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sigs" ContentType="application/vnd.openxmlformats-package.digital-signature-origin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_xmlsignatures/sig1.xml" ContentType="application/vnd.openxmlformats-package.digital-signature-xmlsignature+xml"/>
  <Override PartName="/_xmlsignatures/sig2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454" autoAdjust="0"/>
  </p:normalViewPr>
  <p:slideViewPr>
    <p:cSldViewPr snapToGrid="0">
      <p:cViewPr>
        <p:scale>
          <a:sx n="66" d="100"/>
          <a:sy n="66" d="100"/>
        </p:scale>
        <p:origin x="108" y="-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since legacy systems are continuously added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586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Counterparty – opposite party in a contract or financial transaction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00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a contract states that the entity needs to deliver products but is now unable to do so now. Settlement risk: defaults. Replacement risks: replacement in the form of assets, interests, collateral can be used but due to delays, value may fluctuate depending on market forces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738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a contract states that the entity needs to deliver products but is now unable to do so now. Settlement risk: defaults. Replacement risks: replacement in the form of assets, interests, collateral can be used but due to delays, value may fluctuate depending on market forces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839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Reconciliation costs, due to real-time stock position affecting value of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10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Counterparty – opposite party in a contract or financial transaction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43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6/21/2017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6/21/2017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6/21/2017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6/21/2017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6/21/2017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6/21/2017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6/21/2017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6/21/2017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uk.org/component/techuksecurity/security/download/240?file=Financial_infrastructure_-_can_banks_afford_no_to_change_WEBSITE.pdf&amp;Itemid=181&amp;return=aHR0cHM6Ly93d3cudGVjaHVrLm9yZy9pbnNpZ2h0cy9yZXBvcnRzL2l0ZW0vMjQwLWZpbmFuY2lhbC1pbmZyYXN0cnVjdHVyZS1jYW4tYmFua3MtYWZmb3JkLW5vdC10by1jaGFuZ2U=" TargetMode="External"/><Relationship Id="rId2" Type="http://schemas.openxmlformats.org/officeDocument/2006/relationships/hyperlink" Target="http://www.investopedia.com/terms/r/replacementrisk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8312"/>
            <a:ext cx="9601200" cy="3167271"/>
          </a:xfrm>
        </p:spPr>
        <p:txBody>
          <a:bodyPr anchor="ctr"/>
          <a:lstStyle/>
          <a:p>
            <a:r>
              <a:rPr lang="en-US" dirty="0"/>
              <a:t>MAS: Project </a:t>
            </a:r>
            <a:r>
              <a:rPr lang="en-US" dirty="0" err="1"/>
              <a:t>Ubin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B703-4F94-47B9-AE40-4AC7C5BB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F68F0-D1BA-4B07-9BEE-AFAF817C4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31" y="1700784"/>
            <a:ext cx="6992737" cy="48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4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FE9D-FA75-4548-9AC8-FB3BC15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  <a:endParaRPr lang="en-SG" dirty="0"/>
          </a:p>
        </p:txBody>
      </p:sp>
      <p:pic>
        <p:nvPicPr>
          <p:cNvPr id="1025" name="Picture 1" descr="Machine generated alternative text:&#10;The future is here  &#10;| Project Ubin: SGD on Distributed Ledger&#10;19&#10;Project Ubin’s Phase 1 process begins in the MEPS+ where participants’ account balance checks are carried out by the system. If the &#10;participant’s account balance shows a surplus of funds when compared to the MCB, the transfer of funds is allowed.&#10;1. At the start of the day, pledge collateral process and sweeping of funds will begin.&#10; &#10;•&#10;Sweeping of funds: &#10;Funds in excess of Participant A’s MCB will be swept into its RTGS account.&#10; &#10;•&#10;Pledge collateral process: &#10;Participant A sends top-up request to MEPS+ to top-up its Blockchain (BCA) account. Funds from &#10;Participant A’s RTGS account will be transferred to Participant A’s 0800 account via the top-up process for G3. Funds in Participant A’s &#10;0800 account will be the cash collateral in exchange for DR issued. At this stage, MAS has to verify the validity of the collateral in order &#10;to proceed with the DR issuance.&#10;2. &#10;MAS will issue the DR to Participant A’s wallet via transaction agent Smart Contract. That is, if there is SGD 300 in the 0800 account, &#10;there is 300 worth of DR in Participant A’s wallet. As mentioned above, DR is used as a connection between the two systems. The next &#10;steps occur in the Ethereum blockchain.&#10;3. &#10;Participant A will transact with other participants’ wallets on the DR platform. For example, let’s assume that only one transaction &#10;happens in which participant A will issue SGD 30 DR to Participant B (see Figure 12).&#10;Figure 12: Project Ubin’s process diagram – Part 2&#10;Figure 11: Project Ubin’s process diagram – Part 1&#10;1b&#10;23&#10;Participant’s A &#10;wallet&#10;MEPS+&#10;1a&#10;1b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CA&#10; – Current account  &#10;BCA&#10; – Blockchain account&#10;CA – &#10;Current account&#10;  BCA – &#10;Blockchain account&#10; &#10;6&#10;23&#10;4&#10;FAST&#10;1b&#10;Participant’s A &#10;wallet&#10;MEPS+&#10;1a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1b&#10;7&#10;5&#10;">
            <a:extLst>
              <a:ext uri="{FF2B5EF4-FFF2-40B4-BE49-F238E27FC236}">
                <a16:creationId xmlns:a16="http://schemas.microsoft.com/office/drawing/2014/main" id="{BD8C2CDB-C906-4A2E-ABED-7874C170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65658" r="9777" b="14769"/>
          <a:stretch/>
        </p:blipFill>
        <p:spPr bwMode="auto">
          <a:xfrm>
            <a:off x="1341120" y="1700784"/>
            <a:ext cx="10690416" cy="36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3D8D24-DE1B-4766-B71A-80A1D8E6CC04}"/>
              </a:ext>
            </a:extLst>
          </p:cNvPr>
          <p:cNvSpPr/>
          <p:nvPr/>
        </p:nvSpPr>
        <p:spPr>
          <a:xfrm>
            <a:off x="1341120" y="5588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1a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D80A5-F67E-4763-8F27-36865FDA6EF6}"/>
              </a:ext>
            </a:extLst>
          </p:cNvPr>
          <p:cNvSpPr txBox="1"/>
          <p:nvPr/>
        </p:nvSpPr>
        <p:spPr>
          <a:xfrm>
            <a:off x="2177143" y="5588000"/>
            <a:ext cx="9622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Excess monies in the current account (CA) above the minimum required will be transferred to the RTGS account (interbank transfers within working hours) </a:t>
            </a: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24553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FE9D-FA75-4548-9AC8-FB3BC15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  <a:endParaRPr lang="en-SG" dirty="0"/>
          </a:p>
        </p:txBody>
      </p:sp>
      <p:pic>
        <p:nvPicPr>
          <p:cNvPr id="1025" name="Picture 1" descr="Machine generated alternative text:&#10;The future is here  &#10;| Project Ubin: SGD on Distributed Ledger&#10;19&#10;Project Ubin’s Phase 1 process begins in the MEPS+ where participants’ account balance checks are carried out by the system. If the &#10;participant’s account balance shows a surplus of funds when compared to the MCB, the transfer of funds is allowed.&#10;1. At the start of the day, pledge collateral process and sweeping of funds will begin.&#10; &#10;•&#10;Sweeping of funds: &#10;Funds in excess of Participant A’s MCB will be swept into its RTGS account.&#10; &#10;•&#10;Pledge collateral process: &#10;Participant A sends top-up request to MEPS+ to top-up its Blockchain (BCA) account. Funds from &#10;Participant A’s RTGS account will be transferred to Participant A’s 0800 account via the top-up process for G3. Funds in Participant A’s &#10;0800 account will be the cash collateral in exchange for DR issued. At this stage, MAS has to verify the validity of the collateral in order &#10;to proceed with the DR issuance.&#10;2. &#10;MAS will issue the DR to Participant A’s wallet via transaction agent Smart Contract. That is, if there is SGD 300 in the 0800 account, &#10;there is 300 worth of DR in Participant A’s wallet. As mentioned above, DR is used as a connection between the two systems. The next &#10;steps occur in the Ethereum blockchain.&#10;3. &#10;Participant A will transact with other participants’ wallets on the DR platform. For example, let’s assume that only one transaction &#10;happens in which participant A will issue SGD 30 DR to Participant B (see Figure 12).&#10;Figure 12: Project Ubin’s process diagram – Part 2&#10;Figure 11: Project Ubin’s process diagram – Part 1&#10;1b&#10;23&#10;Participant’s A &#10;wallet&#10;MEPS+&#10;1a&#10;1b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CA&#10; – Current account  &#10;BCA&#10; – Blockchain account&#10;CA – &#10;Current account&#10;  BCA – &#10;Blockchain account&#10; &#10;6&#10;23&#10;4&#10;FAST&#10;1b&#10;Participant’s A &#10;wallet&#10;MEPS+&#10;1a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1b&#10;7&#10;5&#10;">
            <a:extLst>
              <a:ext uri="{FF2B5EF4-FFF2-40B4-BE49-F238E27FC236}">
                <a16:creationId xmlns:a16="http://schemas.microsoft.com/office/drawing/2014/main" id="{BD8C2CDB-C906-4A2E-ABED-7874C170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65658" r="9777" b="14769"/>
          <a:stretch/>
        </p:blipFill>
        <p:spPr bwMode="auto">
          <a:xfrm>
            <a:off x="1341120" y="1700784"/>
            <a:ext cx="10690416" cy="36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3D8D24-DE1B-4766-B71A-80A1D8E6CC04}"/>
              </a:ext>
            </a:extLst>
          </p:cNvPr>
          <p:cNvSpPr/>
          <p:nvPr/>
        </p:nvSpPr>
        <p:spPr>
          <a:xfrm>
            <a:off x="1341120" y="5588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1b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D80A5-F67E-4763-8F27-36865FDA6EF6}"/>
              </a:ext>
            </a:extLst>
          </p:cNvPr>
          <p:cNvSpPr txBox="1"/>
          <p:nvPr/>
        </p:nvSpPr>
        <p:spPr>
          <a:xfrm>
            <a:off x="2177143" y="5588000"/>
            <a:ext cx="9622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Participant A requests top-up of Blockchain Account (BCA), funds from RTGS will be transferred to BCA</a:t>
            </a: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12241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FE9D-FA75-4548-9AC8-FB3BC15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  <a:endParaRPr lang="en-SG" dirty="0"/>
          </a:p>
        </p:txBody>
      </p:sp>
      <p:pic>
        <p:nvPicPr>
          <p:cNvPr id="1025" name="Picture 1" descr="Machine generated alternative text:&#10;The future is here  &#10;| Project Ubin: SGD on Distributed Ledger&#10;19&#10;Project Ubin’s Phase 1 process begins in the MEPS+ where participants’ account balance checks are carried out by the system. If the &#10;participant’s account balance shows a surplus of funds when compared to the MCB, the transfer of funds is allowed.&#10;1. At the start of the day, pledge collateral process and sweeping of funds will begin.&#10; &#10;•&#10;Sweeping of funds: &#10;Funds in excess of Participant A’s MCB will be swept into its RTGS account.&#10; &#10;•&#10;Pledge collateral process: &#10;Participant A sends top-up request to MEPS+ to top-up its Blockchain (BCA) account. Funds from &#10;Participant A’s RTGS account will be transferred to Participant A’s 0800 account via the top-up process for G3. Funds in Participant A’s &#10;0800 account will be the cash collateral in exchange for DR issued. At this stage, MAS has to verify the validity of the collateral in order &#10;to proceed with the DR issuance.&#10;2. &#10;MAS will issue the DR to Participant A’s wallet via transaction agent Smart Contract. That is, if there is SGD 300 in the 0800 account, &#10;there is 300 worth of DR in Participant A’s wallet. As mentioned above, DR is used as a connection between the two systems. The next &#10;steps occur in the Ethereum blockchain.&#10;3. &#10;Participant A will transact with other participants’ wallets on the DR platform. For example, let’s assume that only one transaction &#10;happens in which participant A will issue SGD 30 DR to Participant B (see Figure 12).&#10;Figure 12: Project Ubin’s process diagram – Part 2&#10;Figure 11: Project Ubin’s process diagram – Part 1&#10;1b&#10;23&#10;Participant’s A &#10;wallet&#10;MEPS+&#10;1a&#10;1b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CA&#10; – Current account  &#10;BCA&#10; – Blockchain account&#10;CA – &#10;Current account&#10;  BCA – &#10;Blockchain account&#10; &#10;6&#10;23&#10;4&#10;FAST&#10;1b&#10;Participant’s A &#10;wallet&#10;MEPS+&#10;1a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1b&#10;7&#10;5&#10;">
            <a:extLst>
              <a:ext uri="{FF2B5EF4-FFF2-40B4-BE49-F238E27FC236}">
                <a16:creationId xmlns:a16="http://schemas.microsoft.com/office/drawing/2014/main" id="{BD8C2CDB-C906-4A2E-ABED-7874C170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65658" r="9777" b="14769"/>
          <a:stretch/>
        </p:blipFill>
        <p:spPr bwMode="auto">
          <a:xfrm>
            <a:off x="1341120" y="1700784"/>
            <a:ext cx="10690416" cy="36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3D8D24-DE1B-4766-B71A-80A1D8E6CC04}"/>
              </a:ext>
            </a:extLst>
          </p:cNvPr>
          <p:cNvSpPr/>
          <p:nvPr/>
        </p:nvSpPr>
        <p:spPr>
          <a:xfrm>
            <a:off x="1341120" y="5588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1b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D80A5-F67E-4763-8F27-36865FDA6EF6}"/>
              </a:ext>
            </a:extLst>
          </p:cNvPr>
          <p:cNvSpPr txBox="1"/>
          <p:nvPr/>
        </p:nvSpPr>
        <p:spPr>
          <a:xfrm>
            <a:off x="2177143" y="5747654"/>
            <a:ext cx="9622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MAS verifies the collateral that was transferred into the BCA</a:t>
            </a: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401153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FE9D-FA75-4548-9AC8-FB3BC15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  <a:endParaRPr lang="en-SG" dirty="0"/>
          </a:p>
        </p:txBody>
      </p:sp>
      <p:pic>
        <p:nvPicPr>
          <p:cNvPr id="1025" name="Picture 1" descr="Machine generated alternative text:&#10;The future is here  &#10;| Project Ubin: SGD on Distributed Ledger&#10;19&#10;Project Ubin’s Phase 1 process begins in the MEPS+ where participants’ account balance checks are carried out by the system. If the &#10;participant’s account balance shows a surplus of funds when compared to the MCB, the transfer of funds is allowed.&#10;1. At the start of the day, pledge collateral process and sweeping of funds will begin.&#10; &#10;•&#10;Sweeping of funds: &#10;Funds in excess of Participant A’s MCB will be swept into its RTGS account.&#10; &#10;•&#10;Pledge collateral process: &#10;Participant A sends top-up request to MEPS+ to top-up its Blockchain (BCA) account. Funds from &#10;Participant A’s RTGS account will be transferred to Participant A’s 0800 account via the top-up process for G3. Funds in Participant A’s &#10;0800 account will be the cash collateral in exchange for DR issued. At this stage, MAS has to verify the validity of the collateral in order &#10;to proceed with the DR issuance.&#10;2. &#10;MAS will issue the DR to Participant A’s wallet via transaction agent Smart Contract. That is, if there is SGD 300 in the 0800 account, &#10;there is 300 worth of DR in Participant A’s wallet. As mentioned above, DR is used as a connection between the two systems. The next &#10;steps occur in the Ethereum blockchain.&#10;3. &#10;Participant A will transact with other participants’ wallets on the DR platform. For example, let’s assume that only one transaction &#10;happens in which participant A will issue SGD 30 DR to Participant B (see Figure 12).&#10;Figure 12: Project Ubin’s process diagram – Part 2&#10;Figure 11: Project Ubin’s process diagram – Part 1&#10;1b&#10;23&#10;Participant’s A &#10;wallet&#10;MEPS+&#10;1a&#10;1b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CA&#10; – Current account  &#10;BCA&#10; – Blockchain account&#10;CA – &#10;Current account&#10;  BCA – &#10;Blockchain account&#10; &#10;6&#10;23&#10;4&#10;FAST&#10;1b&#10;Participant’s A &#10;wallet&#10;MEPS+&#10;1a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1b&#10;7&#10;5&#10;">
            <a:extLst>
              <a:ext uri="{FF2B5EF4-FFF2-40B4-BE49-F238E27FC236}">
                <a16:creationId xmlns:a16="http://schemas.microsoft.com/office/drawing/2014/main" id="{BD8C2CDB-C906-4A2E-ABED-7874C170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65658" r="9777" b="14769"/>
          <a:stretch/>
        </p:blipFill>
        <p:spPr bwMode="auto">
          <a:xfrm>
            <a:off x="1341120" y="1700784"/>
            <a:ext cx="10690416" cy="36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3D8D24-DE1B-4766-B71A-80A1D8E6CC04}"/>
              </a:ext>
            </a:extLst>
          </p:cNvPr>
          <p:cNvSpPr/>
          <p:nvPr/>
        </p:nvSpPr>
        <p:spPr>
          <a:xfrm>
            <a:off x="1341120" y="5588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D80A5-F67E-4763-8F27-36865FDA6EF6}"/>
              </a:ext>
            </a:extLst>
          </p:cNvPr>
          <p:cNvSpPr txBox="1"/>
          <p:nvPr/>
        </p:nvSpPr>
        <p:spPr>
          <a:xfrm>
            <a:off x="2177143" y="5588000"/>
            <a:ext cx="9622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After verification, MAS issues the Depository Receipt (DR) to recipient A using the smart contract</a:t>
            </a: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60823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FE9D-FA75-4548-9AC8-FB3BC15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  <a:endParaRPr lang="en-SG" dirty="0"/>
          </a:p>
        </p:txBody>
      </p:sp>
      <p:pic>
        <p:nvPicPr>
          <p:cNvPr id="1025" name="Picture 1" descr="Machine generated alternative text:&#10;The future is here  &#10;| Project Ubin: SGD on Distributed Ledger&#10;19&#10;Project Ubin’s Phase 1 process begins in the MEPS+ where participants’ account balance checks are carried out by the system. If the &#10;participant’s account balance shows a surplus of funds when compared to the MCB, the transfer of funds is allowed.&#10;1. At the start of the day, pledge collateral process and sweeping of funds will begin.&#10; &#10;•&#10;Sweeping of funds: &#10;Funds in excess of Participant A’s MCB will be swept into its RTGS account.&#10; &#10;•&#10;Pledge collateral process: &#10;Participant A sends top-up request to MEPS+ to top-up its Blockchain (BCA) account. Funds from &#10;Participant A’s RTGS account will be transferred to Participant A’s 0800 account via the top-up process for G3. Funds in Participant A’s &#10;0800 account will be the cash collateral in exchange for DR issued. At this stage, MAS has to verify the validity of the collateral in order &#10;to proceed with the DR issuance.&#10;2. &#10;MAS will issue the DR to Participant A’s wallet via transaction agent Smart Contract. That is, if there is SGD 300 in the 0800 account, &#10;there is 300 worth of DR in Participant A’s wallet. As mentioned above, DR is used as a connection between the two systems. The next &#10;steps occur in the Ethereum blockchain.&#10;3. &#10;Participant A will transact with other participants’ wallets on the DR platform. For example, let’s assume that only one transaction &#10;happens in which participant A will issue SGD 30 DR to Participant B (see Figure 12).&#10;Figure 12: Project Ubin’s process diagram – Part 2&#10;Figure 11: Project Ubin’s process diagram – Part 1&#10;1b&#10;23&#10;Participant’s A &#10;wallet&#10;MEPS+&#10;1a&#10;1b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CA&#10; – Current account  &#10;BCA&#10; – Blockchain account&#10;CA – &#10;Current account&#10;  BCA – &#10;Blockchain account&#10; &#10;6&#10;23&#10;4&#10;FAST&#10;1b&#10;Participant’s A &#10;wallet&#10;MEPS+&#10;1a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1b&#10;7&#10;5&#10;">
            <a:extLst>
              <a:ext uri="{FF2B5EF4-FFF2-40B4-BE49-F238E27FC236}">
                <a16:creationId xmlns:a16="http://schemas.microsoft.com/office/drawing/2014/main" id="{BD8C2CDB-C906-4A2E-ABED-7874C170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65658" r="9777" b="14769"/>
          <a:stretch/>
        </p:blipFill>
        <p:spPr bwMode="auto">
          <a:xfrm>
            <a:off x="1341120" y="1700784"/>
            <a:ext cx="10690416" cy="36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3D8D24-DE1B-4766-B71A-80A1D8E6CC04}"/>
              </a:ext>
            </a:extLst>
          </p:cNvPr>
          <p:cNvSpPr/>
          <p:nvPr/>
        </p:nvSpPr>
        <p:spPr>
          <a:xfrm>
            <a:off x="1341120" y="5588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D80A5-F67E-4763-8F27-36865FDA6EF6}"/>
              </a:ext>
            </a:extLst>
          </p:cNvPr>
          <p:cNvSpPr txBox="1"/>
          <p:nvPr/>
        </p:nvSpPr>
        <p:spPr>
          <a:xfrm>
            <a:off x="2177143" y="5588000"/>
            <a:ext cx="9622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Transactions were made in the form of DR from participant A to B. These transactions use the </a:t>
            </a:r>
            <a:r>
              <a:rPr lang="en-US" sz="2200" dirty="0" err="1"/>
              <a:t>Ethereum</a:t>
            </a:r>
            <a:r>
              <a:rPr lang="en-US" sz="2200" dirty="0"/>
              <a:t> network</a:t>
            </a: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329575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FE9D-FA75-4548-9AC8-FB3BC15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  <a:endParaRPr lang="en-SG" dirty="0"/>
          </a:p>
        </p:txBody>
      </p:sp>
      <p:pic>
        <p:nvPicPr>
          <p:cNvPr id="1025" name="Picture 1" descr="Machine generated alternative text:&#10;The future is here  &#10;| Project Ubin: SGD on Distributed Ledger&#10;19&#10;Project Ubin’s Phase 1 process begins in the MEPS+ where participants’ account balance checks are carried out by the system. If the &#10;participant’s account balance shows a surplus of funds when compared to the MCB, the transfer of funds is allowed.&#10;1. At the start of the day, pledge collateral process and sweeping of funds will begin.&#10; &#10;•&#10;Sweeping of funds: &#10;Funds in excess of Participant A’s MCB will be swept into its RTGS account.&#10; &#10;•&#10;Pledge collateral process: &#10;Participant A sends top-up request to MEPS+ to top-up its Blockchain (BCA) account. Funds from &#10;Participant A’s RTGS account will be transferred to Participant A’s 0800 account via the top-up process for G3. Funds in Participant A’s &#10;0800 account will be the cash collateral in exchange for DR issued. At this stage, MAS has to verify the validity of the collateral in order &#10;to proceed with the DR issuance.&#10;2. &#10;MAS will issue the DR to Participant A’s wallet via transaction agent Smart Contract. That is, if there is SGD 300 in the 0800 account, &#10;there is 300 worth of DR in Participant A’s wallet. As mentioned above, DR is used as a connection between the two systems. The next &#10;steps occur in the Ethereum blockchain.&#10;3. &#10;Participant A will transact with other participants’ wallets on the DR platform. For example, let’s assume that only one transaction &#10;happens in which participant A will issue SGD 30 DR to Participant B (see Figure 12).&#10;Figure 12: Project Ubin’s process diagram – Part 2&#10;Figure 11: Project Ubin’s process diagram – Part 1&#10;1b&#10;23&#10;Participant’s A &#10;wallet&#10;MEPS+&#10;1a&#10;1b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CA&#10; – Current account  &#10;BCA&#10; – Blockchain account&#10;CA – &#10;Current account&#10;  BCA – &#10;Blockchain account&#10; &#10;6&#10;23&#10;4&#10;FAST&#10;1b&#10;Participant’s A &#10;wallet&#10;MEPS+&#10;1a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1b&#10;7&#10;5&#10;">
            <a:extLst>
              <a:ext uri="{FF2B5EF4-FFF2-40B4-BE49-F238E27FC236}">
                <a16:creationId xmlns:a16="http://schemas.microsoft.com/office/drawing/2014/main" id="{BD8C2CDB-C906-4A2E-ABED-7874C170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65658" r="9777" b="14769"/>
          <a:stretch/>
        </p:blipFill>
        <p:spPr bwMode="auto">
          <a:xfrm>
            <a:off x="1341120" y="1700784"/>
            <a:ext cx="10690416" cy="36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3D8D24-DE1B-4766-B71A-80A1D8E6CC04}"/>
              </a:ext>
            </a:extLst>
          </p:cNvPr>
          <p:cNvSpPr/>
          <p:nvPr/>
        </p:nvSpPr>
        <p:spPr>
          <a:xfrm>
            <a:off x="1341120" y="5588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D80A5-F67E-4763-8F27-36865FDA6EF6}"/>
              </a:ext>
            </a:extLst>
          </p:cNvPr>
          <p:cNvSpPr txBox="1"/>
          <p:nvPr/>
        </p:nvSpPr>
        <p:spPr>
          <a:xfrm>
            <a:off x="2177143" y="5747655"/>
            <a:ext cx="9622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transaction in the blockchain will send a FAST settlement file to the RTGS</a:t>
            </a: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327589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FE9D-FA75-4548-9AC8-FB3BC15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  <a:endParaRPr lang="en-SG" dirty="0"/>
          </a:p>
        </p:txBody>
      </p:sp>
      <p:pic>
        <p:nvPicPr>
          <p:cNvPr id="1025" name="Picture 1" descr="Machine generated alternative text:&#10;The future is here  &#10;| Project Ubin: SGD on Distributed Ledger&#10;19&#10;Project Ubin’s Phase 1 process begins in the MEPS+ where participants’ account balance checks are carried out by the system. If the &#10;participant’s account balance shows a surplus of funds when compared to the MCB, the transfer of funds is allowed.&#10;1. At the start of the day, pledge collateral process and sweeping of funds will begin.&#10; &#10;•&#10;Sweeping of funds: &#10;Funds in excess of Participant A’s MCB will be swept into its RTGS account.&#10; &#10;•&#10;Pledge collateral process: &#10;Participant A sends top-up request to MEPS+ to top-up its Blockchain (BCA) account. Funds from &#10;Participant A’s RTGS account will be transferred to Participant A’s 0800 account via the top-up process for G3. Funds in Participant A’s &#10;0800 account will be the cash collateral in exchange for DR issued. At this stage, MAS has to verify the validity of the collateral in order &#10;to proceed with the DR issuance.&#10;2. &#10;MAS will issue the DR to Participant A’s wallet via transaction agent Smart Contract. That is, if there is SGD 300 in the 0800 account, &#10;there is 300 worth of DR in Participant A’s wallet. As mentioned above, DR is used as a connection between the two systems. The next &#10;steps occur in the Ethereum blockchain.&#10;3. &#10;Participant A will transact with other participants’ wallets on the DR platform. For example, let’s assume that only one transaction &#10;happens in which participant A will issue SGD 30 DR to Participant B (see Figure 12).&#10;Figure 12: Project Ubin’s process diagram – Part 2&#10;Figure 11: Project Ubin’s process diagram – Part 1&#10;1b&#10;23&#10;Participant’s A &#10;wallet&#10;MEPS+&#10;1a&#10;1b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CA&#10; – Current account  &#10;BCA&#10; – Blockchain account&#10;CA – &#10;Current account&#10;  BCA – &#10;Blockchain account&#10; &#10;6&#10;23&#10;4&#10;FAST&#10;1b&#10;Participant’s A &#10;wallet&#10;MEPS+&#10;1a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1b&#10;7&#10;5&#10;">
            <a:extLst>
              <a:ext uri="{FF2B5EF4-FFF2-40B4-BE49-F238E27FC236}">
                <a16:creationId xmlns:a16="http://schemas.microsoft.com/office/drawing/2014/main" id="{BD8C2CDB-C906-4A2E-ABED-7874C170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65658" r="9777" b="14769"/>
          <a:stretch/>
        </p:blipFill>
        <p:spPr bwMode="auto">
          <a:xfrm>
            <a:off x="1341120" y="1700784"/>
            <a:ext cx="10690416" cy="36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3D8D24-DE1B-4766-B71A-80A1D8E6CC04}"/>
              </a:ext>
            </a:extLst>
          </p:cNvPr>
          <p:cNvSpPr/>
          <p:nvPr/>
        </p:nvSpPr>
        <p:spPr>
          <a:xfrm>
            <a:off x="1341120" y="5588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D80A5-F67E-4763-8F27-36865FDA6EF6}"/>
              </a:ext>
            </a:extLst>
          </p:cNvPr>
          <p:cNvSpPr txBox="1"/>
          <p:nvPr/>
        </p:nvSpPr>
        <p:spPr>
          <a:xfrm>
            <a:off x="2177143" y="5588000"/>
            <a:ext cx="9622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monies in the RTGS account of participant A will be debited and credited into the RTGS account of participant B</a:t>
            </a: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40061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FE9D-FA75-4548-9AC8-FB3BC15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  <a:endParaRPr lang="en-SG" dirty="0"/>
          </a:p>
        </p:txBody>
      </p:sp>
      <p:pic>
        <p:nvPicPr>
          <p:cNvPr id="1025" name="Picture 1" descr="Machine generated alternative text:&#10;The future is here  &#10;| Project Ubin: SGD on Distributed Ledger&#10;19&#10;Project Ubin’s Phase 1 process begins in the MEPS+ where participants’ account balance checks are carried out by the system. If the &#10;participant’s account balance shows a surplus of funds when compared to the MCB, the transfer of funds is allowed.&#10;1. At the start of the day, pledge collateral process and sweeping of funds will begin.&#10; &#10;•&#10;Sweeping of funds: &#10;Funds in excess of Participant A’s MCB will be swept into its RTGS account.&#10; &#10;•&#10;Pledge collateral process: &#10;Participant A sends top-up request to MEPS+ to top-up its Blockchain (BCA) account. Funds from &#10;Participant A’s RTGS account will be transferred to Participant A’s 0800 account via the top-up process for G3. Funds in Participant A’s &#10;0800 account will be the cash collateral in exchange for DR issued. At this stage, MAS has to verify the validity of the collateral in order &#10;to proceed with the DR issuance.&#10;2. &#10;MAS will issue the DR to Participant A’s wallet via transaction agent Smart Contract. That is, if there is SGD 300 in the 0800 account, &#10;there is 300 worth of DR in Participant A’s wallet. As mentioned above, DR is used as a connection between the two systems. The next &#10;steps occur in the Ethereum blockchain.&#10;3. &#10;Participant A will transact with other participants’ wallets on the DR platform. For example, let’s assume that only one transaction &#10;happens in which participant A will issue SGD 30 DR to Participant B (see Figure 12).&#10;Figure 12: Project Ubin’s process diagram – Part 2&#10;Figure 11: Project Ubin’s process diagram – Part 1&#10;1b&#10;23&#10;Participant’s A &#10;wallet&#10;MEPS+&#10;1a&#10;1b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CA&#10; – Current account  &#10;BCA&#10; – Blockchain account&#10;CA – &#10;Current account&#10;  BCA – &#10;Blockchain account&#10; &#10;6&#10;23&#10;4&#10;FAST&#10;1b&#10;Participant’s A &#10;wallet&#10;MEPS+&#10;1a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1b&#10;7&#10;5&#10;">
            <a:extLst>
              <a:ext uri="{FF2B5EF4-FFF2-40B4-BE49-F238E27FC236}">
                <a16:creationId xmlns:a16="http://schemas.microsoft.com/office/drawing/2014/main" id="{BD8C2CDB-C906-4A2E-ABED-7874C170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65658" r="9777" b="14769"/>
          <a:stretch/>
        </p:blipFill>
        <p:spPr bwMode="auto">
          <a:xfrm>
            <a:off x="1341120" y="1700784"/>
            <a:ext cx="10690416" cy="36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3D8D24-DE1B-4766-B71A-80A1D8E6CC04}"/>
              </a:ext>
            </a:extLst>
          </p:cNvPr>
          <p:cNvSpPr/>
          <p:nvPr/>
        </p:nvSpPr>
        <p:spPr>
          <a:xfrm>
            <a:off x="1341120" y="5588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D80A5-F67E-4763-8F27-36865FDA6EF6}"/>
              </a:ext>
            </a:extLst>
          </p:cNvPr>
          <p:cNvSpPr txBox="1"/>
          <p:nvPr/>
        </p:nvSpPr>
        <p:spPr>
          <a:xfrm>
            <a:off x="2177143" y="5399318"/>
            <a:ext cx="96229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While step 5 occurs, the reduction of the DR will cause the debiting of the CA for participant A (BCA balance </a:t>
            </a:r>
            <a:r>
              <a:rPr lang="en-SG" dirty="0"/>
              <a:t>↓</a:t>
            </a:r>
            <a:r>
              <a:rPr lang="en-SG" sz="2200" dirty="0"/>
              <a:t> = RTGS balance </a:t>
            </a:r>
            <a:r>
              <a:rPr lang="en-SG" dirty="0"/>
              <a:t>↓</a:t>
            </a:r>
            <a:r>
              <a:rPr lang="en-SG" sz="2200" dirty="0"/>
              <a:t> when DR is redeemed to SGD = CA balance </a:t>
            </a:r>
            <a:r>
              <a:rPr lang="en-SG" dirty="0"/>
              <a:t>↓</a:t>
            </a:r>
            <a:r>
              <a:rPr lang="en-SG" sz="2200" dirty="0"/>
              <a:t>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78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FE9D-FA75-4548-9AC8-FB3BC15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  <a:endParaRPr lang="en-SG" dirty="0"/>
          </a:p>
        </p:txBody>
      </p:sp>
      <p:pic>
        <p:nvPicPr>
          <p:cNvPr id="1025" name="Picture 1" descr="Machine generated alternative text:&#10;The future is here  &#10;| Project Ubin: SGD on Distributed Ledger&#10;19&#10;Project Ubin’s Phase 1 process begins in the MEPS+ where participants’ account balance checks are carried out by the system. If the &#10;participant’s account balance shows a surplus of funds when compared to the MCB, the transfer of funds is allowed.&#10;1. At the start of the day, pledge collateral process and sweeping of funds will begin.&#10; &#10;•&#10;Sweeping of funds: &#10;Funds in excess of Participant A’s MCB will be swept into its RTGS account.&#10; &#10;•&#10;Pledge collateral process: &#10;Participant A sends top-up request to MEPS+ to top-up its Blockchain (BCA) account. Funds from &#10;Participant A’s RTGS account will be transferred to Participant A’s 0800 account via the top-up process for G3. Funds in Participant A’s &#10;0800 account will be the cash collateral in exchange for DR issued. At this stage, MAS has to verify the validity of the collateral in order &#10;to proceed with the DR issuance.&#10;2. &#10;MAS will issue the DR to Participant A’s wallet via transaction agent Smart Contract. That is, if there is SGD 300 in the 0800 account, &#10;there is 300 worth of DR in Participant A’s wallet. As mentioned above, DR is used as a connection between the two systems. The next &#10;steps occur in the Ethereum blockchain.&#10;3. &#10;Participant A will transact with other participants’ wallets on the DR platform. For example, let’s assume that only one transaction &#10;happens in which participant A will issue SGD 30 DR to Participant B (see Figure 12).&#10;Figure 12: Project Ubin’s process diagram – Part 2&#10;Figure 11: Project Ubin’s process diagram – Part 1&#10;1b&#10;23&#10;Participant’s A &#10;wallet&#10;MEPS+&#10;1a&#10;1b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CA&#10; – Current account  &#10;BCA&#10; – Blockchain account&#10;CA – &#10;Current account&#10;  BCA – &#10;Blockchain account&#10; &#10;6&#10;23&#10;4&#10;FAST&#10;1b&#10;Participant’s A &#10;wallet&#10;MEPS+&#10;1a&#10;CAS&#10;Participant A’s&#10;CA:&#10; xxxx0100&#10;Participant A’s &#10;BCA:&#10; xxxx0800&#10;Participant B’s &#10;BCA:&#10; xxxx0800&#10;RTGS&#10;Participant A’s &#10;RTGS:&#10; xxxx0200&#10;Participant B’s &#10;RTGS:&#10; xxxx0200&#10;Participant’s B&#10;wallet&#10;$DR&#10;$DR&#10;Fund transfersBlockchain System: Transactions recorded on the Ethereum blockchain&#10;1b&#10;7&#10;5&#10;">
            <a:extLst>
              <a:ext uri="{FF2B5EF4-FFF2-40B4-BE49-F238E27FC236}">
                <a16:creationId xmlns:a16="http://schemas.microsoft.com/office/drawing/2014/main" id="{BD8C2CDB-C906-4A2E-ABED-7874C170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65658" r="9777" b="14769"/>
          <a:stretch/>
        </p:blipFill>
        <p:spPr bwMode="auto">
          <a:xfrm>
            <a:off x="1341120" y="1700784"/>
            <a:ext cx="10690416" cy="36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3D8D24-DE1B-4766-B71A-80A1D8E6CC04}"/>
              </a:ext>
            </a:extLst>
          </p:cNvPr>
          <p:cNvSpPr/>
          <p:nvPr/>
        </p:nvSpPr>
        <p:spPr>
          <a:xfrm>
            <a:off x="1341120" y="5588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D80A5-F67E-4763-8F27-36865FDA6EF6}"/>
              </a:ext>
            </a:extLst>
          </p:cNvPr>
          <p:cNvSpPr txBox="1"/>
          <p:nvPr/>
        </p:nvSpPr>
        <p:spPr>
          <a:xfrm>
            <a:off x="2177143" y="5747658"/>
            <a:ext cx="9622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BCA balance of participant B will increase as a result of the crediting of DR</a:t>
            </a: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147343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problems with financial infrastructure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Cost of maintenance (Due to complex legacy systems)</a:t>
            </a:r>
          </a:p>
          <a:p>
            <a:r>
              <a:rPr lang="en-US" sz="2400" dirty="0"/>
              <a:t>Risks (increasing risk of downtime and system failures)</a:t>
            </a:r>
          </a:p>
          <a:p>
            <a:r>
              <a:rPr lang="en-US" sz="2400" dirty="0"/>
              <a:t>Friction (commissions, fees, etc.)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901952"/>
            <a:ext cx="8876937" cy="2336219"/>
          </a:xfrm>
        </p:spPr>
        <p:txBody>
          <a:bodyPr>
            <a:normAutofit/>
          </a:bodyPr>
          <a:lstStyle/>
          <a:p>
            <a:r>
              <a:rPr lang="en-US" sz="2400" dirty="0"/>
              <a:t>Block synchronization across all nodes at the same time</a:t>
            </a:r>
          </a:p>
          <a:p>
            <a:r>
              <a:rPr lang="en-US" sz="2400" dirty="0"/>
              <a:t>Development of contract establishment and testing standards</a:t>
            </a:r>
          </a:p>
          <a:p>
            <a:r>
              <a:rPr lang="en-US" sz="2400" dirty="0"/>
              <a:t>Securing of data using encryption to ensure privacy</a:t>
            </a:r>
          </a:p>
        </p:txBody>
      </p:sp>
    </p:spTree>
    <p:extLst>
      <p:ext uri="{BB962C8B-B14F-4D97-AF65-F5344CB8AC3E}">
        <p14:creationId xmlns:p14="http://schemas.microsoft.com/office/powerpoint/2010/main" val="93952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FEF7-1A9C-4778-8986-75EBF2D0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5E28-45A6-4DDD-B80C-075B8A27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19" y="1901952"/>
            <a:ext cx="10575109" cy="4127627"/>
          </a:xfrm>
        </p:spPr>
        <p:txBody>
          <a:bodyPr/>
          <a:lstStyle/>
          <a:p>
            <a:r>
              <a:rPr lang="en-SG" dirty="0">
                <a:hlinkClick r:id="rId2"/>
              </a:rPr>
              <a:t>http://www.investopedia.com/terms/r/replacementrisk.asp</a:t>
            </a:r>
            <a:r>
              <a:rPr lang="en-SG" dirty="0"/>
              <a:t> </a:t>
            </a:r>
          </a:p>
          <a:p>
            <a:r>
              <a:rPr lang="en-SG" dirty="0">
                <a:hlinkClick r:id="rId3"/>
              </a:rPr>
              <a:t>https://www.techuk.org/component/techuksecurity/security/download/240?file=Financial_infrastructure_-_can_banks_afford_no_to_change_WEBSITE.pdf&amp;Itemid=181&amp;return=aHR0cHM6Ly93d3cudGVjaHVrLm9yZy9pbnNpZ2h0cy9yZXBvcnRzL2l0ZW0vMjQwLWZpbmFuY2lhbC1pbmZyYXN0cnVjdHVyZS1jYW4tYmFua3MtYWZmb3JkLW5vdC10by1jaGFuZ2U=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27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Distributed Ledger Technology (DLT)?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Everyone has a copy of the ledger (i.e. each node is a client and a server)</a:t>
            </a:r>
          </a:p>
          <a:p>
            <a:r>
              <a:rPr lang="en-US" sz="2400" dirty="0"/>
              <a:t>Digital identity using Public key cryptography (Use of private/public key to establish identification between users)</a:t>
            </a:r>
          </a:p>
          <a:p>
            <a:r>
              <a:rPr lang="en-US" sz="2400" dirty="0"/>
              <a:t>Consensus mechanism (Agreement between users of the system, ensuring data on the ledger is validated according to the rules of the system and to prevent double spend attack)</a:t>
            </a:r>
          </a:p>
        </p:txBody>
      </p:sp>
    </p:spTree>
    <p:extLst>
      <p:ext uri="{BB962C8B-B14F-4D97-AF65-F5344CB8AC3E}">
        <p14:creationId xmlns:p14="http://schemas.microsoft.com/office/powerpoint/2010/main" val="338628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Distributed Ledger Technology (DLT)?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System is distributed, hence high availability. A secure source of proof that the transaction has occurred and was processed</a:t>
            </a:r>
          </a:p>
          <a:p>
            <a:r>
              <a:rPr lang="en-US" sz="2400" dirty="0"/>
              <a:t>All records on the distributed ledger can be verified, mitigating the risk from attacks such as double-spending, fraud, abuse, manipulation of transactions.</a:t>
            </a:r>
          </a:p>
          <a:p>
            <a:r>
              <a:rPr lang="en-US" sz="2400" dirty="0"/>
              <a:t>System participants can continuously validate blocks without interference and prevent modifications to previous transactions’ conducted </a:t>
            </a:r>
          </a:p>
        </p:txBody>
      </p:sp>
    </p:spTree>
    <p:extLst>
      <p:ext uri="{BB962C8B-B14F-4D97-AF65-F5344CB8AC3E}">
        <p14:creationId xmlns:p14="http://schemas.microsoft.com/office/powerpoint/2010/main" val="249500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901952"/>
            <a:ext cx="10850880" cy="4666488"/>
          </a:xfrm>
        </p:spPr>
        <p:txBody>
          <a:bodyPr>
            <a:normAutofit/>
          </a:bodyPr>
          <a:lstStyle/>
          <a:p>
            <a:r>
              <a:rPr lang="en-US" sz="2400" dirty="0"/>
              <a:t>P2P model, eliminates intermediate party even in absence of trust</a:t>
            </a:r>
          </a:p>
          <a:p>
            <a:r>
              <a:rPr lang="en-US" sz="2400" dirty="0"/>
              <a:t>Secured by cryptography, increases security and protection of data and identity</a:t>
            </a:r>
          </a:p>
          <a:p>
            <a:r>
              <a:rPr lang="en-US" sz="2400" dirty="0"/>
              <a:t>Automation of complex, agreements and business processes through smart contracts</a:t>
            </a:r>
          </a:p>
          <a:p>
            <a:r>
              <a:rPr lang="en-US" sz="2400" dirty="0"/>
              <a:t>Immutability prevents changes to the data, makes it resistant to fraud and hacking</a:t>
            </a:r>
          </a:p>
          <a:p>
            <a:r>
              <a:rPr lang="en-US" sz="2400" dirty="0"/>
              <a:t>Allows for near real-time settlements, removes intermediate party</a:t>
            </a:r>
          </a:p>
          <a:p>
            <a:r>
              <a:rPr lang="en-US" sz="2400" dirty="0"/>
              <a:t>Allows two or more trustless parties to transact directly with each other through cryptographic proof and without third-party interference</a:t>
            </a:r>
          </a:p>
        </p:txBody>
      </p:sp>
    </p:spTree>
    <p:extLst>
      <p:ext uri="{BB962C8B-B14F-4D97-AF65-F5344CB8AC3E}">
        <p14:creationId xmlns:p14="http://schemas.microsoft.com/office/powerpoint/2010/main" val="3434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for DLT implementation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901952"/>
            <a:ext cx="10850880" cy="4727448"/>
          </a:xfrm>
        </p:spPr>
        <p:txBody>
          <a:bodyPr>
            <a:normAutofit/>
          </a:bodyPr>
          <a:lstStyle/>
          <a:p>
            <a:r>
              <a:rPr lang="en-US" sz="2400" dirty="0"/>
              <a:t>Reduction of manual efforts required to perform transactions</a:t>
            </a:r>
          </a:p>
          <a:p>
            <a:r>
              <a:rPr lang="en-US" sz="2400" dirty="0"/>
              <a:t>Improves real-time monitoring of financial activity between regulators and entities</a:t>
            </a:r>
          </a:p>
          <a:p>
            <a:r>
              <a:rPr lang="en-US" sz="2400" dirty="0"/>
              <a:t>Agreements are codified and executed in a shared, transparent and immutable environment, reducing the reliance of counterparty</a:t>
            </a:r>
          </a:p>
          <a:p>
            <a:r>
              <a:rPr lang="en-US" sz="2400" dirty="0"/>
              <a:t>Near real-time settlement through removal of third-parties required for verification and validation of transactions</a:t>
            </a:r>
          </a:p>
          <a:p>
            <a:r>
              <a:rPr lang="en-US" sz="2400" dirty="0"/>
              <a:t>Reduces the requirement for capital to be reserved and allows for greater transparency on liquidity and asset</a:t>
            </a:r>
          </a:p>
          <a:p>
            <a:r>
              <a:rPr lang="en-US" sz="2400" dirty="0"/>
              <a:t>Reduces fraud as everyone has full transaction history</a:t>
            </a:r>
          </a:p>
        </p:txBody>
      </p:sp>
    </p:spTree>
    <p:extLst>
      <p:ext uri="{BB962C8B-B14F-4D97-AF65-F5344CB8AC3E}">
        <p14:creationId xmlns:p14="http://schemas.microsoft.com/office/powerpoint/2010/main" val="80568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5FFB5662-E58B-4E46-8E97-81E1AEE6B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1990" y="4171199"/>
            <a:ext cx="1160912" cy="11609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964B65-F009-4736-A9E4-3AEEC9E7C6FC}"/>
              </a:ext>
            </a:extLst>
          </p:cNvPr>
          <p:cNvCxnSpPr>
            <a:cxnSpLocks/>
          </p:cNvCxnSpPr>
          <p:nvPr/>
        </p:nvCxnSpPr>
        <p:spPr>
          <a:xfrm>
            <a:off x="6096000" y="2042160"/>
            <a:ext cx="0" cy="4450080"/>
          </a:xfrm>
          <a:prstGeom prst="line">
            <a:avLst/>
          </a:prstGeom>
          <a:ln w="539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F630F26C-D300-4CD9-956D-B2D23AAF8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4012" y="3121295"/>
            <a:ext cx="982028" cy="98202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7D3A83-105A-476E-9FB5-FB948A27D746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689034" y="4103323"/>
            <a:ext cx="481393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7786AB-EC7B-481B-B0D7-4BBFDA2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of current cross-border transactions:</a:t>
            </a:r>
            <a:br>
              <a:rPr lang="en-US" dirty="0"/>
            </a:br>
            <a:r>
              <a:rPr lang="en-US" dirty="0"/>
              <a:t>Settlement/Replacement Risk</a:t>
            </a:r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571A9A1-E53C-47BB-A15B-19B1B65FD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5321" y="2586466"/>
            <a:ext cx="3033713" cy="303371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A332B95-6191-4F09-A4C4-3F4E06A1D2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02967" y="2586466"/>
            <a:ext cx="3033713" cy="30337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483045-4D73-429F-96F9-EE8D71C51EB3}"/>
              </a:ext>
            </a:extLst>
          </p:cNvPr>
          <p:cNvSpPr txBox="1"/>
          <p:nvPr/>
        </p:nvSpPr>
        <p:spPr>
          <a:xfrm>
            <a:off x="655321" y="5620179"/>
            <a:ext cx="303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Entity A</a:t>
            </a:r>
            <a:endParaRPr lang="en-SG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D586FA-AE83-4589-BD11-4791D45B7DEE}"/>
              </a:ext>
            </a:extLst>
          </p:cNvPr>
          <p:cNvSpPr txBox="1"/>
          <p:nvPr/>
        </p:nvSpPr>
        <p:spPr>
          <a:xfrm>
            <a:off x="8502967" y="5620179"/>
            <a:ext cx="303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Entity B</a:t>
            </a:r>
            <a:endParaRPr lang="en-SG" sz="3200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10B059E-0CD0-481F-B494-FDE0EF1B5C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99733" y="3547110"/>
            <a:ext cx="1440180" cy="14401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2952DA-C25B-4664-9182-80D4CDB8B366}"/>
              </a:ext>
            </a:extLst>
          </p:cNvPr>
          <p:cNvCxnSpPr/>
          <p:nvPr/>
        </p:nvCxnSpPr>
        <p:spPr>
          <a:xfrm flipH="1">
            <a:off x="9391173" y="3547110"/>
            <a:ext cx="1322547" cy="14401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7F02A9-98D6-414B-9A8D-20763518BC2E}"/>
              </a:ext>
            </a:extLst>
          </p:cNvPr>
          <p:cNvCxnSpPr>
            <a:cxnSpLocks/>
          </p:cNvCxnSpPr>
          <p:nvPr/>
        </p:nvCxnSpPr>
        <p:spPr>
          <a:xfrm flipH="1" flipV="1">
            <a:off x="9436893" y="3516630"/>
            <a:ext cx="1322547" cy="14401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B479E0-0E2D-45BA-ADEC-88AF50C342B1}"/>
              </a:ext>
            </a:extLst>
          </p:cNvPr>
          <p:cNvSpPr txBox="1"/>
          <p:nvPr/>
        </p:nvSpPr>
        <p:spPr>
          <a:xfrm>
            <a:off x="6095999" y="6179906"/>
            <a:ext cx="82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28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-3.7037E-7 L 0.65286 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64948 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7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E10B059E-0CD0-481F-B494-FDE0EF1B5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0195" y="3649840"/>
            <a:ext cx="907075" cy="90707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5E777429-6BFE-4676-9422-93462AB31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7132" y="3649839"/>
            <a:ext cx="907075" cy="90707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7854C973-BD69-4C10-A4C4-F26CFC0384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19823" y="3219470"/>
            <a:ext cx="1767820" cy="17678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571A9A1-E53C-47BB-A15B-19B1B65FDA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321" y="3219470"/>
            <a:ext cx="1767820" cy="176782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964B65-F009-4736-A9E4-3AEEC9E7C6FC}"/>
              </a:ext>
            </a:extLst>
          </p:cNvPr>
          <p:cNvCxnSpPr>
            <a:cxnSpLocks/>
          </p:cNvCxnSpPr>
          <p:nvPr/>
        </p:nvCxnSpPr>
        <p:spPr>
          <a:xfrm>
            <a:off x="6096000" y="2042160"/>
            <a:ext cx="0" cy="4450080"/>
          </a:xfrm>
          <a:prstGeom prst="line">
            <a:avLst/>
          </a:prstGeom>
          <a:ln w="539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7D3A83-105A-476E-9FB5-FB948A27D746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2423141" y="4103379"/>
            <a:ext cx="1822286" cy="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7786AB-EC7B-481B-B0D7-4BBFDA2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of current cross-border transactions:</a:t>
            </a:r>
            <a:br>
              <a:rPr lang="en-US" dirty="0"/>
            </a:br>
            <a:r>
              <a:rPr lang="en-US" dirty="0"/>
              <a:t>Inefficient funding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83045-4D73-429F-96F9-EE8D71C51EB3}"/>
              </a:ext>
            </a:extLst>
          </p:cNvPr>
          <p:cNvSpPr txBox="1"/>
          <p:nvPr/>
        </p:nvSpPr>
        <p:spPr>
          <a:xfrm>
            <a:off x="655321" y="5983031"/>
            <a:ext cx="4720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Entity A</a:t>
            </a:r>
            <a:endParaRPr lang="en-SG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D586FA-AE83-4589-BD11-4791D45B7DEE}"/>
              </a:ext>
            </a:extLst>
          </p:cNvPr>
          <p:cNvSpPr txBox="1"/>
          <p:nvPr/>
        </p:nvSpPr>
        <p:spPr>
          <a:xfrm>
            <a:off x="6772581" y="5983031"/>
            <a:ext cx="5015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Entity B</a:t>
            </a:r>
            <a:endParaRPr lang="en-SG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EDB180A-25F7-4CF1-BBA4-CF24380208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5427" y="3538136"/>
            <a:ext cx="1130485" cy="113048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F428999-C03D-4A87-9F5A-3019D4C7B0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2580" y="3538137"/>
            <a:ext cx="1130485" cy="113048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1B3886-22AB-47E5-A4F6-48351DE53612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375912" y="4103379"/>
            <a:ext cx="1396668" cy="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B99395-7428-4C30-A70D-52DC8BE66AE2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>
            <a:off x="7903065" y="4103380"/>
            <a:ext cx="211675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479372-171B-4665-B6D7-A6F5AFC8EE3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810670" y="4668621"/>
            <a:ext cx="0" cy="67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A6F4B-C77F-4160-B4B6-BFECBFEDCBB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337823" y="4668622"/>
            <a:ext cx="0" cy="67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39CE26E-2B48-41AA-B8E0-656242A98CD8}"/>
              </a:ext>
            </a:extLst>
          </p:cNvPr>
          <p:cNvSpPr txBox="1"/>
          <p:nvPr/>
        </p:nvSpPr>
        <p:spPr>
          <a:xfrm>
            <a:off x="4079486" y="5341257"/>
            <a:ext cx="4033027" cy="646331"/>
          </a:xfrm>
          <a:prstGeom prst="rect">
            <a:avLst/>
          </a:prstGeom>
          <a:solidFill>
            <a:srgbClr val="363D3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Excessive funding for worst case scenario</a:t>
            </a:r>
            <a:br>
              <a:rPr lang="en-US" dirty="0"/>
            </a:br>
            <a:r>
              <a:rPr lang="en-US" dirty="0"/>
              <a:t>Example: Cross-border fees </a:t>
            </a:r>
            <a:r>
              <a:rPr lang="en-US" dirty="0" err="1"/>
              <a:t>etc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460303-7F92-4355-9759-242CEAC61EA2}"/>
              </a:ext>
            </a:extLst>
          </p:cNvPr>
          <p:cNvSpPr txBox="1"/>
          <p:nvPr/>
        </p:nvSpPr>
        <p:spPr>
          <a:xfrm>
            <a:off x="4196921" y="2373419"/>
            <a:ext cx="3798156" cy="369332"/>
          </a:xfrm>
          <a:prstGeom prst="rect">
            <a:avLst/>
          </a:prstGeom>
          <a:solidFill>
            <a:srgbClr val="363D3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Accounts for cross-border transactions</a:t>
            </a:r>
            <a:endParaRPr lang="en-SG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71A10B-6C38-476E-8190-0B37A6E84950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810670" y="2734532"/>
            <a:ext cx="0" cy="80360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18A1BB-B5DC-4061-AAF8-59DADBBFA75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7337823" y="2734535"/>
            <a:ext cx="0" cy="8036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FF3EB07-9702-4A20-A0A9-C25661D06461}"/>
              </a:ext>
            </a:extLst>
          </p:cNvPr>
          <p:cNvSpPr txBox="1"/>
          <p:nvPr/>
        </p:nvSpPr>
        <p:spPr>
          <a:xfrm>
            <a:off x="6095999" y="6179906"/>
            <a:ext cx="82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775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29193 0.0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6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-0.29193 0.00023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964B65-F009-4736-A9E4-3AEEC9E7C6FC}"/>
              </a:ext>
            </a:extLst>
          </p:cNvPr>
          <p:cNvCxnSpPr>
            <a:cxnSpLocks/>
          </p:cNvCxnSpPr>
          <p:nvPr/>
        </p:nvCxnSpPr>
        <p:spPr>
          <a:xfrm>
            <a:off x="6096000" y="2042160"/>
            <a:ext cx="0" cy="4450080"/>
          </a:xfrm>
          <a:prstGeom prst="line">
            <a:avLst/>
          </a:prstGeom>
          <a:ln w="539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7D3A83-105A-476E-9FB5-FB948A27D746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689034" y="4103323"/>
            <a:ext cx="481393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7786AB-EC7B-481B-B0D7-4BBFDA2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of current cross-border transactions:</a:t>
            </a:r>
            <a:br>
              <a:rPr lang="en-US" dirty="0"/>
            </a:br>
            <a:r>
              <a:rPr lang="en-US" dirty="0"/>
              <a:t>Reconciliation costs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83045-4D73-429F-96F9-EE8D71C51EB3}"/>
              </a:ext>
            </a:extLst>
          </p:cNvPr>
          <p:cNvSpPr txBox="1"/>
          <p:nvPr/>
        </p:nvSpPr>
        <p:spPr>
          <a:xfrm>
            <a:off x="655321" y="5620179"/>
            <a:ext cx="303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Entity A</a:t>
            </a:r>
            <a:endParaRPr lang="en-SG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D586FA-AE83-4589-BD11-4791D45B7DEE}"/>
              </a:ext>
            </a:extLst>
          </p:cNvPr>
          <p:cNvSpPr txBox="1"/>
          <p:nvPr/>
        </p:nvSpPr>
        <p:spPr>
          <a:xfrm>
            <a:off x="8502967" y="5620179"/>
            <a:ext cx="303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Entity B</a:t>
            </a:r>
            <a:endParaRPr lang="en-SG" sz="32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8EC38D4-E36B-4689-A2A5-37FDC648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3898" y="3121295"/>
            <a:ext cx="756557" cy="7565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1736C60-E51E-40C2-A083-A13CFF176DFE}"/>
              </a:ext>
            </a:extLst>
          </p:cNvPr>
          <p:cNvGrpSpPr/>
          <p:nvPr/>
        </p:nvGrpSpPr>
        <p:grpSpPr>
          <a:xfrm>
            <a:off x="9641544" y="4267200"/>
            <a:ext cx="1061357" cy="1061357"/>
            <a:chOff x="9641544" y="4267200"/>
            <a:chExt cx="1061357" cy="1061357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61905440-10B8-439F-B2B6-3969FDCDE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46344" y="4572000"/>
              <a:ext cx="756557" cy="756557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D1DCE03-FC17-45F6-9231-63F670AEA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93944" y="4419600"/>
              <a:ext cx="756557" cy="756557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EB8B47F-FD53-4961-AA8D-7DFB5562C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41544" y="4267200"/>
              <a:ext cx="756557" cy="756557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EA7B02AF-1A22-46D5-92C2-610354379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3897" y="3121294"/>
            <a:ext cx="756557" cy="75655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D2323F3-3B98-4A03-A3C7-D0D2422AA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7744" y="4365888"/>
            <a:ext cx="756557" cy="75655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571A9A1-E53C-47BB-A15B-19B1B65FD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5321" y="2586466"/>
            <a:ext cx="3033713" cy="303371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A332B95-6191-4F09-A4C4-3F4E06A1D2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02967" y="2586466"/>
            <a:ext cx="3033713" cy="30337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772B9C-31E1-486F-ACB6-72C1F7F4BA70}"/>
              </a:ext>
            </a:extLst>
          </p:cNvPr>
          <p:cNvSpPr txBox="1"/>
          <p:nvPr/>
        </p:nvSpPr>
        <p:spPr>
          <a:xfrm>
            <a:off x="6095999" y="6179906"/>
            <a:ext cx="82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25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64336 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926 L -0.65611 -0.0092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64336 0.0027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0.64778 -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9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_xmlsignatures/_rels/origin.sigs.rels><?xml version="1.0" encoding="UTF-8" standalone="yes"?>
<Relationships xmlns="http://schemas.openxmlformats.org/package/2006/relationships"><Relationship Id="rId2" Type="http://schemas.openxmlformats.org/package/2006/relationships/digital-signature/signature" Target="sig2.xml"/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Q4QZ66cDNsvnCMUjWVpLCz+oEEpJMB/sy2lGuyR+cBU=</DigestValue>
    </Reference>
    <Reference Type="http://www.w3.org/2000/09/xmldsig#Object" URI="#idOfficeObject">
      <DigestMethod Algorithm="http://www.w3.org/2001/04/xmlenc#sha256"/>
      <DigestValue>4ob9m0wzd09yFRJi2/aHKrLrKDq0jzqLdAFwoG/4leQ=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hPjr9YZZFvfwGMXXp56YP/erksJJMhwRcvie4G1pKas=</DigestValue>
    </Reference>
  </SignedInfo>
  <SignatureValue>XgfFfEdDN3BGi2+Pw01bbrs5XpNuyY1t79Z2FCnXcL2kh0GPyjqyAJe6jLDf1ukrenho/L2fwRjs
N8pvunl9LpuSfrFdXL4H3MFYFCKFLlVtu4BfbkAZ5Drj9T7R4PQdm4vlsHyaV5bALDCoRoQRUHUh
W4kvwF4us00lXmlw7g6VGHA0MEWwtpd+TD+OkIB1kIofbs4Q2UBgHuA7Km+q/d2ng0ZWbLJsHbQL
A27KLLJhyZHnm61qSTRcv9rSA7DphMGyKWq2ACkqRbO9ihZHVoWiNuDsVA/5QecVHKQrnWX1oKCi
cH9FMaB0pXaIouWnkeT+NYq1aFkXgEk93K2cYg==</SignatureValue>
  <KeyInfo>
    <X509Data>
      <X509Certificate>MIIFOzCCBCOgAwIBAgIQb5roUSfobKC5tHO3zep8MjANBgkqhkiG9w0BAQsFADCBlzELMAkGA1UEBhMCR0IxGzAZBgNVBAgTEkdyZWF0ZXIgTWFuY2hlc3RlcjEQMA4GA1UEBxMHU2FsZm9yZDEaMBgGA1UEChMRQ09NT0RPIENBIExpbWl0ZWQxPTA7BgNVBAMTNENPTU9ETyBSU0EgQ2xpZW50IEF1dGhlbnRpY2F0aW9uIGFuZCBTZWN1cmUgRW1haWwgQ0EwHhcNMTcwODEwMDAwMDAwWhcNMTgwODEwMjM1OTU5WjApMScwJQYJKoZIhvcNAQkBFhhicmFuZG9uZ29od2hAaG90bWFpbC5jb20wggEiMA0GCSqGSIb3DQEBAQUAA4IBDwAwggEKAoIBAQDYW8hRwyu47Qmvdx4r2fzBrdRjRuWK1HGRwUh4CXgxce0W6kjWZutQCt9Daf+YZeWSNgKtwgggqq1t9UmyE7eTSuM610PltGYsFm579tNTDrsCMFj2LYRgL2U6HsZTobfa50NVf6d9R9fr3y6PfUNk3ktxSyycK74wOV50fzj9herQV50ahI+6J6ajYdn8jxPsZRzYgD9OjNUnWrcnqLRZL1heIYyiI08eWORJXszjYeOvH/4ycfxlkBcqPJTAi+Ou6br4n+nl7fBTW1zNX40Pr4tR/krCvuUNVsHVpbu/eHycyvl35ZrKEJ72OhbVOG4x0IRNaowoNa6/fbK2ShAvAgMBAAGjggHuMIIB6jAfBgNVHSMEGDAWgBSCr2yM+MX+lmF86B89K3FIXsSLwDAdBgNVHQ4EFgQUXWbedpMbgwxsoZSoz/Nz8Ah+dHswDgYDVR0PAQH/BAQDAgWgMAwGA1UdEwEB/wQCMAAwIAYDVR0lBBkwFwYIKwYBBQUHAwQGCysGAQQBsjEBAwUCMBEGCWCGSAGG+EIBAQQEAwIFIDBGBgNVHSAEPzA9MDsGDCsGAQQBsjEBAgEBATArMCkGCCsGAQUFBwIBFh1odHRwczovL3NlY3VyZS5jb21vZG8ubmV0L0NQUzBaBgNVHR8EUzBRME+gTaBLhklodHRwOi8vY3JsLmNvbW9kb2NhLmNvbS9DT01PRE9SU0FDbGllbnRBdXRoZW50aWNhdGlvbmFuZFNlY3VyZUVtYWlsQ0EuY3JsMIGLBggrBgEFBQcBAQR/MH0wVQYIKwYBBQUHMAKGSWh0dHA6Ly9jcnQuY29tb2RvY2EuY29tL0NPTU9ET1JTQUNsaWVudEF1dGhlbnRpY2F0aW9uYW5kU2VjdXJlRW1haWxDQS5jcnQwJAYIKwYBBQUHMAGGGGh0dHA6Ly9vY3NwLmNvbW9kb2NhLmNvbTAjBgNVHREEHDAagRhicmFuZG9uZ29od2hAaG90bWFpbC5jb20wDQYJKoZIhvcNAQELBQADggEBALPNeYGsvEypZKivs289jaB1H7/wHOMmVe+huDVoILjwt+EoJGmf3fga6eU1g2Pr8zo7QzqMpqRlzkZRl3ttR4d87ep/5KubTqpPj6Jt5vjrdrnyezHpiqaPvHrT6msVaBA568X1y27WWzKVzG4RTb9EbNCQ8g6VNflg84NISZ4fJxNnIMOkODRt/X7bLnFYROk1FAPDHZE8FJGmQ2aPqP/lQ0GHGlzzE8dFi1asjSgXsyP3LouWln3RtbhNHaOivw1T27cOAOXjmojuI9Ec+QCJDDRSMwiz4BS6ssJAZMbDLp/CSeptxLkeht3jA4sn7BGGSi3cRctAvC8USH7aOE0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32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31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</Transform>
          <Transform Algorithm="http://www.w3.org/TR/2001/REC-xml-c14n-20010315"/>
        </Transforms>
        <DigestMethod Algorithm="http://www.w3.org/2001/04/xmlenc#sha256"/>
        <DigestValue>AWF1O0Mx0DF3elkQs5N0CnQAtHuwnlzsVP9OtLL2dDE=</DigestValue>
      </Reference>
      <Reference URI="/ppt/handoutMasters/_rels/handout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VgNGZLFGoRxv04fViwPY4GatfzqYLBSCTL6MDtoY7yY=</DigestValue>
      </Reference>
      <Reference URI="/ppt/handoutMasters/handoutMaster1.xml?ContentType=application/vnd.openxmlformats-officedocument.presentationml.handoutMaster+xml">
        <DigestMethod Algorithm="http://www.w3.org/2001/04/xmlenc#sha256"/>
        <DigestValue>7DAVuuSAGF7aRh4IvcNO4bK06C9OQMqIA1eZi09bsbY=</DigestValue>
      </Reference>
      <Reference URI="/ppt/media/image1.png?ContentType=image/png">
        <DigestMethod Algorithm="http://www.w3.org/2001/04/xmlenc#sha256"/>
        <DigestValue>IYebLk2OXX7Lj35akcUpicWGX+xyc6xhiSN0RRSzyxc=</DigestValue>
      </Reference>
      <Reference URI="/ppt/media/image10.svg?ContentType=image/svg+xml">
        <DigestMethod Algorithm="http://www.w3.org/2001/04/xmlenc#sha256"/>
        <DigestValue>hD4Nu65VhKbeunbTz0vX4WLQqFdFre3gyJFS2h5fG0A=</DigestValue>
      </Reference>
      <Reference URI="/ppt/media/image11.png?ContentType=image/png">
        <DigestMethod Algorithm="http://www.w3.org/2001/04/xmlenc#sha256"/>
        <DigestValue>18txzEeNQUqoF1uJfQkMoYnI3OWvhZtaDOSruoE70qM=</DigestValue>
      </Reference>
      <Reference URI="/ppt/media/image12.svg?ContentType=image/svg+xml">
        <DigestMethod Algorithm="http://www.w3.org/2001/04/xmlenc#sha256"/>
        <DigestValue>u72hfMglzs+RFI2wkp2+R02bEt45PCvJ1ilzASSISz8=</DigestValue>
      </Reference>
      <Reference URI="/ppt/media/image13.png?ContentType=image/png">
        <DigestMethod Algorithm="http://www.w3.org/2001/04/xmlenc#sha256"/>
        <DigestValue>LsK+NlaFBvbDwB8OYjvRbxLLc+eUYWOhaUTGDhcDNck=</DigestValue>
      </Reference>
      <Reference URI="/ppt/media/image14.svg?ContentType=image/svg+xml">
        <DigestMethod Algorithm="http://www.w3.org/2001/04/xmlenc#sha256"/>
        <DigestValue>4YyT43o4xFIPhLA6Iwz4D4xKkjl+WiobH/cRC6rIf6U=</DigestValue>
      </Reference>
      <Reference URI="/ppt/media/image15.png?ContentType=image/png">
        <DigestMethod Algorithm="http://www.w3.org/2001/04/xmlenc#sha256"/>
        <DigestValue>8SEATV9zDPBqQtfcRr+SUVN7L/i3s01BcLRjHoTe2lI=</DigestValue>
      </Reference>
      <Reference URI="/ppt/media/image16.png?ContentType=image/png">
        <DigestMethod Algorithm="http://www.w3.org/2001/04/xmlenc#sha256"/>
        <DigestValue>QsElKOD3TyTzz+mD1N2y/98FBfBbbW7ozmIy5HQVhCI=</DigestValue>
      </Reference>
      <Reference URI="/ppt/media/image2.svg?ContentType=image/svg+xml">
        <DigestMethod Algorithm="http://www.w3.org/2001/04/xmlenc#sha256"/>
        <DigestValue>TZfQd5H32dOHSCiAXBzpH7ipKwHGprSpg+fANkmpbto=</DigestValue>
      </Reference>
      <Reference URI="/ppt/media/image3.png?ContentType=image/png">
        <DigestMethod Algorithm="http://www.w3.org/2001/04/xmlenc#sha256"/>
        <DigestValue>aRS381njNS3sPDjOtXr3KsRqE0X3YFhrg+bbfdb2vUg=</DigestValue>
      </Reference>
      <Reference URI="/ppt/media/image4.svg?ContentType=image/svg+xml">
        <DigestMethod Algorithm="http://www.w3.org/2001/04/xmlenc#sha256"/>
        <DigestValue>wIl682vwgmMwweZTbHzVUvB6WDU8cvaUX+Mo0USgP+Y=</DigestValue>
      </Reference>
      <Reference URI="/ppt/media/image5.png?ContentType=image/png">
        <DigestMethod Algorithm="http://www.w3.org/2001/04/xmlenc#sha256"/>
        <DigestValue>G34XF1frYP211dSB81ZgNfbUwGCC6VZGluc5iHh/kQw=</DigestValue>
      </Reference>
      <Reference URI="/ppt/media/image6.svg?ContentType=image/svg+xml">
        <DigestMethod Algorithm="http://www.w3.org/2001/04/xmlenc#sha256"/>
        <DigestValue>sVi9iCv3NL8DpGt5C/T7MK+Myo9zi4zeHi14rxp9CiM=</DigestValue>
      </Reference>
      <Reference URI="/ppt/media/image7.png?ContentType=image/png">
        <DigestMethod Algorithm="http://www.w3.org/2001/04/xmlenc#sha256"/>
        <DigestValue>ZW6pd3BbPOyY6CAe55dEOeW0ahftn9q0HeVY8EBlITE=</DigestValue>
      </Reference>
      <Reference URI="/ppt/media/image8.svg?ContentType=image/svg+xml">
        <DigestMethod Algorithm="http://www.w3.org/2001/04/xmlenc#sha256"/>
        <DigestValue>whT3JD+c3k38TbPKj0e1Y5e+sL8NH8nPvGoSkv5FBEY=</DigestValue>
      </Reference>
      <Reference URI="/ppt/media/image9.png?ContentType=image/png">
        <DigestMethod Algorithm="http://www.w3.org/2001/04/xmlenc#sha256"/>
        <DigestValue>pmwv5kkdPwMzlu6jq+1IQLqVYNn/RctoJnPHV5ySY8I=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/7uK4nOrjCm8I3MzWhp7br2N1LX5670v4kFsav/hBR0=</DigestValue>
      </Reference>
      <Reference URI="/ppt/notesMasters/notesMaster1.xml?ContentType=application/vnd.openxmlformats-officedocument.presentationml.notesMaster+xml">
        <DigestMethod Algorithm="http://www.w3.org/2001/04/xmlenc#sha256"/>
        <DigestValue>SsWl9UaDrXeAIE9tyr164/r4DhYPE+frRTb4AvLf3LY=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4LhxDTPvfXb9ydVFieuQdFYk+yT9fHUWrCKWprtpvCY=</DigestValue>
      </Reference>
      <Reference URI="/ppt/notesSlides/_rels/notes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YK8FxVa1xWFgO62UR8D0Bkb7JpzP+2+6Tgu117aVP8Q=</DigestValue>
      </Reference>
      <Reference URI="/ppt/notesSlides/_rels/notes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Jlylh7j4/cTmIDMP3aOpMgUeDyTZLdst5XVax+AWNWI=</DigestValue>
      </Reference>
      <Reference URI="/ppt/notesSlides/_rels/notes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QnksgCoEn+kNlfsDtZNCvnOpdRQA8EFa433/xc5jmhU=</DigestValue>
      </Reference>
      <Reference URI="/ppt/notesSlides/_rels/notes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vxrj2MU/FQYGDSpoOIJiD+wrhH3ySJct3C+lC2ORnNk=</DigestValue>
      </Reference>
      <Reference URI="/ppt/notesSlides/_rels/notes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TBfn2h3Vn35SKPsDVnRgGPHEQMcPhXmGFa99ta03Y18=</DigestValue>
      </Reference>
      <Reference URI="/ppt/notesSlides/notesSlide1.xml?ContentType=application/vnd.openxmlformats-officedocument.presentationml.notesSlide+xml">
        <DigestMethod Algorithm="http://www.w3.org/2001/04/xmlenc#sha256"/>
        <DigestValue>kuu/jAAVE7KlJbIuZ38qlgiCzWYVoZLVpAdhXS5vWbc=</DigestValue>
      </Reference>
      <Reference URI="/ppt/notesSlides/notesSlide2.xml?ContentType=application/vnd.openxmlformats-officedocument.presentationml.notesSlide+xml">
        <DigestMethod Algorithm="http://www.w3.org/2001/04/xmlenc#sha256"/>
        <DigestValue>RY+GR5dNJv7JGuFuJGbMs4AFKRwxNqLbJuTTTtD20XM=</DigestValue>
      </Reference>
      <Reference URI="/ppt/notesSlides/notesSlide3.xml?ContentType=application/vnd.openxmlformats-officedocument.presentationml.notesSlide+xml">
        <DigestMethod Algorithm="http://www.w3.org/2001/04/xmlenc#sha256"/>
        <DigestValue>sYtgQNn3/PsIcZI7h90QFfoDpvCnmLzLa8QLpQKp/q4=</DigestValue>
      </Reference>
      <Reference URI="/ppt/notesSlides/notesSlide4.xml?ContentType=application/vnd.openxmlformats-officedocument.presentationml.notesSlide+xml">
        <DigestMethod Algorithm="http://www.w3.org/2001/04/xmlenc#sha256"/>
        <DigestValue>w+8uu0WlMZXjGe7byRsxMk4f/UKQsMBYgDeLoUpCoyc=</DigestValue>
      </Reference>
      <Reference URI="/ppt/notesSlides/notesSlide5.xml?ContentType=application/vnd.openxmlformats-officedocument.presentationml.notesSlide+xml">
        <DigestMethod Algorithm="http://www.w3.org/2001/04/xmlenc#sha256"/>
        <DigestValue>JL1tHL0kEERheFnovh2e9x1G/6q6PGm8x56+13uRr3U=</DigestValue>
      </Reference>
      <Reference URI="/ppt/notesSlides/notesSlide6.xml?ContentType=application/vnd.openxmlformats-officedocument.presentationml.notesSlide+xml">
        <DigestMethod Algorithm="http://www.w3.org/2001/04/xmlenc#sha256"/>
        <DigestValue>9Iq22VHbu0svXyLPnDFcFvHJx/PBU7JAngauvYqmxyg=</DigestValue>
      </Reference>
      <Reference URI="/ppt/presentation.xml?ContentType=application/vnd.openxmlformats-officedocument.presentationml.presentation.main+xml">
        <DigestMethod Algorithm="http://www.w3.org/2001/04/xmlenc#sha256"/>
        <DigestValue>8W6aPY7ygrxhECpK+XOz/rMDr057fOlUBdyPm0B5QcI=</DigestValue>
      </Reference>
      <Reference URI="/ppt/presProps.xml?ContentType=application/vnd.openxmlformats-officedocument.presentationml.presProps+xml">
        <DigestMethod Algorithm="http://www.w3.org/2001/04/xmlenc#sha256"/>
        <DigestValue>tWClz1F6ndWoqJyTsMtpSmSYASaNz0TweOr2RJ2YdJA=</DigestValue>
      </Reference>
      <Reference URI="/ppt/revisionInfo.xml?ContentType=application/vnd.ms-powerpoint.revisioninfo+xml">
        <DigestMethod Algorithm="http://www.w3.org/2001/04/xmlenc#sha256"/>
        <DigestValue>qjiV3Hyl5M2H57e7uN6S+VAqY6lIkWf+gUOG5FQk5cY=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q6YqKoLlOaMmykmxTYD2WYwyGWJxg51kb242ol+/qiE=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F/+4SUv5QaMIpcWpu00q2jKBBFbMlacUEvoa01fE860=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Xd+HL4KhLqNvzdtwI01fjdYU+PUnORNYiurTHRhLN3M=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T4sG1jWgbMDYySaO8hNw4pYclhJxqR/ZWVFNHcDKxxE=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gv+I0s2VB+SaDSLeVyxsdX8ZzlhW+WAiyehBufXW4zM=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yK4RJy9QYMI64gt7hHcWL47RDupEAGMgavA+1EPkV8g=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V6BHc39Il5BMgav9QTKF81KqZ6uM4s10GHUN0r3UarQ=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Eh+2ic3goMewjTu+buMuuQggFL9QDS+xFzzATrfIqjg=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OXQ605MY9givYhJunMUQh9cI/tmS4g8/BS808sj44eI=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CccreE4cjz5rRl+qL+nrwGTF58of9PAy3yMsBwFq64w=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PjC4F9QR+11qTliywYC7l4kW2Q+QR8ndmFYvDp0uOh4=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1/04/xmlenc#sha256"/>
        <DigestValue>tSNfd+My+BfmzQxLC9EAQHv1RK/2+tNcci+9hfcJUEE=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16Grnx8uL0cnnKVj2Fap9CZcfvQJV9b6y/Z9IwMXrYA=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0fZQqInNx0SxBHpLZFfCGKT9Eduk9FwDK3E+n9mgCUE=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Hs9ZalXvcPLTWQkJ+Nd8W/lc0RYRHyi9UF/cdZBkt1w=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RPe0mO3+ICuN7EPIWRt+BdIDPgzLE+oUJ2QUnvbuHgg=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84A2jazeftG11PwLb24HQtRaASSgRHo6EMbSOOMR4Lg=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iLOjBoWhNGgkoPaoXEo64VSz5uYn05de/vOhrc0+3JY=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m/fJvgR3Rj13CiqrHSlTtIEKuSM5/UA70CnHTD3x+OM=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1/04/xmlenc#sha256"/>
        <DigestValue>sszcIO7vxbR3q7yFTKkmNoLJ/awKos9wKrxszaP7Vso=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OZ0DXfGEozYCHrEE4yQdpQmSMIWYh3x2nqeB/a8Jfiw=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1/04/xmlenc#sha256"/>
        <DigestValue>2TROCmZu90uSvTCgDsARsPkkv31Y+18rF8bcSX5pXjQ=</DigestValue>
      </Reference>
      <Reference URI="/ppt/slides/slide1.xml?ContentType=application/vnd.openxmlformats-officedocument.presentationml.slide+xml">
        <DigestMethod Algorithm="http://www.w3.org/2001/04/xmlenc#sha256"/>
        <DigestValue>d26/2d5HNGgLuzrMcVir0JOdNbzpjnzjFR3X1nkSLp8=</DigestValue>
      </Reference>
      <Reference URI="/ppt/slides/slide10.xml?ContentType=application/vnd.openxmlformats-officedocument.presentationml.slide+xml">
        <DigestMethod Algorithm="http://www.w3.org/2001/04/xmlenc#sha256"/>
        <DigestValue>X3t0GKQaBX7dZETnP+7GrVIYz8uVSzuxeISpLOV5Swo=</DigestValue>
      </Reference>
      <Reference URI="/ppt/slides/slide11.xml?ContentType=application/vnd.openxmlformats-officedocument.presentationml.slide+xml">
        <DigestMethod Algorithm="http://www.w3.org/2001/04/xmlenc#sha256"/>
        <DigestValue>Dk9aHWjAO78d1ERVdOXuH5HhgViBjN5nuBgpLoVRTBk=</DigestValue>
      </Reference>
      <Reference URI="/ppt/slides/slide12.xml?ContentType=application/vnd.openxmlformats-officedocument.presentationml.slide+xml">
        <DigestMethod Algorithm="http://www.w3.org/2001/04/xmlenc#sha256"/>
        <DigestValue>o5B6TCsn55sqftaJ+UxRSkpMnoNzkiie3OtNgdxed4s=</DigestValue>
      </Reference>
      <Reference URI="/ppt/slides/slide13.xml?ContentType=application/vnd.openxmlformats-officedocument.presentationml.slide+xml">
        <DigestMethod Algorithm="http://www.w3.org/2001/04/xmlenc#sha256"/>
        <DigestValue>LpDbG3drN/pvhkSEs3KWESxMjpGFwJ+THGAQXfkUaQw=</DigestValue>
      </Reference>
      <Reference URI="/ppt/slides/slide14.xml?ContentType=application/vnd.openxmlformats-officedocument.presentationml.slide+xml">
        <DigestMethod Algorithm="http://www.w3.org/2001/04/xmlenc#sha256"/>
        <DigestValue>snRSu9QKsO9SsciRdKXLNzOBoXtzlm1ryvQCfj9ikAY=</DigestValue>
      </Reference>
      <Reference URI="/ppt/slides/slide15.xml?ContentType=application/vnd.openxmlformats-officedocument.presentationml.slide+xml">
        <DigestMethod Algorithm="http://www.w3.org/2001/04/xmlenc#sha256"/>
        <DigestValue>ZrgFhy1yTzYztmoSjGuIJlobet4rnejx11kcIPH6jR4=</DigestValue>
      </Reference>
      <Reference URI="/ppt/slides/slide16.xml?ContentType=application/vnd.openxmlformats-officedocument.presentationml.slide+xml">
        <DigestMethod Algorithm="http://www.w3.org/2001/04/xmlenc#sha256"/>
        <DigestValue>g1+Fcp1uvtMJeqqFbF9zxZODUBfO6SBL90VCZra5z+c=</DigestValue>
      </Reference>
      <Reference URI="/ppt/slides/slide17.xml?ContentType=application/vnd.openxmlformats-officedocument.presentationml.slide+xml">
        <DigestMethod Algorithm="http://www.w3.org/2001/04/xmlenc#sha256"/>
        <DigestValue>g2tIvR6EZWnSTfIIo8LDJVMunzFfGos307pGnDSsbpg=</DigestValue>
      </Reference>
      <Reference URI="/ppt/slides/slide18.xml?ContentType=application/vnd.openxmlformats-officedocument.presentationml.slide+xml">
        <DigestMethod Algorithm="http://www.w3.org/2001/04/xmlenc#sha256"/>
        <DigestValue>QgPXcNAnLRYIyLBLOQOE1ZxPhaoEH6EjB10JvUpKZGo=</DigestValue>
      </Reference>
      <Reference URI="/ppt/slides/slide19.xml?ContentType=application/vnd.openxmlformats-officedocument.presentationml.slide+xml">
        <DigestMethod Algorithm="http://www.w3.org/2001/04/xmlenc#sha256"/>
        <DigestValue>Xc4E0FOzGLUptoD6XNkRK4ygxrF6lhp1z1UIpDWXWU8=</DigestValue>
      </Reference>
      <Reference URI="/ppt/slides/slide2.xml?ContentType=application/vnd.openxmlformats-officedocument.presentationml.slide+xml">
        <DigestMethod Algorithm="http://www.w3.org/2001/04/xmlenc#sha256"/>
        <DigestValue>y4bOHZpC8KlaLzI/fxxWwFws+yyLCqGp3BYnOlff8ag=</DigestValue>
      </Reference>
      <Reference URI="/ppt/slides/slide20.xml?ContentType=application/vnd.openxmlformats-officedocument.presentationml.slide+xml">
        <DigestMethod Algorithm="http://www.w3.org/2001/04/xmlenc#sha256"/>
        <DigestValue>lkT9zmCnii35EK/ol5hyqn8Bog/WVUjLH6S0vgwpgKc=</DigestValue>
      </Reference>
      <Reference URI="/ppt/slides/slide21.xml?ContentType=application/vnd.openxmlformats-officedocument.presentationml.slide+xml">
        <DigestMethod Algorithm="http://www.w3.org/2001/04/xmlenc#sha256"/>
        <DigestValue>rwk+/6WcM+og6I+PKw8DKIzz8ZEVNaL0vTPkzXmtgT4=</DigestValue>
      </Reference>
      <Reference URI="/ppt/slides/slide3.xml?ContentType=application/vnd.openxmlformats-officedocument.presentationml.slide+xml">
        <DigestMethod Algorithm="http://www.w3.org/2001/04/xmlenc#sha256"/>
        <DigestValue>Fjq7F5LreoXmnWJBybxaKTsy4BdLXlnSRi8AVcrjtsM=</DigestValue>
      </Reference>
      <Reference URI="/ppt/slides/slide4.xml?ContentType=application/vnd.openxmlformats-officedocument.presentationml.slide+xml">
        <DigestMethod Algorithm="http://www.w3.org/2001/04/xmlenc#sha256"/>
        <DigestValue>7sQcisR5ZX5gUID37aV+JJJ2/m+6TSlqSZYa/5HZliw=</DigestValue>
      </Reference>
      <Reference URI="/ppt/slides/slide5.xml?ContentType=application/vnd.openxmlformats-officedocument.presentationml.slide+xml">
        <DigestMethod Algorithm="http://www.w3.org/2001/04/xmlenc#sha256"/>
        <DigestValue>BgmX81lh/1muP8Q6UrEk0LyfJuVMKhSB9XNLoqJ0QsM=</DigestValue>
      </Reference>
      <Reference URI="/ppt/slides/slide6.xml?ContentType=application/vnd.openxmlformats-officedocument.presentationml.slide+xml">
        <DigestMethod Algorithm="http://www.w3.org/2001/04/xmlenc#sha256"/>
        <DigestValue>psaKgUaSHG+f7TCARIT+qAAekScreNGWtsjrMqOJb6s=</DigestValue>
      </Reference>
      <Reference URI="/ppt/slides/slide7.xml?ContentType=application/vnd.openxmlformats-officedocument.presentationml.slide+xml">
        <DigestMethod Algorithm="http://www.w3.org/2001/04/xmlenc#sha256"/>
        <DigestValue>nFPWJgvHf7N+U+JO4TF+HOejZjmOK6//Wa3lTbEVW0E=</DigestValue>
      </Reference>
      <Reference URI="/ppt/slides/slide8.xml?ContentType=application/vnd.openxmlformats-officedocument.presentationml.slide+xml">
        <DigestMethod Algorithm="http://www.w3.org/2001/04/xmlenc#sha256"/>
        <DigestValue>BvZodibC6HxxbVKIPyJebn+Qfz46a461z/z/hEEb6fA=</DigestValue>
      </Reference>
      <Reference URI="/ppt/slides/slide9.xml?ContentType=application/vnd.openxmlformats-officedocument.presentationml.slide+xml">
        <DigestMethod Algorithm="http://www.w3.org/2001/04/xmlenc#sha256"/>
        <DigestValue>sqW8dzeYONSYUjPLI+xPFT6lc7ncWQOHUAjNGVTZlQw=</DigestValue>
      </Reference>
      <Reference URI="/ppt/tableStyles.xml?ContentType=application/vnd.openxmlformats-officedocument.presentationml.tableStyles+xml">
        <DigestMethod Algorithm="http://www.w3.org/2001/04/xmlenc#sha256"/>
        <DigestValue>yq6Lv0x+39P6PfqWkH5UEbzHgaSz+0RdsdvK4/730eg=</DigestValue>
      </Reference>
      <Reference URI="/ppt/theme/theme1.xml?ContentType=application/vnd.openxmlformats-officedocument.theme+xml">
        <DigestMethod Algorithm="http://www.w3.org/2001/04/xmlenc#sha256"/>
        <DigestValue>9sLEnhVuMV/K3iSt5P76DDq/5iPNoGXWKDU9VCj3mGU=</DigestValue>
      </Reference>
      <Reference URI="/ppt/theme/theme2.xml?ContentType=application/vnd.openxmlformats-officedocument.theme+xml">
        <DigestMethod Algorithm="http://www.w3.org/2001/04/xmlenc#sha256"/>
        <DigestValue>H9TVMEY/e1mhbKl49AK0HrHeZHXEOlf2/6r9Hg4bVlw=</DigestValue>
      </Reference>
      <Reference URI="/ppt/theme/theme3.xml?ContentType=application/vnd.openxmlformats-officedocument.theme+xml">
        <DigestMethod Algorithm="http://www.w3.org/2001/04/xmlenc#sha256"/>
        <DigestValue>H9TVMEY/e1mhbKl49AK0HrHeZHXEOlf2/6r9Hg4bVlw=</DigestValue>
      </Reference>
      <Reference URI="/ppt/viewProps.xml?ContentType=application/vnd.openxmlformats-officedocument.presentationml.viewProps+xml">
        <DigestMethod Algorithm="http://www.w3.org/2001/04/xmlenc#sha256"/>
        <DigestValue>yQvx8o4EmiBu63nguG6TXRGhzUc7LNWo0W5yBPPdFc4=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2018-02-11T13:39:36Z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Final</SignatureComments>
          <WindowsVersion>10.0</WindowsVersion>
          <OfficeVersion>16.0.9001/12</OfficeVersion>
          <ApplicationVersion>16.0.9001</ApplicationVersion>
          <Monitors>2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2018-02-11T13:39:36Z</xd:SigningTime>
          <xd:SigningCertificate>
            <xd:Cert>
              <xd:CertDigest>
                <DigestMethod Algorithm="http://www.w3.org/2001/04/xmlenc#sha256"/>
                <DigestValue>lvkE/ZxaIpjzB6EzD1x9HkvLiDn/qh2JTJO/uA7Nw1M=</DigestValue>
              </xd:CertDigest>
              <xd:IssuerSerial>
                <X509IssuerName>CN=COMODO RSA Client Authentication and Secure Email CA, O=COMODO CA Limited, L=Salford, S=Greater Manchester, C=GB</X509IssuerName>
                <X509SerialNumber>148348633197200135343689681955281599538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  <xd:CommitmentTypeQualifiers>
              <xd:CommitmentTypeQualifier>Final</xd:CommitmentTypeQualifier>
            </xd:CommitmentTypeQualifiers>
          </xd:CommitmentTypeIndication>
        </xd:SignedDataObjectProperties>
      </xd:SignedProperties>
      <xd:UnsignedProperties>
        <xd:UnsignedSignatureProperties>
          <xd:CertificateValues>
            <xd:EncapsulatedX509Certificate>MIIF5jCCA86gAwIBAgIQapvhODv/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+s55XrCh2dUAWxzgDmNPGGHYhUPMleQtMtaDRfTpYPpynMS6n9jR22YRq2tA9NEjk6vW7rN/5sYFLIP1of3l0NKZ6fLWfF2VgJ5cijKYy/qlAckY1wgOkUMgzKlWlVJGyK+UlNEQ1/5ErCsHq9x9aU/x1KwTdF/LCrT03Rl/FwFrf1XTCwa2QZYL55AqLPikFlgqOtzk06kb2qvGlnHJvijjI03BOrNpo+kZGpcHsgyO1/u1OZTaOo8wvEU17VVeP1cHWse9tGKTDyUGg2hJZjrqck39UIm/nKbpDSZ0JsMoIw/JtOOg0JC56VzQgBo7ictReTQE5LFLG3yQK+xS1AgMBAAGjggE8MIIBODAfBgNVHSMEGDAWgBS7r34CPfqm8TyEjq3uOJjs2TIy1DAdBgNVHQ4EFgQUgq9sjPjF/pZhfOgfPStxSF7Ei8AwDgYDVR0PAQH/BAQDAgGGMBIGA1UdEwEB/wQIMAYBAf8CAQAwEQYDVR0gBAowCDAGBgRVHSAAMEwGA1UdHwRFMEMwQaA/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+iaxf28/ZJCAbU2C81zd9A/tNx4+jsQgwRGiHjZrAYayZrrm78hOx7aEpkfNPQIHGG6Fvq3EzWf/Lvx7/hk6zSPwIal9v5IkDcZoFD7f3iT7PdkHJY9B51csvU50rxpEg1OyOT8fk2zvvPBuM4qQNqbGWlnhMpIMwpWZT89RY0wpJO+2V6eXEGGHsROs3njeP9DqqqAJaBa4wBeKOdGCWn1/Jp2oY6dyNmNppI4ZNMUH4Tam85S1j6E95u4+1Nuru84OrMIzqvISE2HN/56ebTOWlcrurffade2022O/tUU1gb4jfWCcyvB8czm12FgX/y/lRjmDbEA08QJNB2729Y+io1IYO3ztveBdvUCIYZojTq/OCR6MvnzS6X72HP0PRLRTiOSEmIDsS5N5w/8IW1Hva5hEFy6fDAfd9yI+O+IMMAj1KcL/Zo9jzJ16HO5m60ttl1Enk8MQkz/W3JlHaeI5iKFn4UJu1/cP2YHXYPiWf2JyBzsLBrGk1II+3yL8aorYew6CQvdVifC3HtwlSam9V1niiCfOBe2C12TdKGu05LWIA3ZkFcWJGaNXOZ6Ggyh/TqvXG5v7zmEVDNXFnHn9tFpMpOUvxhcsjycBtH0dZ0WrNw6gH+HF8TIhCnH3+zzWuDN0Rk6h9KVkfKehI=</xd:EncapsulatedX509Certificate>
            <xd:EncapsulatedX509Certificate>MIIF2DCCA8CgAwIBAgIQTKr5yttjb+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/JSw8Xpz3jsARh7v8Rl8f0hj4K+j5c+ZPmNHrZFGvnnLOFoIJ6dq9xkNfs/Q36nGz637CC9BR++b7Epi9Pf5l/tfxnQ3K9DADWietrLNPtj5gcFKt+5eNu/Nio5JIk2kNrYrhV/erBvGy2i/MOjZrkm2xpmfh4SDBF1a3hDTxFYPwyllEnvGfDyi62a+pGx8cgoLEfZd5ICLqkTqnyg0Y3hOvozIFIQ2dOciqbXL1MGyiKXCJ7tKuY2e7gUYPDCUZObT6Z+pUX2nwzV0E8jVHtC7ZcryxjGt9XyD+86V3Em69FmeKjWiS0uqlWPc9vqv9JWL7wqP/0uK3pN/u6uPQLOvnoQ0IeidiEyxPx2bvhiWC4jChWrBQdnArncevPDt09qZahSL0896+1DSJMwBGB7FY79tOi4lu3sgQiUpWAk2nojkxl8ZEDLXB0AuqLZxUpaVICu9ffUGpVRr+goyhhf3DQw6KqLCGqR84onAZFdr+CGCe01a60y1Dma/RMhnEw6abfFobg2P9A3fvQQoh/ozM6LlweQRGBY84YcWsr7KaKtzFcOmpH4MN5WdYgGq/yapiqcrxXStJLnbsQ/LBMQeXtHT1eKJ2czL+zUdqnR+WEUwIDAQABo0IwQDAdBgNVHQ4EFgQUu69+Aj36pvE8hI6t7jiY7NkyMtQwDgYDVR0PAQH/BAQDAgEGMA8GA1UdEwEB/wQFMAMBAf8wDQYJKoZIhvcNAQEMBQADggIBAArx1UaEt65Ru2yyTUEUAJNMnMvlwFTPoCWOAvn9sKIN9SCYPBMtrFaisNZ+EZLpLrqeLppysb0ZRGxhNaKatBYSaVqM4dc+pBroLwP0rmEdEBsqpIt6xf4FpuHA1sj+nq6PK7o9mfjYcwlYRm6mnPTXJ9OV2jeDchzTc+CiR5kDOF3VSXkAKRzH7JsgHAckaVd4sjn8OoSgtZx8jb8uk2IntznaFxiuvTwJaP+EmzzV1gsD41eeFPfR60/IvYcjt7ZJQ3mFXLrrkguhxuhoqEwWsRqZCuhTLJK7oQkYdQxlqHvLI7cawiiFwxv/0Cti76R7CZGYZ4wUAc1oBmpjIXUDgIiKboHGhfKppC3n9KUkEEeDys30jXlYsQab5xoq2Z0B15R97QNKyvDb6KkBPvVWmckejkk9u+UJueBPSZI9FoJAzMxZxuY67RIuaTxslbH9qh17f4a+Hg4yRvv7E491f0yLS0Zj/gA0QHDBw7mh3aZw4gSzQbzpgJHqZJx64SIDqZxubw5lT2yHh17zbqD5daWbQOhTsiedSrnAdyGN/4fy3ryM7xfft0kL0fJuMAsaDk527RH89elWsn2/x20Kk4yl0MC2Hb46TpSi125sC8KKfPog88Tk5c0NqMuRkrF8hey1FGlmDoLnzc7ILaZRfyHBNVOFBkpdn627G190</xd:EncapsulatedX509Certificate>
          </xd:CertificateValues>
        </xd:UnsignedSignatureProperties>
      </xd:UnsignedProperties>
    </xd:QualifyingProperties>
  </Object>
</Signature>
</file>

<file path=_xmlsignatures/sig2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Je6eQqBpsiE7qJ1osZCJwf8qbv2ReWMc4/LNIVrP6PI=</DigestValue>
    </Reference>
    <Reference Type="http://www.w3.org/2000/09/xmldsig#Object" URI="#idOfficeObject">
      <DigestMethod Algorithm="http://www.w3.org/2001/04/xmlenc#sha256"/>
      <DigestValue>4ob9m0wzd09yFRJi2/aHKrLrKDq0jzqLdAFwoG/4leQ=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ow3xEtlpjqpTAOWNucvrNTxSHEBkr9Dc6zsi5kDYIDs=</DigestValue>
    </Reference>
  </SignedInfo>
  <SignatureValue>0DXAM8wHYuxOYwCoBzMvwi+RhzHFoisNdAnwvfTPlNfvxxkuImOBrEmcf61PY6wDXabqgRtSkj88
tOvnuNUYDw7VTdtdHmnSRO3viI9W2D1nj/wXYH+XbVqxEtJClkCJnrJLSfB6bh1poS+3lUxg6yLH
43LQ2O/Kqdf0XPlSuxO8em3ticyt8CU7Q+IUqzxmakp3WPeMahXlCQ0t0Dtaqlqatv9bnwx6rEn0
DA+KB5q2tswKTLzJGFc/gnKsmVTDBmTCXtOGXXQIcKFp8kpgBdF3Z1rlcv1hOzEV4PZncpn3CHNs
uQPmLbN1ymy8Fg1rwZ8orflDB+cNwwcNLo2GCg==</SignatureValue>
  <KeyInfo>
    <X509Data>
      <X509Certificate>MIIFNDCCBBygAwIBAgIRAPJD1ijUppxp2BpqJ/nDrocwDQYJKoZIhvcNAQELBQAwgZcxCzAJBgNVBAYTAkdCMRswGQYDVQQIExJHcmVhdGVyIE1hbmNoZXN0ZXIxEDAOBgNVBAcTB1NhbGZvcmQxGjAYBgNVBAoTEUNPTU9ETyBDQSBMaW1pdGVkMT0wOwYDVQQDEzRDT01PRE8gUlNBIENsaWVudCBBdXRoZW50aWNhdGlvbiBhbmQgU2VjdXJlIEVtYWlsIENBMB4XDTE3MTExOTAwMDAwMFoXDTE4MTExOTIzNTk1OVowJTEjMCEGCSqGSIb3DQEJARYUYmdvaDAwOEBlLm50dS5lZHUuc2cwggEiMA0GCSqGSIb3DQEBAQUAA4IBDwAwggEKAoIBAQDsd1+oL36t5DJwyp6jv4hXMf5OXLC6Zw+f7B8O/6ICnIyaZfK4sk5Xb9fXI5zapbGStRkzXtJDuLB+CZL8sjnjDhGNwbEIwMpOd1wlHi6LwtYOzC1kK7GP/dbqZngVmbzXcr8BZ17oTLM34bBz7nGAp26VfR9uSSXeqkW2X7EF2bZuYdXK/qhX5d15+j5hlq46KIiGcAeMGQbiEGmdqhn1I70U4XUiF9lqE+uFFbnPSd4DErsntRc6eZmiEysbS8NsYCvlpxubyzqjwo29MPNTsqRjOSBnEhFlQKJQSDlx6AgTcn8nwd2frru2aMHKrwjInhtOmQSol2EONvZqmbtlAgMBAAGjggHqMIIB5jAfBgNVHSMEGDAWgBSCr2yM+MX+lmF86B89K3FIXsSLwDAdBgNVHQ4EFgQULNjeiGbsZp35/Rvr5kQZpENT+wEwDgYDVR0PAQH/BAQDAgWgMAwGA1UdEwEB/wQCMAAwIAYDVR0lBBkwFwYIKwYBBQUHAwQGCysGAQQBsjEBAwUCMBEGCWCGSAGG+EIBAQQEAwIFIDBGBgNVHSAEPzA9MDsGDCsGAQQBsjEBAgEBATArMCkGCCsGAQUFBwIBFh1odHRwczovL3NlY3VyZS5jb21vZG8ubmV0L0NQUzBaBgNVHR8EUzBRME+gTaBLhklodHRwOi8vY3JsLmNvbW9kb2NhLmNvbS9DT01PRE9SU0FDbGllbnRBdXRoZW50aWNhdGlvbmFuZFNlY3VyZUVtYWlsQ0EuY3JsMIGLBggrBgEFBQcBAQR/MH0wVQYIKwYBBQUHMAKGSWh0dHA6Ly9jcnQuY29tb2RvY2EuY29tL0NPTU9ET1JTQUNsaWVudEF1dGhlbnRpY2F0aW9uYW5kU2VjdXJlRW1haWxDQS5jcnQwJAYIKwYBBQUHMAGGGGh0dHA6Ly9vY3NwLmNvbW9kb2NhLmNvbTAfBgNVHREEGDAWgRRiZ29oMDA4QGUubnR1LmVkdS5zZzANBgkqhkiG9w0BAQsFAAOCAQEAYvPsFJB7FW+JDHrmU5RvHOIUcty8q2TzttRdHEiZcrtK22yTZN7gYOqv/mPC2JiJPW5NOBhmAQmkY/qYktHSYcxI33A05v5e0dTUNFLgWNPc8qU84ri9GFSZUDa1wAAyLQbtIjTKphtAQaalIqHllM72as3qaXlwNQSs+oUm+aby9Qcejkvzk2UZL5ezO9PyILLskZZDAFPR56ex6ivuBWhtTtvaId5iLZ05baaUWdzt0F0xUDodMmpFMNFmXkfdWtXWHb/4h+m+NzSGtIp/eaDEg9iv69FXp7tvUKC2UQwe/OYJPV4l/CI6SCP+Vw7+sZdllv8oJpDxlbc6tLatLQ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32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31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</Transform>
          <Transform Algorithm="http://www.w3.org/TR/2001/REC-xml-c14n-20010315"/>
        </Transforms>
        <DigestMethod Algorithm="http://www.w3.org/2001/04/xmlenc#sha256"/>
        <DigestValue>AWF1O0Mx0DF3elkQs5N0CnQAtHuwnlzsVP9OtLL2dDE=</DigestValue>
      </Reference>
      <Reference URI="/ppt/handoutMasters/_rels/handout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VgNGZLFGoRxv04fViwPY4GatfzqYLBSCTL6MDtoY7yY=</DigestValue>
      </Reference>
      <Reference URI="/ppt/handoutMasters/handoutMaster1.xml?ContentType=application/vnd.openxmlformats-officedocument.presentationml.handoutMaster+xml">
        <DigestMethod Algorithm="http://www.w3.org/2001/04/xmlenc#sha256"/>
        <DigestValue>7DAVuuSAGF7aRh4IvcNO4bK06C9OQMqIA1eZi09bsbY=</DigestValue>
      </Reference>
      <Reference URI="/ppt/media/image1.png?ContentType=image/png">
        <DigestMethod Algorithm="http://www.w3.org/2001/04/xmlenc#sha256"/>
        <DigestValue>IYebLk2OXX7Lj35akcUpicWGX+xyc6xhiSN0RRSzyxc=</DigestValue>
      </Reference>
      <Reference URI="/ppt/media/image10.svg?ContentType=image/svg+xml">
        <DigestMethod Algorithm="http://www.w3.org/2001/04/xmlenc#sha256"/>
        <DigestValue>hD4Nu65VhKbeunbTz0vX4WLQqFdFre3gyJFS2h5fG0A=</DigestValue>
      </Reference>
      <Reference URI="/ppt/media/image11.png?ContentType=image/png">
        <DigestMethod Algorithm="http://www.w3.org/2001/04/xmlenc#sha256"/>
        <DigestValue>18txzEeNQUqoF1uJfQkMoYnI3OWvhZtaDOSruoE70qM=</DigestValue>
      </Reference>
      <Reference URI="/ppt/media/image12.svg?ContentType=image/svg+xml">
        <DigestMethod Algorithm="http://www.w3.org/2001/04/xmlenc#sha256"/>
        <DigestValue>u72hfMglzs+RFI2wkp2+R02bEt45PCvJ1ilzASSISz8=</DigestValue>
      </Reference>
      <Reference URI="/ppt/media/image13.png?ContentType=image/png">
        <DigestMethod Algorithm="http://www.w3.org/2001/04/xmlenc#sha256"/>
        <DigestValue>LsK+NlaFBvbDwB8OYjvRbxLLc+eUYWOhaUTGDhcDNck=</DigestValue>
      </Reference>
      <Reference URI="/ppt/media/image14.svg?ContentType=image/svg+xml">
        <DigestMethod Algorithm="http://www.w3.org/2001/04/xmlenc#sha256"/>
        <DigestValue>4YyT43o4xFIPhLA6Iwz4D4xKkjl+WiobH/cRC6rIf6U=</DigestValue>
      </Reference>
      <Reference URI="/ppt/media/image15.png?ContentType=image/png">
        <DigestMethod Algorithm="http://www.w3.org/2001/04/xmlenc#sha256"/>
        <DigestValue>8SEATV9zDPBqQtfcRr+SUVN7L/i3s01BcLRjHoTe2lI=</DigestValue>
      </Reference>
      <Reference URI="/ppt/media/image16.png?ContentType=image/png">
        <DigestMethod Algorithm="http://www.w3.org/2001/04/xmlenc#sha256"/>
        <DigestValue>QsElKOD3TyTzz+mD1N2y/98FBfBbbW7ozmIy5HQVhCI=</DigestValue>
      </Reference>
      <Reference URI="/ppt/media/image2.svg?ContentType=image/svg+xml">
        <DigestMethod Algorithm="http://www.w3.org/2001/04/xmlenc#sha256"/>
        <DigestValue>TZfQd5H32dOHSCiAXBzpH7ipKwHGprSpg+fANkmpbto=</DigestValue>
      </Reference>
      <Reference URI="/ppt/media/image3.png?ContentType=image/png">
        <DigestMethod Algorithm="http://www.w3.org/2001/04/xmlenc#sha256"/>
        <DigestValue>aRS381njNS3sPDjOtXr3KsRqE0X3YFhrg+bbfdb2vUg=</DigestValue>
      </Reference>
      <Reference URI="/ppt/media/image4.svg?ContentType=image/svg+xml">
        <DigestMethod Algorithm="http://www.w3.org/2001/04/xmlenc#sha256"/>
        <DigestValue>wIl682vwgmMwweZTbHzVUvB6WDU8cvaUX+Mo0USgP+Y=</DigestValue>
      </Reference>
      <Reference URI="/ppt/media/image5.png?ContentType=image/png">
        <DigestMethod Algorithm="http://www.w3.org/2001/04/xmlenc#sha256"/>
        <DigestValue>G34XF1frYP211dSB81ZgNfbUwGCC6VZGluc5iHh/kQw=</DigestValue>
      </Reference>
      <Reference URI="/ppt/media/image6.svg?ContentType=image/svg+xml">
        <DigestMethod Algorithm="http://www.w3.org/2001/04/xmlenc#sha256"/>
        <DigestValue>sVi9iCv3NL8DpGt5C/T7MK+Myo9zi4zeHi14rxp9CiM=</DigestValue>
      </Reference>
      <Reference URI="/ppt/media/image7.png?ContentType=image/png">
        <DigestMethod Algorithm="http://www.w3.org/2001/04/xmlenc#sha256"/>
        <DigestValue>ZW6pd3BbPOyY6CAe55dEOeW0ahftn9q0HeVY8EBlITE=</DigestValue>
      </Reference>
      <Reference URI="/ppt/media/image8.svg?ContentType=image/svg+xml">
        <DigestMethod Algorithm="http://www.w3.org/2001/04/xmlenc#sha256"/>
        <DigestValue>whT3JD+c3k38TbPKj0e1Y5e+sL8NH8nPvGoSkv5FBEY=</DigestValue>
      </Reference>
      <Reference URI="/ppt/media/image9.png?ContentType=image/png">
        <DigestMethod Algorithm="http://www.w3.org/2001/04/xmlenc#sha256"/>
        <DigestValue>pmwv5kkdPwMzlu6jq+1IQLqVYNn/RctoJnPHV5ySY8I=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/7uK4nOrjCm8I3MzWhp7br2N1LX5670v4kFsav/hBR0=</DigestValue>
      </Reference>
      <Reference URI="/ppt/notesMasters/notesMaster1.xml?ContentType=application/vnd.openxmlformats-officedocument.presentationml.notesMaster+xml">
        <DigestMethod Algorithm="http://www.w3.org/2001/04/xmlenc#sha256"/>
        <DigestValue>SsWl9UaDrXeAIE9tyr164/r4DhYPE+frRTb4AvLf3LY=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4LhxDTPvfXb9ydVFieuQdFYk+yT9fHUWrCKWprtpvCY=</DigestValue>
      </Reference>
      <Reference URI="/ppt/notesSlides/_rels/notes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YK8FxVa1xWFgO62UR8D0Bkb7JpzP+2+6Tgu117aVP8Q=</DigestValue>
      </Reference>
      <Reference URI="/ppt/notesSlides/_rels/notes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Jlylh7j4/cTmIDMP3aOpMgUeDyTZLdst5XVax+AWNWI=</DigestValue>
      </Reference>
      <Reference URI="/ppt/notesSlides/_rels/notes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QnksgCoEn+kNlfsDtZNCvnOpdRQA8EFa433/xc5jmhU=</DigestValue>
      </Reference>
      <Reference URI="/ppt/notesSlides/_rels/notes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vxrj2MU/FQYGDSpoOIJiD+wrhH3ySJct3C+lC2ORnNk=</DigestValue>
      </Reference>
      <Reference URI="/ppt/notesSlides/_rels/notes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TBfn2h3Vn35SKPsDVnRgGPHEQMcPhXmGFa99ta03Y18=</DigestValue>
      </Reference>
      <Reference URI="/ppt/notesSlides/notesSlide1.xml?ContentType=application/vnd.openxmlformats-officedocument.presentationml.notesSlide+xml">
        <DigestMethod Algorithm="http://www.w3.org/2001/04/xmlenc#sha256"/>
        <DigestValue>kuu/jAAVE7KlJbIuZ38qlgiCzWYVoZLVpAdhXS5vWbc=</DigestValue>
      </Reference>
      <Reference URI="/ppt/notesSlides/notesSlide2.xml?ContentType=application/vnd.openxmlformats-officedocument.presentationml.notesSlide+xml">
        <DigestMethod Algorithm="http://www.w3.org/2001/04/xmlenc#sha256"/>
        <DigestValue>RY+GR5dNJv7JGuFuJGbMs4AFKRwxNqLbJuTTTtD20XM=</DigestValue>
      </Reference>
      <Reference URI="/ppt/notesSlides/notesSlide3.xml?ContentType=application/vnd.openxmlformats-officedocument.presentationml.notesSlide+xml">
        <DigestMethod Algorithm="http://www.w3.org/2001/04/xmlenc#sha256"/>
        <DigestValue>sYtgQNn3/PsIcZI7h90QFfoDpvCnmLzLa8QLpQKp/q4=</DigestValue>
      </Reference>
      <Reference URI="/ppt/notesSlides/notesSlide4.xml?ContentType=application/vnd.openxmlformats-officedocument.presentationml.notesSlide+xml">
        <DigestMethod Algorithm="http://www.w3.org/2001/04/xmlenc#sha256"/>
        <DigestValue>w+8uu0WlMZXjGe7byRsxMk4f/UKQsMBYgDeLoUpCoyc=</DigestValue>
      </Reference>
      <Reference URI="/ppt/notesSlides/notesSlide5.xml?ContentType=application/vnd.openxmlformats-officedocument.presentationml.notesSlide+xml">
        <DigestMethod Algorithm="http://www.w3.org/2001/04/xmlenc#sha256"/>
        <DigestValue>JL1tHL0kEERheFnovh2e9x1G/6q6PGm8x56+13uRr3U=</DigestValue>
      </Reference>
      <Reference URI="/ppt/notesSlides/notesSlide6.xml?ContentType=application/vnd.openxmlformats-officedocument.presentationml.notesSlide+xml">
        <DigestMethod Algorithm="http://www.w3.org/2001/04/xmlenc#sha256"/>
        <DigestValue>9Iq22VHbu0svXyLPnDFcFvHJx/PBU7JAngauvYqmxyg=</DigestValue>
      </Reference>
      <Reference URI="/ppt/presentation.xml?ContentType=application/vnd.openxmlformats-officedocument.presentationml.presentation.main+xml">
        <DigestMethod Algorithm="http://www.w3.org/2001/04/xmlenc#sha256"/>
        <DigestValue>8W6aPY7ygrxhECpK+XOz/rMDr057fOlUBdyPm0B5QcI=</DigestValue>
      </Reference>
      <Reference URI="/ppt/presProps.xml?ContentType=application/vnd.openxmlformats-officedocument.presentationml.presProps+xml">
        <DigestMethod Algorithm="http://www.w3.org/2001/04/xmlenc#sha256"/>
        <DigestValue>tWClz1F6ndWoqJyTsMtpSmSYASaNz0TweOr2RJ2YdJA=</DigestValue>
      </Reference>
      <Reference URI="/ppt/revisionInfo.xml?ContentType=application/vnd.ms-powerpoint.revisioninfo+xml">
        <DigestMethod Algorithm="http://www.w3.org/2001/04/xmlenc#sha256"/>
        <DigestValue>qjiV3Hyl5M2H57e7uN6S+VAqY6lIkWf+gUOG5FQk5cY=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q6YqKoLlOaMmykmxTYD2WYwyGWJxg51kb242ol+/qiE=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F/+4SUv5QaMIpcWpu00q2jKBBFbMlacUEvoa01fE860=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Xd+HL4KhLqNvzdtwI01fjdYU+PUnORNYiurTHRhLN3M=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T4sG1jWgbMDYySaO8hNw4pYclhJxqR/ZWVFNHcDKxxE=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gv+I0s2VB+SaDSLeVyxsdX8ZzlhW+WAiyehBufXW4zM=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yK4RJy9QYMI64gt7hHcWL47RDupEAGMgavA+1EPkV8g=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V6BHc39Il5BMgav9QTKF81KqZ6uM4s10GHUN0r3UarQ=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Eh+2ic3goMewjTu+buMuuQggFL9QDS+xFzzATrfIqjg=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OXQ605MY9givYhJunMUQh9cI/tmS4g8/BS808sj44eI=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CccreE4cjz5rRl+qL+nrwGTF58of9PAy3yMsBwFq64w=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PjC4F9QR+11qTliywYC7l4kW2Q+QR8ndmFYvDp0uOh4=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1/04/xmlenc#sha256"/>
        <DigestValue>tSNfd+My+BfmzQxLC9EAQHv1RK/2+tNcci+9hfcJUEE=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16Grnx8uL0cnnKVj2Fap9CZcfvQJV9b6y/Z9IwMXrYA=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0fZQqInNx0SxBHpLZFfCGKT9Eduk9FwDK3E+n9mgCUE=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Hs9ZalXvcPLTWQkJ+Nd8W/lc0RYRHyi9UF/cdZBkt1w=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9uKyN8z6LWQZ/D+GMXC4eqyAnDv4efaIH6YoHDC8J80=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RPe0mO3+ICuN7EPIWRt+BdIDPgzLE+oUJ2QUnvbuHgg=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84A2jazeftG11PwLb24HQtRaASSgRHo6EMbSOOMR4Lg=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iLOjBoWhNGgkoPaoXEo64VSz5uYn05de/vOhrc0+3JY=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m/fJvgR3Rj13CiqrHSlTtIEKuSM5/UA70CnHTD3x+OM=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</Transform>
          <Transform Algorithm="http://www.w3.org/TR/2001/REC-xml-c14n-20010315"/>
        </Transforms>
        <DigestMethod Algorithm="http://www.w3.org/2001/04/xmlenc#sha256"/>
        <DigestValue>sszcIO7vxbR3q7yFTKkmNoLJ/awKos9wKrxszaP7Vso=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OZ0DXfGEozYCHrEE4yQdpQmSMIWYh3x2nqeB/a8Jfiw=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</Transform>
          <Transform Algorithm="http://www.w3.org/TR/2001/REC-xml-c14n-20010315"/>
        </Transforms>
        <DigestMethod Algorithm="http://www.w3.org/2001/04/xmlenc#sha256"/>
        <DigestValue>2TROCmZu90uSvTCgDsARsPkkv31Y+18rF8bcSX5pXjQ=</DigestValue>
      </Reference>
      <Reference URI="/ppt/slides/slide1.xml?ContentType=application/vnd.openxmlformats-officedocument.presentationml.slide+xml">
        <DigestMethod Algorithm="http://www.w3.org/2001/04/xmlenc#sha256"/>
        <DigestValue>d26/2d5HNGgLuzrMcVir0JOdNbzpjnzjFR3X1nkSLp8=</DigestValue>
      </Reference>
      <Reference URI="/ppt/slides/slide10.xml?ContentType=application/vnd.openxmlformats-officedocument.presentationml.slide+xml">
        <DigestMethod Algorithm="http://www.w3.org/2001/04/xmlenc#sha256"/>
        <DigestValue>X3t0GKQaBX7dZETnP+7GrVIYz8uVSzuxeISpLOV5Swo=</DigestValue>
      </Reference>
      <Reference URI="/ppt/slides/slide11.xml?ContentType=application/vnd.openxmlformats-officedocument.presentationml.slide+xml">
        <DigestMethod Algorithm="http://www.w3.org/2001/04/xmlenc#sha256"/>
        <DigestValue>Dk9aHWjAO78d1ERVdOXuH5HhgViBjN5nuBgpLoVRTBk=</DigestValue>
      </Reference>
      <Reference URI="/ppt/slides/slide12.xml?ContentType=application/vnd.openxmlformats-officedocument.presentationml.slide+xml">
        <DigestMethod Algorithm="http://www.w3.org/2001/04/xmlenc#sha256"/>
        <DigestValue>o5B6TCsn55sqftaJ+UxRSkpMnoNzkiie3OtNgdxed4s=</DigestValue>
      </Reference>
      <Reference URI="/ppt/slides/slide13.xml?ContentType=application/vnd.openxmlformats-officedocument.presentationml.slide+xml">
        <DigestMethod Algorithm="http://www.w3.org/2001/04/xmlenc#sha256"/>
        <DigestValue>LpDbG3drN/pvhkSEs3KWESxMjpGFwJ+THGAQXfkUaQw=</DigestValue>
      </Reference>
      <Reference URI="/ppt/slides/slide14.xml?ContentType=application/vnd.openxmlformats-officedocument.presentationml.slide+xml">
        <DigestMethod Algorithm="http://www.w3.org/2001/04/xmlenc#sha256"/>
        <DigestValue>snRSu9QKsO9SsciRdKXLNzOBoXtzlm1ryvQCfj9ikAY=</DigestValue>
      </Reference>
      <Reference URI="/ppt/slides/slide15.xml?ContentType=application/vnd.openxmlformats-officedocument.presentationml.slide+xml">
        <DigestMethod Algorithm="http://www.w3.org/2001/04/xmlenc#sha256"/>
        <DigestValue>ZrgFhy1yTzYztmoSjGuIJlobet4rnejx11kcIPH6jR4=</DigestValue>
      </Reference>
      <Reference URI="/ppt/slides/slide16.xml?ContentType=application/vnd.openxmlformats-officedocument.presentationml.slide+xml">
        <DigestMethod Algorithm="http://www.w3.org/2001/04/xmlenc#sha256"/>
        <DigestValue>g1+Fcp1uvtMJeqqFbF9zxZODUBfO6SBL90VCZra5z+c=</DigestValue>
      </Reference>
      <Reference URI="/ppt/slides/slide17.xml?ContentType=application/vnd.openxmlformats-officedocument.presentationml.slide+xml">
        <DigestMethod Algorithm="http://www.w3.org/2001/04/xmlenc#sha256"/>
        <DigestValue>g2tIvR6EZWnSTfIIo8LDJVMunzFfGos307pGnDSsbpg=</DigestValue>
      </Reference>
      <Reference URI="/ppt/slides/slide18.xml?ContentType=application/vnd.openxmlformats-officedocument.presentationml.slide+xml">
        <DigestMethod Algorithm="http://www.w3.org/2001/04/xmlenc#sha256"/>
        <DigestValue>QgPXcNAnLRYIyLBLOQOE1ZxPhaoEH6EjB10JvUpKZGo=</DigestValue>
      </Reference>
      <Reference URI="/ppt/slides/slide19.xml?ContentType=application/vnd.openxmlformats-officedocument.presentationml.slide+xml">
        <DigestMethod Algorithm="http://www.w3.org/2001/04/xmlenc#sha256"/>
        <DigestValue>Xc4E0FOzGLUptoD6XNkRK4ygxrF6lhp1z1UIpDWXWU8=</DigestValue>
      </Reference>
      <Reference URI="/ppt/slides/slide2.xml?ContentType=application/vnd.openxmlformats-officedocument.presentationml.slide+xml">
        <DigestMethod Algorithm="http://www.w3.org/2001/04/xmlenc#sha256"/>
        <DigestValue>y4bOHZpC8KlaLzI/fxxWwFws+yyLCqGp3BYnOlff8ag=</DigestValue>
      </Reference>
      <Reference URI="/ppt/slides/slide20.xml?ContentType=application/vnd.openxmlformats-officedocument.presentationml.slide+xml">
        <DigestMethod Algorithm="http://www.w3.org/2001/04/xmlenc#sha256"/>
        <DigestValue>lkT9zmCnii35EK/ol5hyqn8Bog/WVUjLH6S0vgwpgKc=</DigestValue>
      </Reference>
      <Reference URI="/ppt/slides/slide21.xml?ContentType=application/vnd.openxmlformats-officedocument.presentationml.slide+xml">
        <DigestMethod Algorithm="http://www.w3.org/2001/04/xmlenc#sha256"/>
        <DigestValue>rwk+/6WcM+og6I+PKw8DKIzz8ZEVNaL0vTPkzXmtgT4=</DigestValue>
      </Reference>
      <Reference URI="/ppt/slides/slide3.xml?ContentType=application/vnd.openxmlformats-officedocument.presentationml.slide+xml">
        <DigestMethod Algorithm="http://www.w3.org/2001/04/xmlenc#sha256"/>
        <DigestValue>Fjq7F5LreoXmnWJBybxaKTsy4BdLXlnSRi8AVcrjtsM=</DigestValue>
      </Reference>
      <Reference URI="/ppt/slides/slide4.xml?ContentType=application/vnd.openxmlformats-officedocument.presentationml.slide+xml">
        <DigestMethod Algorithm="http://www.w3.org/2001/04/xmlenc#sha256"/>
        <DigestValue>7sQcisR5ZX5gUID37aV+JJJ2/m+6TSlqSZYa/5HZliw=</DigestValue>
      </Reference>
      <Reference URI="/ppt/slides/slide5.xml?ContentType=application/vnd.openxmlformats-officedocument.presentationml.slide+xml">
        <DigestMethod Algorithm="http://www.w3.org/2001/04/xmlenc#sha256"/>
        <DigestValue>BgmX81lh/1muP8Q6UrEk0LyfJuVMKhSB9XNLoqJ0QsM=</DigestValue>
      </Reference>
      <Reference URI="/ppt/slides/slide6.xml?ContentType=application/vnd.openxmlformats-officedocument.presentationml.slide+xml">
        <DigestMethod Algorithm="http://www.w3.org/2001/04/xmlenc#sha256"/>
        <DigestValue>psaKgUaSHG+f7TCARIT+qAAekScreNGWtsjrMqOJb6s=</DigestValue>
      </Reference>
      <Reference URI="/ppt/slides/slide7.xml?ContentType=application/vnd.openxmlformats-officedocument.presentationml.slide+xml">
        <DigestMethod Algorithm="http://www.w3.org/2001/04/xmlenc#sha256"/>
        <DigestValue>nFPWJgvHf7N+U+JO4TF+HOejZjmOK6//Wa3lTbEVW0E=</DigestValue>
      </Reference>
      <Reference URI="/ppt/slides/slide8.xml?ContentType=application/vnd.openxmlformats-officedocument.presentationml.slide+xml">
        <DigestMethod Algorithm="http://www.w3.org/2001/04/xmlenc#sha256"/>
        <DigestValue>BvZodibC6HxxbVKIPyJebn+Qfz46a461z/z/hEEb6fA=</DigestValue>
      </Reference>
      <Reference URI="/ppt/slides/slide9.xml?ContentType=application/vnd.openxmlformats-officedocument.presentationml.slide+xml">
        <DigestMethod Algorithm="http://www.w3.org/2001/04/xmlenc#sha256"/>
        <DigestValue>sqW8dzeYONSYUjPLI+xPFT6lc7ncWQOHUAjNGVTZlQw=</DigestValue>
      </Reference>
      <Reference URI="/ppt/tableStyles.xml?ContentType=application/vnd.openxmlformats-officedocument.presentationml.tableStyles+xml">
        <DigestMethod Algorithm="http://www.w3.org/2001/04/xmlenc#sha256"/>
        <DigestValue>yq6Lv0x+39P6PfqWkH5UEbzHgaSz+0RdsdvK4/730eg=</DigestValue>
      </Reference>
      <Reference URI="/ppt/theme/theme1.xml?ContentType=application/vnd.openxmlformats-officedocument.theme+xml">
        <DigestMethod Algorithm="http://www.w3.org/2001/04/xmlenc#sha256"/>
        <DigestValue>9sLEnhVuMV/K3iSt5P76DDq/5iPNoGXWKDU9VCj3mGU=</DigestValue>
      </Reference>
      <Reference URI="/ppt/theme/theme2.xml?ContentType=application/vnd.openxmlformats-officedocument.theme+xml">
        <DigestMethod Algorithm="http://www.w3.org/2001/04/xmlenc#sha256"/>
        <DigestValue>H9TVMEY/e1mhbKl49AK0HrHeZHXEOlf2/6r9Hg4bVlw=</DigestValue>
      </Reference>
      <Reference URI="/ppt/theme/theme3.xml?ContentType=application/vnd.openxmlformats-officedocument.theme+xml">
        <DigestMethod Algorithm="http://www.w3.org/2001/04/xmlenc#sha256"/>
        <DigestValue>H9TVMEY/e1mhbKl49AK0HrHeZHXEOlf2/6r9Hg4bVlw=</DigestValue>
      </Reference>
      <Reference URI="/ppt/viewProps.xml?ContentType=application/vnd.openxmlformats-officedocument.presentationml.viewProps+xml">
        <DigestMethod Algorithm="http://www.w3.org/2001/04/xmlenc#sha256"/>
        <DigestValue>yQvx8o4EmiBu63nguG6TXRGhzUc7LNWo0W5yBPPdFc4=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2018-02-11T13:39:57Z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Final</SignatureComments>
          <WindowsVersion>10.0</WindowsVersion>
          <OfficeVersion>16.0.9001/12</OfficeVersion>
          <ApplicationVersion>16.0.9001</ApplicationVersion>
          <Monitors>2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2018-02-11T13:39:57Z</xd:SigningTime>
          <xd:SigningCertificate>
            <xd:Cert>
              <xd:CertDigest>
                <DigestMethod Algorithm="http://www.w3.org/2001/04/xmlenc#sha256"/>
                <DigestValue>0pXriznU9R7ICfYOYOaly4Naoy0XG68qvsTbwG4FQ+c=</DigestValue>
              </xd:CertDigest>
              <xd:IssuerSerial>
                <X509IssuerName>CN=COMODO RSA Client Authentication and Secure Email CA, O=COMODO CA Limited, L=Salford, S=Greater Manchester, C=GB</X509IssuerName>
                <X509SerialNumber>322025402540065399131709594093758951047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  <xd:CommitmentTypeQualifiers>
              <xd:CommitmentTypeQualifier>Final</xd:CommitmentTypeQualifier>
            </xd:CommitmentTypeQualifiers>
          </xd:CommitmentTypeIndication>
        </xd:SignedDataObjectProperties>
      </xd:SignedProperties>
      <xd:UnsignedProperties>
        <xd:UnsignedSignatureProperties>
          <xd:CertificateValues>
            <xd:EncapsulatedX509Certificate>MIIF5jCCA86gAwIBAgIQapvhODv/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+s55XrCh2dUAWxzgDmNPGGHYhUPMleQtMtaDRfTpYPpynMS6n9jR22YRq2tA9NEjk6vW7rN/5sYFLIP1of3l0NKZ6fLWfF2VgJ5cijKYy/qlAckY1wgOkUMgzKlWlVJGyK+UlNEQ1/5ErCsHq9x9aU/x1KwTdF/LCrT03Rl/FwFrf1XTCwa2QZYL55AqLPikFlgqOtzk06kb2qvGlnHJvijjI03BOrNpo+kZGpcHsgyO1/u1OZTaOo8wvEU17VVeP1cHWse9tGKTDyUGg2hJZjrqck39UIm/nKbpDSZ0JsMoIw/JtOOg0JC56VzQgBo7ictReTQE5LFLG3yQK+xS1AgMBAAGjggE8MIIBODAfBgNVHSMEGDAWgBS7r34CPfqm8TyEjq3uOJjs2TIy1DAdBgNVHQ4EFgQUgq9sjPjF/pZhfOgfPStxSF7Ei8AwDgYDVR0PAQH/BAQDAgGGMBIGA1UdEwEB/wQIMAYBAf8CAQAwEQYDVR0gBAowCDAGBgRVHSAAMEwGA1UdHwRFMEMwQaA/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+iaxf28/ZJCAbU2C81zd9A/tNx4+jsQgwRGiHjZrAYayZrrm78hOx7aEpkfNPQIHGG6Fvq3EzWf/Lvx7/hk6zSPwIal9v5IkDcZoFD7f3iT7PdkHJY9B51csvU50rxpEg1OyOT8fk2zvvPBuM4qQNqbGWlnhMpIMwpWZT89RY0wpJO+2V6eXEGGHsROs3njeP9DqqqAJaBa4wBeKOdGCWn1/Jp2oY6dyNmNppI4ZNMUH4Tam85S1j6E95u4+1Nuru84OrMIzqvISE2HN/56ebTOWlcrurffade2022O/tUU1gb4jfWCcyvB8czm12FgX/y/lRjmDbEA08QJNB2729Y+io1IYO3ztveBdvUCIYZojTq/OCR6MvnzS6X72HP0PRLRTiOSEmIDsS5N5w/8IW1Hva5hEFy6fDAfd9yI+O+IMMAj1KcL/Zo9jzJ16HO5m60ttl1Enk8MQkz/W3JlHaeI5iKFn4UJu1/cP2YHXYPiWf2JyBzsLBrGk1II+3yL8aorYew6CQvdVifC3HtwlSam9V1niiCfOBe2C12TdKGu05LWIA3ZkFcWJGaNXOZ6Ggyh/TqvXG5v7zmEVDNXFnHn9tFpMpOUvxhcsjycBtH0dZ0WrNw6gH+HF8TIhCnH3+zzWuDN0Rk6h9KVkfKehI=</xd:EncapsulatedX509Certificate>
            <xd:EncapsulatedX509Certificate>MIIF2DCCA8CgAwIBAgIQTKr5yttjb+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/JSw8Xpz3jsARh7v8Rl8f0hj4K+j5c+ZPmNHrZFGvnnLOFoIJ6dq9xkNfs/Q36nGz637CC9BR++b7Epi9Pf5l/tfxnQ3K9DADWietrLNPtj5gcFKt+5eNu/Nio5JIk2kNrYrhV/erBvGy2i/MOjZrkm2xpmfh4SDBF1a3hDTxFYPwyllEnvGfDyi62a+pGx8cgoLEfZd5ICLqkTqnyg0Y3hOvozIFIQ2dOciqbXL1MGyiKXCJ7tKuY2e7gUYPDCUZObT6Z+pUX2nwzV0E8jVHtC7ZcryxjGt9XyD+86V3Em69FmeKjWiS0uqlWPc9vqv9JWL7wqP/0uK3pN/u6uPQLOvnoQ0IeidiEyxPx2bvhiWC4jChWrBQdnArncevPDt09qZahSL0896+1DSJMwBGB7FY79tOi4lu3sgQiUpWAk2nojkxl8ZEDLXB0AuqLZxUpaVICu9ffUGpVRr+goyhhf3DQw6KqLCGqR84onAZFdr+CGCe01a60y1Dma/RMhnEw6abfFobg2P9A3fvQQoh/ozM6LlweQRGBY84YcWsr7KaKtzFcOmpH4MN5WdYgGq/yapiqcrxXStJLnbsQ/LBMQeXtHT1eKJ2czL+zUdqnR+WEUwIDAQABo0IwQDAdBgNVHQ4EFgQUu69+Aj36pvE8hI6t7jiY7NkyMtQwDgYDVR0PAQH/BAQDAgEGMA8GA1UdEwEB/wQFMAMBAf8wDQYJKoZIhvcNAQEMBQADggIBAArx1UaEt65Ru2yyTUEUAJNMnMvlwFTPoCWOAvn9sKIN9SCYPBMtrFaisNZ+EZLpLrqeLppysb0ZRGxhNaKatBYSaVqM4dc+pBroLwP0rmEdEBsqpIt6xf4FpuHA1sj+nq6PK7o9mfjYcwlYRm6mnPTXJ9OV2jeDchzTc+CiR5kDOF3VSXkAKRzH7JsgHAckaVd4sjn8OoSgtZx8jb8uk2IntznaFxiuvTwJaP+EmzzV1gsD41eeFPfR60/IvYcjt7ZJQ3mFXLrrkguhxuhoqEwWsRqZCuhTLJK7oQkYdQxlqHvLI7cawiiFwxv/0Cti76R7CZGYZ4wUAc1oBmpjIXUDgIiKboHGhfKppC3n9KUkEEeDys30jXlYsQab5xoq2Z0B15R97QNKyvDb6KkBPvVWmckejkk9u+UJueBPSZI9FoJAzMxZxuY67RIuaTxslbH9qh17f4a+Hg4yRvv7E491f0yLS0Zj/gA0QHDBw7mh3aZw4gSzQbzpgJHqZJx64SIDqZxubw5lT2yHh17zbqD5daWbQOhTsiedSrnAdyGN/4fy3ryM7xfft0kL0fJuMAsaDk527RH89elWsn2/x20Kk4yl0MC2Hb46TpSi125sC8KKfPog88Tk5c0NqMuRkrF8hey1FGlmDoLnzc7ILaZRfyHBNVOFBkpdn627G190</xd:EncapsulatedX509Certificate>
          </xd:CertificateValues>
        </xd:UnsignedSignatureProperties>
      </xd:UnsignedProperties>
    </xd:QualifyingProperties>
  </Object>
</Signatur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410</TotalTime>
  <Words>842</Words>
  <Application>Microsoft Office PowerPoint</Application>
  <PresentationFormat>Widescreen</PresentationFormat>
  <Paragraphs>88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Banded Design Teal 16x9</vt:lpstr>
      <vt:lpstr>MAS: Project Ubin</vt:lpstr>
      <vt:lpstr>Current problems with financial infrastructure</vt:lpstr>
      <vt:lpstr>Why use Distributed Ledger Technology (DLT)?</vt:lpstr>
      <vt:lpstr>Why use Distributed Ledger Technology (DLT)?</vt:lpstr>
      <vt:lpstr>Benefits</vt:lpstr>
      <vt:lpstr>Aims for DLT implementation</vt:lpstr>
      <vt:lpstr>Risks of current cross-border transactions: Settlement/Replacement Risk</vt:lpstr>
      <vt:lpstr>Risks of current cross-border transactions: Inefficient funding</vt:lpstr>
      <vt:lpstr>Risks of current cross-border transactions: Reconciliation costs</vt:lpstr>
      <vt:lpstr>Architecture</vt:lpstr>
      <vt:lpstr>Workflow Diagram</vt:lpstr>
      <vt:lpstr>Workflow Diagram</vt:lpstr>
      <vt:lpstr>Workflow Diagram</vt:lpstr>
      <vt:lpstr>Workflow Diagram</vt:lpstr>
      <vt:lpstr>Workflow Diagram</vt:lpstr>
      <vt:lpstr>Workflow Diagram</vt:lpstr>
      <vt:lpstr>Workflow Diagram</vt:lpstr>
      <vt:lpstr>Workflow Diagram</vt:lpstr>
      <vt:lpstr>Workflow Diagram</vt:lpstr>
      <vt:lpstr>Further Exploration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#BRANDON GOH WEN HENG#</dc:creator>
  <cp:lastModifiedBy>#BRANDON GOH WEN HENG#</cp:lastModifiedBy>
  <cp:revision>21</cp:revision>
  <dcterms:created xsi:type="dcterms:W3CDTF">2017-06-21T03:07:24Z</dcterms:created>
  <dcterms:modified xsi:type="dcterms:W3CDTF">2017-06-21T09:57:34Z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