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sigs" ContentType="application/vnd.openxmlformats-package.digital-signature-origin"/>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_xmlsignatures/sig1.xml" ContentType="application/vnd.openxmlformats-package.digital-signature-xmlsignature+xml"/>
  <Override PartName="/_xmlsignatures/sig2.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3" r:id="rId8"/>
    <p:sldId id="262" r:id="rId9"/>
    <p:sldId id="265" r:id="rId10"/>
    <p:sldId id="266" r:id="rId11"/>
    <p:sldId id="267" r:id="rId12"/>
    <p:sldId id="269" r:id="rId13"/>
    <p:sldId id="270" r:id="rId14"/>
    <p:sldId id="271" r:id="rId15"/>
    <p:sldId id="272" r:id="rId16"/>
    <p:sldId id="273" r:id="rId17"/>
    <p:sldId id="274" r:id="rId18"/>
    <p:sldId id="275" r:id="rId19"/>
    <p:sldId id="276" r:id="rId20"/>
    <p:sldId id="278" r:id="rId21"/>
    <p:sldId id="27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2435" autoAdjust="0"/>
  </p:normalViewPr>
  <p:slideViewPr>
    <p:cSldViewPr snapToGrid="0">
      <p:cViewPr varScale="1">
        <p:scale>
          <a:sx n="80" d="100"/>
          <a:sy n="80" d="100"/>
        </p:scale>
        <p:origin x="12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6AA70-15F0-4BD3-8FA6-1228C14308E9}" type="datetimeFigureOut">
              <a:rPr lang="en-SG" smtClean="0"/>
              <a:t>10/7/2017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5A706-F5F9-4A32-AB54-73983010FF69}" type="slidenum">
              <a:rPr lang="en-SG" smtClean="0"/>
              <a:t>‹#›</a:t>
            </a:fld>
            <a:endParaRPr lang="en-SG"/>
          </a:p>
        </p:txBody>
      </p:sp>
    </p:spTree>
    <p:extLst>
      <p:ext uri="{BB962C8B-B14F-4D97-AF65-F5344CB8AC3E}">
        <p14:creationId xmlns:p14="http://schemas.microsoft.com/office/powerpoint/2010/main" val="266356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LSB: Least Significant Byte</a:t>
            </a:r>
          </a:p>
          <a:p>
            <a:r>
              <a:rPr lang="en-US" dirty="0"/>
              <a:t>MSB: Most Significant Byte</a:t>
            </a:r>
            <a:endParaRPr lang="en-SG" dirty="0"/>
          </a:p>
        </p:txBody>
      </p:sp>
      <p:sp>
        <p:nvSpPr>
          <p:cNvPr id="4" name="Slide Number Placeholder 3"/>
          <p:cNvSpPr>
            <a:spLocks noGrp="1"/>
          </p:cNvSpPr>
          <p:nvPr>
            <p:ph type="sldNum" sz="quarter" idx="10"/>
          </p:nvPr>
        </p:nvSpPr>
        <p:spPr/>
        <p:txBody>
          <a:bodyPr/>
          <a:lstStyle/>
          <a:p>
            <a:fld id="{A5F5A706-F5F9-4A32-AB54-73983010FF69}" type="slidenum">
              <a:rPr lang="en-SG" smtClean="0"/>
              <a:t>5</a:t>
            </a:fld>
            <a:endParaRPr lang="en-SG"/>
          </a:p>
        </p:txBody>
      </p:sp>
    </p:spTree>
    <p:extLst>
      <p:ext uri="{BB962C8B-B14F-4D97-AF65-F5344CB8AC3E}">
        <p14:creationId xmlns:p14="http://schemas.microsoft.com/office/powerpoint/2010/main" val="88752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LSB: Least Significant Byte</a:t>
            </a:r>
          </a:p>
          <a:p>
            <a:r>
              <a:rPr lang="en-US" dirty="0"/>
              <a:t>MSB: Most Significant Byte</a:t>
            </a:r>
            <a:endParaRPr lang="en-SG" dirty="0"/>
          </a:p>
        </p:txBody>
      </p:sp>
      <p:sp>
        <p:nvSpPr>
          <p:cNvPr id="4" name="Slide Number Placeholder 3"/>
          <p:cNvSpPr>
            <a:spLocks noGrp="1"/>
          </p:cNvSpPr>
          <p:nvPr>
            <p:ph type="sldNum" sz="quarter" idx="10"/>
          </p:nvPr>
        </p:nvSpPr>
        <p:spPr/>
        <p:txBody>
          <a:bodyPr/>
          <a:lstStyle/>
          <a:p>
            <a:fld id="{A5F5A706-F5F9-4A32-AB54-73983010FF69}" type="slidenum">
              <a:rPr lang="en-SG" smtClean="0"/>
              <a:t>6</a:t>
            </a:fld>
            <a:endParaRPr lang="en-SG"/>
          </a:p>
        </p:txBody>
      </p:sp>
    </p:spTree>
    <p:extLst>
      <p:ext uri="{BB962C8B-B14F-4D97-AF65-F5344CB8AC3E}">
        <p14:creationId xmlns:p14="http://schemas.microsoft.com/office/powerpoint/2010/main" val="3329135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LSB: Least Significant Byte</a:t>
            </a:r>
          </a:p>
          <a:p>
            <a:r>
              <a:rPr lang="en-US" dirty="0"/>
              <a:t>MSB: Most Significant Byte</a:t>
            </a:r>
            <a:endParaRPr lang="en-SG" dirty="0"/>
          </a:p>
        </p:txBody>
      </p:sp>
      <p:sp>
        <p:nvSpPr>
          <p:cNvPr id="4" name="Slide Number Placeholder 3"/>
          <p:cNvSpPr>
            <a:spLocks noGrp="1"/>
          </p:cNvSpPr>
          <p:nvPr>
            <p:ph type="sldNum" sz="quarter" idx="10"/>
          </p:nvPr>
        </p:nvSpPr>
        <p:spPr/>
        <p:txBody>
          <a:bodyPr/>
          <a:lstStyle/>
          <a:p>
            <a:fld id="{A5F5A706-F5F9-4A32-AB54-73983010FF69}" type="slidenum">
              <a:rPr lang="en-SG" smtClean="0"/>
              <a:t>7</a:t>
            </a:fld>
            <a:endParaRPr lang="en-SG"/>
          </a:p>
        </p:txBody>
      </p:sp>
    </p:spTree>
    <p:extLst>
      <p:ext uri="{BB962C8B-B14F-4D97-AF65-F5344CB8AC3E}">
        <p14:creationId xmlns:p14="http://schemas.microsoft.com/office/powerpoint/2010/main" val="40104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LSB: Least Significant Byte</a:t>
            </a:r>
          </a:p>
          <a:p>
            <a:r>
              <a:rPr lang="en-US" dirty="0"/>
              <a:t>MSB: Most Significant Byte</a:t>
            </a:r>
            <a:endParaRPr lang="en-SG" dirty="0"/>
          </a:p>
        </p:txBody>
      </p:sp>
      <p:sp>
        <p:nvSpPr>
          <p:cNvPr id="4" name="Slide Number Placeholder 3"/>
          <p:cNvSpPr>
            <a:spLocks noGrp="1"/>
          </p:cNvSpPr>
          <p:nvPr>
            <p:ph type="sldNum" sz="quarter" idx="10"/>
          </p:nvPr>
        </p:nvSpPr>
        <p:spPr/>
        <p:txBody>
          <a:bodyPr/>
          <a:lstStyle/>
          <a:p>
            <a:fld id="{A5F5A706-F5F9-4A32-AB54-73983010FF69}" type="slidenum">
              <a:rPr lang="en-SG" smtClean="0"/>
              <a:t>8</a:t>
            </a:fld>
            <a:endParaRPr lang="en-SG"/>
          </a:p>
        </p:txBody>
      </p:sp>
    </p:spTree>
    <p:extLst>
      <p:ext uri="{BB962C8B-B14F-4D97-AF65-F5344CB8AC3E}">
        <p14:creationId xmlns:p14="http://schemas.microsoft.com/office/powerpoint/2010/main" val="3237218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 Transmission Control Protocol (Ordered delivery of data on the IP network)</a:t>
            </a:r>
            <a:endParaRPr lang="en-SG" dirty="0"/>
          </a:p>
        </p:txBody>
      </p:sp>
      <p:sp>
        <p:nvSpPr>
          <p:cNvPr id="4" name="Slide Number Placeholder 3"/>
          <p:cNvSpPr>
            <a:spLocks noGrp="1"/>
          </p:cNvSpPr>
          <p:nvPr>
            <p:ph type="sldNum" sz="quarter" idx="10"/>
          </p:nvPr>
        </p:nvSpPr>
        <p:spPr/>
        <p:txBody>
          <a:bodyPr/>
          <a:lstStyle/>
          <a:p>
            <a:fld id="{A5F5A706-F5F9-4A32-AB54-73983010FF69}" type="slidenum">
              <a:rPr lang="en-SG" smtClean="0"/>
              <a:t>14</a:t>
            </a:fld>
            <a:endParaRPr lang="en-SG"/>
          </a:p>
        </p:txBody>
      </p:sp>
    </p:spTree>
    <p:extLst>
      <p:ext uri="{BB962C8B-B14F-4D97-AF65-F5344CB8AC3E}">
        <p14:creationId xmlns:p14="http://schemas.microsoft.com/office/powerpoint/2010/main" val="2965193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latency, low overhead, low polling roundabout time</a:t>
            </a:r>
            <a:endParaRPr lang="en-SG" dirty="0"/>
          </a:p>
        </p:txBody>
      </p:sp>
      <p:sp>
        <p:nvSpPr>
          <p:cNvPr id="4" name="Slide Number Placeholder 3"/>
          <p:cNvSpPr>
            <a:spLocks noGrp="1"/>
          </p:cNvSpPr>
          <p:nvPr>
            <p:ph type="sldNum" sz="quarter" idx="10"/>
          </p:nvPr>
        </p:nvSpPr>
        <p:spPr/>
        <p:txBody>
          <a:bodyPr/>
          <a:lstStyle/>
          <a:p>
            <a:fld id="{A5F5A706-F5F9-4A32-AB54-73983010FF69}" type="slidenum">
              <a:rPr lang="en-SG" smtClean="0"/>
              <a:t>16</a:t>
            </a:fld>
            <a:endParaRPr lang="en-SG"/>
          </a:p>
        </p:txBody>
      </p:sp>
    </p:spTree>
    <p:extLst>
      <p:ext uri="{BB962C8B-B14F-4D97-AF65-F5344CB8AC3E}">
        <p14:creationId xmlns:p14="http://schemas.microsoft.com/office/powerpoint/2010/main" val="194096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latency, </a:t>
            </a:r>
            <a:endParaRPr lang="en-SG" dirty="0"/>
          </a:p>
        </p:txBody>
      </p:sp>
      <p:sp>
        <p:nvSpPr>
          <p:cNvPr id="4" name="Slide Number Placeholder 3"/>
          <p:cNvSpPr>
            <a:spLocks noGrp="1"/>
          </p:cNvSpPr>
          <p:nvPr>
            <p:ph type="sldNum" sz="quarter" idx="10"/>
          </p:nvPr>
        </p:nvSpPr>
        <p:spPr/>
        <p:txBody>
          <a:bodyPr/>
          <a:lstStyle/>
          <a:p>
            <a:fld id="{A5F5A706-F5F9-4A32-AB54-73983010FF69}" type="slidenum">
              <a:rPr lang="en-SG" smtClean="0"/>
              <a:t>17</a:t>
            </a:fld>
            <a:endParaRPr lang="en-SG"/>
          </a:p>
        </p:txBody>
      </p:sp>
    </p:spTree>
    <p:extLst>
      <p:ext uri="{BB962C8B-B14F-4D97-AF65-F5344CB8AC3E}">
        <p14:creationId xmlns:p14="http://schemas.microsoft.com/office/powerpoint/2010/main" val="753682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7/10/2017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7/10/2017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7/10/2017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7/10/2017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7/10/2017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7/10/2017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8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7/10/2017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document/d/17zHy1SUlhgtCMbypO8cHgpWH73V5iUQKk_0rWvMqSNs/edit?hl=en_US" TargetMode="External"/><Relationship Id="rId7" Type="http://schemas.openxmlformats.org/officeDocument/2006/relationships/hyperlink" Target="https://slushpool.com/help/manual/stratum-protoco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bitcoin.it/wiki/Stratum_mining_protocol" TargetMode="External"/><Relationship Id="rId5" Type="http://schemas.openxmlformats.org/officeDocument/2006/relationships/hyperlink" Target="https://github.com/bitcoin/bips/blob/master/README.mediawiki" TargetMode="External"/><Relationship Id="rId4" Type="http://schemas.openxmlformats.org/officeDocument/2006/relationships/hyperlink" Target="https://github.com/slush0/stratum-min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lushpool.com/help/manual/stratum-protocol" TargetMode="External"/><Relationship Id="rId2" Type="http://schemas.openxmlformats.org/officeDocument/2006/relationships/hyperlink" Target="https://bitcoin.stackexchange.com/questions/1781/nonce-size-will-it-always-be-big-enough" TargetMode="External"/><Relationship Id="rId1" Type="http://schemas.openxmlformats.org/officeDocument/2006/relationships/slideLayout" Target="../slideLayouts/slideLayout2.xml"/><Relationship Id="rId6" Type="http://schemas.openxmlformats.org/officeDocument/2006/relationships/hyperlink" Target="https://blockchain.info/charts/hash-rate" TargetMode="External"/><Relationship Id="rId5" Type="http://schemas.openxmlformats.org/officeDocument/2006/relationships/hyperlink" Target="https://en.bitcoin.it/wiki/Getblocktemplate" TargetMode="External"/><Relationship Id="rId4" Type="http://schemas.openxmlformats.org/officeDocument/2006/relationships/hyperlink" Target="https://www.cs.umd.edu/class/sum2003/cmsc311/Notes/Data/endia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0B07-4858-41D5-B583-E377F6FA5A75}"/>
              </a:ext>
            </a:extLst>
          </p:cNvPr>
          <p:cNvSpPr>
            <a:spLocks noGrp="1"/>
          </p:cNvSpPr>
          <p:nvPr>
            <p:ph type="ctrTitle"/>
          </p:nvPr>
        </p:nvSpPr>
        <p:spPr/>
        <p:txBody>
          <a:bodyPr/>
          <a:lstStyle/>
          <a:p>
            <a:r>
              <a:rPr lang="en-US" dirty="0"/>
              <a:t>Stratum Protocol</a:t>
            </a:r>
            <a:endParaRPr lang="en-SG" dirty="0"/>
          </a:p>
        </p:txBody>
      </p:sp>
      <p:sp>
        <p:nvSpPr>
          <p:cNvPr id="3" name="Subtitle 2">
            <a:extLst>
              <a:ext uri="{FF2B5EF4-FFF2-40B4-BE49-F238E27FC236}">
                <a16:creationId xmlns:a16="http://schemas.microsoft.com/office/drawing/2014/main" id="{51D85692-191C-454C-8C77-616B9B31035F}"/>
              </a:ext>
            </a:extLst>
          </p:cNvPr>
          <p:cNvSpPr>
            <a:spLocks noGrp="1"/>
          </p:cNvSpPr>
          <p:nvPr>
            <p:ph type="subTitle" idx="1"/>
          </p:nvPr>
        </p:nvSpPr>
        <p:spPr/>
        <p:txBody>
          <a:bodyPr/>
          <a:lstStyle/>
          <a:p>
            <a:r>
              <a:rPr lang="en-US" dirty="0"/>
              <a:t>(Specifically pool {and not solo} mining)</a:t>
            </a:r>
            <a:endParaRPr lang="en-SG" dirty="0"/>
          </a:p>
        </p:txBody>
      </p:sp>
    </p:spTree>
    <p:extLst>
      <p:ext uri="{BB962C8B-B14F-4D97-AF65-F5344CB8AC3E}">
        <p14:creationId xmlns:p14="http://schemas.microsoft.com/office/powerpoint/2010/main" val="2424409602"/>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D649-89A4-477A-AD37-60C6CB49F990}"/>
              </a:ext>
            </a:extLst>
          </p:cNvPr>
          <p:cNvSpPr>
            <a:spLocks noGrp="1"/>
          </p:cNvSpPr>
          <p:nvPr>
            <p:ph type="title"/>
          </p:nvPr>
        </p:nvSpPr>
        <p:spPr/>
        <p:txBody>
          <a:bodyPr/>
          <a:lstStyle/>
          <a:p>
            <a:r>
              <a:rPr lang="en-US" dirty="0"/>
              <a:t>Next: </a:t>
            </a:r>
            <a:r>
              <a:rPr lang="en-US" dirty="0" err="1"/>
              <a:t>Getwork</a:t>
            </a:r>
            <a:r>
              <a:rPr lang="en-US" dirty="0"/>
              <a:t> (Procedure)</a:t>
            </a:r>
            <a:endParaRPr lang="en-SG" dirty="0"/>
          </a:p>
        </p:txBody>
      </p:sp>
      <p:sp>
        <p:nvSpPr>
          <p:cNvPr id="3" name="Content Placeholder 2">
            <a:extLst>
              <a:ext uri="{FF2B5EF4-FFF2-40B4-BE49-F238E27FC236}">
                <a16:creationId xmlns:a16="http://schemas.microsoft.com/office/drawing/2014/main" id="{CB6FABAC-B9C6-4535-A3A8-8BC2A045382C}"/>
              </a:ext>
            </a:extLst>
          </p:cNvPr>
          <p:cNvSpPr>
            <a:spLocks noGrp="1"/>
          </p:cNvSpPr>
          <p:nvPr>
            <p:ph idx="1"/>
          </p:nvPr>
        </p:nvSpPr>
        <p:spPr>
          <a:xfrm>
            <a:off x="680321" y="2336873"/>
            <a:ext cx="10742422" cy="3599316"/>
          </a:xfrm>
        </p:spPr>
        <p:txBody>
          <a:bodyPr/>
          <a:lstStyle/>
          <a:p>
            <a:r>
              <a:rPr lang="en-US" dirty="0"/>
              <a:t>To send the work back to the server, we need to reconvert from big-endian to little-endian</a:t>
            </a:r>
            <a:br>
              <a:rPr lang="en-US" dirty="0"/>
            </a:br>
            <a:br>
              <a:rPr lang="en-SG" sz="2200" dirty="0">
                <a:latin typeface="Consolas" panose="020B0609020204030204" pitchFamily="49" charset="0"/>
              </a:rPr>
            </a:br>
            <a:r>
              <a:rPr lang="en-SG" sz="2200" dirty="0">
                <a:latin typeface="Consolas" panose="020B0609020204030204" pitchFamily="49" charset="0"/>
              </a:rPr>
              <a:t>730783f16808be6fe7b1268138ec84588c1d78676fbe4a79c85cf911bec85dbe</a:t>
            </a:r>
          </a:p>
          <a:p>
            <a:endParaRPr lang="en-SG" sz="2200" b="1" dirty="0">
              <a:solidFill>
                <a:srgbClr val="FF0000"/>
              </a:solidFill>
              <a:latin typeface="Consolas" panose="020B0609020204030204" pitchFamily="49" charset="0"/>
            </a:endParaRPr>
          </a:p>
          <a:p>
            <a:endParaRPr lang="en-SG" dirty="0"/>
          </a:p>
        </p:txBody>
      </p:sp>
    </p:spTree>
    <p:extLst>
      <p:ext uri="{BB962C8B-B14F-4D97-AF65-F5344CB8AC3E}">
        <p14:creationId xmlns:p14="http://schemas.microsoft.com/office/powerpoint/2010/main" val="365409782"/>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9C8F-36A3-4A5A-828B-9AF18036E69C}"/>
              </a:ext>
            </a:extLst>
          </p:cNvPr>
          <p:cNvSpPr>
            <a:spLocks noGrp="1"/>
          </p:cNvSpPr>
          <p:nvPr>
            <p:ph type="title"/>
          </p:nvPr>
        </p:nvSpPr>
        <p:spPr/>
        <p:txBody>
          <a:bodyPr/>
          <a:lstStyle/>
          <a:p>
            <a:r>
              <a:rPr lang="en-US" dirty="0"/>
              <a:t>Extension: </a:t>
            </a:r>
            <a:r>
              <a:rPr lang="en-US" dirty="0" err="1"/>
              <a:t>Getwork</a:t>
            </a:r>
            <a:r>
              <a:rPr lang="en-US" dirty="0"/>
              <a:t> + </a:t>
            </a:r>
            <a:r>
              <a:rPr lang="en-US" dirty="0" err="1"/>
              <a:t>rollntime</a:t>
            </a:r>
            <a:r>
              <a:rPr lang="en-US" dirty="0"/>
              <a:t> extension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51CF13-1C81-4CD9-8876-32DD80F27A53}"/>
                  </a:ext>
                </a:extLst>
              </p:cNvPr>
              <p:cNvSpPr>
                <a:spLocks noGrp="1"/>
              </p:cNvSpPr>
              <p:nvPr>
                <p:ph idx="1"/>
              </p:nvPr>
            </p:nvSpPr>
            <p:spPr/>
            <p:txBody>
              <a:bodyPr/>
              <a:lstStyle/>
              <a:p>
                <a:r>
                  <a:rPr lang="en-US" dirty="0"/>
                  <a:t>The work provided by the server is given an expiry of </a:t>
                </a:r>
                <a:r>
                  <a:rPr lang="en-US" i="1" dirty="0"/>
                  <a:t>t</a:t>
                </a:r>
                <a:r>
                  <a:rPr lang="en-US" dirty="0"/>
                  <a:t> seconds</a:t>
                </a:r>
              </a:p>
              <a:p>
                <a:r>
                  <a:rPr lang="en-US" dirty="0"/>
                  <a:t>For each second, the timestamp is updated and nonce is reset (This will also cause the hash to change) [3,4]</a:t>
                </a:r>
              </a:p>
              <a:p>
                <a:r>
                  <a:rPr lang="en-US" dirty="0"/>
                  <a:t>If we assume that a system can process 10 nonce ranges (</a:t>
                </a:r>
                <a14:m>
                  <m:oMath xmlns:m="http://schemas.openxmlformats.org/officeDocument/2006/math">
                    <m:r>
                      <a:rPr lang="en-US" b="0" i="1" smtClean="0">
                        <a:latin typeface="Cambria Math" panose="02040503050406030204" pitchFamily="18" charset="0"/>
                      </a:rPr>
                      <m:t>10∗(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32</m:t>
                        </m:r>
                      </m:sup>
                    </m:sSup>
                    <m:r>
                      <a:rPr lang="en-US" b="0" i="1" smtClean="0">
                        <a:latin typeface="Cambria Math" panose="02040503050406030204" pitchFamily="18" charset="0"/>
                      </a:rPr>
                      <m:t>−1)=42.9</m:t>
                    </m:r>
                  </m:oMath>
                </a14:m>
                <a:r>
                  <a:rPr lang="en-US" dirty="0"/>
                  <a:t> </a:t>
                </a:r>
                <a:r>
                  <a:rPr lang="en-US" dirty="0" err="1"/>
                  <a:t>Ghash</a:t>
                </a:r>
                <a:r>
                  <a:rPr lang="en-US" dirty="0"/>
                  <a:t>/s), this means the system can process 10 block headers in 1s.</a:t>
                </a:r>
              </a:p>
              <a:p>
                <a:r>
                  <a:rPr lang="en-US" dirty="0"/>
                  <a:t>It also means that 10 headers must be requested every second, causing bottlenecks in the network again and is deprecated</a:t>
                </a:r>
                <a:endParaRPr lang="en-SG" dirty="0"/>
              </a:p>
            </p:txBody>
          </p:sp>
        </mc:Choice>
        <mc:Fallback xmlns="">
          <p:sp>
            <p:nvSpPr>
              <p:cNvPr id="3" name="Content Placeholder 2">
                <a:extLst>
                  <a:ext uri="{FF2B5EF4-FFF2-40B4-BE49-F238E27FC236}">
                    <a16:creationId xmlns:a16="http://schemas.microsoft.com/office/drawing/2014/main" id="{E551CF13-1C81-4CD9-8876-32DD80F27A53}"/>
                  </a:ext>
                </a:extLst>
              </p:cNvPr>
              <p:cNvSpPr>
                <a:spLocks noGrp="1" noRot="1" noChangeAspect="1" noMove="1" noResize="1" noEditPoints="1" noAdjustHandles="1" noChangeArrowheads="1" noChangeShapeType="1" noTextEdit="1"/>
              </p:cNvSpPr>
              <p:nvPr>
                <p:ph idx="1"/>
              </p:nvPr>
            </p:nvSpPr>
            <p:spPr>
              <a:blipFill>
                <a:blip r:embed="rId2"/>
                <a:stretch>
                  <a:fillRect l="-888" t="-2369"/>
                </a:stretch>
              </a:blipFill>
            </p:spPr>
            <p:txBody>
              <a:bodyPr/>
              <a:lstStyle/>
              <a:p>
                <a:r>
                  <a:rPr lang="en-SG">
                    <a:noFill/>
                  </a:rPr>
                  <a:t> </a:t>
                </a:r>
              </a:p>
            </p:txBody>
          </p:sp>
        </mc:Fallback>
      </mc:AlternateContent>
    </p:spTree>
    <p:extLst>
      <p:ext uri="{BB962C8B-B14F-4D97-AF65-F5344CB8AC3E}">
        <p14:creationId xmlns:p14="http://schemas.microsoft.com/office/powerpoint/2010/main" val="56291792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DE03-4FA3-4B96-B948-044B57A607B9}"/>
              </a:ext>
            </a:extLst>
          </p:cNvPr>
          <p:cNvSpPr>
            <a:spLocks noGrp="1"/>
          </p:cNvSpPr>
          <p:nvPr>
            <p:ph type="title"/>
          </p:nvPr>
        </p:nvSpPr>
        <p:spPr/>
        <p:txBody>
          <a:bodyPr/>
          <a:lstStyle/>
          <a:p>
            <a:r>
              <a:rPr lang="en-US" dirty="0"/>
              <a:t>Current implementations</a:t>
            </a:r>
            <a:endParaRPr lang="en-SG" dirty="0"/>
          </a:p>
        </p:txBody>
      </p:sp>
      <p:sp>
        <p:nvSpPr>
          <p:cNvPr id="3" name="Content Placeholder 2">
            <a:extLst>
              <a:ext uri="{FF2B5EF4-FFF2-40B4-BE49-F238E27FC236}">
                <a16:creationId xmlns:a16="http://schemas.microsoft.com/office/drawing/2014/main" id="{4F26C692-8720-4DF5-8334-6183340F72FB}"/>
              </a:ext>
            </a:extLst>
          </p:cNvPr>
          <p:cNvSpPr>
            <a:spLocks noGrp="1"/>
          </p:cNvSpPr>
          <p:nvPr>
            <p:ph idx="1"/>
          </p:nvPr>
        </p:nvSpPr>
        <p:spPr/>
        <p:txBody>
          <a:bodyPr/>
          <a:lstStyle/>
          <a:p>
            <a:r>
              <a:rPr lang="en-US" dirty="0"/>
              <a:t>Currently there are 2 protocols supported for mining:</a:t>
            </a:r>
          </a:p>
          <a:p>
            <a:pPr marL="914400" lvl="1" indent="-457200">
              <a:buFont typeface="+mj-lt"/>
              <a:buAutoNum type="arabicPeriod"/>
            </a:pPr>
            <a:r>
              <a:rPr lang="en-US" dirty="0"/>
              <a:t>GBT (</a:t>
            </a:r>
            <a:r>
              <a:rPr lang="en-US" dirty="0" err="1"/>
              <a:t>GetBlockTemplate</a:t>
            </a:r>
            <a:r>
              <a:rPr lang="en-US" dirty="0"/>
              <a:t>)</a:t>
            </a:r>
          </a:p>
          <a:p>
            <a:pPr marL="914400" lvl="1" indent="-457200">
              <a:buFont typeface="+mj-lt"/>
              <a:buAutoNum type="arabicPeriod"/>
            </a:pPr>
            <a:r>
              <a:rPr lang="en-US" dirty="0"/>
              <a:t>Stratum</a:t>
            </a:r>
          </a:p>
          <a:p>
            <a:pPr marL="0" indent="0">
              <a:buNone/>
            </a:pPr>
            <a:r>
              <a:rPr lang="en-US" dirty="0"/>
              <a:t>*It can be noted that not many mining pools support GBT, opting to use Stratum instead</a:t>
            </a:r>
            <a:endParaRPr lang="en-SG" dirty="0"/>
          </a:p>
        </p:txBody>
      </p:sp>
    </p:spTree>
    <p:extLst>
      <p:ext uri="{BB962C8B-B14F-4D97-AF65-F5344CB8AC3E}">
        <p14:creationId xmlns:p14="http://schemas.microsoft.com/office/powerpoint/2010/main" val="1207097977"/>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5FCE-33B6-4AB2-93D5-323C52A6CE20}"/>
              </a:ext>
            </a:extLst>
          </p:cNvPr>
          <p:cNvSpPr>
            <a:spLocks noGrp="1"/>
          </p:cNvSpPr>
          <p:nvPr>
            <p:ph type="title"/>
          </p:nvPr>
        </p:nvSpPr>
        <p:spPr/>
        <p:txBody>
          <a:bodyPr/>
          <a:lstStyle/>
          <a:p>
            <a:r>
              <a:rPr lang="en-US" dirty="0"/>
              <a:t>GBT (</a:t>
            </a:r>
            <a:r>
              <a:rPr lang="en-US" dirty="0" err="1"/>
              <a:t>GetBlockTemplate</a:t>
            </a:r>
            <a:r>
              <a:rPr lang="en-US" dirty="0"/>
              <a:t>) [6]</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9ECC06-3231-4474-9B59-C6C12F82F0F4}"/>
                  </a:ext>
                </a:extLst>
              </p:cNvPr>
              <p:cNvSpPr>
                <a:spLocks noGrp="1"/>
              </p:cNvSpPr>
              <p:nvPr>
                <p:ph idx="1"/>
              </p:nvPr>
            </p:nvSpPr>
            <p:spPr/>
            <p:txBody>
              <a:bodyPr/>
              <a:lstStyle/>
              <a:p>
                <a:r>
                  <a:rPr lang="en-US" dirty="0"/>
                  <a:t>Allows the miner full control over the creation of the block, including any relevant transactions to be mined</a:t>
                </a:r>
              </a:p>
              <a:p>
                <a:r>
                  <a:rPr lang="en-US" dirty="0"/>
                  <a:t>Due to this, the size of the block depends on the number of transactions included (i.e. the more transactions to be included, the more bandwidth used to transfer the details)</a:t>
                </a:r>
              </a:p>
              <a:p>
                <a:r>
                  <a:rPr lang="en-US" dirty="0"/>
                  <a:t>If we to consider today’s network hash rate of approximately 5 </a:t>
                </a:r>
                <a:r>
                  <a:rPr lang="en-US" dirty="0" err="1"/>
                  <a:t>exahashes</a:t>
                </a:r>
                <a:r>
                  <a:rPr lang="en-US" dirty="0"/>
                  <a:t> (</a:t>
                </a:r>
                <a14:m>
                  <m:oMath xmlns:m="http://schemas.openxmlformats.org/officeDocument/2006/math">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18</m:t>
                        </m:r>
                      </m:sup>
                    </m:sSup>
                  </m:oMath>
                </a14:m>
                <a:r>
                  <a:rPr lang="en-SG" dirty="0"/>
                  <a:t> hash/s [7]), the HTTP network is not capable of transferring that much data</a:t>
                </a:r>
              </a:p>
            </p:txBody>
          </p:sp>
        </mc:Choice>
        <mc:Fallback xmlns="">
          <p:sp>
            <p:nvSpPr>
              <p:cNvPr id="3" name="Content Placeholder 2">
                <a:extLst>
                  <a:ext uri="{FF2B5EF4-FFF2-40B4-BE49-F238E27FC236}">
                    <a16:creationId xmlns:a16="http://schemas.microsoft.com/office/drawing/2014/main" id="{5A9ECC06-3231-4474-9B59-C6C12F82F0F4}"/>
                  </a:ext>
                </a:extLst>
              </p:cNvPr>
              <p:cNvSpPr>
                <a:spLocks noGrp="1" noRot="1" noChangeAspect="1" noMove="1" noResize="1" noEditPoints="1" noAdjustHandles="1" noChangeArrowheads="1" noChangeShapeType="1" noTextEdit="1"/>
              </p:cNvSpPr>
              <p:nvPr>
                <p:ph idx="1"/>
              </p:nvPr>
            </p:nvSpPr>
            <p:spPr>
              <a:blipFill>
                <a:blip r:embed="rId2"/>
                <a:stretch>
                  <a:fillRect l="-888" t="-2369"/>
                </a:stretch>
              </a:blipFill>
            </p:spPr>
            <p:txBody>
              <a:bodyPr/>
              <a:lstStyle/>
              <a:p>
                <a:r>
                  <a:rPr lang="en-SG">
                    <a:noFill/>
                  </a:rPr>
                  <a:t> </a:t>
                </a:r>
              </a:p>
            </p:txBody>
          </p:sp>
        </mc:Fallback>
      </mc:AlternateContent>
    </p:spTree>
    <p:extLst>
      <p:ext uri="{BB962C8B-B14F-4D97-AF65-F5344CB8AC3E}">
        <p14:creationId xmlns:p14="http://schemas.microsoft.com/office/powerpoint/2010/main" val="2190328957"/>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FDA3-B5CC-474E-BBED-A22A7CEC60BA}"/>
              </a:ext>
            </a:extLst>
          </p:cNvPr>
          <p:cNvSpPr>
            <a:spLocks noGrp="1"/>
          </p:cNvSpPr>
          <p:nvPr>
            <p:ph type="title"/>
          </p:nvPr>
        </p:nvSpPr>
        <p:spPr/>
        <p:txBody>
          <a:bodyPr/>
          <a:lstStyle/>
          <a:p>
            <a:r>
              <a:rPr lang="en-US" dirty="0"/>
              <a:t>Stratum [8]</a:t>
            </a:r>
            <a:endParaRPr lang="en-SG" dirty="0"/>
          </a:p>
        </p:txBody>
      </p:sp>
      <p:sp>
        <p:nvSpPr>
          <p:cNvPr id="3" name="Content Placeholder 2">
            <a:extLst>
              <a:ext uri="{FF2B5EF4-FFF2-40B4-BE49-F238E27FC236}">
                <a16:creationId xmlns:a16="http://schemas.microsoft.com/office/drawing/2014/main" id="{20A3426E-E2BC-45FB-A710-E926D5442BFE}"/>
              </a:ext>
            </a:extLst>
          </p:cNvPr>
          <p:cNvSpPr>
            <a:spLocks noGrp="1"/>
          </p:cNvSpPr>
          <p:nvPr>
            <p:ph idx="1"/>
          </p:nvPr>
        </p:nvSpPr>
        <p:spPr/>
        <p:txBody>
          <a:bodyPr/>
          <a:lstStyle/>
          <a:p>
            <a:r>
              <a:rPr lang="en-US" dirty="0"/>
              <a:t>It is an entirely new protocol that does not depend on HTTP</a:t>
            </a:r>
          </a:p>
          <a:p>
            <a:r>
              <a:rPr lang="en-US" dirty="0"/>
              <a:t>Stratum is a text-based protocol, which means it is human readable </a:t>
            </a:r>
          </a:p>
          <a:p>
            <a:r>
              <a:rPr lang="en-US" dirty="0"/>
              <a:t>Stratum encodes payload as JSON-RPC messages and use a TCP socket to transmit messages</a:t>
            </a:r>
          </a:p>
          <a:p>
            <a:r>
              <a:rPr lang="en-US" dirty="0"/>
              <a:t>A separate line is denoted with the “\n” character</a:t>
            </a:r>
          </a:p>
          <a:p>
            <a:r>
              <a:rPr lang="en-US" dirty="0"/>
              <a:t>Due to this framework, it is easily extendable and backward compatible</a:t>
            </a:r>
            <a:endParaRPr lang="en-SG" dirty="0"/>
          </a:p>
        </p:txBody>
      </p:sp>
    </p:spTree>
    <p:extLst>
      <p:ext uri="{BB962C8B-B14F-4D97-AF65-F5344CB8AC3E}">
        <p14:creationId xmlns:p14="http://schemas.microsoft.com/office/powerpoint/2010/main" val="3605010743"/>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6FF2-A95A-4C2D-A98B-B802E1764A40}"/>
              </a:ext>
            </a:extLst>
          </p:cNvPr>
          <p:cNvSpPr>
            <a:spLocks noGrp="1"/>
          </p:cNvSpPr>
          <p:nvPr>
            <p:ph type="title"/>
          </p:nvPr>
        </p:nvSpPr>
        <p:spPr/>
        <p:txBody>
          <a:bodyPr/>
          <a:lstStyle/>
          <a:p>
            <a:r>
              <a:rPr lang="en-US" dirty="0"/>
              <a:t>Stratum: Advantages</a:t>
            </a:r>
            <a:endParaRPr lang="en-SG" dirty="0"/>
          </a:p>
        </p:txBody>
      </p:sp>
      <p:sp>
        <p:nvSpPr>
          <p:cNvPr id="3" name="Content Placeholder 2">
            <a:extLst>
              <a:ext uri="{FF2B5EF4-FFF2-40B4-BE49-F238E27FC236}">
                <a16:creationId xmlns:a16="http://schemas.microsoft.com/office/drawing/2014/main" id="{02E37E9F-FCE5-43B2-9C5D-9D23C56526A4}"/>
              </a:ext>
            </a:extLst>
          </p:cNvPr>
          <p:cNvSpPr>
            <a:spLocks noGrp="1"/>
          </p:cNvSpPr>
          <p:nvPr>
            <p:ph idx="1"/>
          </p:nvPr>
        </p:nvSpPr>
        <p:spPr/>
        <p:txBody>
          <a:bodyPr/>
          <a:lstStyle/>
          <a:p>
            <a:r>
              <a:rPr lang="en-US" dirty="0"/>
              <a:t>Easy to implement and debug</a:t>
            </a:r>
          </a:p>
          <a:p>
            <a:r>
              <a:rPr lang="en-US" dirty="0"/>
              <a:t>Cross-platform and wide support</a:t>
            </a:r>
            <a:endParaRPr lang="en-SG" dirty="0"/>
          </a:p>
          <a:p>
            <a:r>
              <a:rPr lang="en-US" dirty="0"/>
              <a:t>C</a:t>
            </a:r>
            <a:r>
              <a:rPr lang="en-SG" dirty="0" err="1"/>
              <a:t>urrent</a:t>
            </a:r>
            <a:r>
              <a:rPr lang="en-SG" dirty="0"/>
              <a:t> miners (at that time) already had JSON libraries implemented</a:t>
            </a:r>
          </a:p>
          <a:p>
            <a:r>
              <a:rPr lang="en-US" dirty="0"/>
              <a:t>N</a:t>
            </a:r>
            <a:r>
              <a:rPr lang="en-SG" dirty="0"/>
              <a:t>o HTTP overhead such as including mining extension flags in HTTP headers</a:t>
            </a:r>
          </a:p>
          <a:p>
            <a:r>
              <a:rPr lang="en-US" dirty="0"/>
              <a:t>E</a:t>
            </a:r>
            <a:r>
              <a:rPr lang="en-SG" dirty="0" err="1"/>
              <a:t>asily</a:t>
            </a:r>
            <a:r>
              <a:rPr lang="en-SG" dirty="0"/>
              <a:t> mass broadcast messages to miners without network bottlenecks</a:t>
            </a:r>
            <a:endParaRPr lang="en-US" dirty="0"/>
          </a:p>
        </p:txBody>
      </p:sp>
    </p:spTree>
    <p:extLst>
      <p:ext uri="{BB962C8B-B14F-4D97-AF65-F5344CB8AC3E}">
        <p14:creationId xmlns:p14="http://schemas.microsoft.com/office/powerpoint/2010/main" val="279673339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6FF2-A95A-4C2D-A98B-B802E1764A40}"/>
              </a:ext>
            </a:extLst>
          </p:cNvPr>
          <p:cNvSpPr>
            <a:spLocks noGrp="1"/>
          </p:cNvSpPr>
          <p:nvPr>
            <p:ph type="title"/>
          </p:nvPr>
        </p:nvSpPr>
        <p:spPr/>
        <p:txBody>
          <a:bodyPr/>
          <a:lstStyle/>
          <a:p>
            <a:r>
              <a:rPr lang="en-US" dirty="0"/>
              <a:t>Stratum: Advantages</a:t>
            </a:r>
            <a:endParaRPr lang="en-SG" dirty="0"/>
          </a:p>
        </p:txBody>
      </p:sp>
      <p:sp>
        <p:nvSpPr>
          <p:cNvPr id="3" name="Content Placeholder 2">
            <a:extLst>
              <a:ext uri="{FF2B5EF4-FFF2-40B4-BE49-F238E27FC236}">
                <a16:creationId xmlns:a16="http://schemas.microsoft.com/office/drawing/2014/main" id="{02E37E9F-FCE5-43B2-9C5D-9D23C56526A4}"/>
              </a:ext>
            </a:extLst>
          </p:cNvPr>
          <p:cNvSpPr>
            <a:spLocks noGrp="1"/>
          </p:cNvSpPr>
          <p:nvPr>
            <p:ph idx="1"/>
          </p:nvPr>
        </p:nvSpPr>
        <p:spPr/>
        <p:txBody>
          <a:bodyPr/>
          <a:lstStyle/>
          <a:p>
            <a:r>
              <a:rPr lang="en-US" dirty="0"/>
              <a:t>The result is a fast switching in the event the block to be mined changes, which will decrease the number of stale blocks (and the rejected share ratio)</a:t>
            </a:r>
          </a:p>
        </p:txBody>
      </p:sp>
    </p:spTree>
    <p:extLst>
      <p:ext uri="{BB962C8B-B14F-4D97-AF65-F5344CB8AC3E}">
        <p14:creationId xmlns:p14="http://schemas.microsoft.com/office/powerpoint/2010/main" val="1629111472"/>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6FF2-A95A-4C2D-A98B-B802E1764A40}"/>
              </a:ext>
            </a:extLst>
          </p:cNvPr>
          <p:cNvSpPr>
            <a:spLocks noGrp="1"/>
          </p:cNvSpPr>
          <p:nvPr>
            <p:ph type="title"/>
          </p:nvPr>
        </p:nvSpPr>
        <p:spPr/>
        <p:txBody>
          <a:bodyPr/>
          <a:lstStyle/>
          <a:p>
            <a:r>
              <a:rPr lang="en-US" dirty="0"/>
              <a:t>Stratum: Problems</a:t>
            </a:r>
            <a:endParaRPr lang="en-SG" dirty="0"/>
          </a:p>
        </p:txBody>
      </p:sp>
      <p:sp>
        <p:nvSpPr>
          <p:cNvPr id="3" name="Content Placeholder 2">
            <a:extLst>
              <a:ext uri="{FF2B5EF4-FFF2-40B4-BE49-F238E27FC236}">
                <a16:creationId xmlns:a16="http://schemas.microsoft.com/office/drawing/2014/main" id="{02E37E9F-FCE5-43B2-9C5D-9D23C56526A4}"/>
              </a:ext>
            </a:extLst>
          </p:cNvPr>
          <p:cNvSpPr>
            <a:spLocks noGrp="1"/>
          </p:cNvSpPr>
          <p:nvPr>
            <p:ph idx="1"/>
          </p:nvPr>
        </p:nvSpPr>
        <p:spPr>
          <a:xfrm>
            <a:off x="680320" y="2336872"/>
            <a:ext cx="11511679" cy="4521128"/>
          </a:xfrm>
        </p:spPr>
        <p:txBody>
          <a:bodyPr>
            <a:normAutofit/>
          </a:bodyPr>
          <a:lstStyle/>
          <a:p>
            <a:r>
              <a:rPr lang="en-US" dirty="0"/>
              <a:t>No formal specification on the protocol, only a draft was published:</a:t>
            </a:r>
            <a:br>
              <a:rPr lang="en-US" dirty="0"/>
            </a:br>
            <a:r>
              <a:rPr lang="en-US" dirty="0">
                <a:hlinkClick r:id="rId3"/>
              </a:rPr>
              <a:t>https://docs.google.com/document/d/17zHy1SUlhgtCMbypO8cHgpWH73V5iUQKk_0rWvMqSNs/edit?hl=en_US</a:t>
            </a:r>
            <a:endParaRPr lang="en-US" dirty="0"/>
          </a:p>
          <a:p>
            <a:r>
              <a:rPr lang="en-US" dirty="0"/>
              <a:t>Source code available is currently 5 years old:</a:t>
            </a:r>
            <a:br>
              <a:rPr lang="en-US" dirty="0"/>
            </a:br>
            <a:r>
              <a:rPr lang="en-US" dirty="0">
                <a:hlinkClick r:id="rId4"/>
              </a:rPr>
              <a:t>https://github.com/slush0/stratum-mining</a:t>
            </a:r>
            <a:r>
              <a:rPr lang="en-US" dirty="0"/>
              <a:t> </a:t>
            </a:r>
          </a:p>
          <a:p>
            <a:r>
              <a:rPr lang="en-US" dirty="0"/>
              <a:t>The BIP (40 &amp; 41) has no information on the specifics:</a:t>
            </a:r>
            <a:br>
              <a:rPr lang="en-US" dirty="0"/>
            </a:br>
            <a:r>
              <a:rPr lang="en-US" dirty="0">
                <a:hlinkClick r:id="rId5"/>
              </a:rPr>
              <a:t>https://github.com/bitcoin/bips/blob/master/README.mediawiki</a:t>
            </a:r>
            <a:endParaRPr lang="en-US" dirty="0"/>
          </a:p>
          <a:p>
            <a:r>
              <a:rPr lang="en-US" dirty="0"/>
              <a:t>The Bitcoin wiki currently mentions the protocol methods:</a:t>
            </a:r>
            <a:br>
              <a:rPr lang="en-US" dirty="0"/>
            </a:br>
            <a:r>
              <a:rPr lang="en-US" dirty="0">
                <a:hlinkClick r:id="rId6"/>
              </a:rPr>
              <a:t>https://en.bitcoin.it/wiki/Stratum_mining_protocol</a:t>
            </a:r>
            <a:r>
              <a:rPr lang="en-US" dirty="0"/>
              <a:t> </a:t>
            </a:r>
          </a:p>
          <a:p>
            <a:r>
              <a:rPr lang="en-US" dirty="0" err="1"/>
              <a:t>Slushpool</a:t>
            </a:r>
            <a:r>
              <a:rPr lang="en-US" dirty="0"/>
              <a:t> (Pool created by the creator of Stratum) has listed a few details:</a:t>
            </a:r>
            <a:br>
              <a:rPr lang="en-US" dirty="0"/>
            </a:br>
            <a:r>
              <a:rPr lang="en-US" dirty="0">
                <a:hlinkClick r:id="rId7"/>
              </a:rPr>
              <a:t>https://slushpool.com/help/manual/stratum-protocol</a:t>
            </a:r>
            <a:r>
              <a:rPr lang="en-US" dirty="0"/>
              <a:t> </a:t>
            </a:r>
            <a:br>
              <a:rPr lang="en-US" sz="2000" dirty="0"/>
            </a:br>
            <a:endParaRPr lang="en-US" sz="2000" dirty="0"/>
          </a:p>
        </p:txBody>
      </p:sp>
    </p:spTree>
    <p:extLst>
      <p:ext uri="{BB962C8B-B14F-4D97-AF65-F5344CB8AC3E}">
        <p14:creationId xmlns:p14="http://schemas.microsoft.com/office/powerpoint/2010/main" val="2227546474"/>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C828-3116-4BED-BE37-A584667A9CF1}"/>
              </a:ext>
            </a:extLst>
          </p:cNvPr>
          <p:cNvSpPr>
            <a:spLocks noGrp="1"/>
          </p:cNvSpPr>
          <p:nvPr>
            <p:ph type="title"/>
          </p:nvPr>
        </p:nvSpPr>
        <p:spPr/>
        <p:txBody>
          <a:bodyPr/>
          <a:lstStyle/>
          <a:p>
            <a:r>
              <a:rPr lang="en-US" dirty="0"/>
              <a:t>Stratum: Some Methods</a:t>
            </a:r>
            <a:endParaRPr lang="en-SG" dirty="0"/>
          </a:p>
        </p:txBody>
      </p:sp>
      <p:sp>
        <p:nvSpPr>
          <p:cNvPr id="3" name="Content Placeholder 2">
            <a:extLst>
              <a:ext uri="{FF2B5EF4-FFF2-40B4-BE49-F238E27FC236}">
                <a16:creationId xmlns:a16="http://schemas.microsoft.com/office/drawing/2014/main" id="{4AA39A98-10E3-450E-AC3F-EB2347EA8C99}"/>
              </a:ext>
            </a:extLst>
          </p:cNvPr>
          <p:cNvSpPr>
            <a:spLocks noGrp="1"/>
          </p:cNvSpPr>
          <p:nvPr>
            <p:ph idx="1"/>
          </p:nvPr>
        </p:nvSpPr>
        <p:spPr/>
        <p:txBody>
          <a:bodyPr/>
          <a:lstStyle/>
          <a:p>
            <a:r>
              <a:rPr lang="en-US" dirty="0"/>
              <a:t>Connection to server (from client):</a:t>
            </a:r>
            <a:br>
              <a:rPr lang="en-US" dirty="0"/>
            </a:br>
            <a:r>
              <a:rPr lang="en-SG" dirty="0" err="1">
                <a:latin typeface="Consolas" panose="020B0609020204030204" pitchFamily="49" charset="0"/>
              </a:rPr>
              <a:t>mining.authorize</a:t>
            </a:r>
            <a:r>
              <a:rPr lang="en-SG" dirty="0">
                <a:latin typeface="Consolas" panose="020B0609020204030204" pitchFamily="49" charset="0"/>
              </a:rPr>
              <a:t>("username", "password")</a:t>
            </a:r>
            <a:br>
              <a:rPr lang="en-SG" dirty="0"/>
            </a:br>
            <a:br>
              <a:rPr lang="en-SG" dirty="0"/>
            </a:br>
            <a:r>
              <a:rPr lang="en-SG" dirty="0"/>
              <a:t>Some mining pools allow the omission of a password if the pool does not require registration. Likewise, the username may be the bitcoin address or a worker name.</a:t>
            </a:r>
          </a:p>
        </p:txBody>
      </p:sp>
    </p:spTree>
    <p:extLst>
      <p:ext uri="{BB962C8B-B14F-4D97-AF65-F5344CB8AC3E}">
        <p14:creationId xmlns:p14="http://schemas.microsoft.com/office/powerpoint/2010/main" val="134130907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C828-3116-4BED-BE37-A584667A9CF1}"/>
              </a:ext>
            </a:extLst>
          </p:cNvPr>
          <p:cNvSpPr>
            <a:spLocks noGrp="1"/>
          </p:cNvSpPr>
          <p:nvPr>
            <p:ph type="title"/>
          </p:nvPr>
        </p:nvSpPr>
        <p:spPr/>
        <p:txBody>
          <a:bodyPr/>
          <a:lstStyle/>
          <a:p>
            <a:r>
              <a:rPr lang="en-US" dirty="0"/>
              <a:t>Stratum: Some Methods</a:t>
            </a:r>
            <a:endParaRPr lang="en-SG" dirty="0"/>
          </a:p>
        </p:txBody>
      </p:sp>
      <p:sp>
        <p:nvSpPr>
          <p:cNvPr id="3" name="Content Placeholder 2">
            <a:extLst>
              <a:ext uri="{FF2B5EF4-FFF2-40B4-BE49-F238E27FC236}">
                <a16:creationId xmlns:a16="http://schemas.microsoft.com/office/drawing/2014/main" id="{4AA39A98-10E3-450E-AC3F-EB2347EA8C99}"/>
              </a:ext>
            </a:extLst>
          </p:cNvPr>
          <p:cNvSpPr>
            <a:spLocks noGrp="1"/>
          </p:cNvSpPr>
          <p:nvPr>
            <p:ph idx="1"/>
          </p:nvPr>
        </p:nvSpPr>
        <p:spPr>
          <a:xfrm>
            <a:off x="680321" y="2336872"/>
            <a:ext cx="10844022" cy="4063927"/>
          </a:xfrm>
        </p:spPr>
        <p:txBody>
          <a:bodyPr>
            <a:normAutofit/>
          </a:bodyPr>
          <a:lstStyle/>
          <a:p>
            <a:r>
              <a:rPr lang="en-US" dirty="0"/>
              <a:t>Connection to client (from server):</a:t>
            </a:r>
            <a:br>
              <a:rPr lang="en-US" dirty="0"/>
            </a:br>
            <a:r>
              <a:rPr lang="en-SG" dirty="0" err="1">
                <a:latin typeface="Consolas" panose="020B0609020204030204" pitchFamily="49" charset="0"/>
              </a:rPr>
              <a:t>mining.set_difficulty</a:t>
            </a:r>
            <a:r>
              <a:rPr lang="en-SG" dirty="0">
                <a:latin typeface="Consolas" panose="020B0609020204030204" pitchFamily="49" charset="0"/>
              </a:rPr>
              <a:t>(difficulty)</a:t>
            </a:r>
            <a:br>
              <a:rPr lang="en-SG" dirty="0"/>
            </a:br>
            <a:br>
              <a:rPr lang="en-SG" dirty="0"/>
            </a:br>
            <a:r>
              <a:rPr lang="en-SG" dirty="0"/>
              <a:t>Mining pools can adjusts for the required difficulty before the work can be accepted as shares. (Note that share difficulty is usually lower than the block difficulty, otherwise only the miner that finds the block will get the reward and the reward is not shared)</a:t>
            </a:r>
          </a:p>
          <a:p>
            <a:endParaRPr lang="en-US" dirty="0"/>
          </a:p>
          <a:p>
            <a:r>
              <a:rPr lang="en-US" dirty="0"/>
              <a:t>Some mining pools set their difficulty to 1 (lowest) to allow anyone who has completed work to submit shares.</a:t>
            </a:r>
            <a:endParaRPr lang="en-SG" dirty="0"/>
          </a:p>
        </p:txBody>
      </p:sp>
    </p:spTree>
    <p:extLst>
      <p:ext uri="{BB962C8B-B14F-4D97-AF65-F5344CB8AC3E}">
        <p14:creationId xmlns:p14="http://schemas.microsoft.com/office/powerpoint/2010/main" val="3887390440"/>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B602-3F81-49FB-9698-3E8B701B30D2}"/>
              </a:ext>
            </a:extLst>
          </p:cNvPr>
          <p:cNvSpPr>
            <a:spLocks noGrp="1"/>
          </p:cNvSpPr>
          <p:nvPr>
            <p:ph type="title"/>
          </p:nvPr>
        </p:nvSpPr>
        <p:spPr/>
        <p:txBody>
          <a:bodyPr/>
          <a:lstStyle/>
          <a:p>
            <a:r>
              <a:rPr lang="en-US" dirty="0"/>
              <a:t>Original Protocol [1]</a:t>
            </a:r>
            <a:endParaRPr lang="en-SG" dirty="0"/>
          </a:p>
        </p:txBody>
      </p:sp>
      <p:sp>
        <p:nvSpPr>
          <p:cNvPr id="3" name="Content Placeholder 2">
            <a:extLst>
              <a:ext uri="{FF2B5EF4-FFF2-40B4-BE49-F238E27FC236}">
                <a16:creationId xmlns:a16="http://schemas.microsoft.com/office/drawing/2014/main" id="{94CB9464-FCE8-44A4-9133-AC4E8351BCA4}"/>
              </a:ext>
            </a:extLst>
          </p:cNvPr>
          <p:cNvSpPr>
            <a:spLocks noGrp="1"/>
          </p:cNvSpPr>
          <p:nvPr>
            <p:ph idx="1"/>
          </p:nvPr>
        </p:nvSpPr>
        <p:spPr/>
        <p:txBody>
          <a:bodyPr/>
          <a:lstStyle/>
          <a:p>
            <a:r>
              <a:rPr lang="en-US" dirty="0"/>
              <a:t>A block header is issued without any input from the miners on which transactions to include</a:t>
            </a:r>
          </a:p>
          <a:p>
            <a:r>
              <a:rPr lang="en-US" dirty="0"/>
              <a:t>Only work required was to calculate the nonce, send the result and request for more work</a:t>
            </a:r>
          </a:p>
          <a:p>
            <a:r>
              <a:rPr lang="en-US" dirty="0"/>
              <a:t>Using this method, we see immediately that it will create network bottlenecks if we scale up to today’s network hash rates since amount of work would be limited to the amount of bandwidth available to send and receive requests</a:t>
            </a:r>
            <a:endParaRPr lang="en-SG" dirty="0"/>
          </a:p>
        </p:txBody>
      </p:sp>
    </p:spTree>
    <p:extLst>
      <p:ext uri="{BB962C8B-B14F-4D97-AF65-F5344CB8AC3E}">
        <p14:creationId xmlns:p14="http://schemas.microsoft.com/office/powerpoint/2010/main" val="374047802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B12-BDD3-4C12-99C6-EB4A20A97F43}"/>
              </a:ext>
            </a:extLst>
          </p:cNvPr>
          <p:cNvSpPr>
            <a:spLocks noGrp="1"/>
          </p:cNvSpPr>
          <p:nvPr>
            <p:ph type="title"/>
          </p:nvPr>
        </p:nvSpPr>
        <p:spPr/>
        <p:txBody>
          <a:bodyPr/>
          <a:lstStyle/>
          <a:p>
            <a:r>
              <a:rPr lang="en-US" dirty="0"/>
              <a:t>Stratum</a:t>
            </a:r>
            <a:endParaRPr lang="en-SG" dirty="0"/>
          </a:p>
        </p:txBody>
      </p:sp>
      <p:sp>
        <p:nvSpPr>
          <p:cNvPr id="3" name="Content Placeholder 2">
            <a:extLst>
              <a:ext uri="{FF2B5EF4-FFF2-40B4-BE49-F238E27FC236}">
                <a16:creationId xmlns:a16="http://schemas.microsoft.com/office/drawing/2014/main" id="{A2CAF657-B875-4267-9E9C-B8F986DABB73}"/>
              </a:ext>
            </a:extLst>
          </p:cNvPr>
          <p:cNvSpPr>
            <a:spLocks noGrp="1"/>
          </p:cNvSpPr>
          <p:nvPr>
            <p:ph idx="1"/>
          </p:nvPr>
        </p:nvSpPr>
        <p:spPr/>
        <p:txBody>
          <a:bodyPr/>
          <a:lstStyle/>
          <a:p>
            <a:r>
              <a:rPr lang="en-US" dirty="0" err="1"/>
              <a:t>Ethereum</a:t>
            </a:r>
            <a:r>
              <a:rPr lang="en-US" dirty="0"/>
              <a:t> uses Stratum by default and is the only protocol supported</a:t>
            </a:r>
            <a:endParaRPr lang="en-SG" dirty="0"/>
          </a:p>
        </p:txBody>
      </p:sp>
    </p:spTree>
    <p:extLst>
      <p:ext uri="{BB962C8B-B14F-4D97-AF65-F5344CB8AC3E}">
        <p14:creationId xmlns:p14="http://schemas.microsoft.com/office/powerpoint/2010/main" val="3977328067"/>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9010-A7D9-4FE4-AD92-3343755BE735}"/>
              </a:ext>
            </a:extLst>
          </p:cNvPr>
          <p:cNvSpPr>
            <a:spLocks noGrp="1"/>
          </p:cNvSpPr>
          <p:nvPr>
            <p:ph type="title"/>
          </p:nvPr>
        </p:nvSpPr>
        <p:spPr/>
        <p:txBody>
          <a:bodyPr/>
          <a:lstStyle/>
          <a:p>
            <a:r>
              <a:rPr lang="en-US" dirty="0"/>
              <a:t>Pool mining</a:t>
            </a:r>
            <a:endParaRPr lang="en-SG" dirty="0"/>
          </a:p>
        </p:txBody>
      </p:sp>
      <p:sp>
        <p:nvSpPr>
          <p:cNvPr id="3" name="Content Placeholder 2">
            <a:extLst>
              <a:ext uri="{FF2B5EF4-FFF2-40B4-BE49-F238E27FC236}">
                <a16:creationId xmlns:a16="http://schemas.microsoft.com/office/drawing/2014/main" id="{63241E38-425B-411E-AFB6-D46E518FA502}"/>
              </a:ext>
            </a:extLst>
          </p:cNvPr>
          <p:cNvSpPr>
            <a:spLocks noGrp="1"/>
          </p:cNvSpPr>
          <p:nvPr>
            <p:ph idx="1"/>
          </p:nvPr>
        </p:nvSpPr>
        <p:spPr>
          <a:xfrm>
            <a:off x="680321" y="2336873"/>
            <a:ext cx="11032708" cy="3599316"/>
          </a:xfrm>
        </p:spPr>
        <p:txBody>
          <a:bodyPr/>
          <a:lstStyle/>
          <a:p>
            <a:r>
              <a:rPr lang="en-US" dirty="0"/>
              <a:t>It is important to note that in all the protocols of pool mining (if not explicitly mentioned), no blockchain was required on the miner’s level and all the data would originate from the mining pool server</a:t>
            </a:r>
          </a:p>
          <a:p>
            <a:r>
              <a:rPr lang="en-US" dirty="0"/>
              <a:t>The miner would either need to form the block locally and send back the data over to the server, or not be required to form the block at all</a:t>
            </a:r>
          </a:p>
          <a:p>
            <a:r>
              <a:rPr lang="en-US" dirty="0"/>
              <a:t>In contrast, solo miners </a:t>
            </a:r>
            <a:r>
              <a:rPr lang="en-US" u="sng" dirty="0"/>
              <a:t>need</a:t>
            </a:r>
            <a:r>
              <a:rPr lang="en-US" dirty="0"/>
              <a:t> to download </a:t>
            </a:r>
            <a:r>
              <a:rPr lang="en-US"/>
              <a:t>the blockchain</a:t>
            </a:r>
            <a:endParaRPr lang="en-SG" dirty="0"/>
          </a:p>
        </p:txBody>
      </p:sp>
    </p:spTree>
    <p:extLst>
      <p:ext uri="{BB962C8B-B14F-4D97-AF65-F5344CB8AC3E}">
        <p14:creationId xmlns:p14="http://schemas.microsoft.com/office/powerpoint/2010/main" val="1949408088"/>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C8B8-0053-4362-A3AD-9CE139641F89}"/>
              </a:ext>
            </a:extLst>
          </p:cNvPr>
          <p:cNvSpPr>
            <a:spLocks noGrp="1"/>
          </p:cNvSpPr>
          <p:nvPr>
            <p:ph type="title"/>
          </p:nvPr>
        </p:nvSpPr>
        <p:spPr/>
        <p:txBody>
          <a:bodyPr/>
          <a:lstStyle/>
          <a:p>
            <a:r>
              <a:rPr lang="en-US" dirty="0"/>
              <a:t>References</a:t>
            </a:r>
            <a:endParaRPr lang="en-SG" dirty="0"/>
          </a:p>
        </p:txBody>
      </p:sp>
      <p:sp>
        <p:nvSpPr>
          <p:cNvPr id="3" name="Content Placeholder 2">
            <a:extLst>
              <a:ext uri="{FF2B5EF4-FFF2-40B4-BE49-F238E27FC236}">
                <a16:creationId xmlns:a16="http://schemas.microsoft.com/office/drawing/2014/main" id="{12010B99-CAA6-4195-A508-383E8D65B449}"/>
              </a:ext>
            </a:extLst>
          </p:cNvPr>
          <p:cNvSpPr>
            <a:spLocks noGrp="1"/>
          </p:cNvSpPr>
          <p:nvPr>
            <p:ph idx="1"/>
          </p:nvPr>
        </p:nvSpPr>
        <p:spPr>
          <a:xfrm>
            <a:off x="680321" y="2336873"/>
            <a:ext cx="11177850" cy="4310670"/>
          </a:xfrm>
        </p:spPr>
        <p:txBody>
          <a:bodyPr>
            <a:normAutofit/>
          </a:bodyPr>
          <a:lstStyle/>
          <a:p>
            <a:r>
              <a:rPr lang="en-SG" dirty="0">
                <a:hlinkClick r:id="rId2"/>
              </a:rPr>
              <a:t>https://bitcoin.stackexchange.com/questions/13169/protocols-for-use-between-mining-clients-and-mining-pool-servers</a:t>
            </a:r>
          </a:p>
          <a:p>
            <a:r>
              <a:rPr lang="en-SG" dirty="0">
                <a:hlinkClick r:id="rId2"/>
              </a:rPr>
              <a:t>https://en.bitcoin.it/wiki/Getwork</a:t>
            </a:r>
          </a:p>
          <a:p>
            <a:r>
              <a:rPr lang="en-SG" dirty="0">
                <a:hlinkClick r:id="rId2"/>
              </a:rPr>
              <a:t>https://bitcoin.stackexchange.com/questions/1781/nonce-size-will-it-always-be-big-enough</a:t>
            </a:r>
            <a:r>
              <a:rPr lang="en-SG" dirty="0"/>
              <a:t> </a:t>
            </a:r>
          </a:p>
          <a:p>
            <a:r>
              <a:rPr lang="en-SG" dirty="0">
                <a:hlinkClick r:id="rId3"/>
              </a:rPr>
              <a:t>https://slushpool.com/help/manual/stratum-protocol</a:t>
            </a:r>
            <a:r>
              <a:rPr lang="en-SG" dirty="0"/>
              <a:t> </a:t>
            </a:r>
          </a:p>
          <a:p>
            <a:r>
              <a:rPr lang="en-SG" dirty="0">
                <a:hlinkClick r:id="rId4"/>
              </a:rPr>
              <a:t>https://www.cs.umd.edu/class/sum2003/cmsc311/Notes/Data/endian.html</a:t>
            </a:r>
            <a:r>
              <a:rPr lang="en-SG" dirty="0"/>
              <a:t> </a:t>
            </a:r>
          </a:p>
          <a:p>
            <a:r>
              <a:rPr lang="en-SG" dirty="0">
                <a:hlinkClick r:id="rId5"/>
              </a:rPr>
              <a:t>https://en.bitcoin.it/wiki/Getblocktemplate</a:t>
            </a:r>
            <a:r>
              <a:rPr lang="en-SG" dirty="0"/>
              <a:t> </a:t>
            </a:r>
          </a:p>
          <a:p>
            <a:r>
              <a:rPr lang="en-SG" dirty="0">
                <a:hlinkClick r:id="rId6"/>
              </a:rPr>
              <a:t>https://blockchain.info/charts/hash-rate</a:t>
            </a:r>
            <a:r>
              <a:rPr lang="en-SG" dirty="0"/>
              <a:t> </a:t>
            </a:r>
          </a:p>
          <a:p>
            <a:r>
              <a:rPr lang="en-SG" dirty="0">
                <a:hlinkClick r:id="rId3"/>
              </a:rPr>
              <a:t>https://slushpool.com/help/manual/stratum-protocol</a:t>
            </a:r>
            <a:r>
              <a:rPr lang="en-SG" dirty="0"/>
              <a:t> </a:t>
            </a:r>
          </a:p>
        </p:txBody>
      </p:sp>
    </p:spTree>
    <p:extLst>
      <p:ext uri="{BB962C8B-B14F-4D97-AF65-F5344CB8AC3E}">
        <p14:creationId xmlns:p14="http://schemas.microsoft.com/office/powerpoint/2010/main" val="375207171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83D-C2E9-4FC9-962A-6F4FB20FDCEF}"/>
              </a:ext>
            </a:extLst>
          </p:cNvPr>
          <p:cNvSpPr>
            <a:spLocks noGrp="1"/>
          </p:cNvSpPr>
          <p:nvPr>
            <p:ph type="title"/>
          </p:nvPr>
        </p:nvSpPr>
        <p:spPr/>
        <p:txBody>
          <a:bodyPr/>
          <a:lstStyle/>
          <a:p>
            <a:r>
              <a:rPr lang="en-US" dirty="0"/>
              <a:t>Next: </a:t>
            </a:r>
            <a:r>
              <a:rPr lang="en-US" dirty="0" err="1"/>
              <a:t>Getwork</a:t>
            </a:r>
            <a:r>
              <a:rPr lang="en-US" dirty="0"/>
              <a:t> [2]</a:t>
            </a:r>
            <a:endParaRPr lang="en-SG" dirty="0"/>
          </a:p>
        </p:txBody>
      </p:sp>
      <p:sp>
        <p:nvSpPr>
          <p:cNvPr id="3" name="Content Placeholder 2">
            <a:extLst>
              <a:ext uri="{FF2B5EF4-FFF2-40B4-BE49-F238E27FC236}">
                <a16:creationId xmlns:a16="http://schemas.microsoft.com/office/drawing/2014/main" id="{A41684D5-18F8-482C-90B6-F49D2D7DBEBC}"/>
              </a:ext>
            </a:extLst>
          </p:cNvPr>
          <p:cNvSpPr>
            <a:spLocks noGrp="1"/>
          </p:cNvSpPr>
          <p:nvPr>
            <p:ph idx="1"/>
          </p:nvPr>
        </p:nvSpPr>
        <p:spPr/>
        <p:txBody>
          <a:bodyPr/>
          <a:lstStyle/>
          <a:p>
            <a:r>
              <a:rPr lang="en-US" dirty="0" err="1"/>
              <a:t>Getwork</a:t>
            </a:r>
            <a:r>
              <a:rPr lang="en-US" dirty="0"/>
              <a:t> uses the JSON-RPC method over HTTP transport</a:t>
            </a:r>
          </a:p>
          <a:p>
            <a:r>
              <a:rPr lang="en-US" dirty="0"/>
              <a:t>The server will send data to the miner in </a:t>
            </a:r>
            <a:r>
              <a:rPr lang="en-US" u="sng" dirty="0"/>
              <a:t>little-endian</a:t>
            </a:r>
            <a:r>
              <a:rPr lang="en-US" dirty="0"/>
              <a:t> encoding</a:t>
            </a:r>
          </a:p>
          <a:p>
            <a:r>
              <a:rPr lang="en-US" dirty="0"/>
              <a:t>SHA256 uses big-endian, hence conversion to </a:t>
            </a:r>
            <a:r>
              <a:rPr lang="en-US" u="sng" dirty="0"/>
              <a:t>big-endian</a:t>
            </a:r>
            <a:r>
              <a:rPr lang="en-US" dirty="0"/>
              <a:t> encoding is required</a:t>
            </a:r>
          </a:p>
          <a:p>
            <a:r>
              <a:rPr lang="en-US" dirty="0"/>
              <a:t>If the hash does not satisfy the difficulty requirement, the nonce is increased</a:t>
            </a:r>
          </a:p>
          <a:p>
            <a:r>
              <a:rPr lang="en-US" dirty="0"/>
              <a:t>If the hash satisfies the difficulty requirement, the data is converted back to </a:t>
            </a:r>
            <a:r>
              <a:rPr lang="en-US" u="sng" dirty="0"/>
              <a:t>little-endian</a:t>
            </a:r>
            <a:r>
              <a:rPr lang="en-US" dirty="0"/>
              <a:t> encoding and sent back to the server</a:t>
            </a:r>
            <a:endParaRPr lang="en-SG" dirty="0"/>
          </a:p>
        </p:txBody>
      </p:sp>
    </p:spTree>
    <p:extLst>
      <p:ext uri="{BB962C8B-B14F-4D97-AF65-F5344CB8AC3E}">
        <p14:creationId xmlns:p14="http://schemas.microsoft.com/office/powerpoint/2010/main" val="1889525113"/>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83D-C2E9-4FC9-962A-6F4FB20FDCEF}"/>
              </a:ext>
            </a:extLst>
          </p:cNvPr>
          <p:cNvSpPr>
            <a:spLocks noGrp="1"/>
          </p:cNvSpPr>
          <p:nvPr>
            <p:ph type="title"/>
          </p:nvPr>
        </p:nvSpPr>
        <p:spPr/>
        <p:txBody>
          <a:bodyPr/>
          <a:lstStyle/>
          <a:p>
            <a:r>
              <a:rPr lang="en-US" dirty="0"/>
              <a:t>Next: </a:t>
            </a:r>
            <a:r>
              <a:rPr lang="en-US" dirty="0" err="1"/>
              <a:t>Getwork</a:t>
            </a:r>
            <a:r>
              <a:rPr lang="en-US" dirty="0"/>
              <a:t> (Procedure)</a:t>
            </a:r>
            <a:endParaRPr lang="en-SG" dirty="0"/>
          </a:p>
        </p:txBody>
      </p:sp>
      <p:sp>
        <p:nvSpPr>
          <p:cNvPr id="3" name="Content Placeholder 2">
            <a:extLst>
              <a:ext uri="{FF2B5EF4-FFF2-40B4-BE49-F238E27FC236}">
                <a16:creationId xmlns:a16="http://schemas.microsoft.com/office/drawing/2014/main" id="{A41684D5-18F8-482C-90B6-F49D2D7DBEBC}"/>
              </a:ext>
            </a:extLst>
          </p:cNvPr>
          <p:cNvSpPr>
            <a:spLocks noGrp="1"/>
          </p:cNvSpPr>
          <p:nvPr>
            <p:ph idx="1"/>
          </p:nvPr>
        </p:nvSpPr>
        <p:spPr>
          <a:xfrm>
            <a:off x="680321" y="2336873"/>
            <a:ext cx="10814993" cy="3599316"/>
          </a:xfrm>
        </p:spPr>
        <p:txBody>
          <a:bodyPr/>
          <a:lstStyle/>
          <a:p>
            <a:r>
              <a:rPr lang="en-US" dirty="0"/>
              <a:t>Data received:</a:t>
            </a:r>
            <a:br>
              <a:rPr lang="en-US" dirty="0"/>
            </a:br>
            <a:br>
              <a:rPr lang="en-US" dirty="0"/>
            </a:br>
            <a:r>
              <a:rPr lang="en-SG" sz="2200" dirty="0">
                <a:latin typeface="Consolas" panose="020B0609020204030204" pitchFamily="49" charset="0"/>
              </a:rPr>
              <a:t>000000020597ba1f0cd423b2a3abb0259a54ee5f783077a4ad45fb6200000218 000000008348d1339e6797e2b15e9a3f2fb7da08768e99f02727e4227e02903e 43a42b31511553101a051f3c0000000000000080000000000000000000000000 0000000000000000000000000000000000000000000000000000000080020000 </a:t>
            </a:r>
          </a:p>
        </p:txBody>
      </p:sp>
    </p:spTree>
    <p:extLst>
      <p:ext uri="{BB962C8B-B14F-4D97-AF65-F5344CB8AC3E}">
        <p14:creationId xmlns:p14="http://schemas.microsoft.com/office/powerpoint/2010/main" val="301738999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83D-C2E9-4FC9-962A-6F4FB20FDCEF}"/>
              </a:ext>
            </a:extLst>
          </p:cNvPr>
          <p:cNvSpPr>
            <a:spLocks noGrp="1"/>
          </p:cNvSpPr>
          <p:nvPr>
            <p:ph type="title"/>
          </p:nvPr>
        </p:nvSpPr>
        <p:spPr/>
        <p:txBody>
          <a:bodyPr/>
          <a:lstStyle/>
          <a:p>
            <a:r>
              <a:rPr lang="en-US" dirty="0"/>
              <a:t>Next: </a:t>
            </a:r>
            <a:r>
              <a:rPr lang="en-US" dirty="0" err="1"/>
              <a:t>Getwork</a:t>
            </a:r>
            <a:r>
              <a:rPr lang="en-US" dirty="0"/>
              <a:t> (Procedure)</a:t>
            </a:r>
            <a:endParaRPr lang="en-SG" dirty="0"/>
          </a:p>
        </p:txBody>
      </p:sp>
      <p:sp>
        <p:nvSpPr>
          <p:cNvPr id="3" name="Content Placeholder 2">
            <a:extLst>
              <a:ext uri="{FF2B5EF4-FFF2-40B4-BE49-F238E27FC236}">
                <a16:creationId xmlns:a16="http://schemas.microsoft.com/office/drawing/2014/main" id="{A41684D5-18F8-482C-90B6-F49D2D7DBEBC}"/>
              </a:ext>
            </a:extLst>
          </p:cNvPr>
          <p:cNvSpPr>
            <a:spLocks noGrp="1"/>
          </p:cNvSpPr>
          <p:nvPr>
            <p:ph idx="1"/>
          </p:nvPr>
        </p:nvSpPr>
        <p:spPr>
          <a:xfrm>
            <a:off x="1" y="2336873"/>
            <a:ext cx="12192000" cy="3599316"/>
          </a:xfrm>
        </p:spPr>
        <p:txBody>
          <a:bodyPr>
            <a:normAutofit/>
          </a:bodyPr>
          <a:lstStyle/>
          <a:p>
            <a:r>
              <a:rPr lang="en-US" dirty="0"/>
              <a:t>Conversion of little-endian to big-endian requires swapping the order of each pair of hexadecimals in a set of 32 bits, or 4 bytes (from LSB first to MSB first [5])</a:t>
            </a:r>
            <a:br>
              <a:rPr lang="en-US" dirty="0"/>
            </a:br>
            <a:br>
              <a:rPr lang="en-US" dirty="0"/>
            </a:br>
            <a:r>
              <a:rPr lang="en-SG" sz="2200" dirty="0">
                <a:latin typeface="Consolas" panose="020B0609020204030204" pitchFamily="49" charset="0"/>
              </a:rPr>
              <a:t>00000002</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0597ba1f</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0cd423b2</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a3abb025</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9a54ee5f</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783077a4</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ad45fb62</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00000218</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 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8348d133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9e6797e2</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b15e9a3f</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2fb7da08</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768e99f0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2727e422</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7e02903e</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 43a42b31</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51155310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1a051f3c</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00000080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 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80020000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 </a:t>
            </a:r>
          </a:p>
        </p:txBody>
      </p:sp>
      <p:cxnSp>
        <p:nvCxnSpPr>
          <p:cNvPr id="5" name="Straight Connector 4">
            <a:extLst>
              <a:ext uri="{FF2B5EF4-FFF2-40B4-BE49-F238E27FC236}">
                <a16:creationId xmlns:a16="http://schemas.microsoft.com/office/drawing/2014/main" id="{FB860DA5-69D2-4835-96EB-275588D94F14}"/>
              </a:ext>
            </a:extLst>
          </p:cNvPr>
          <p:cNvCxnSpPr/>
          <p:nvPr/>
        </p:nvCxnSpPr>
        <p:spPr>
          <a:xfrm>
            <a:off x="1712686" y="4601029"/>
            <a:ext cx="1262743"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66101DA7-2E46-49F9-B033-1F570DF5C760}"/>
              </a:ext>
            </a:extLst>
          </p:cNvPr>
          <p:cNvCxnSpPr>
            <a:cxnSpLocks/>
            <a:endCxn id="8" idx="1"/>
          </p:cNvCxnSpPr>
          <p:nvPr/>
        </p:nvCxnSpPr>
        <p:spPr>
          <a:xfrm>
            <a:off x="2249714" y="4601029"/>
            <a:ext cx="609600" cy="503980"/>
          </a:xfrm>
          <a:prstGeom prst="bent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B29A12-2613-49AA-B50D-C9170591A5D4}"/>
              </a:ext>
            </a:extLst>
          </p:cNvPr>
          <p:cNvSpPr txBox="1"/>
          <p:nvPr/>
        </p:nvSpPr>
        <p:spPr>
          <a:xfrm>
            <a:off x="2859314" y="4920343"/>
            <a:ext cx="4267201" cy="369332"/>
          </a:xfrm>
          <a:prstGeom prst="rect">
            <a:avLst/>
          </a:prstGeom>
          <a:noFill/>
        </p:spPr>
        <p:txBody>
          <a:bodyPr wrap="square" rtlCol="0">
            <a:spAutoFit/>
          </a:bodyPr>
          <a:lstStyle/>
          <a:p>
            <a:r>
              <a:rPr lang="en-US" dirty="0"/>
              <a:t>Each set of 8 hexadecimals is 32 bits</a:t>
            </a:r>
            <a:endParaRPr lang="en-SG" dirty="0"/>
          </a:p>
        </p:txBody>
      </p:sp>
    </p:spTree>
    <p:extLst>
      <p:ext uri="{BB962C8B-B14F-4D97-AF65-F5344CB8AC3E}">
        <p14:creationId xmlns:p14="http://schemas.microsoft.com/office/powerpoint/2010/main" val="36125846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83D-C2E9-4FC9-962A-6F4FB20FDCEF}"/>
              </a:ext>
            </a:extLst>
          </p:cNvPr>
          <p:cNvSpPr>
            <a:spLocks noGrp="1"/>
          </p:cNvSpPr>
          <p:nvPr>
            <p:ph type="title"/>
          </p:nvPr>
        </p:nvSpPr>
        <p:spPr/>
        <p:txBody>
          <a:bodyPr/>
          <a:lstStyle/>
          <a:p>
            <a:r>
              <a:rPr lang="en-US" dirty="0"/>
              <a:t>Next: </a:t>
            </a:r>
            <a:r>
              <a:rPr lang="en-US" dirty="0" err="1"/>
              <a:t>Getwork</a:t>
            </a:r>
            <a:r>
              <a:rPr lang="en-US" dirty="0"/>
              <a:t> (Procedure)</a:t>
            </a:r>
            <a:endParaRPr lang="en-SG" dirty="0"/>
          </a:p>
        </p:txBody>
      </p:sp>
      <p:sp>
        <p:nvSpPr>
          <p:cNvPr id="3" name="Content Placeholder 2">
            <a:extLst>
              <a:ext uri="{FF2B5EF4-FFF2-40B4-BE49-F238E27FC236}">
                <a16:creationId xmlns:a16="http://schemas.microsoft.com/office/drawing/2014/main" id="{A41684D5-18F8-482C-90B6-F49D2D7DBEBC}"/>
              </a:ext>
            </a:extLst>
          </p:cNvPr>
          <p:cNvSpPr>
            <a:spLocks noGrp="1"/>
          </p:cNvSpPr>
          <p:nvPr>
            <p:ph idx="1"/>
          </p:nvPr>
        </p:nvSpPr>
        <p:spPr>
          <a:xfrm>
            <a:off x="1" y="2336873"/>
            <a:ext cx="12192000" cy="3599316"/>
          </a:xfrm>
        </p:spPr>
        <p:txBody>
          <a:bodyPr>
            <a:normAutofit/>
          </a:bodyPr>
          <a:lstStyle/>
          <a:p>
            <a:r>
              <a:rPr lang="en-US" dirty="0"/>
              <a:t>After conversion:</a:t>
            </a:r>
            <a:br>
              <a:rPr lang="en-US" dirty="0"/>
            </a:br>
            <a:br>
              <a:rPr lang="en-US" dirty="0"/>
            </a:br>
            <a:r>
              <a:rPr lang="en-SG" sz="2200" dirty="0">
                <a:latin typeface="Consolas" panose="020B0609020204030204" pitchFamily="49" charset="0"/>
              </a:rPr>
              <a:t>02000000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1fba9705</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b223d40c</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25b0aba3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5fee549a</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a4773078</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62fb45ad</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18020000</a:t>
            </a:r>
            <a:r>
              <a:rPr lang="en-SG" sz="2200" b="1" dirty="0">
                <a:solidFill>
                  <a:srgbClr val="FF0000"/>
                </a:solidFill>
                <a:latin typeface="Consolas" panose="020B0609020204030204" pitchFamily="49" charset="0"/>
              </a:rPr>
              <a:t>|</a:t>
            </a:r>
            <a:r>
              <a:rPr lang="en-SG" sz="2000" dirty="0">
                <a:latin typeface="Consolas" panose="020B0609020204030204" pitchFamily="49" charset="0"/>
              </a:rPr>
              <a:t> </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33d14883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e297679e</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3f9a5eb1</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08dab72f</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f0998e76</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22e42727</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3e90027e</a:t>
            </a:r>
            <a:r>
              <a:rPr lang="en-SG" sz="2200" b="1" dirty="0">
                <a:solidFill>
                  <a:srgbClr val="FF0000"/>
                </a:solidFill>
                <a:latin typeface="Consolas" panose="020B0609020204030204" pitchFamily="49" charset="0"/>
              </a:rPr>
              <a:t>|</a:t>
            </a:r>
            <a:br>
              <a:rPr lang="en-SG" sz="2200" b="1" dirty="0">
                <a:solidFill>
                  <a:srgbClr val="FF0000"/>
                </a:solidFill>
                <a:latin typeface="Consolas" panose="020B0609020204030204" pitchFamily="49" charset="0"/>
              </a:rPr>
            </a:br>
            <a:r>
              <a:rPr lang="en-SG" sz="2200" dirty="0">
                <a:latin typeface="Consolas" panose="020B0609020204030204" pitchFamily="49" charset="0"/>
              </a:rPr>
              <a:t>312ba443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10531551</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3c1f051a</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80000000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br>
              <a:rPr lang="en-SG" sz="2200" dirty="0">
                <a:latin typeface="Consolas" panose="020B0609020204030204" pitchFamily="49" charset="0"/>
              </a:rPr>
            </a:b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00000280</a:t>
            </a:r>
            <a:r>
              <a:rPr lang="en-SG" sz="2200" b="1"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192492186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83D-C2E9-4FC9-962A-6F4FB20FDCEF}"/>
              </a:ext>
            </a:extLst>
          </p:cNvPr>
          <p:cNvSpPr>
            <a:spLocks noGrp="1"/>
          </p:cNvSpPr>
          <p:nvPr>
            <p:ph type="title"/>
          </p:nvPr>
        </p:nvSpPr>
        <p:spPr/>
        <p:txBody>
          <a:bodyPr/>
          <a:lstStyle/>
          <a:p>
            <a:r>
              <a:rPr lang="en-US" dirty="0"/>
              <a:t>Next: </a:t>
            </a:r>
            <a:r>
              <a:rPr lang="en-US" dirty="0" err="1"/>
              <a:t>Getwork</a:t>
            </a:r>
            <a:r>
              <a:rPr lang="en-US" dirty="0"/>
              <a:t> (Procedure)</a:t>
            </a:r>
            <a:endParaRPr lang="en-SG" dirty="0"/>
          </a:p>
        </p:txBody>
      </p:sp>
      <p:sp>
        <p:nvSpPr>
          <p:cNvPr id="3" name="Content Placeholder 2">
            <a:extLst>
              <a:ext uri="{FF2B5EF4-FFF2-40B4-BE49-F238E27FC236}">
                <a16:creationId xmlns:a16="http://schemas.microsoft.com/office/drawing/2014/main" id="{A41684D5-18F8-482C-90B6-F49D2D7DBEBC}"/>
              </a:ext>
            </a:extLst>
          </p:cNvPr>
          <p:cNvSpPr>
            <a:spLocks noGrp="1"/>
          </p:cNvSpPr>
          <p:nvPr>
            <p:ph idx="1"/>
          </p:nvPr>
        </p:nvSpPr>
        <p:spPr>
          <a:xfrm>
            <a:off x="1" y="2336873"/>
            <a:ext cx="12192000" cy="3599316"/>
          </a:xfrm>
        </p:spPr>
        <p:txBody>
          <a:bodyPr>
            <a:normAutofit/>
          </a:bodyPr>
          <a:lstStyle/>
          <a:p>
            <a:r>
              <a:rPr lang="en-US" dirty="0"/>
              <a:t>Next we read the last 64-bits in big-endian</a:t>
            </a:r>
            <a:br>
              <a:rPr lang="en-US" dirty="0"/>
            </a:br>
            <a:br>
              <a:rPr lang="en-US" dirty="0"/>
            </a:br>
            <a:r>
              <a:rPr lang="en-SG" sz="2200" dirty="0">
                <a:latin typeface="Consolas" panose="020B0609020204030204" pitchFamily="49" charset="0"/>
              </a:rPr>
              <a:t>02000000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1fba9705</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b223d40c</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25b0aba3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5fee549a</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a4773078</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62fb45ad</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18020000</a:t>
            </a:r>
            <a:r>
              <a:rPr lang="en-SG" sz="2200" b="1" dirty="0">
                <a:solidFill>
                  <a:srgbClr val="FF0000"/>
                </a:solidFill>
                <a:latin typeface="Consolas" panose="020B0609020204030204" pitchFamily="49" charset="0"/>
              </a:rPr>
              <a:t>|</a:t>
            </a:r>
            <a:r>
              <a:rPr lang="en-SG" sz="2000" dirty="0">
                <a:latin typeface="Consolas" panose="020B0609020204030204" pitchFamily="49" charset="0"/>
              </a:rPr>
              <a:t> </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33d14883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e297679e</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3f9a5eb1</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08dab72f</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f0998e76</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22e42727</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3e90027e</a:t>
            </a:r>
            <a:r>
              <a:rPr lang="en-SG" sz="2200" b="1" dirty="0">
                <a:solidFill>
                  <a:srgbClr val="FF0000"/>
                </a:solidFill>
                <a:latin typeface="Consolas" panose="020B0609020204030204" pitchFamily="49" charset="0"/>
              </a:rPr>
              <a:t>|</a:t>
            </a:r>
            <a:br>
              <a:rPr lang="en-SG" sz="2200" b="1" dirty="0">
                <a:solidFill>
                  <a:srgbClr val="FF0000"/>
                </a:solidFill>
                <a:latin typeface="Consolas" panose="020B0609020204030204" pitchFamily="49" charset="0"/>
              </a:rPr>
            </a:br>
            <a:r>
              <a:rPr lang="en-SG" sz="2200" dirty="0">
                <a:latin typeface="Consolas" panose="020B0609020204030204" pitchFamily="49" charset="0"/>
              </a:rPr>
              <a:t>312ba443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10531551</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3c1f051a</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80000000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br>
              <a:rPr lang="en-SG" sz="2200" dirty="0">
                <a:latin typeface="Consolas" panose="020B0609020204030204" pitchFamily="49" charset="0"/>
              </a:rPr>
            </a:b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00000280</a:t>
            </a:r>
            <a:r>
              <a:rPr lang="en-SG" sz="2200" b="1" dirty="0">
                <a:solidFill>
                  <a:srgbClr val="FF0000"/>
                </a:solidFill>
                <a:latin typeface="Consolas" panose="020B0609020204030204" pitchFamily="49" charset="0"/>
              </a:rPr>
              <a:t>|</a:t>
            </a:r>
          </a:p>
        </p:txBody>
      </p:sp>
      <p:cxnSp>
        <p:nvCxnSpPr>
          <p:cNvPr id="4" name="Straight Connector 3">
            <a:extLst>
              <a:ext uri="{FF2B5EF4-FFF2-40B4-BE49-F238E27FC236}">
                <a16:creationId xmlns:a16="http://schemas.microsoft.com/office/drawing/2014/main" id="{B24FB744-E61E-4F26-9B8A-F17647FF2066}"/>
              </a:ext>
            </a:extLst>
          </p:cNvPr>
          <p:cNvCxnSpPr>
            <a:cxnSpLocks/>
          </p:cNvCxnSpPr>
          <p:nvPr/>
        </p:nvCxnSpPr>
        <p:spPr>
          <a:xfrm>
            <a:off x="8650514" y="4296230"/>
            <a:ext cx="2645152"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3D274969-18C7-4424-8945-56307D9F6555}"/>
              </a:ext>
            </a:extLst>
          </p:cNvPr>
          <p:cNvCxnSpPr>
            <a:cxnSpLocks/>
            <a:endCxn id="6" idx="3"/>
          </p:cNvCxnSpPr>
          <p:nvPr/>
        </p:nvCxnSpPr>
        <p:spPr>
          <a:xfrm rot="5400000">
            <a:off x="9092018" y="4493357"/>
            <a:ext cx="1134492" cy="740239"/>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1400F1-AC14-41B3-8FBC-D414B2A4D3D7}"/>
                  </a:ext>
                </a:extLst>
              </p:cNvPr>
              <p:cNvSpPr txBox="1"/>
              <p:nvPr/>
            </p:nvSpPr>
            <p:spPr>
              <a:xfrm>
                <a:off x="3715658" y="4692058"/>
                <a:ext cx="5573486" cy="1477328"/>
              </a:xfrm>
              <a:prstGeom prst="rect">
                <a:avLst/>
              </a:prstGeom>
              <a:noFill/>
            </p:spPr>
            <p:txBody>
              <a:bodyPr wrap="square" rtlCol="0">
                <a:spAutoFit/>
              </a:bodyPr>
              <a:lstStyle/>
              <a:p>
                <a:pPr/>
                <a:r>
                  <a:rPr lang="en-US" dirty="0">
                    <a:latin typeface="+mj-lt"/>
                  </a:rPr>
                  <a:t>Value of </a:t>
                </a:r>
                <a:r>
                  <a:rPr lang="en-US" dirty="0">
                    <a:latin typeface="Consolas" panose="020B0609020204030204" pitchFamily="49" charset="0"/>
                  </a:rPr>
                  <a:t>0x</a:t>
                </a:r>
                <a:r>
                  <a:rPr lang="en-SG" dirty="0">
                    <a:latin typeface="Consolas" panose="020B0609020204030204" pitchFamily="49" charset="0"/>
                  </a:rPr>
                  <a:t>0000000000000280</a:t>
                </a:r>
                <a:r>
                  <a:rPr lang="en-SG" dirty="0">
                    <a:latin typeface="+mj-lt"/>
                  </a:rPr>
                  <a:t> is 640 bits = 80 bytes</a:t>
                </a:r>
                <a:br>
                  <a:rPr lang="en-SG" dirty="0">
                    <a:latin typeface="+mj-lt"/>
                  </a:rPr>
                </a:br>
                <a:br>
                  <a:rPr lang="en-SG" dirty="0">
                    <a:latin typeface="+mj-lt"/>
                  </a:rPr>
                </a:b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2∗16∗16+8∗16</m:t>
                      </m:r>
                    </m:oMath>
                    <m:oMath xmlns:m="http://schemas.openxmlformats.org/officeDocument/2006/math">
                      <m:r>
                        <a:rPr lang="en-US" b="0" i="1" smtClean="0">
                          <a:latin typeface="Cambria Math" panose="02040503050406030204" pitchFamily="18" charset="0"/>
                        </a:rPr>
                        <m:t>=512+128</m:t>
                      </m:r>
                    </m:oMath>
                    <m:oMath xmlns:m="http://schemas.openxmlformats.org/officeDocument/2006/math">
                      <m:r>
                        <a:rPr lang="en-US" b="0" i="1" smtClean="0">
                          <a:latin typeface="Cambria Math" panose="02040503050406030204" pitchFamily="18" charset="0"/>
                        </a:rPr>
                        <m:t>=640</m:t>
                      </m:r>
                    </m:oMath>
                  </m:oMathPara>
                </a14:m>
                <a:endParaRPr lang="en-SG" dirty="0">
                  <a:latin typeface="+mj-lt"/>
                </a:endParaRPr>
              </a:p>
            </p:txBody>
          </p:sp>
        </mc:Choice>
        <mc:Fallback xmlns="">
          <p:sp>
            <p:nvSpPr>
              <p:cNvPr id="6" name="TextBox 5">
                <a:extLst>
                  <a:ext uri="{FF2B5EF4-FFF2-40B4-BE49-F238E27FC236}">
                    <a16:creationId xmlns:a16="http://schemas.microsoft.com/office/drawing/2014/main" id="{531400F1-AC14-41B3-8FBC-D414B2A4D3D7}"/>
                  </a:ext>
                </a:extLst>
              </p:cNvPr>
              <p:cNvSpPr txBox="1">
                <a:spLocks noRot="1" noChangeAspect="1" noMove="1" noResize="1" noEditPoints="1" noAdjustHandles="1" noChangeArrowheads="1" noChangeShapeType="1" noTextEdit="1"/>
              </p:cNvSpPr>
              <p:nvPr/>
            </p:nvSpPr>
            <p:spPr>
              <a:xfrm>
                <a:off x="3715658" y="4692058"/>
                <a:ext cx="5573486" cy="1477328"/>
              </a:xfrm>
              <a:prstGeom prst="rect">
                <a:avLst/>
              </a:prstGeom>
              <a:blipFill>
                <a:blip r:embed="rId3"/>
                <a:stretch>
                  <a:fillRect l="-985" t="-2893" r="-656"/>
                </a:stretch>
              </a:blipFill>
            </p:spPr>
            <p:txBody>
              <a:bodyPr/>
              <a:lstStyle/>
              <a:p>
                <a:r>
                  <a:rPr lang="en-SG">
                    <a:noFill/>
                  </a:rPr>
                  <a:t> </a:t>
                </a:r>
              </a:p>
            </p:txBody>
          </p:sp>
        </mc:Fallback>
      </mc:AlternateContent>
    </p:spTree>
    <p:extLst>
      <p:ext uri="{BB962C8B-B14F-4D97-AF65-F5344CB8AC3E}">
        <p14:creationId xmlns:p14="http://schemas.microsoft.com/office/powerpoint/2010/main" val="2463337361"/>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83D-C2E9-4FC9-962A-6F4FB20FDCEF}"/>
              </a:ext>
            </a:extLst>
          </p:cNvPr>
          <p:cNvSpPr>
            <a:spLocks noGrp="1"/>
          </p:cNvSpPr>
          <p:nvPr>
            <p:ph type="title"/>
          </p:nvPr>
        </p:nvSpPr>
        <p:spPr/>
        <p:txBody>
          <a:bodyPr/>
          <a:lstStyle/>
          <a:p>
            <a:r>
              <a:rPr lang="en-US" dirty="0"/>
              <a:t>Next: </a:t>
            </a:r>
            <a:r>
              <a:rPr lang="en-US" dirty="0" err="1"/>
              <a:t>Getwork</a:t>
            </a:r>
            <a:r>
              <a:rPr lang="en-US" dirty="0"/>
              <a:t> (Procedure)</a:t>
            </a:r>
            <a:endParaRPr lang="en-SG" dirty="0"/>
          </a:p>
        </p:txBody>
      </p:sp>
      <p:sp>
        <p:nvSpPr>
          <p:cNvPr id="3" name="Content Placeholder 2">
            <a:extLst>
              <a:ext uri="{FF2B5EF4-FFF2-40B4-BE49-F238E27FC236}">
                <a16:creationId xmlns:a16="http://schemas.microsoft.com/office/drawing/2014/main" id="{A41684D5-18F8-482C-90B6-F49D2D7DBEBC}"/>
              </a:ext>
            </a:extLst>
          </p:cNvPr>
          <p:cNvSpPr>
            <a:spLocks noGrp="1"/>
          </p:cNvSpPr>
          <p:nvPr>
            <p:ph idx="1"/>
          </p:nvPr>
        </p:nvSpPr>
        <p:spPr>
          <a:xfrm>
            <a:off x="1" y="2336873"/>
            <a:ext cx="12192000" cy="3599316"/>
          </a:xfrm>
        </p:spPr>
        <p:txBody>
          <a:bodyPr>
            <a:normAutofit/>
          </a:bodyPr>
          <a:lstStyle/>
          <a:p>
            <a:r>
              <a:rPr lang="en-US" dirty="0"/>
              <a:t>Then we preserve the 640 bits is previously calculated and delete the rest:</a:t>
            </a:r>
            <a:br>
              <a:rPr lang="en-US" dirty="0"/>
            </a:br>
            <a:br>
              <a:rPr lang="en-US" dirty="0"/>
            </a:br>
            <a:r>
              <a:rPr lang="en-SG" sz="2200" dirty="0">
                <a:latin typeface="Consolas" panose="020B0609020204030204" pitchFamily="49" charset="0"/>
              </a:rPr>
              <a:t>02000000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1fba9705</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b223d40c</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25b0aba3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5fee549a</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a4773078</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62fb45ad</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18020000</a:t>
            </a:r>
            <a:r>
              <a:rPr lang="en-SG" sz="2200" b="1" dirty="0">
                <a:solidFill>
                  <a:srgbClr val="FF0000"/>
                </a:solidFill>
                <a:latin typeface="Consolas" panose="020B0609020204030204" pitchFamily="49" charset="0"/>
              </a:rPr>
              <a:t>|</a:t>
            </a:r>
            <a:r>
              <a:rPr lang="en-SG" sz="2000" dirty="0">
                <a:latin typeface="Consolas" panose="020B0609020204030204" pitchFamily="49" charset="0"/>
              </a:rPr>
              <a:t> </a:t>
            </a:r>
            <a:r>
              <a:rPr lang="en-SG" sz="2200" dirty="0">
                <a:latin typeface="Consolas" panose="020B0609020204030204" pitchFamily="49" charset="0"/>
              </a:rPr>
              <a:t>00000000</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33d14883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e297679e</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3f9a5eb1</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08dab72f</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f0998e76</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22e42727</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3e90027e</a:t>
            </a:r>
            <a:r>
              <a:rPr lang="en-SG" sz="2200" b="1" dirty="0">
                <a:solidFill>
                  <a:srgbClr val="FF0000"/>
                </a:solidFill>
                <a:latin typeface="Consolas" panose="020B0609020204030204" pitchFamily="49" charset="0"/>
              </a:rPr>
              <a:t>|</a:t>
            </a:r>
            <a:br>
              <a:rPr lang="en-SG" sz="2200" b="1" dirty="0">
                <a:solidFill>
                  <a:srgbClr val="FF0000"/>
                </a:solidFill>
                <a:latin typeface="Consolas" panose="020B0609020204030204" pitchFamily="49" charset="0"/>
              </a:rPr>
            </a:br>
            <a:r>
              <a:rPr lang="en-SG" sz="2200" dirty="0">
                <a:latin typeface="Consolas" panose="020B0609020204030204" pitchFamily="49" charset="0"/>
              </a:rPr>
              <a:t>312ba443</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10531551</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3c1f051a</a:t>
            </a:r>
            <a:r>
              <a:rPr lang="en-SG" sz="2200" b="1" dirty="0">
                <a:solidFill>
                  <a:srgbClr val="FF0000"/>
                </a:solidFill>
                <a:latin typeface="Consolas" panose="020B0609020204030204" pitchFamily="49" charset="0"/>
              </a:rPr>
              <a:t>|</a:t>
            </a:r>
            <a:r>
              <a:rPr lang="en-SG" sz="2200" dirty="0">
                <a:latin typeface="Consolas" panose="020B0609020204030204" pitchFamily="49" charset="0"/>
              </a:rPr>
              <a:t>00000000</a:t>
            </a:r>
            <a:endParaRPr lang="en-SG" sz="2200" b="1" dirty="0">
              <a:solidFill>
                <a:srgbClr val="FF0000"/>
              </a:solidFill>
              <a:latin typeface="Consolas" panose="020B0609020204030204" pitchFamily="49" charset="0"/>
            </a:endParaRPr>
          </a:p>
        </p:txBody>
      </p:sp>
      <p:cxnSp>
        <p:nvCxnSpPr>
          <p:cNvPr id="4" name="Straight Connector 3">
            <a:extLst>
              <a:ext uri="{FF2B5EF4-FFF2-40B4-BE49-F238E27FC236}">
                <a16:creationId xmlns:a16="http://schemas.microsoft.com/office/drawing/2014/main" id="{B24FB744-E61E-4F26-9B8A-F17647FF2066}"/>
              </a:ext>
            </a:extLst>
          </p:cNvPr>
          <p:cNvCxnSpPr>
            <a:cxnSpLocks/>
          </p:cNvCxnSpPr>
          <p:nvPr/>
        </p:nvCxnSpPr>
        <p:spPr>
          <a:xfrm>
            <a:off x="319314" y="3976917"/>
            <a:ext cx="11205029"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3D274969-18C7-4424-8945-56307D9F6555}"/>
              </a:ext>
            </a:extLst>
          </p:cNvPr>
          <p:cNvCxnSpPr>
            <a:cxnSpLocks/>
            <a:endCxn id="6" idx="3"/>
          </p:cNvCxnSpPr>
          <p:nvPr/>
        </p:nvCxnSpPr>
        <p:spPr>
          <a:xfrm>
            <a:off x="5500914" y="3976917"/>
            <a:ext cx="1451429" cy="624035"/>
          </a:xfrm>
          <a:prstGeom prst="bentConnector3">
            <a:avLst>
              <a:gd name="adj1" fmla="val 115750"/>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31400F1-AC14-41B3-8FBC-D414B2A4D3D7}"/>
              </a:ext>
            </a:extLst>
          </p:cNvPr>
          <p:cNvSpPr txBox="1"/>
          <p:nvPr/>
        </p:nvSpPr>
        <p:spPr>
          <a:xfrm>
            <a:off x="3657601" y="4416286"/>
            <a:ext cx="3294742" cy="369332"/>
          </a:xfrm>
          <a:prstGeom prst="rect">
            <a:avLst/>
          </a:prstGeom>
          <a:noFill/>
        </p:spPr>
        <p:txBody>
          <a:bodyPr wrap="square" rtlCol="0">
            <a:spAutoFit/>
          </a:bodyPr>
          <a:lstStyle/>
          <a:p>
            <a:r>
              <a:rPr lang="en-US" dirty="0">
                <a:latin typeface="+mj-lt"/>
              </a:rPr>
              <a:t>20 blocks of 32 bits = 640 bits</a:t>
            </a:r>
            <a:endParaRPr lang="en-SG" dirty="0">
              <a:latin typeface="+mj-lt"/>
            </a:endParaRPr>
          </a:p>
        </p:txBody>
      </p:sp>
    </p:spTree>
    <p:extLst>
      <p:ext uri="{BB962C8B-B14F-4D97-AF65-F5344CB8AC3E}">
        <p14:creationId xmlns:p14="http://schemas.microsoft.com/office/powerpoint/2010/main" val="2038441400"/>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83D-C2E9-4FC9-962A-6F4FB20FDCEF}"/>
              </a:ext>
            </a:extLst>
          </p:cNvPr>
          <p:cNvSpPr>
            <a:spLocks noGrp="1"/>
          </p:cNvSpPr>
          <p:nvPr>
            <p:ph type="title"/>
          </p:nvPr>
        </p:nvSpPr>
        <p:spPr/>
        <p:txBody>
          <a:bodyPr/>
          <a:lstStyle/>
          <a:p>
            <a:r>
              <a:rPr lang="en-US" dirty="0"/>
              <a:t>Next: </a:t>
            </a:r>
            <a:r>
              <a:rPr lang="en-US" dirty="0" err="1"/>
              <a:t>Getwork</a:t>
            </a:r>
            <a:r>
              <a:rPr lang="en-US" dirty="0"/>
              <a:t> (Procedure)</a:t>
            </a:r>
            <a:endParaRPr lang="en-SG" dirty="0"/>
          </a:p>
        </p:txBody>
      </p:sp>
      <p:sp>
        <p:nvSpPr>
          <p:cNvPr id="3" name="Content Placeholder 2">
            <a:extLst>
              <a:ext uri="{FF2B5EF4-FFF2-40B4-BE49-F238E27FC236}">
                <a16:creationId xmlns:a16="http://schemas.microsoft.com/office/drawing/2014/main" id="{A41684D5-18F8-482C-90B6-F49D2D7DBEBC}"/>
              </a:ext>
            </a:extLst>
          </p:cNvPr>
          <p:cNvSpPr>
            <a:spLocks noGrp="1"/>
          </p:cNvSpPr>
          <p:nvPr>
            <p:ph idx="1"/>
          </p:nvPr>
        </p:nvSpPr>
        <p:spPr>
          <a:xfrm>
            <a:off x="680321" y="2336873"/>
            <a:ext cx="10814993" cy="3599316"/>
          </a:xfrm>
        </p:spPr>
        <p:txBody>
          <a:bodyPr/>
          <a:lstStyle/>
          <a:p>
            <a:r>
              <a:rPr lang="en-US" dirty="0"/>
              <a:t>Lastly we use </a:t>
            </a:r>
            <a:r>
              <a:rPr lang="en-US" dirty="0" err="1"/>
              <a:t>use</a:t>
            </a:r>
            <a:r>
              <a:rPr lang="en-US" dirty="0"/>
              <a:t> the hash SHA256 function twice and obtain the following:</a:t>
            </a:r>
            <a:br>
              <a:rPr lang="en-US" dirty="0"/>
            </a:br>
            <a:br>
              <a:rPr lang="en-US" dirty="0"/>
            </a:br>
            <a:r>
              <a:rPr lang="en-US" sz="2200" dirty="0">
                <a:latin typeface="Consolas" panose="020B0609020204030204" pitchFamily="49" charset="0"/>
              </a:rPr>
              <a:t>f18307736fbe08688126b1e75884ec3867781d8c794abe6f11f95cc8be5dc8be</a:t>
            </a:r>
            <a:endParaRPr lang="en-SG" sz="22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620029317"/>
      </p:ext>
    </p:extLst>
  </p:cSld>
  <p:clrMapOvr>
    <a:masterClrMapping/>
  </p:clrMapOvr>
  <p:transition spd="slow">
    <p:wipe dir="r"/>
  </p:transition>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_xmlsignatures/_rels/origin.sigs.rels><?xml version="1.0" encoding="UTF-8" standalone="yes"?>
<Relationships xmlns="http://schemas.openxmlformats.org/package/2006/relationships"><Relationship Id="rId2" Type="http://schemas.openxmlformats.org/package/2006/relationships/digital-signature/signature" Target="sig2.xml"/><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ZzijStNnqjyfcYCKbXOEFjossYiK1B3rimJ5ciFkk+c=</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2w3ud6fj8cpIjAIcS+YlZd2UwbjIDgHiGFxuna4xFdw=</DigestValue>
    </Reference>
  </SignedInfo>
  <SignatureValue>TDY9HeX/LelKpZIvXXpclEiYiLQi4GJp4/WYPdSluGzFL66kTzd1x7m30tTLIhWw8aRr/QYszIRk
mqW279Z47z+peJYMaHHUM4s7/e7kjSz2FI3FaZJgzWdFCy2QpOgW/htn4HaTNDQt2ulzURLlUrjg
5B1vDeVYD4JHLLzHGKGPrPldtW4yhweGEXMpcPBongGOFtAIT6xMzJcSrW1aZXWiIfmVcMnifydV
Z+cjdUXp+brlGNMbX/NyXPKY/9NZsNpkheHXe8dD2PULnYKkBl8oqebpe2zp5bSBCOezMqbBOeIJ
29Yf+z0pW9XDP7Ew7DCHC752BP13yQ8BsdGrUA==</SignatureValue>
  <KeyInfo>
    <X509Data>
      <X509Certificate>MIIFNDCCBBygAwIBAgIRAPJD1ijUppxp2BpqJ/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oL36t5DJwyp6jv4hXMf5OXLC6Zw+f7B8O/6ICnIyaZfK4sk5Xb9fXI5zapbGStRkzXtJDuLB+CZL8sjnjDhGNwbEIwMpOd1wlHi6LwtYOzC1kK7GP/dbqZngVmbzXcr8BZ17oTLM34bBz7nGAp26VfR9uSSXeqkW2X7EF2bZuYdXK/qhX5d15+j5hlq46KIiGcAeMGQbiEGmdqhn1I70U4XUiF9lqE+uFFbnPSd4DErsntRc6eZmiEysbS8NsYCvlpxubyzqjwo29MPNTsqRjOSBnEhFlQKJQSDlx6AgTcn8nwd2frru2aMHKrwjInhtOmQSol2EONvZqmbtlAgMBAAGjggHqMIIB5jAfBgNVHSMEGDAWgBSCr2yM+MX+lmF86B89K3FIXsSLwDAdBgNVHQ4EFgQULNjeiGbsZp35/Rvr5kQZpENT+wE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fBgNVHREEGDAWgRRiZ29oMDA4QGUubnR1LmVkdS5zZzANBgkqhkiG9w0BAQsFAAOCAQEAYvPsFJB7FW+JDHrmU5RvHOIUcty8q2TzttRdHEiZcrtK22yTZN7gYOqv/mPC2JiJPW5NOBhmAQmkY/qYktHSYcxI33A05v5e0dTUNFLgWNPc8qU84ri9GFSZUDa1wAAyLQbtIjTKphtAQaalIqHllM72as3qaXlwNQSs+oUm+aby9Qcejkvzk2UZL5ezO9PyILLskZZDAFPR56ex6ivuBWhtTtvaId5iLZ05baaUWdzt0F0xUDodMmpFMNFmXkfdWtXWHb/4h+m+NzSGtIp/eaDEg9iv69FXp7tvUKC2UQwe/OYJPV4l/CI6SCP+Vw7+sZdllv8oJpDxlbc6tLatLQ==</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Transform>
          <Transform Algorithm="http://www.w3.org/TR/2001/REC-xml-c14n-20010315"/>
        </Transforms>
        <DigestMethod Algorithm="http://www.w3.org/2001/04/xmlenc#sha256"/>
        <DigestValue>1KSXJ+SkV/trz8EQYtRjWffuUg7sN8OG8dg7+0TB1oI=</DigestValue>
      </Reference>
      <Reference URI="/ppt/media/image1.png?ContentType=image/png">
        <DigestMethod Algorithm="http://www.w3.org/2001/04/xmlenc#sha256"/>
        <DigestValue>WEaZz/nYwVqaYzwuoV4f7G2v4HfkJN587P5OpSfaYRg=</DigestValue>
      </Reference>
      <Reference URI="/ppt/media/image2.png?ContentType=image/png">
        <DigestMethod Algorithm="http://www.w3.org/2001/04/xmlenc#sha256"/>
        <DigestValue>Jq5jjpFLNQpWdU5FNyViUj1KJ8erqqTWFk0s+jMpwW0=</DigestValue>
      </Reference>
      <Reference URI="/ppt/media/image3.png?ContentType=image/png">
        <DigestMethod Algorithm="http://www.w3.org/2001/04/xmlenc#sha256"/>
        <DigestValue>I+JawvcwNA3dlssEYB8qf26MA6A1/4CJqOiPUqCwYzg=</DigestValue>
      </Reference>
      <Reference URI="/ppt/media/image4.png?ContentType=image/png">
        <DigestMethod Algorithm="http://www.w3.org/2001/04/xmlenc#sha256"/>
        <DigestValue>61pqW3vKt0nZf0QPeMXAE5ZFrtKfhc79l5AVFDtRYiA=</DigestValue>
      </Reference>
      <Reference URI="/ppt/media/image5.png?ContentType=image/png">
        <DigestMethod Algorithm="http://www.w3.org/2001/04/xmlenc#sha256"/>
        <DigestValue>tLmwMtPSJrwgFSjycZ2oQQtZ1cslAeLBQtYd3Mjs7bo=</DigestValue>
      </Reference>
      <Reference URI="/ppt/media/image6.png?ContentType=image/png">
        <DigestMethod Algorithm="http://www.w3.org/2001/04/xmlenc#sha256"/>
        <DigestValue>UAQwHBFog8eZH8Z9TVYh6ZKOEgCi+zEKm+sl+ygLoK0=</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//PHi2Ho231UE5daBYbPFlG9GWtajmssK7csCl6A8rA=</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Qbx2/kUayG2sCMVMUwisSjX4qdyqAkLD84NiRqLoxLo=</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YK8FxVa1xWFgO62UR8D0Bkb7JpzP+2+6Tgu117aVP8Q=</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Jlylh7j4/cTmIDMP3aOpMgUeDyTZLdst5XVax+AWNWI=</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QnksgCoEn+kNlfsDtZNCvnOpdRQA8EFa433/xc5jmhU=</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VLNaV+o50gKe0P8OXoiV/yuPNjkOUq1P2pyCC1Esrx4=</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07i/d5H+TMjpFUtOZ/iIQpNGCMBVMmmn0IlYjlcaDUU=</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3Vu5lrpp3Q5f39dXJxCFCbwRWfIoL59w8wNTMNWxeUo=</DigestValue>
      </Reference>
      <Reference URI="/ppt/notesSlides/notesSlide1.xml?ContentType=application/vnd.openxmlformats-officedocument.presentationml.notesSlide+xml">
        <DigestMethod Algorithm="http://www.w3.org/2001/04/xmlenc#sha256"/>
        <DigestValue>yopHzNxSOqfO4IDI4nSkHx+rOqTDqgaEXBqLGWPHTZo=</DigestValue>
      </Reference>
      <Reference URI="/ppt/notesSlides/notesSlide2.xml?ContentType=application/vnd.openxmlformats-officedocument.presentationml.notesSlide+xml">
        <DigestMethod Algorithm="http://www.w3.org/2001/04/xmlenc#sha256"/>
        <DigestValue>szOyDNDCiIU0PV7X/Mq4thCqJJTlYy2EsyZjldQvPIY=</DigestValue>
      </Reference>
      <Reference URI="/ppt/notesSlides/notesSlide3.xml?ContentType=application/vnd.openxmlformats-officedocument.presentationml.notesSlide+xml">
        <DigestMethod Algorithm="http://www.w3.org/2001/04/xmlenc#sha256"/>
        <DigestValue>94F8HZaJwz8SThgO25ZRAc1MBNPEGRQhpVIx8ipFGv8=</DigestValue>
      </Reference>
      <Reference URI="/ppt/notesSlides/notesSlide4.xml?ContentType=application/vnd.openxmlformats-officedocument.presentationml.notesSlide+xml">
        <DigestMethod Algorithm="http://www.w3.org/2001/04/xmlenc#sha256"/>
        <DigestValue>HCdDuvwjpmc8weHFt+/7PmEfRg6pJLBFXVJ91oZVk30=</DigestValue>
      </Reference>
      <Reference URI="/ppt/notesSlides/notesSlide5.xml?ContentType=application/vnd.openxmlformats-officedocument.presentationml.notesSlide+xml">
        <DigestMethod Algorithm="http://www.w3.org/2001/04/xmlenc#sha256"/>
        <DigestValue>jpv0VMEujZgsH8w3nuXIS0cpoELF0oMlLh0eTxR6HW0=</DigestValue>
      </Reference>
      <Reference URI="/ppt/notesSlides/notesSlide6.xml?ContentType=application/vnd.openxmlformats-officedocument.presentationml.notesSlide+xml">
        <DigestMethod Algorithm="http://www.w3.org/2001/04/xmlenc#sha256"/>
        <DigestValue>4Ph80tNb70j0ptqGtROQzlh3dahxECMZfRtoUr1iUhk=</DigestValue>
      </Reference>
      <Reference URI="/ppt/notesSlides/notesSlide7.xml?ContentType=application/vnd.openxmlformats-officedocument.presentationml.notesSlide+xml">
        <DigestMethod Algorithm="http://www.w3.org/2001/04/xmlenc#sha256"/>
        <DigestValue>8VLsicv86PN94Gd32ixiu6UzaZ0iv1J6ju1jaSfLeqU=</DigestValue>
      </Reference>
      <Reference URI="/ppt/presentation.xml?ContentType=application/vnd.openxmlformats-officedocument.presentationml.presentation.main+xml">
        <DigestMethod Algorithm="http://www.w3.org/2001/04/xmlenc#sha256"/>
        <DigestValue>nqdV6UFvWY3Vnss7zlYUio5+/P3gMftNELOVV76BSOY=</DigestValue>
      </Reference>
      <Reference URI="/ppt/presProps.xml?ContentType=application/vnd.openxmlformats-officedocument.presentationml.presProps+xml">
        <DigestMethod Algorithm="http://www.w3.org/2001/04/xmlenc#sha256"/>
        <DigestValue>zRLSKsmjgl/2dypwfNHmf5zibrKq8xYCNGmhawKFL4U=</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lVOleSeoZ0FkCQXgRD2ZErhRIWmmCB/82qLGUuCrArQ=</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slideLayout1.xml?ContentType=application/vnd.openxmlformats-officedocument.presentationml.slideLayout+xml">
        <DigestMethod Algorithm="http://www.w3.org/2001/04/xmlenc#sha256"/>
        <DigestValue>S9gE//Le4Tqg/xbPziXjZOlQdp26xB8/zrsqD02yVdg=</DigestValue>
      </Reference>
      <Reference URI="/ppt/slideLayouts/slideLayout10.xml?ContentType=application/vnd.openxmlformats-officedocument.presentationml.slideLayout+xml">
        <DigestMethod Algorithm="http://www.w3.org/2001/04/xmlenc#sha256"/>
        <DigestValue>vH0XwsolWKnaG9F2TVZVFaNcpHSIqFCQJxmRe+IPbDo=</DigestValue>
      </Reference>
      <Reference URI="/ppt/slideLayouts/slideLayout11.xml?ContentType=application/vnd.openxmlformats-officedocument.presentationml.slideLayout+xml">
        <DigestMethod Algorithm="http://www.w3.org/2001/04/xmlenc#sha256"/>
        <DigestValue>AX/kN+u/ASGMrpuk/W7IOhMGP8vKWgOa083/JH2u2sA=</DigestValue>
      </Reference>
      <Reference URI="/ppt/slideLayouts/slideLayout12.xml?ContentType=application/vnd.openxmlformats-officedocument.presentationml.slideLayout+xml">
        <DigestMethod Algorithm="http://www.w3.org/2001/04/xmlenc#sha256"/>
        <DigestValue>jDm4v+rz9aHK8FEomP9Dqp4GA5YoN9VQkUgUoRoANLc=</DigestValue>
      </Reference>
      <Reference URI="/ppt/slideLayouts/slideLayout13.xml?ContentType=application/vnd.openxmlformats-officedocument.presentationml.slideLayout+xml">
        <DigestMethod Algorithm="http://www.w3.org/2001/04/xmlenc#sha256"/>
        <DigestValue>F2qQil51jXDpYahegsEFLeJYTiC1fh7N5dGTscrVa50=</DigestValue>
      </Reference>
      <Reference URI="/ppt/slideLayouts/slideLayout14.xml?ContentType=application/vnd.openxmlformats-officedocument.presentationml.slideLayout+xml">
        <DigestMethod Algorithm="http://www.w3.org/2001/04/xmlenc#sha256"/>
        <DigestValue>wZwMls6d8KBuco/BrQPdHmlde/W5jyle3+svBPloFAM=</DigestValue>
      </Reference>
      <Reference URI="/ppt/slideLayouts/slideLayout15.xml?ContentType=application/vnd.openxmlformats-officedocument.presentationml.slideLayout+xml">
        <DigestMethod Algorithm="http://www.w3.org/2001/04/xmlenc#sha256"/>
        <DigestValue>aRUzHt/N5RvAA41W5vv3eTPr/Ujtpvla+lihAhNn1VQ=</DigestValue>
      </Reference>
      <Reference URI="/ppt/slideLayouts/slideLayout16.xml?ContentType=application/vnd.openxmlformats-officedocument.presentationml.slideLayout+xml">
        <DigestMethod Algorithm="http://www.w3.org/2001/04/xmlenc#sha256"/>
        <DigestValue>0nH5Cr7ZfrwlRWTGutJzeAfV/xZMIPBXUHL1xDR6U6g=</DigestValue>
      </Reference>
      <Reference URI="/ppt/slideLayouts/slideLayout17.xml?ContentType=application/vnd.openxmlformats-officedocument.presentationml.slideLayout+xml">
        <DigestMethod Algorithm="http://www.w3.org/2001/04/xmlenc#sha256"/>
        <DigestValue>29RRiOaroSC4sr16/PjlArXQoFLC+4nTEpZXfdpFYXc=</DigestValue>
      </Reference>
      <Reference URI="/ppt/slideLayouts/slideLayout2.xml?ContentType=application/vnd.openxmlformats-officedocument.presentationml.slideLayout+xml">
        <DigestMethod Algorithm="http://www.w3.org/2001/04/xmlenc#sha256"/>
        <DigestValue>oyP5lv6BA+stIjDoeItY3F3JLAIJwiz9pYK5qFqepRI=</DigestValue>
      </Reference>
      <Reference URI="/ppt/slideLayouts/slideLayout3.xml?ContentType=application/vnd.openxmlformats-officedocument.presentationml.slideLayout+xml">
        <DigestMethod Algorithm="http://www.w3.org/2001/04/xmlenc#sha256"/>
        <DigestValue>l5hd2N/eA/y/Gce+JybDYwRhmalW5jbBwLE5LOwP8R8=</DigestValue>
      </Reference>
      <Reference URI="/ppt/slideLayouts/slideLayout4.xml?ContentType=application/vnd.openxmlformats-officedocument.presentationml.slideLayout+xml">
        <DigestMethod Algorithm="http://www.w3.org/2001/04/xmlenc#sha256"/>
        <DigestValue>CEM5LOsJYJxpuTTYy7lnIrcBdsUiW/qx0h/1qP2sdIU=</DigestValue>
      </Reference>
      <Reference URI="/ppt/slideLayouts/slideLayout5.xml?ContentType=application/vnd.openxmlformats-officedocument.presentationml.slideLayout+xml">
        <DigestMethod Algorithm="http://www.w3.org/2001/04/xmlenc#sha256"/>
        <DigestValue>U9HMjFDIXs1X6qWA4Hn2H2UmM6p/iyuoi823Yj6KrxU=</DigestValue>
      </Reference>
      <Reference URI="/ppt/slideLayouts/slideLayout6.xml?ContentType=application/vnd.openxmlformats-officedocument.presentationml.slideLayout+xml">
        <DigestMethod Algorithm="http://www.w3.org/2001/04/xmlenc#sha256"/>
        <DigestValue>OcwV65qT7vSy7LivOde1liUov+aAFD0QkK6U9PqWF7g=</DigestValue>
      </Reference>
      <Reference URI="/ppt/slideLayouts/slideLayout7.xml?ContentType=application/vnd.openxmlformats-officedocument.presentationml.slideLayout+xml">
        <DigestMethod Algorithm="http://www.w3.org/2001/04/xmlenc#sha256"/>
        <DigestValue>0Bf9ha681gNWSTU2hM4by+YcB0osJjH9M+1/gM2CA5I=</DigestValue>
      </Reference>
      <Reference URI="/ppt/slideLayouts/slideLayout8.xml?ContentType=application/vnd.openxmlformats-officedocument.presentationml.slideLayout+xml">
        <DigestMethod Algorithm="http://www.w3.org/2001/04/xmlenc#sha256"/>
        <DigestValue>hwpu4qD4xEdxk95BOSY90/6BUfNn3d9GtTpK9GNZzpU=</DigestValue>
      </Reference>
      <Reference URI="/ppt/slideLayouts/slideLayout9.xml?ContentType=application/vnd.openxmlformats-officedocument.presentationml.slideLayout+xml">
        <DigestMethod Algorithm="http://www.w3.org/2001/04/xmlenc#sha256"/>
        <DigestValue>P5w3YN1ekC/H7Uqfq73uCNZymsT/MSlH5lf4ddouaXw=</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Transform>
          <Transform Algorithm="http://www.w3.org/TR/2001/REC-xml-c14n-20010315"/>
        </Transforms>
        <DigestMethod Algorithm="http://www.w3.org/2001/04/xmlenc#sha256"/>
        <DigestValue>7P7wLjbk+c/aiFdboUfFdU82xMdLx774jmLDGKosVjU=</DigestValue>
      </Reference>
      <Reference URI="/ppt/slideMasters/slideMaster1.xml?ContentType=application/vnd.openxmlformats-officedocument.presentationml.slideMaster+xml">
        <DigestMethod Algorithm="http://www.w3.org/2001/04/xmlenc#sha256"/>
        <DigestValue>T6I3N0marrOnMuGuA3rsrEmqxEb9QNgdRXv0lyLMXv8=</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TFJaBt9nhZVUgWqKJm/hK0X5GKo/I/nO3+6ghY0Lk9I=</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84twJtg5DdSJw2/8ExZKRBtS1NxwkQ+M5Zv2Vu365zs=</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AIEAZKPB/B6XcoJPBnhsf0PGzOA+pwZTnbZLOTlPe8g=</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84A2jazeftG11PwLb24HQtRaASSgRHo6EMbSOOMR4Lg=</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1/04/xmlenc#sha256"/>
        <DigestValue>SgaDB12Q7c1m5mEs4oYM9d+4sJezZcLmKZWGXC74M5k=</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+rFyuilafzIlMsxQFL3NSzJSDk0F2v24XqAq6erKsN4=</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RPe0mO3+ICuN7EPIWRt+BdIDPgzLE+oUJ2QUnvbuHgg=</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m/fJvgR3Rj13CiqrHSlTtIEKuSM5/UA70CnHTD3x+OM=</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hoG7xS3oeu0PgjBOgulVy+iSQR9X6Ji4nEbF1vDSEXU=</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EzpJGTTwk5eAxj7hpUSQSrEXpf8j9WBVCYVbVGDlC4s=</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slide1.xml?ContentType=application/vnd.openxmlformats-officedocument.presentationml.slide+xml">
        <DigestMethod Algorithm="http://www.w3.org/2001/04/xmlenc#sha256"/>
        <DigestValue>sZTggp4c0U7J/GmFi2jpqVrkrVeYcVBNxPoAU9mW86s=</DigestValue>
      </Reference>
      <Reference URI="/ppt/slides/slide10.xml?ContentType=application/vnd.openxmlformats-officedocument.presentationml.slide+xml">
        <DigestMethod Algorithm="http://www.w3.org/2001/04/xmlenc#sha256"/>
        <DigestValue>Zkrqhylm6djTS2SylfNSIbTkoa5gHRx37pGwaNxbBfk=</DigestValue>
      </Reference>
      <Reference URI="/ppt/slides/slide11.xml?ContentType=application/vnd.openxmlformats-officedocument.presentationml.slide+xml">
        <DigestMethod Algorithm="http://www.w3.org/2001/04/xmlenc#sha256"/>
        <DigestValue>AYlLdSJXwwBpR17DZeNunWTYNAXHcOVwvN3xaxicAAQ=</DigestValue>
      </Reference>
      <Reference URI="/ppt/slides/slide12.xml?ContentType=application/vnd.openxmlformats-officedocument.presentationml.slide+xml">
        <DigestMethod Algorithm="http://www.w3.org/2001/04/xmlenc#sha256"/>
        <DigestValue>uW/i6DzkFeXR8tAzs9wCUMS5p1OvldLwpCju97/tjNE=</DigestValue>
      </Reference>
      <Reference URI="/ppt/slides/slide13.xml?ContentType=application/vnd.openxmlformats-officedocument.presentationml.slide+xml">
        <DigestMethod Algorithm="http://www.w3.org/2001/04/xmlenc#sha256"/>
        <DigestValue>AtxTjfqGKsGRHKzppZGedgdXntfOfAHTEvWRuTjDWEA=</DigestValue>
      </Reference>
      <Reference URI="/ppt/slides/slide14.xml?ContentType=application/vnd.openxmlformats-officedocument.presentationml.slide+xml">
        <DigestMethod Algorithm="http://www.w3.org/2001/04/xmlenc#sha256"/>
        <DigestValue>WWlBLyMobli4d2l1ZlYe8ko5BPVOEWSS3gtsjZOHMp4=</DigestValue>
      </Reference>
      <Reference URI="/ppt/slides/slide15.xml?ContentType=application/vnd.openxmlformats-officedocument.presentationml.slide+xml">
        <DigestMethod Algorithm="http://www.w3.org/2001/04/xmlenc#sha256"/>
        <DigestValue>R7LGG3s927YE/ZUhdMlMOaHcTTtdTI9D6dHJNYZay38=</DigestValue>
      </Reference>
      <Reference URI="/ppt/slides/slide16.xml?ContentType=application/vnd.openxmlformats-officedocument.presentationml.slide+xml">
        <DigestMethod Algorithm="http://www.w3.org/2001/04/xmlenc#sha256"/>
        <DigestValue>lD0Ffg6FbZJ01ocyLp4cQv2/M+BvlhTBlu89WOOkue8=</DigestValue>
      </Reference>
      <Reference URI="/ppt/slides/slide17.xml?ContentType=application/vnd.openxmlformats-officedocument.presentationml.slide+xml">
        <DigestMethod Algorithm="http://www.w3.org/2001/04/xmlenc#sha256"/>
        <DigestValue>Fb7lt+5qwx1xbe3S0g/Zl16YbV0F0H9hnpQ2YEkbsbY=</DigestValue>
      </Reference>
      <Reference URI="/ppt/slides/slide18.xml?ContentType=application/vnd.openxmlformats-officedocument.presentationml.slide+xml">
        <DigestMethod Algorithm="http://www.w3.org/2001/04/xmlenc#sha256"/>
        <DigestValue>lVn4jWoK+3FsT5gDWaeuRm4tWqGuyTn7JJAoX2BXhUM=</DigestValue>
      </Reference>
      <Reference URI="/ppt/slides/slide19.xml?ContentType=application/vnd.openxmlformats-officedocument.presentationml.slide+xml">
        <DigestMethod Algorithm="http://www.w3.org/2001/04/xmlenc#sha256"/>
        <DigestValue>h6Kn2ToI7GD16qe5boUNX+CMA9pKs6WbsYYnn5l34so=</DigestValue>
      </Reference>
      <Reference URI="/ppt/slides/slide2.xml?ContentType=application/vnd.openxmlformats-officedocument.presentationml.slide+xml">
        <DigestMethod Algorithm="http://www.w3.org/2001/04/xmlenc#sha256"/>
        <DigestValue>QvqyMWxQT3hR/JIuxiyKiVhnCdRXPLoRq+SX9Csct+A=</DigestValue>
      </Reference>
      <Reference URI="/ppt/slides/slide20.xml?ContentType=application/vnd.openxmlformats-officedocument.presentationml.slide+xml">
        <DigestMethod Algorithm="http://www.w3.org/2001/04/xmlenc#sha256"/>
        <DigestValue>OFnPWh+X+Seuk3B3NBptq32fB4Na/QruP7UlIDHT7UU=</DigestValue>
      </Reference>
      <Reference URI="/ppt/slides/slide21.xml?ContentType=application/vnd.openxmlformats-officedocument.presentationml.slide+xml">
        <DigestMethod Algorithm="http://www.w3.org/2001/04/xmlenc#sha256"/>
        <DigestValue>YdgJZJAeUdOpDtIe8Ek3ZOLNsVsglzFLaKrHcy/sLCQ=</DigestValue>
      </Reference>
      <Reference URI="/ppt/slides/slide22.xml?ContentType=application/vnd.openxmlformats-officedocument.presentationml.slide+xml">
        <DigestMethod Algorithm="http://www.w3.org/2001/04/xmlenc#sha256"/>
        <DigestValue>k8m9C1ATVUEtky9jIWphyoQripXRcbWXQHxgU8GqrYU=</DigestValue>
      </Reference>
      <Reference URI="/ppt/slides/slide3.xml?ContentType=application/vnd.openxmlformats-officedocument.presentationml.slide+xml">
        <DigestMethod Algorithm="http://www.w3.org/2001/04/xmlenc#sha256"/>
        <DigestValue>jjt0uJkevWqY/asUSpUTnBd5031G50B4gJyKnh16n9M=</DigestValue>
      </Reference>
      <Reference URI="/ppt/slides/slide4.xml?ContentType=application/vnd.openxmlformats-officedocument.presentationml.slide+xml">
        <DigestMethod Algorithm="http://www.w3.org/2001/04/xmlenc#sha256"/>
        <DigestValue>q9M7+/SC5b6UAb+4shanDUo+Lfa7/9YHEb12TutmyRQ=</DigestValue>
      </Reference>
      <Reference URI="/ppt/slides/slide5.xml?ContentType=application/vnd.openxmlformats-officedocument.presentationml.slide+xml">
        <DigestMethod Algorithm="http://www.w3.org/2001/04/xmlenc#sha256"/>
        <DigestValue>OF3ozcr5RH+Yd6lTZ05fASJPmpH1d9+8I52zVX89kLQ=</DigestValue>
      </Reference>
      <Reference URI="/ppt/slides/slide6.xml?ContentType=application/vnd.openxmlformats-officedocument.presentationml.slide+xml">
        <DigestMethod Algorithm="http://www.w3.org/2001/04/xmlenc#sha256"/>
        <DigestValue>lrqxPzqMoGsEQwRV+9zKXvdBNeFxHWRSD9iK/ZYQZP4=</DigestValue>
      </Reference>
      <Reference URI="/ppt/slides/slide7.xml?ContentType=application/vnd.openxmlformats-officedocument.presentationml.slide+xml">
        <DigestMethod Algorithm="http://www.w3.org/2001/04/xmlenc#sha256"/>
        <DigestValue>0SkYH3ajbPcXy0Nwkky7cAqOlBY5tKF8HsG5Geal5+U=</DigestValue>
      </Reference>
      <Reference URI="/ppt/slides/slide8.xml?ContentType=application/vnd.openxmlformats-officedocument.presentationml.slide+xml">
        <DigestMethod Algorithm="http://www.w3.org/2001/04/xmlenc#sha256"/>
        <DigestValue>hYTjMhTuPcs5n+z4rdMOH8qohH2gDckue5xFep0fB6M=</DigestValue>
      </Reference>
      <Reference URI="/ppt/slides/slide9.xml?ContentType=application/vnd.openxmlformats-officedocument.presentationml.slide+xml">
        <DigestMethod Algorithm="http://www.w3.org/2001/04/xmlenc#sha256"/>
        <DigestValue>7ye1LJlUrCangGadqM0cFzwn9Z291aUwHt8lGQpsiDQ=</DigestValue>
      </Reference>
      <Reference URI="/ppt/tableStyles.xml?ContentType=application/vnd.openxmlformats-officedocument.presentationml.tableStyles+xml">
        <DigestMethod Algorithm="http://www.w3.org/2001/04/xmlenc#sha256"/>
        <DigestValue>zUJmCulB8F3RMQLkKOEG3wHDYiBC80kdCXjqwfH8PzI=</DigestValue>
      </Reference>
      <Reference URI="/ppt/theme/theme1.xml?ContentType=application/vnd.openxmlformats-officedocument.theme+xml">
        <DigestMethod Algorithm="http://www.w3.org/2001/04/xmlenc#sha256"/>
        <DigestValue>K/I2DqDF9vgXAbgq0CdFWF2Xputz91eWTvTkhxFSRLI=</DigestValue>
      </Reference>
      <Reference URI="/ppt/theme/theme2.xml?ContentType=application/vnd.openxmlformats-officedocument.theme+xml">
        <DigestMethod Algorithm="http://www.w3.org/2001/04/xmlenc#sha256"/>
        <DigestValue>03Yn7Rpb2kD6M5zCEVxw214BnxsShza5KyZxgFMUNMY=</DigestValue>
      </Reference>
      <Reference URI="/ppt/viewProps.xml?ContentType=application/vnd.openxmlformats-officedocument.presentationml.viewProps+xml">
        <DigestMethod Algorithm="http://www.w3.org/2001/04/xmlenc#sha256"/>
        <DigestValue>pu7ya0mPyx2wXXGe3WTj0DHFTW8vZ/9vISCS5qfetFU=</DigestValue>
      </Reference>
    </Manifest>
    <SignatureProperties>
      <SignatureProperty Id="idSignatureTime" Target="#idPackageSignature">
        <mdssi:SignatureTime xmlns:mdssi="http://schemas.openxmlformats.org/package/2006/digital-signature">
          <mdssi:Format>YYYY-MM-DDThh:mm:ssTZD</mdssi:Format>
          <mdssi:Value>2018-02-11T13:38:37Z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2018-02-11T13:38:37Z</xd:SigningTime>
          <xd:SigningCertificate>
            <xd:Cert>
              <xd:CertDigest>
                <DigestMethod Algorithm="http://www.w3.org/2001/04/xmlenc#sha256"/>
                <DigestValue>0pXriznU9R7ICfYOYOaly4Naoy0XG68qvsTbwG4FQ+c=</DigestValue>
              </xd:CertDigest>
              <xd:IssuerSerial>
                <X509IssuerName>CN=COMODO RSA Client Authentication and Secure Email CA, O=COMODO CA Limited, L=Salford, S=Greater Manchester, C=GB</X509IssuerName>
                <X509SerialNumber>322025402540065399131709594093758951047</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_xmlsignatures/sig2.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LIm5k9fsvz7kjWQZ8tDognpSkZ9MIvHv7aHiDQHn0rw=</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YyJcscxZ3vCOpo6Ii2V1YArNEQfQLjqWG9yEwCXroNY=</DigestValue>
    </Reference>
  </SignedInfo>
  <SignatureValue>LtG6PEwI11N5MjJxLxDAmxBc22tpLFqfjjcRJav/Pyt2G7gAaMkFq+sftz8Z0n0fi63coUd3iYM3
4zI+C1VrKcF7a4C0DK4AlJ5OC4qT2JiwaUia5okwUrKp1F1jXUnb11vR/nJtmNOBGUjV7AIZqH1l
MVUS8pJsmnSeRhvq0hT/b8fzP0lRUC099AudubZzdE9kIuYWA70hYM9NHuAYbJ9jnp82vmbmot+e
C8m+nx8kQ8X+tDNtGhM6emmy8zL5A0DmAYIa2WkoOH6hTRwMqPHtAV5YaiwyypNr4tS1JUIR+rOe
9+6l67sTqyOUDZhlh+vC7QwMF6R9JSgOA4dwBw==</SignatureValue>
  <KeyInfo>
    <X509Data>
      <X509Certificate>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YZeWSNgKtwgggqq1t9UmyE7eTSuM610PltGYsFm579tNTDrsCMFj2LYRgL2U6HsZTobfa50NVf6d9R9fr3y6PfUNk3ktxSyycK74wOV50fzj9herQV50ahI+6J6ajYdn8jxPsZRzYgD9OjNUnWrcnqLRZL1heIYyiI08eWORJXszjYeOvH/4ycfxlkBcqPJTAi+Ou6br4n+nl7fBTW1zNX40Pr4tR/krCvuUNVsHVpbu/eHycyvl35ZrKEJ72OhbVOG4x0IRNaowoNa6/fbK2ShAvAgMBAAGjggHuMIIB6jAfBgNVHSMEGDAWgBSCr2yM+MX+lmF86B89K3FIXsSLwDAdBgNVHQ4EFgQUXWbedpMbgwxsoZSoz/Nz8Ah+dHs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jBgNVHREEHDAagRhicmFuZG9uZ29od2hAaG90bWFpbC5jb20wDQYJKoZIhvcNAQELBQADggEBALPNeYGsvEypZKivs289jaB1H7/wHOMmVe+huDVoILjwt+EoJGmf3fga6eU1g2Pr8zo7QzqMpqRlzkZRl3ttR4d87ep/5KubTqpPj6Jt5vjrdrnyezHpiqaPvHrT6msVaBA568X1y27WWzKVzG4RTb9EbNCQ8g6VNflg84NISZ4fJxNnIMOkODRt/X7bLnFYROk1FAPDHZE8FJGmQ2aPqP/lQ0GHGlzzE8dFi1asjSgXsyP3LouWln3RtbhNHaOivw1T27cOAOXjmojuI9Ec+QCJDDRSMwiz4BS6ssJAZMbDLp/CSeptxLkeht3jA4sn7BGGSi3cRctAvC8USH7aOE0=</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Transform>
          <Transform Algorithm="http://www.w3.org/TR/2001/REC-xml-c14n-20010315"/>
        </Transforms>
        <DigestMethod Algorithm="http://www.w3.org/2001/04/xmlenc#sha256"/>
        <DigestValue>1KSXJ+SkV/trz8EQYtRjWffuUg7sN8OG8dg7+0TB1oI=</DigestValue>
      </Reference>
      <Reference URI="/ppt/media/image1.png?ContentType=image/png">
        <DigestMethod Algorithm="http://www.w3.org/2001/04/xmlenc#sha256"/>
        <DigestValue>WEaZz/nYwVqaYzwuoV4f7G2v4HfkJN587P5OpSfaYRg=</DigestValue>
      </Reference>
      <Reference URI="/ppt/media/image2.png?ContentType=image/png">
        <DigestMethod Algorithm="http://www.w3.org/2001/04/xmlenc#sha256"/>
        <DigestValue>Jq5jjpFLNQpWdU5FNyViUj1KJ8erqqTWFk0s+jMpwW0=</DigestValue>
      </Reference>
      <Reference URI="/ppt/media/image3.png?ContentType=image/png">
        <DigestMethod Algorithm="http://www.w3.org/2001/04/xmlenc#sha256"/>
        <DigestValue>I+JawvcwNA3dlssEYB8qf26MA6A1/4CJqOiPUqCwYzg=</DigestValue>
      </Reference>
      <Reference URI="/ppt/media/image4.png?ContentType=image/png">
        <DigestMethod Algorithm="http://www.w3.org/2001/04/xmlenc#sha256"/>
        <DigestValue>61pqW3vKt0nZf0QPeMXAE5ZFrtKfhc79l5AVFDtRYiA=</DigestValue>
      </Reference>
      <Reference URI="/ppt/media/image5.png?ContentType=image/png">
        <DigestMethod Algorithm="http://www.w3.org/2001/04/xmlenc#sha256"/>
        <DigestValue>tLmwMtPSJrwgFSjycZ2oQQtZ1cslAeLBQtYd3Mjs7bo=</DigestValue>
      </Reference>
      <Reference URI="/ppt/media/image6.png?ContentType=image/png">
        <DigestMethod Algorithm="http://www.w3.org/2001/04/xmlenc#sha256"/>
        <DigestValue>UAQwHBFog8eZH8Z9TVYh6ZKOEgCi+zEKm+sl+ygLoK0=</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//PHi2Ho231UE5daBYbPFlG9GWtajmssK7csCl6A8rA=</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Qbx2/kUayG2sCMVMUwisSjX4qdyqAkLD84NiRqLoxLo=</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YK8FxVa1xWFgO62UR8D0Bkb7JpzP+2+6Tgu117aVP8Q=</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Jlylh7j4/cTmIDMP3aOpMgUeDyTZLdst5XVax+AWNWI=</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QnksgCoEn+kNlfsDtZNCvnOpdRQA8EFa433/xc5jmhU=</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VLNaV+o50gKe0P8OXoiV/yuPNjkOUq1P2pyCC1Esrx4=</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07i/d5H+TMjpFUtOZ/iIQpNGCMBVMmmn0IlYjlcaDUU=</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3Vu5lrpp3Q5f39dXJxCFCbwRWfIoL59w8wNTMNWxeUo=</DigestValue>
      </Reference>
      <Reference URI="/ppt/notesSlides/notesSlide1.xml?ContentType=application/vnd.openxmlformats-officedocument.presentationml.notesSlide+xml">
        <DigestMethod Algorithm="http://www.w3.org/2001/04/xmlenc#sha256"/>
        <DigestValue>yopHzNxSOqfO4IDI4nSkHx+rOqTDqgaEXBqLGWPHTZo=</DigestValue>
      </Reference>
      <Reference URI="/ppt/notesSlides/notesSlide2.xml?ContentType=application/vnd.openxmlformats-officedocument.presentationml.notesSlide+xml">
        <DigestMethod Algorithm="http://www.w3.org/2001/04/xmlenc#sha256"/>
        <DigestValue>szOyDNDCiIU0PV7X/Mq4thCqJJTlYy2EsyZjldQvPIY=</DigestValue>
      </Reference>
      <Reference URI="/ppt/notesSlides/notesSlide3.xml?ContentType=application/vnd.openxmlformats-officedocument.presentationml.notesSlide+xml">
        <DigestMethod Algorithm="http://www.w3.org/2001/04/xmlenc#sha256"/>
        <DigestValue>94F8HZaJwz8SThgO25ZRAc1MBNPEGRQhpVIx8ipFGv8=</DigestValue>
      </Reference>
      <Reference URI="/ppt/notesSlides/notesSlide4.xml?ContentType=application/vnd.openxmlformats-officedocument.presentationml.notesSlide+xml">
        <DigestMethod Algorithm="http://www.w3.org/2001/04/xmlenc#sha256"/>
        <DigestValue>HCdDuvwjpmc8weHFt+/7PmEfRg6pJLBFXVJ91oZVk30=</DigestValue>
      </Reference>
      <Reference URI="/ppt/notesSlides/notesSlide5.xml?ContentType=application/vnd.openxmlformats-officedocument.presentationml.notesSlide+xml">
        <DigestMethod Algorithm="http://www.w3.org/2001/04/xmlenc#sha256"/>
        <DigestValue>jpv0VMEujZgsH8w3nuXIS0cpoELF0oMlLh0eTxR6HW0=</DigestValue>
      </Reference>
      <Reference URI="/ppt/notesSlides/notesSlide6.xml?ContentType=application/vnd.openxmlformats-officedocument.presentationml.notesSlide+xml">
        <DigestMethod Algorithm="http://www.w3.org/2001/04/xmlenc#sha256"/>
        <DigestValue>4Ph80tNb70j0ptqGtROQzlh3dahxECMZfRtoUr1iUhk=</DigestValue>
      </Reference>
      <Reference URI="/ppt/notesSlides/notesSlide7.xml?ContentType=application/vnd.openxmlformats-officedocument.presentationml.notesSlide+xml">
        <DigestMethod Algorithm="http://www.w3.org/2001/04/xmlenc#sha256"/>
        <DigestValue>8VLsicv86PN94Gd32ixiu6UzaZ0iv1J6ju1jaSfLeqU=</DigestValue>
      </Reference>
      <Reference URI="/ppt/presentation.xml?ContentType=application/vnd.openxmlformats-officedocument.presentationml.presentation.main+xml">
        <DigestMethod Algorithm="http://www.w3.org/2001/04/xmlenc#sha256"/>
        <DigestValue>nqdV6UFvWY3Vnss7zlYUio5+/P3gMftNELOVV76BSOY=</DigestValue>
      </Reference>
      <Reference URI="/ppt/presProps.xml?ContentType=application/vnd.openxmlformats-officedocument.presentationml.presProps+xml">
        <DigestMethod Algorithm="http://www.w3.org/2001/04/xmlenc#sha256"/>
        <DigestValue>zRLSKsmjgl/2dypwfNHmf5zibrKq8xYCNGmhawKFL4U=</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lVOleSeoZ0FkCQXgRD2ZErhRIWmmCB/82qLGUuCrArQ=</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slideLayout1.xml?ContentType=application/vnd.openxmlformats-officedocument.presentationml.slideLayout+xml">
        <DigestMethod Algorithm="http://www.w3.org/2001/04/xmlenc#sha256"/>
        <DigestValue>S9gE//Le4Tqg/xbPziXjZOlQdp26xB8/zrsqD02yVdg=</DigestValue>
      </Reference>
      <Reference URI="/ppt/slideLayouts/slideLayout10.xml?ContentType=application/vnd.openxmlformats-officedocument.presentationml.slideLayout+xml">
        <DigestMethod Algorithm="http://www.w3.org/2001/04/xmlenc#sha256"/>
        <DigestValue>vH0XwsolWKnaG9F2TVZVFaNcpHSIqFCQJxmRe+IPbDo=</DigestValue>
      </Reference>
      <Reference URI="/ppt/slideLayouts/slideLayout11.xml?ContentType=application/vnd.openxmlformats-officedocument.presentationml.slideLayout+xml">
        <DigestMethod Algorithm="http://www.w3.org/2001/04/xmlenc#sha256"/>
        <DigestValue>AX/kN+u/ASGMrpuk/W7IOhMGP8vKWgOa083/JH2u2sA=</DigestValue>
      </Reference>
      <Reference URI="/ppt/slideLayouts/slideLayout12.xml?ContentType=application/vnd.openxmlformats-officedocument.presentationml.slideLayout+xml">
        <DigestMethod Algorithm="http://www.w3.org/2001/04/xmlenc#sha256"/>
        <DigestValue>jDm4v+rz9aHK8FEomP9Dqp4GA5YoN9VQkUgUoRoANLc=</DigestValue>
      </Reference>
      <Reference URI="/ppt/slideLayouts/slideLayout13.xml?ContentType=application/vnd.openxmlformats-officedocument.presentationml.slideLayout+xml">
        <DigestMethod Algorithm="http://www.w3.org/2001/04/xmlenc#sha256"/>
        <DigestValue>F2qQil51jXDpYahegsEFLeJYTiC1fh7N5dGTscrVa50=</DigestValue>
      </Reference>
      <Reference URI="/ppt/slideLayouts/slideLayout14.xml?ContentType=application/vnd.openxmlformats-officedocument.presentationml.slideLayout+xml">
        <DigestMethod Algorithm="http://www.w3.org/2001/04/xmlenc#sha256"/>
        <DigestValue>wZwMls6d8KBuco/BrQPdHmlde/W5jyle3+svBPloFAM=</DigestValue>
      </Reference>
      <Reference URI="/ppt/slideLayouts/slideLayout15.xml?ContentType=application/vnd.openxmlformats-officedocument.presentationml.slideLayout+xml">
        <DigestMethod Algorithm="http://www.w3.org/2001/04/xmlenc#sha256"/>
        <DigestValue>aRUzHt/N5RvAA41W5vv3eTPr/Ujtpvla+lihAhNn1VQ=</DigestValue>
      </Reference>
      <Reference URI="/ppt/slideLayouts/slideLayout16.xml?ContentType=application/vnd.openxmlformats-officedocument.presentationml.slideLayout+xml">
        <DigestMethod Algorithm="http://www.w3.org/2001/04/xmlenc#sha256"/>
        <DigestValue>0nH5Cr7ZfrwlRWTGutJzeAfV/xZMIPBXUHL1xDR6U6g=</DigestValue>
      </Reference>
      <Reference URI="/ppt/slideLayouts/slideLayout17.xml?ContentType=application/vnd.openxmlformats-officedocument.presentationml.slideLayout+xml">
        <DigestMethod Algorithm="http://www.w3.org/2001/04/xmlenc#sha256"/>
        <DigestValue>29RRiOaroSC4sr16/PjlArXQoFLC+4nTEpZXfdpFYXc=</DigestValue>
      </Reference>
      <Reference URI="/ppt/slideLayouts/slideLayout2.xml?ContentType=application/vnd.openxmlformats-officedocument.presentationml.slideLayout+xml">
        <DigestMethod Algorithm="http://www.w3.org/2001/04/xmlenc#sha256"/>
        <DigestValue>oyP5lv6BA+stIjDoeItY3F3JLAIJwiz9pYK5qFqepRI=</DigestValue>
      </Reference>
      <Reference URI="/ppt/slideLayouts/slideLayout3.xml?ContentType=application/vnd.openxmlformats-officedocument.presentationml.slideLayout+xml">
        <DigestMethod Algorithm="http://www.w3.org/2001/04/xmlenc#sha256"/>
        <DigestValue>l5hd2N/eA/y/Gce+JybDYwRhmalW5jbBwLE5LOwP8R8=</DigestValue>
      </Reference>
      <Reference URI="/ppt/slideLayouts/slideLayout4.xml?ContentType=application/vnd.openxmlformats-officedocument.presentationml.slideLayout+xml">
        <DigestMethod Algorithm="http://www.w3.org/2001/04/xmlenc#sha256"/>
        <DigestValue>CEM5LOsJYJxpuTTYy7lnIrcBdsUiW/qx0h/1qP2sdIU=</DigestValue>
      </Reference>
      <Reference URI="/ppt/slideLayouts/slideLayout5.xml?ContentType=application/vnd.openxmlformats-officedocument.presentationml.slideLayout+xml">
        <DigestMethod Algorithm="http://www.w3.org/2001/04/xmlenc#sha256"/>
        <DigestValue>U9HMjFDIXs1X6qWA4Hn2H2UmM6p/iyuoi823Yj6KrxU=</DigestValue>
      </Reference>
      <Reference URI="/ppt/slideLayouts/slideLayout6.xml?ContentType=application/vnd.openxmlformats-officedocument.presentationml.slideLayout+xml">
        <DigestMethod Algorithm="http://www.w3.org/2001/04/xmlenc#sha256"/>
        <DigestValue>OcwV65qT7vSy7LivOde1liUov+aAFD0QkK6U9PqWF7g=</DigestValue>
      </Reference>
      <Reference URI="/ppt/slideLayouts/slideLayout7.xml?ContentType=application/vnd.openxmlformats-officedocument.presentationml.slideLayout+xml">
        <DigestMethod Algorithm="http://www.w3.org/2001/04/xmlenc#sha256"/>
        <DigestValue>0Bf9ha681gNWSTU2hM4by+YcB0osJjH9M+1/gM2CA5I=</DigestValue>
      </Reference>
      <Reference URI="/ppt/slideLayouts/slideLayout8.xml?ContentType=application/vnd.openxmlformats-officedocument.presentationml.slideLayout+xml">
        <DigestMethod Algorithm="http://www.w3.org/2001/04/xmlenc#sha256"/>
        <DigestValue>hwpu4qD4xEdxk95BOSY90/6BUfNn3d9GtTpK9GNZzpU=</DigestValue>
      </Reference>
      <Reference URI="/ppt/slideLayouts/slideLayout9.xml?ContentType=application/vnd.openxmlformats-officedocument.presentationml.slideLayout+xml">
        <DigestMethod Algorithm="http://www.w3.org/2001/04/xmlenc#sha256"/>
        <DigestValue>P5w3YN1ekC/H7Uqfq73uCNZymsT/MSlH5lf4ddouaXw=</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Transform>
          <Transform Algorithm="http://www.w3.org/TR/2001/REC-xml-c14n-20010315"/>
        </Transforms>
        <DigestMethod Algorithm="http://www.w3.org/2001/04/xmlenc#sha256"/>
        <DigestValue>7P7wLjbk+c/aiFdboUfFdU82xMdLx774jmLDGKosVjU=</DigestValue>
      </Reference>
      <Reference URI="/ppt/slideMasters/slideMaster1.xml?ContentType=application/vnd.openxmlformats-officedocument.presentationml.slideMaster+xml">
        <DigestMethod Algorithm="http://www.w3.org/2001/04/xmlenc#sha256"/>
        <DigestValue>T6I3N0marrOnMuGuA3rsrEmqxEb9QNgdRXv0lyLMXv8=</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TFJaBt9nhZVUgWqKJm/hK0X5GKo/I/nO3+6ghY0Lk9I=</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84twJtg5DdSJw2/8ExZKRBtS1NxwkQ+M5Zv2Vu365zs=</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AIEAZKPB/B6XcoJPBnhsf0PGzOA+pwZTnbZLOTlPe8g=</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84A2jazeftG11PwLb24HQtRaASSgRHo6EMbSOOMR4Lg=</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1/04/xmlenc#sha256"/>
        <DigestValue>SgaDB12Q7c1m5mEs4oYM9d+4sJezZcLmKZWGXC74M5k=</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+rFyuilafzIlMsxQFL3NSzJSDk0F2v24XqAq6erKsN4=</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RPe0mO3+ICuN7EPIWRt+BdIDPgzLE+oUJ2QUnvbuHgg=</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m/fJvgR3Rj13CiqrHSlTtIEKuSM5/UA70CnHTD3x+OM=</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hoG7xS3oeu0PgjBOgulVy+iSQR9X6Ji4nEbF1vDSEXU=</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EzpJGTTwk5eAxj7hpUSQSrEXpf8j9WBVCYVbVGDlC4s=</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slide1.xml?ContentType=application/vnd.openxmlformats-officedocument.presentationml.slide+xml">
        <DigestMethod Algorithm="http://www.w3.org/2001/04/xmlenc#sha256"/>
        <DigestValue>sZTggp4c0U7J/GmFi2jpqVrkrVeYcVBNxPoAU9mW86s=</DigestValue>
      </Reference>
      <Reference URI="/ppt/slides/slide10.xml?ContentType=application/vnd.openxmlformats-officedocument.presentationml.slide+xml">
        <DigestMethod Algorithm="http://www.w3.org/2001/04/xmlenc#sha256"/>
        <DigestValue>Zkrqhylm6djTS2SylfNSIbTkoa5gHRx37pGwaNxbBfk=</DigestValue>
      </Reference>
      <Reference URI="/ppt/slides/slide11.xml?ContentType=application/vnd.openxmlformats-officedocument.presentationml.slide+xml">
        <DigestMethod Algorithm="http://www.w3.org/2001/04/xmlenc#sha256"/>
        <DigestValue>AYlLdSJXwwBpR17DZeNunWTYNAXHcOVwvN3xaxicAAQ=</DigestValue>
      </Reference>
      <Reference URI="/ppt/slides/slide12.xml?ContentType=application/vnd.openxmlformats-officedocument.presentationml.slide+xml">
        <DigestMethod Algorithm="http://www.w3.org/2001/04/xmlenc#sha256"/>
        <DigestValue>uW/i6DzkFeXR8tAzs9wCUMS5p1OvldLwpCju97/tjNE=</DigestValue>
      </Reference>
      <Reference URI="/ppt/slides/slide13.xml?ContentType=application/vnd.openxmlformats-officedocument.presentationml.slide+xml">
        <DigestMethod Algorithm="http://www.w3.org/2001/04/xmlenc#sha256"/>
        <DigestValue>AtxTjfqGKsGRHKzppZGedgdXntfOfAHTEvWRuTjDWEA=</DigestValue>
      </Reference>
      <Reference URI="/ppt/slides/slide14.xml?ContentType=application/vnd.openxmlformats-officedocument.presentationml.slide+xml">
        <DigestMethod Algorithm="http://www.w3.org/2001/04/xmlenc#sha256"/>
        <DigestValue>WWlBLyMobli4d2l1ZlYe8ko5BPVOEWSS3gtsjZOHMp4=</DigestValue>
      </Reference>
      <Reference URI="/ppt/slides/slide15.xml?ContentType=application/vnd.openxmlformats-officedocument.presentationml.slide+xml">
        <DigestMethod Algorithm="http://www.w3.org/2001/04/xmlenc#sha256"/>
        <DigestValue>R7LGG3s927YE/ZUhdMlMOaHcTTtdTI9D6dHJNYZay38=</DigestValue>
      </Reference>
      <Reference URI="/ppt/slides/slide16.xml?ContentType=application/vnd.openxmlformats-officedocument.presentationml.slide+xml">
        <DigestMethod Algorithm="http://www.w3.org/2001/04/xmlenc#sha256"/>
        <DigestValue>lD0Ffg6FbZJ01ocyLp4cQv2/M+BvlhTBlu89WOOkue8=</DigestValue>
      </Reference>
      <Reference URI="/ppt/slides/slide17.xml?ContentType=application/vnd.openxmlformats-officedocument.presentationml.slide+xml">
        <DigestMethod Algorithm="http://www.w3.org/2001/04/xmlenc#sha256"/>
        <DigestValue>Fb7lt+5qwx1xbe3S0g/Zl16YbV0F0H9hnpQ2YEkbsbY=</DigestValue>
      </Reference>
      <Reference URI="/ppt/slides/slide18.xml?ContentType=application/vnd.openxmlformats-officedocument.presentationml.slide+xml">
        <DigestMethod Algorithm="http://www.w3.org/2001/04/xmlenc#sha256"/>
        <DigestValue>lVn4jWoK+3FsT5gDWaeuRm4tWqGuyTn7JJAoX2BXhUM=</DigestValue>
      </Reference>
      <Reference URI="/ppt/slides/slide19.xml?ContentType=application/vnd.openxmlformats-officedocument.presentationml.slide+xml">
        <DigestMethod Algorithm="http://www.w3.org/2001/04/xmlenc#sha256"/>
        <DigestValue>h6Kn2ToI7GD16qe5boUNX+CMA9pKs6WbsYYnn5l34so=</DigestValue>
      </Reference>
      <Reference URI="/ppt/slides/slide2.xml?ContentType=application/vnd.openxmlformats-officedocument.presentationml.slide+xml">
        <DigestMethod Algorithm="http://www.w3.org/2001/04/xmlenc#sha256"/>
        <DigestValue>QvqyMWxQT3hR/JIuxiyKiVhnCdRXPLoRq+SX9Csct+A=</DigestValue>
      </Reference>
      <Reference URI="/ppt/slides/slide20.xml?ContentType=application/vnd.openxmlformats-officedocument.presentationml.slide+xml">
        <DigestMethod Algorithm="http://www.w3.org/2001/04/xmlenc#sha256"/>
        <DigestValue>OFnPWh+X+Seuk3B3NBptq32fB4Na/QruP7UlIDHT7UU=</DigestValue>
      </Reference>
      <Reference URI="/ppt/slides/slide21.xml?ContentType=application/vnd.openxmlformats-officedocument.presentationml.slide+xml">
        <DigestMethod Algorithm="http://www.w3.org/2001/04/xmlenc#sha256"/>
        <DigestValue>YdgJZJAeUdOpDtIe8Ek3ZOLNsVsglzFLaKrHcy/sLCQ=</DigestValue>
      </Reference>
      <Reference URI="/ppt/slides/slide22.xml?ContentType=application/vnd.openxmlformats-officedocument.presentationml.slide+xml">
        <DigestMethod Algorithm="http://www.w3.org/2001/04/xmlenc#sha256"/>
        <DigestValue>k8m9C1ATVUEtky9jIWphyoQripXRcbWXQHxgU8GqrYU=</DigestValue>
      </Reference>
      <Reference URI="/ppt/slides/slide3.xml?ContentType=application/vnd.openxmlformats-officedocument.presentationml.slide+xml">
        <DigestMethod Algorithm="http://www.w3.org/2001/04/xmlenc#sha256"/>
        <DigestValue>jjt0uJkevWqY/asUSpUTnBd5031G50B4gJyKnh16n9M=</DigestValue>
      </Reference>
      <Reference URI="/ppt/slides/slide4.xml?ContentType=application/vnd.openxmlformats-officedocument.presentationml.slide+xml">
        <DigestMethod Algorithm="http://www.w3.org/2001/04/xmlenc#sha256"/>
        <DigestValue>q9M7+/SC5b6UAb+4shanDUo+Lfa7/9YHEb12TutmyRQ=</DigestValue>
      </Reference>
      <Reference URI="/ppt/slides/slide5.xml?ContentType=application/vnd.openxmlformats-officedocument.presentationml.slide+xml">
        <DigestMethod Algorithm="http://www.w3.org/2001/04/xmlenc#sha256"/>
        <DigestValue>OF3ozcr5RH+Yd6lTZ05fASJPmpH1d9+8I52zVX89kLQ=</DigestValue>
      </Reference>
      <Reference URI="/ppt/slides/slide6.xml?ContentType=application/vnd.openxmlformats-officedocument.presentationml.slide+xml">
        <DigestMethod Algorithm="http://www.w3.org/2001/04/xmlenc#sha256"/>
        <DigestValue>lrqxPzqMoGsEQwRV+9zKXvdBNeFxHWRSD9iK/ZYQZP4=</DigestValue>
      </Reference>
      <Reference URI="/ppt/slides/slide7.xml?ContentType=application/vnd.openxmlformats-officedocument.presentationml.slide+xml">
        <DigestMethod Algorithm="http://www.w3.org/2001/04/xmlenc#sha256"/>
        <DigestValue>0SkYH3ajbPcXy0Nwkky7cAqOlBY5tKF8HsG5Geal5+U=</DigestValue>
      </Reference>
      <Reference URI="/ppt/slides/slide8.xml?ContentType=application/vnd.openxmlformats-officedocument.presentationml.slide+xml">
        <DigestMethod Algorithm="http://www.w3.org/2001/04/xmlenc#sha256"/>
        <DigestValue>hYTjMhTuPcs5n+z4rdMOH8qohH2gDckue5xFep0fB6M=</DigestValue>
      </Reference>
      <Reference URI="/ppt/slides/slide9.xml?ContentType=application/vnd.openxmlformats-officedocument.presentationml.slide+xml">
        <DigestMethod Algorithm="http://www.w3.org/2001/04/xmlenc#sha256"/>
        <DigestValue>7ye1LJlUrCangGadqM0cFzwn9Z291aUwHt8lGQpsiDQ=</DigestValue>
      </Reference>
      <Reference URI="/ppt/tableStyles.xml?ContentType=application/vnd.openxmlformats-officedocument.presentationml.tableStyles+xml">
        <DigestMethod Algorithm="http://www.w3.org/2001/04/xmlenc#sha256"/>
        <DigestValue>zUJmCulB8F3RMQLkKOEG3wHDYiBC80kdCXjqwfH8PzI=</DigestValue>
      </Reference>
      <Reference URI="/ppt/theme/theme1.xml?ContentType=application/vnd.openxmlformats-officedocument.theme+xml">
        <DigestMethod Algorithm="http://www.w3.org/2001/04/xmlenc#sha256"/>
        <DigestValue>K/I2DqDF9vgXAbgq0CdFWF2Xputz91eWTvTkhxFSRLI=</DigestValue>
      </Reference>
      <Reference URI="/ppt/theme/theme2.xml?ContentType=application/vnd.openxmlformats-officedocument.theme+xml">
        <DigestMethod Algorithm="http://www.w3.org/2001/04/xmlenc#sha256"/>
        <DigestValue>03Yn7Rpb2kD6M5zCEVxw214BnxsShza5KyZxgFMUNMY=</DigestValue>
      </Reference>
      <Reference URI="/ppt/viewProps.xml?ContentType=application/vnd.openxmlformats-officedocument.presentationml.viewProps+xml">
        <DigestMethod Algorithm="http://www.w3.org/2001/04/xmlenc#sha256"/>
        <DigestValue>pu7ya0mPyx2wXXGe3WTj0DHFTW8vZ/9vISCS5qfetFU=</DigestValue>
      </Reference>
    </Manifest>
    <SignatureProperties>
      <SignatureProperty Id="idSignatureTime" Target="#idPackageSignature">
        <mdssi:SignatureTime xmlns:mdssi="http://schemas.openxmlformats.org/package/2006/digital-signature">
          <mdssi:Format>YYYY-MM-DDThh:mm:ssTZD</mdssi:Format>
          <mdssi:Value>2018-02-11T13:38:49Z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2018-02-11T13:38:49Z</xd:SigningTime>
          <xd:SigningCertificate>
            <xd:Cert>
              <xd:CertDigest>
                <DigestMethod Algorithm="http://www.w3.org/2001/04/xmlenc#sha256"/>
                <DigestValue>lvkE/ZxaIpjzB6EzD1x9HkvLiDn/qh2JTJO/uA7Nw1M=</DigestValue>
              </xd:CertDigest>
              <xd:IssuerSerial>
                <X509IssuerName>CN=COMODO RSA Client Authentication and Secure Email CA, O=COMODO CA Limited, L=Salford, S=Greater Manchester, C=GB</X509IssuerName>
                <X509SerialNumber>148348633197200135343689681955281599538</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TM04033917[[fn=Berlin]]</Template>
  <TotalTime>765</TotalTime>
  <Words>1009</Words>
  <Application>Microsoft Office PowerPoint</Application>
  <PresentationFormat>Widescreen</PresentationFormat>
  <Paragraphs>102</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Consolas</vt:lpstr>
      <vt:lpstr>Trebuchet MS</vt:lpstr>
      <vt:lpstr>Berlin</vt:lpstr>
      <vt:lpstr>Stratum Protocol</vt:lpstr>
      <vt:lpstr>Original Protocol [1]</vt:lpstr>
      <vt:lpstr>Next: Getwork [2]</vt:lpstr>
      <vt:lpstr>Next: Getwork (Procedure)</vt:lpstr>
      <vt:lpstr>Next: Getwork (Procedure)</vt:lpstr>
      <vt:lpstr>Next: Getwork (Procedure)</vt:lpstr>
      <vt:lpstr>Next: Getwork (Procedure)</vt:lpstr>
      <vt:lpstr>Next: Getwork (Procedure)</vt:lpstr>
      <vt:lpstr>Next: Getwork (Procedure)</vt:lpstr>
      <vt:lpstr>Next: Getwork (Procedure)</vt:lpstr>
      <vt:lpstr>Extension: Getwork + rollntime extension</vt:lpstr>
      <vt:lpstr>Current implementations</vt:lpstr>
      <vt:lpstr>GBT (GetBlockTemplate) [6]</vt:lpstr>
      <vt:lpstr>Stratum [8]</vt:lpstr>
      <vt:lpstr>Stratum: Advantages</vt:lpstr>
      <vt:lpstr>Stratum: Advantages</vt:lpstr>
      <vt:lpstr>Stratum: Problems</vt:lpstr>
      <vt:lpstr>Stratum: Some Methods</vt:lpstr>
      <vt:lpstr>Stratum: Some Methods</vt:lpstr>
      <vt:lpstr>Stratum</vt:lpstr>
      <vt:lpstr>Pool mining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Stratum Protocol</dc:title>
  <dc:creator>#BRANDON GOH WEN HENG#</dc:creator>
  <cp:lastModifiedBy>#BRANDON GOH WEN HENG#</cp:lastModifiedBy>
  <cp:revision>22</cp:revision>
  <dcterms:created xsi:type="dcterms:W3CDTF">2017-07-07T03:07:42Z</dcterms:created>
  <dcterms:modified xsi:type="dcterms:W3CDTF">2017-07-10T07:53:33Z</dcterms:modified>
</cp:coreProperties>
</file>