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sigs" ContentType="application/vnd.openxmlformats-package.digital-signature-origin"/>
  <Override PartName="/ppt/presentation.xml" ContentType="application/vnd.openxmlformats-officedocument.presentationml.presentation.main+xml"/>
  <Override PartName="/ppt/slides/slide7.xml" ContentType="application/vnd.openxmlformats-officedocument.presentationml.slide+xml"/>
  <Override PartName="/ppt/slides/slide2.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_xmlsignatures/sig1.xml" ContentType="application/vnd.openxmlformats-package.digital-signature-xmlsignature+xml"/>
  <Override PartName="/_xmlsignatures/sig2.xml" ContentType="application/vnd.openxmlformats-package.digital-signature-xmlsignatur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openxmlformats.org/package/2006/relationships/digital-signature/origin" Target="_xmlsignatures/origin.sigs"/><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24" r:id="rId2"/>
  </p:sldMasterIdLst>
  <p:notesMasterIdLst>
    <p:notesMasterId r:id="rId12"/>
  </p:notesMasterIdLst>
  <p:handoutMasterIdLst>
    <p:handoutMasterId r:id="rId13"/>
  </p:handoutMasterIdLst>
  <p:sldIdLst>
    <p:sldId id="268" r:id="rId3"/>
    <p:sldId id="269" r:id="rId4"/>
    <p:sldId id="270" r:id="rId5"/>
    <p:sldId id="271" r:id="rId6"/>
    <p:sldId id="272" r:id="rId7"/>
    <p:sldId id="273" r:id="rId8"/>
    <p:sldId id="274" r:id="rId9"/>
    <p:sldId id="275" r:id="rId10"/>
    <p:sldId id="276" r:id="rId1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6BAA"/>
    <a:srgbClr val="B01F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4096" autoAdjust="0"/>
  </p:normalViewPr>
  <p:slideViewPr>
    <p:cSldViewPr>
      <p:cViewPr varScale="1">
        <p:scale>
          <a:sx n="24" d="100"/>
          <a:sy n="24" d="100"/>
        </p:scale>
        <p:origin x="732" y="24"/>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7/3/2017</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7/3/2017</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Correctness is the maximal amount of Byzantine failures such that a fraudulent transaction will never be confirmed</a:t>
            </a:r>
            <a:endParaRPr lang="en-SG" dirty="0"/>
          </a:p>
        </p:txBody>
      </p:sp>
      <p:sp>
        <p:nvSpPr>
          <p:cNvPr id="4" name="Slide Number Placeholder 3"/>
          <p:cNvSpPr>
            <a:spLocks noGrp="1"/>
          </p:cNvSpPr>
          <p:nvPr>
            <p:ph type="sldNum" sz="quarter" idx="10"/>
          </p:nvPr>
        </p:nvSpPr>
        <p:spPr/>
        <p:txBody>
          <a:bodyPr/>
          <a:lstStyle/>
          <a:p>
            <a:fld id="{BF105DB2-FD3E-441D-8B7E-7AE83ECE27B3}" type="slidenum">
              <a:rPr lang="en-SG" smtClean="0"/>
              <a:t>3</a:t>
            </a:fld>
            <a:endParaRPr lang="en-SG" dirty="0"/>
          </a:p>
        </p:txBody>
      </p:sp>
    </p:spTree>
    <p:extLst>
      <p:ext uri="{BB962C8B-B14F-4D97-AF65-F5344CB8AC3E}">
        <p14:creationId xmlns:p14="http://schemas.microsoft.com/office/powerpoint/2010/main" val="2042880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Unique Node List, maintains the list of nodes to connect to determine consensus</a:t>
            </a:r>
            <a:endParaRPr lang="en-SG" dirty="0"/>
          </a:p>
        </p:txBody>
      </p:sp>
      <p:sp>
        <p:nvSpPr>
          <p:cNvPr id="4" name="Slide Number Placeholder 3"/>
          <p:cNvSpPr>
            <a:spLocks noGrp="1"/>
          </p:cNvSpPr>
          <p:nvPr>
            <p:ph type="sldNum" sz="quarter" idx="10"/>
          </p:nvPr>
        </p:nvSpPr>
        <p:spPr/>
        <p:txBody>
          <a:bodyPr/>
          <a:lstStyle/>
          <a:p>
            <a:fld id="{BF105DB2-FD3E-441D-8B7E-7AE83ECE27B3}" type="slidenum">
              <a:rPr lang="en-SG" smtClean="0"/>
              <a:t>5</a:t>
            </a:fld>
            <a:endParaRPr lang="en-SG" dirty="0"/>
          </a:p>
        </p:txBody>
      </p:sp>
    </p:spTree>
    <p:extLst>
      <p:ext uri="{BB962C8B-B14F-4D97-AF65-F5344CB8AC3E}">
        <p14:creationId xmlns:p14="http://schemas.microsoft.com/office/powerpoint/2010/main" val="688096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f/n%: percentage of byzantine nodes in the system</a:t>
            </a:r>
            <a:endParaRPr lang="en-SG" dirty="0"/>
          </a:p>
        </p:txBody>
      </p:sp>
      <p:sp>
        <p:nvSpPr>
          <p:cNvPr id="4" name="Slide Number Placeholder 3"/>
          <p:cNvSpPr>
            <a:spLocks noGrp="1"/>
          </p:cNvSpPr>
          <p:nvPr>
            <p:ph type="sldNum" sz="quarter" idx="10"/>
          </p:nvPr>
        </p:nvSpPr>
        <p:spPr/>
        <p:txBody>
          <a:bodyPr/>
          <a:lstStyle/>
          <a:p>
            <a:fld id="{BF105DB2-FD3E-441D-8B7E-7AE83ECE27B3}" type="slidenum">
              <a:rPr lang="en-SG" smtClean="0"/>
              <a:t>8</a:t>
            </a:fld>
            <a:endParaRPr lang="en-SG" dirty="0"/>
          </a:p>
        </p:txBody>
      </p:sp>
    </p:spTree>
    <p:extLst>
      <p:ext uri="{BB962C8B-B14F-4D97-AF65-F5344CB8AC3E}">
        <p14:creationId xmlns:p14="http://schemas.microsoft.com/office/powerpoint/2010/main" val="3267978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a:xfrm>
            <a:off x="1141413" y="1600200"/>
            <a:ext cx="11047412" cy="3276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0" name="Date Placeholder 19"/>
          <p:cNvSpPr>
            <a:spLocks noGrp="1"/>
          </p:cNvSpPr>
          <p:nvPr>
            <p:ph type="dt" sz="half" idx="10"/>
          </p:nvPr>
        </p:nvSpPr>
        <p:spPr/>
        <p:txBody>
          <a:bodyPr/>
          <a:lstStyle/>
          <a:p>
            <a:fld id="{333B76B7-5811-4114-8A95-998148FFD529}" type="datetime1">
              <a:rPr lang="en-US" smtClean="0"/>
              <a:t>7/3/2017</a:t>
            </a:fld>
            <a:endParaRPr lang="en-US" dirty="0"/>
          </a:p>
        </p:txBody>
      </p:sp>
      <p:sp>
        <p:nvSpPr>
          <p:cNvPr id="21" name="Footer Placeholder 20"/>
          <p:cNvSpPr>
            <a:spLocks noGrp="1"/>
          </p:cNvSpPr>
          <p:nvPr>
            <p:ph type="ftr" sz="quarter" idx="11"/>
          </p:nvPr>
        </p:nvSpPr>
        <p:spPr/>
        <p:txBody>
          <a:bodyPr/>
          <a:lstStyle/>
          <a:p>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 name="Title 1"/>
          <p:cNvSpPr>
            <a:spLocks noGrp="1"/>
          </p:cNvSpPr>
          <p:nvPr>
            <p:ph type="ctrTitle"/>
          </p:nvPr>
        </p:nvSpPr>
        <p:spPr>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5C077A-EF7A-41AA-8976-110EB7416C60}" type="datetime1">
              <a:rPr lang="en-US" smtClean="0"/>
              <a:t>7/3/2017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FF5912B-6681-4BDF-AE10-F59636249FF3}" type="datetime1">
              <a:rPr lang="en-US" smtClean="0"/>
              <a:t>7/3/2017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05C8E22-D0BA-4CB4-9C32-B27533199514}" type="datetime1">
              <a:rPr lang="en-US" smtClean="0"/>
              <a:t>7/3/2017</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C2180A9-7A83-412D-A8AC-5AF60A8AA507}" type="datetime1">
              <a:rPr lang="en-US" smtClean="0"/>
              <a:t>7/3/2017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t>7/3/2017</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8BB83F9-4677-4C31-8407-7919061A580B}" type="datetime1">
              <a:rPr lang="en-US" smtClean="0"/>
              <a:t>7/3/2017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C33939A6-3450-434F-A872-BEE63F7EB093}" type="datetime1">
              <a:rPr lang="en-US" smtClean="0"/>
              <a:t>7/3/2017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3BABB1C-FA00-4171-BA31-4C5E719472F3}" type="datetime1">
              <a:rPr lang="en-US" smtClean="0"/>
              <a:t>7/3/2017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Date Placeholder 1"/>
          <p:cNvSpPr>
            <a:spLocks noGrp="1"/>
          </p:cNvSpPr>
          <p:nvPr>
            <p:ph type="dt" sz="half" idx="10"/>
          </p:nvPr>
        </p:nvSpPr>
        <p:spPr/>
        <p:txBody>
          <a:bodyPr/>
          <a:lstStyle/>
          <a:p>
            <a:fld id="{D76C8610-5B57-4C6B-BF9F-F5397A1F60B8}" type="datetime1">
              <a:rPr lang="en-US" smtClean="0"/>
              <a:t>7/3/2017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5" name="Date Placeholder 4"/>
          <p:cNvSpPr>
            <a:spLocks noGrp="1"/>
          </p:cNvSpPr>
          <p:nvPr>
            <p:ph type="dt" sz="half" idx="10"/>
          </p:nvPr>
        </p:nvSpPr>
        <p:spPr/>
        <p:txBody>
          <a:bodyPr/>
          <a:lstStyle/>
          <a:p>
            <a:fld id="{BADBF3DD-8B6D-46AA-BCA9-242D4EF63DDF}" type="datetime1">
              <a:rPr lang="en-US" smtClean="0"/>
              <a:t>7/3/2017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5" name="Date Placeholder 4"/>
          <p:cNvSpPr>
            <a:spLocks noGrp="1"/>
          </p:cNvSpPr>
          <p:nvPr>
            <p:ph type="dt" sz="half" idx="10"/>
          </p:nvPr>
        </p:nvSpPr>
        <p:spPr/>
        <p:txBody>
          <a:bodyPr/>
          <a:lstStyle/>
          <a:p>
            <a:fld id="{23C41AE9-3D4A-4A08-B03D-DC6D2ADF5464}" type="datetime1">
              <a:rPr lang="en-US" smtClean="0"/>
              <a:t>7/3/2017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
        <p:nvSpPr>
          <p:cNvPr id="3" name="Picture Placeholder 2"/>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7994363" y="6516865"/>
            <a:ext cx="1327622" cy="228600"/>
          </a:xfrm>
          <a:prstGeom prst="rect">
            <a:avLst/>
          </a:prstGeom>
        </p:spPr>
        <p:txBody>
          <a:bodyPr vert="horz" lIns="91440" tIns="45720" rIns="91440" bIns="45720" rtlCol="0" anchor="ctr"/>
          <a:lstStyle>
            <a:lvl1pPr algn="r">
              <a:defRPr sz="800">
                <a:solidFill>
                  <a:schemeClr val="bg1"/>
                </a:solidFill>
              </a:defRPr>
            </a:lvl1pPr>
          </a:lstStyle>
          <a:p>
            <a:fld id="{5C6E67D0-0200-42BE-A0B2-78C70FBBB312}" type="datetime1">
              <a:rPr lang="en-US" smtClean="0"/>
              <a:t>7/3/2017</a:t>
            </a:fld>
            <a:endParaRPr lang="en-US" dirty="0"/>
          </a:p>
        </p:txBody>
      </p:sp>
      <p:sp>
        <p:nvSpPr>
          <p:cNvPr id="5" name="Footer Placeholder 4"/>
          <p:cNvSpPr>
            <a:spLocks noGrp="1"/>
          </p:cNvSpPr>
          <p:nvPr>
            <p:ph type="ftr" sz="quarter" idx="3"/>
          </p:nvPr>
        </p:nvSpPr>
        <p:spPr>
          <a:xfrm>
            <a:off x="1507498" y="6516865"/>
            <a:ext cx="6062145" cy="228600"/>
          </a:xfrm>
          <a:prstGeom prst="rect">
            <a:avLst/>
          </a:prstGeom>
        </p:spPr>
        <p:txBody>
          <a:bodyPr vert="horz" lIns="91440" tIns="45720" rIns="91440" bIns="45720" rtlCol="0" anchor="ctr"/>
          <a:lstStyle>
            <a:lvl1pPr algn="l">
              <a:defRPr sz="800" cap="all" baseline="0">
                <a:solidFill>
                  <a:schemeClr val="bg1"/>
                </a:solidFill>
              </a:defRPr>
            </a:lvl1pPr>
          </a:lstStyle>
          <a:p>
            <a:endParaRPr lang="en-US" dirty="0"/>
          </a:p>
        </p:txBody>
      </p:sp>
      <p:sp>
        <p:nvSpPr>
          <p:cNvPr id="15" name="TextBox 14"/>
          <p:cNvSpPr txBox="1"/>
          <p:nvPr/>
        </p:nvSpPr>
        <p:spPr>
          <a:xfrm>
            <a:off x="1522876" y="5638800"/>
            <a:ext cx="9143537" cy="424732"/>
          </a:xfrm>
          <a:prstGeom prst="rect">
            <a:avLst/>
          </a:prstGeom>
          <a:noFill/>
        </p:spPr>
        <p:txBody>
          <a:bodyPr wrap="square" rtlCol="0">
            <a:spAutoFit/>
          </a:bodyPr>
          <a:lstStyle/>
          <a:p>
            <a:pPr>
              <a:lnSpc>
                <a:spcPct val="90000"/>
              </a:lnSpc>
            </a:pPr>
            <a:r>
              <a:rPr lang="en-US" sz="2400" dirty="0"/>
              <a:t> </a:t>
            </a:r>
          </a:p>
        </p:txBody>
      </p:sp>
      <p:sp>
        <p:nvSpPr>
          <p:cNvPr id="6" name="Slide Number Placeholder 5"/>
          <p:cNvSpPr>
            <a:spLocks noGrp="1"/>
          </p:cNvSpPr>
          <p:nvPr>
            <p:ph type="sldNum" sz="quarter" idx="4"/>
          </p:nvPr>
        </p:nvSpPr>
        <p:spPr>
          <a:xfrm>
            <a:off x="9730094" y="6516865"/>
            <a:ext cx="936319" cy="228600"/>
          </a:xfrm>
          <a:prstGeom prst="rect">
            <a:avLst/>
          </a:prstGeom>
        </p:spPr>
        <p:txBody>
          <a:bodyPr vert="horz" lIns="91440" tIns="45720" rIns="91440" bIns="45720" rtlCol="0" anchor="ctr"/>
          <a:lstStyle>
            <a:lvl1pPr algn="r">
              <a:defRPr sz="800">
                <a:solidFill>
                  <a:schemeClr val="bg1"/>
                </a:solidFill>
              </a:defRPr>
            </a:lvl1pPr>
          </a:lstStyle>
          <a:p>
            <a:fld id="{DF28FB93-0A08-4E7D-8E63-9EFA29F1E093}" type="slidenum">
              <a:rPr lang="en-US" smtClean="0"/>
              <a:pPr/>
              <a:t>‹#›</a:t>
            </a:fld>
            <a:endParaRPr lang="en-US" dirty="0"/>
          </a:p>
        </p:txBody>
      </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16" name="TextBox 15"/>
          <p:cNvSpPr txBox="1"/>
          <p:nvPr userDrawn="1"/>
        </p:nvSpPr>
        <p:spPr>
          <a:xfrm>
            <a:off x="1522876" y="5638800"/>
            <a:ext cx="9143537" cy="424732"/>
          </a:xfrm>
          <a:prstGeom prst="rect">
            <a:avLst/>
          </a:prstGeom>
          <a:noFill/>
        </p:spPr>
        <p:txBody>
          <a:bodyPr wrap="square" rtlCol="0">
            <a:spAutoFit/>
          </a:bodyPr>
          <a:lstStyle/>
          <a:p>
            <a:pPr>
              <a:lnSpc>
                <a:spcPct val="90000"/>
              </a:lnSpc>
            </a:pPr>
            <a:r>
              <a:rPr lang="en-US" sz="2400" dirty="0"/>
              <a:t> </a:t>
            </a:r>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2414" y="1628800"/>
            <a:ext cx="9143998" cy="3240360"/>
          </a:xfrm>
        </p:spPr>
        <p:txBody>
          <a:bodyPr anchor="ctr">
            <a:normAutofit fontScale="90000"/>
          </a:bodyPr>
          <a:lstStyle/>
          <a:p>
            <a:r>
              <a:rPr lang="en-US" dirty="0"/>
              <a:t>Ripple</a:t>
            </a:r>
            <a:br>
              <a:rPr lang="en-US" dirty="0"/>
            </a:br>
            <a:r>
              <a:rPr lang="en-US" dirty="0"/>
              <a:t>Protocol</a:t>
            </a:r>
            <a:br>
              <a:rPr lang="en-US" dirty="0"/>
            </a:br>
            <a:r>
              <a:rPr lang="en-US" dirty="0"/>
              <a:t>Consensus</a:t>
            </a:r>
            <a:br>
              <a:rPr lang="en-US" dirty="0"/>
            </a:br>
            <a:r>
              <a:rPr lang="en-US" dirty="0"/>
              <a:t>Algorithm</a:t>
            </a:r>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Existing Byzantine Fault Tolerance algorithms are subjected to high latency as network communicates synchronously.</a:t>
            </a:r>
          </a:p>
          <a:p>
            <a:r>
              <a:rPr lang="en-US" dirty="0"/>
              <a:t>Application of this protocol allows minimal connectivity to maintain agreement, resulting is reduced latency to reach consensus in cases of Byzantine failures.</a:t>
            </a:r>
          </a:p>
        </p:txBody>
      </p:sp>
      <p:sp>
        <p:nvSpPr>
          <p:cNvPr id="2" name="Title 1"/>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C7083A7-0B50-47DE-B574-5AD63ACE299A}"/>
                  </a:ext>
                </a:extLst>
              </p:cNvPr>
              <p:cNvSpPr>
                <a:spLocks noGrp="1"/>
              </p:cNvSpPr>
              <p:nvPr>
                <p:ph idx="1"/>
              </p:nvPr>
            </p:nvSpPr>
            <p:spPr/>
            <p:txBody>
              <a:bodyPr/>
              <a:lstStyle/>
              <a:p>
                <a:r>
                  <a:rPr lang="en-US" dirty="0"/>
                  <a:t>Concensus can be reached in the case of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−1</m:t>
                        </m:r>
                      </m:num>
                      <m:den>
                        <m:r>
                          <a:rPr lang="en-US" b="0" i="1" smtClean="0">
                            <a:latin typeface="Cambria Math" panose="02040503050406030204" pitchFamily="18" charset="0"/>
                          </a:rPr>
                          <m:t>5</m:t>
                        </m:r>
                      </m:den>
                    </m:f>
                  </m:oMath>
                </a14:m>
                <a:r>
                  <a:rPr lang="en-SG" dirty="0"/>
                  <a:t>  failures (Byzantine errors), equivalent to </a:t>
                </a:r>
                <a14:m>
                  <m:oMath xmlns:m="http://schemas.openxmlformats.org/officeDocument/2006/math">
                    <m:r>
                      <a:rPr lang="en-US" b="0" i="1" smtClean="0">
                        <a:latin typeface="Cambria Math" panose="02040503050406030204" pitchFamily="18" charset="0"/>
                      </a:rPr>
                      <m:t>≥80%</m:t>
                    </m:r>
                  </m:oMath>
                </a14:m>
                <a:r>
                  <a:rPr lang="en-SG" dirty="0"/>
                  <a:t> agreement from non-faulty systems</a:t>
                </a:r>
              </a:p>
              <a:p>
                <a:r>
                  <a:rPr lang="en-US" dirty="0"/>
                  <a:t>Networks with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−1</m:t>
                        </m:r>
                      </m:num>
                      <m:den>
                        <m:r>
                          <a:rPr lang="en-US" b="0" i="1" smtClean="0">
                            <a:latin typeface="Cambria Math" panose="02040503050406030204" pitchFamily="18" charset="0"/>
                          </a:rPr>
                          <m:t>5</m:t>
                        </m:r>
                      </m:den>
                    </m:f>
                    <m:r>
                      <a:rPr lang="en-US" b="0" i="1" smtClean="0">
                        <a:latin typeface="Cambria Math" panose="02040503050406030204" pitchFamily="18" charset="0"/>
                      </a:rPr>
                      <m:t>+1</m:t>
                    </m:r>
                  </m:oMath>
                </a14:m>
                <a:r>
                  <a:rPr lang="en-SG" dirty="0"/>
                  <a:t> will fail consensus and not be able to confirm a fraudulent transaction, and will hence preserve correctness</a:t>
                </a:r>
              </a:p>
              <a:p>
                <a:r>
                  <a:rPr lang="en-US" dirty="0"/>
                  <a:t>T</a:t>
                </a:r>
                <a:r>
                  <a:rPr lang="en-SG" dirty="0"/>
                  <a:t>o confirm a fraudulent transaction,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r>
                          <a:rPr lang="en-US" b="0" i="1" smtClean="0">
                            <a:latin typeface="Cambria Math" panose="02040503050406030204" pitchFamily="18" charset="0"/>
                          </a:rPr>
                          <m:t>𝑛</m:t>
                        </m:r>
                        <m:r>
                          <a:rPr lang="en-US" b="0" i="1" smtClean="0">
                            <a:latin typeface="Cambria Math" panose="02040503050406030204" pitchFamily="18" charset="0"/>
                          </a:rPr>
                          <m:t>+1</m:t>
                        </m:r>
                      </m:num>
                      <m:den>
                        <m:r>
                          <a:rPr lang="en-US" b="0" i="1" smtClean="0">
                            <a:latin typeface="Cambria Math" panose="02040503050406030204" pitchFamily="18" charset="0"/>
                          </a:rPr>
                          <m:t>5</m:t>
                        </m:r>
                      </m:den>
                    </m:f>
                  </m:oMath>
                </a14:m>
                <a:r>
                  <a:rPr lang="en-SG" dirty="0"/>
                  <a:t> (To achieve a percentage of </a:t>
                </a:r>
                <a14:m>
                  <m:oMath xmlns:m="http://schemas.openxmlformats.org/officeDocument/2006/math">
                    <m:r>
                      <a:rPr lang="en-US" b="0" i="1" smtClean="0">
                        <a:latin typeface="Cambria Math" panose="02040503050406030204" pitchFamily="18" charset="0"/>
                      </a:rPr>
                      <m:t>≥80%</m:t>
                    </m:r>
                  </m:oMath>
                </a14:m>
                <a:r>
                  <a:rPr lang="en-SG" dirty="0"/>
                  <a:t> of the network)</a:t>
                </a:r>
              </a:p>
            </p:txBody>
          </p:sp>
        </mc:Choice>
        <mc:Fallback xmlns="">
          <p:sp>
            <p:nvSpPr>
              <p:cNvPr id="2" name="Content Placeholder 1">
                <a:extLst>
                  <a:ext uri="{FF2B5EF4-FFF2-40B4-BE49-F238E27FC236}">
                    <a16:creationId xmlns:a16="http://schemas.microsoft.com/office/drawing/2014/main" id="{BC7083A7-0B50-47DE-B574-5AD63ACE299A}"/>
                  </a:ext>
                </a:extLst>
              </p:cNvPr>
              <p:cNvSpPr>
                <a:spLocks noGrp="1" noRot="1" noChangeAspect="1" noMove="1" noResize="1" noEditPoints="1" noAdjustHandles="1" noChangeArrowheads="1" noChangeShapeType="1" noTextEdit="1"/>
              </p:cNvSpPr>
              <p:nvPr>
                <p:ph idx="1"/>
              </p:nvPr>
            </p:nvSpPr>
            <p:spPr>
              <a:blipFill>
                <a:blip r:embed="rId3"/>
                <a:stretch>
                  <a:fillRect l="-533" t="-330"/>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28C1DED8-7513-4632-8783-ADA1DD922C6B}"/>
              </a:ext>
            </a:extLst>
          </p:cNvPr>
          <p:cNvSpPr>
            <a:spLocks noGrp="1"/>
          </p:cNvSpPr>
          <p:nvPr>
            <p:ph type="title"/>
          </p:nvPr>
        </p:nvSpPr>
        <p:spPr/>
        <p:txBody>
          <a:bodyPr/>
          <a:lstStyle/>
          <a:p>
            <a:r>
              <a:rPr lang="en-US" dirty="0"/>
              <a:t>Proposition</a:t>
            </a:r>
            <a:endParaRPr lang="en-SG" dirty="0"/>
          </a:p>
        </p:txBody>
      </p:sp>
    </p:spTree>
    <p:extLst>
      <p:ext uri="{BB962C8B-B14F-4D97-AF65-F5344CB8AC3E}">
        <p14:creationId xmlns:p14="http://schemas.microsoft.com/office/powerpoint/2010/main" val="244399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E5E549B-74CF-458F-A7EC-F96EBC8BC499}"/>
                  </a:ext>
                </a:extLst>
              </p:cNvPr>
              <p:cNvSpPr>
                <a:spLocks noGrp="1"/>
              </p:cNvSpPr>
              <p:nvPr>
                <p:ph idx="1"/>
              </p:nvPr>
            </p:nvSpPr>
            <p:spPr/>
            <p:txBody>
              <a:bodyPr/>
              <a:lstStyle/>
              <a:p>
                <a:r>
                  <a:rPr lang="en-US" dirty="0"/>
                  <a:t>Unique Node List (UNL): Each server </a:t>
                </a:r>
                <a14:m>
                  <m:oMath xmlns:m="http://schemas.openxmlformats.org/officeDocument/2006/math">
                    <m:r>
                      <a:rPr lang="en-US" b="0" i="1" smtClean="0">
                        <a:latin typeface="Cambria Math" panose="02040503050406030204" pitchFamily="18" charset="0"/>
                      </a:rPr>
                      <m:t>𝑠</m:t>
                    </m:r>
                  </m:oMath>
                </a14:m>
                <a:r>
                  <a:rPr lang="en-SG" dirty="0"/>
                  <a:t> maintains a unique node list which </a:t>
                </a:r>
                <a14:m>
                  <m:oMath xmlns:m="http://schemas.openxmlformats.org/officeDocument/2006/math">
                    <m:r>
                      <a:rPr lang="en-US" b="0" i="1" smtClean="0">
                        <a:latin typeface="Cambria Math" panose="02040503050406030204" pitchFamily="18" charset="0"/>
                      </a:rPr>
                      <m:t>𝑠</m:t>
                    </m:r>
                  </m:oMath>
                </a14:m>
                <a:r>
                  <a:rPr lang="en-SG" dirty="0"/>
                  <a:t> queries (other servers) to determine </a:t>
                </a:r>
                <a:r>
                  <a:rPr lang="en-SG" dirty="0" err="1"/>
                  <a:t>concensus</a:t>
                </a:r>
                <a:r>
                  <a:rPr lang="en-SG" dirty="0"/>
                  <a:t>.</a:t>
                </a:r>
              </a:p>
              <a:p>
                <a:pPr lvl="1"/>
                <a:r>
                  <a:rPr lang="en-US" dirty="0"/>
                  <a:t>T</a:t>
                </a:r>
                <a:r>
                  <a:rPr lang="en-SG" dirty="0"/>
                  <a:t>his assumes that there is a level of trust that the server is not faulty (in the distributed network).</a:t>
                </a:r>
              </a:p>
            </p:txBody>
          </p:sp>
        </mc:Choice>
        <mc:Fallback xmlns="">
          <p:sp>
            <p:nvSpPr>
              <p:cNvPr id="2" name="Content Placeholder 1">
                <a:extLst>
                  <a:ext uri="{FF2B5EF4-FFF2-40B4-BE49-F238E27FC236}">
                    <a16:creationId xmlns:a16="http://schemas.microsoft.com/office/drawing/2014/main" id="{2E5E549B-74CF-458F-A7EC-F96EBC8BC499}"/>
                  </a:ext>
                </a:extLst>
              </p:cNvPr>
              <p:cNvSpPr>
                <a:spLocks noGrp="1" noRot="1" noChangeAspect="1" noMove="1" noResize="1" noEditPoints="1" noAdjustHandles="1" noChangeArrowheads="1" noChangeShapeType="1" noTextEdit="1"/>
              </p:cNvSpPr>
              <p:nvPr>
                <p:ph idx="1"/>
              </p:nvPr>
            </p:nvSpPr>
            <p:spPr>
              <a:blipFill>
                <a:blip r:embed="rId2"/>
                <a:stretch>
                  <a:fillRect l="-533" t="-2310"/>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E82F51DF-0B8E-4BF5-A266-829756521719}"/>
              </a:ext>
            </a:extLst>
          </p:cNvPr>
          <p:cNvSpPr>
            <a:spLocks noGrp="1"/>
          </p:cNvSpPr>
          <p:nvPr>
            <p:ph type="title"/>
          </p:nvPr>
        </p:nvSpPr>
        <p:spPr/>
        <p:txBody>
          <a:bodyPr/>
          <a:lstStyle/>
          <a:p>
            <a:r>
              <a:rPr lang="en-US" dirty="0"/>
              <a:t>Terminologies &amp; Methods</a:t>
            </a:r>
            <a:endParaRPr lang="en-SG" dirty="0"/>
          </a:p>
        </p:txBody>
      </p:sp>
    </p:spTree>
    <p:extLst>
      <p:ext uri="{BB962C8B-B14F-4D97-AF65-F5344CB8AC3E}">
        <p14:creationId xmlns:p14="http://schemas.microsoft.com/office/powerpoint/2010/main" val="1493390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82F51DF-0B8E-4BF5-A266-829756521719}"/>
              </a:ext>
            </a:extLst>
          </p:cNvPr>
          <p:cNvSpPr>
            <a:spLocks noGrp="1"/>
          </p:cNvSpPr>
          <p:nvPr>
            <p:ph type="title"/>
          </p:nvPr>
        </p:nvSpPr>
        <p:spPr/>
        <p:txBody>
          <a:bodyPr/>
          <a:lstStyle/>
          <a:p>
            <a:r>
              <a:rPr lang="en-US" dirty="0"/>
              <a:t>Representations</a:t>
            </a:r>
            <a:endParaRPr lang="en-SG" dirty="0"/>
          </a:p>
        </p:txBody>
      </p:sp>
      <p:pic>
        <p:nvPicPr>
          <p:cNvPr id="6" name="Picture 5">
            <a:extLst>
              <a:ext uri="{FF2B5EF4-FFF2-40B4-BE49-F238E27FC236}">
                <a16:creationId xmlns:a16="http://schemas.microsoft.com/office/drawing/2014/main" id="{4C403E34-99EC-468B-87C2-F8AD5EF4BE64}"/>
              </a:ext>
            </a:extLst>
          </p:cNvPr>
          <p:cNvPicPr>
            <a:picLocks noChangeAspect="1"/>
          </p:cNvPicPr>
          <p:nvPr/>
        </p:nvPicPr>
        <p:blipFill>
          <a:blip r:embed="rId3"/>
          <a:stretch>
            <a:fillRect/>
          </a:stretch>
        </p:blipFill>
        <p:spPr>
          <a:xfrm>
            <a:off x="1522877" y="1844825"/>
            <a:ext cx="4277576" cy="3816424"/>
          </a:xfrm>
          <a:prstGeom prst="rect">
            <a:avLst/>
          </a:prstGeom>
        </p:spPr>
      </p:pic>
      <p:sp>
        <p:nvSpPr>
          <p:cNvPr id="7" name="Oval 6">
            <a:extLst>
              <a:ext uri="{FF2B5EF4-FFF2-40B4-BE49-F238E27FC236}">
                <a16:creationId xmlns:a16="http://schemas.microsoft.com/office/drawing/2014/main" id="{CE028251-9579-40FE-A499-12B37B781BA3}"/>
              </a:ext>
            </a:extLst>
          </p:cNvPr>
          <p:cNvSpPr/>
          <p:nvPr/>
        </p:nvSpPr>
        <p:spPr>
          <a:xfrm>
            <a:off x="1773932" y="5973688"/>
            <a:ext cx="252000" cy="252000"/>
          </a:xfrm>
          <a:prstGeom prst="ellipse">
            <a:avLst/>
          </a:prstGeom>
          <a:solidFill>
            <a:srgbClr val="B01F2F"/>
          </a:solidFill>
          <a:ln>
            <a:solidFill>
              <a:srgbClr val="B01F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Oval 7">
            <a:extLst>
              <a:ext uri="{FF2B5EF4-FFF2-40B4-BE49-F238E27FC236}">
                <a16:creationId xmlns:a16="http://schemas.microsoft.com/office/drawing/2014/main" id="{24EC680D-5BA2-48B6-B64D-CE2EC162622D}"/>
              </a:ext>
            </a:extLst>
          </p:cNvPr>
          <p:cNvSpPr/>
          <p:nvPr/>
        </p:nvSpPr>
        <p:spPr>
          <a:xfrm>
            <a:off x="1773932" y="5565468"/>
            <a:ext cx="252000" cy="252000"/>
          </a:xfrm>
          <a:prstGeom prst="ellipse">
            <a:avLst/>
          </a:prstGeom>
          <a:solidFill>
            <a:srgbClr val="356BAA"/>
          </a:solidFill>
          <a:ln>
            <a:solidFill>
              <a:srgbClr val="356B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extBox 1">
            <a:extLst>
              <a:ext uri="{FF2B5EF4-FFF2-40B4-BE49-F238E27FC236}">
                <a16:creationId xmlns:a16="http://schemas.microsoft.com/office/drawing/2014/main" id="{503E2D25-D3AF-4331-AFB0-3A9D0E40F5F3}"/>
              </a:ext>
            </a:extLst>
          </p:cNvPr>
          <p:cNvSpPr txBox="1"/>
          <p:nvPr/>
        </p:nvSpPr>
        <p:spPr>
          <a:xfrm>
            <a:off x="2032207" y="5507940"/>
            <a:ext cx="1630575" cy="369332"/>
          </a:xfrm>
          <a:prstGeom prst="rect">
            <a:avLst/>
          </a:prstGeom>
          <a:noFill/>
          <a:ln>
            <a:noFill/>
          </a:ln>
        </p:spPr>
        <p:txBody>
          <a:bodyPr wrap="none" rtlCol="0" anchor="ctr" anchorCtr="1">
            <a:spAutoFit/>
          </a:bodyPr>
          <a:lstStyle/>
          <a:p>
            <a:r>
              <a:rPr lang="en-US" dirty="0"/>
              <a:t>- Normal nodes</a:t>
            </a:r>
            <a:endParaRPr lang="en-SG" dirty="0"/>
          </a:p>
        </p:txBody>
      </p:sp>
      <p:sp>
        <p:nvSpPr>
          <p:cNvPr id="10" name="TextBox 9">
            <a:extLst>
              <a:ext uri="{FF2B5EF4-FFF2-40B4-BE49-F238E27FC236}">
                <a16:creationId xmlns:a16="http://schemas.microsoft.com/office/drawing/2014/main" id="{1FBEBECD-4C6D-4D14-BD49-0DDA19C848EC}"/>
              </a:ext>
            </a:extLst>
          </p:cNvPr>
          <p:cNvSpPr txBox="1"/>
          <p:nvPr/>
        </p:nvSpPr>
        <p:spPr>
          <a:xfrm>
            <a:off x="2025932" y="5915022"/>
            <a:ext cx="1497718" cy="369332"/>
          </a:xfrm>
          <a:prstGeom prst="rect">
            <a:avLst/>
          </a:prstGeom>
          <a:noFill/>
          <a:ln>
            <a:noFill/>
          </a:ln>
        </p:spPr>
        <p:txBody>
          <a:bodyPr wrap="none" rtlCol="0" anchor="ctr" anchorCtr="1">
            <a:spAutoFit/>
          </a:bodyPr>
          <a:lstStyle/>
          <a:p>
            <a:r>
              <a:rPr lang="en-US" dirty="0"/>
              <a:t>- Faulty nodes</a:t>
            </a:r>
            <a:endParaRPr lang="en-SG" dirty="0"/>
          </a:p>
        </p:txBody>
      </p:sp>
      <p:cxnSp>
        <p:nvCxnSpPr>
          <p:cNvPr id="15" name="Straight Arrow Connector 14">
            <a:extLst>
              <a:ext uri="{FF2B5EF4-FFF2-40B4-BE49-F238E27FC236}">
                <a16:creationId xmlns:a16="http://schemas.microsoft.com/office/drawing/2014/main" id="{24B34FE2-B9C8-46F5-A9D4-9091B70168EC}"/>
              </a:ext>
            </a:extLst>
          </p:cNvPr>
          <p:cNvCxnSpPr>
            <a:cxnSpLocks/>
          </p:cNvCxnSpPr>
          <p:nvPr/>
        </p:nvCxnSpPr>
        <p:spPr>
          <a:xfrm flipH="1">
            <a:off x="4294212" y="2397600"/>
            <a:ext cx="180043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1">
            <a:extLst>
              <a:ext uri="{FF2B5EF4-FFF2-40B4-BE49-F238E27FC236}">
                <a16:creationId xmlns:a16="http://schemas.microsoft.com/office/drawing/2014/main" id="{AE6AB2A4-FB6B-4988-816B-BD3F17592691}"/>
              </a:ext>
            </a:extLst>
          </p:cNvPr>
          <p:cNvSpPr>
            <a:spLocks noGrp="1"/>
          </p:cNvSpPr>
          <p:nvPr>
            <p:ph idx="1"/>
          </p:nvPr>
        </p:nvSpPr>
        <p:spPr>
          <a:xfrm>
            <a:off x="6094643" y="1737324"/>
            <a:ext cx="6094181" cy="1320552"/>
          </a:xfrm>
        </p:spPr>
        <p:txBody>
          <a:bodyPr>
            <a:normAutofit lnSpcReduction="10000"/>
          </a:bodyPr>
          <a:lstStyle/>
          <a:p>
            <a:pPr marL="0" indent="0">
              <a:buNone/>
            </a:pPr>
            <a:r>
              <a:rPr lang="en-US" dirty="0"/>
              <a:t>If this node exhibits Byzantine failure and votes against the system, then all nodes in that clique will fork the chain since there is a single point of failure</a:t>
            </a:r>
            <a:endParaRPr lang="en-SG" dirty="0"/>
          </a:p>
        </p:txBody>
      </p:sp>
      <p:cxnSp>
        <p:nvCxnSpPr>
          <p:cNvPr id="19" name="Connector: Elbow 18">
            <a:extLst>
              <a:ext uri="{FF2B5EF4-FFF2-40B4-BE49-F238E27FC236}">
                <a16:creationId xmlns:a16="http://schemas.microsoft.com/office/drawing/2014/main" id="{006A2FCF-9417-41D6-82CE-22FCC272224D}"/>
              </a:ext>
            </a:extLst>
          </p:cNvPr>
          <p:cNvCxnSpPr/>
          <p:nvPr/>
        </p:nvCxnSpPr>
        <p:spPr>
          <a:xfrm rot="10800000" flipV="1">
            <a:off x="4294213" y="4509120"/>
            <a:ext cx="1800431" cy="432048"/>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1">
            <a:extLst>
              <a:ext uri="{FF2B5EF4-FFF2-40B4-BE49-F238E27FC236}">
                <a16:creationId xmlns:a16="http://schemas.microsoft.com/office/drawing/2014/main" id="{0BE86310-AE11-4C16-BDE2-B7961687B303}"/>
              </a:ext>
            </a:extLst>
          </p:cNvPr>
          <p:cNvSpPr txBox="1">
            <a:spLocks/>
          </p:cNvSpPr>
          <p:nvPr/>
        </p:nvSpPr>
        <p:spPr>
          <a:xfrm>
            <a:off x="6094644" y="3969060"/>
            <a:ext cx="6094181" cy="1080119"/>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dirty="0"/>
              <a:t>Adding another node on the other clique on this node’s UNL will allow the clique to maintain consensus</a:t>
            </a:r>
            <a:endParaRPr lang="en-SG" dirty="0"/>
          </a:p>
        </p:txBody>
      </p:sp>
    </p:spTree>
    <p:extLst>
      <p:ext uri="{BB962C8B-B14F-4D97-AF65-F5344CB8AC3E}">
        <p14:creationId xmlns:p14="http://schemas.microsoft.com/office/powerpoint/2010/main" val="853516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F88AB89-FDAA-486F-95A7-85AB8A94A788}"/>
                  </a:ext>
                </a:extLst>
              </p:cNvPr>
              <p:cNvSpPr>
                <a:spLocks noGrp="1"/>
              </p:cNvSpPr>
              <p:nvPr>
                <p:ph idx="1"/>
              </p:nvPr>
            </p:nvSpPr>
            <p:spPr/>
            <p:txBody>
              <a:bodyPr/>
              <a:lstStyle/>
              <a:p>
                <a:r>
                  <a:rPr lang="en-US" dirty="0"/>
                  <a:t>Since the probability is either is correct or is not and is based on the number of nodes in the network and the number of faulty nodes, we use a Binomial distribution.</a:t>
                </a:r>
              </a:p>
              <a:p>
                <a:r>
                  <a:rPr lang="en-US" dirty="0"/>
                  <a:t>The probability of correctness would be calculated by the given formula:</a:t>
                </a:r>
                <a:br>
                  <a:rPr lang="en-SG" dirty="0"/>
                </a:b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m:t>
                        </m:r>
                      </m:sup>
                    </m:sSup>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−1</m:t>
                                </m:r>
                              </m:num>
                              <m:den>
                                <m:r>
                                  <a:rPr lang="en-US" b="0" i="1" smtClean="0">
                                    <a:latin typeface="Cambria Math" panose="02040503050406030204" pitchFamily="18" charset="0"/>
                                  </a:rPr>
                                  <m:t>5</m:t>
                                </m:r>
                              </m:den>
                            </m:f>
                          </m:e>
                        </m:d>
                      </m:sup>
                      <m:e>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𝑛</m:t>
                                  </m:r>
                                </m:e>
                              </m:mr>
                              <m:mr>
                                <m:e>
                                  <m:r>
                                    <a:rPr lang="en-US" b="0" i="1" smtClean="0">
                                      <a:latin typeface="Cambria Math" panose="02040503050406030204" pitchFamily="18" charset="0"/>
                                    </a:rPr>
                                    <m:t>𝑖</m:t>
                                  </m:r>
                                </m:e>
                              </m:mr>
                            </m:m>
                          </m:e>
                        </m:d>
                      </m:e>
                    </m:nary>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𝑖</m:t>
                        </m:r>
                      </m:sup>
                    </m:sSup>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𝑓</m:t>
                            </m:r>
                          </m:e>
                        </m:d>
                      </m:e>
                      <m:sup>
                        <m:r>
                          <a:rPr lang="en-US" b="0" i="1" smtClean="0">
                            <a:latin typeface="Cambria Math" panose="02040503050406030204" pitchFamily="18" charset="0"/>
                          </a:rPr>
                          <m:t>𝑖</m:t>
                        </m:r>
                      </m:sup>
                    </m:sSup>
                  </m:oMath>
                </a14:m>
                <a:endParaRPr lang="en-US" dirty="0"/>
              </a:p>
            </p:txBody>
          </p:sp>
        </mc:Choice>
        <mc:Fallback xmlns="">
          <p:sp>
            <p:nvSpPr>
              <p:cNvPr id="2" name="Content Placeholder 1">
                <a:extLst>
                  <a:ext uri="{FF2B5EF4-FFF2-40B4-BE49-F238E27FC236}">
                    <a16:creationId xmlns:a16="http://schemas.microsoft.com/office/drawing/2014/main" id="{6F88AB89-FDAA-486F-95A7-85AB8A94A788}"/>
                  </a:ext>
                </a:extLst>
              </p:cNvPr>
              <p:cNvSpPr>
                <a:spLocks noGrp="1" noRot="1" noChangeAspect="1" noMove="1" noResize="1" noEditPoints="1" noAdjustHandles="1" noChangeArrowheads="1" noChangeShapeType="1" noTextEdit="1"/>
              </p:cNvSpPr>
              <p:nvPr>
                <p:ph idx="1"/>
              </p:nvPr>
            </p:nvSpPr>
            <p:spPr>
              <a:blipFill>
                <a:blip r:embed="rId2"/>
                <a:stretch>
                  <a:fillRect l="-533" t="-2310"/>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A6167E18-F2E2-4AC9-9B66-E950D23525DB}"/>
              </a:ext>
            </a:extLst>
          </p:cNvPr>
          <p:cNvSpPr>
            <a:spLocks noGrp="1"/>
          </p:cNvSpPr>
          <p:nvPr>
            <p:ph type="title"/>
          </p:nvPr>
        </p:nvSpPr>
        <p:spPr/>
        <p:txBody>
          <a:bodyPr/>
          <a:lstStyle/>
          <a:p>
            <a:r>
              <a:rPr lang="en-US" dirty="0"/>
              <a:t>Calculations on Correctness (Consensus)</a:t>
            </a:r>
            <a:endParaRPr lang="en-SG" dirty="0"/>
          </a:p>
        </p:txBody>
      </p:sp>
    </p:spTree>
    <p:extLst>
      <p:ext uri="{BB962C8B-B14F-4D97-AF65-F5344CB8AC3E}">
        <p14:creationId xmlns:p14="http://schemas.microsoft.com/office/powerpoint/2010/main" val="164761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5E288E-860E-48D2-AAC6-AF037415E57C}"/>
              </a:ext>
            </a:extLst>
          </p:cNvPr>
          <p:cNvSpPr>
            <a:spLocks noGrp="1"/>
          </p:cNvSpPr>
          <p:nvPr>
            <p:ph type="title"/>
          </p:nvPr>
        </p:nvSpPr>
        <p:spPr/>
        <p:txBody>
          <a:bodyPr/>
          <a:lstStyle/>
          <a:p>
            <a:r>
              <a:rPr lang="en-US" dirty="0"/>
              <a:t>Proof of Correctness</a:t>
            </a:r>
            <a:endParaRPr lang="en-SG" dirty="0"/>
          </a:p>
        </p:txBody>
      </p:sp>
      <p:pic>
        <p:nvPicPr>
          <p:cNvPr id="4" name="Picture 3">
            <a:extLst>
              <a:ext uri="{FF2B5EF4-FFF2-40B4-BE49-F238E27FC236}">
                <a16:creationId xmlns:a16="http://schemas.microsoft.com/office/drawing/2014/main" id="{AC6498BB-58B4-480F-9E1E-114EAEF2BD43}"/>
              </a:ext>
            </a:extLst>
          </p:cNvPr>
          <p:cNvPicPr>
            <a:picLocks noChangeAspect="1"/>
          </p:cNvPicPr>
          <p:nvPr/>
        </p:nvPicPr>
        <p:blipFill rotWithShape="1">
          <a:blip r:embed="rId2"/>
          <a:srcRect t="1398"/>
          <a:stretch/>
        </p:blipFill>
        <p:spPr>
          <a:xfrm>
            <a:off x="1522877" y="1844824"/>
            <a:ext cx="4068098" cy="4358075"/>
          </a:xfrm>
          <a:prstGeom prst="rect">
            <a:avLst/>
          </a:prstGeom>
        </p:spPr>
      </p:pic>
      <p:pic>
        <p:nvPicPr>
          <p:cNvPr id="5" name="Picture 4">
            <a:extLst>
              <a:ext uri="{FF2B5EF4-FFF2-40B4-BE49-F238E27FC236}">
                <a16:creationId xmlns:a16="http://schemas.microsoft.com/office/drawing/2014/main" id="{062773AD-7FA9-488E-BB63-7EA359284912}"/>
              </a:ext>
            </a:extLst>
          </p:cNvPr>
          <p:cNvPicPr>
            <a:picLocks noChangeAspect="1"/>
          </p:cNvPicPr>
          <p:nvPr/>
        </p:nvPicPr>
        <p:blipFill>
          <a:blip r:embed="rId3"/>
          <a:stretch>
            <a:fillRect/>
          </a:stretch>
        </p:blipFill>
        <p:spPr>
          <a:xfrm>
            <a:off x="5878388" y="1844824"/>
            <a:ext cx="259229" cy="1512168"/>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3E7BBF7-5084-4F0E-9ABB-1DEAD3D8102B}"/>
                  </a:ext>
                </a:extLst>
              </p:cNvPr>
              <p:cNvSpPr txBox="1"/>
              <p:nvPr/>
            </p:nvSpPr>
            <p:spPr>
              <a:xfrm>
                <a:off x="6128194" y="1848272"/>
                <a:ext cx="1133965" cy="369332"/>
              </a:xfrm>
              <a:prstGeom prst="rect">
                <a:avLst/>
              </a:prstGeom>
              <a:noFill/>
              <a:ln>
                <a:noFill/>
              </a:ln>
            </p:spPr>
            <p:txBody>
              <a:bodyPr wrap="none" rtlCol="0" anchor="ctr" anchorCtr="1">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=20%</m:t>
                      </m:r>
                    </m:oMath>
                  </m:oMathPara>
                </a14:m>
                <a:endParaRPr lang="en-SG" dirty="0"/>
              </a:p>
            </p:txBody>
          </p:sp>
        </mc:Choice>
        <mc:Fallback xmlns="">
          <p:sp>
            <p:nvSpPr>
              <p:cNvPr id="6" name="TextBox 5">
                <a:extLst>
                  <a:ext uri="{FF2B5EF4-FFF2-40B4-BE49-F238E27FC236}">
                    <a16:creationId xmlns:a16="http://schemas.microsoft.com/office/drawing/2014/main" id="{F3E7BBF7-5084-4F0E-9ABB-1DEAD3D8102B}"/>
                  </a:ext>
                </a:extLst>
              </p:cNvPr>
              <p:cNvSpPr txBox="1">
                <a:spLocks noRot="1" noChangeAspect="1" noMove="1" noResize="1" noEditPoints="1" noAdjustHandles="1" noChangeArrowheads="1" noChangeShapeType="1" noTextEdit="1"/>
              </p:cNvSpPr>
              <p:nvPr/>
            </p:nvSpPr>
            <p:spPr>
              <a:xfrm>
                <a:off x="6128194" y="1848272"/>
                <a:ext cx="1133965" cy="369332"/>
              </a:xfrm>
              <a:prstGeom prst="rect">
                <a:avLst/>
              </a:prstGeom>
              <a:blipFill>
                <a:blip r:embed="rId4"/>
                <a:stretch>
                  <a:fillRect l="-1075" b="-13115"/>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9DF65B0-54B5-47C1-84EB-ECB818F384C4}"/>
                  </a:ext>
                </a:extLst>
              </p:cNvPr>
              <p:cNvSpPr txBox="1"/>
              <p:nvPr/>
            </p:nvSpPr>
            <p:spPr>
              <a:xfrm>
                <a:off x="6128194" y="2195572"/>
                <a:ext cx="1133965" cy="369332"/>
              </a:xfrm>
              <a:prstGeom prst="rect">
                <a:avLst/>
              </a:prstGeom>
              <a:noFill/>
              <a:ln>
                <a:noFill/>
              </a:ln>
            </p:spPr>
            <p:txBody>
              <a:bodyPr wrap="none" rtlCol="0" anchor="ctr" anchorCtr="1">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=15%</m:t>
                      </m:r>
                    </m:oMath>
                  </m:oMathPara>
                </a14:m>
                <a:endParaRPr lang="en-SG" dirty="0"/>
              </a:p>
            </p:txBody>
          </p:sp>
        </mc:Choice>
        <mc:Fallback xmlns="">
          <p:sp>
            <p:nvSpPr>
              <p:cNvPr id="7" name="TextBox 6">
                <a:extLst>
                  <a:ext uri="{FF2B5EF4-FFF2-40B4-BE49-F238E27FC236}">
                    <a16:creationId xmlns:a16="http://schemas.microsoft.com/office/drawing/2014/main" id="{69DF65B0-54B5-47C1-84EB-ECB818F384C4}"/>
                  </a:ext>
                </a:extLst>
              </p:cNvPr>
              <p:cNvSpPr txBox="1">
                <a:spLocks noRot="1" noChangeAspect="1" noMove="1" noResize="1" noEditPoints="1" noAdjustHandles="1" noChangeArrowheads="1" noChangeShapeType="1" noTextEdit="1"/>
              </p:cNvSpPr>
              <p:nvPr/>
            </p:nvSpPr>
            <p:spPr>
              <a:xfrm>
                <a:off x="6128194" y="2195572"/>
                <a:ext cx="1133965" cy="369332"/>
              </a:xfrm>
              <a:prstGeom prst="rect">
                <a:avLst/>
              </a:prstGeom>
              <a:blipFill>
                <a:blip r:embed="rId5"/>
                <a:stretch>
                  <a:fillRect l="-1075" b="-13115"/>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D58E0E9-631D-4CFC-A3AB-20D7085297B5}"/>
                  </a:ext>
                </a:extLst>
              </p:cNvPr>
              <p:cNvSpPr txBox="1"/>
              <p:nvPr/>
            </p:nvSpPr>
            <p:spPr>
              <a:xfrm>
                <a:off x="6128194" y="2492896"/>
                <a:ext cx="1133965" cy="369332"/>
              </a:xfrm>
              <a:prstGeom prst="rect">
                <a:avLst/>
              </a:prstGeom>
              <a:noFill/>
              <a:ln>
                <a:noFill/>
              </a:ln>
            </p:spPr>
            <p:txBody>
              <a:bodyPr wrap="none" rtlCol="0" anchor="ctr" anchorCtr="1">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=10%</m:t>
                      </m:r>
                    </m:oMath>
                  </m:oMathPara>
                </a14:m>
                <a:endParaRPr lang="en-SG" dirty="0"/>
              </a:p>
            </p:txBody>
          </p:sp>
        </mc:Choice>
        <mc:Fallback xmlns="">
          <p:sp>
            <p:nvSpPr>
              <p:cNvPr id="8" name="TextBox 7">
                <a:extLst>
                  <a:ext uri="{FF2B5EF4-FFF2-40B4-BE49-F238E27FC236}">
                    <a16:creationId xmlns:a16="http://schemas.microsoft.com/office/drawing/2014/main" id="{2D58E0E9-631D-4CFC-A3AB-20D7085297B5}"/>
                  </a:ext>
                </a:extLst>
              </p:cNvPr>
              <p:cNvSpPr txBox="1">
                <a:spLocks noRot="1" noChangeAspect="1" noMove="1" noResize="1" noEditPoints="1" noAdjustHandles="1" noChangeArrowheads="1" noChangeShapeType="1" noTextEdit="1"/>
              </p:cNvSpPr>
              <p:nvPr/>
            </p:nvSpPr>
            <p:spPr>
              <a:xfrm>
                <a:off x="6128194" y="2492896"/>
                <a:ext cx="1133965" cy="369332"/>
              </a:xfrm>
              <a:prstGeom prst="rect">
                <a:avLst/>
              </a:prstGeom>
              <a:blipFill>
                <a:blip r:embed="rId6"/>
                <a:stretch>
                  <a:fillRect l="-1075" b="-13115"/>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386A0AB-0E34-4661-B606-4146E8508A81}"/>
                  </a:ext>
                </a:extLst>
              </p:cNvPr>
              <p:cNvSpPr txBox="1"/>
              <p:nvPr/>
            </p:nvSpPr>
            <p:spPr>
              <a:xfrm>
                <a:off x="6128194" y="2790220"/>
                <a:ext cx="1005725" cy="369332"/>
              </a:xfrm>
              <a:prstGeom prst="rect">
                <a:avLst/>
              </a:prstGeom>
              <a:noFill/>
              <a:ln>
                <a:noFill/>
              </a:ln>
            </p:spPr>
            <p:txBody>
              <a:bodyPr wrap="none" rtlCol="0" anchor="ctr" anchorCtr="1">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=5%</m:t>
                      </m:r>
                    </m:oMath>
                  </m:oMathPara>
                </a14:m>
                <a:endParaRPr lang="en-SG" dirty="0"/>
              </a:p>
            </p:txBody>
          </p:sp>
        </mc:Choice>
        <mc:Fallback xmlns="">
          <p:sp>
            <p:nvSpPr>
              <p:cNvPr id="9" name="TextBox 8">
                <a:extLst>
                  <a:ext uri="{FF2B5EF4-FFF2-40B4-BE49-F238E27FC236}">
                    <a16:creationId xmlns:a16="http://schemas.microsoft.com/office/drawing/2014/main" id="{2386A0AB-0E34-4661-B606-4146E8508A81}"/>
                  </a:ext>
                </a:extLst>
              </p:cNvPr>
              <p:cNvSpPr txBox="1">
                <a:spLocks noRot="1" noChangeAspect="1" noMove="1" noResize="1" noEditPoints="1" noAdjustHandles="1" noChangeArrowheads="1" noChangeShapeType="1" noTextEdit="1"/>
              </p:cNvSpPr>
              <p:nvPr/>
            </p:nvSpPr>
            <p:spPr>
              <a:xfrm>
                <a:off x="6128194" y="2790220"/>
                <a:ext cx="1005725" cy="369332"/>
              </a:xfrm>
              <a:prstGeom prst="rect">
                <a:avLst/>
              </a:prstGeom>
              <a:blipFill>
                <a:blip r:embed="rId7"/>
                <a:stretch>
                  <a:fillRect l="-1212" b="-15000"/>
                </a:stretch>
              </a:blipFill>
              <a:ln>
                <a:noFill/>
              </a:ln>
            </p:spPr>
            <p:txBody>
              <a:bodyPr/>
              <a:lstStyle/>
              <a:p>
                <a:r>
                  <a:rPr lang="en-SG">
                    <a:noFill/>
                  </a:rPr>
                  <a:t> </a:t>
                </a:r>
              </a:p>
            </p:txBody>
          </p:sp>
        </mc:Fallback>
      </mc:AlternateContent>
      <p:sp>
        <p:nvSpPr>
          <p:cNvPr id="10" name="Content Placeholder 1">
            <a:extLst>
              <a:ext uri="{FF2B5EF4-FFF2-40B4-BE49-F238E27FC236}">
                <a16:creationId xmlns:a16="http://schemas.microsoft.com/office/drawing/2014/main" id="{863D39B9-A7A6-4376-B102-C3A5810C502B}"/>
              </a:ext>
            </a:extLst>
          </p:cNvPr>
          <p:cNvSpPr txBox="1">
            <a:spLocks/>
          </p:cNvSpPr>
          <p:nvPr/>
        </p:nvSpPr>
        <p:spPr>
          <a:xfrm>
            <a:off x="5878388" y="3380606"/>
            <a:ext cx="6120680" cy="2712690"/>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dirty="0"/>
              <a:t>We notice that as the UNL size increases, even at 20% Byzantine error, voting by these faulty systems never constitute more than half of the entire network.</a:t>
            </a:r>
          </a:p>
          <a:p>
            <a:pPr marL="0" indent="0">
              <a:buFont typeface="Wingdings" pitchFamily="2" charset="2"/>
              <a:buNone/>
            </a:pPr>
            <a:r>
              <a:rPr lang="en-US" dirty="0"/>
              <a:t>I</a:t>
            </a:r>
            <a:r>
              <a:rPr lang="en-SG" dirty="0"/>
              <a:t>f it is 15% or less, then increasing the UNL size will significantly decrease the probability of not obtaining consensus.</a:t>
            </a:r>
            <a:endParaRPr lang="en-US" dirty="0"/>
          </a:p>
        </p:txBody>
      </p:sp>
    </p:spTree>
    <p:extLst>
      <p:ext uri="{BB962C8B-B14F-4D97-AF65-F5344CB8AC3E}">
        <p14:creationId xmlns:p14="http://schemas.microsoft.com/office/powerpoint/2010/main" val="647241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F88AB89-FDAA-486F-95A7-85AB8A94A788}"/>
                  </a:ext>
                </a:extLst>
              </p:cNvPr>
              <p:cNvSpPr>
                <a:spLocks noGrp="1"/>
              </p:cNvSpPr>
              <p:nvPr>
                <p:ph idx="1"/>
              </p:nvPr>
            </p:nvSpPr>
            <p:spPr/>
            <p:txBody>
              <a:bodyPr/>
              <a:lstStyle/>
              <a:p>
                <a:r>
                  <a:rPr lang="en-US" dirty="0"/>
                  <a:t>A 2 second window is set such that systems with high latency will be able to participate in the consensus process, thereby decreasing Byzantine errors in the consensus protocol.</a:t>
                </a:r>
              </a:p>
              <a:p>
                <a:r>
                  <a:rPr lang="en-US" dirty="0"/>
                  <a:t>Votes are recorded at every round, hence nodes that consistently vote against the network majority (malicious nodes) can be flagged and removed</a:t>
                </a:r>
              </a:p>
              <a:p>
                <a:r>
                  <a:rPr lang="en-US" dirty="0"/>
                  <a:t>A trusted and curated set of UNL is provided to every node to reduce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𝑓</m:t>
                        </m:r>
                      </m:num>
                      <m:den>
                        <m:r>
                          <a:rPr lang="en-US" b="0" i="1" smtClean="0">
                            <a:latin typeface="Cambria Math" panose="02040503050406030204" pitchFamily="18" charset="0"/>
                          </a:rPr>
                          <m:t>𝑛</m:t>
                        </m:r>
                      </m:den>
                    </m:f>
                    <m:r>
                      <a:rPr lang="en-US" b="0" i="1" smtClean="0">
                        <a:latin typeface="Cambria Math" panose="02040503050406030204" pitchFamily="18" charset="0"/>
                      </a:rPr>
                      <m:t>%</m:t>
                    </m:r>
                  </m:oMath>
                </a14:m>
                <a:r>
                  <a:rPr lang="en-US" dirty="0"/>
                  <a:t> in the system, and hence higher probability of correctness and consensus.</a:t>
                </a:r>
              </a:p>
            </p:txBody>
          </p:sp>
        </mc:Choice>
        <mc:Fallback xmlns="">
          <p:sp>
            <p:nvSpPr>
              <p:cNvPr id="2" name="Content Placeholder 1">
                <a:extLst>
                  <a:ext uri="{FF2B5EF4-FFF2-40B4-BE49-F238E27FC236}">
                    <a16:creationId xmlns:a16="http://schemas.microsoft.com/office/drawing/2014/main" id="{6F88AB89-FDAA-486F-95A7-85AB8A94A788}"/>
                  </a:ext>
                </a:extLst>
              </p:cNvPr>
              <p:cNvSpPr>
                <a:spLocks noGrp="1" noRot="1" noChangeAspect="1" noMove="1" noResize="1" noEditPoints="1" noAdjustHandles="1" noChangeArrowheads="1" noChangeShapeType="1" noTextEdit="1"/>
              </p:cNvSpPr>
              <p:nvPr>
                <p:ph idx="1"/>
              </p:nvPr>
            </p:nvSpPr>
            <p:spPr>
              <a:blipFill>
                <a:blip r:embed="rId3"/>
                <a:stretch>
                  <a:fillRect l="-533" t="-2310" r="-1533" b="-2640"/>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A6167E18-F2E2-4AC9-9B66-E950D23525DB}"/>
              </a:ext>
            </a:extLst>
          </p:cNvPr>
          <p:cNvSpPr>
            <a:spLocks noGrp="1"/>
          </p:cNvSpPr>
          <p:nvPr>
            <p:ph type="title"/>
          </p:nvPr>
        </p:nvSpPr>
        <p:spPr/>
        <p:txBody>
          <a:bodyPr/>
          <a:lstStyle/>
          <a:p>
            <a:r>
              <a:rPr lang="en-US" dirty="0"/>
              <a:t>Procedure</a:t>
            </a:r>
            <a:endParaRPr lang="en-SG" dirty="0"/>
          </a:p>
        </p:txBody>
      </p:sp>
    </p:spTree>
    <p:extLst>
      <p:ext uri="{BB962C8B-B14F-4D97-AF65-F5344CB8AC3E}">
        <p14:creationId xmlns:p14="http://schemas.microsoft.com/office/powerpoint/2010/main" val="490053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F88AB89-FDAA-486F-95A7-85AB8A94A788}"/>
              </a:ext>
            </a:extLst>
          </p:cNvPr>
          <p:cNvSpPr>
            <a:spLocks noGrp="1"/>
          </p:cNvSpPr>
          <p:nvPr>
            <p:ph idx="1"/>
          </p:nvPr>
        </p:nvSpPr>
        <p:spPr/>
        <p:txBody>
          <a:bodyPr/>
          <a:lstStyle/>
          <a:p>
            <a:r>
              <a:rPr lang="en-US" dirty="0"/>
              <a:t>A network split detection algorithm is also implemented to detect if the size of the UNL suddenly decreases due to poor network connectivity and sudden forks in the network. This will indicate to the nodes to not process or vote on transactions but still participating in the consensus process</a:t>
            </a:r>
          </a:p>
          <a:p>
            <a:r>
              <a:rPr lang="en-US" dirty="0"/>
              <a:t>Reapplying this protocol multiple times to obtain multiple rounds of consensus allows detection of nodes bottlenecking the system. This allows for gradual increase of consensus to eventually hit 80%</a:t>
            </a:r>
          </a:p>
        </p:txBody>
      </p:sp>
      <p:sp>
        <p:nvSpPr>
          <p:cNvPr id="3" name="Title 2">
            <a:extLst>
              <a:ext uri="{FF2B5EF4-FFF2-40B4-BE49-F238E27FC236}">
                <a16:creationId xmlns:a16="http://schemas.microsoft.com/office/drawing/2014/main" id="{A6167E18-F2E2-4AC9-9B66-E950D23525DB}"/>
              </a:ext>
            </a:extLst>
          </p:cNvPr>
          <p:cNvSpPr>
            <a:spLocks noGrp="1"/>
          </p:cNvSpPr>
          <p:nvPr>
            <p:ph type="title"/>
          </p:nvPr>
        </p:nvSpPr>
        <p:spPr/>
        <p:txBody>
          <a:bodyPr/>
          <a:lstStyle/>
          <a:p>
            <a:r>
              <a:rPr lang="en-US" dirty="0"/>
              <a:t>Procedure</a:t>
            </a:r>
            <a:endParaRPr lang="en-SG" dirty="0"/>
          </a:p>
        </p:txBody>
      </p:sp>
    </p:spTree>
    <p:extLst>
      <p:ext uri="{BB962C8B-B14F-4D97-AF65-F5344CB8AC3E}">
        <p14:creationId xmlns:p14="http://schemas.microsoft.com/office/powerpoint/2010/main" val="148227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Project planning overview presentation" id="{11734F26-DC3E-4DB1-A7CA-E8974573DED9}" vid="{CE64C202-BC92-45CD-95CB-8071B13D3EF8}"/>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_xmlsignatures/_rels/origin.sigs.rels><?xml version="1.0" encoding="UTF-8" standalone="yes"?>
<Relationships xmlns="http://schemas.openxmlformats.org/package/2006/relationships"><Relationship Id="rId2" Type="http://schemas.openxmlformats.org/package/2006/relationships/digital-signature/signature" Target="sig2.xml"/><Relationship Id="rId1" Type="http://schemas.openxmlformats.org/package/2006/relationships/digital-signature/signature" Target="sig1.xml"/></Relationships>
</file>

<file path=_xmlsignatures/sig1.xml><?xml version="1.0" encoding="utf-8"?>
<Signature xmlns="http://www.w3.org/2000/09/xmldsig#" Id="idPackageSignature">
  <SignedInfo>
    <CanonicalizationMethod Algorithm="http://www.w3.org/TR/2001/REC-xml-c14n-20010315"/>
    <SignatureMethod Algorithm="http://www.w3.org/2001/04/xmldsig-more#rsa-sha256"/>
    <Reference Type="http://www.w3.org/2000/09/xmldsig#Object" URI="#idPackageObject">
      <DigestMethod Algorithm="http://www.w3.org/2001/04/xmlenc#sha256"/>
      <DigestValue>EyGNuIdfgri0DYFtm5OntZxbkWN4rvIceQV+22F1Ug8=</DigestValue>
    </Reference>
    <Reference Type="http://www.w3.org/2000/09/xmldsig#Object" URI="#idOfficeObject">
      <DigestMethod Algorithm="http://www.w3.org/2001/04/xmlenc#sha256"/>
      <DigestValue>4ob9m0wzd09yFRJi2/aHKrLrKDq0jzqLdAFwoG/4leQ=</DigestValue>
    </Reference>
    <Reference Type="http://uri.etsi.org/01903#SignedProperties" URI="#idSignedProperties">
      <Transforms>
        <Transform Algorithm="http://www.w3.org/TR/2001/REC-xml-c14n-20010315"/>
      </Transforms>
      <DigestMethod Algorithm="http://www.w3.org/2001/04/xmlenc#sha256"/>
      <DigestValue>RuEWzd/bw40Sr1WeY45xSoqyviMrDz3wsIdqpMyxBWQ=</DigestValue>
    </Reference>
  </SignedInfo>
  <SignatureValue>j/1Q3lzO02qDCw1SDp8UE09OmeSz1AQ1thdgsn9lvdlcGPVwtuFIChtkbNZhkVgL0iWxumwqikiF
vNhWgV/OvGBcRLJtx69yoZ8j0qOgvBOXlnDOWZfAO0laMGBbh/QBOaWDairVyrRIHjs3JEes9gKR
Kx/oAdt0OGj2uZ2G9Uf6MRBD7ghk9y2W/sgKXr6mrBR00YXfNh76hS54CAYe56Ob5KcTlBKxbN9i
qyWJ1s5gHCoME7E2ryJkHUxRGfwqVlxTnZSdYyanVyVL335blfpaFp2p+yAEdBUp6FNuv/1tVa3y
+rr1TfsiRh57/W4atCsqo0iC9JiJtNnKaTr9kw==</SignatureValue>
  <KeyInfo>
    <X509Data>
      <X509Certificate>MIIFNDCCBBygAwIBAgIRAPJD1ijUppxp2BpqJ/nDrocwDQYJKoZIhvcNAQELBQAwgZcxCzAJBgNVBAYTAkdCMRswGQYDVQQIExJHcmVhdGVyIE1hbmNoZXN0ZXIxEDAOBgNVBAcTB1NhbGZvcmQxGjAYBgNVBAoTEUNPTU9ETyBDQSBMaW1pdGVkMT0wOwYDVQQDEzRDT01PRE8gUlNBIENsaWVudCBBdXRoZW50aWNhdGlvbiBhbmQgU2VjdXJlIEVtYWlsIENBMB4XDTE3MTExOTAwMDAwMFoXDTE4MTExOTIzNTk1OVowJTEjMCEGCSqGSIb3DQEJARYUYmdvaDAwOEBlLm50dS5lZHUuc2cwggEiMA0GCSqGSIb3DQEBAQUAA4IBDwAwggEKAoIBAQDsd1+oL36t5DJwyp6jv4hXMf5OXLC6Zw+f7B8O/6ICnIyaZfK4sk5Xb9fXI5zapbGStRkzXtJDuLB+CZL8sjnjDhGNwbEIwMpOd1wlHi6LwtYOzC1kK7GP/dbqZngVmbzXcr8BZ17oTLM34bBz7nGAp26VfR9uSSXeqkW2X7EF2bZuYdXK/qhX5d15+j5hlq46KIiGcAeMGQbiEGmdqhn1I70U4XUiF9lqE+uFFbnPSd4DErsntRc6eZmiEysbS8NsYCvlpxubyzqjwo29MPNTsqRjOSBnEhFlQKJQSDlx6AgTcn8nwd2frru2aMHKrwjInhtOmQSol2EONvZqmbtlAgMBAAGjggHqMIIB5jAfBgNVHSMEGDAWgBSCr2yM+MX+lmF86B89K3FIXsSLwDAdBgNVHQ4EFgQULNjeiGbsZp35/Rvr5kQZpENT+wEwDgYDVR0PAQH/BAQDAgWgMAwGA1UdEwEB/wQCMAAwIAYDVR0lBBkwFwYIKwYBBQUHAwQGCysGAQQBsjEBAwUCMBEGCWCGSAGG+EIBAQQEAwIFIDBGBgNVHSAEPzA9MDsGDCsGAQQBsjEBAgEBATArMCkGCCsGAQUFBwIBFh1odHRwczovL3NlY3VyZS5jb21vZG8ubmV0L0NQUzBaBgNVHR8EUzBRME+gTaBLhklodHRwOi8vY3JsLmNvbW9kb2NhLmNvbS9DT01PRE9SU0FDbGllbnRBdXRoZW50aWNhdGlvbmFuZFNlY3VyZUVtYWlsQ0EuY3JsMIGLBggrBgEFBQcBAQR/MH0wVQYIKwYBBQUHMAKGSWh0dHA6Ly9jcnQuY29tb2RvY2EuY29tL0NPTU9ET1JTQUNsaWVudEF1dGhlbnRpY2F0aW9uYW5kU2VjdXJlRW1haWxDQS5jcnQwJAYIKwYBBQUHMAGGGGh0dHA6Ly9vY3NwLmNvbW9kb2NhLmNvbTAfBgNVHREEGDAWgRRiZ29oMDA4QGUubnR1LmVkdS5zZzANBgkqhkiG9w0BAQsFAAOCAQEAYvPsFJB7FW+JDHrmU5RvHOIUcty8q2TzttRdHEiZcrtK22yTZN7gYOqv/mPC2JiJPW5NOBhmAQmkY/qYktHSYcxI33A05v5e0dTUNFLgWNPc8qU84ri9GFSZUDa1wAAyLQbtIjTKphtAQaalIqHllM72as3qaXlwNQSs+oUm+aby9Qcejkvzk2UZL5ezO9PyILLskZZDAFPR56ex6ivuBWhtTtvaId5iLZ05baaUWdzt0F0xUDodMmpFMNFmXkfdWtXWHb/4h+m+NzSGtIp/eaDEg9iv69FXp7tvUKC2UQwe/OYJPV4l/CI6SCP+Vw7+sZdllv8oJpDxlbc6tLatLQ==</X509Certificate>
    </X509Data>
  </KeyInfo>
  <Object Id="idPackageObject">
    <Manifest>
      <Reference URI="/_rels/.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ZA0yc/xO3JTsFCHnkGRYT0tE9b7806O9EDnxF1WjyYo=</DigestValue>
      </Reference>
      <Reference URI="/ppt/_rels/presentation.xml.rels?ContentType=application/vnd.openxmlformats-package.relationships+xml">
        <Transforms>
          <Transform Algorithm="http://schemas.openxmlformats.org/package/2006/RelationshipTransform">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
            <mdssi:RelationshipReference xmlns:mdssi="http://schemas.openxmlformats.org/package/2006/digital-signature" SourceId="rId16"/>
          </Transform>
          <Transform Algorithm="http://www.w3.org/TR/2001/REC-xml-c14n-20010315"/>
        </Transforms>
        <DigestMethod Algorithm="http://www.w3.org/2001/04/xmlenc#sha256"/>
        <DigestValue>CDfmWRK+DW7AtnRbo9UULepZFgHv2Qd3pdwTMiNJk7s=</DigestValue>
      </Reference>
      <Reference URI="/ppt/handoutMasters/_rels/handoutMaster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VgNGZLFGoRxv04fViwPY4GatfzqYLBSCTL6MDtoY7yY=</DigestValue>
      </Reference>
      <Reference URI="/ppt/handoutMasters/handoutMaster1.xml?ContentType=application/vnd.openxmlformats-officedocument.presentationml.handoutMaster+xml">
        <DigestMethod Algorithm="http://www.w3.org/2001/04/xmlenc#sha256"/>
        <DigestValue>zS48k49a+WUpR+9fTsx2PesLcoWT0LbQpfq0iF7aFQc=</DigestValue>
      </Reference>
      <Reference URI="/ppt/media/image1.jpeg?ContentType=image/jpeg">
        <DigestMethod Algorithm="http://www.w3.org/2001/04/xmlenc#sha256"/>
        <DigestValue>WJ4JGyExU0M4v1GrfMrNCTLpawe5nzbQC5zs/Gf5oxg=</DigestValue>
      </Reference>
      <Reference URI="/ppt/media/image10.png?ContentType=image/png">
        <DigestMethod Algorithm="http://www.w3.org/2001/04/xmlenc#sha256"/>
        <DigestValue>l9ojBs6ocgYKeTUA3SH1ny5u91aYNN6cJ7taJLzRq4s=</DigestValue>
      </Reference>
      <Reference URI="/ppt/media/image11.png?ContentType=image/png">
        <DigestMethod Algorithm="http://www.w3.org/2001/04/xmlenc#sha256"/>
        <DigestValue>GPauDq/Sua0B0512mW5TUn2xHsY9NRnPJV5ONS3fjYk=</DigestValue>
      </Reference>
      <Reference URI="/ppt/media/image2.emf?ContentType=image/x-emf">
        <DigestMethod Algorithm="http://www.w3.org/2001/04/xmlenc#sha256"/>
        <DigestValue>wI3HatUcSYNE5T8c9+1iv4CzxcjaLaFVFq2amOmGoHo=</DigestValue>
      </Reference>
      <Reference URI="/ppt/media/image2.png?ContentType=image/png">
        <DigestMethod Algorithm="http://www.w3.org/2001/04/xmlenc#sha256"/>
        <DigestValue>S8BHnjKMyrRtCSdFMkWsY8sJYcvkR2gE9MzlBwHIz4E=</DigestValue>
      </Reference>
      <Reference URI="/ppt/media/image3.png?ContentType=image/png">
        <DigestMethod Algorithm="http://www.w3.org/2001/04/xmlenc#sha256"/>
        <DigestValue>akNQO24+PXC03dVAcHU/DVGBFNEJK1Xff0CyWowuZZo=</DigestValue>
      </Reference>
      <Reference URI="/ppt/media/image4.png?ContentType=image/png">
        <DigestMethod Algorithm="http://www.w3.org/2001/04/xmlenc#sha256"/>
        <DigestValue>1qoYokut5mJJgHTK63BoPiWAFRiYTr6jeo5i4ZKFOyE=</DigestValue>
      </Reference>
      <Reference URI="/ppt/media/image5.png?ContentType=image/png">
        <DigestMethod Algorithm="http://www.w3.org/2001/04/xmlenc#sha256"/>
        <DigestValue>sIXZwQkbv33pdF0D9/Ql6OpIwjbuLJGxWaOOKshXUp4=</DigestValue>
      </Reference>
      <Reference URI="/ppt/media/image6.png?ContentType=image/png">
        <DigestMethod Algorithm="http://www.w3.org/2001/04/xmlenc#sha256"/>
        <DigestValue>Zr800upGzWW6Sro5yCoFBCZhsssSiXEGQw+1Xrjtn6U=</DigestValue>
      </Reference>
      <Reference URI="/ppt/media/image7.png?ContentType=image/png">
        <DigestMethod Algorithm="http://www.w3.org/2001/04/xmlenc#sha256"/>
        <DigestValue>rG2z5hv6ZrJhg5gIne7i3f/sC90/bP8RBQ7qkEOXgzQ=</DigestValue>
      </Reference>
      <Reference URI="/ppt/media/image8.png?ContentType=image/png">
        <DigestMethod Algorithm="http://www.w3.org/2001/04/xmlenc#sha256"/>
        <DigestValue>Sz9eVR5qokXWYE4kgs6TNN/avcXe2bvKVD21QFhKZ7A=</DigestValue>
      </Reference>
      <Reference URI="/ppt/media/image9.png?ContentType=image/png">
        <DigestMethod Algorithm="http://www.w3.org/2001/04/xmlenc#sha256"/>
        <DigestValue>oKzwICz4dGKYxuy2L/gaOeAkOryNibgBrpZBze8VhWI=</DigestValue>
      </Reference>
      <Reference URI="/ppt/notesMasters/_rels/notesMaster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/7uK4nOrjCm8I3MzWhp7br2N1LX5670v4kFsav/hBR0=</DigestValue>
      </Reference>
      <Reference URI="/ppt/notesMasters/notesMaster1.xml?ContentType=application/vnd.openxmlformats-officedocument.presentationml.notesMaster+xml">
        <DigestMethod Algorithm="http://www.w3.org/2001/04/xmlenc#sha256"/>
        <DigestValue>pFFHnpHz86Uni+7/SN0kzfbOH1V9X6acWAke4wVlhGI=</DigestValue>
      </Reference>
      <Reference URI="/ppt/notesSlides/_rels/notesSlide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EeS/XBqpLAllF55eGQWaUomRkiQmZbvjHd/xP4rD1Jg=</DigestValue>
      </Reference>
      <Reference URI="/ppt/notesSlides/_rels/notesSlide2.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9wTHvE6ZN/xvJrAG6D1pCq6vnFSQ4LhGR6Qfw5OsLF8=</DigestValue>
      </Reference>
      <Reference URI="/ppt/notesSlides/_rels/notesSlide3.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Qbx2/kUayG2sCMVMUwisSjX4qdyqAkLD84NiRqLoxLo=</DigestValue>
      </Reference>
      <Reference URI="/ppt/notesSlides/_rels/notesSlide4.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QnksgCoEn+kNlfsDtZNCvnOpdRQA8EFa433/xc5jmhU=</DigestValue>
      </Reference>
      <Reference URI="/ppt/notesSlides/notesSlide1.xml?ContentType=application/vnd.openxmlformats-officedocument.presentationml.notesSlide+xml">
        <DigestMethod Algorithm="http://www.w3.org/2001/04/xmlenc#sha256"/>
        <DigestValue>EG6Nf6Z2gtkcTRaahVudH38AKcKjwp30iQaWllmRcaM=</DigestValue>
      </Reference>
      <Reference URI="/ppt/notesSlides/notesSlide2.xml?ContentType=application/vnd.openxmlformats-officedocument.presentationml.notesSlide+xml">
        <DigestMethod Algorithm="http://www.w3.org/2001/04/xmlenc#sha256"/>
        <DigestValue>NNFvMbqgxeomP+jVWG8iBjlP3EqHFVRt5OMjEzf+78I=</DigestValue>
      </Reference>
      <Reference URI="/ppt/notesSlides/notesSlide3.xml?ContentType=application/vnd.openxmlformats-officedocument.presentationml.notesSlide+xml">
        <DigestMethod Algorithm="http://www.w3.org/2001/04/xmlenc#sha256"/>
        <DigestValue>LTYITrEi33gBEGZV5igipk17hOD7nmVcOKjdfWXqhFU=</DigestValue>
      </Reference>
      <Reference URI="/ppt/notesSlides/notesSlide4.xml?ContentType=application/vnd.openxmlformats-officedocument.presentationml.notesSlide+xml">
        <DigestMethod Algorithm="http://www.w3.org/2001/04/xmlenc#sha256"/>
        <DigestValue>4FlsznZuGfbelGx8gj8bHZ2xE7vYipC6jLT3IOAoCgw=</DigestValue>
      </Reference>
      <Reference URI="/ppt/presentation.xml?ContentType=application/vnd.openxmlformats-officedocument.presentationml.presentation.main+xml">
        <DigestMethod Algorithm="http://www.w3.org/2001/04/xmlenc#sha256"/>
        <DigestValue>/F2jN/u1qegHplq9nLQjqVCI2dIQIpkMsUA/Jjyl/Ag=</DigestValue>
      </Reference>
      <Reference URI="/ppt/presProps.xml?ContentType=application/vnd.openxmlformats-officedocument.presentationml.presProps+xml">
        <DigestMethod Algorithm="http://www.w3.org/2001/04/xmlenc#sha256"/>
        <DigestValue>C6Q6ef1tCjucz3I6Ro1XXVlANA9ywg098VX/DLKWs1E=</DigestValue>
      </Reference>
      <Reference URI="/ppt/revisionInfo.xml?ContentType=application/vnd.ms-powerpoint.revisioninfo+xml">
        <DigestMethod Algorithm="http://www.w3.org/2001/04/xmlenc#sha256"/>
        <DigestValue>qjiV3Hyl5M2H57e7uN6S+VAqY6lIkWf+gUOG5FQk5cY=</DigestValue>
      </Reference>
      <Reference URI="/ppt/slideLayouts/_rels/slideLayout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10.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1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1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3.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4.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5.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6.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7.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8.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9.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slideLayout1.xml?ContentType=application/vnd.openxmlformats-officedocument.presentationml.slideLayout+xml">
        <DigestMethod Algorithm="http://www.w3.org/2001/04/xmlenc#sha256"/>
        <DigestValue>WadnaV7dbmh3+6ZgOwwL2s/xO1EYGLJhp6LT7561y/U=</DigestValue>
      </Reference>
      <Reference URI="/ppt/slideLayouts/slideLayout10.xml?ContentType=application/vnd.openxmlformats-officedocument.presentationml.slideLayout+xml">
        <DigestMethod Algorithm="http://www.w3.org/2001/04/xmlenc#sha256"/>
        <DigestValue>9ux/cd8zmkZ9lEkAy0uDjVkZEcU+UAfKYKAzlkok26A=</DigestValue>
      </Reference>
      <Reference URI="/ppt/slideLayouts/slideLayout11.xml?ContentType=application/vnd.openxmlformats-officedocument.presentationml.slideLayout+xml">
        <DigestMethod Algorithm="http://www.w3.org/2001/04/xmlenc#sha256"/>
        <DigestValue>lQ9t3Frf7k6rq/2N3qVGWGi+sxTk92+YrbOVyfehGOM=</DigestValue>
      </Reference>
      <Reference URI="/ppt/slideLayouts/slideLayout12.xml?ContentType=application/vnd.openxmlformats-officedocument.presentationml.slideLayout+xml">
        <DigestMethod Algorithm="http://www.w3.org/2001/04/xmlenc#sha256"/>
        <DigestValue>5xLKIncbyRYPQd22ysEt9BE/WPbAAyctyAcyMfLI61Y=</DigestValue>
      </Reference>
      <Reference URI="/ppt/slideLayouts/slideLayout2.xml?ContentType=application/vnd.openxmlformats-officedocument.presentationml.slideLayout+xml">
        <DigestMethod Algorithm="http://www.w3.org/2001/04/xmlenc#sha256"/>
        <DigestValue>fWahus+WW1aDQdurnnsMQYDNmhFWC3Z7PJIfcTMOKvs=</DigestValue>
      </Reference>
      <Reference URI="/ppt/slideLayouts/slideLayout3.xml?ContentType=application/vnd.openxmlformats-officedocument.presentationml.slideLayout+xml">
        <DigestMethod Algorithm="http://www.w3.org/2001/04/xmlenc#sha256"/>
        <DigestValue>Bt60pIEu9HE//LZ0o/jgd4ik0HqZrvUxw1sOcoV/f7Y=</DigestValue>
      </Reference>
      <Reference URI="/ppt/slideLayouts/slideLayout4.xml?ContentType=application/vnd.openxmlformats-officedocument.presentationml.slideLayout+xml">
        <DigestMethod Algorithm="http://www.w3.org/2001/04/xmlenc#sha256"/>
        <DigestValue>WHVO+NYwiGYBBT2GaZWFH/ZMNs+LTjjiMzsB3XoQj54=</DigestValue>
      </Reference>
      <Reference URI="/ppt/slideLayouts/slideLayout5.xml?ContentType=application/vnd.openxmlformats-officedocument.presentationml.slideLayout+xml">
        <DigestMethod Algorithm="http://www.w3.org/2001/04/xmlenc#sha256"/>
        <DigestValue>oZZTds4VmH0Ed5cJiAUrOsj64W9CtgboGPiMjqCJ2ps=</DigestValue>
      </Reference>
      <Reference URI="/ppt/slideLayouts/slideLayout6.xml?ContentType=application/vnd.openxmlformats-officedocument.presentationml.slideLayout+xml">
        <DigestMethod Algorithm="http://www.w3.org/2001/04/xmlenc#sha256"/>
        <DigestValue>ZQZRbK/aL8Bxy91Mdad3meUK/Lyt1e3qrXbsgk6Vsd4=</DigestValue>
      </Reference>
      <Reference URI="/ppt/slideLayouts/slideLayout7.xml?ContentType=application/vnd.openxmlformats-officedocument.presentationml.slideLayout+xml">
        <DigestMethod Algorithm="http://www.w3.org/2001/04/xmlenc#sha256"/>
        <DigestValue>o9sDYkDPtjGn27gXPi8Oaj0+Cj229zCxfpT9TCy5Joc=</DigestValue>
      </Reference>
      <Reference URI="/ppt/slideLayouts/slideLayout8.xml?ContentType=application/vnd.openxmlformats-officedocument.presentationml.slideLayout+xml">
        <DigestMethod Algorithm="http://www.w3.org/2001/04/xmlenc#sha256"/>
        <DigestValue>j1J6xxfIZrY41roz0BjquyKJcgaHOf3TE3Y4cxXk/HI=</DigestValue>
      </Reference>
      <Reference URI="/ppt/slideLayouts/slideLayout9.xml?ContentType=application/vnd.openxmlformats-officedocument.presentationml.slideLayout+xml">
        <DigestMethod Algorithm="http://www.w3.org/2001/04/xmlenc#sha256"/>
        <DigestValue>WSfTwldpZU+Fiw7wAnV8tyH9Qpugl3Whmj6YnwbblyI=</DigestValue>
      </Reference>
      <Reference URI="/ppt/slideMasters/_rels/slideMaster1.xml.rels?ContentType=application/vnd.openxmlformats-package.relationships+xml">
        <Transforms>
          <Transform Algorithm="http://schemas.openxmlformats.org/package/2006/RelationshipTransform">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Transform>
          <Transform Algorithm="http://www.w3.org/TR/2001/REC-xml-c14n-20010315"/>
        </Transforms>
        <DigestMethod Algorithm="http://www.w3.org/2001/04/xmlenc#sha256"/>
        <DigestValue>nH02piht8NbxdqGvWxvMRZWUarSEFWv9AcJgCxzerd0=</DigestValue>
      </Reference>
      <Reference URI="/ppt/slideMasters/slideMaster1.xml?ContentType=application/vnd.openxmlformats-officedocument.presentationml.slideMaster+xml">
        <DigestMethod Algorithm="http://www.w3.org/2001/04/xmlenc#sha256"/>
        <DigestValue>Sp2whwHGRbWOQ6mSisqZizaCk/R6wyavoX5tWb5OLCM=</DigestValue>
      </Reference>
      <Reference URI="/ppt/slides/_rels/slide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W7T7nCgKkbObXPOcmN5INRjtvix1CfYVS1HSU2bK3xo=</DigestValue>
      </Reference>
      <Reference URI="/ppt/slides/_rels/slide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3.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PnDiMXfG02S0WhykOMCOWIP/K80Rljhd4MtkQdljjvc=</DigestValue>
      </Reference>
      <Reference URI="/ppt/slides/_rels/slide4.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eTBXKofdXrDBjcvPseVP2kiU2ZNPLF4C1vAMBKrflp0=</DigestValue>
      </Reference>
      <Reference URI="/ppt/slides/_rels/slide5.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YaJ+qQgjy6mEBZzSws8fOUbLTflRwtlpsftEY7dK7uY=</DigestValue>
      </Reference>
      <Reference URI="/ppt/slides/_rels/slide6.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L90nAzcfVdl8c4/+LG81+eV7kdI4Cab1/y1Bu9i3sgM=</DigestValue>
      </Reference>
      <Reference URI="/ppt/slides/_rels/slide7.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2"/>
          </Transform>
          <Transform Algorithm="http://www.w3.org/TR/2001/REC-xml-c14n-20010315"/>
        </Transforms>
        <DigestMethod Algorithm="http://www.w3.org/2001/04/xmlenc#sha256"/>
        <DigestValue>a2qAne3OSz5rOBFqFK1rR5Yr2Bm9b50rsMKJhBEdU2Q=</DigestValue>
      </Reference>
      <Reference URI="/ppt/slides/_rels/slide8.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WKwgFYpZZivCc3v3KDui1CIvHGc2wYsbXLB0EXR6Gso=</DigestValue>
      </Reference>
      <Reference URI="/ppt/slides/_rels/slide9.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slide1.xml?ContentType=application/vnd.openxmlformats-officedocument.presentationml.slide+xml">
        <DigestMethod Algorithm="http://www.w3.org/2001/04/xmlenc#sha256"/>
        <DigestValue>E5t8CpxPEvq1ER9QX4CSr6wohFHi7dEiacTwgAf7fuI=</DigestValue>
      </Reference>
      <Reference URI="/ppt/slides/slide2.xml?ContentType=application/vnd.openxmlformats-officedocument.presentationml.slide+xml">
        <DigestMethod Algorithm="http://www.w3.org/2001/04/xmlenc#sha256"/>
        <DigestValue>t1eUSgCLKutrQ4SPWjKAbGnNCxbGQeZHpXpihhZWk3g=</DigestValue>
      </Reference>
      <Reference URI="/ppt/slides/slide3.xml?ContentType=application/vnd.openxmlformats-officedocument.presentationml.slide+xml">
        <DigestMethod Algorithm="http://www.w3.org/2001/04/xmlenc#sha256"/>
        <DigestValue>NpdXf4Tudp57CdGS8TlCraaLp3POCyaFDvgV8QPzfUE=</DigestValue>
      </Reference>
      <Reference URI="/ppt/slides/slide4.xml?ContentType=application/vnd.openxmlformats-officedocument.presentationml.slide+xml">
        <DigestMethod Algorithm="http://www.w3.org/2001/04/xmlenc#sha256"/>
        <DigestValue>ovd3Ercl2dHyQR2MRZgHXOcLfAHhYd1BFNy1H4F91W0=</DigestValue>
      </Reference>
      <Reference URI="/ppt/slides/slide5.xml?ContentType=application/vnd.openxmlformats-officedocument.presentationml.slide+xml">
        <DigestMethod Algorithm="http://www.w3.org/2001/04/xmlenc#sha256"/>
        <DigestValue>L1ztVh1OUMtwcaOVnK6Wk9pEuq/xgTLFj21j3TNj/AY=</DigestValue>
      </Reference>
      <Reference URI="/ppt/slides/slide6.xml?ContentType=application/vnd.openxmlformats-officedocument.presentationml.slide+xml">
        <DigestMethod Algorithm="http://www.w3.org/2001/04/xmlenc#sha256"/>
        <DigestValue>OSi/Rqs1rTJMmkxEojqRnoJcOc1tnUnseDhLPpnbIMM=</DigestValue>
      </Reference>
      <Reference URI="/ppt/slides/slide7.xml?ContentType=application/vnd.openxmlformats-officedocument.presentationml.slide+xml">
        <DigestMethod Algorithm="http://www.w3.org/2001/04/xmlenc#sha256"/>
        <DigestValue>Gn+253ypO0xdHnlWwkn/bfHWelDCDdWVObTZdtZodAY=</DigestValue>
      </Reference>
      <Reference URI="/ppt/slides/slide8.xml?ContentType=application/vnd.openxmlformats-officedocument.presentationml.slide+xml">
        <DigestMethod Algorithm="http://www.w3.org/2001/04/xmlenc#sha256"/>
        <DigestValue>1pZjxYRAzSwtOvPQFZOJbZ9jXpRgmlepcs7kgXTU9fo=</DigestValue>
      </Reference>
      <Reference URI="/ppt/slides/slide9.xml?ContentType=application/vnd.openxmlformats-officedocument.presentationml.slide+xml">
        <DigestMethod Algorithm="http://www.w3.org/2001/04/xmlenc#sha256"/>
        <DigestValue>jvsuWXqhtOFj94INwvaLPD/CPymiSleIzCsURPDiPxE=</DigestValue>
      </Reference>
      <Reference URI="/ppt/tableStyles.xml?ContentType=application/vnd.openxmlformats-officedocument.presentationml.tableStyles+xml">
        <DigestMethod Algorithm="http://www.w3.org/2001/04/xmlenc#sha256"/>
        <DigestValue>VaTa6gQ11dQoh0EzgmYGY9qyQJ7Vc25dph2mmb52boU=</DigestValue>
      </Reference>
      <Reference URI="/ppt/theme/_rels/theme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Y+3wJOMP3JY16bEUtgml2qEIrlc/vWMqGQ/VOkXiOUI=</DigestValue>
      </Reference>
      <Reference URI="/ppt/theme/theme1.xml?ContentType=application/vnd.openxmlformats-officedocument.theme+xml">
        <DigestMethod Algorithm="http://www.w3.org/2001/04/xmlenc#sha256"/>
        <DigestValue>pCfEa5TNOPXW7ccQnrS7YDsJHgT48QZAtzuJuJC9+jM=</DigestValue>
      </Reference>
      <Reference URI="/ppt/theme/theme2.xml?ContentType=application/vnd.openxmlformats-officedocument.theme+xml">
        <DigestMethod Algorithm="http://www.w3.org/2001/04/xmlenc#sha256"/>
        <DigestValue>nakcNRnakb2fctuVYzxj5GnpDP2q9cnShVKQclJcM/g=</DigestValue>
      </Reference>
      <Reference URI="/ppt/theme/theme3.xml?ContentType=application/vnd.openxmlformats-officedocument.theme+xml">
        <DigestMethod Algorithm="http://www.w3.org/2001/04/xmlenc#sha256"/>
        <DigestValue>nakcNRnakb2fctuVYzxj5GnpDP2q9cnShVKQclJcM/g=</DigestValue>
      </Reference>
      <Reference URI="/ppt/viewProps.xml?ContentType=application/vnd.openxmlformats-officedocument.presentationml.viewProps+xml">
        <DigestMethod Algorithm="http://www.w3.org/2001/04/xmlenc#sha256"/>
        <DigestValue>KlIG2U2veGZgL/Tws6RKaxJfu2Ic3elpzIwMxU5Nbe0=</DigestValue>
      </Reference>
    </Manifest>
    <SignatureProperties>
      <SignatureProperty Id="idSignatureTime" Target="#idPackageSignature">
        <mdssi:SignatureTime xmlns:mdssi="http://schemas.openxmlformats.org/package/2006/digital-signature">
          <mdssi:Format>YYYY-MM-DDThh:mm:ssTZD</mdssi:Format>
          <mdssi:Value>2018-02-11T13:38:04Z</mdssi:Value>
        </mdssi:SignatureTime>
      </SignatureProperty>
    </SignatureProperties>
  </Object>
  <Object Id="idOfficeObject">
    <SignatureProperties>
      <SignatureProperty Id="idOfficeV1Details" Target="#idPackageSignature">
        <SignatureInfoV1 xmlns="http://schemas.microsoft.com/office/2006/digsig">
          <SetupID/>
          <SignatureText/>
          <SignatureImage/>
          <SignatureComments>Final</SignatureComments>
          <WindowsVersion>10.0</WindowsVersion>
          <OfficeVersion>16.0.9001/12</OfficeVersion>
          <ApplicationVersion>16.0.9001</ApplicationVersion>
          <Monitors>2</Monitors>
          <HorizontalResolution>1920</HorizontalResolution>
          <VerticalResolution>1080</VerticalResolution>
          <ColorDepth>32</ColorDepth>
          <SignatureProviderId>{00000000-0000-0000-0000-000000000000}</SignatureProviderId>
          <SignatureProviderUrl/>
          <SignatureProviderDetails>9</SignatureProviderDetails>
          <SignatureType>1</SignatureType>
        </SignatureInfoV1>
      </SignatureProperty>
    </SignatureProperties>
  </Object>
  <Object>
    <xd:QualifyingProperties xmlns:xd="http://uri.etsi.org/01903/v1.3.2#" Target="#idPackageSignature">
      <xd:SignedProperties Id="idSignedProperties">
        <xd:SignedSignatureProperties>
          <xd:SigningTime>2018-02-11T13:38:04Z</xd:SigningTime>
          <xd:SigningCertificate>
            <xd:Cert>
              <xd:CertDigest>
                <DigestMethod Algorithm="http://www.w3.org/2001/04/xmlenc#sha256"/>
                <DigestValue>0pXriznU9R7ICfYOYOaly4Naoy0XG68qvsTbwG4FQ+c=</DigestValue>
              </xd:CertDigest>
              <xd:IssuerSerial>
                <X509IssuerName>CN=COMODO RSA Client Authentication and Secure Email CA, O=COMODO CA Limited, L=Salford, S=Greater Manchester, C=GB</X509IssuerName>
                <X509SerialNumber>322025402540065399131709594093758951047</X509SerialNumber>
              </xd:IssuerSerial>
            </xd:Cert>
          </xd:SigningCertificate>
          <xd:SignaturePolicyIdentifier>
            <xd:SignaturePolicyImplied/>
          </xd:SignaturePolicyIdentifier>
        </xd:SignedSignatureProperties>
        <xd:SignedDataObjectProperties>
          <xd:CommitmentTypeIndication>
            <xd:CommitmentTypeId>
              <xd:Identifier>http://uri.etsi.org/01903/v1.2.2#ProofOfOrigin</xd:Identifier>
              <xd:Description>Created and approved this document</xd:Description>
            </xd:CommitmentTypeId>
            <xd:AllSignedDataObjects/>
            <xd:CommitmentTypeQualifiers>
              <xd:CommitmentTypeQualifier>Final</xd:CommitmentTypeQualifier>
            </xd:CommitmentTypeQualifiers>
          </xd:CommitmentTypeIndication>
        </xd:SignedDataObjectProperties>
      </xd:SignedProperties>
      <xd:UnsignedProperties>
        <xd:UnsignedSignatureProperties>
          <xd:CertificateValues>
            <xd:EncapsulatedX509Certificate>MIIF5jCCA86gAwIBAgIQapvhODv/K2ufAdXZuKdSVjANBgkqhkiG9w0BAQwFADCBhTELMAkGA1UEBhMCR0IxGzAZBgNVBAgTEkdyZWF0ZXIgTWFuY2hlc3RlcjEQMA4GA1UEBxMHU2FsZm9yZDEaMBgGA1UEChMRQ09NT0RPIENBIExpbWl0ZWQxKzApBgNVBAMTIkNPTU9ETyBSU0EgQ2VydGlmaWNhdGlvbiBBdXRob3JpdHkwHhcNMTMwMTEwMDAwMDAwWhcNMjgwMTA5MjM1OTU5WjCBlzELMAkGA1UEBhMCR0IxGzAZBgNVBAgTEkdyZWF0ZXIgTWFuY2hlc3RlcjEQMA4GA1UEBxMHU2FsZm9yZDEaMBgGA1UEChMRQ09NT0RPIENBIExpbWl0ZWQxPTA7BgNVBAMTNENPTU9ETyBSU0EgQ2xpZW50IEF1dGhlbnRpY2F0aW9uIGFuZCBTZWN1cmUgRW1haWwgQ0EwggEiMA0GCSqGSIb3DQEBAQUAA4IBDwAwggEKAoIBAQC+s55XrCh2dUAWxzgDmNPGGHYhUPMleQtMtaDRfTpYPpynMS6n9jR22YRq2tA9NEjk6vW7rN/5sYFLIP1of3l0NKZ6fLWfF2VgJ5cijKYy/qlAckY1wgOkUMgzKlWlVJGyK+UlNEQ1/5ErCsHq9x9aU/x1KwTdF/LCrT03Rl/FwFrf1XTCwa2QZYL55AqLPikFlgqOtzk06kb2qvGlnHJvijjI03BOrNpo+kZGpcHsgyO1/u1OZTaOo8wvEU17VVeP1cHWse9tGKTDyUGg2hJZjrqck39UIm/nKbpDSZ0JsMoIw/JtOOg0JC56VzQgBo7ictReTQE5LFLG3yQK+xS1AgMBAAGjggE8MIIBODAfBgNVHSMEGDAWgBS7r34CPfqm8TyEjq3uOJjs2TIy1DAdBgNVHQ4EFgQUgq9sjPjF/pZhfOgfPStxSF7Ei8AwDgYDVR0PAQH/BAQDAgGGMBIGA1UdEwEB/wQIMAYBAf8CAQAwEQYDVR0gBAowCDAGBgRVHSAAMEwGA1UdHwRFMEMwQaA/oD2GO2h0dHA6Ly9jcmwuY29tb2RvY2EuY29tL0NPTU9ET1JTQUNlcnRpZmljYXRpb25BdXRob3JpdHkuY3JsMHEGCCsGAQUFBwEBBGUwYzA7BggrBgEFBQcwAoYvaHR0cDovL2NydC5jb21vZG9jYS5jb20vQ09NT0RPUlNBQWRkVHJ1c3RDQS5jcnQwJAYIKwYBBQUHMAGGGGh0dHA6Ly9vY3NwLmNvbW9kb2NhLmNvbTANBgkqhkiG9w0BAQwFAAOCAgEAeFyygSg0TzzuX1bOn5dW7I+iaxf28/ZJCAbU2C81zd9A/tNx4+jsQgwRGiHjZrAYayZrrm78hOx7aEpkfNPQIHGG6Fvq3EzWf/Lvx7/hk6zSPwIal9v5IkDcZoFD7f3iT7PdkHJY9B51csvU50rxpEg1OyOT8fk2zvvPBuM4qQNqbGWlnhMpIMwpWZT89RY0wpJO+2V6eXEGGHsROs3njeP9DqqqAJaBa4wBeKOdGCWn1/Jp2oY6dyNmNppI4ZNMUH4Tam85S1j6E95u4+1Nuru84OrMIzqvISE2HN/56ebTOWlcrurffade2022O/tUU1gb4jfWCcyvB8czm12FgX/y/lRjmDbEA08QJNB2729Y+io1IYO3ztveBdvUCIYZojTq/OCR6MvnzS6X72HP0PRLRTiOSEmIDsS5N5w/8IW1Hva5hEFy6fDAfd9yI+O+IMMAj1KcL/Zo9jzJ16HO5m60ttl1Enk8MQkz/W3JlHaeI5iKFn4UJu1/cP2YHXYPiWf2JyBzsLBrGk1II+3yL8aorYew6CQvdVifC3HtwlSam9V1niiCfOBe2C12TdKGu05LWIA3ZkFcWJGaNXOZ6Ggyh/TqvXG5v7zmEVDNXFnHn9tFpMpOUvxhcsjycBtH0dZ0WrNw6gH+HF8TIhCnH3+zzWuDN0Rk6h9KVkfKehI=</xd:EncapsulatedX509Certificate>
            <xd:EncapsulatedX509Certificate>MIIF2DCCA8CgAwIBAgIQTKr5yttjb+Af907YWwOGnTANBgkqhkiG9w0BAQwFADCBhTELMAkGA1UEBhMCR0IxGzAZBgNVBAgTEkdyZWF0ZXIgTWFuY2hlc3RlcjEQMA4GA1UEBxMHU2FsZm9yZDEaMBgGA1UEChMRQ09NT0RPIENBIExpbWl0ZWQxKzApBgNVBAMTIkNPTU9ETyBSU0EgQ2VydGlmaWNhdGlvbiBBdXRob3JpdHkwHhcNMTAwMTE5MDAwMDAwWhcNMzgwMTE4MjM1OTU5WjCBhTELMAkGA1UEBhMCR0IxGzAZBgNVBAgTEkdyZWF0ZXIgTWFuY2hlc3RlcjEQMA4GA1UEBxMHU2FsZm9yZDEaMBgGA1UEChMRQ09NT0RPIENBIExpbWl0ZWQxKzApBgNVBAMTIkNPTU9ETyBSU0EgQ2VydGlmaWNhdGlvbiBBdXRob3JpdHkwggIiMA0GCSqGSIb3DQEBAQUAA4ICDwAwggIKAoICAQCR6FSS0gpWsawNJN3Fz0RndJkrN6N9I3AAcbxT38T6KhKPS38QVr2fcHK3YX/JSw8Xpz3jsARh7v8Rl8f0hj4K+j5c+ZPmNHrZFGvnnLOFoIJ6dq9xkNfs/Q36nGz637CC9BR++b7Epi9Pf5l/tfxnQ3K9DADWietrLNPtj5gcFKt+5eNu/Nio5JIk2kNrYrhV/erBvGy2i/MOjZrkm2xpmfh4SDBF1a3hDTxFYPwyllEnvGfDyi62a+pGx8cgoLEfZd5ICLqkTqnyg0Y3hOvozIFIQ2dOciqbXL1MGyiKXCJ7tKuY2e7gUYPDCUZObT6Z+pUX2nwzV0E8jVHtC7ZcryxjGt9XyD+86V3Em69FmeKjWiS0uqlWPc9vqv9JWL7wqP/0uK3pN/u6uPQLOvnoQ0IeidiEyxPx2bvhiWC4jChWrBQdnArncevPDt09qZahSL0896+1DSJMwBGB7FY79tOi4lu3sgQiUpWAk2nojkxl8ZEDLXB0AuqLZxUpaVICu9ffUGpVRr+goyhhf3DQw6KqLCGqR84onAZFdr+CGCe01a60y1Dma/RMhnEw6abfFobg2P9A3fvQQoh/ozM6LlweQRGBY84YcWsr7KaKtzFcOmpH4MN5WdYgGq/yapiqcrxXStJLnbsQ/LBMQeXtHT1eKJ2czL+zUdqnR+WEUwIDAQABo0IwQDAdBgNVHQ4EFgQUu69+Aj36pvE8hI6t7jiY7NkyMtQwDgYDVR0PAQH/BAQDAgEGMA8GA1UdEwEB/wQFMAMBAf8wDQYJKoZIhvcNAQEMBQADggIBAArx1UaEt65Ru2yyTUEUAJNMnMvlwFTPoCWOAvn9sKIN9SCYPBMtrFaisNZ+EZLpLrqeLppysb0ZRGxhNaKatBYSaVqM4dc+pBroLwP0rmEdEBsqpIt6xf4FpuHA1sj+nq6PK7o9mfjYcwlYRm6mnPTXJ9OV2jeDchzTc+CiR5kDOF3VSXkAKRzH7JsgHAckaVd4sjn8OoSgtZx8jb8uk2IntznaFxiuvTwJaP+EmzzV1gsD41eeFPfR60/IvYcjt7ZJQ3mFXLrrkguhxuhoqEwWsRqZCuhTLJK7oQkYdQxlqHvLI7cawiiFwxv/0Cti76R7CZGYZ4wUAc1oBmpjIXUDgIiKboHGhfKppC3n9KUkEEeDys30jXlYsQab5xoq2Z0B15R97QNKyvDb6KkBPvVWmckejkk9u+UJueBPSZI9FoJAzMxZxuY67RIuaTxslbH9qh17f4a+Hg4yRvv7E491f0yLS0Zj/gA0QHDBw7mh3aZw4gSzQbzpgJHqZJx64SIDqZxubw5lT2yHh17zbqD5daWbQOhTsiedSrnAdyGN/4fy3ryM7xfft0kL0fJuMAsaDk527RH89elWsn2/x20Kk4yl0MC2Hb46TpSi125sC8KKfPog88Tk5c0NqMuRkrF8hey1FGlmDoLnzc7ILaZRfyHBNVOFBkpdn627G190</xd:EncapsulatedX509Certificate>
          </xd:CertificateValues>
        </xd:UnsignedSignatureProperties>
      </xd:UnsignedProperties>
    </xd:QualifyingProperties>
  </Object>
</Signature>
</file>

<file path=_xmlsignatures/sig2.xml><?xml version="1.0" encoding="utf-8"?>
<Signature xmlns="http://www.w3.org/2000/09/xmldsig#" Id="idPackageSignature">
  <SignedInfo>
    <CanonicalizationMethod Algorithm="http://www.w3.org/TR/2001/REC-xml-c14n-20010315"/>
    <SignatureMethod Algorithm="http://www.w3.org/2001/04/xmldsig-more#rsa-sha256"/>
    <Reference Type="http://www.w3.org/2000/09/xmldsig#Object" URI="#idPackageObject">
      <DigestMethod Algorithm="http://www.w3.org/2001/04/xmlenc#sha256"/>
      <DigestValue>XNmhmSpZRWB/eQFcSnj/Bk+qWoAjU4eG8mced7E32LE=</DigestValue>
    </Reference>
    <Reference Type="http://www.w3.org/2000/09/xmldsig#Object" URI="#idOfficeObject">
      <DigestMethod Algorithm="http://www.w3.org/2001/04/xmlenc#sha256"/>
      <DigestValue>4ob9m0wzd09yFRJi2/aHKrLrKDq0jzqLdAFwoG/4leQ=</DigestValue>
    </Reference>
    <Reference Type="http://uri.etsi.org/01903#SignedProperties" URI="#idSignedProperties">
      <Transforms>
        <Transform Algorithm="http://www.w3.org/TR/2001/REC-xml-c14n-20010315"/>
      </Transforms>
      <DigestMethod Algorithm="http://www.w3.org/2001/04/xmlenc#sha256"/>
      <DigestValue>pE56dw9+XLN/rTLECAyQHvlM/zELUrV9rbzbtC3Cv3I=</DigestValue>
    </Reference>
  </SignedInfo>
  <SignatureValue>QH92mlTldyFZWJBex1qBy5QMkx/V8ZbXTMLmJEsx4vDCtR3dokkhdWfk2/KuKgZaGmboAmQBCaCB
YdRu8PNXAHqADCB4dQ4HSOB2UEiqDJhGTvoaPtuiHMic4gfVY0l8Hfu/repgnxYAUHQE1NqAY5pJ
4+qeTtveuEZL/Iv/wvUk12+R/mbMd1c/fWrrbeIg13fezw54YoYyjYUGNxxOZduULO+5F4DUhItq
d13qkXijP9TW9Y2Q1eRbpPJS7WjQrASr3xCjoTOIq6v3xquabxTltZJpxU2d6alP64POL2Czws4V
gexYMLFCN54h5ts9GBXU7ckeh/D2rKq90rrPnw==</SignatureValue>
  <KeyInfo>
    <X509Data>
      <X509Certificate>MIIFOzCCBCOgAwIBAgIQb5roUSfobKC5tHO3zep8MjANBgkqhkiG9w0BAQsFADCBlzELMAkGA1UEBhMCR0IxGzAZBgNVBAgTEkdyZWF0ZXIgTWFuY2hlc3RlcjEQMA4GA1UEBxMHU2FsZm9yZDEaMBgGA1UEChMRQ09NT0RPIENBIExpbWl0ZWQxPTA7BgNVBAMTNENPTU9ETyBSU0EgQ2xpZW50IEF1dGhlbnRpY2F0aW9uIGFuZCBTZWN1cmUgRW1haWwgQ0EwHhcNMTcwODEwMDAwMDAwWhcNMTgwODEwMjM1OTU5WjApMScwJQYJKoZIhvcNAQkBFhhicmFuZG9uZ29od2hAaG90bWFpbC5jb20wggEiMA0GCSqGSIb3DQEBAQUAA4IBDwAwggEKAoIBAQDYW8hRwyu47Qmvdx4r2fzBrdRjRuWK1HGRwUh4CXgxce0W6kjWZutQCt9Daf+YZeWSNgKtwgggqq1t9UmyE7eTSuM610PltGYsFm579tNTDrsCMFj2LYRgL2U6HsZTobfa50NVf6d9R9fr3y6PfUNk3ktxSyycK74wOV50fzj9herQV50ahI+6J6ajYdn8jxPsZRzYgD9OjNUnWrcnqLRZL1heIYyiI08eWORJXszjYeOvH/4ycfxlkBcqPJTAi+Ou6br4n+nl7fBTW1zNX40Pr4tR/krCvuUNVsHVpbu/eHycyvl35ZrKEJ72OhbVOG4x0IRNaowoNa6/fbK2ShAvAgMBAAGjggHuMIIB6jAfBgNVHSMEGDAWgBSCr2yM+MX+lmF86B89K3FIXsSLwDAdBgNVHQ4EFgQUXWbedpMbgwxsoZSoz/Nz8Ah+dHswDgYDVR0PAQH/BAQDAgWgMAwGA1UdEwEB/wQCMAAwIAYDVR0lBBkwFwYIKwYBBQUHAwQGCysGAQQBsjEBAwUCMBEGCWCGSAGG+EIBAQQEAwIFIDBGBgNVHSAEPzA9MDsGDCsGAQQBsjEBAgEBATArMCkGCCsGAQUFBwIBFh1odHRwczovL3NlY3VyZS5jb21vZG8ubmV0L0NQUzBaBgNVHR8EUzBRME+gTaBLhklodHRwOi8vY3JsLmNvbW9kb2NhLmNvbS9DT01PRE9SU0FDbGllbnRBdXRoZW50aWNhdGlvbmFuZFNlY3VyZUVtYWlsQ0EuY3JsMIGLBggrBgEFBQcBAQR/MH0wVQYIKwYBBQUHMAKGSWh0dHA6Ly9jcnQuY29tb2RvY2EuY29tL0NPTU9ET1JTQUNsaWVudEF1dGhlbnRpY2F0aW9uYW5kU2VjdXJlRW1haWxDQS5jcnQwJAYIKwYBBQUHMAGGGGh0dHA6Ly9vY3NwLmNvbW9kb2NhLmNvbTAjBgNVHREEHDAagRhicmFuZG9uZ29od2hAaG90bWFpbC5jb20wDQYJKoZIhvcNAQELBQADggEBALPNeYGsvEypZKivs289jaB1H7/wHOMmVe+huDVoILjwt+EoJGmf3fga6eU1g2Pr8zo7QzqMpqRlzkZRl3ttR4d87ep/5KubTqpPj6Jt5vjrdrnyezHpiqaPvHrT6msVaBA568X1y27WWzKVzG4RTb9EbNCQ8g6VNflg84NISZ4fJxNnIMOkODRt/X7bLnFYROk1FAPDHZE8FJGmQ2aPqP/lQ0GHGlzzE8dFi1asjSgXsyP3LouWln3RtbhNHaOivw1T27cOAOXjmojuI9Ec+QCJDDRSMwiz4BS6ssJAZMbDLp/CSeptxLkeht3jA4sn7BGGSi3cRctAvC8USH7aOE0=</X509Certificate>
    </X509Data>
  </KeyInfo>
  <Object Id="idPackageObject">
    <Manifest>
      <Reference URI="/_rels/.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ZA0yc/xO3JTsFCHnkGRYT0tE9b7806O9EDnxF1WjyYo=</DigestValue>
      </Reference>
      <Reference URI="/ppt/_rels/presentation.xml.rels?ContentType=application/vnd.openxmlformats-package.relationships+xml">
        <Transforms>
          <Transform Algorithm="http://schemas.openxmlformats.org/package/2006/RelationshipTransform">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Transform>
          <Transform Algorithm="http://www.w3.org/TR/2001/REC-xml-c14n-20010315"/>
        </Transforms>
        <DigestMethod Algorithm="http://www.w3.org/2001/04/xmlenc#sha256"/>
        <DigestValue>CDfmWRK+DW7AtnRbo9UULepZFgHv2Qd3pdwTMiNJk7s=</DigestValue>
      </Reference>
      <Reference URI="/ppt/handoutMasters/_rels/handoutMaster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VgNGZLFGoRxv04fViwPY4GatfzqYLBSCTL6MDtoY7yY=</DigestValue>
      </Reference>
      <Reference URI="/ppt/handoutMasters/handoutMaster1.xml?ContentType=application/vnd.openxmlformats-officedocument.presentationml.handoutMaster+xml">
        <DigestMethod Algorithm="http://www.w3.org/2001/04/xmlenc#sha256"/>
        <DigestValue>zS48k49a+WUpR+9fTsx2PesLcoWT0LbQpfq0iF7aFQc=</DigestValue>
      </Reference>
      <Reference URI="/ppt/media/image1.jpeg?ContentType=image/jpeg">
        <DigestMethod Algorithm="http://www.w3.org/2001/04/xmlenc#sha256"/>
        <DigestValue>WJ4JGyExU0M4v1GrfMrNCTLpawe5nzbQC5zs/Gf5oxg=</DigestValue>
      </Reference>
      <Reference URI="/ppt/media/image10.png?ContentType=image/png">
        <DigestMethod Algorithm="http://www.w3.org/2001/04/xmlenc#sha256"/>
        <DigestValue>l9ojBs6ocgYKeTUA3SH1ny5u91aYNN6cJ7taJLzRq4s=</DigestValue>
      </Reference>
      <Reference URI="/ppt/media/image11.png?ContentType=image/png">
        <DigestMethod Algorithm="http://www.w3.org/2001/04/xmlenc#sha256"/>
        <DigestValue>GPauDq/Sua0B0512mW5TUn2xHsY9NRnPJV5ONS3fjYk=</DigestValue>
      </Reference>
      <Reference URI="/ppt/media/image2.emf?ContentType=image/x-emf">
        <DigestMethod Algorithm="http://www.w3.org/2001/04/xmlenc#sha256"/>
        <DigestValue>wI3HatUcSYNE5T8c9+1iv4CzxcjaLaFVFq2amOmGoHo=</DigestValue>
      </Reference>
      <Reference URI="/ppt/media/image2.png?ContentType=image/png">
        <DigestMethod Algorithm="http://www.w3.org/2001/04/xmlenc#sha256"/>
        <DigestValue>S8BHnjKMyrRtCSdFMkWsY8sJYcvkR2gE9MzlBwHIz4E=</DigestValue>
      </Reference>
      <Reference URI="/ppt/media/image3.png?ContentType=image/png">
        <DigestMethod Algorithm="http://www.w3.org/2001/04/xmlenc#sha256"/>
        <DigestValue>akNQO24+PXC03dVAcHU/DVGBFNEJK1Xff0CyWowuZZo=</DigestValue>
      </Reference>
      <Reference URI="/ppt/media/image4.png?ContentType=image/png">
        <DigestMethod Algorithm="http://www.w3.org/2001/04/xmlenc#sha256"/>
        <DigestValue>1qoYokut5mJJgHTK63BoPiWAFRiYTr6jeo5i4ZKFOyE=</DigestValue>
      </Reference>
      <Reference URI="/ppt/media/image5.png?ContentType=image/png">
        <DigestMethod Algorithm="http://www.w3.org/2001/04/xmlenc#sha256"/>
        <DigestValue>sIXZwQkbv33pdF0D9/Ql6OpIwjbuLJGxWaOOKshXUp4=</DigestValue>
      </Reference>
      <Reference URI="/ppt/media/image6.png?ContentType=image/png">
        <DigestMethod Algorithm="http://www.w3.org/2001/04/xmlenc#sha256"/>
        <DigestValue>Zr800upGzWW6Sro5yCoFBCZhsssSiXEGQw+1Xrjtn6U=</DigestValue>
      </Reference>
      <Reference URI="/ppt/media/image7.png?ContentType=image/png">
        <DigestMethod Algorithm="http://www.w3.org/2001/04/xmlenc#sha256"/>
        <DigestValue>rG2z5hv6ZrJhg5gIne7i3f/sC90/bP8RBQ7qkEOXgzQ=</DigestValue>
      </Reference>
      <Reference URI="/ppt/media/image8.png?ContentType=image/png">
        <DigestMethod Algorithm="http://www.w3.org/2001/04/xmlenc#sha256"/>
        <DigestValue>Sz9eVR5qokXWYE4kgs6TNN/avcXe2bvKVD21QFhKZ7A=</DigestValue>
      </Reference>
      <Reference URI="/ppt/media/image9.png?ContentType=image/png">
        <DigestMethod Algorithm="http://www.w3.org/2001/04/xmlenc#sha256"/>
        <DigestValue>oKzwICz4dGKYxuy2L/gaOeAkOryNibgBrpZBze8VhWI=</DigestValue>
      </Reference>
      <Reference URI="/ppt/notesMasters/_rels/notesMaster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/7uK4nOrjCm8I3MzWhp7br2N1LX5670v4kFsav/hBR0=</DigestValue>
      </Reference>
      <Reference URI="/ppt/notesMasters/notesMaster1.xml?ContentType=application/vnd.openxmlformats-officedocument.presentationml.notesMaster+xml">
        <DigestMethod Algorithm="http://www.w3.org/2001/04/xmlenc#sha256"/>
        <DigestValue>pFFHnpHz86Uni+7/SN0kzfbOH1V9X6acWAke4wVlhGI=</DigestValue>
      </Reference>
      <Reference URI="/ppt/notesSlides/_rels/notesSlide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EeS/XBqpLAllF55eGQWaUomRkiQmZbvjHd/xP4rD1Jg=</DigestValue>
      </Reference>
      <Reference URI="/ppt/notesSlides/_rels/notesSlide2.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9wTHvE6ZN/xvJrAG6D1pCq6vnFSQ4LhGR6Qfw5OsLF8=</DigestValue>
      </Reference>
      <Reference URI="/ppt/notesSlides/_rels/notesSlide3.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Qbx2/kUayG2sCMVMUwisSjX4qdyqAkLD84NiRqLoxLo=</DigestValue>
      </Reference>
      <Reference URI="/ppt/notesSlides/_rels/notesSlide4.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QnksgCoEn+kNlfsDtZNCvnOpdRQA8EFa433/xc5jmhU=</DigestValue>
      </Reference>
      <Reference URI="/ppt/notesSlides/notesSlide1.xml?ContentType=application/vnd.openxmlformats-officedocument.presentationml.notesSlide+xml">
        <DigestMethod Algorithm="http://www.w3.org/2001/04/xmlenc#sha256"/>
        <DigestValue>EG6Nf6Z2gtkcTRaahVudH38AKcKjwp30iQaWllmRcaM=</DigestValue>
      </Reference>
      <Reference URI="/ppt/notesSlides/notesSlide2.xml?ContentType=application/vnd.openxmlformats-officedocument.presentationml.notesSlide+xml">
        <DigestMethod Algorithm="http://www.w3.org/2001/04/xmlenc#sha256"/>
        <DigestValue>NNFvMbqgxeomP+jVWG8iBjlP3EqHFVRt5OMjEzf+78I=</DigestValue>
      </Reference>
      <Reference URI="/ppt/notesSlides/notesSlide3.xml?ContentType=application/vnd.openxmlformats-officedocument.presentationml.notesSlide+xml">
        <DigestMethod Algorithm="http://www.w3.org/2001/04/xmlenc#sha256"/>
        <DigestValue>LTYITrEi33gBEGZV5igipk17hOD7nmVcOKjdfWXqhFU=</DigestValue>
      </Reference>
      <Reference URI="/ppt/notesSlides/notesSlide4.xml?ContentType=application/vnd.openxmlformats-officedocument.presentationml.notesSlide+xml">
        <DigestMethod Algorithm="http://www.w3.org/2001/04/xmlenc#sha256"/>
        <DigestValue>4FlsznZuGfbelGx8gj8bHZ2xE7vYipC6jLT3IOAoCgw=</DigestValue>
      </Reference>
      <Reference URI="/ppt/presentation.xml?ContentType=application/vnd.openxmlformats-officedocument.presentationml.presentation.main+xml">
        <DigestMethod Algorithm="http://www.w3.org/2001/04/xmlenc#sha256"/>
        <DigestValue>/F2jN/u1qegHplq9nLQjqVCI2dIQIpkMsUA/Jjyl/Ag=</DigestValue>
      </Reference>
      <Reference URI="/ppt/presProps.xml?ContentType=application/vnd.openxmlformats-officedocument.presentationml.presProps+xml">
        <DigestMethod Algorithm="http://www.w3.org/2001/04/xmlenc#sha256"/>
        <DigestValue>C6Q6ef1tCjucz3I6Ro1XXVlANA9ywg098VX/DLKWs1E=</DigestValue>
      </Reference>
      <Reference URI="/ppt/revisionInfo.xml?ContentType=application/vnd.ms-powerpoint.revisioninfo+xml">
        <DigestMethod Algorithm="http://www.w3.org/2001/04/xmlenc#sha256"/>
        <DigestValue>qjiV3Hyl5M2H57e7uN6S+VAqY6lIkWf+gUOG5FQk5cY=</DigestValue>
      </Reference>
      <Reference URI="/ppt/slideLayouts/_rels/slideLayout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10.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1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1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3.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4.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5.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6.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7.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8.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9.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slideLayout1.xml?ContentType=application/vnd.openxmlformats-officedocument.presentationml.slideLayout+xml">
        <DigestMethod Algorithm="http://www.w3.org/2001/04/xmlenc#sha256"/>
        <DigestValue>WadnaV7dbmh3+6ZgOwwL2s/xO1EYGLJhp6LT7561y/U=</DigestValue>
      </Reference>
      <Reference URI="/ppt/slideLayouts/slideLayout10.xml?ContentType=application/vnd.openxmlformats-officedocument.presentationml.slideLayout+xml">
        <DigestMethod Algorithm="http://www.w3.org/2001/04/xmlenc#sha256"/>
        <DigestValue>9ux/cd8zmkZ9lEkAy0uDjVkZEcU+UAfKYKAzlkok26A=</DigestValue>
      </Reference>
      <Reference URI="/ppt/slideLayouts/slideLayout11.xml?ContentType=application/vnd.openxmlformats-officedocument.presentationml.slideLayout+xml">
        <DigestMethod Algorithm="http://www.w3.org/2001/04/xmlenc#sha256"/>
        <DigestValue>lQ9t3Frf7k6rq/2N3qVGWGi+sxTk92+YrbOVyfehGOM=</DigestValue>
      </Reference>
      <Reference URI="/ppt/slideLayouts/slideLayout12.xml?ContentType=application/vnd.openxmlformats-officedocument.presentationml.slideLayout+xml">
        <DigestMethod Algorithm="http://www.w3.org/2001/04/xmlenc#sha256"/>
        <DigestValue>5xLKIncbyRYPQd22ysEt9BE/WPbAAyctyAcyMfLI61Y=</DigestValue>
      </Reference>
      <Reference URI="/ppt/slideLayouts/slideLayout2.xml?ContentType=application/vnd.openxmlformats-officedocument.presentationml.slideLayout+xml">
        <DigestMethod Algorithm="http://www.w3.org/2001/04/xmlenc#sha256"/>
        <DigestValue>fWahus+WW1aDQdurnnsMQYDNmhFWC3Z7PJIfcTMOKvs=</DigestValue>
      </Reference>
      <Reference URI="/ppt/slideLayouts/slideLayout3.xml?ContentType=application/vnd.openxmlformats-officedocument.presentationml.slideLayout+xml">
        <DigestMethod Algorithm="http://www.w3.org/2001/04/xmlenc#sha256"/>
        <DigestValue>Bt60pIEu9HE//LZ0o/jgd4ik0HqZrvUxw1sOcoV/f7Y=</DigestValue>
      </Reference>
      <Reference URI="/ppt/slideLayouts/slideLayout4.xml?ContentType=application/vnd.openxmlformats-officedocument.presentationml.slideLayout+xml">
        <DigestMethod Algorithm="http://www.w3.org/2001/04/xmlenc#sha256"/>
        <DigestValue>WHVO+NYwiGYBBT2GaZWFH/ZMNs+LTjjiMzsB3XoQj54=</DigestValue>
      </Reference>
      <Reference URI="/ppt/slideLayouts/slideLayout5.xml?ContentType=application/vnd.openxmlformats-officedocument.presentationml.slideLayout+xml">
        <DigestMethod Algorithm="http://www.w3.org/2001/04/xmlenc#sha256"/>
        <DigestValue>oZZTds4VmH0Ed5cJiAUrOsj64W9CtgboGPiMjqCJ2ps=</DigestValue>
      </Reference>
      <Reference URI="/ppt/slideLayouts/slideLayout6.xml?ContentType=application/vnd.openxmlformats-officedocument.presentationml.slideLayout+xml">
        <DigestMethod Algorithm="http://www.w3.org/2001/04/xmlenc#sha256"/>
        <DigestValue>ZQZRbK/aL8Bxy91Mdad3meUK/Lyt1e3qrXbsgk6Vsd4=</DigestValue>
      </Reference>
      <Reference URI="/ppt/slideLayouts/slideLayout7.xml?ContentType=application/vnd.openxmlformats-officedocument.presentationml.slideLayout+xml">
        <DigestMethod Algorithm="http://www.w3.org/2001/04/xmlenc#sha256"/>
        <DigestValue>o9sDYkDPtjGn27gXPi8Oaj0+Cj229zCxfpT9TCy5Joc=</DigestValue>
      </Reference>
      <Reference URI="/ppt/slideLayouts/slideLayout8.xml?ContentType=application/vnd.openxmlformats-officedocument.presentationml.slideLayout+xml">
        <DigestMethod Algorithm="http://www.w3.org/2001/04/xmlenc#sha256"/>
        <DigestValue>j1J6xxfIZrY41roz0BjquyKJcgaHOf3TE3Y4cxXk/HI=</DigestValue>
      </Reference>
      <Reference URI="/ppt/slideLayouts/slideLayout9.xml?ContentType=application/vnd.openxmlformats-officedocument.presentationml.slideLayout+xml">
        <DigestMethod Algorithm="http://www.w3.org/2001/04/xmlenc#sha256"/>
        <DigestValue>WSfTwldpZU+Fiw7wAnV8tyH9Qpugl3Whmj6YnwbblyI=</DigestValue>
      </Reference>
      <Reference URI="/ppt/slideMasters/_rels/slideMaster1.xml.rels?ContentType=application/vnd.openxmlformats-package.relationships+xml">
        <Transforms>
          <Transform Algorithm="http://schemas.openxmlformats.org/package/2006/RelationshipTransform">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Transform>
          <Transform Algorithm="http://www.w3.org/TR/2001/REC-xml-c14n-20010315"/>
        </Transforms>
        <DigestMethod Algorithm="http://www.w3.org/2001/04/xmlenc#sha256"/>
        <DigestValue>nH02piht8NbxdqGvWxvMRZWUarSEFWv9AcJgCxzerd0=</DigestValue>
      </Reference>
      <Reference URI="/ppt/slideMasters/slideMaster1.xml?ContentType=application/vnd.openxmlformats-officedocument.presentationml.slideMaster+xml">
        <DigestMethod Algorithm="http://www.w3.org/2001/04/xmlenc#sha256"/>
        <DigestValue>Sp2whwHGRbWOQ6mSisqZizaCk/R6wyavoX5tWb5OLCM=</DigestValue>
      </Reference>
      <Reference URI="/ppt/slides/_rels/slide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W7T7nCgKkbObXPOcmN5INRjtvix1CfYVS1HSU2bK3xo=</DigestValue>
      </Reference>
      <Reference URI="/ppt/slides/_rels/slide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3.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PnDiMXfG02S0WhykOMCOWIP/K80Rljhd4MtkQdljjvc=</DigestValue>
      </Reference>
      <Reference URI="/ppt/slides/_rels/slide4.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eTBXKofdXrDBjcvPseVP2kiU2ZNPLF4C1vAMBKrflp0=</DigestValue>
      </Reference>
      <Reference URI="/ppt/slides/_rels/slide5.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YaJ+qQgjy6mEBZzSws8fOUbLTflRwtlpsftEY7dK7uY=</DigestValue>
      </Reference>
      <Reference URI="/ppt/slides/_rels/slide6.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L90nAzcfVdl8c4/+LG81+eV7kdI4Cab1/y1Bu9i3sgM=</DigestValue>
      </Reference>
      <Reference URI="/ppt/slides/_rels/slide7.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2"/>
          </Transform>
          <Transform Algorithm="http://www.w3.org/TR/2001/REC-xml-c14n-20010315"/>
        </Transforms>
        <DigestMethod Algorithm="http://www.w3.org/2001/04/xmlenc#sha256"/>
        <DigestValue>a2qAne3OSz5rOBFqFK1rR5Yr2Bm9b50rsMKJhBEdU2Q=</DigestValue>
      </Reference>
      <Reference URI="/ppt/slides/_rels/slide8.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WKwgFYpZZivCc3v3KDui1CIvHGc2wYsbXLB0EXR6Gso=</DigestValue>
      </Reference>
      <Reference URI="/ppt/slides/_rels/slide9.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slide1.xml?ContentType=application/vnd.openxmlformats-officedocument.presentationml.slide+xml">
        <DigestMethod Algorithm="http://www.w3.org/2001/04/xmlenc#sha256"/>
        <DigestValue>E5t8CpxPEvq1ER9QX4CSr6wohFHi7dEiacTwgAf7fuI=</DigestValue>
      </Reference>
      <Reference URI="/ppt/slides/slide2.xml?ContentType=application/vnd.openxmlformats-officedocument.presentationml.slide+xml">
        <DigestMethod Algorithm="http://www.w3.org/2001/04/xmlenc#sha256"/>
        <DigestValue>t1eUSgCLKutrQ4SPWjKAbGnNCxbGQeZHpXpihhZWk3g=</DigestValue>
      </Reference>
      <Reference URI="/ppt/slides/slide3.xml?ContentType=application/vnd.openxmlformats-officedocument.presentationml.slide+xml">
        <DigestMethod Algorithm="http://www.w3.org/2001/04/xmlenc#sha256"/>
        <DigestValue>NpdXf4Tudp57CdGS8TlCraaLp3POCyaFDvgV8QPzfUE=</DigestValue>
      </Reference>
      <Reference URI="/ppt/slides/slide4.xml?ContentType=application/vnd.openxmlformats-officedocument.presentationml.slide+xml">
        <DigestMethod Algorithm="http://www.w3.org/2001/04/xmlenc#sha256"/>
        <DigestValue>ovd3Ercl2dHyQR2MRZgHXOcLfAHhYd1BFNy1H4F91W0=</DigestValue>
      </Reference>
      <Reference URI="/ppt/slides/slide5.xml?ContentType=application/vnd.openxmlformats-officedocument.presentationml.slide+xml">
        <DigestMethod Algorithm="http://www.w3.org/2001/04/xmlenc#sha256"/>
        <DigestValue>L1ztVh1OUMtwcaOVnK6Wk9pEuq/xgTLFj21j3TNj/AY=</DigestValue>
      </Reference>
      <Reference URI="/ppt/slides/slide6.xml?ContentType=application/vnd.openxmlformats-officedocument.presentationml.slide+xml">
        <DigestMethod Algorithm="http://www.w3.org/2001/04/xmlenc#sha256"/>
        <DigestValue>OSi/Rqs1rTJMmkxEojqRnoJcOc1tnUnseDhLPpnbIMM=</DigestValue>
      </Reference>
      <Reference URI="/ppt/slides/slide7.xml?ContentType=application/vnd.openxmlformats-officedocument.presentationml.slide+xml">
        <DigestMethod Algorithm="http://www.w3.org/2001/04/xmlenc#sha256"/>
        <DigestValue>Gn+253ypO0xdHnlWwkn/bfHWelDCDdWVObTZdtZodAY=</DigestValue>
      </Reference>
      <Reference URI="/ppt/slides/slide8.xml?ContentType=application/vnd.openxmlformats-officedocument.presentationml.slide+xml">
        <DigestMethod Algorithm="http://www.w3.org/2001/04/xmlenc#sha256"/>
        <DigestValue>1pZjxYRAzSwtOvPQFZOJbZ9jXpRgmlepcs7kgXTU9fo=</DigestValue>
      </Reference>
      <Reference URI="/ppt/slides/slide9.xml?ContentType=application/vnd.openxmlformats-officedocument.presentationml.slide+xml">
        <DigestMethod Algorithm="http://www.w3.org/2001/04/xmlenc#sha256"/>
        <DigestValue>jvsuWXqhtOFj94INwvaLPD/CPymiSleIzCsURPDiPxE=</DigestValue>
      </Reference>
      <Reference URI="/ppt/tableStyles.xml?ContentType=application/vnd.openxmlformats-officedocument.presentationml.tableStyles+xml">
        <DigestMethod Algorithm="http://www.w3.org/2001/04/xmlenc#sha256"/>
        <DigestValue>VaTa6gQ11dQoh0EzgmYGY9qyQJ7Vc25dph2mmb52boU=</DigestValue>
      </Reference>
      <Reference URI="/ppt/theme/_rels/theme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Y+3wJOMP3JY16bEUtgml2qEIrlc/vWMqGQ/VOkXiOUI=</DigestValue>
      </Reference>
      <Reference URI="/ppt/theme/theme1.xml?ContentType=application/vnd.openxmlformats-officedocument.theme+xml">
        <DigestMethod Algorithm="http://www.w3.org/2001/04/xmlenc#sha256"/>
        <DigestValue>pCfEa5TNOPXW7ccQnrS7YDsJHgT48QZAtzuJuJC9+jM=</DigestValue>
      </Reference>
      <Reference URI="/ppt/theme/theme2.xml?ContentType=application/vnd.openxmlformats-officedocument.theme+xml">
        <DigestMethod Algorithm="http://www.w3.org/2001/04/xmlenc#sha256"/>
        <DigestValue>nakcNRnakb2fctuVYzxj5GnpDP2q9cnShVKQclJcM/g=</DigestValue>
      </Reference>
      <Reference URI="/ppt/theme/theme3.xml?ContentType=application/vnd.openxmlformats-officedocument.theme+xml">
        <DigestMethod Algorithm="http://www.w3.org/2001/04/xmlenc#sha256"/>
        <DigestValue>nakcNRnakb2fctuVYzxj5GnpDP2q9cnShVKQclJcM/g=</DigestValue>
      </Reference>
      <Reference URI="/ppt/viewProps.xml?ContentType=application/vnd.openxmlformats-officedocument.presentationml.viewProps+xml">
        <DigestMethod Algorithm="http://www.w3.org/2001/04/xmlenc#sha256"/>
        <DigestValue>KlIG2U2veGZgL/Tws6RKaxJfu2Ic3elpzIwMxU5Nbe0=</DigestValue>
      </Reference>
    </Manifest>
    <SignatureProperties>
      <SignatureProperty Id="idSignatureTime" Target="#idPackageSignature">
        <mdssi:SignatureTime xmlns:mdssi="http://schemas.openxmlformats.org/package/2006/digital-signature">
          <mdssi:Format>YYYY-MM-DDThh:mm:ssTZD</mdssi:Format>
          <mdssi:Value>2018-02-11T13:38:15Z</mdssi:Value>
        </mdssi:SignatureTime>
      </SignatureProperty>
    </SignatureProperties>
  </Object>
  <Object Id="idOfficeObject">
    <SignatureProperties>
      <SignatureProperty Id="idOfficeV1Details" Target="#idPackageSignature">
        <SignatureInfoV1 xmlns="http://schemas.microsoft.com/office/2006/digsig">
          <SetupID/>
          <SignatureText/>
          <SignatureImage/>
          <SignatureComments>Final</SignatureComments>
          <WindowsVersion>10.0</WindowsVersion>
          <OfficeVersion>16.0.9001/12</OfficeVersion>
          <ApplicationVersion>16.0.9001</ApplicationVersion>
          <Monitors>2</Monitors>
          <HorizontalResolution>1920</HorizontalResolution>
          <VerticalResolution>1080</VerticalResolution>
          <ColorDepth>32</ColorDepth>
          <SignatureProviderId>{00000000-0000-0000-0000-000000000000}</SignatureProviderId>
          <SignatureProviderUrl/>
          <SignatureProviderDetails>9</SignatureProviderDetails>
          <SignatureType>1</SignatureType>
        </SignatureInfoV1>
      </SignatureProperty>
    </SignatureProperties>
  </Object>
  <Object>
    <xd:QualifyingProperties xmlns:xd="http://uri.etsi.org/01903/v1.3.2#" Target="#idPackageSignature">
      <xd:SignedProperties Id="idSignedProperties">
        <xd:SignedSignatureProperties>
          <xd:SigningTime>2018-02-11T13:38:15Z</xd:SigningTime>
          <xd:SigningCertificate>
            <xd:Cert>
              <xd:CertDigest>
                <DigestMethod Algorithm="http://www.w3.org/2001/04/xmlenc#sha256"/>
                <DigestValue>lvkE/ZxaIpjzB6EzD1x9HkvLiDn/qh2JTJO/uA7Nw1M=</DigestValue>
              </xd:CertDigest>
              <xd:IssuerSerial>
                <X509IssuerName>CN=COMODO RSA Client Authentication and Secure Email CA, O=COMODO CA Limited, L=Salford, S=Greater Manchester, C=GB</X509IssuerName>
                <X509SerialNumber>148348633197200135343689681955281599538</X509SerialNumber>
              </xd:IssuerSerial>
            </xd:Cert>
          </xd:SigningCertificate>
          <xd:SignaturePolicyIdentifier>
            <xd:SignaturePolicyImplied/>
          </xd:SignaturePolicyIdentifier>
        </xd:SignedSignatureProperties>
        <xd:SignedDataObjectProperties>
          <xd:CommitmentTypeIndication>
            <xd:CommitmentTypeId>
              <xd:Identifier>http://uri.etsi.org/01903/v1.2.2#ProofOfOrigin</xd:Identifier>
              <xd:Description>Created and approved this document</xd:Description>
            </xd:CommitmentTypeId>
            <xd:AllSignedDataObjects/>
            <xd:CommitmentTypeQualifiers>
              <xd:CommitmentTypeQualifier>Final</xd:CommitmentTypeQualifier>
            </xd:CommitmentTypeQualifiers>
          </xd:CommitmentTypeIndication>
        </xd:SignedDataObjectProperties>
      </xd:SignedProperties>
      <xd:UnsignedProperties>
        <xd:UnsignedSignatureProperties>
          <xd:CertificateValues>
            <xd:EncapsulatedX509Certificate>MIIF5jCCA86gAwIBAgIQapvhODv/K2ufAdXZuKdSVjANBgkqhkiG9w0BAQwFADCBhTELMAkGA1UEBhMCR0IxGzAZBgNVBAgTEkdyZWF0ZXIgTWFuY2hlc3RlcjEQMA4GA1UEBxMHU2FsZm9yZDEaMBgGA1UEChMRQ09NT0RPIENBIExpbWl0ZWQxKzApBgNVBAMTIkNPTU9ETyBSU0EgQ2VydGlmaWNhdGlvbiBBdXRob3JpdHkwHhcNMTMwMTEwMDAwMDAwWhcNMjgwMTA5MjM1OTU5WjCBlzELMAkGA1UEBhMCR0IxGzAZBgNVBAgTEkdyZWF0ZXIgTWFuY2hlc3RlcjEQMA4GA1UEBxMHU2FsZm9yZDEaMBgGA1UEChMRQ09NT0RPIENBIExpbWl0ZWQxPTA7BgNVBAMTNENPTU9ETyBSU0EgQ2xpZW50IEF1dGhlbnRpY2F0aW9uIGFuZCBTZWN1cmUgRW1haWwgQ0EwggEiMA0GCSqGSIb3DQEBAQUAA4IBDwAwggEKAoIBAQC+s55XrCh2dUAWxzgDmNPGGHYhUPMleQtMtaDRfTpYPpynMS6n9jR22YRq2tA9NEjk6vW7rN/5sYFLIP1of3l0NKZ6fLWfF2VgJ5cijKYy/qlAckY1wgOkUMgzKlWlVJGyK+UlNEQ1/5ErCsHq9x9aU/x1KwTdF/LCrT03Rl/FwFrf1XTCwa2QZYL55AqLPikFlgqOtzk06kb2qvGlnHJvijjI03BOrNpo+kZGpcHsgyO1/u1OZTaOo8wvEU17VVeP1cHWse9tGKTDyUGg2hJZjrqck39UIm/nKbpDSZ0JsMoIw/JtOOg0JC56VzQgBo7ictReTQE5LFLG3yQK+xS1AgMBAAGjggE8MIIBODAfBgNVHSMEGDAWgBS7r34CPfqm8TyEjq3uOJjs2TIy1DAdBgNVHQ4EFgQUgq9sjPjF/pZhfOgfPStxSF7Ei8AwDgYDVR0PAQH/BAQDAgGGMBIGA1UdEwEB/wQIMAYBAf8CAQAwEQYDVR0gBAowCDAGBgRVHSAAMEwGA1UdHwRFMEMwQaA/oD2GO2h0dHA6Ly9jcmwuY29tb2RvY2EuY29tL0NPTU9ET1JTQUNlcnRpZmljYXRpb25BdXRob3JpdHkuY3JsMHEGCCsGAQUFBwEBBGUwYzA7BggrBgEFBQcwAoYvaHR0cDovL2NydC5jb21vZG9jYS5jb20vQ09NT0RPUlNBQWRkVHJ1c3RDQS5jcnQwJAYIKwYBBQUHMAGGGGh0dHA6Ly9vY3NwLmNvbW9kb2NhLmNvbTANBgkqhkiG9w0BAQwFAAOCAgEAeFyygSg0TzzuX1bOn5dW7I+iaxf28/ZJCAbU2C81zd9A/tNx4+jsQgwRGiHjZrAYayZrrm78hOx7aEpkfNPQIHGG6Fvq3EzWf/Lvx7/hk6zSPwIal9v5IkDcZoFD7f3iT7PdkHJY9B51csvU50rxpEg1OyOT8fk2zvvPBuM4qQNqbGWlnhMpIMwpWZT89RY0wpJO+2V6eXEGGHsROs3njeP9DqqqAJaBa4wBeKOdGCWn1/Jp2oY6dyNmNppI4ZNMUH4Tam85S1j6E95u4+1Nuru84OrMIzqvISE2HN/56ebTOWlcrurffade2022O/tUU1gb4jfWCcyvB8czm12FgX/y/lRjmDbEA08QJNB2729Y+io1IYO3ztveBdvUCIYZojTq/OCR6MvnzS6X72HP0PRLRTiOSEmIDsS5N5w/8IW1Hva5hEFy6fDAfd9yI+O+IMMAj1KcL/Zo9jzJ16HO5m60ttl1Enk8MQkz/W3JlHaeI5iKFn4UJu1/cP2YHXYPiWf2JyBzsLBrGk1II+3yL8aorYew6CQvdVifC3HtwlSam9V1niiCfOBe2C12TdKGu05LWIA3ZkFcWJGaNXOZ6Ggyh/TqvXG5v7zmEVDNXFnHn9tFpMpOUvxhcsjycBtH0dZ0WrNw6gH+HF8TIhCnH3+zzWuDN0Rk6h9KVkfKehI=</xd:EncapsulatedX509Certificate>
            <xd:EncapsulatedX509Certificate>MIIF2DCCA8CgAwIBAgIQTKr5yttjb+Af907YWwOGnTANBgkqhkiG9w0BAQwFADCBhTELMAkGA1UEBhMCR0IxGzAZBgNVBAgTEkdyZWF0ZXIgTWFuY2hlc3RlcjEQMA4GA1UEBxMHU2FsZm9yZDEaMBgGA1UEChMRQ09NT0RPIENBIExpbWl0ZWQxKzApBgNVBAMTIkNPTU9ETyBSU0EgQ2VydGlmaWNhdGlvbiBBdXRob3JpdHkwHhcNMTAwMTE5MDAwMDAwWhcNMzgwMTE4MjM1OTU5WjCBhTELMAkGA1UEBhMCR0IxGzAZBgNVBAgTEkdyZWF0ZXIgTWFuY2hlc3RlcjEQMA4GA1UEBxMHU2FsZm9yZDEaMBgGA1UEChMRQ09NT0RPIENBIExpbWl0ZWQxKzApBgNVBAMTIkNPTU9ETyBSU0EgQ2VydGlmaWNhdGlvbiBBdXRob3JpdHkwggIiMA0GCSqGSIb3DQEBAQUAA4ICDwAwggIKAoICAQCR6FSS0gpWsawNJN3Fz0RndJkrN6N9I3AAcbxT38T6KhKPS38QVr2fcHK3YX/JSw8Xpz3jsARh7v8Rl8f0hj4K+j5c+ZPmNHrZFGvnnLOFoIJ6dq9xkNfs/Q36nGz637CC9BR++b7Epi9Pf5l/tfxnQ3K9DADWietrLNPtj5gcFKt+5eNu/Nio5JIk2kNrYrhV/erBvGy2i/MOjZrkm2xpmfh4SDBF1a3hDTxFYPwyllEnvGfDyi62a+pGx8cgoLEfZd5ICLqkTqnyg0Y3hOvozIFIQ2dOciqbXL1MGyiKXCJ7tKuY2e7gUYPDCUZObT6Z+pUX2nwzV0E8jVHtC7ZcryxjGt9XyD+86V3Em69FmeKjWiS0uqlWPc9vqv9JWL7wqP/0uK3pN/u6uPQLOvnoQ0IeidiEyxPx2bvhiWC4jChWrBQdnArncevPDt09qZahSL0896+1DSJMwBGB7FY79tOi4lu3sgQiUpWAk2nojkxl8ZEDLXB0AuqLZxUpaVICu9ffUGpVRr+goyhhf3DQw6KqLCGqR84onAZFdr+CGCe01a60y1Dma/RMhnEw6abfFobg2P9A3fvQQoh/ozM6LlweQRGBY84YcWsr7KaKtzFcOmpH4MN5WdYgGq/yapiqcrxXStJLnbsQ/LBMQeXtHT1eKJ2czL+zUdqnR+WEUwIDAQABo0IwQDAdBgNVHQ4EFgQUu69+Aj36pvE8hI6t7jiY7NkyMtQwDgYDVR0PAQH/BAQDAgEGMA8GA1UdEwEB/wQFMAMBAf8wDQYJKoZIhvcNAQEMBQADggIBAArx1UaEt65Ru2yyTUEUAJNMnMvlwFTPoCWOAvn9sKIN9SCYPBMtrFaisNZ+EZLpLrqeLppysb0ZRGxhNaKatBYSaVqM4dc+pBroLwP0rmEdEBsqpIt6xf4FpuHA1sj+nq6PK7o9mfjYcwlYRm6mnPTXJ9OV2jeDchzTc+CiR5kDOF3VSXkAKRzH7JsgHAckaVd4sjn8OoSgtZx8jb8uk2IntznaFxiuvTwJaP+EmzzV1gsD41eeFPfR60/IvYcjt7ZJQ3mFXLrrkguhxuhoqEwWsRqZCuhTLJK7oQkYdQxlqHvLI7cawiiFwxv/0Cti76R7CZGYZ4wUAc1oBmpjIXUDgIiKboHGhfKppC3n9KUkEEeDys30jXlYsQab5xoq2Z0B15R97QNKyvDb6KkBPvVWmckejkk9u+UJueBPSZI9FoJAzMxZxuY67RIuaTxslbH9qh17f4a+Hg4yRvv7E491f0yLS0Zj/gA0QHDBw7mh3aZw4gSzQbzpgJHqZJx64SIDqZxubw5lT2yHh17zbqD5daWbQOhTsiedSrnAdyGN/4fy3ryM7xfft0kL0fJuMAsaDk527RH89elWsn2/x20Kk4yl0MC2Hb46TpSi125sC8KKfPog88Tk5c0NqMuRkrF8hey1FGlmDoLnzc7ILaZRfyHBNVOFBkpdn627G190</xd:EncapsulatedX509Certificate>
          </xd:CertificateValues>
        </xd:UnsignedSignatureProperties>
      </xd:UnsignedProperties>
    </xd:QualifyingProperties>
  </Object>
</Signatur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C864001-A60D-40C9-A6CD-1EE64ABC9F8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project planning overview presentation</Template>
  <TotalTime>0</TotalTime>
  <Words>559</Words>
  <Application>Microsoft Office PowerPoint</Application>
  <PresentationFormat>Custom</PresentationFormat>
  <Paragraphs>40</Paragraphs>
  <Slides>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Cambria Math</vt:lpstr>
      <vt:lpstr>Wingdings</vt:lpstr>
      <vt:lpstr>Project planning overview presentation</vt:lpstr>
      <vt:lpstr>Ripple Protocol Consensus Algorithm</vt:lpstr>
      <vt:lpstr>Introduction</vt:lpstr>
      <vt:lpstr>Proposition</vt:lpstr>
      <vt:lpstr>Terminologies &amp; Methods</vt:lpstr>
      <vt:lpstr>Representations</vt:lpstr>
      <vt:lpstr>Calculations on Correctness (Consensus)</vt:lpstr>
      <vt:lpstr>Proof of Correctness</vt:lpstr>
      <vt:lpstr>Procedure</vt:lpstr>
      <vt:lpstr>Procedure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2017-06-30T03:23:11Z</dcterms:created>
  <dcterms:modified xsi:type="dcterms:W3CDTF">2017-07-05T06:45:40Z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TC034605449991</vt:lpwstr>
  </property>
</Properties>
</file>