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_xmlsignatures/sig1.xml" ContentType="application/vnd.openxmlformats-package.digital-signature-xmlsignature+xml"/>
  <Override PartName="/_xmlsignatures/sig2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9" r:id="rId13"/>
    <p:sldId id="266" r:id="rId14"/>
    <p:sldId id="271" r:id="rId15"/>
    <p:sldId id="270" r:id="rId16"/>
    <p:sldId id="272" r:id="rId17"/>
    <p:sldId id="273" r:id="rId18"/>
    <p:sldId id="267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0959" autoAdjust="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7/3/2017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7/3/2017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Store message, then </a:t>
                </a:r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store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pre-prepare view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sequence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its logs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SG" dirty="0"/>
                  <a:t> prepare</a:t>
                </a:r>
                <a:r>
                  <a:rPr lang="en-SG" baseline="0" dirty="0"/>
                  <a:t> messages that match its pre-prepare</a:t>
                </a:r>
                <a:endParaRPr lang="en-SG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Store message, then </a:t>
                </a:r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store request </a:t>
                </a:r>
                <a:r>
                  <a:rPr lang="en-US" b="0" i="0">
                    <a:solidFill>
                      <a:schemeClr val="tx2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𝑚</a:t>
                </a:r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pre-prepare view </a:t>
                </a:r>
                <a:r>
                  <a:rPr lang="en-US" b="0" i="0">
                    <a:solidFill>
                      <a:schemeClr val="tx2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𝑣</a:t>
                </a:r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sequence number </a:t>
                </a:r>
                <a:r>
                  <a:rPr lang="en-US" b="0" i="0">
                    <a:solidFill>
                      <a:schemeClr val="tx2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𝑛</a:t>
                </a:r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its logs and </a:t>
                </a:r>
                <a:r>
                  <a:rPr lang="en-US" b="0" i="0">
                    <a:solidFill>
                      <a:schemeClr val="tx2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2𝑓</a:t>
                </a:r>
                <a:r>
                  <a:rPr lang="en-SG" dirty="0"/>
                  <a:t> prepare</a:t>
                </a:r>
                <a:r>
                  <a:rPr lang="en-SG" baseline="0" dirty="0"/>
                  <a:t> messages that match its pre-prepare</a:t>
                </a:r>
                <a:endParaRPr lang="en-SG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14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n: sequence number</a:t>
            </a:r>
          </a:p>
          <a:p>
            <a:r>
              <a:rPr lang="en-US" dirty="0"/>
              <a:t>d: digest of checkpoint message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606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Reduction of message delays: 5 to 4</a:t>
            </a:r>
          </a:p>
          <a:p>
            <a:r>
              <a:rPr lang="en-US" dirty="0"/>
              <a:t>MACs: Message Authentication Codes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14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in milliseconds (</a:t>
            </a:r>
            <a:r>
              <a:rPr lang="en-US" dirty="0" err="1"/>
              <a:t>ms</a:t>
            </a:r>
            <a:r>
              <a:rPr lang="en-US"/>
              <a:t>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417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7/3/2017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7/3/2017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29295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Practical </a:t>
            </a:r>
            <a:br>
              <a:rPr lang="en-US" dirty="0"/>
            </a:br>
            <a:r>
              <a:rPr lang="en-US" dirty="0"/>
              <a:t>Byzantine </a:t>
            </a:r>
            <a:br>
              <a:rPr lang="en-US" dirty="0"/>
            </a:br>
            <a:r>
              <a:rPr lang="en-US" dirty="0"/>
              <a:t>Fault </a:t>
            </a:r>
            <a:br>
              <a:rPr lang="en-US" dirty="0"/>
            </a:br>
            <a:r>
              <a:rPr lang="en-US" dirty="0"/>
              <a:t>Tolerance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505742" y="2962198"/>
            <a:ext cx="138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8CE0-CB6B-40FA-9629-BE8C81A3872B}"/>
              </a:ext>
            </a:extLst>
          </p:cNvPr>
          <p:cNvSpPr txBox="1"/>
          <p:nvPr/>
        </p:nvSpPr>
        <p:spPr>
          <a:xfrm>
            <a:off x="509778" y="3911905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04F22-DFC5-4655-B988-CFBDCD4090CE}"/>
              </a:ext>
            </a:extLst>
          </p:cNvPr>
          <p:cNvCxnSpPr/>
          <p:nvPr/>
        </p:nvCxnSpPr>
        <p:spPr>
          <a:xfrm>
            <a:off x="2357438" y="2593075"/>
            <a:ext cx="985837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6E014-B6B8-48F6-93E7-F15393D77CFC}"/>
              </a:ext>
            </a:extLst>
          </p:cNvPr>
          <p:cNvSpPr txBox="1"/>
          <p:nvPr/>
        </p:nvSpPr>
        <p:spPr>
          <a:xfrm>
            <a:off x="4877369" y="6079684"/>
            <a:ext cx="7314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Pre-prepare stage multicasts requests to other replicas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ABB0C4-1C96-48C8-A5CE-7D99F83E99D5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234160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910B5-C158-453A-96A4-451D99885601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6374B5-AA8A-475B-B34A-082F82A44EA9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0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 all other replicas are not faulty except replica 3, then replica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∈{1,2}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(excluding the primary) will broadcast another message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message is of the following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Prepare,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view/frame in which is the message is sent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assigned sequence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digest of the client’s request message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replica number in the distributed system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indicates that the request has been digitally signed by the </a:t>
                </a:r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replica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SG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4" t="-14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7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505742" y="2962198"/>
            <a:ext cx="138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8CE0-CB6B-40FA-9629-BE8C81A3872B}"/>
              </a:ext>
            </a:extLst>
          </p:cNvPr>
          <p:cNvSpPr txBox="1"/>
          <p:nvPr/>
        </p:nvSpPr>
        <p:spPr>
          <a:xfrm>
            <a:off x="509778" y="3911905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04F22-DFC5-4655-B988-CFBDCD4090CE}"/>
              </a:ext>
            </a:extLst>
          </p:cNvPr>
          <p:cNvCxnSpPr/>
          <p:nvPr/>
        </p:nvCxnSpPr>
        <p:spPr>
          <a:xfrm>
            <a:off x="2357438" y="2593075"/>
            <a:ext cx="985837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6E014-B6B8-48F6-93E7-F15393D77CFC}"/>
              </a:ext>
            </a:extLst>
          </p:cNvPr>
          <p:cNvSpPr txBox="1"/>
          <p:nvPr/>
        </p:nvSpPr>
        <p:spPr>
          <a:xfrm>
            <a:off x="5145455" y="6079684"/>
            <a:ext cx="7046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Replicas multicast prepare message to other replicas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ABB0C4-1C96-48C8-A5CE-7D99F83E99D5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234160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910B5-C158-453A-96A4-451D99885601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6374B5-AA8A-475B-B34A-082F82A44EA9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207326-4565-4956-8529-4D6466C38FCB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6615CA-3F2C-463C-950F-CAC556DC81DF}"/>
              </a:ext>
            </a:extLst>
          </p:cNvPr>
          <p:cNvCxnSpPr>
            <a:cxnSpLocks/>
          </p:cNvCxnSpPr>
          <p:nvPr/>
        </p:nvCxnSpPr>
        <p:spPr>
          <a:xfrm>
            <a:off x="5915025" y="4162319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BC3DC8-CF4A-43DC-8838-A457E4CB3BC9}"/>
              </a:ext>
            </a:extLst>
          </p:cNvPr>
          <p:cNvCxnSpPr>
            <a:cxnSpLocks/>
          </p:cNvCxnSpPr>
          <p:nvPr/>
        </p:nvCxnSpPr>
        <p:spPr>
          <a:xfrm>
            <a:off x="5915025" y="4162319"/>
            <a:ext cx="1371600" cy="156924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D060C7-351E-45E9-AE2D-DD165EAB8CAB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0E4744-B9AA-432C-8FB6-64A829C2906D}"/>
              </a:ext>
            </a:extLst>
          </p:cNvPr>
          <p:cNvCxnSpPr>
            <a:cxnSpLocks/>
          </p:cNvCxnSpPr>
          <p:nvPr/>
        </p:nvCxnSpPr>
        <p:spPr>
          <a:xfrm flipV="1">
            <a:off x="5915025" y="4162319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94F3D0-CD95-43CE-B7F9-E34BCBE3D9F6}"/>
              </a:ext>
            </a:extLst>
          </p:cNvPr>
          <p:cNvCxnSpPr>
            <a:cxnSpLocks/>
          </p:cNvCxnSpPr>
          <p:nvPr/>
        </p:nvCxnSpPr>
        <p:spPr>
          <a:xfrm>
            <a:off x="5915025" y="4946941"/>
            <a:ext cx="1371600" cy="78462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Post-Prepare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broadcasted message by other replicas will be added to the logs of the respective replicas if the signatures are correct.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𝑝𝑟𝑒𝑝𝑎𝑟𝑒𝑑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message is true if and only if replica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∈{0,1,2}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has stored the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pre-prepare view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sequence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its logs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number of faulty replicas) prepares from different backups that match its respective pre-prepares.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4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5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505742" y="2962198"/>
            <a:ext cx="138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8CE0-CB6B-40FA-9629-BE8C81A3872B}"/>
              </a:ext>
            </a:extLst>
          </p:cNvPr>
          <p:cNvSpPr txBox="1"/>
          <p:nvPr/>
        </p:nvSpPr>
        <p:spPr>
          <a:xfrm>
            <a:off x="509778" y="3911905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04F22-DFC5-4655-B988-CFBDCD4090CE}"/>
              </a:ext>
            </a:extLst>
          </p:cNvPr>
          <p:cNvCxnSpPr/>
          <p:nvPr/>
        </p:nvCxnSpPr>
        <p:spPr>
          <a:xfrm>
            <a:off x="2357438" y="2593075"/>
            <a:ext cx="985837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6E014-B6B8-48F6-93E7-F15393D77CFC}"/>
              </a:ext>
            </a:extLst>
          </p:cNvPr>
          <p:cNvSpPr txBox="1"/>
          <p:nvPr/>
        </p:nvSpPr>
        <p:spPr>
          <a:xfrm>
            <a:off x="5441498" y="6079684"/>
            <a:ext cx="675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A commit message is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multicasted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other replicas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ABB0C4-1C96-48C8-A5CE-7D99F83E99D5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234160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910B5-C158-453A-96A4-451D99885601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6374B5-AA8A-475B-B34A-082F82A44EA9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207326-4565-4956-8529-4D6466C38FCB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6615CA-3F2C-463C-950F-CAC556DC81DF}"/>
              </a:ext>
            </a:extLst>
          </p:cNvPr>
          <p:cNvCxnSpPr>
            <a:cxnSpLocks/>
          </p:cNvCxnSpPr>
          <p:nvPr/>
        </p:nvCxnSpPr>
        <p:spPr>
          <a:xfrm>
            <a:off x="5915025" y="4162319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BC3DC8-CF4A-43DC-8838-A457E4CB3BC9}"/>
              </a:ext>
            </a:extLst>
          </p:cNvPr>
          <p:cNvCxnSpPr>
            <a:cxnSpLocks/>
          </p:cNvCxnSpPr>
          <p:nvPr/>
        </p:nvCxnSpPr>
        <p:spPr>
          <a:xfrm>
            <a:off x="5915025" y="4162319"/>
            <a:ext cx="1371600" cy="156924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D060C7-351E-45E9-AE2D-DD165EAB8CAB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0E4744-B9AA-432C-8FB6-64A829C2906D}"/>
              </a:ext>
            </a:extLst>
          </p:cNvPr>
          <p:cNvCxnSpPr>
            <a:cxnSpLocks/>
          </p:cNvCxnSpPr>
          <p:nvPr/>
        </p:nvCxnSpPr>
        <p:spPr>
          <a:xfrm flipV="1">
            <a:off x="5915025" y="4162319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94F3D0-CD95-43CE-B7F9-E34BCBE3D9F6}"/>
              </a:ext>
            </a:extLst>
          </p:cNvPr>
          <p:cNvCxnSpPr>
            <a:cxnSpLocks/>
          </p:cNvCxnSpPr>
          <p:nvPr/>
        </p:nvCxnSpPr>
        <p:spPr>
          <a:xfrm>
            <a:off x="5915025" y="4946941"/>
            <a:ext cx="1371600" cy="78462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ED24FD-E146-4844-8243-158CB98A9C39}"/>
              </a:ext>
            </a:extLst>
          </p:cNvPr>
          <p:cNvCxnSpPr>
            <a:cxnSpLocks/>
          </p:cNvCxnSpPr>
          <p:nvPr/>
        </p:nvCxnSpPr>
        <p:spPr>
          <a:xfrm>
            <a:off x="7686675" y="3377697"/>
            <a:ext cx="1328738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4299BF-F638-4C65-A560-1CAF77D61B12}"/>
              </a:ext>
            </a:extLst>
          </p:cNvPr>
          <p:cNvCxnSpPr>
            <a:cxnSpLocks/>
          </p:cNvCxnSpPr>
          <p:nvPr/>
        </p:nvCxnSpPr>
        <p:spPr>
          <a:xfrm>
            <a:off x="7686675" y="3377697"/>
            <a:ext cx="1328738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F861E2-FF5E-4403-A856-34890DC949C9}"/>
              </a:ext>
            </a:extLst>
          </p:cNvPr>
          <p:cNvCxnSpPr>
            <a:cxnSpLocks/>
          </p:cNvCxnSpPr>
          <p:nvPr/>
        </p:nvCxnSpPr>
        <p:spPr>
          <a:xfrm>
            <a:off x="7686675" y="3377697"/>
            <a:ext cx="1328738" cy="235386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3C9D6A-7261-45E5-9676-A800000AFDF3}"/>
              </a:ext>
            </a:extLst>
          </p:cNvPr>
          <p:cNvCxnSpPr>
            <a:cxnSpLocks/>
          </p:cNvCxnSpPr>
          <p:nvPr/>
        </p:nvCxnSpPr>
        <p:spPr>
          <a:xfrm flipV="1">
            <a:off x="7815263" y="3377697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116BAB-B38B-4EFE-B235-6A61F3FF81E3}"/>
              </a:ext>
            </a:extLst>
          </p:cNvPr>
          <p:cNvCxnSpPr>
            <a:cxnSpLocks/>
          </p:cNvCxnSpPr>
          <p:nvPr/>
        </p:nvCxnSpPr>
        <p:spPr>
          <a:xfrm>
            <a:off x="7815263" y="4162319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B06AD-B7DF-414A-875F-98F62AE01842}"/>
              </a:ext>
            </a:extLst>
          </p:cNvPr>
          <p:cNvCxnSpPr>
            <a:cxnSpLocks/>
          </p:cNvCxnSpPr>
          <p:nvPr/>
        </p:nvCxnSpPr>
        <p:spPr>
          <a:xfrm>
            <a:off x="7815263" y="4162319"/>
            <a:ext cx="1200150" cy="156924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BBD26A-87C0-4DD3-844A-1B0EAF8E6EA1}"/>
              </a:ext>
            </a:extLst>
          </p:cNvPr>
          <p:cNvCxnSpPr>
            <a:cxnSpLocks/>
          </p:cNvCxnSpPr>
          <p:nvPr/>
        </p:nvCxnSpPr>
        <p:spPr>
          <a:xfrm flipV="1">
            <a:off x="7815263" y="3377697"/>
            <a:ext cx="1200150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A790C8-B78C-4581-B348-5D6EF113A729}"/>
              </a:ext>
            </a:extLst>
          </p:cNvPr>
          <p:cNvCxnSpPr>
            <a:cxnSpLocks/>
          </p:cNvCxnSpPr>
          <p:nvPr/>
        </p:nvCxnSpPr>
        <p:spPr>
          <a:xfrm flipV="1">
            <a:off x="7815263" y="4162319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23356E-0E1C-4FB0-9F6F-44FB5E4342D3}"/>
              </a:ext>
            </a:extLst>
          </p:cNvPr>
          <p:cNvCxnSpPr>
            <a:cxnSpLocks/>
          </p:cNvCxnSpPr>
          <p:nvPr/>
        </p:nvCxnSpPr>
        <p:spPr>
          <a:xfrm>
            <a:off x="7815263" y="4946941"/>
            <a:ext cx="1200150" cy="78462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𝑝𝑟𝑒𝑝𝑎𝑟𝑒𝑑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message is true, replicas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will multicast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Commit,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SG" b="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message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b="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view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assigned sequence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message digests for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b="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b="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replica number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indicates the message that has been signed by replica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Replicas accept the commit into the logs if the message is properly signed and the view number of the message is equal to the replica’s current view</a:t>
                </a:r>
                <a:endParaRPr lang="en-US" b="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" t="-1477" r="-4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Two further messages are defined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𝑐𝑜𝑚𝑚𝑖𝑡𝑡𝑒𝑑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𝑐𝑜𝑚𝑚𝑖𝑡𝑡𝑒𝑑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𝑙𝑜𝑐𝑎𝑙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𝑐𝑜𝑚𝑚𝑖𝑡𝑡𝑒𝑑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if and only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𝑝𝑟𝑒𝑝𝑎𝑟𝑒𝑑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message is true for all replicas that are in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+1 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non-faulty replicas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𝑐𝑜𝑚𝑚𝑖𝑡𝑡𝑒𝑑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𝑙𝑜𝑐𝑎𝑙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if and only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𝑝𝑟𝑒𝑝𝑎𝑟𝑒𝑑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and each replica has accepted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commits (which may include its own) from other replicas that match the pre-prepare message with the same view, sequence number and digest.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ensures each request is committed locally even if every replica commits on a different view (due to asynchronous services, it may not commit at the same time across the distributed system).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  <a:blipFill>
                <a:blip r:embed="rId2"/>
                <a:stretch>
                  <a:fillRect l="-64" t="-12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4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505742" y="2962198"/>
            <a:ext cx="138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8CE0-CB6B-40FA-9629-BE8C81A3872B}"/>
              </a:ext>
            </a:extLst>
          </p:cNvPr>
          <p:cNvSpPr txBox="1"/>
          <p:nvPr/>
        </p:nvSpPr>
        <p:spPr>
          <a:xfrm>
            <a:off x="509778" y="3911905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04F22-DFC5-4655-B988-CFBDCD4090CE}"/>
              </a:ext>
            </a:extLst>
          </p:cNvPr>
          <p:cNvCxnSpPr/>
          <p:nvPr/>
        </p:nvCxnSpPr>
        <p:spPr>
          <a:xfrm>
            <a:off x="2357438" y="2593075"/>
            <a:ext cx="985837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6E014-B6B8-48F6-93E7-F15393D77CFC}"/>
              </a:ext>
            </a:extLst>
          </p:cNvPr>
          <p:cNvSpPr txBox="1"/>
          <p:nvPr/>
        </p:nvSpPr>
        <p:spPr>
          <a:xfrm>
            <a:off x="6551032" y="6079684"/>
            <a:ext cx="564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 Completion of request sent back to client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ABB0C4-1C96-48C8-A5CE-7D99F83E99D5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234160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910B5-C158-453A-96A4-451D99885601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6374B5-AA8A-475B-B34A-082F82A44EA9}"/>
              </a:ext>
            </a:extLst>
          </p:cNvPr>
          <p:cNvCxnSpPr>
            <a:cxnSpLocks/>
          </p:cNvCxnSpPr>
          <p:nvPr/>
        </p:nvCxnSpPr>
        <p:spPr>
          <a:xfrm>
            <a:off x="4029075" y="3377697"/>
            <a:ext cx="1112246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207326-4565-4956-8529-4D6466C38FCB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6615CA-3F2C-463C-950F-CAC556DC81DF}"/>
              </a:ext>
            </a:extLst>
          </p:cNvPr>
          <p:cNvCxnSpPr>
            <a:cxnSpLocks/>
          </p:cNvCxnSpPr>
          <p:nvPr/>
        </p:nvCxnSpPr>
        <p:spPr>
          <a:xfrm>
            <a:off x="5915025" y="4162319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BC3DC8-CF4A-43DC-8838-A457E4CB3BC9}"/>
              </a:ext>
            </a:extLst>
          </p:cNvPr>
          <p:cNvCxnSpPr>
            <a:cxnSpLocks/>
          </p:cNvCxnSpPr>
          <p:nvPr/>
        </p:nvCxnSpPr>
        <p:spPr>
          <a:xfrm>
            <a:off x="5915025" y="4162319"/>
            <a:ext cx="1371600" cy="156924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D060C7-351E-45E9-AE2D-DD165EAB8CAB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0E4744-B9AA-432C-8FB6-64A829C2906D}"/>
              </a:ext>
            </a:extLst>
          </p:cNvPr>
          <p:cNvCxnSpPr>
            <a:cxnSpLocks/>
          </p:cNvCxnSpPr>
          <p:nvPr/>
        </p:nvCxnSpPr>
        <p:spPr>
          <a:xfrm flipV="1">
            <a:off x="5915025" y="4162319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94F3D0-CD95-43CE-B7F9-E34BCBE3D9F6}"/>
              </a:ext>
            </a:extLst>
          </p:cNvPr>
          <p:cNvCxnSpPr>
            <a:cxnSpLocks/>
          </p:cNvCxnSpPr>
          <p:nvPr/>
        </p:nvCxnSpPr>
        <p:spPr>
          <a:xfrm>
            <a:off x="5915025" y="4946941"/>
            <a:ext cx="1371600" cy="78462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ED24FD-E146-4844-8243-158CB98A9C39}"/>
              </a:ext>
            </a:extLst>
          </p:cNvPr>
          <p:cNvCxnSpPr>
            <a:cxnSpLocks/>
          </p:cNvCxnSpPr>
          <p:nvPr/>
        </p:nvCxnSpPr>
        <p:spPr>
          <a:xfrm>
            <a:off x="7686675" y="3377697"/>
            <a:ext cx="1328738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4299BF-F638-4C65-A560-1CAF77D61B12}"/>
              </a:ext>
            </a:extLst>
          </p:cNvPr>
          <p:cNvCxnSpPr>
            <a:cxnSpLocks/>
          </p:cNvCxnSpPr>
          <p:nvPr/>
        </p:nvCxnSpPr>
        <p:spPr>
          <a:xfrm>
            <a:off x="7686675" y="3377697"/>
            <a:ext cx="1328738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F861E2-FF5E-4403-A856-34890DC949C9}"/>
              </a:ext>
            </a:extLst>
          </p:cNvPr>
          <p:cNvCxnSpPr>
            <a:cxnSpLocks/>
          </p:cNvCxnSpPr>
          <p:nvPr/>
        </p:nvCxnSpPr>
        <p:spPr>
          <a:xfrm>
            <a:off x="7686675" y="3377697"/>
            <a:ext cx="1328738" cy="2353865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3C9D6A-7261-45E5-9676-A800000AFDF3}"/>
              </a:ext>
            </a:extLst>
          </p:cNvPr>
          <p:cNvCxnSpPr>
            <a:cxnSpLocks/>
          </p:cNvCxnSpPr>
          <p:nvPr/>
        </p:nvCxnSpPr>
        <p:spPr>
          <a:xfrm flipV="1">
            <a:off x="7815263" y="3377697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116BAB-B38B-4EFE-B235-6A61F3FF81E3}"/>
              </a:ext>
            </a:extLst>
          </p:cNvPr>
          <p:cNvCxnSpPr>
            <a:cxnSpLocks/>
          </p:cNvCxnSpPr>
          <p:nvPr/>
        </p:nvCxnSpPr>
        <p:spPr>
          <a:xfrm>
            <a:off x="7815263" y="4162319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B06AD-B7DF-414A-875F-98F62AE01842}"/>
              </a:ext>
            </a:extLst>
          </p:cNvPr>
          <p:cNvCxnSpPr>
            <a:cxnSpLocks/>
          </p:cNvCxnSpPr>
          <p:nvPr/>
        </p:nvCxnSpPr>
        <p:spPr>
          <a:xfrm>
            <a:off x="7815263" y="4162319"/>
            <a:ext cx="1200150" cy="156924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BBD26A-87C0-4DD3-844A-1B0EAF8E6EA1}"/>
              </a:ext>
            </a:extLst>
          </p:cNvPr>
          <p:cNvCxnSpPr>
            <a:cxnSpLocks/>
          </p:cNvCxnSpPr>
          <p:nvPr/>
        </p:nvCxnSpPr>
        <p:spPr>
          <a:xfrm flipV="1">
            <a:off x="7815263" y="3377697"/>
            <a:ext cx="1200150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A790C8-B78C-4581-B348-5D6EF113A729}"/>
              </a:ext>
            </a:extLst>
          </p:cNvPr>
          <p:cNvCxnSpPr>
            <a:cxnSpLocks/>
          </p:cNvCxnSpPr>
          <p:nvPr/>
        </p:nvCxnSpPr>
        <p:spPr>
          <a:xfrm flipV="1">
            <a:off x="7815263" y="4162319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23356E-0E1C-4FB0-9F6F-44FB5E4342D3}"/>
              </a:ext>
            </a:extLst>
          </p:cNvPr>
          <p:cNvCxnSpPr>
            <a:cxnSpLocks/>
          </p:cNvCxnSpPr>
          <p:nvPr/>
        </p:nvCxnSpPr>
        <p:spPr>
          <a:xfrm>
            <a:off x="7815263" y="4946941"/>
            <a:ext cx="1200150" cy="78462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501451-F8A3-4228-954D-79F884E3FD87}"/>
              </a:ext>
            </a:extLst>
          </p:cNvPr>
          <p:cNvCxnSpPr>
            <a:cxnSpLocks/>
          </p:cNvCxnSpPr>
          <p:nvPr/>
        </p:nvCxnSpPr>
        <p:spPr>
          <a:xfrm flipV="1">
            <a:off x="9515475" y="2593075"/>
            <a:ext cx="1214438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41C099-0E30-474E-89F7-F71EDD214A2B}"/>
              </a:ext>
            </a:extLst>
          </p:cNvPr>
          <p:cNvCxnSpPr>
            <a:cxnSpLocks/>
          </p:cNvCxnSpPr>
          <p:nvPr/>
        </p:nvCxnSpPr>
        <p:spPr>
          <a:xfrm flipV="1">
            <a:off x="9515475" y="2593075"/>
            <a:ext cx="1214438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51E745-9A2F-4828-9203-ABA653BA61B6}"/>
              </a:ext>
            </a:extLst>
          </p:cNvPr>
          <p:cNvCxnSpPr>
            <a:cxnSpLocks/>
          </p:cNvCxnSpPr>
          <p:nvPr/>
        </p:nvCxnSpPr>
        <p:spPr>
          <a:xfrm flipV="1">
            <a:off x="9515475" y="2593075"/>
            <a:ext cx="1214438" cy="235386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8FC7-A5AC-4060-927A-D20F8C6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7445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the request has been committed, it is sent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4194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b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that client connects to is faulty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6E014-B6B8-48F6-93E7-F15393D77CFC}"/>
              </a:ext>
            </a:extLst>
          </p:cNvPr>
          <p:cNvSpPr txBox="1"/>
          <p:nvPr/>
        </p:nvSpPr>
        <p:spPr>
          <a:xfrm>
            <a:off x="6341744" y="6079684"/>
            <a:ext cx="5850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Client will send a request to the replica still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01D02B-8ACC-4DE9-B3F7-F7B3F5506EFB}"/>
              </a:ext>
            </a:extLst>
          </p:cNvPr>
          <p:cNvSpPr txBox="1"/>
          <p:nvPr/>
        </p:nvSpPr>
        <p:spPr>
          <a:xfrm>
            <a:off x="81941" y="2962198"/>
            <a:ext cx="2231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 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8AA556-1FD5-43E3-897D-81726116BEE0}"/>
              </a:ext>
            </a:extLst>
          </p:cNvPr>
          <p:cNvSpPr txBox="1"/>
          <p:nvPr/>
        </p:nvSpPr>
        <p:spPr>
          <a:xfrm>
            <a:off x="509778" y="3911905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09573-4D15-4DB4-86DA-BF79496EB52D}"/>
              </a:ext>
            </a:extLst>
          </p:cNvPr>
          <p:cNvCxnSpPr/>
          <p:nvPr/>
        </p:nvCxnSpPr>
        <p:spPr>
          <a:xfrm>
            <a:off x="2357438" y="2593075"/>
            <a:ext cx="985837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Reasons for creation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8FC7-A5AC-4060-927A-D20F8C68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Malicious attacks and software errors can cause faulty nodes to exhibit arbitrary behavior (and not just stop working entirely)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algorithms assumed synchronous system or were too slow in production environments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Faulty replica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backup primary has a timer for when the request is sent by the client.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the backup primary does not receive a multicast request within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 original primary is assumed faulty and the client will try again on the next assumed primary.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  <a:blipFill>
                <a:blip r:embed="rId2"/>
                <a:stretch>
                  <a:fillRect l="-64" t="-12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4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b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that client connects to is faulty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81941" y="2962198"/>
            <a:ext cx="2231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 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A4496-4A42-4296-90AF-A9D3A8003E5C}"/>
              </a:ext>
            </a:extLst>
          </p:cNvPr>
          <p:cNvCxnSpPr>
            <a:cxnSpLocks/>
          </p:cNvCxnSpPr>
          <p:nvPr/>
        </p:nvCxnSpPr>
        <p:spPr>
          <a:xfrm>
            <a:off x="2357438" y="2593075"/>
            <a:ext cx="806676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E5866F-3837-4CE8-8A05-7488B997F037}"/>
              </a:ext>
            </a:extLst>
          </p:cNvPr>
          <p:cNvSpPr txBox="1"/>
          <p:nvPr/>
        </p:nvSpPr>
        <p:spPr>
          <a:xfrm>
            <a:off x="6092830" y="6079684"/>
            <a:ext cx="609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Client will send a request to the new primary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A7831A-125F-4CAB-A177-F09C8D6932C1}"/>
              </a:ext>
            </a:extLst>
          </p:cNvPr>
          <p:cNvSpPr txBox="1"/>
          <p:nvPr/>
        </p:nvSpPr>
        <p:spPr>
          <a:xfrm>
            <a:off x="-16328" y="3793195"/>
            <a:ext cx="2379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(Backup 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b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that client connects to is faulty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81941" y="2962198"/>
            <a:ext cx="2231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 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8CE0-CB6B-40FA-9629-BE8C81A3872B}"/>
              </a:ext>
            </a:extLst>
          </p:cNvPr>
          <p:cNvSpPr txBox="1"/>
          <p:nvPr/>
        </p:nvSpPr>
        <p:spPr>
          <a:xfrm>
            <a:off x="-16328" y="3793195"/>
            <a:ext cx="2379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(Backup 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04F22-DFC5-4655-B988-CFBDCD4090CE}"/>
              </a:ext>
            </a:extLst>
          </p:cNvPr>
          <p:cNvCxnSpPr>
            <a:cxnSpLocks/>
          </p:cNvCxnSpPr>
          <p:nvPr/>
        </p:nvCxnSpPr>
        <p:spPr>
          <a:xfrm>
            <a:off x="2357438" y="2593075"/>
            <a:ext cx="806676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6E014-B6B8-48F6-93E7-F15393D77CFC}"/>
              </a:ext>
            </a:extLst>
          </p:cNvPr>
          <p:cNvSpPr txBox="1"/>
          <p:nvPr/>
        </p:nvSpPr>
        <p:spPr>
          <a:xfrm>
            <a:off x="6817067" y="6079684"/>
            <a:ext cx="537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The process will proceed as per normal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E40341-7DE7-413E-923F-F92F0DCA1286}"/>
              </a:ext>
            </a:extLst>
          </p:cNvPr>
          <p:cNvCxnSpPr>
            <a:cxnSpLocks/>
          </p:cNvCxnSpPr>
          <p:nvPr/>
        </p:nvCxnSpPr>
        <p:spPr>
          <a:xfrm>
            <a:off x="4165600" y="4162319"/>
            <a:ext cx="975721" cy="155698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B35732-4677-4099-918A-6BE9EF1D28CD}"/>
              </a:ext>
            </a:extLst>
          </p:cNvPr>
          <p:cNvCxnSpPr>
            <a:cxnSpLocks/>
          </p:cNvCxnSpPr>
          <p:nvPr/>
        </p:nvCxnSpPr>
        <p:spPr>
          <a:xfrm>
            <a:off x="4165600" y="4162319"/>
            <a:ext cx="975721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270FCE-9F7D-4144-B598-0308667768D8}"/>
              </a:ext>
            </a:extLst>
          </p:cNvPr>
          <p:cNvCxnSpPr>
            <a:cxnSpLocks/>
          </p:cNvCxnSpPr>
          <p:nvPr/>
        </p:nvCxnSpPr>
        <p:spPr>
          <a:xfrm flipV="1">
            <a:off x="4165600" y="3377697"/>
            <a:ext cx="975721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1A1C5-BE07-4205-B8C4-3258A88F52F7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234160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B0371F-01D4-4C46-82D2-5C5BFE49BCDB}"/>
              </a:ext>
            </a:extLst>
          </p:cNvPr>
          <p:cNvCxnSpPr>
            <a:cxnSpLocks/>
          </p:cNvCxnSpPr>
          <p:nvPr/>
        </p:nvCxnSpPr>
        <p:spPr>
          <a:xfrm flipV="1">
            <a:off x="5915025" y="4162320"/>
            <a:ext cx="1371600" cy="155698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EDCF8E-F26C-4621-BF7C-8DAA8EBB5E03}"/>
              </a:ext>
            </a:extLst>
          </p:cNvPr>
          <p:cNvCxnSpPr>
            <a:cxnSpLocks/>
          </p:cNvCxnSpPr>
          <p:nvPr/>
        </p:nvCxnSpPr>
        <p:spPr>
          <a:xfrm flipV="1">
            <a:off x="5915025" y="4963886"/>
            <a:ext cx="1414689" cy="755418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63B65-0512-4246-A4B3-1F92CB54B69A}"/>
              </a:ext>
            </a:extLst>
          </p:cNvPr>
          <p:cNvCxnSpPr>
            <a:cxnSpLocks/>
          </p:cNvCxnSpPr>
          <p:nvPr/>
        </p:nvCxnSpPr>
        <p:spPr>
          <a:xfrm flipV="1">
            <a:off x="5915025" y="3377697"/>
            <a:ext cx="1371600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C966D7-95FE-41D5-A4B9-12FA1FD6C415}"/>
              </a:ext>
            </a:extLst>
          </p:cNvPr>
          <p:cNvCxnSpPr>
            <a:cxnSpLocks/>
          </p:cNvCxnSpPr>
          <p:nvPr/>
        </p:nvCxnSpPr>
        <p:spPr>
          <a:xfrm flipV="1">
            <a:off x="5915025" y="4162319"/>
            <a:ext cx="137160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FC8084-2C60-4B9B-BC43-3DAD51349FAB}"/>
              </a:ext>
            </a:extLst>
          </p:cNvPr>
          <p:cNvCxnSpPr>
            <a:cxnSpLocks/>
          </p:cNvCxnSpPr>
          <p:nvPr/>
        </p:nvCxnSpPr>
        <p:spPr>
          <a:xfrm>
            <a:off x="5915025" y="4946941"/>
            <a:ext cx="1371600" cy="78462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7C8E16-72F7-4346-8EA9-EFF362E032B2}"/>
              </a:ext>
            </a:extLst>
          </p:cNvPr>
          <p:cNvCxnSpPr>
            <a:cxnSpLocks/>
          </p:cNvCxnSpPr>
          <p:nvPr/>
        </p:nvCxnSpPr>
        <p:spPr>
          <a:xfrm flipV="1">
            <a:off x="7815263" y="4162319"/>
            <a:ext cx="1200150" cy="156924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1CC6A8-4A97-4DDE-AD32-E7BC02FFD03C}"/>
              </a:ext>
            </a:extLst>
          </p:cNvPr>
          <p:cNvCxnSpPr>
            <a:cxnSpLocks/>
          </p:cNvCxnSpPr>
          <p:nvPr/>
        </p:nvCxnSpPr>
        <p:spPr>
          <a:xfrm flipV="1">
            <a:off x="7815263" y="4946941"/>
            <a:ext cx="1200150" cy="77236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DB6BA-CEEA-476F-B228-FAED0ACFDFE4}"/>
              </a:ext>
            </a:extLst>
          </p:cNvPr>
          <p:cNvCxnSpPr>
            <a:cxnSpLocks/>
          </p:cNvCxnSpPr>
          <p:nvPr/>
        </p:nvCxnSpPr>
        <p:spPr>
          <a:xfrm flipV="1">
            <a:off x="7815263" y="3377697"/>
            <a:ext cx="1200150" cy="234160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D2BF40-EF9A-4F70-813E-6F17443045DE}"/>
              </a:ext>
            </a:extLst>
          </p:cNvPr>
          <p:cNvCxnSpPr>
            <a:cxnSpLocks/>
          </p:cNvCxnSpPr>
          <p:nvPr/>
        </p:nvCxnSpPr>
        <p:spPr>
          <a:xfrm flipV="1">
            <a:off x="7815263" y="3377697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33ECDC-6BBC-4222-B50F-1A8D498A83DA}"/>
              </a:ext>
            </a:extLst>
          </p:cNvPr>
          <p:cNvCxnSpPr>
            <a:cxnSpLocks/>
          </p:cNvCxnSpPr>
          <p:nvPr/>
        </p:nvCxnSpPr>
        <p:spPr>
          <a:xfrm>
            <a:off x="7815263" y="4162319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153D5-32D0-4225-A97B-0B6B4CB6B1A9}"/>
              </a:ext>
            </a:extLst>
          </p:cNvPr>
          <p:cNvCxnSpPr>
            <a:cxnSpLocks/>
          </p:cNvCxnSpPr>
          <p:nvPr/>
        </p:nvCxnSpPr>
        <p:spPr>
          <a:xfrm>
            <a:off x="7815263" y="4162319"/>
            <a:ext cx="1200150" cy="1569243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1F6009-C192-47B1-9492-11C2A5A0E161}"/>
              </a:ext>
            </a:extLst>
          </p:cNvPr>
          <p:cNvCxnSpPr>
            <a:cxnSpLocks/>
          </p:cNvCxnSpPr>
          <p:nvPr/>
        </p:nvCxnSpPr>
        <p:spPr>
          <a:xfrm flipV="1">
            <a:off x="7815263" y="3377697"/>
            <a:ext cx="1200150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8E5896-A414-44D3-81C6-FF4AA3E01BAA}"/>
              </a:ext>
            </a:extLst>
          </p:cNvPr>
          <p:cNvCxnSpPr>
            <a:cxnSpLocks/>
          </p:cNvCxnSpPr>
          <p:nvPr/>
        </p:nvCxnSpPr>
        <p:spPr>
          <a:xfrm flipV="1">
            <a:off x="7815263" y="4162319"/>
            <a:ext cx="1200150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68C31A-DEA2-4ABB-A6E0-8250B9A53359}"/>
              </a:ext>
            </a:extLst>
          </p:cNvPr>
          <p:cNvCxnSpPr>
            <a:cxnSpLocks/>
          </p:cNvCxnSpPr>
          <p:nvPr/>
        </p:nvCxnSpPr>
        <p:spPr>
          <a:xfrm>
            <a:off x="7815263" y="4946941"/>
            <a:ext cx="1200150" cy="78462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D6A2BF-6945-4055-A4FA-582F11D993BD}"/>
              </a:ext>
            </a:extLst>
          </p:cNvPr>
          <p:cNvCxnSpPr>
            <a:cxnSpLocks/>
          </p:cNvCxnSpPr>
          <p:nvPr/>
        </p:nvCxnSpPr>
        <p:spPr>
          <a:xfrm flipV="1">
            <a:off x="9515475" y="2593075"/>
            <a:ext cx="1214438" cy="313848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4BC46A-5E93-439E-B64F-98190EF094A1}"/>
              </a:ext>
            </a:extLst>
          </p:cNvPr>
          <p:cNvCxnSpPr>
            <a:cxnSpLocks/>
          </p:cNvCxnSpPr>
          <p:nvPr/>
        </p:nvCxnSpPr>
        <p:spPr>
          <a:xfrm flipV="1">
            <a:off x="9515475" y="2593075"/>
            <a:ext cx="1214438" cy="1569244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7D0CDB-6659-4D99-9FC8-0A9D4E0CEB36}"/>
              </a:ext>
            </a:extLst>
          </p:cNvPr>
          <p:cNvCxnSpPr>
            <a:cxnSpLocks/>
          </p:cNvCxnSpPr>
          <p:nvPr/>
        </p:nvCxnSpPr>
        <p:spPr>
          <a:xfrm flipV="1">
            <a:off x="9515475" y="2593075"/>
            <a:ext cx="1214438" cy="235386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Clearing logs (Checkpoint)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safety feature must still hold and hence the checkpoint request must be executed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non-faulty replicas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checkpoint message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Checkpoint,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sequence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message digest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replica number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message being certified by replica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messages received (may include its own) is logged and checked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signed by different replica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Receiving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proof that of correctness for the checkpoint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logs can be discarded knowing that the request has been executed previously.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checkpoint is done every 100 or 200 (a large number) to reduce overheads.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  <a:blipFill>
                <a:blip r:embed="rId3"/>
                <a:stretch>
                  <a:fillRect l="-64" t="-12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4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Optimisations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 </a:t>
                </a:r>
                <a:r>
                  <a:rPr lang="en-US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optimisations</a:t>
                </a:r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were further made to reduce communication cost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client designates 1 replica to send the actual result of the commit operation, all other replicas will send a digest instead as the client can manually check the correctness of the result, reducing bandwidth consumption and CPU utilization overhead for larger replies.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Reduction of message delays to invoke an operation since receiving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matching replies is a lot of requests and will eventually be committed.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Digital signatures are costly in terms of performance and MACs are used instead except for switching primaries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744508"/>
              </a:xfrm>
              <a:blipFill>
                <a:blip r:embed="rId3"/>
                <a:stretch>
                  <a:fillRect l="-64" t="-1285" r="-10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0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Benchmarks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8FC7-A5AC-4060-927A-D20F8C68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171" y="2307771"/>
            <a:ext cx="5283199" cy="31641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null operation with arguments and results (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/res) were obtained.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replicated systems were slower than the system without replication due to overhead by the replication library creating extra computational steps and communication, which included cryptographic operations.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also resulted in communication of larger messages and hence higher duration required.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41C75-4160-4E82-A9D4-D8D8AE7EB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" r="4550"/>
          <a:stretch/>
        </p:blipFill>
        <p:spPr>
          <a:xfrm>
            <a:off x="1341120" y="2787918"/>
            <a:ext cx="5320937" cy="17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PBFT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Does not assume that nodes in the distributed system are not faulty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Works in asynchronous services where time is not a critical factor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replicas (identical systems),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can be simultaneously faulty for the system to work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" t="-14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1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systems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70EAB8-3636-484C-B55D-AC2A81F96A7C}"/>
              </a:ext>
            </a:extLst>
          </p:cNvPr>
          <p:cNvSpPr/>
          <p:nvPr/>
        </p:nvSpPr>
        <p:spPr>
          <a:xfrm>
            <a:off x="2459073" y="3829878"/>
            <a:ext cx="7016232" cy="18553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1F8D53-F860-46B1-BCD8-F60950C3D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3" y="4079012"/>
            <a:ext cx="1370806" cy="1370806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3AE3837-316C-4A32-B2E3-378B0D132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11" y="4079012"/>
            <a:ext cx="1370806" cy="1370806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92954FF8-3361-4A20-B811-6E48BA02B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89" y="4079012"/>
            <a:ext cx="1370806" cy="1370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D7239-009E-4C54-AD76-183CBE53F9CE}"/>
              </a:ext>
            </a:extLst>
          </p:cNvPr>
          <p:cNvSpPr txBox="1"/>
          <p:nvPr/>
        </p:nvSpPr>
        <p:spPr>
          <a:xfrm>
            <a:off x="7156967" y="4280453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</a:rPr>
              <a:t>…</a:t>
            </a:r>
            <a:endParaRPr lang="en-SG" sz="4200" b="1" dirty="0">
              <a:solidFill>
                <a:schemeClr val="tx2"/>
              </a:solidFill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1E578128-8C52-4D7B-AA5B-08B9B1A63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14" y="4079012"/>
            <a:ext cx="1370806" cy="1370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CD3870-DEB2-42EE-811B-A42B7CDBE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50" y="1745702"/>
            <a:ext cx="1543878" cy="154387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B04EAC-8998-4582-8C7B-9541B91A328A}"/>
              </a:ext>
            </a:extLst>
          </p:cNvPr>
          <p:cNvCxnSpPr>
            <a:cxnSpLocks/>
          </p:cNvCxnSpPr>
          <p:nvPr/>
        </p:nvCxnSpPr>
        <p:spPr>
          <a:xfrm>
            <a:off x="5630052" y="3021496"/>
            <a:ext cx="0" cy="80838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3D2187-9311-45E1-8E29-E270541DE91F}"/>
              </a:ext>
            </a:extLst>
          </p:cNvPr>
          <p:cNvCxnSpPr>
            <a:cxnSpLocks/>
          </p:cNvCxnSpPr>
          <p:nvPr/>
        </p:nvCxnSpPr>
        <p:spPr>
          <a:xfrm flipV="1">
            <a:off x="6316248" y="3008244"/>
            <a:ext cx="0" cy="80838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FE16C88-BFDD-4801-823C-C6DCC94240E6}"/>
              </a:ext>
            </a:extLst>
          </p:cNvPr>
          <p:cNvSpPr/>
          <p:nvPr/>
        </p:nvSpPr>
        <p:spPr>
          <a:xfrm>
            <a:off x="4775874" y="3119687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2E845-7FB6-49EC-9DBB-396A1F1664E1}"/>
              </a:ext>
            </a:extLst>
          </p:cNvPr>
          <p:cNvSpPr/>
          <p:nvPr/>
        </p:nvSpPr>
        <p:spPr>
          <a:xfrm>
            <a:off x="6558825" y="3106435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685467-7EBA-4E9D-B0F7-833825A7A013}"/>
              </a:ext>
            </a:extLst>
          </p:cNvPr>
          <p:cNvSpPr/>
          <p:nvPr/>
        </p:nvSpPr>
        <p:spPr>
          <a:xfrm>
            <a:off x="8053314" y="1745702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BF6C7-7B4C-4BD8-AF43-BCE8419A9BF8}"/>
              </a:ext>
            </a:extLst>
          </p:cNvPr>
          <p:cNvSpPr txBox="1"/>
          <p:nvPr/>
        </p:nvSpPr>
        <p:spPr>
          <a:xfrm>
            <a:off x="8738717" y="1728536"/>
            <a:ext cx="294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 sends a request to the distributed systems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0AD423-025F-4EB0-B81A-0047C654E840}"/>
              </a:ext>
            </a:extLst>
          </p:cNvPr>
          <p:cNvSpPr/>
          <p:nvPr/>
        </p:nvSpPr>
        <p:spPr>
          <a:xfrm>
            <a:off x="8053314" y="2526630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4F41E-8D7F-462E-82A0-BB2026426920}"/>
              </a:ext>
            </a:extLst>
          </p:cNvPr>
          <p:cNvSpPr txBox="1"/>
          <p:nvPr/>
        </p:nvSpPr>
        <p:spPr>
          <a:xfrm>
            <a:off x="8738717" y="2652164"/>
            <a:ext cx="2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replies with a result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BA5BC-9B1C-42BE-867C-0ADCFC003A67}"/>
              </a:ext>
            </a:extLst>
          </p:cNvPr>
          <p:cNvSpPr txBox="1"/>
          <p:nvPr/>
        </p:nvSpPr>
        <p:spPr>
          <a:xfrm>
            <a:off x="2459073" y="5761054"/>
            <a:ext cx="701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systems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systems (Malicious attacker)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70EAB8-3636-484C-B55D-AC2A81F96A7C}"/>
              </a:ext>
            </a:extLst>
          </p:cNvPr>
          <p:cNvSpPr/>
          <p:nvPr/>
        </p:nvSpPr>
        <p:spPr>
          <a:xfrm>
            <a:off x="2459073" y="3829878"/>
            <a:ext cx="7016232" cy="18553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1F8D53-F860-46B1-BCD8-F60950C3D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3" y="4079012"/>
            <a:ext cx="1370806" cy="1370806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3AE3837-316C-4A32-B2E3-378B0D132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11" y="4079012"/>
            <a:ext cx="1370806" cy="1370806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92954FF8-3361-4A20-B811-6E48BA02B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89" y="4079012"/>
            <a:ext cx="1370806" cy="1370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D7239-009E-4C54-AD76-183CBE53F9CE}"/>
              </a:ext>
            </a:extLst>
          </p:cNvPr>
          <p:cNvSpPr txBox="1"/>
          <p:nvPr/>
        </p:nvSpPr>
        <p:spPr>
          <a:xfrm>
            <a:off x="7156967" y="4280453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</a:rPr>
              <a:t>…</a:t>
            </a:r>
            <a:endParaRPr lang="en-SG" sz="4200" b="1" dirty="0">
              <a:solidFill>
                <a:schemeClr val="tx2"/>
              </a:solidFill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1E578128-8C52-4D7B-AA5B-08B9B1A63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14" y="4079012"/>
            <a:ext cx="1370806" cy="1370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CD3870-DEB2-42EE-811B-A42B7CDBE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50" y="1745702"/>
            <a:ext cx="1543878" cy="154387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B04EAC-8998-4582-8C7B-9541B91A328A}"/>
              </a:ext>
            </a:extLst>
          </p:cNvPr>
          <p:cNvCxnSpPr>
            <a:cxnSpLocks/>
          </p:cNvCxnSpPr>
          <p:nvPr/>
        </p:nvCxnSpPr>
        <p:spPr>
          <a:xfrm>
            <a:off x="5630052" y="3021496"/>
            <a:ext cx="0" cy="80838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3D2187-9311-45E1-8E29-E270541DE91F}"/>
              </a:ext>
            </a:extLst>
          </p:cNvPr>
          <p:cNvCxnSpPr>
            <a:cxnSpLocks/>
          </p:cNvCxnSpPr>
          <p:nvPr/>
        </p:nvCxnSpPr>
        <p:spPr>
          <a:xfrm flipV="1">
            <a:off x="6316248" y="3008244"/>
            <a:ext cx="0" cy="80838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FE16C88-BFDD-4801-823C-C6DCC94240E6}"/>
              </a:ext>
            </a:extLst>
          </p:cNvPr>
          <p:cNvSpPr/>
          <p:nvPr/>
        </p:nvSpPr>
        <p:spPr>
          <a:xfrm>
            <a:off x="9601567" y="4451530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2E845-7FB6-49EC-9DBB-396A1F1664E1}"/>
              </a:ext>
            </a:extLst>
          </p:cNvPr>
          <p:cNvSpPr/>
          <p:nvPr/>
        </p:nvSpPr>
        <p:spPr>
          <a:xfrm>
            <a:off x="1647848" y="4451530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685467-7EBA-4E9D-B0F7-833825A7A013}"/>
              </a:ext>
            </a:extLst>
          </p:cNvPr>
          <p:cNvSpPr/>
          <p:nvPr/>
        </p:nvSpPr>
        <p:spPr>
          <a:xfrm>
            <a:off x="8053314" y="1745702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BF6C7-7B4C-4BD8-AF43-BCE8419A9BF8}"/>
              </a:ext>
            </a:extLst>
          </p:cNvPr>
          <p:cNvSpPr txBox="1"/>
          <p:nvPr/>
        </p:nvSpPr>
        <p:spPr>
          <a:xfrm>
            <a:off x="8738717" y="1867146"/>
            <a:ext cx="2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is affected by attacker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0AD423-025F-4EB0-B81A-0047C654E840}"/>
              </a:ext>
            </a:extLst>
          </p:cNvPr>
          <p:cNvSpPr/>
          <p:nvPr/>
        </p:nvSpPr>
        <p:spPr>
          <a:xfrm>
            <a:off x="8053314" y="2526630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4F41E-8D7F-462E-82A0-BB2026426920}"/>
              </a:ext>
            </a:extLst>
          </p:cNvPr>
          <p:cNvSpPr txBox="1"/>
          <p:nvPr/>
        </p:nvSpPr>
        <p:spPr>
          <a:xfrm>
            <a:off x="8738717" y="2379119"/>
            <a:ext cx="294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to distributed services, all systems become infected as well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BA5BC-9B1C-42BE-867C-0ADCFC003A67}"/>
              </a:ext>
            </a:extLst>
          </p:cNvPr>
          <p:cNvSpPr txBox="1"/>
          <p:nvPr/>
        </p:nvSpPr>
        <p:spPr>
          <a:xfrm>
            <a:off x="2459073" y="5761054"/>
            <a:ext cx="701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systems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Byzantine (Malicious attacker)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70EAB8-3636-484C-B55D-AC2A81F96A7C}"/>
              </a:ext>
            </a:extLst>
          </p:cNvPr>
          <p:cNvSpPr/>
          <p:nvPr/>
        </p:nvSpPr>
        <p:spPr>
          <a:xfrm>
            <a:off x="2459073" y="3829878"/>
            <a:ext cx="7016232" cy="18553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1F8D53-F860-46B1-BCD8-F60950C3D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3" y="4079012"/>
            <a:ext cx="1370806" cy="1370806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3AE3837-316C-4A32-B2E3-378B0D1323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11" y="4079012"/>
            <a:ext cx="1370806" cy="1370806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92954FF8-3361-4A20-B811-6E48BA02B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89" y="4079012"/>
            <a:ext cx="1370806" cy="1370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D7239-009E-4C54-AD76-183CBE53F9CE}"/>
              </a:ext>
            </a:extLst>
          </p:cNvPr>
          <p:cNvSpPr txBox="1"/>
          <p:nvPr/>
        </p:nvSpPr>
        <p:spPr>
          <a:xfrm>
            <a:off x="7156967" y="4280453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</a:rPr>
              <a:t>…</a:t>
            </a:r>
            <a:endParaRPr lang="en-SG" sz="4200" b="1" dirty="0">
              <a:solidFill>
                <a:schemeClr val="tx2"/>
              </a:solidFill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1E578128-8C52-4D7B-AA5B-08B9B1A63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14" y="4079012"/>
            <a:ext cx="1370806" cy="1370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CD3870-DEB2-42EE-811B-A42B7CDBE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50" y="1745702"/>
            <a:ext cx="1543878" cy="154387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B04EAC-8998-4582-8C7B-9541B91A328A}"/>
              </a:ext>
            </a:extLst>
          </p:cNvPr>
          <p:cNvCxnSpPr>
            <a:cxnSpLocks/>
          </p:cNvCxnSpPr>
          <p:nvPr/>
        </p:nvCxnSpPr>
        <p:spPr>
          <a:xfrm>
            <a:off x="5630052" y="3021496"/>
            <a:ext cx="0" cy="80838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3D2187-9311-45E1-8E29-E270541DE91F}"/>
              </a:ext>
            </a:extLst>
          </p:cNvPr>
          <p:cNvCxnSpPr>
            <a:cxnSpLocks/>
          </p:cNvCxnSpPr>
          <p:nvPr/>
        </p:nvCxnSpPr>
        <p:spPr>
          <a:xfrm flipV="1">
            <a:off x="6316248" y="3008244"/>
            <a:ext cx="0" cy="80838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FE16C88-BFDD-4801-823C-C6DCC94240E6}"/>
              </a:ext>
            </a:extLst>
          </p:cNvPr>
          <p:cNvSpPr/>
          <p:nvPr/>
        </p:nvSpPr>
        <p:spPr>
          <a:xfrm>
            <a:off x="9601567" y="4451530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2E845-7FB6-49EC-9DBB-396A1F1664E1}"/>
              </a:ext>
            </a:extLst>
          </p:cNvPr>
          <p:cNvSpPr/>
          <p:nvPr/>
        </p:nvSpPr>
        <p:spPr>
          <a:xfrm>
            <a:off x="1647848" y="4451530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685467-7EBA-4E9D-B0F7-833825A7A013}"/>
              </a:ext>
            </a:extLst>
          </p:cNvPr>
          <p:cNvSpPr/>
          <p:nvPr/>
        </p:nvSpPr>
        <p:spPr>
          <a:xfrm>
            <a:off x="8053314" y="1745702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BF6C7-7B4C-4BD8-AF43-BCE8419A9BF8}"/>
              </a:ext>
            </a:extLst>
          </p:cNvPr>
          <p:cNvSpPr txBox="1"/>
          <p:nvPr/>
        </p:nvSpPr>
        <p:spPr>
          <a:xfrm>
            <a:off x="8738717" y="1867146"/>
            <a:ext cx="2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is affected by attacker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0AD423-025F-4EB0-B81A-0047C654E840}"/>
              </a:ext>
            </a:extLst>
          </p:cNvPr>
          <p:cNvSpPr/>
          <p:nvPr/>
        </p:nvSpPr>
        <p:spPr>
          <a:xfrm>
            <a:off x="8053314" y="2526630"/>
            <a:ext cx="612000" cy="612000"/>
          </a:xfrm>
          <a:prstGeom prst="ellipse">
            <a:avLst/>
          </a:prstGeom>
          <a:solidFill>
            <a:srgbClr val="FF434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SG" sz="3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B4F41E-8D7F-462E-82A0-BB2026426920}"/>
              </a:ext>
            </a:extLst>
          </p:cNvPr>
          <p:cNvSpPr txBox="1"/>
          <p:nvPr/>
        </p:nvSpPr>
        <p:spPr>
          <a:xfrm>
            <a:off x="8738717" y="2484102"/>
            <a:ext cx="294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systems will continue to operate as per normal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BA5BC-9B1C-42BE-867C-0ADCFC003A67}"/>
              </a:ext>
            </a:extLst>
          </p:cNvPr>
          <p:cNvSpPr txBox="1"/>
          <p:nvPr/>
        </p:nvSpPr>
        <p:spPr>
          <a:xfrm>
            <a:off x="2459073" y="5761054"/>
            <a:ext cx="701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systems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BC3CBF-0D9F-4BF8-A9EF-DB956EF34EE2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509778" y="3133612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8CE0-CB6B-40FA-9629-BE8C81A3872B}"/>
              </a:ext>
            </a:extLst>
          </p:cNvPr>
          <p:cNvSpPr txBox="1"/>
          <p:nvPr/>
        </p:nvSpPr>
        <p:spPr>
          <a:xfrm>
            <a:off x="509778" y="3911905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655B0-2363-41BF-AD51-26B09726DF3E}"/>
              </a:ext>
            </a:extLst>
          </p:cNvPr>
          <p:cNvSpPr txBox="1"/>
          <p:nvPr/>
        </p:nvSpPr>
        <p:spPr>
          <a:xfrm>
            <a:off x="509778" y="5460973"/>
            <a:ext cx="132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67F-E744-429B-8397-7684B11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(PBFT Consensus)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3E876-38CB-47D0-A2CD-70A9A94114D6}"/>
              </a:ext>
            </a:extLst>
          </p:cNvPr>
          <p:cNvCxnSpPr/>
          <p:nvPr/>
        </p:nvCxnSpPr>
        <p:spPr>
          <a:xfrm>
            <a:off x="2096493" y="2593075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459C-510C-4C09-A675-4D4FDCB04CA8}"/>
              </a:ext>
            </a:extLst>
          </p:cNvPr>
          <p:cNvCxnSpPr/>
          <p:nvPr/>
        </p:nvCxnSpPr>
        <p:spPr>
          <a:xfrm>
            <a:off x="2096493" y="3377697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CC169C-A6A1-408D-A1C8-8F61FC6A9B2F}"/>
              </a:ext>
            </a:extLst>
          </p:cNvPr>
          <p:cNvCxnSpPr/>
          <p:nvPr/>
        </p:nvCxnSpPr>
        <p:spPr>
          <a:xfrm>
            <a:off x="2096493" y="4162319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5F9F0-C64F-4347-88F2-5352D0B3B0ED}"/>
              </a:ext>
            </a:extLst>
          </p:cNvPr>
          <p:cNvCxnSpPr/>
          <p:nvPr/>
        </p:nvCxnSpPr>
        <p:spPr>
          <a:xfrm>
            <a:off x="2096493" y="4946941"/>
            <a:ext cx="8990235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1502D-9DA4-4159-BB4E-1D7BECAE3674}"/>
              </a:ext>
            </a:extLst>
          </p:cNvPr>
          <p:cNvSpPr txBox="1"/>
          <p:nvPr/>
        </p:nvSpPr>
        <p:spPr>
          <a:xfrm>
            <a:off x="662609" y="2334912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0E1-3C64-416F-9BA2-85AB494ECB9C}"/>
              </a:ext>
            </a:extLst>
          </p:cNvPr>
          <p:cNvSpPr txBox="1"/>
          <p:nvPr/>
        </p:nvSpPr>
        <p:spPr>
          <a:xfrm>
            <a:off x="505742" y="2962198"/>
            <a:ext cx="138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0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(Primary)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8CE0-CB6B-40FA-9629-BE8C81A3872B}"/>
              </a:ext>
            </a:extLst>
          </p:cNvPr>
          <p:cNvSpPr txBox="1"/>
          <p:nvPr/>
        </p:nvSpPr>
        <p:spPr>
          <a:xfrm>
            <a:off x="509778" y="3911905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1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2690-4B1E-459C-8F5E-CCFEAE9BECF1}"/>
              </a:ext>
            </a:extLst>
          </p:cNvPr>
          <p:cNvSpPr txBox="1"/>
          <p:nvPr/>
        </p:nvSpPr>
        <p:spPr>
          <a:xfrm>
            <a:off x="509778" y="4689604"/>
            <a:ext cx="132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2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20EEF9-86D9-4E42-BD9A-339CF58B4959}"/>
              </a:ext>
            </a:extLst>
          </p:cNvPr>
          <p:cNvCxnSpPr/>
          <p:nvPr/>
        </p:nvCxnSpPr>
        <p:spPr>
          <a:xfrm>
            <a:off x="3894540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C1C3B-156B-42A7-B8F9-570BBB66C868}"/>
              </a:ext>
            </a:extLst>
          </p:cNvPr>
          <p:cNvCxnSpPr/>
          <p:nvPr/>
        </p:nvCxnSpPr>
        <p:spPr>
          <a:xfrm>
            <a:off x="5692587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D78721-FE63-4091-8867-415001272C67}"/>
              </a:ext>
            </a:extLst>
          </p:cNvPr>
          <p:cNvCxnSpPr/>
          <p:nvPr/>
        </p:nvCxnSpPr>
        <p:spPr>
          <a:xfrm>
            <a:off x="7490634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A8A29-A409-4DC7-BC43-A9E635E405C3}"/>
              </a:ext>
            </a:extLst>
          </p:cNvPr>
          <p:cNvCxnSpPr/>
          <p:nvPr/>
        </p:nvCxnSpPr>
        <p:spPr>
          <a:xfrm>
            <a:off x="9288681" y="2062367"/>
            <a:ext cx="0" cy="405516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F93A25-53E7-411B-AEAE-23DD96399980}"/>
              </a:ext>
            </a:extLst>
          </p:cNvPr>
          <p:cNvSpPr txBox="1"/>
          <p:nvPr/>
        </p:nvSpPr>
        <p:spPr>
          <a:xfrm>
            <a:off x="2096493" y="2000659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5716-2014-4E25-97FB-10D2FCE43926}"/>
              </a:ext>
            </a:extLst>
          </p:cNvPr>
          <p:cNvSpPr txBox="1"/>
          <p:nvPr/>
        </p:nvSpPr>
        <p:spPr>
          <a:xfrm>
            <a:off x="3894540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B5DDF-A7B4-4D88-98B7-98D25A1D1248}"/>
              </a:ext>
            </a:extLst>
          </p:cNvPr>
          <p:cNvSpPr txBox="1"/>
          <p:nvPr/>
        </p:nvSpPr>
        <p:spPr>
          <a:xfrm>
            <a:off x="5692586" y="2000658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089D4-8160-48AB-9223-312EBEFA2CE6}"/>
              </a:ext>
            </a:extLst>
          </p:cNvPr>
          <p:cNvSpPr txBox="1"/>
          <p:nvPr/>
        </p:nvSpPr>
        <p:spPr>
          <a:xfrm>
            <a:off x="7490632" y="1998884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669AE-CAA7-4205-A6BB-271BE7FF11AD}"/>
              </a:ext>
            </a:extLst>
          </p:cNvPr>
          <p:cNvSpPr txBox="1"/>
          <p:nvPr/>
        </p:nvSpPr>
        <p:spPr>
          <a:xfrm>
            <a:off x="9288678" y="1997110"/>
            <a:ext cx="179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Reply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F8355-1895-4765-8B3A-502AC0A7390E}"/>
              </a:ext>
            </a:extLst>
          </p:cNvPr>
          <p:cNvCxnSpPr/>
          <p:nvPr/>
        </p:nvCxnSpPr>
        <p:spPr>
          <a:xfrm>
            <a:off x="2096493" y="5731562"/>
            <a:ext cx="899023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66A6B5-E9A6-4541-A1BD-F4C41AF79F45}"/>
              </a:ext>
            </a:extLst>
          </p:cNvPr>
          <p:cNvSpPr txBox="1"/>
          <p:nvPr/>
        </p:nvSpPr>
        <p:spPr>
          <a:xfrm>
            <a:off x="509778" y="5303805"/>
            <a:ext cx="1327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Replica 3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(Faulty)</a:t>
            </a:r>
            <a:endParaRPr lang="en-SG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04F22-DFC5-4655-B988-CFBDCD4090CE}"/>
              </a:ext>
            </a:extLst>
          </p:cNvPr>
          <p:cNvCxnSpPr/>
          <p:nvPr/>
        </p:nvCxnSpPr>
        <p:spPr>
          <a:xfrm>
            <a:off x="2357438" y="2593075"/>
            <a:ext cx="985837" cy="78462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A6E014-B6B8-48F6-93E7-F15393D77CFC}"/>
              </a:ext>
            </a:extLst>
          </p:cNvPr>
          <p:cNvSpPr txBox="1"/>
          <p:nvPr/>
        </p:nvSpPr>
        <p:spPr>
          <a:xfrm>
            <a:off x="7075599" y="6079684"/>
            <a:ext cx="5116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Client sends a request to the primary</a:t>
            </a:r>
            <a:endParaRPr lang="en-SG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ACEC-16CB-449A-AF1A-A95283DD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Pre-Prepare</a:t>
            </a:r>
            <a:endParaRPr lang="en-S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request uses multicast to announce the request to all replicas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additional requests, the primary stores in its buffer until the current is complete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message is of the following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≪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Pre-Prepare,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view/frame in which is the message is sent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assigned sequence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digest of the client’s request message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client’s request message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indicates that the part of the request has been digitally signed by the primary server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SG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8FC7-A5AC-4060-927A-D20F8C68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" t="-14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2" Type="http://schemas.openxmlformats.org/package/2006/relationships/digital-signature/signature" Target="sig2.xml"/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4zPz6SI8thY4ZJzFcC0lrY78WWhh/F4/GJP6Hc2HeFQ=</DigestValue>
    </Reference>
    <Reference Type="http://www.w3.org/2000/09/xmldsig#Object" URI="#idOfficeObject">
      <DigestMethod Algorithm="http://www.w3.org/2001/04/xmlenc#sha256"/>
      <DigestValue>WPB+7EsOm6a8sZnTXbhuwnq8qMYzIBTWj0SQyjVO8f4=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S1XW9DlRE+LXYZh4K0Z6w4LSZSm/jEc5+eYLxMW4Euo=</DigestValue>
    </Reference>
  </SignedInfo>
  <SignatureValue>CPwuL9DpHuL7Oq24peuL5gOgWEnEOuAhAiqmBaRdiXd/0VT/amsJqeqF1dzdpmuSrwm8w87iVJXE
A0/WoAPnhEd9UwE5rP7lIohc4KWfDtzid8n/REKLL8tI8E0F/Y8+i8z36HWcHeJk25c9u/30g8kf
kbNDgBPYfs/tS0nK522QI7nXi0jRlz10+YXW3dsMtvSkJpq8iO2IPeez5Zw1TLfK7M3jdegRualR
YDs6qHvrnKqQnODrditbI5EBIg1J1rZ0zQu+NYIcXCsn9K2Lf1J+Py38NwGxsvLeBJ9jHpGyyjII
/gh+ARUbyfwfqNjEwbZ5cpdQopuQ3i1Fv5ICUw==</SignatureValue>
  <KeyInfo>
    <X509Data>
      <X509Certificate>MIIFNDCCBBygAwIBAgIRAPJD1ijUppxp2BpqJ/nDrocwDQYJKoZIhvcNAQELBQAwgZcxCzAJBgNVBAYTAkdCMRswGQYDVQQIExJHcmVhdGVyIE1hbmNoZXN0ZXIxEDAOBgNVBAcTB1NhbGZvcmQxGjAYBgNVBAoTEUNPTU9ETyBDQSBMaW1pdGVkMT0wOwYDVQQDEzRDT01PRE8gUlNBIENsaWVudCBBdXRoZW50aWNhdGlvbiBhbmQgU2VjdXJlIEVtYWlsIENBMB4XDTE3MTExOTAwMDAwMFoXDTE4MTExOTIzNTk1OVowJTEjMCEGCSqGSIb3DQEJARYUYmdvaDAwOEBlLm50dS5lZHUuc2cwggEiMA0GCSqGSIb3DQEBAQUAA4IBDwAwggEKAoIBAQDsd1+oL36t5DJwyp6jv4hXMf5OXLC6Zw+f7B8O/6ICnIyaZfK4sk5Xb9fXI5zapbGStRkzXtJDuLB+CZL8sjnjDhGNwbEIwMpOd1wlHi6LwtYOzC1kK7GP/dbqZngVmbzXcr8BZ17oTLM34bBz7nGAp26VfR9uSSXeqkW2X7EF2bZuYdXK/qhX5d15+j5hlq46KIiGcAeMGQbiEGmdqhn1I70U4XUiF9lqE+uFFbnPSd4DErsntRc6eZmiEysbS8NsYCvlpxubyzqjwo29MPNTsqRjOSBnEhFlQKJQSDlx6AgTcn8nwd2frru2aMHKrwjInhtOmQSol2EONvZqmbtlAgMBAAGjggHqMIIB5jAfBgNVHSMEGDAWgBSCr2yM+MX+lmF86B89K3FIXsSLwDAdBgNVHQ4EFgQULNjeiGbsZp35/Rvr5kQZpENT+wE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fBgNVHREEGDAWgRRiZ29oMDA4QGUubnR1LmVkdS5zZzANBgkqhkiG9w0BAQsFAAOCAQEAYvPsFJB7FW+JDHrmU5RvHOIUcty8q2TzttRdHEiZcrtK22yTZN7gYOqv/mPC2JiJPW5NOBhmAQmkY/qYktHSYcxI33A05v5e0dTUNFLgWNPc8qU84ri9GFSZUDa1wAAyLQbtIjTKphtAQaalIqHllM72as3qaXlwNQSs+oUm+aby9Qcejkvzk2UZL5ezO9PyILLskZZDAFPR56ex6ivuBWhtTtvaId5iLZ05baaUWdzt0F0xUDodMmpFMNFmXkfdWtXWHb/4h+m+NzSGtIp/eaDEg9iv69FXp7tvUKC2UQwe/OYJPV4l/CI6SCP+Vw7+sZdllv8oJpDxlbc6tLatLQ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</Transform>
          <Transform Algorithm="http://www.w3.org/TR/2001/REC-xml-c14n-20010315"/>
        </Transforms>
        <DigestMethod Algorithm="http://www.w3.org/2001/04/xmlenc#sha256"/>
        <DigestValue>dxUZ/uasCtb6bCKz6bAnMJnj9rgFjbmQ50XImY1Zl6M=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VgNGZLFGoRxv04fViwPY4GatfzqYLBSCTL6MDtoY7yY=</DigestValue>
      </Reference>
      <Reference URI="/ppt/handoutMasters/handoutMaster1.xml?ContentType=application/vnd.openxmlformats-officedocument.presentationml.handoutMaster+xml">
        <DigestMethod Algorithm="http://www.w3.org/2001/04/xmlenc#sha256"/>
        <DigestValue>1sZqMLUx/YAJFWHwDFaydUb7kZvxlu4/fU+FpaL7TG4=</DigestValue>
      </Reference>
      <Reference URI="/ppt/media/image1.png?ContentType=image/png">
        <DigestMethod Algorithm="http://www.w3.org/2001/04/xmlenc#sha256"/>
        <DigestValue>654j+TCA5OLciFDD+vEaivvDD/V9kkl8mHa3ZDh2DNI=</DigestValue>
      </Reference>
      <Reference URI="/ppt/media/image10.png?ContentType=image/png">
        <DigestMethod Algorithm="http://www.w3.org/2001/04/xmlenc#sha256"/>
        <DigestValue>uecRt3YQNjGmERJfzGMchIQHnehPoplQDn+MXeBirh8=</DigestValue>
      </Reference>
      <Reference URI="/ppt/media/image11.png?ContentType=image/png">
        <DigestMethod Algorithm="http://www.w3.org/2001/04/xmlenc#sha256"/>
        <DigestValue>biZNpvTixtEjytHuc1PlbBn0m5XJT2KEYjh7ko4Y94Y=</DigestValue>
      </Reference>
      <Reference URI="/ppt/media/image12.png?ContentType=image/png">
        <DigestMethod Algorithm="http://www.w3.org/2001/04/xmlenc#sha256"/>
        <DigestValue>dHD+zSLFCqsEWiV9n43q6sjCzu86wvU/expWRAng1FI=</DigestValue>
      </Reference>
      <Reference URI="/ppt/media/image2.png?ContentType=image/png">
        <DigestMethod Algorithm="http://www.w3.org/2001/04/xmlenc#sha256"/>
        <DigestValue>uVyk1+JVXYfYMbEzsrQiH2bZ+F7gd3YlW/O+JgbMrPo=</DigestValue>
      </Reference>
      <Reference URI="/ppt/media/image3.png?ContentType=image/png">
        <DigestMethod Algorithm="http://www.w3.org/2001/04/xmlenc#sha256"/>
        <DigestValue>454yW4Iv013FAIbQ7NlNYJlvmm9YyMWZrYPcI4Q+I3Q=</DigestValue>
      </Reference>
      <Reference URI="/ppt/media/image4.png?ContentType=image/png">
        <DigestMethod Algorithm="http://www.w3.org/2001/04/xmlenc#sha256"/>
        <DigestValue>LuF8Zt5Dv+55DwOTydz7GzkqhOlqQ1nd1w87a1CyduQ=</DigestValue>
      </Reference>
      <Reference URI="/ppt/media/image5.png?ContentType=image/png">
        <DigestMethod Algorithm="http://www.w3.org/2001/04/xmlenc#sha256"/>
        <DigestValue>9altl5ohWrnMNFbrhdfkkC4p1yR4N2oLIq6WA1Eonrw=</DigestValue>
      </Reference>
      <Reference URI="/ppt/media/image6.png?ContentType=image/png">
        <DigestMethod Algorithm="http://www.w3.org/2001/04/xmlenc#sha256"/>
        <DigestValue>AmdIVOFNj2JqJlWCcxxWa7Wj+6MPhG8ECNt8KdCASyE=</DigestValue>
      </Reference>
      <Reference URI="/ppt/media/image7.png?ContentType=image/png">
        <DigestMethod Algorithm="http://www.w3.org/2001/04/xmlenc#sha256"/>
        <DigestValue>8PYAtjFynzsJKSdTMnEuztda8SixPTW1p6bJ3OSVB08=</DigestValue>
      </Reference>
      <Reference URI="/ppt/media/image8.png?ContentType=image/png">
        <DigestMethod Algorithm="http://www.w3.org/2001/04/xmlenc#sha256"/>
        <DigestValue>iGhrQj/8mYNTU6ibz0RnygJDxU1qQxcAYg79SryM4bw=</DigestValue>
      </Reference>
      <Reference URI="/ppt/media/image9.png?ContentType=image/png">
        <DigestMethod Algorithm="http://www.w3.org/2001/04/xmlenc#sha256"/>
        <DigestValue>wl/7U86O+WuL2h59DCEN9Hx01XjNaDnP+17Xpw6i05c=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BXY/HjiJZSeDdOJ1ijXGPO7de6cJl9JFMRdlZw2ETvs=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MtZtQSBebPm6D6W+ToEUhPQ2i5YEmsBx/1d5A5K47/A=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59/QlG4BApfFQsDhnWqTssSirjBCTRsXzfuSC5EL4Fc=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ERoXCVgJoyK9NbTaKKj3j3lsJjOewjQj0Hpaq3mW1lc=</DigestValue>
      </Reference>
      <Reference URI="/ppt/notesSlides/_rels/notes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jFniGvVtA0NSLNI24q2r1LBr6WcXEvqP9rRbsxiSG+M=</DigestValue>
      </Reference>
      <Reference URI="/ppt/notesSlides/notesSlide1.xml?ContentType=application/vnd.openxmlformats-officedocument.presentationml.notesSlide+xml">
        <DigestMethod Algorithm="http://www.w3.org/2001/04/xmlenc#sha256"/>
        <DigestValue>N8fW8c9nOEhKRsVEqW+luPyP9daxh2oLwXWC9l/UHVk=</DigestValue>
      </Reference>
      <Reference URI="/ppt/notesSlides/notesSlide2.xml?ContentType=application/vnd.openxmlformats-officedocument.presentationml.notesSlide+xml">
        <DigestMethod Algorithm="http://www.w3.org/2001/04/xmlenc#sha256"/>
        <DigestValue>0vM91Cqal8KhKeFrySuREEbnk3UGhnsAqmuVvv+T/qA=</DigestValue>
      </Reference>
      <Reference URI="/ppt/notesSlides/notesSlide3.xml?ContentType=application/vnd.openxmlformats-officedocument.presentationml.notesSlide+xml">
        <DigestMethod Algorithm="http://www.w3.org/2001/04/xmlenc#sha256"/>
        <DigestValue>iyTkQ5QYAjcQWC1FSnd2fAIAkRGqzmqTFyPDxopwLAc=</DigestValue>
      </Reference>
      <Reference URI="/ppt/notesSlides/notesSlide4.xml?ContentType=application/vnd.openxmlformats-officedocument.presentationml.notesSlide+xml">
        <DigestMethod Algorithm="http://www.w3.org/2001/04/xmlenc#sha256"/>
        <DigestValue>vRSu89IDboef57+T4NPEbgsejlekdsX4xF6xAdobY6I=</DigestValue>
      </Reference>
      <Reference URI="/ppt/presentation.xml?ContentType=application/vnd.openxmlformats-officedocument.presentationml.presentation.main+xml">
        <DigestMethod Algorithm="http://www.w3.org/2001/04/xmlenc#sha256"/>
        <DigestValue>lftYLtTff7gS/uox+J/EjHFp0pY0iJMf7Zli7HL7jpU=</DigestValue>
      </Reference>
      <Reference URI="/ppt/presProps.xml?ContentType=application/vnd.openxmlformats-officedocument.presentationml.presProps+xml">
        <DigestMethod Algorithm="http://www.w3.org/2001/04/xmlenc#sha256"/>
        <DigestValue>LRhbkd4JS41q/mKOhwSPgbZK4/BCMZChc1wI7exBdOc=</DigestValue>
      </Reference>
      <Reference URI="/ppt/revisionInfo.xml?ContentType=application/vnd.ms-powerpoint.revisioninfo+xml">
        <DigestMethod Algorithm="http://www.w3.org/2001/04/xmlenc#sha256"/>
        <DigestValue>qjiV3Hyl5M2H57e7uN6S+VAqY6lIkWf+gUOG5FQk5cY=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LruT6a6m726gRKynIn0fhQyjy3k076+zya9jJd3p7dM=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ZfciRRDgSJlxY5WwrF3oaliGgab3H9K6giUprOzsvNk=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+ziBwxGOfec7MgRBfrO88SZoorn4sAM+Zx6Oo9n4dlI=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dVWlnKFLF/gXwt7o7sjSt7s6Kbi/MBv3IBEtL8eZVaI=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nlI9KZ6tFDRrjYxTZ0TwGHgZGAoYPI5PsFmrpa8Sgl8=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ZqaISobtWTInoYVvFI/0/n3eDkkmDlCzAE2mJvnvzVA=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2eEIMkz2g/UwQFxlz8tg7Pj/JZ5gpSPpWJSFZTmSfQY=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65YNw5kv1ZtEbiG4SoAvm42ojw/Rnaa11Uz4/JtuTTE=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MUSMT2ZCkOcjZDdbmlNNrP/Ij0xXUmeuaOFk1YwdbiM=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g0/e8lDc3EZjwPgbPMUgtQaWLthYiluE9K7uT8CLf/c=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vj/3Xo++yXhgA+/o6TlcQZd7CmjDvHdHwAwt6xoeUFo=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xrWp8xjCXMaGEHejgqFSdCy1+1YVVNvyYdKYgQDIg0c=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CldQ7FJCQaIpNAcYRDxmGSImbWvX99MNRI1A49l4Fg0=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RPe0mO3+ICuN7EPIWRt+BdIDPgzLE+oUJ2QUnvbuHgg=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TFJaBt9nhZVUgWqKJm/hK0X5GKo/I/nO3+6ghY0Lk9I=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84twJtg5DdSJw2/8ExZKRBtS1NxwkQ+M5Zv2Vu365zs=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v8k235b8kdXFk5MXLRAmNpB8APBDveLSgQP1j13pHog=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e2pS52SLyZNcQMLMsC/4UxN1biqzYPcAipuD3jFbcps=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dwa+NjIkdNd5gzzfY681YMCStDjX9zyu7Fyckeb3qBw=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qiqRnjnB3ZiIgduxF2eFVacjt/ZONDc08DM34LGnx+E=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Jr5uA62EL3LQLzaQaDzNgjHUMH0fRQJUogr0o2f+bLA=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gPLXkDH743T1OiioitsWHBx+8QBwWrrovMTAsz9aCg4=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gPLXkDH743T1OiioitsWHBx+8QBwWrrovMTAsz9aCg4=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gPLXkDH743T1OiioitsWHBx+8QBwWrrovMTAsz9aCg4=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SUNw3smb8OXWqzPvQzvMREQuxHIxqEGlZQg+jqheMs4=</DigestValue>
      </Reference>
      <Reference URI="/ppt/slides/slide1.xml?ContentType=application/vnd.openxmlformats-officedocument.presentationml.slide+xml">
        <DigestMethod Algorithm="http://www.w3.org/2001/04/xmlenc#sha256"/>
        <DigestValue>wCJQ0U6R60PH+99OXKZBoFbWJka41Uj/6aA4JeowiKo=</DigestValue>
      </Reference>
      <Reference URI="/ppt/slides/slide10.xml?ContentType=application/vnd.openxmlformats-officedocument.presentationml.slide+xml">
        <DigestMethod Algorithm="http://www.w3.org/2001/04/xmlenc#sha256"/>
        <DigestValue>Dy/g9yezqLqNezX3NdH86uYRXmlb/iRSZJwVseCEuS0=</DigestValue>
      </Reference>
      <Reference URI="/ppt/slides/slide11.xml?ContentType=application/vnd.openxmlformats-officedocument.presentationml.slide+xml">
        <DigestMethod Algorithm="http://www.w3.org/2001/04/xmlenc#sha256"/>
        <DigestValue>Zo+61OZjo4OyYSRgd8VybY+cRE41hSyU6nkdJJKEE0I=</DigestValue>
      </Reference>
      <Reference URI="/ppt/slides/slide12.xml?ContentType=application/vnd.openxmlformats-officedocument.presentationml.slide+xml">
        <DigestMethod Algorithm="http://www.w3.org/2001/04/xmlenc#sha256"/>
        <DigestValue>h7erGJNO1xP6qy1Ryh49vWv9VjteolhN37c1mkcQFyU=</DigestValue>
      </Reference>
      <Reference URI="/ppt/slides/slide13.xml?ContentType=application/vnd.openxmlformats-officedocument.presentationml.slide+xml">
        <DigestMethod Algorithm="http://www.w3.org/2001/04/xmlenc#sha256"/>
        <DigestValue>FNxoxOudZ9/tIIX6aiJ+WSBjIC3PbL3kePwTn5LjDZI=</DigestValue>
      </Reference>
      <Reference URI="/ppt/slides/slide14.xml?ContentType=application/vnd.openxmlformats-officedocument.presentationml.slide+xml">
        <DigestMethod Algorithm="http://www.w3.org/2001/04/xmlenc#sha256"/>
        <DigestValue>CVbcO3ChDsrWZitXIjLw0vvTl7V3Hc7sq5yRwOMs8Bk=</DigestValue>
      </Reference>
      <Reference URI="/ppt/slides/slide15.xml?ContentType=application/vnd.openxmlformats-officedocument.presentationml.slide+xml">
        <DigestMethod Algorithm="http://www.w3.org/2001/04/xmlenc#sha256"/>
        <DigestValue>a1arbR2CvCShS41ZX4P1ELsUPtR1hUiXOAe8dDXpjqc=</DigestValue>
      </Reference>
      <Reference URI="/ppt/slides/slide16.xml?ContentType=application/vnd.openxmlformats-officedocument.presentationml.slide+xml">
        <DigestMethod Algorithm="http://www.w3.org/2001/04/xmlenc#sha256"/>
        <DigestValue>wxJpWtHrl/I5FEZpWyXkMuoOMVUE+9sYWHHAWxQoinA=</DigestValue>
      </Reference>
      <Reference URI="/ppt/slides/slide17.xml?ContentType=application/vnd.openxmlformats-officedocument.presentationml.slide+xml">
        <DigestMethod Algorithm="http://www.w3.org/2001/04/xmlenc#sha256"/>
        <DigestValue>ocUIeQVXbNdTJzYPNDR5dX0p9IdMgOdIugY6D8+VsCY=</DigestValue>
      </Reference>
      <Reference URI="/ppt/slides/slide18.xml?ContentType=application/vnd.openxmlformats-officedocument.presentationml.slide+xml">
        <DigestMethod Algorithm="http://www.w3.org/2001/04/xmlenc#sha256"/>
        <DigestValue>xWtffZb4YEaQbn2WGu8w/MmWhsjo5tTFTexaub05c9k=</DigestValue>
      </Reference>
      <Reference URI="/ppt/slides/slide19.xml?ContentType=application/vnd.openxmlformats-officedocument.presentationml.slide+xml">
        <DigestMethod Algorithm="http://www.w3.org/2001/04/xmlenc#sha256"/>
        <DigestValue>94j8DnL62/g5Tp+coHAwBfSEBBzvKQpteLkchl5RL7A=</DigestValue>
      </Reference>
      <Reference URI="/ppt/slides/slide2.xml?ContentType=application/vnd.openxmlformats-officedocument.presentationml.slide+xml">
        <DigestMethod Algorithm="http://www.w3.org/2001/04/xmlenc#sha256"/>
        <DigestValue>CTcIo/+On31J7dIE8aJyj2U72TsXa63wJWnu19DvmxQ=</DigestValue>
      </Reference>
      <Reference URI="/ppt/slides/slide20.xml?ContentType=application/vnd.openxmlformats-officedocument.presentationml.slide+xml">
        <DigestMethod Algorithm="http://www.w3.org/2001/04/xmlenc#sha256"/>
        <DigestValue>dEbRifadO3Fb7tEoTAPlJjfMKd3ciaYdC560ksX/x/M=</DigestValue>
      </Reference>
      <Reference URI="/ppt/slides/slide21.xml?ContentType=application/vnd.openxmlformats-officedocument.presentationml.slide+xml">
        <DigestMethod Algorithm="http://www.w3.org/2001/04/xmlenc#sha256"/>
        <DigestValue>OlbI1nw60XYvmcPU7BkMgu21i/Al442rp2CnF9FFlac=</DigestValue>
      </Reference>
      <Reference URI="/ppt/slides/slide22.xml?ContentType=application/vnd.openxmlformats-officedocument.presentationml.slide+xml">
        <DigestMethod Algorithm="http://www.w3.org/2001/04/xmlenc#sha256"/>
        <DigestValue>BA17obAVO1elMESmHIier6X0Gz/SksA35vtHCOiNQ2c=</DigestValue>
      </Reference>
      <Reference URI="/ppt/slides/slide23.xml?ContentType=application/vnd.openxmlformats-officedocument.presentationml.slide+xml">
        <DigestMethod Algorithm="http://www.w3.org/2001/04/xmlenc#sha256"/>
        <DigestValue>5VeW6mgQqpMTVvXVPorrncXxqmB9XUdpbTUitjLSuqE=</DigestValue>
      </Reference>
      <Reference URI="/ppt/slides/slide24.xml?ContentType=application/vnd.openxmlformats-officedocument.presentationml.slide+xml">
        <DigestMethod Algorithm="http://www.w3.org/2001/04/xmlenc#sha256"/>
        <DigestValue>/wh/S8XoCmuQWWNUbE6PXx3ta4xsrCC4ZaOKe1ccpHY=</DigestValue>
      </Reference>
      <Reference URI="/ppt/slides/slide25.xml?ContentType=application/vnd.openxmlformats-officedocument.presentationml.slide+xml">
        <DigestMethod Algorithm="http://www.w3.org/2001/04/xmlenc#sha256"/>
        <DigestValue>THmJR/dW8jNqS0y8N03pppmkmcehTg9bZQnD1jIolFk=</DigestValue>
      </Reference>
      <Reference URI="/ppt/slides/slide3.xml?ContentType=application/vnd.openxmlformats-officedocument.presentationml.slide+xml">
        <DigestMethod Algorithm="http://www.w3.org/2001/04/xmlenc#sha256"/>
        <DigestValue>SFc7iLTNfPhqqGTyntWbJbHj02imiGGIgYz2acDCUpU=</DigestValue>
      </Reference>
      <Reference URI="/ppt/slides/slide4.xml?ContentType=application/vnd.openxmlformats-officedocument.presentationml.slide+xml">
        <DigestMethod Algorithm="http://www.w3.org/2001/04/xmlenc#sha256"/>
        <DigestValue>lwNrYLs0ABK5ffpZ0b13q2HlcJyOrRPfM7PozT3co3c=</DigestValue>
      </Reference>
      <Reference URI="/ppt/slides/slide5.xml?ContentType=application/vnd.openxmlformats-officedocument.presentationml.slide+xml">
        <DigestMethod Algorithm="http://www.w3.org/2001/04/xmlenc#sha256"/>
        <DigestValue>Fqj6wGhi2ecy99Ikusb3AiwDdaycI2/Lg4/re3DdsHo=</DigestValue>
      </Reference>
      <Reference URI="/ppt/slides/slide6.xml?ContentType=application/vnd.openxmlformats-officedocument.presentationml.slide+xml">
        <DigestMethod Algorithm="http://www.w3.org/2001/04/xmlenc#sha256"/>
        <DigestValue>0IMqWqgsWMEea+T8d2ueEeCVyldOlqNAAN7xx6Maqyo=</DigestValue>
      </Reference>
      <Reference URI="/ppt/slides/slide7.xml?ContentType=application/vnd.openxmlformats-officedocument.presentationml.slide+xml">
        <DigestMethod Algorithm="http://www.w3.org/2001/04/xmlenc#sha256"/>
        <DigestValue>CiHaBl+RXbCldNkHuI+ZTeWYD8gy8kiLDMYHxrTwo/w=</DigestValue>
      </Reference>
      <Reference URI="/ppt/slides/slide8.xml?ContentType=application/vnd.openxmlformats-officedocument.presentationml.slide+xml">
        <DigestMethod Algorithm="http://www.w3.org/2001/04/xmlenc#sha256"/>
        <DigestValue>+DEXHVUjZLqoDXzRTl+8q3WWk0CvO/S1xV2ejdPBknk=</DigestValue>
      </Reference>
      <Reference URI="/ppt/slides/slide9.xml?ContentType=application/vnd.openxmlformats-officedocument.presentationml.slide+xml">
        <DigestMethod Algorithm="http://www.w3.org/2001/04/xmlenc#sha256"/>
        <DigestValue>3/br5unACF9/mIi51hVL2B9/ZiiaO/cvTGLpLTaO8dc=</DigestValue>
      </Reference>
      <Reference URI="/ppt/tableStyles.xml?ContentType=application/vnd.openxmlformats-officedocument.presentationml.tableStyles+xml">
        <DigestMethod Algorithm="http://www.w3.org/2001/04/xmlenc#sha256"/>
        <DigestValue>lHqqxuCD9xTOhZmP+V6ZDkj2u1dbQAGRoYRSTJs+4wo=</DigestValue>
      </Reference>
      <Reference URI="/ppt/theme/theme1.xml?ContentType=application/vnd.openxmlformats-officedocument.theme+xml">
        <DigestMethod Algorithm="http://www.w3.org/2001/04/xmlenc#sha256"/>
        <DigestValue>uqrHztpcs8z6rSBI9V6YApG8hV7zXcivHRnk5Btxndw=</DigestValue>
      </Reference>
      <Reference URI="/ppt/theme/theme2.xml?ContentType=application/vnd.openxmlformats-officedocument.theme+xml">
        <DigestMethod Algorithm="http://www.w3.org/2001/04/xmlenc#sha256"/>
        <DigestValue>18rWkd1WOeVdFgPbF8yahcS13P0h7cTDQjE3eBPcFjw=</DigestValue>
      </Reference>
      <Reference URI="/ppt/theme/theme3.xml?ContentType=application/vnd.openxmlformats-officedocument.theme+xml">
        <DigestMethod Algorithm="http://www.w3.org/2001/04/xmlenc#sha256"/>
        <DigestValue>18rWkd1WOeVdFgPbF8yahcS13P0h7cTDQjE3eBPcFjw=</DigestValue>
      </Reference>
      <Reference URI="/ppt/viewProps.xml?ContentType=application/vnd.openxmlformats-officedocument.presentationml.viewProps+xml">
        <DigestMethod Algorithm="http://www.w3.org/2001/04/xmlenc#sha256"/>
        <DigestValue>wTRcjLrCd/rYCPy+OurCcUoigtiS+lLQtEGugHNt4EA=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2018-04-09T11:51:11Z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Finalised</SignatureComments>
          <WindowsVersion>10.0</WindowsVersion>
          <OfficeVersion>16.0.9126/12</OfficeVersion>
          <ApplicationVersion>16.0.9126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2018-04-09T11:51:11Z</xd:SigningTime>
          <xd:SigningCertificate>
            <xd:Cert>
              <xd:CertDigest>
                <DigestMethod Algorithm="http://www.w3.org/2001/04/xmlenc#sha256"/>
                <DigestValue>0pXriznU9R7ICfYOYOaly4Naoy0XG68qvsTbwG4FQ+c=</DigestValue>
              </xd:CertDigest>
              <xd:IssuerSerial>
                <X509IssuerName>CN=COMODO RSA Client Authentication and Secure Email CA, O=COMODO CA Limited, L=Salford, S=Greater Manchester, C=GB</X509IssuerName>
                <X509SerialNumber>322025402540065399131709594093758951047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Finalised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_xmlsignatures/sig2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78xs4SOO8vhT2oa4c+tolPkgUW7z+S2FTwOFpVMsi9c=</DigestValue>
    </Reference>
    <Reference Type="http://www.w3.org/2000/09/xmldsig#Object" URI="#idOfficeObject">
      <DigestMethod Algorithm="http://www.w3.org/2001/04/xmlenc#sha256"/>
      <DigestValue>WPB+7EsOm6a8sZnTXbhuwnq8qMYzIBTWj0SQyjVO8f4=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2vTy3HHIX7v5/rRGgxdijuTZJtLefWR5ACqh4LK/S1Q=</DigestValue>
    </Reference>
  </SignedInfo>
  <SignatureValue>nOPqkDs/i77zz7kSyzJ1jLgzHzI+LeC0Z6WBe8p/BfUfSiQwx8qXeXaRHUD0j6CmjKFKxYHtcoN0
zpusQ293Y+orl7eeF2IHXMv7sVD+tJrnFo4DBJYpUXag1+P3jVjg1AwiqoXfQet3rFK8PhUM/DpV
muuYyxVe02mqHbWcvhLMAsxtf6pYP4nb10dvTun0KBAvcHI6O57iz0jhyXxud4J5bsc7Q4n290XA
Sh9s+up7Mr3kNU9lIZyrOfNtYR+J67QOmfgjQLOToWJDtooSMlQ/BsAvgBBRrMRq6WypEfxxBlII
tlK3V2+g7UwqCcMNdlFS0FrWeufY/bvKE0KZpQ==</SignatureValue>
  <KeyInfo>
    <X509Data>
      <X509Certificate>MIIFOzCCBCOgAwIBAgIQb5roUSfobKC5tHO3zep8MjANBgkqhkiG9w0BAQsFADCBlzELMAkGA1UEBhMCR0IxGzAZBgNVBAgTEkdyZWF0ZXIgTWFuY2hlc3RlcjEQMA4GA1UEBxMHU2FsZm9yZDEaMBgGA1UEChMRQ09NT0RPIENBIExpbWl0ZWQxPTA7BgNVBAMTNENPTU9ETyBSU0EgQ2xpZW50IEF1dGhlbnRpY2F0aW9uIGFuZCBTZWN1cmUgRW1haWwgQ0EwHhcNMTcwODEwMDAwMDAwWhcNMTgwODEwMjM1OTU5WjApMScwJQYJKoZIhvcNAQkBFhhicmFuZG9uZ29od2hAaG90bWFpbC5jb20wggEiMA0GCSqGSIb3DQEBAQUAA4IBDwAwggEKAoIBAQDYW8hRwyu47Qmvdx4r2fzBrdRjRuWK1HGRwUh4CXgxce0W6kjWZutQCt9Daf+YZeWSNgKtwgggqq1t9UmyE7eTSuM610PltGYsFm579tNTDrsCMFj2LYRgL2U6HsZTobfa50NVf6d9R9fr3y6PfUNk3ktxSyycK74wOV50fzj9herQV50ahI+6J6ajYdn8jxPsZRzYgD9OjNUnWrcnqLRZL1heIYyiI08eWORJXszjYeOvH/4ycfxlkBcqPJTAi+Ou6br4n+nl7fBTW1zNX40Pr4tR/krCvuUNVsHVpbu/eHycyvl35ZrKEJ72OhbVOG4x0IRNaowoNa6/fbK2ShAvAgMBAAGjggHuMIIB6jAfBgNVHSMEGDAWgBSCr2yM+MX+lmF86B89K3FIXsSLwDAdBgNVHQ4EFgQUXWbedpMbgwxsoZSoz/Nz8Ah+dHswDgYDVR0PAQH/BAQDAgWgMAwGA1UdEwEB/wQCMAAwIAYDVR0lBBkwFwYIKwYBBQUHAwQGCysGAQQBsjEBAwUCMBEGCWCGSAGG+EIBAQQEAwIFIDBGBgNVHSAEPzA9MDsGDCsGAQQBsjEBAgEBATArMCkGCCsGAQUFBwIBFh1odHRwczovL3NlY3VyZS5jb21vZG8ubmV0L0NQUzBaBgNVHR8EUzBRME+gTaBLhklodHRwOi8vY3JsLmNvbW9kb2NhLmNvbS9DT01PRE9SU0FDbGllbnRBdXRoZW50aWNhdGlvbmFuZFNlY3VyZUVtYWlsQ0EuY3JsMIGLBggrBgEFBQcBAQR/MH0wVQYIKwYBBQUHMAKGSWh0dHA6Ly9jcnQuY29tb2RvY2EuY29tL0NPTU9ET1JTQUNsaWVudEF1dGhlbnRpY2F0aW9uYW5kU2VjdXJlRW1haWxDQS5jcnQwJAYIKwYBBQUHMAGGGGh0dHA6Ly9vY3NwLmNvbW9kb2NhLmNvbTAjBgNVHREEHDAagRhicmFuZG9uZ29od2hAaG90bWFpbC5jb20wDQYJKoZIhvcNAQELBQADggEBALPNeYGsvEypZKivs289jaB1H7/wHOMmVe+huDVoILjwt+EoJGmf3fga6eU1g2Pr8zo7QzqMpqRlzkZRl3ttR4d87ep/5KubTqpPj6Jt5vjrdrnyezHpiqaPvHrT6msVaBA568X1y27WWzKVzG4RTb9EbNCQ8g6VNflg84NISZ4fJxNnIMOkODRt/X7bLnFYROk1FAPDHZE8FJGmQ2aPqP/lQ0GHGlzzE8dFi1asjSgXsyP3LouWln3RtbhNHaOivw1T27cOAOXjmojuI9Ec+QCJDDRSMwiz4BS6ssJAZMbDLp/CSeptxLkeht3jA4sn7BGGSi3cRctAvC8USH7aOE0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3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34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</Transform>
          <Transform Algorithm="http://www.w3.org/TR/2001/REC-xml-c14n-20010315"/>
        </Transforms>
        <DigestMethod Algorithm="http://www.w3.org/2001/04/xmlenc#sha256"/>
        <DigestValue>dxUZ/uasCtb6bCKz6bAnMJnj9rgFjbmQ50XImY1Zl6M=</DigestValue>
      </Reference>
      <Reference URI="/ppt/handoutMasters/_rels/handout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VgNGZLFGoRxv04fViwPY4GatfzqYLBSCTL6MDtoY7yY=</DigestValue>
      </Reference>
      <Reference URI="/ppt/handoutMasters/handoutMaster1.xml?ContentType=application/vnd.openxmlformats-officedocument.presentationml.handoutMaster+xml">
        <DigestMethod Algorithm="http://www.w3.org/2001/04/xmlenc#sha256"/>
        <DigestValue>1sZqMLUx/YAJFWHwDFaydUb7kZvxlu4/fU+FpaL7TG4=</DigestValue>
      </Reference>
      <Reference URI="/ppt/media/image1.png?ContentType=image/png">
        <DigestMethod Algorithm="http://www.w3.org/2001/04/xmlenc#sha256"/>
        <DigestValue>654j+TCA5OLciFDD+vEaivvDD/V9kkl8mHa3ZDh2DNI=</DigestValue>
      </Reference>
      <Reference URI="/ppt/media/image10.png?ContentType=image/png">
        <DigestMethod Algorithm="http://www.w3.org/2001/04/xmlenc#sha256"/>
        <DigestValue>uecRt3YQNjGmERJfzGMchIQHnehPoplQDn+MXeBirh8=</DigestValue>
      </Reference>
      <Reference URI="/ppt/media/image11.png?ContentType=image/png">
        <DigestMethod Algorithm="http://www.w3.org/2001/04/xmlenc#sha256"/>
        <DigestValue>biZNpvTixtEjytHuc1PlbBn0m5XJT2KEYjh7ko4Y94Y=</DigestValue>
      </Reference>
      <Reference URI="/ppt/media/image12.png?ContentType=image/png">
        <DigestMethod Algorithm="http://www.w3.org/2001/04/xmlenc#sha256"/>
        <DigestValue>dHD+zSLFCqsEWiV9n43q6sjCzu86wvU/expWRAng1FI=</DigestValue>
      </Reference>
      <Reference URI="/ppt/media/image2.png?ContentType=image/png">
        <DigestMethod Algorithm="http://www.w3.org/2001/04/xmlenc#sha256"/>
        <DigestValue>uVyk1+JVXYfYMbEzsrQiH2bZ+F7gd3YlW/O+JgbMrPo=</DigestValue>
      </Reference>
      <Reference URI="/ppt/media/image3.png?ContentType=image/png">
        <DigestMethod Algorithm="http://www.w3.org/2001/04/xmlenc#sha256"/>
        <DigestValue>454yW4Iv013FAIbQ7NlNYJlvmm9YyMWZrYPcI4Q+I3Q=</DigestValue>
      </Reference>
      <Reference URI="/ppt/media/image4.png?ContentType=image/png">
        <DigestMethod Algorithm="http://www.w3.org/2001/04/xmlenc#sha256"/>
        <DigestValue>LuF8Zt5Dv+55DwOTydz7GzkqhOlqQ1nd1w87a1CyduQ=</DigestValue>
      </Reference>
      <Reference URI="/ppt/media/image5.png?ContentType=image/png">
        <DigestMethod Algorithm="http://www.w3.org/2001/04/xmlenc#sha256"/>
        <DigestValue>9altl5ohWrnMNFbrhdfkkC4p1yR4N2oLIq6WA1Eonrw=</DigestValue>
      </Reference>
      <Reference URI="/ppt/media/image6.png?ContentType=image/png">
        <DigestMethod Algorithm="http://www.w3.org/2001/04/xmlenc#sha256"/>
        <DigestValue>AmdIVOFNj2JqJlWCcxxWa7Wj+6MPhG8ECNt8KdCASyE=</DigestValue>
      </Reference>
      <Reference URI="/ppt/media/image7.png?ContentType=image/png">
        <DigestMethod Algorithm="http://www.w3.org/2001/04/xmlenc#sha256"/>
        <DigestValue>8PYAtjFynzsJKSdTMnEuztda8SixPTW1p6bJ3OSVB08=</DigestValue>
      </Reference>
      <Reference URI="/ppt/media/image8.png?ContentType=image/png">
        <DigestMethod Algorithm="http://www.w3.org/2001/04/xmlenc#sha256"/>
        <DigestValue>iGhrQj/8mYNTU6ibz0RnygJDxU1qQxcAYg79SryM4bw=</DigestValue>
      </Reference>
      <Reference URI="/ppt/media/image9.png?ContentType=image/png">
        <DigestMethod Algorithm="http://www.w3.org/2001/04/xmlenc#sha256"/>
        <DigestValue>wl/7U86O+WuL2h59DCEN9Hx01XjNaDnP+17Xpw6i05c=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/7uK4nOrjCm8I3MzWhp7br2N1LX5670v4kFsav/hBR0=</DigestValue>
      </Reference>
      <Reference URI="/ppt/notesMasters/notesMaster1.xml?ContentType=application/vnd.openxmlformats-officedocument.presentationml.notesMaster+xml">
        <DigestMethod Algorithm="http://www.w3.org/2001/04/xmlenc#sha256"/>
        <DigestValue>BXY/HjiJZSeDdOJ1ijXGPO7de6cJl9JFMRdlZw2ETvs=</DigestValue>
      </Reference>
      <Reference URI="/ppt/notesSlides/_rels/notes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MtZtQSBebPm6D6W+ToEUhPQ2i5YEmsBx/1d5A5K47/A=</DigestValue>
      </Reference>
      <Reference URI="/ppt/notesSlides/_rels/notes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59/QlG4BApfFQsDhnWqTssSirjBCTRsXzfuSC5EL4Fc=</DigestValue>
      </Reference>
      <Reference URI="/ppt/notesSlides/_rels/notes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ERoXCVgJoyK9NbTaKKj3j3lsJjOewjQj0Hpaq3mW1lc=</DigestValue>
      </Reference>
      <Reference URI="/ppt/notesSlides/_rels/notes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jFniGvVtA0NSLNI24q2r1LBr6WcXEvqP9rRbsxiSG+M=</DigestValue>
      </Reference>
      <Reference URI="/ppt/notesSlides/notesSlide1.xml?ContentType=application/vnd.openxmlformats-officedocument.presentationml.notesSlide+xml">
        <DigestMethod Algorithm="http://www.w3.org/2001/04/xmlenc#sha256"/>
        <DigestValue>N8fW8c9nOEhKRsVEqW+luPyP9daxh2oLwXWC9l/UHVk=</DigestValue>
      </Reference>
      <Reference URI="/ppt/notesSlides/notesSlide2.xml?ContentType=application/vnd.openxmlformats-officedocument.presentationml.notesSlide+xml">
        <DigestMethod Algorithm="http://www.w3.org/2001/04/xmlenc#sha256"/>
        <DigestValue>0vM91Cqal8KhKeFrySuREEbnk3UGhnsAqmuVvv+T/qA=</DigestValue>
      </Reference>
      <Reference URI="/ppt/notesSlides/notesSlide3.xml?ContentType=application/vnd.openxmlformats-officedocument.presentationml.notesSlide+xml">
        <DigestMethod Algorithm="http://www.w3.org/2001/04/xmlenc#sha256"/>
        <DigestValue>iyTkQ5QYAjcQWC1FSnd2fAIAkRGqzmqTFyPDxopwLAc=</DigestValue>
      </Reference>
      <Reference URI="/ppt/notesSlides/notesSlide4.xml?ContentType=application/vnd.openxmlformats-officedocument.presentationml.notesSlide+xml">
        <DigestMethod Algorithm="http://www.w3.org/2001/04/xmlenc#sha256"/>
        <DigestValue>vRSu89IDboef57+T4NPEbgsejlekdsX4xF6xAdobY6I=</DigestValue>
      </Reference>
      <Reference URI="/ppt/presentation.xml?ContentType=application/vnd.openxmlformats-officedocument.presentationml.presentation.main+xml">
        <DigestMethod Algorithm="http://www.w3.org/2001/04/xmlenc#sha256"/>
        <DigestValue>lftYLtTff7gS/uox+J/EjHFp0pY0iJMf7Zli7HL7jpU=</DigestValue>
      </Reference>
      <Reference URI="/ppt/presProps.xml?ContentType=application/vnd.openxmlformats-officedocument.presentationml.presProps+xml">
        <DigestMethod Algorithm="http://www.w3.org/2001/04/xmlenc#sha256"/>
        <DigestValue>LRhbkd4JS41q/mKOhwSPgbZK4/BCMZChc1wI7exBdOc=</DigestValue>
      </Reference>
      <Reference URI="/ppt/revisionInfo.xml?ContentType=application/vnd.ms-powerpoint.revisioninfo+xml">
        <DigestMethod Algorithm="http://www.w3.org/2001/04/xmlenc#sha256"/>
        <DigestValue>qjiV3Hyl5M2H57e7uN6S+VAqY6lIkWf+gUOG5FQk5cY=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LruT6a6m726gRKynIn0fhQyjy3k076+zya9jJd3p7dM=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ZfciRRDgSJlxY5WwrF3oaliGgab3H9K6giUprOzsvNk=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+ziBwxGOfec7MgRBfrO88SZoorn4sAM+Zx6Oo9n4dlI=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dVWlnKFLF/gXwt7o7sjSt7s6Kbi/MBv3IBEtL8eZVaI=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nlI9KZ6tFDRrjYxTZ0TwGHgZGAoYPI5PsFmrpa8Sgl8=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ZqaISobtWTInoYVvFI/0/n3eDkkmDlCzAE2mJvnvzVA=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2eEIMkz2g/UwQFxlz8tg7Pj/JZ5gpSPpWJSFZTmSfQY=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65YNw5kv1ZtEbiG4SoAvm42ojw/Rnaa11Uz4/JtuTTE=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MUSMT2ZCkOcjZDdbmlNNrP/Ij0xXUmeuaOFk1YwdbiM=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g0/e8lDc3EZjwPgbPMUgtQaWLthYiluE9K7uT8CLf/c=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vj/3Xo++yXhgA+/o6TlcQZd7CmjDvHdHwAwt6xoeUFo=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xrWp8xjCXMaGEHejgqFSdCy1+1YVVNvyYdKYgQDIg0c=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CldQ7FJCQaIpNAcYRDxmGSImbWvX99MNRI1A49l4Fg0=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RPe0mO3+ICuN7EPIWRt+BdIDPgzLE+oUJ2QUnvbuHgg=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eTBXKofdXrDBjcvPseVP2kiU2ZNPLF4C1vAMBKrflp0=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TFJaBt9nhZVUgWqKJm/hK0X5GKo/I/nO3+6ghY0Lk9I=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84twJtg5DdSJw2/8ExZKRBtS1NxwkQ+M5Zv2Vu365zs=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v8k235b8kdXFk5MXLRAmNpB8APBDveLSgQP1j13pHog=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e2pS52SLyZNcQMLMsC/4UxN1biqzYPcAipuD3jFbcps=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dwa+NjIkdNd5gzzfY681YMCStDjX9zyu7Fyckeb3qBw=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qiqRnjnB3ZiIgduxF2eFVacjt/ZONDc08DM34LGnx+E=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Jr5uA62EL3LQLzaQaDzNgjHUMH0fRQJUogr0o2f+bLA=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gPLXkDH743T1OiioitsWHBx+8QBwWrrovMTAsz9aCg4=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gPLXkDH743T1OiioitsWHBx+8QBwWrrovMTAsz9aCg4=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gPLXkDH743T1OiioitsWHBx+8QBwWrrovMTAsz9aCg4=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SUNw3smb8OXWqzPvQzvMREQuxHIxqEGlZQg+jqheMs4=</DigestValue>
      </Reference>
      <Reference URI="/ppt/slides/slide1.xml?ContentType=application/vnd.openxmlformats-officedocument.presentationml.slide+xml">
        <DigestMethod Algorithm="http://www.w3.org/2001/04/xmlenc#sha256"/>
        <DigestValue>wCJQ0U6R60PH+99OXKZBoFbWJka41Uj/6aA4JeowiKo=</DigestValue>
      </Reference>
      <Reference URI="/ppt/slides/slide10.xml?ContentType=application/vnd.openxmlformats-officedocument.presentationml.slide+xml">
        <DigestMethod Algorithm="http://www.w3.org/2001/04/xmlenc#sha256"/>
        <DigestValue>Dy/g9yezqLqNezX3NdH86uYRXmlb/iRSZJwVseCEuS0=</DigestValue>
      </Reference>
      <Reference URI="/ppt/slides/slide11.xml?ContentType=application/vnd.openxmlformats-officedocument.presentationml.slide+xml">
        <DigestMethod Algorithm="http://www.w3.org/2001/04/xmlenc#sha256"/>
        <DigestValue>Zo+61OZjo4OyYSRgd8VybY+cRE41hSyU6nkdJJKEE0I=</DigestValue>
      </Reference>
      <Reference URI="/ppt/slides/slide12.xml?ContentType=application/vnd.openxmlformats-officedocument.presentationml.slide+xml">
        <DigestMethod Algorithm="http://www.w3.org/2001/04/xmlenc#sha256"/>
        <DigestValue>h7erGJNO1xP6qy1Ryh49vWv9VjteolhN37c1mkcQFyU=</DigestValue>
      </Reference>
      <Reference URI="/ppt/slides/slide13.xml?ContentType=application/vnd.openxmlformats-officedocument.presentationml.slide+xml">
        <DigestMethod Algorithm="http://www.w3.org/2001/04/xmlenc#sha256"/>
        <DigestValue>FNxoxOudZ9/tIIX6aiJ+WSBjIC3PbL3kePwTn5LjDZI=</DigestValue>
      </Reference>
      <Reference URI="/ppt/slides/slide14.xml?ContentType=application/vnd.openxmlformats-officedocument.presentationml.slide+xml">
        <DigestMethod Algorithm="http://www.w3.org/2001/04/xmlenc#sha256"/>
        <DigestValue>CVbcO3ChDsrWZitXIjLw0vvTl7V3Hc7sq5yRwOMs8Bk=</DigestValue>
      </Reference>
      <Reference URI="/ppt/slides/slide15.xml?ContentType=application/vnd.openxmlformats-officedocument.presentationml.slide+xml">
        <DigestMethod Algorithm="http://www.w3.org/2001/04/xmlenc#sha256"/>
        <DigestValue>a1arbR2CvCShS41ZX4P1ELsUPtR1hUiXOAe8dDXpjqc=</DigestValue>
      </Reference>
      <Reference URI="/ppt/slides/slide16.xml?ContentType=application/vnd.openxmlformats-officedocument.presentationml.slide+xml">
        <DigestMethod Algorithm="http://www.w3.org/2001/04/xmlenc#sha256"/>
        <DigestValue>wxJpWtHrl/I5FEZpWyXkMuoOMVUE+9sYWHHAWxQoinA=</DigestValue>
      </Reference>
      <Reference URI="/ppt/slides/slide17.xml?ContentType=application/vnd.openxmlformats-officedocument.presentationml.slide+xml">
        <DigestMethod Algorithm="http://www.w3.org/2001/04/xmlenc#sha256"/>
        <DigestValue>ocUIeQVXbNdTJzYPNDR5dX0p9IdMgOdIugY6D8+VsCY=</DigestValue>
      </Reference>
      <Reference URI="/ppt/slides/slide18.xml?ContentType=application/vnd.openxmlformats-officedocument.presentationml.slide+xml">
        <DigestMethod Algorithm="http://www.w3.org/2001/04/xmlenc#sha256"/>
        <DigestValue>xWtffZb4YEaQbn2WGu8w/MmWhsjo5tTFTexaub05c9k=</DigestValue>
      </Reference>
      <Reference URI="/ppt/slides/slide19.xml?ContentType=application/vnd.openxmlformats-officedocument.presentationml.slide+xml">
        <DigestMethod Algorithm="http://www.w3.org/2001/04/xmlenc#sha256"/>
        <DigestValue>94j8DnL62/g5Tp+coHAwBfSEBBzvKQpteLkchl5RL7A=</DigestValue>
      </Reference>
      <Reference URI="/ppt/slides/slide2.xml?ContentType=application/vnd.openxmlformats-officedocument.presentationml.slide+xml">
        <DigestMethod Algorithm="http://www.w3.org/2001/04/xmlenc#sha256"/>
        <DigestValue>CTcIo/+On31J7dIE8aJyj2U72TsXa63wJWnu19DvmxQ=</DigestValue>
      </Reference>
      <Reference URI="/ppt/slides/slide20.xml?ContentType=application/vnd.openxmlformats-officedocument.presentationml.slide+xml">
        <DigestMethod Algorithm="http://www.w3.org/2001/04/xmlenc#sha256"/>
        <DigestValue>dEbRifadO3Fb7tEoTAPlJjfMKd3ciaYdC560ksX/x/M=</DigestValue>
      </Reference>
      <Reference URI="/ppt/slides/slide21.xml?ContentType=application/vnd.openxmlformats-officedocument.presentationml.slide+xml">
        <DigestMethod Algorithm="http://www.w3.org/2001/04/xmlenc#sha256"/>
        <DigestValue>OlbI1nw60XYvmcPU7BkMgu21i/Al442rp2CnF9FFlac=</DigestValue>
      </Reference>
      <Reference URI="/ppt/slides/slide22.xml?ContentType=application/vnd.openxmlformats-officedocument.presentationml.slide+xml">
        <DigestMethod Algorithm="http://www.w3.org/2001/04/xmlenc#sha256"/>
        <DigestValue>BA17obAVO1elMESmHIier6X0Gz/SksA35vtHCOiNQ2c=</DigestValue>
      </Reference>
      <Reference URI="/ppt/slides/slide23.xml?ContentType=application/vnd.openxmlformats-officedocument.presentationml.slide+xml">
        <DigestMethod Algorithm="http://www.w3.org/2001/04/xmlenc#sha256"/>
        <DigestValue>5VeW6mgQqpMTVvXVPorrncXxqmB9XUdpbTUitjLSuqE=</DigestValue>
      </Reference>
      <Reference URI="/ppt/slides/slide24.xml?ContentType=application/vnd.openxmlformats-officedocument.presentationml.slide+xml">
        <DigestMethod Algorithm="http://www.w3.org/2001/04/xmlenc#sha256"/>
        <DigestValue>/wh/S8XoCmuQWWNUbE6PXx3ta4xsrCC4ZaOKe1ccpHY=</DigestValue>
      </Reference>
      <Reference URI="/ppt/slides/slide25.xml?ContentType=application/vnd.openxmlformats-officedocument.presentationml.slide+xml">
        <DigestMethod Algorithm="http://www.w3.org/2001/04/xmlenc#sha256"/>
        <DigestValue>THmJR/dW8jNqS0y8N03pppmkmcehTg9bZQnD1jIolFk=</DigestValue>
      </Reference>
      <Reference URI="/ppt/slides/slide3.xml?ContentType=application/vnd.openxmlformats-officedocument.presentationml.slide+xml">
        <DigestMethod Algorithm="http://www.w3.org/2001/04/xmlenc#sha256"/>
        <DigestValue>SFc7iLTNfPhqqGTyntWbJbHj02imiGGIgYz2acDCUpU=</DigestValue>
      </Reference>
      <Reference URI="/ppt/slides/slide4.xml?ContentType=application/vnd.openxmlformats-officedocument.presentationml.slide+xml">
        <DigestMethod Algorithm="http://www.w3.org/2001/04/xmlenc#sha256"/>
        <DigestValue>lwNrYLs0ABK5ffpZ0b13q2HlcJyOrRPfM7PozT3co3c=</DigestValue>
      </Reference>
      <Reference URI="/ppt/slides/slide5.xml?ContentType=application/vnd.openxmlformats-officedocument.presentationml.slide+xml">
        <DigestMethod Algorithm="http://www.w3.org/2001/04/xmlenc#sha256"/>
        <DigestValue>Fqj6wGhi2ecy99Ikusb3AiwDdaycI2/Lg4/re3DdsHo=</DigestValue>
      </Reference>
      <Reference URI="/ppt/slides/slide6.xml?ContentType=application/vnd.openxmlformats-officedocument.presentationml.slide+xml">
        <DigestMethod Algorithm="http://www.w3.org/2001/04/xmlenc#sha256"/>
        <DigestValue>0IMqWqgsWMEea+T8d2ueEeCVyldOlqNAAN7xx6Maqyo=</DigestValue>
      </Reference>
      <Reference URI="/ppt/slides/slide7.xml?ContentType=application/vnd.openxmlformats-officedocument.presentationml.slide+xml">
        <DigestMethod Algorithm="http://www.w3.org/2001/04/xmlenc#sha256"/>
        <DigestValue>CiHaBl+RXbCldNkHuI+ZTeWYD8gy8kiLDMYHxrTwo/w=</DigestValue>
      </Reference>
      <Reference URI="/ppt/slides/slide8.xml?ContentType=application/vnd.openxmlformats-officedocument.presentationml.slide+xml">
        <DigestMethod Algorithm="http://www.w3.org/2001/04/xmlenc#sha256"/>
        <DigestValue>+DEXHVUjZLqoDXzRTl+8q3WWk0CvO/S1xV2ejdPBknk=</DigestValue>
      </Reference>
      <Reference URI="/ppt/slides/slide9.xml?ContentType=application/vnd.openxmlformats-officedocument.presentationml.slide+xml">
        <DigestMethod Algorithm="http://www.w3.org/2001/04/xmlenc#sha256"/>
        <DigestValue>3/br5unACF9/mIi51hVL2B9/ZiiaO/cvTGLpLTaO8dc=</DigestValue>
      </Reference>
      <Reference URI="/ppt/tableStyles.xml?ContentType=application/vnd.openxmlformats-officedocument.presentationml.tableStyles+xml">
        <DigestMethod Algorithm="http://www.w3.org/2001/04/xmlenc#sha256"/>
        <DigestValue>lHqqxuCD9xTOhZmP+V6ZDkj2u1dbQAGRoYRSTJs+4wo=</DigestValue>
      </Reference>
      <Reference URI="/ppt/theme/theme1.xml?ContentType=application/vnd.openxmlformats-officedocument.theme+xml">
        <DigestMethod Algorithm="http://www.w3.org/2001/04/xmlenc#sha256"/>
        <DigestValue>uqrHztpcs8z6rSBI9V6YApG8hV7zXcivHRnk5Btxndw=</DigestValue>
      </Reference>
      <Reference URI="/ppt/theme/theme2.xml?ContentType=application/vnd.openxmlformats-officedocument.theme+xml">
        <DigestMethod Algorithm="http://www.w3.org/2001/04/xmlenc#sha256"/>
        <DigestValue>18rWkd1WOeVdFgPbF8yahcS13P0h7cTDQjE3eBPcFjw=</DigestValue>
      </Reference>
      <Reference URI="/ppt/theme/theme3.xml?ContentType=application/vnd.openxmlformats-officedocument.theme+xml">
        <DigestMethod Algorithm="http://www.w3.org/2001/04/xmlenc#sha256"/>
        <DigestValue>18rWkd1WOeVdFgPbF8yahcS13P0h7cTDQjE3eBPcFjw=</DigestValue>
      </Reference>
      <Reference URI="/ppt/viewProps.xml?ContentType=application/vnd.openxmlformats-officedocument.presentationml.viewProps+xml">
        <DigestMethod Algorithm="http://www.w3.org/2001/04/xmlenc#sha256"/>
        <DigestValue>wTRcjLrCd/rYCPy+OurCcUoigtiS+lLQtEGugHNt4EA=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2018-04-09T11:51:49Z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>Finalised</SignatureComments>
          <WindowsVersion>10.0</WindowsVersion>
          <OfficeVersion>16.0.9126/12</OfficeVersion>
          <ApplicationVersion>16.0.9126</ApplicationVersion>
          <Monitors>2</Monitors>
          <HorizontalResolution>1920</HorizontalResolution>
          <VerticalResolution>1080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2018-04-09T11:51:49Z</xd:SigningTime>
          <xd:SigningCertificate>
            <xd:Cert>
              <xd:CertDigest>
                <DigestMethod Algorithm="http://www.w3.org/2001/04/xmlenc#sha256"/>
                <DigestValue>lvkE/ZxaIpjzB6EzD1x9HkvLiDn/qh2JTJO/uA7Nw1M=</DigestValue>
              </xd:CertDigest>
              <xd:IssuerSerial>
                <X509IssuerName>CN=COMODO RSA Client Authentication and Secure Email CA, O=COMODO CA Limited, L=Salford, S=Greater Manchester, C=GB</X509IssuerName>
                <X509SerialNumber>148348633197200135343689681955281599538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http://uri.etsi.org/01903/v1.2.2#ProofOfOrigin</xd:Identifier>
              <xd:Description>Created and approved this document</xd:Description>
            </xd:CommitmentTypeId>
            <xd:AllSignedDataObjects/>
            <xd:CommitmentTypeQualifiers>
              <xd:CommitmentTypeQualifier>Finalised</xd:CommitmentTypeQualifier>
            </xd:CommitmentTypeQualifiers>
          </xd:CommitmentTypeIndication>
        </xd:SignedDataObjectProperties>
      </xd:SignedProperties>
      <xd:UnsignedProperties>
        <xd:UnsignedSignatureProperties>
          <xd:CertificateValues>
            <xd:EncapsulatedX509Certificate>MIIF5jCCA86gAwIBAgIQapvhODv/K2ufAdXZuKdSVjANBgkqhkiG9w0BAQwFADCBhTELMAkGA1UEBhMCR0IxGzAZBgNVBAgTEkdyZWF0ZXIgTWFuY2hlc3RlcjEQMA4GA1UEBxMHU2FsZm9yZDEaMBgGA1UEChMRQ09NT0RPIENBIExpbWl0ZWQxKzApBgNVBAMTIkNPTU9ETyBSU0EgQ2VydGlmaWNhdGlvbiBBdXRob3JpdHkwHhcNMTMwMTEwMDAwMDAwWhcNMjgwMTA5MjM1OTU5WjCBlzELMAkGA1UEBhMCR0IxGzAZBgNVBAgTEkdyZWF0ZXIgTWFuY2hlc3RlcjEQMA4GA1UEBxMHU2FsZm9yZDEaMBgGA1UEChMRQ09NT0RPIENBIExpbWl0ZWQxPTA7BgNVBAMTNENPTU9ETyBSU0EgQ2xpZW50IEF1dGhlbnRpY2F0aW9uIGFuZCBTZWN1cmUgRW1haWwgQ0EwggEiMA0GCSqGSIb3DQEBAQUAA4IBDwAwggEKAoIBAQC+s55XrCh2dUAWxzgDmNPGGHYhUPMleQtMtaDRfTpYPpynMS6n9jR22YRq2tA9NEjk6vW7rN/5sYFLIP1of3l0NKZ6fLWfF2VgJ5cijKYy/qlAckY1wgOkUMgzKlWlVJGyK+UlNEQ1/5ErCsHq9x9aU/x1KwTdF/LCrT03Rl/FwFrf1XTCwa2QZYL55AqLPikFlgqOtzk06kb2qvGlnHJvijjI03BOrNpo+kZGpcHsgyO1/u1OZTaOo8wvEU17VVeP1cHWse9tGKTDyUGg2hJZjrqck39UIm/nKbpDSZ0JsMoIw/JtOOg0JC56VzQgBo7ictReTQE5LFLG3yQK+xS1AgMBAAGjggE8MIIBODAfBgNVHSMEGDAWgBS7r34CPfqm8TyEjq3uOJjs2TIy1DAdBgNVHQ4EFgQUgq9sjPjF/pZhfOgfPStxSF7Ei8AwDgYDVR0PAQH/BAQDAgGGMBIGA1UdEwEB/wQIMAYBAf8CAQAwEQYDVR0gBAowCDAGBgRVHSAAMEwGA1UdHwRFMEMwQaA/oD2GO2h0dHA6Ly9jcmwuY29tb2RvY2EuY29tL0NPTU9ET1JTQUNlcnRpZmljYXRpb25BdXRob3JpdHkuY3JsMHEGCCsGAQUFBwEBBGUwYzA7BggrBgEFBQcwAoYvaHR0cDovL2NydC5jb21vZG9jYS5jb20vQ09NT0RPUlNBQWRkVHJ1c3RDQS5jcnQwJAYIKwYBBQUHMAGGGGh0dHA6Ly9vY3NwLmNvbW9kb2NhLmNvbTANBgkqhkiG9w0BAQwFAAOCAgEAeFyygSg0TzzuX1bOn5dW7I+iaxf28/ZJCAbU2C81zd9A/tNx4+jsQgwRGiHjZrAYayZrrm78hOx7aEpkfNPQIHGG6Fvq3EzWf/Lvx7/hk6zSPwIal9v5IkDcZoFD7f3iT7PdkHJY9B51csvU50rxpEg1OyOT8fk2zvvPBuM4qQNqbGWlnhMpIMwpWZT89RY0wpJO+2V6eXEGGHsROs3njeP9DqqqAJaBa4wBeKOdGCWn1/Jp2oY6dyNmNppI4ZNMUH4Tam85S1j6E95u4+1Nuru84OrMIzqvISE2HN/56ebTOWlcrurffade2022O/tUU1gb4jfWCcyvB8czm12FgX/y/lRjmDbEA08QJNB2729Y+io1IYO3ztveBdvUCIYZojTq/OCR6MvnzS6X72HP0PRLRTiOSEmIDsS5N5w/8IW1Hva5hEFy6fDAfd9yI+O+IMMAj1KcL/Zo9jzJ16HO5m60ttl1Enk8MQkz/W3JlHaeI5iKFn4UJu1/cP2YHXYPiWf2JyBzsLBrGk1II+3yL8aorYew6CQvdVifC3HtwlSam9V1niiCfOBe2C12TdKGu05LWIA3ZkFcWJGaNXOZ6Ggyh/TqvXG5v7zmEVDNXFnHn9tFpMpOUvxhcsjycBtH0dZ0WrNw6gH+HF8TIhCnH3+zzWuDN0Rk6h9KVkfKehI=</xd:EncapsulatedX509Certificate>
            <xd:EncapsulatedX509Certificate>MIIF2DCCA8CgAwIBAgIQTKr5yttjb+Af907YWwOGnTANBgkqhkiG9w0BAQwFADCBhTELMAkGA1UEBhMCR0IxGzAZBgNVBAgTEkdyZWF0ZXIgTWFuY2hlc3RlcjEQMA4GA1UEBxMHU2FsZm9yZDEaMBgGA1UEChMRQ09NT0RPIENBIExpbWl0ZWQxKzApBgNVBAMTIkNPTU9ETyBSU0EgQ2VydGlmaWNhdGlvbiBBdXRob3JpdHkwHhcNMTAwMTE5MDAwMDAwWhcNMzgwMTE4MjM1OTU5WjCBhTELMAkGA1UEBhMCR0IxGzAZBgNVBAgTEkdyZWF0ZXIgTWFuY2hlc3RlcjEQMA4GA1UEBxMHU2FsZm9yZDEaMBgGA1UEChMRQ09NT0RPIENBIExpbWl0ZWQxKzApBgNVBAMTIkNPTU9ETyBSU0EgQ2VydGlmaWNhdGlvbiBBdXRob3JpdHkwggIiMA0GCSqGSIb3DQEBAQUAA4ICDwAwggIKAoICAQCR6FSS0gpWsawNJN3Fz0RndJkrN6N9I3AAcbxT38T6KhKPS38QVr2fcHK3YX/JSw8Xpz3jsARh7v8Rl8f0hj4K+j5c+ZPmNHrZFGvnnLOFoIJ6dq9xkNfs/Q36nGz637CC9BR++b7Epi9Pf5l/tfxnQ3K9DADWietrLNPtj5gcFKt+5eNu/Nio5JIk2kNrYrhV/erBvGy2i/MOjZrkm2xpmfh4SDBF1a3hDTxFYPwyllEnvGfDyi62a+pGx8cgoLEfZd5ICLqkTqnyg0Y3hOvozIFIQ2dOciqbXL1MGyiKXCJ7tKuY2e7gUYPDCUZObT6Z+pUX2nwzV0E8jVHtC7ZcryxjGt9XyD+86V3Em69FmeKjWiS0uqlWPc9vqv9JWL7wqP/0uK3pN/u6uPQLOvnoQ0IeidiEyxPx2bvhiWC4jChWrBQdnArncevPDt09qZahSL0896+1DSJMwBGB7FY79tOi4lu3sgQiUpWAk2nojkxl8ZEDLXB0AuqLZxUpaVICu9ffUGpVRr+goyhhf3DQw6KqLCGqR84onAZFdr+CGCe01a60y1Dma/RMhnEw6abfFobg2P9A3fvQQoh/ozM6LlweQRGBY84YcWsr7KaKtzFcOmpH4MN5WdYgGq/yapiqcrxXStJLnbsQ/LBMQeXtHT1eKJ2czL+zUdqnR+WEUwIDAQABo0IwQDAdBgNVHQ4EFgQUu69+Aj36pvE8hI6t7jiY7NkyMtQwDgYDVR0PAQH/BAQDAgEGMA8GA1UdEwEB/wQFMAMBAf8wDQYJKoZIhvcNAQEMBQADggIBAArx1UaEt65Ru2yyTUEUAJNMnMvlwFTPoCWOAvn9sKIN9SCYPBMtrFaisNZ+EZLpLrqeLppysb0ZRGxhNaKatBYSaVqM4dc+pBroLwP0rmEdEBsqpIt6xf4FpuHA1sj+nq6PK7o9mfjYcwlYRm6mnPTXJ9OV2jeDchzTc+CiR5kDOF3VSXkAKRzH7JsgHAckaVd4sjn8OoSgtZx8jb8uk2IntznaFxiuvTwJaP+EmzzV1gsD41eeFPfR60/IvYcjt7ZJQ3mFXLrrkguhxuhoqEwWsRqZCuhTLJK7oQkYdQxlqHvLI7cawiiFwxv/0Cti76R7CZGYZ4wUAc1oBmpjIXUDgIiKboHGhfKppC3n9KUkEEeDys30jXlYsQab5xoq2Z0B15R97QNKyvDb6KkBPvVWmckejkk9u+UJueBPSZI9FoJAzMxZxuY67RIuaTxslbH9qh17f4a+Hg4yRvv7E491f0yLS0Zj/gA0QHDBw7mh3aZw4gSzQbzpgJHqZJx64SIDqZxubw5lT2yHh17zbqD5daWbQOhTsiedSrnAdyGN/4fy3ryM7xfft0kL0fJuMAsaDk527RH89elWsn2/x20Kk4yl0MC2Hb46TpSi125sC8KKfPog88Tk5c0NqMuRkrF8hey1FGlmDoLnzc7ILaZRfyHBNVOFBkpdn627G190</xd:EncapsulatedX509Certificate>
          </xd:CertificateValues>
        </xd:UnsignedSignatureProperties>
      </xd:UnsignedProperties>
    </xd:QualifyingProperties>
  </Object>
</Signatur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1426</Words>
  <Application>Microsoft Office PowerPoint</Application>
  <PresentationFormat>Widescreen</PresentationFormat>
  <Paragraphs>226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 Antiqua</vt:lpstr>
      <vt:lpstr>Calibri</vt:lpstr>
      <vt:lpstr>Cambria Math</vt:lpstr>
      <vt:lpstr>Banded Design Yellow 16x9</vt:lpstr>
      <vt:lpstr>Practical  Byzantine  Fault  Tolerance</vt:lpstr>
      <vt:lpstr>Reasons for creation</vt:lpstr>
      <vt:lpstr>About PBFT</vt:lpstr>
      <vt:lpstr>Current systems</vt:lpstr>
      <vt:lpstr>Current systems (Malicious attacker)</vt:lpstr>
      <vt:lpstr>Byzantine (Malicious attacker)</vt:lpstr>
      <vt:lpstr>Process (PBFT Consensus)</vt:lpstr>
      <vt:lpstr>Process (PBFT Consensus)</vt:lpstr>
      <vt:lpstr>Pre-Prepare</vt:lpstr>
      <vt:lpstr>Process (PBFT Consensus)</vt:lpstr>
      <vt:lpstr>Prepare</vt:lpstr>
      <vt:lpstr>Process (PBFT Consensus)</vt:lpstr>
      <vt:lpstr>Post-Prepare</vt:lpstr>
      <vt:lpstr>Process (PBFT Consensus)</vt:lpstr>
      <vt:lpstr>Commit</vt:lpstr>
      <vt:lpstr>Commit</vt:lpstr>
      <vt:lpstr>Process (PBFT Consensus)</vt:lpstr>
      <vt:lpstr>Commit</vt:lpstr>
      <vt:lpstr>Process (PBFT Consensus) Replica that client connects to is faulty</vt:lpstr>
      <vt:lpstr>Faulty replica</vt:lpstr>
      <vt:lpstr>Process (PBFT Consensus) Replica that client connects to is faulty</vt:lpstr>
      <vt:lpstr>Process (PBFT Consensus) Replica that client connects to is faulty</vt:lpstr>
      <vt:lpstr>Clearing logs (Checkpoint)</vt:lpstr>
      <vt:lpstr>Optimisations</vt:lpstr>
      <vt:lpstr>Performance 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2017-06-29T08:22:56Z</dcterms:created>
  <dcterms:modified xsi:type="dcterms:W3CDTF">2017-07-05T06:45:26Z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