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3716000" cx="24384000"/>
  <p:notesSz cx="6858000" cy="9144000"/>
  <p:embeddedFontLst>
    <p:embeddedFont>
      <p:font typeface="Archivo Narrow"/>
      <p:regular r:id="rId28"/>
      <p:bold r:id="rId29"/>
      <p:italic r:id="rId30"/>
      <p:boldItalic r:id="rId31"/>
    </p:embeddedFont>
    <p:embeddedFont>
      <p:font typeface="Helvetica Neue"/>
      <p:regular r:id="rId32"/>
      <p:bold r:id="rId33"/>
      <p:italic r:id="rId34"/>
      <p:boldItalic r:id="rId35"/>
    </p:embeddedFont>
    <p:embeddedFont>
      <p:font typeface="Helvetica Neue Light"/>
      <p:regular r:id="rId36"/>
      <p:bold r:id="rId37"/>
      <p:italic r:id="rId38"/>
      <p:boldItalic r:id="rId39"/>
    </p:embeddedFont>
    <p:embeddedFont>
      <p:font typeface="Archiv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9C4107-3C53-4804-B05E-1377236A8A6D}">
  <a:tblStyle styleId="{A39C4107-3C53-4804-B05E-1377236A8A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A342AF4-76D2-4E1F-9E16-93D8BC18861B}"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rchivo-regular.fntdata"/><Relationship Id="rId20" Type="http://schemas.openxmlformats.org/officeDocument/2006/relationships/slide" Target="slides/slide15.xml"/><Relationship Id="rId42" Type="http://schemas.openxmlformats.org/officeDocument/2006/relationships/font" Target="fonts/Archivo-italic.fntdata"/><Relationship Id="rId41" Type="http://schemas.openxmlformats.org/officeDocument/2006/relationships/font" Target="fonts/Archiv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Archiv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rchivo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Narrow-boldItalic.fntdata"/><Relationship Id="rId30" Type="http://schemas.openxmlformats.org/officeDocument/2006/relationships/font" Target="fonts/ArchivoNarrow-italic.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HelveticaNeueLight-bold.fntdata"/><Relationship Id="rId14" Type="http://schemas.openxmlformats.org/officeDocument/2006/relationships/slide" Target="slides/slide9.xml"/><Relationship Id="rId36" Type="http://schemas.openxmlformats.org/officeDocument/2006/relationships/font" Target="fonts/HelveticaNeueLight-regular.fntdata"/><Relationship Id="rId17" Type="http://schemas.openxmlformats.org/officeDocument/2006/relationships/slide" Target="slides/slide12.xml"/><Relationship Id="rId39" Type="http://schemas.openxmlformats.org/officeDocument/2006/relationships/font" Target="fonts/HelveticaNeueLight-boldItalic.fntdata"/><Relationship Id="rId16" Type="http://schemas.openxmlformats.org/officeDocument/2006/relationships/slide" Target="slides/slide11.xml"/><Relationship Id="rId38" Type="http://schemas.openxmlformats.org/officeDocument/2006/relationships/font" Target="fonts/HelveticaNeue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 name="Google Shape;5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a:t>Adam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ebdcd6376_1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Mercedes</a:t>
            </a:r>
            <a:endParaRPr/>
          </a:p>
        </p:txBody>
      </p:sp>
      <p:sp>
        <p:nvSpPr>
          <p:cNvPr id="158" name="Google Shape;158;g1eebdcd6376_1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ebdcd6376_1_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Brandon</a:t>
            </a:r>
            <a:endParaRPr/>
          </a:p>
        </p:txBody>
      </p:sp>
      <p:sp>
        <p:nvSpPr>
          <p:cNvPr id="168" name="Google Shape;168;g1eebdcd6376_1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ebdcd6376_1_1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Brandon</a:t>
            </a:r>
            <a:endParaRPr/>
          </a:p>
        </p:txBody>
      </p:sp>
      <p:sp>
        <p:nvSpPr>
          <p:cNvPr id="178" name="Google Shape;178;g1eebdcd6376_1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ebdcd6376_1_1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Brandon</a:t>
            </a:r>
            <a:endParaRPr/>
          </a:p>
        </p:txBody>
      </p:sp>
      <p:sp>
        <p:nvSpPr>
          <p:cNvPr id="188" name="Google Shape;188;g1eebdcd6376_1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ebdcd6376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Brandon</a:t>
            </a:r>
            <a:endParaRPr/>
          </a:p>
        </p:txBody>
      </p:sp>
      <p:sp>
        <p:nvSpPr>
          <p:cNvPr id="200" name="Google Shape;200;g1eebdcd6376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ecebccb45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Adam</a:t>
            </a:r>
            <a:endParaRPr/>
          </a:p>
        </p:txBody>
      </p:sp>
      <p:sp>
        <p:nvSpPr>
          <p:cNvPr id="212" name="Google Shape;212;g1eecebccb45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536928cc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Mercedes</a:t>
            </a:r>
            <a:endParaRPr/>
          </a:p>
        </p:txBody>
      </p:sp>
      <p:sp>
        <p:nvSpPr>
          <p:cNvPr id="223" name="Google Shape;223;g20536928cc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4e59025ae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Brandon</a:t>
            </a:r>
            <a:endParaRPr/>
          </a:p>
        </p:txBody>
      </p:sp>
      <p:sp>
        <p:nvSpPr>
          <p:cNvPr id="233" name="Google Shape;233;g204e59025ae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ebdcd6376_1_1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man</a:t>
            </a:r>
            <a:endParaRPr/>
          </a:p>
        </p:txBody>
      </p:sp>
      <p:sp>
        <p:nvSpPr>
          <p:cNvPr id="245" name="Google Shape;245;g1eebdcd6376_1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ebdcd6376_1_1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man</a:t>
            </a:r>
            <a:endParaRPr/>
          </a:p>
        </p:txBody>
      </p:sp>
      <p:sp>
        <p:nvSpPr>
          <p:cNvPr id="255" name="Google Shape;255;g1eebdcd6376_1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Adam</a:t>
            </a:r>
            <a:endParaRPr/>
          </a:p>
        </p:txBody>
      </p:sp>
      <p:sp>
        <p:nvSpPr>
          <p:cNvPr id="65" name="Google Shape;6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ebdcd6376_1_1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man</a:t>
            </a:r>
            <a:endParaRPr/>
          </a:p>
        </p:txBody>
      </p:sp>
      <p:sp>
        <p:nvSpPr>
          <p:cNvPr id="265" name="Google Shape;265;g1eebdcd6376_1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ebdcd6376_1_1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manuel</a:t>
            </a:r>
            <a:endParaRPr/>
          </a:p>
        </p:txBody>
      </p:sp>
      <p:sp>
        <p:nvSpPr>
          <p:cNvPr id="275" name="Google Shape;275;g1eebdcd6376_1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ebdcd6376_1_1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man</a:t>
            </a:r>
            <a:endParaRPr/>
          </a:p>
        </p:txBody>
      </p:sp>
      <p:sp>
        <p:nvSpPr>
          <p:cNvPr id="285" name="Google Shape;285;g1eebdcd6376_1_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ebdcd6376_1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Adam</a:t>
            </a:r>
            <a:endParaRPr/>
          </a:p>
        </p:txBody>
      </p:sp>
      <p:sp>
        <p:nvSpPr>
          <p:cNvPr id="75" name="Google Shape;75;g1eebdcd6376_1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ebdcd6376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Adam</a:t>
            </a:r>
            <a:endParaRPr sz="1000"/>
          </a:p>
          <a:p>
            <a:pPr indent="-292100" lvl="0" marL="457200" rtl="0" algn="l">
              <a:lnSpc>
                <a:spcPct val="140000"/>
              </a:lnSpc>
              <a:spcBef>
                <a:spcPts val="0"/>
              </a:spcBef>
              <a:spcAft>
                <a:spcPts val="0"/>
              </a:spcAft>
              <a:buClr>
                <a:schemeClr val="dk2"/>
              </a:buClr>
              <a:buSzPts val="1000"/>
              <a:buFont typeface="Archivo"/>
              <a:buChar char="●"/>
            </a:pPr>
            <a:r>
              <a:rPr lang="en-US" sz="1000">
                <a:solidFill>
                  <a:schemeClr val="dk2"/>
                </a:solidFill>
                <a:latin typeface="Archivo"/>
                <a:ea typeface="Archivo"/>
                <a:cs typeface="Archivo"/>
                <a:sym typeface="Archivo"/>
              </a:rPr>
              <a:t>The system will be based on components past capstone teams have successfully incorporated such as the TI MSP430 (including super low-power sleep modes).</a:t>
            </a:r>
            <a:endParaRPr sz="1000">
              <a:solidFill>
                <a:schemeClr val="dk2"/>
              </a:solidFill>
              <a:latin typeface="Archivo"/>
              <a:ea typeface="Archivo"/>
              <a:cs typeface="Archivo"/>
              <a:sym typeface="Archivo"/>
            </a:endParaRPr>
          </a:p>
          <a:p>
            <a:pPr indent="-292100" lvl="0" marL="457200" rtl="0" algn="l">
              <a:lnSpc>
                <a:spcPct val="140000"/>
              </a:lnSpc>
              <a:spcBef>
                <a:spcPts val="0"/>
              </a:spcBef>
              <a:spcAft>
                <a:spcPts val="0"/>
              </a:spcAft>
              <a:buClr>
                <a:schemeClr val="dk2"/>
              </a:buClr>
              <a:buSzPts val="1000"/>
              <a:buFont typeface="Archivo"/>
              <a:buChar char="●"/>
            </a:pPr>
            <a:r>
              <a:rPr lang="en-US" sz="1000">
                <a:solidFill>
                  <a:schemeClr val="dk2"/>
                </a:solidFill>
                <a:latin typeface="Archivo"/>
                <a:ea typeface="Archivo"/>
                <a:cs typeface="Archivo"/>
                <a:sym typeface="Archivo"/>
              </a:rPr>
              <a:t>In this iteration, we will aim to replace the closed-source proprietary SmartMesh IP wireless system with the OpenWSN open-source wireless networking system.</a:t>
            </a:r>
            <a:endParaRPr sz="1000"/>
          </a:p>
        </p:txBody>
      </p:sp>
      <p:sp>
        <p:nvSpPr>
          <p:cNvPr id="90" name="Google Shape;90;g1eebdcd637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ebdcd6376_1_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Adam</a:t>
            </a:r>
            <a:endParaRPr/>
          </a:p>
        </p:txBody>
      </p:sp>
      <p:sp>
        <p:nvSpPr>
          <p:cNvPr id="102" name="Google Shape;102;g1eebdcd6376_1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ecebccb45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Mercedes</a:t>
            </a:r>
            <a:endParaRPr/>
          </a:p>
        </p:txBody>
      </p:sp>
      <p:sp>
        <p:nvSpPr>
          <p:cNvPr id="112" name="Google Shape;112;g1eecebccb4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ebdcd6376_1_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Mercedes</a:t>
            </a:r>
            <a:endParaRPr/>
          </a:p>
        </p:txBody>
      </p:sp>
      <p:sp>
        <p:nvSpPr>
          <p:cNvPr id="125" name="Google Shape;125;g1eebdcd6376_1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ebdcd6376_1_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Mercedes</a:t>
            </a:r>
            <a:endParaRPr/>
          </a:p>
        </p:txBody>
      </p:sp>
      <p:sp>
        <p:nvSpPr>
          <p:cNvPr id="137" name="Google Shape;137;g1eebdcd6376_1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ebdcd6376_1_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Mercedes</a:t>
            </a:r>
            <a:endParaRPr/>
          </a:p>
        </p:txBody>
      </p:sp>
      <p:sp>
        <p:nvSpPr>
          <p:cNvPr id="148" name="Google Shape;148;g1eebdcd6376_1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FFFFFF"/>
              </a:buClr>
              <a:buSzPts val="5400"/>
              <a:buFont typeface="Helvetica Neue"/>
              <a:buNone/>
              <a:defRPr sz="5400"/>
            </a:lvl1pPr>
            <a:lvl2pPr indent="-228600" lvl="1" marL="914400" algn="ctr">
              <a:lnSpc>
                <a:spcPct val="100000"/>
              </a:lnSpc>
              <a:spcBef>
                <a:spcPts val="0"/>
              </a:spcBef>
              <a:spcAft>
                <a:spcPts val="0"/>
              </a:spcAft>
              <a:buClr>
                <a:srgbClr val="FFFFFF"/>
              </a:buClr>
              <a:buSzPts val="5400"/>
              <a:buFont typeface="Helvetica Neue"/>
              <a:buNone/>
              <a:defRPr sz="5400"/>
            </a:lvl2pPr>
            <a:lvl3pPr indent="-228600" lvl="2" marL="1371600" algn="ctr">
              <a:lnSpc>
                <a:spcPct val="100000"/>
              </a:lnSpc>
              <a:spcBef>
                <a:spcPts val="0"/>
              </a:spcBef>
              <a:spcAft>
                <a:spcPts val="0"/>
              </a:spcAft>
              <a:buClr>
                <a:srgbClr val="FFFFFF"/>
              </a:buClr>
              <a:buSzPts val="5400"/>
              <a:buFont typeface="Helvetica Neue"/>
              <a:buNone/>
              <a:defRPr sz="5400"/>
            </a:lvl3pPr>
            <a:lvl4pPr indent="-228600" lvl="3" marL="1828800" algn="ctr">
              <a:lnSpc>
                <a:spcPct val="100000"/>
              </a:lnSpc>
              <a:spcBef>
                <a:spcPts val="0"/>
              </a:spcBef>
              <a:spcAft>
                <a:spcPts val="0"/>
              </a:spcAft>
              <a:buClr>
                <a:srgbClr val="FFFFFF"/>
              </a:buClr>
              <a:buSzPts val="5400"/>
              <a:buFont typeface="Helvetica Neue"/>
              <a:buNone/>
              <a:defRPr sz="5400"/>
            </a:lvl4pPr>
            <a:lvl5pPr indent="-228600" lvl="4" marL="2286000" algn="ctr">
              <a:lnSpc>
                <a:spcPct val="100000"/>
              </a:lnSpc>
              <a:spcBef>
                <a:spcPts val="0"/>
              </a:spcBef>
              <a:spcAft>
                <a:spcPts val="0"/>
              </a:spcAft>
              <a:buClr>
                <a:srgbClr val="FFFFFF"/>
              </a:buClr>
              <a:buSzPts val="5400"/>
              <a:buFont typeface="Helvetica Neue"/>
              <a:buNone/>
              <a:defRPr sz="5400"/>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12" name="Google Shape;12;p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6" name="Shape 46"/>
        <p:cNvGrpSpPr/>
        <p:nvPr/>
      </p:nvGrpSpPr>
      <p:grpSpPr>
        <a:xfrm>
          <a:off x="0" y="0"/>
          <a:ext cx="0" cy="0"/>
          <a:chOff x="0" y="0"/>
          <a:chExt cx="0" cy="0"/>
        </a:xfrm>
      </p:grpSpPr>
      <p:sp>
        <p:nvSpPr>
          <p:cNvPr id="47" name="Google Shape;47;p11"/>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FFFFFF"/>
              </a:buClr>
              <a:buSzPts val="3200"/>
              <a:buFont typeface="Helvetica Neue"/>
              <a:buNone/>
              <a:defRPr i="1" sz="3200"/>
            </a:lvl1pPr>
            <a:lvl2pPr indent="-371475" lvl="1" marL="914400" algn="l">
              <a:lnSpc>
                <a:spcPct val="100000"/>
              </a:lnSpc>
              <a:spcBef>
                <a:spcPts val="5900"/>
              </a:spcBef>
              <a:spcAft>
                <a:spcPts val="0"/>
              </a:spcAft>
              <a:buSzPts val="2250"/>
              <a:buChar char="•"/>
              <a:defRPr/>
            </a:lvl2pPr>
            <a:lvl3pPr indent="-371475" lvl="2" marL="1371600" algn="l">
              <a:lnSpc>
                <a:spcPct val="100000"/>
              </a:lnSpc>
              <a:spcBef>
                <a:spcPts val="5900"/>
              </a:spcBef>
              <a:spcAft>
                <a:spcPts val="0"/>
              </a:spcAft>
              <a:buSzPts val="2250"/>
              <a:buChar char="•"/>
              <a:defRPr/>
            </a:lvl3pPr>
            <a:lvl4pPr indent="-371475" lvl="3" marL="1828800" algn="l">
              <a:lnSpc>
                <a:spcPct val="100000"/>
              </a:lnSpc>
              <a:spcBef>
                <a:spcPts val="5900"/>
              </a:spcBef>
              <a:spcAft>
                <a:spcPts val="0"/>
              </a:spcAft>
              <a:buSzPts val="2250"/>
              <a:buChar char="•"/>
              <a:defRPr/>
            </a:lvl4pPr>
            <a:lvl5pPr indent="-371475" lvl="4" marL="2286000" algn="l">
              <a:lnSpc>
                <a:spcPct val="100000"/>
              </a:lnSpc>
              <a:spcBef>
                <a:spcPts val="5900"/>
              </a:spcBef>
              <a:spcAft>
                <a:spcPts val="0"/>
              </a:spcAft>
              <a:buSzPts val="2250"/>
              <a:buChar char="•"/>
              <a:defRPr/>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48" name="Google Shape;48;p11"/>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FFFFFF"/>
              </a:buClr>
              <a:buSzPts val="4800"/>
              <a:buFont typeface="Helvetica Neue"/>
              <a:buNone/>
              <a:defRPr>
                <a:latin typeface="Helvetica Neue"/>
                <a:ea typeface="Helvetica Neue"/>
                <a:cs typeface="Helvetica Neue"/>
                <a:sym typeface="Helvetica Neue"/>
              </a:defRPr>
            </a:lvl1pPr>
            <a:lvl2pPr indent="-371475" lvl="1" marL="914400" algn="l">
              <a:lnSpc>
                <a:spcPct val="100000"/>
              </a:lnSpc>
              <a:spcBef>
                <a:spcPts val="5900"/>
              </a:spcBef>
              <a:spcAft>
                <a:spcPts val="0"/>
              </a:spcAft>
              <a:buSzPts val="2250"/>
              <a:buChar char="•"/>
              <a:defRPr/>
            </a:lvl2pPr>
            <a:lvl3pPr indent="-371475" lvl="2" marL="1371600" algn="l">
              <a:lnSpc>
                <a:spcPct val="100000"/>
              </a:lnSpc>
              <a:spcBef>
                <a:spcPts val="5900"/>
              </a:spcBef>
              <a:spcAft>
                <a:spcPts val="0"/>
              </a:spcAft>
              <a:buSzPts val="2250"/>
              <a:buChar char="•"/>
              <a:defRPr/>
            </a:lvl3pPr>
            <a:lvl4pPr indent="-371475" lvl="3" marL="1828800" algn="l">
              <a:lnSpc>
                <a:spcPct val="100000"/>
              </a:lnSpc>
              <a:spcBef>
                <a:spcPts val="5900"/>
              </a:spcBef>
              <a:spcAft>
                <a:spcPts val="0"/>
              </a:spcAft>
              <a:buSzPts val="2250"/>
              <a:buChar char="•"/>
              <a:defRPr/>
            </a:lvl4pPr>
            <a:lvl5pPr indent="-371475" lvl="4" marL="2286000" algn="l">
              <a:lnSpc>
                <a:spcPct val="100000"/>
              </a:lnSpc>
              <a:spcBef>
                <a:spcPts val="5900"/>
              </a:spcBef>
              <a:spcAft>
                <a:spcPts val="0"/>
              </a:spcAft>
              <a:buSzPts val="2250"/>
              <a:buChar char="•"/>
              <a:defRPr/>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49" name="Google Shape;49;p1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0" name="Shape 50"/>
        <p:cNvGrpSpPr/>
        <p:nvPr/>
      </p:nvGrpSpPr>
      <p:grpSpPr>
        <a:xfrm>
          <a:off x="0" y="0"/>
          <a:ext cx="0" cy="0"/>
          <a:chOff x="0" y="0"/>
          <a:chExt cx="0" cy="0"/>
        </a:xfrm>
      </p:grpSpPr>
      <p:sp>
        <p:nvSpPr>
          <p:cNvPr id="51" name="Google Shape;51;p12"/>
          <p:cNvSpPr/>
          <p:nvPr>
            <p:ph idx="2" type="pic"/>
          </p:nvPr>
        </p:nvSpPr>
        <p:spPr>
          <a:xfrm>
            <a:off x="0" y="0"/>
            <a:ext cx="24384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52" name="Google Shape;52;p1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3" name="Shape 53"/>
        <p:cNvGrpSpPr/>
        <p:nvPr/>
      </p:nvGrpSpPr>
      <p:grpSpPr>
        <a:xfrm>
          <a:off x="0" y="0"/>
          <a:ext cx="0" cy="0"/>
          <a:chOff x="0" y="0"/>
          <a:chExt cx="0" cy="0"/>
        </a:xfrm>
      </p:grpSpPr>
      <p:sp>
        <p:nvSpPr>
          <p:cNvPr id="54" name="Google Shape;54;p1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3" name="Shape 13"/>
        <p:cNvGrpSpPr/>
        <p:nvPr/>
      </p:nvGrpSpPr>
      <p:grpSpPr>
        <a:xfrm>
          <a:off x="0" y="0"/>
          <a:ext cx="0" cy="0"/>
          <a:chOff x="0" y="0"/>
          <a:chExt cx="0" cy="0"/>
        </a:xfrm>
      </p:grpSpPr>
      <p:sp>
        <p:nvSpPr>
          <p:cNvPr id="14" name="Google Shape;14;p3"/>
          <p:cNvSpPr/>
          <p:nvPr>
            <p:ph idx="2" type="pic"/>
          </p:nvPr>
        </p:nvSpPr>
        <p:spPr>
          <a:xfrm>
            <a:off x="3125968" y="673100"/>
            <a:ext cx="18135601" cy="8737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15" name="Google Shape;15;p3"/>
          <p:cNvSpPr txBox="1"/>
          <p:nvPr>
            <p:ph type="title"/>
          </p:nvPr>
        </p:nvSpPr>
        <p:spPr>
          <a:xfrm>
            <a:off x="635000" y="9512300"/>
            <a:ext cx="23114000" cy="20066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6" name="Google Shape;16;p3"/>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FFFFFF"/>
              </a:buClr>
              <a:buSzPts val="5400"/>
              <a:buFont typeface="Helvetica Neue"/>
              <a:buNone/>
              <a:defRPr sz="5400"/>
            </a:lvl1pPr>
            <a:lvl2pPr indent="-228600" lvl="1" marL="914400" algn="ctr">
              <a:lnSpc>
                <a:spcPct val="100000"/>
              </a:lnSpc>
              <a:spcBef>
                <a:spcPts val="0"/>
              </a:spcBef>
              <a:spcAft>
                <a:spcPts val="0"/>
              </a:spcAft>
              <a:buClr>
                <a:srgbClr val="FFFFFF"/>
              </a:buClr>
              <a:buSzPts val="5400"/>
              <a:buFont typeface="Helvetica Neue"/>
              <a:buNone/>
              <a:defRPr sz="5400"/>
            </a:lvl2pPr>
            <a:lvl3pPr indent="-228600" lvl="2" marL="1371600" algn="ctr">
              <a:lnSpc>
                <a:spcPct val="100000"/>
              </a:lnSpc>
              <a:spcBef>
                <a:spcPts val="0"/>
              </a:spcBef>
              <a:spcAft>
                <a:spcPts val="0"/>
              </a:spcAft>
              <a:buClr>
                <a:srgbClr val="FFFFFF"/>
              </a:buClr>
              <a:buSzPts val="5400"/>
              <a:buFont typeface="Helvetica Neue"/>
              <a:buNone/>
              <a:defRPr sz="5400"/>
            </a:lvl3pPr>
            <a:lvl4pPr indent="-228600" lvl="3" marL="1828800" algn="ctr">
              <a:lnSpc>
                <a:spcPct val="100000"/>
              </a:lnSpc>
              <a:spcBef>
                <a:spcPts val="0"/>
              </a:spcBef>
              <a:spcAft>
                <a:spcPts val="0"/>
              </a:spcAft>
              <a:buClr>
                <a:srgbClr val="FFFFFF"/>
              </a:buClr>
              <a:buSzPts val="5400"/>
              <a:buFont typeface="Helvetica Neue"/>
              <a:buNone/>
              <a:defRPr sz="5400"/>
            </a:lvl4pPr>
            <a:lvl5pPr indent="-228600" lvl="4" marL="2286000" algn="ctr">
              <a:lnSpc>
                <a:spcPct val="100000"/>
              </a:lnSpc>
              <a:spcBef>
                <a:spcPts val="0"/>
              </a:spcBef>
              <a:spcAft>
                <a:spcPts val="0"/>
              </a:spcAft>
              <a:buClr>
                <a:srgbClr val="FFFFFF"/>
              </a:buClr>
              <a:buSzPts val="5400"/>
              <a:buFont typeface="Helvetica Neue"/>
              <a:buNone/>
              <a:defRPr sz="5400"/>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17" name="Google Shape;17;p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8" name="Shape 18"/>
        <p:cNvGrpSpPr/>
        <p:nvPr/>
      </p:nvGrpSpPr>
      <p:grpSpPr>
        <a:xfrm>
          <a:off x="0" y="0"/>
          <a:ext cx="0" cy="0"/>
          <a:chOff x="0" y="0"/>
          <a:chExt cx="0" cy="0"/>
        </a:xfrm>
      </p:grpSpPr>
      <p:sp>
        <p:nvSpPr>
          <p:cNvPr id="19" name="Google Shape;19;p4"/>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 name="Google Shape;20;p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21" name="Shape 21"/>
        <p:cNvGrpSpPr/>
        <p:nvPr/>
      </p:nvGrpSpPr>
      <p:grpSpPr>
        <a:xfrm>
          <a:off x="0" y="0"/>
          <a:ext cx="0" cy="0"/>
          <a:chOff x="0" y="0"/>
          <a:chExt cx="0" cy="0"/>
        </a:xfrm>
      </p:grpSpPr>
      <p:sp>
        <p:nvSpPr>
          <p:cNvPr id="22" name="Google Shape;22;p5"/>
          <p:cNvSpPr/>
          <p:nvPr>
            <p:ph idx="2" type="pic"/>
          </p:nvPr>
        </p:nvSpPr>
        <p:spPr>
          <a:xfrm>
            <a:off x="13169900" y="952500"/>
            <a:ext cx="9525000" cy="11468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23" name="Google Shape;23;p5"/>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FFFFFF"/>
              </a:buClr>
              <a:buSzPts val="8400"/>
              <a:buFont typeface="Helvetica Neue"/>
              <a:buNone/>
              <a:defRPr sz="84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4" name="Google Shape;24;p5"/>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FFFFFF"/>
              </a:buClr>
              <a:buSzPts val="5400"/>
              <a:buFont typeface="Helvetica Neue"/>
              <a:buNone/>
              <a:defRPr sz="5400"/>
            </a:lvl1pPr>
            <a:lvl2pPr indent="-228600" lvl="1" marL="914400" algn="ctr">
              <a:lnSpc>
                <a:spcPct val="100000"/>
              </a:lnSpc>
              <a:spcBef>
                <a:spcPts val="0"/>
              </a:spcBef>
              <a:spcAft>
                <a:spcPts val="0"/>
              </a:spcAft>
              <a:buClr>
                <a:srgbClr val="FFFFFF"/>
              </a:buClr>
              <a:buSzPts val="5400"/>
              <a:buFont typeface="Helvetica Neue"/>
              <a:buNone/>
              <a:defRPr sz="5400"/>
            </a:lvl2pPr>
            <a:lvl3pPr indent="-228600" lvl="2" marL="1371600" algn="ctr">
              <a:lnSpc>
                <a:spcPct val="100000"/>
              </a:lnSpc>
              <a:spcBef>
                <a:spcPts val="0"/>
              </a:spcBef>
              <a:spcAft>
                <a:spcPts val="0"/>
              </a:spcAft>
              <a:buClr>
                <a:srgbClr val="FFFFFF"/>
              </a:buClr>
              <a:buSzPts val="5400"/>
              <a:buFont typeface="Helvetica Neue"/>
              <a:buNone/>
              <a:defRPr sz="5400"/>
            </a:lvl3pPr>
            <a:lvl4pPr indent="-228600" lvl="3" marL="1828800" algn="ctr">
              <a:lnSpc>
                <a:spcPct val="100000"/>
              </a:lnSpc>
              <a:spcBef>
                <a:spcPts val="0"/>
              </a:spcBef>
              <a:spcAft>
                <a:spcPts val="0"/>
              </a:spcAft>
              <a:buClr>
                <a:srgbClr val="FFFFFF"/>
              </a:buClr>
              <a:buSzPts val="5400"/>
              <a:buFont typeface="Helvetica Neue"/>
              <a:buNone/>
              <a:defRPr sz="5400"/>
            </a:lvl4pPr>
            <a:lvl5pPr indent="-228600" lvl="4" marL="2286000" algn="ctr">
              <a:lnSpc>
                <a:spcPct val="100000"/>
              </a:lnSpc>
              <a:spcBef>
                <a:spcPts val="0"/>
              </a:spcBef>
              <a:spcAft>
                <a:spcPts val="0"/>
              </a:spcAft>
              <a:buClr>
                <a:srgbClr val="FFFFFF"/>
              </a:buClr>
              <a:buSzPts val="5400"/>
              <a:buFont typeface="Helvetica Neue"/>
              <a:buNone/>
              <a:defRPr sz="5400"/>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25" name="Google Shape;25;p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26" name="Shape 26"/>
        <p:cNvGrpSpPr/>
        <p:nvPr/>
      </p:nvGrpSpPr>
      <p:grpSpPr>
        <a:xfrm>
          <a:off x="0" y="0"/>
          <a:ext cx="0" cy="0"/>
          <a:chOff x="0" y="0"/>
          <a:chExt cx="0" cy="0"/>
        </a:xfrm>
      </p:grpSpPr>
      <p:sp>
        <p:nvSpPr>
          <p:cNvPr id="27" name="Google Shape;27;p6"/>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8" name="Google Shape;28;p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9" name="Shape 29"/>
        <p:cNvGrpSpPr/>
        <p:nvPr/>
      </p:nvGrpSpPr>
      <p:grpSpPr>
        <a:xfrm>
          <a:off x="0" y="0"/>
          <a:ext cx="0" cy="0"/>
          <a:chOff x="0" y="0"/>
          <a:chExt cx="0" cy="0"/>
        </a:xfrm>
      </p:grpSpPr>
      <p:sp>
        <p:nvSpPr>
          <p:cNvPr id="30" name="Google Shape;30;p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1" name="Google Shape;31;p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371475" lvl="0" marL="457200" algn="l">
              <a:lnSpc>
                <a:spcPct val="100000"/>
              </a:lnSpc>
              <a:spcBef>
                <a:spcPts val="5900"/>
              </a:spcBef>
              <a:spcAft>
                <a:spcPts val="0"/>
              </a:spcAft>
              <a:buClr>
                <a:srgbClr val="FFFFFF"/>
              </a:buClr>
              <a:buSzPts val="2250"/>
              <a:buChar char="•"/>
              <a:defRPr/>
            </a:lvl1pPr>
            <a:lvl2pPr indent="-371475" lvl="1" marL="914400" algn="l">
              <a:lnSpc>
                <a:spcPct val="100000"/>
              </a:lnSpc>
              <a:spcBef>
                <a:spcPts val="5900"/>
              </a:spcBef>
              <a:spcAft>
                <a:spcPts val="0"/>
              </a:spcAft>
              <a:buClr>
                <a:srgbClr val="FFFFFF"/>
              </a:buClr>
              <a:buSzPts val="2250"/>
              <a:buChar char="•"/>
              <a:defRPr/>
            </a:lvl2pPr>
            <a:lvl3pPr indent="-371475" lvl="2" marL="1371600" algn="l">
              <a:lnSpc>
                <a:spcPct val="100000"/>
              </a:lnSpc>
              <a:spcBef>
                <a:spcPts val="5900"/>
              </a:spcBef>
              <a:spcAft>
                <a:spcPts val="0"/>
              </a:spcAft>
              <a:buClr>
                <a:srgbClr val="FFFFFF"/>
              </a:buClr>
              <a:buSzPts val="2250"/>
              <a:buChar char="•"/>
              <a:defRPr/>
            </a:lvl3pPr>
            <a:lvl4pPr indent="-371475" lvl="3" marL="1828800" algn="l">
              <a:lnSpc>
                <a:spcPct val="100000"/>
              </a:lnSpc>
              <a:spcBef>
                <a:spcPts val="5900"/>
              </a:spcBef>
              <a:spcAft>
                <a:spcPts val="0"/>
              </a:spcAft>
              <a:buClr>
                <a:srgbClr val="FFFFFF"/>
              </a:buClr>
              <a:buSzPts val="2250"/>
              <a:buChar char="•"/>
              <a:defRPr/>
            </a:lvl4pPr>
            <a:lvl5pPr indent="-371475" lvl="4" marL="2286000" algn="l">
              <a:lnSpc>
                <a:spcPct val="100000"/>
              </a:lnSpc>
              <a:spcBef>
                <a:spcPts val="5900"/>
              </a:spcBef>
              <a:spcAft>
                <a:spcPts val="0"/>
              </a:spcAft>
              <a:buClr>
                <a:srgbClr val="FFFFFF"/>
              </a:buClr>
              <a:buSzPts val="2250"/>
              <a:buChar char="•"/>
              <a:defRPr/>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32" name="Google Shape;32;p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8"/>
          <p:cNvSpPr/>
          <p:nvPr>
            <p:ph idx="2" type="pic"/>
          </p:nvPr>
        </p:nvSpPr>
        <p:spPr>
          <a:xfrm>
            <a:off x="13169900" y="3149600"/>
            <a:ext cx="9525000" cy="929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35" name="Google Shape;35;p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6" name="Google Shape;36;p8"/>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FFFFFF"/>
              </a:buClr>
              <a:buSzPts val="4750"/>
              <a:buFont typeface="Helvetica Neue"/>
              <a:buChar char="•"/>
              <a:defRPr sz="3800"/>
            </a:lvl1pPr>
            <a:lvl2pPr indent="-530225" lvl="1" marL="914400" algn="l">
              <a:lnSpc>
                <a:spcPct val="100000"/>
              </a:lnSpc>
              <a:spcBef>
                <a:spcPts val="4500"/>
              </a:spcBef>
              <a:spcAft>
                <a:spcPts val="0"/>
              </a:spcAft>
              <a:buClr>
                <a:srgbClr val="FFFFFF"/>
              </a:buClr>
              <a:buSzPts val="4750"/>
              <a:buFont typeface="Helvetica Neue"/>
              <a:buChar char="•"/>
              <a:defRPr sz="3800"/>
            </a:lvl2pPr>
            <a:lvl3pPr indent="-530225" lvl="2" marL="1371600" algn="l">
              <a:lnSpc>
                <a:spcPct val="100000"/>
              </a:lnSpc>
              <a:spcBef>
                <a:spcPts val="4500"/>
              </a:spcBef>
              <a:spcAft>
                <a:spcPts val="0"/>
              </a:spcAft>
              <a:buClr>
                <a:srgbClr val="FFFFFF"/>
              </a:buClr>
              <a:buSzPts val="4750"/>
              <a:buFont typeface="Helvetica Neue"/>
              <a:buChar char="•"/>
              <a:defRPr sz="3800"/>
            </a:lvl3pPr>
            <a:lvl4pPr indent="-530225" lvl="3" marL="1828800" algn="l">
              <a:lnSpc>
                <a:spcPct val="100000"/>
              </a:lnSpc>
              <a:spcBef>
                <a:spcPts val="4500"/>
              </a:spcBef>
              <a:spcAft>
                <a:spcPts val="0"/>
              </a:spcAft>
              <a:buClr>
                <a:srgbClr val="FFFFFF"/>
              </a:buClr>
              <a:buSzPts val="4750"/>
              <a:buFont typeface="Helvetica Neue"/>
              <a:buChar char="•"/>
              <a:defRPr sz="3800"/>
            </a:lvl4pPr>
            <a:lvl5pPr indent="-530225" lvl="4" marL="2286000" algn="l">
              <a:lnSpc>
                <a:spcPct val="100000"/>
              </a:lnSpc>
              <a:spcBef>
                <a:spcPts val="4500"/>
              </a:spcBef>
              <a:spcAft>
                <a:spcPts val="0"/>
              </a:spcAft>
              <a:buClr>
                <a:srgbClr val="FFFFFF"/>
              </a:buClr>
              <a:buSzPts val="4750"/>
              <a:buFont typeface="Helvetica Neue"/>
              <a:buChar char="•"/>
              <a:defRPr sz="3800"/>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37" name="Google Shape;37;p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8" name="Shape 38"/>
        <p:cNvGrpSpPr/>
        <p:nvPr/>
      </p:nvGrpSpPr>
      <p:grpSpPr>
        <a:xfrm>
          <a:off x="0" y="0"/>
          <a:ext cx="0" cy="0"/>
          <a:chOff x="0" y="0"/>
          <a:chExt cx="0" cy="0"/>
        </a:xfrm>
      </p:grpSpPr>
      <p:sp>
        <p:nvSpPr>
          <p:cNvPr id="39" name="Google Shape;39;p9"/>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371475" lvl="0" marL="457200" algn="l">
              <a:lnSpc>
                <a:spcPct val="100000"/>
              </a:lnSpc>
              <a:spcBef>
                <a:spcPts val="5900"/>
              </a:spcBef>
              <a:spcAft>
                <a:spcPts val="0"/>
              </a:spcAft>
              <a:buClr>
                <a:srgbClr val="FFFFFF"/>
              </a:buClr>
              <a:buSzPts val="2250"/>
              <a:buChar char="•"/>
              <a:defRPr/>
            </a:lvl1pPr>
            <a:lvl2pPr indent="-371475" lvl="1" marL="914400" algn="l">
              <a:lnSpc>
                <a:spcPct val="100000"/>
              </a:lnSpc>
              <a:spcBef>
                <a:spcPts val="5900"/>
              </a:spcBef>
              <a:spcAft>
                <a:spcPts val="0"/>
              </a:spcAft>
              <a:buClr>
                <a:srgbClr val="FFFFFF"/>
              </a:buClr>
              <a:buSzPts val="2250"/>
              <a:buChar char="•"/>
              <a:defRPr/>
            </a:lvl2pPr>
            <a:lvl3pPr indent="-371475" lvl="2" marL="1371600" algn="l">
              <a:lnSpc>
                <a:spcPct val="100000"/>
              </a:lnSpc>
              <a:spcBef>
                <a:spcPts val="5900"/>
              </a:spcBef>
              <a:spcAft>
                <a:spcPts val="0"/>
              </a:spcAft>
              <a:buClr>
                <a:srgbClr val="FFFFFF"/>
              </a:buClr>
              <a:buSzPts val="2250"/>
              <a:buChar char="•"/>
              <a:defRPr/>
            </a:lvl3pPr>
            <a:lvl4pPr indent="-371475" lvl="3" marL="1828800" algn="l">
              <a:lnSpc>
                <a:spcPct val="100000"/>
              </a:lnSpc>
              <a:spcBef>
                <a:spcPts val="5900"/>
              </a:spcBef>
              <a:spcAft>
                <a:spcPts val="0"/>
              </a:spcAft>
              <a:buClr>
                <a:srgbClr val="FFFFFF"/>
              </a:buClr>
              <a:buSzPts val="2250"/>
              <a:buChar char="•"/>
              <a:defRPr/>
            </a:lvl4pPr>
            <a:lvl5pPr indent="-371475" lvl="4" marL="2286000" algn="l">
              <a:lnSpc>
                <a:spcPct val="100000"/>
              </a:lnSpc>
              <a:spcBef>
                <a:spcPts val="5900"/>
              </a:spcBef>
              <a:spcAft>
                <a:spcPts val="0"/>
              </a:spcAft>
              <a:buClr>
                <a:srgbClr val="FFFFFF"/>
              </a:buClr>
              <a:buSzPts val="2250"/>
              <a:buChar char="•"/>
              <a:defRPr/>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40" name="Google Shape;40;p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41" name="Shape 41"/>
        <p:cNvGrpSpPr/>
        <p:nvPr/>
      </p:nvGrpSpPr>
      <p:grpSpPr>
        <a:xfrm>
          <a:off x="0" y="0"/>
          <a:ext cx="0" cy="0"/>
          <a:chOff x="0" y="0"/>
          <a:chExt cx="0" cy="0"/>
        </a:xfrm>
      </p:grpSpPr>
      <p:sp>
        <p:nvSpPr>
          <p:cNvPr id="42" name="Google Shape;42;p10"/>
          <p:cNvSpPr/>
          <p:nvPr>
            <p:ph idx="2" type="pic"/>
          </p:nvPr>
        </p:nvSpPr>
        <p:spPr>
          <a:xfrm>
            <a:off x="15760700" y="6870700"/>
            <a:ext cx="7404100" cy="5549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43" name="Google Shape;43;p10"/>
          <p:cNvSpPr/>
          <p:nvPr>
            <p:ph idx="3" type="pic"/>
          </p:nvPr>
        </p:nvSpPr>
        <p:spPr>
          <a:xfrm>
            <a:off x="15760700" y="952500"/>
            <a:ext cx="7404100" cy="5549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44" name="Google Shape;44;p10"/>
          <p:cNvSpPr/>
          <p:nvPr>
            <p:ph idx="4" type="pic"/>
          </p:nvPr>
        </p:nvSpPr>
        <p:spPr>
          <a:xfrm>
            <a:off x="1206500" y="952500"/>
            <a:ext cx="14173200" cy="11468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45" name="Google Shape;45;p1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indent="-609600" lvl="1" marL="914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indent="-609600" lvl="2" marL="1371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indent="-609600" lvl="3" marL="1828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indent="-609600" lvl="4" marL="22860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indent="-609600" lvl="5" marL="2743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indent="-609600" lvl="6" marL="3200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indent="-609600" lvl="7" marL="3657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indent="-609600" lvl="8" marL="4114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s://www.adafruit.com/product/3709" TargetMode="External"/><Relationship Id="rId5" Type="http://schemas.openxmlformats.org/officeDocument/2006/relationships/hyperlink" Target="https://www.adafruit.com/product/4867" TargetMode="External"/><Relationship Id="rId6" Type="http://schemas.openxmlformats.org/officeDocument/2006/relationships/hyperlink" Target="https://www.fsis.usda.gov/sites/default/files/media_file/2020-08/Carbon-Dioxide.pdf" TargetMode="External"/><Relationship Id="rId7" Type="http://schemas.openxmlformats.org/officeDocument/2006/relationships/hyperlink" Target="https://learn.adafruit.com/adafruit-sgp30-gas-tvoc-eco2-mox-sensor/overview" TargetMode="External"/><Relationship Id="rId8" Type="http://schemas.openxmlformats.org/officeDocument/2006/relationships/hyperlink" Target="https://learn.adafruit.com/adafruit-scd3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hyperlink" Target="https://shop.pimoroni.com/products/pms5003-particulate-matter-sensor-with-cable?variant=29075640352851" TargetMode="External"/><Relationship Id="rId5" Type="http://schemas.openxmlformats.org/officeDocument/2006/relationships/hyperlink" Target="https://www.pranaair.com/us/air-quality-sensor/outdoor-pm-sensor/" TargetMode="External"/><Relationship Id="rId6" Type="http://schemas.openxmlformats.org/officeDocument/2006/relationships/hyperlink" Target="https://www.pranaair.com/air-quality-sensor/indoor-pm-sensor/" TargetMode="External"/><Relationship Id="rId7" Type="http://schemas.openxmlformats.org/officeDocument/2006/relationships/hyperlink" Target="https://sensirion.com/products/catalog/SPS3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hyperlink" Target="https://hackaday.com/2013/08/21/ultrasonic-anemometer-for-an-absurdly-accurate-weather-station/" TargetMode="External"/><Relationship Id="rId5" Type="http://schemas.openxmlformats.org/officeDocument/2006/relationships/hyperlink" Target="https://moderndevice.com/products/wind-sensor" TargetMode="External"/><Relationship Id="rId6" Type="http://schemas.openxmlformats.org/officeDocument/2006/relationships/image" Target="../media/image11.png"/><Relationship Id="rId7"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hyperlink" Target="https://www.epa.gov/criteria-air-pollutants/naaqs-table" TargetMode="External"/><Relationship Id="rId5" Type="http://schemas.openxmlformats.org/officeDocument/2006/relationships/hyperlink" Target="https://www.fsis.usda.gov/sites/default/files/media_file/2020-08/Carbon-Dioxide.pdf" TargetMode="Externa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8" name="Shape 58"/>
        <p:cNvGrpSpPr/>
        <p:nvPr/>
      </p:nvGrpSpPr>
      <p:grpSpPr>
        <a:xfrm>
          <a:off x="0" y="0"/>
          <a:ext cx="0" cy="0"/>
          <a:chOff x="0" y="0"/>
          <a:chExt cx="0" cy="0"/>
        </a:xfrm>
      </p:grpSpPr>
      <p:sp>
        <p:nvSpPr>
          <p:cNvPr id="59" name="Google Shape;59;p14" title="PSU Green Footer Bar for Title Slide"/>
          <p:cNvSpPr/>
          <p:nvPr/>
        </p:nvSpPr>
        <p:spPr>
          <a:xfrm>
            <a:off x="0" y="12093187"/>
            <a:ext cx="24384000" cy="16404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Portland State University Logo" id="60" name="Google Shape;60;p14" title="Portland State University Logo"/>
          <p:cNvPicPr preferRelativeResize="0"/>
          <p:nvPr/>
        </p:nvPicPr>
        <p:blipFill rotWithShape="1">
          <a:blip r:embed="rId3">
            <a:alphaModFix/>
          </a:blip>
          <a:srcRect b="0" l="0" r="0" t="0"/>
          <a:stretch/>
        </p:blipFill>
        <p:spPr>
          <a:xfrm>
            <a:off x="10003220" y="12447595"/>
            <a:ext cx="4617696" cy="912137"/>
          </a:xfrm>
          <a:prstGeom prst="rect">
            <a:avLst/>
          </a:prstGeom>
          <a:noFill/>
          <a:ln>
            <a:noFill/>
          </a:ln>
        </p:spPr>
      </p:pic>
      <p:sp>
        <p:nvSpPr>
          <p:cNvPr id="61" name="Google Shape;61;p14"/>
          <p:cNvSpPr txBox="1"/>
          <p:nvPr/>
        </p:nvSpPr>
        <p:spPr>
          <a:xfrm>
            <a:off x="4545899" y="6666950"/>
            <a:ext cx="14531700" cy="80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lt1"/>
              </a:buClr>
              <a:buSzPts val="3800"/>
              <a:buFont typeface="Ultra"/>
              <a:buNone/>
            </a:pPr>
            <a:r>
              <a:rPr b="1" lang="en-US" sz="3800">
                <a:solidFill>
                  <a:schemeClr val="lt1"/>
                </a:solidFill>
                <a:latin typeface="Archivo Narrow"/>
                <a:ea typeface="Archivo Narrow"/>
                <a:cs typeface="Archivo Narrow"/>
                <a:sym typeface="Archivo Narrow"/>
              </a:rPr>
              <a:t>Adam Dezay, Manny Garcia, Brandon Hippe, and Mercedes Newton</a:t>
            </a:r>
            <a:endParaRPr b="1">
              <a:latin typeface="Archivo Narrow"/>
              <a:ea typeface="Archivo Narrow"/>
              <a:cs typeface="Archivo Narrow"/>
              <a:sym typeface="Archivo Narrow"/>
            </a:endParaRPr>
          </a:p>
        </p:txBody>
      </p:sp>
      <p:sp>
        <p:nvSpPr>
          <p:cNvPr id="62" name="Google Shape;62;p14"/>
          <p:cNvSpPr txBox="1"/>
          <p:nvPr/>
        </p:nvSpPr>
        <p:spPr>
          <a:xfrm>
            <a:off x="-380250" y="1222850"/>
            <a:ext cx="24384000" cy="2203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2"/>
              </a:buClr>
              <a:buSzPts val="15500"/>
              <a:buFont typeface="Arial"/>
              <a:buNone/>
            </a:pPr>
            <a:r>
              <a:rPr b="1" i="1" lang="en-US" sz="15500">
                <a:solidFill>
                  <a:schemeClr val="accent2"/>
                </a:solidFill>
                <a:latin typeface="Archivo Narrow"/>
                <a:ea typeface="Archivo Narrow"/>
                <a:cs typeface="Archivo Narrow"/>
                <a:sym typeface="Archivo Narrow"/>
              </a:rPr>
              <a:t>Open Source Air Quality Monitor Proposal</a:t>
            </a:r>
            <a:endParaRPr b="1">
              <a:latin typeface="Archivo Narrow"/>
              <a:ea typeface="Archivo Narrow"/>
              <a:cs typeface="Archivo Narrow"/>
              <a:sym typeface="Archivo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59" name="Shape 159"/>
        <p:cNvGrpSpPr/>
        <p:nvPr/>
      </p:nvGrpSpPr>
      <p:grpSpPr>
        <a:xfrm>
          <a:off x="0" y="0"/>
          <a:ext cx="0" cy="0"/>
          <a:chOff x="0" y="0"/>
          <a:chExt cx="0" cy="0"/>
        </a:xfrm>
      </p:grpSpPr>
      <p:pic>
        <p:nvPicPr>
          <p:cNvPr id="160" name="Google Shape;160;p23"/>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61" name="Google Shape;161;p23"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62" name="Google Shape;162;p23"/>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63" name="Google Shape;163;p23"/>
          <p:cNvSpPr txBox="1"/>
          <p:nvPr/>
        </p:nvSpPr>
        <p:spPr>
          <a:xfrm>
            <a:off x="1224200" y="4451575"/>
            <a:ext cx="21895200" cy="8724300"/>
          </a:xfrm>
          <a:prstGeom prst="rect">
            <a:avLst/>
          </a:prstGeom>
          <a:noFill/>
          <a:ln>
            <a:noFill/>
          </a:ln>
        </p:spPr>
        <p:txBody>
          <a:bodyPr anchorCtr="0" anchor="t" bIns="0" lIns="0" spcFirstLastPara="1" rIns="0" wrap="square" tIns="0">
            <a:noAutofit/>
          </a:bodyPr>
          <a:lstStyle/>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The sensor system must:</a:t>
            </a:r>
            <a:endParaRPr sz="3200">
              <a:solidFill>
                <a:schemeClr val="dk2"/>
              </a:solidFill>
              <a:latin typeface="Archivo"/>
              <a:ea typeface="Archivo"/>
              <a:cs typeface="Archivo"/>
              <a:sym typeface="Archivo"/>
            </a:endParaRPr>
          </a:p>
          <a:p>
            <a:pPr indent="-431800" lvl="1" marL="9144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Have 3 iterations that cost no more than $1,000 total</a:t>
            </a:r>
            <a:endParaRPr sz="3200">
              <a:solidFill>
                <a:schemeClr val="dk2"/>
              </a:solidFill>
              <a:latin typeface="Archivo"/>
              <a:ea typeface="Archivo"/>
              <a:cs typeface="Archivo"/>
              <a:sym typeface="Archivo"/>
            </a:endParaRPr>
          </a:p>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The sensor system should:</a:t>
            </a:r>
            <a:endParaRPr sz="3200">
              <a:solidFill>
                <a:schemeClr val="dk2"/>
              </a:solidFill>
              <a:latin typeface="Archivo"/>
              <a:ea typeface="Archivo"/>
              <a:cs typeface="Archivo"/>
              <a:sym typeface="Archivo"/>
            </a:endParaRPr>
          </a:p>
          <a:p>
            <a:pPr indent="-431800" lvl="1" marL="9144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Have 10 iterations that cost no more than $3,000 total</a:t>
            </a:r>
            <a:endParaRPr sz="3200">
              <a:solidFill>
                <a:schemeClr val="dk2"/>
              </a:solidFill>
              <a:latin typeface="Archivo"/>
              <a:ea typeface="Archivo"/>
              <a:cs typeface="Archivo"/>
              <a:sym typeface="Archivo"/>
            </a:endParaRPr>
          </a:p>
          <a:p>
            <a:pPr indent="-431800" lvl="1" marL="9144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Utilize 18560 lithium ion battery cell/s</a:t>
            </a:r>
            <a:endParaRPr sz="3200">
              <a:solidFill>
                <a:schemeClr val="dk2"/>
              </a:solidFill>
              <a:latin typeface="Archivo"/>
              <a:ea typeface="Archivo"/>
              <a:cs typeface="Archivo"/>
              <a:sym typeface="Archivo"/>
            </a:endParaRPr>
          </a:p>
          <a:p>
            <a:pPr indent="-431800" lvl="1" marL="9144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Utilize Texas Instruments MSP430/432 class microcontroller unit</a:t>
            </a:r>
            <a:endParaRPr sz="3200">
              <a:solidFill>
                <a:schemeClr val="dk2"/>
              </a:solidFill>
              <a:latin typeface="Archivo"/>
              <a:ea typeface="Archivo"/>
              <a:cs typeface="Archivo"/>
              <a:sym typeface="Archivo"/>
            </a:endParaRPr>
          </a:p>
          <a:p>
            <a:pPr indent="-431800" lvl="1" marL="9144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Utilize Smart mesh</a:t>
            </a:r>
            <a:endParaRPr sz="3200">
              <a:solidFill>
                <a:schemeClr val="dk2"/>
              </a:solidFill>
              <a:latin typeface="Archivo"/>
              <a:ea typeface="Archivo"/>
              <a:cs typeface="Archivo"/>
              <a:sym typeface="Archivo"/>
            </a:endParaRPr>
          </a:p>
          <a:p>
            <a:pPr indent="-431800" lvl="1" marL="9144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Utilize Wireless Sensor Network (WSN)</a:t>
            </a:r>
            <a:endParaRPr sz="3200">
              <a:solidFill>
                <a:schemeClr val="dk2"/>
              </a:solidFill>
              <a:latin typeface="Archivo"/>
              <a:ea typeface="Archivo"/>
              <a:cs typeface="Archivo"/>
              <a:sym typeface="Archivo"/>
            </a:endParaRPr>
          </a:p>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The sensor may:</a:t>
            </a:r>
            <a:endParaRPr sz="3200">
              <a:solidFill>
                <a:schemeClr val="dk2"/>
              </a:solidFill>
              <a:latin typeface="Archivo"/>
              <a:ea typeface="Archivo"/>
              <a:cs typeface="Archivo"/>
              <a:sym typeface="Archivo"/>
            </a:endParaRPr>
          </a:p>
          <a:p>
            <a:pPr indent="-431800" lvl="1" marL="9144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Be able to incorporate many more (&gt;10) sensor modules</a:t>
            </a:r>
            <a:endParaRPr sz="3200">
              <a:solidFill>
                <a:schemeClr val="dk2"/>
              </a:solidFill>
              <a:latin typeface="Archivo"/>
              <a:ea typeface="Archivo"/>
              <a:cs typeface="Archivo"/>
              <a:sym typeface="Archivo"/>
            </a:endParaRPr>
          </a:p>
          <a:p>
            <a:pPr indent="-431800" lvl="1" marL="9144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Match lifetime of a fire detector (~10 years)</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t/>
            </a:r>
            <a:endParaRPr sz="26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2"/>
              </a:buClr>
              <a:buSzPts val="3250"/>
              <a:buFont typeface="Arial"/>
              <a:buNone/>
            </a:pPr>
            <a:r>
              <a:t/>
            </a:r>
            <a:endParaRPr sz="2600">
              <a:solidFill>
                <a:schemeClr val="dk2"/>
              </a:solidFill>
              <a:latin typeface="Archivo"/>
              <a:ea typeface="Archivo"/>
              <a:cs typeface="Archivo"/>
              <a:sym typeface="Archivo"/>
            </a:endParaRPr>
          </a:p>
        </p:txBody>
      </p:sp>
      <p:sp>
        <p:nvSpPr>
          <p:cNvPr id="164" name="Google Shape;164;p23"/>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Specifications</a:t>
            </a:r>
            <a:endParaRPr sz="7200">
              <a:latin typeface="Archivo Narrow"/>
              <a:ea typeface="Archivo Narrow"/>
              <a:cs typeface="Archivo Narrow"/>
              <a:sym typeface="Archivo Narrow"/>
            </a:endParaRPr>
          </a:p>
        </p:txBody>
      </p:sp>
      <p:sp>
        <p:nvSpPr>
          <p:cNvPr id="165" name="Google Shape;165;p23"/>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69" name="Shape 169"/>
        <p:cNvGrpSpPr/>
        <p:nvPr/>
      </p:nvGrpSpPr>
      <p:grpSpPr>
        <a:xfrm>
          <a:off x="0" y="0"/>
          <a:ext cx="0" cy="0"/>
          <a:chOff x="0" y="0"/>
          <a:chExt cx="0" cy="0"/>
        </a:xfrm>
      </p:grpSpPr>
      <p:pic>
        <p:nvPicPr>
          <p:cNvPr id="170" name="Google Shape;170;p24"/>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71" name="Google Shape;171;p24"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24"/>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73" name="Google Shape;173;p24"/>
          <p:cNvSpPr txBox="1"/>
          <p:nvPr/>
        </p:nvSpPr>
        <p:spPr>
          <a:xfrm>
            <a:off x="1224200" y="4451575"/>
            <a:ext cx="21895200" cy="8724300"/>
          </a:xfrm>
          <a:prstGeom prst="rect">
            <a:avLst/>
          </a:prstGeom>
          <a:noFill/>
          <a:ln>
            <a:noFill/>
          </a:ln>
        </p:spPr>
        <p:txBody>
          <a:bodyPr anchorCtr="0" anchor="t" bIns="0" lIns="0" spcFirstLastPara="1" rIns="0" wrap="square" tIns="0">
            <a:noAutofit/>
          </a:bodyPr>
          <a:lstStyle/>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Complete documentation</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Project proposal</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Weekly Progress Reports</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Final report</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ECE Capstone Poster Session poster</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Summary project report in the style of an academic paper</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Bill of materials</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System schematic &amp; functional diagram</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Design files for any custom mechanical components or PCBs</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Source code</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Operation guide</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Demonstration hardware</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10 sensor system prototypes</a:t>
            </a:r>
            <a:endParaRPr sz="3000">
              <a:solidFill>
                <a:schemeClr val="dk2"/>
              </a:solidFill>
              <a:latin typeface="Archivo"/>
              <a:ea typeface="Archivo"/>
              <a:cs typeface="Archivo"/>
              <a:sym typeface="Archivo"/>
            </a:endParaRPr>
          </a:p>
        </p:txBody>
      </p:sp>
      <p:sp>
        <p:nvSpPr>
          <p:cNvPr id="174" name="Google Shape;174;p24"/>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Deliverables</a:t>
            </a:r>
            <a:endParaRPr sz="7200">
              <a:latin typeface="Archivo Narrow"/>
              <a:ea typeface="Archivo Narrow"/>
              <a:cs typeface="Archivo Narrow"/>
              <a:sym typeface="Archivo Narrow"/>
            </a:endParaRPr>
          </a:p>
        </p:txBody>
      </p:sp>
      <p:sp>
        <p:nvSpPr>
          <p:cNvPr id="175" name="Google Shape;175;p24"/>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79" name="Shape 179"/>
        <p:cNvGrpSpPr/>
        <p:nvPr/>
      </p:nvGrpSpPr>
      <p:grpSpPr>
        <a:xfrm>
          <a:off x="0" y="0"/>
          <a:ext cx="0" cy="0"/>
          <a:chOff x="0" y="0"/>
          <a:chExt cx="0" cy="0"/>
        </a:xfrm>
      </p:grpSpPr>
      <p:pic>
        <p:nvPicPr>
          <p:cNvPr id="180" name="Google Shape;180;p25"/>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81" name="Google Shape;181;p25"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2" name="Google Shape;182;p25"/>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83" name="Google Shape;183;p25"/>
          <p:cNvSpPr txBox="1"/>
          <p:nvPr/>
        </p:nvSpPr>
        <p:spPr>
          <a:xfrm>
            <a:off x="1217700" y="4451575"/>
            <a:ext cx="21895200" cy="8724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chemeClr val="dk1"/>
              </a:buClr>
              <a:buSzPts val="1100"/>
              <a:buFont typeface="Arial"/>
              <a:buNone/>
            </a:pPr>
            <a:r>
              <a:rPr lang="en-US" sz="2600">
                <a:solidFill>
                  <a:schemeClr val="dk2"/>
                </a:solidFill>
                <a:latin typeface="Archivo"/>
                <a:ea typeface="Archivo"/>
                <a:cs typeface="Archivo"/>
                <a:sym typeface="Archivo"/>
              </a:rPr>
              <a:t>Our design takes inspiration from smoke detectors. The goal is that each sensor node will be a small, self-contained unit that can be placed somewhere, set up, and then essentially forgotten. We will design a custom PCB to handle connections between the MCU, sensors, and battery components inside of the node, and all the components will be housed in a custom designed 3d printable enclosure.</a:t>
            </a:r>
            <a:endParaRPr sz="26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t/>
            </a:r>
            <a:endParaRPr sz="26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rPr lang="en-US" sz="2600">
                <a:solidFill>
                  <a:schemeClr val="dk2"/>
                </a:solidFill>
                <a:latin typeface="Archivo"/>
                <a:ea typeface="Archivo"/>
                <a:cs typeface="Archivo"/>
                <a:sym typeface="Archivo"/>
              </a:rPr>
              <a:t>The hardware components will include:</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Texas Instruments MSP430/432 class microcontroller unit (MCU)</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2.5 μm fine particulate matter (PM 2.5) sensor</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CO</a:t>
            </a:r>
            <a:r>
              <a:rPr baseline="-25000" lang="en-US" sz="2600">
                <a:solidFill>
                  <a:schemeClr val="dk2"/>
                </a:solidFill>
                <a:latin typeface="Archivo"/>
                <a:ea typeface="Archivo"/>
                <a:cs typeface="Archivo"/>
                <a:sym typeface="Archivo"/>
              </a:rPr>
              <a:t>2</a:t>
            </a:r>
            <a:r>
              <a:rPr lang="en-US" sz="2600">
                <a:solidFill>
                  <a:schemeClr val="dk2"/>
                </a:solidFill>
                <a:latin typeface="Archivo"/>
                <a:ea typeface="Archivo"/>
                <a:cs typeface="Archivo"/>
                <a:sym typeface="Archivo"/>
              </a:rPr>
              <a:t> sensor (or equivalent CO</a:t>
            </a:r>
            <a:r>
              <a:rPr baseline="-25000" lang="en-US" sz="2600">
                <a:solidFill>
                  <a:schemeClr val="dk2"/>
                </a:solidFill>
                <a:latin typeface="Archivo"/>
                <a:ea typeface="Archivo"/>
                <a:cs typeface="Archivo"/>
                <a:sym typeface="Archivo"/>
              </a:rPr>
              <a:t>2</a:t>
            </a:r>
            <a:r>
              <a:rPr lang="en-US" sz="2600">
                <a:solidFill>
                  <a:schemeClr val="dk2"/>
                </a:solidFill>
                <a:latin typeface="Archivo"/>
                <a:ea typeface="Archivo"/>
                <a:cs typeface="Archivo"/>
                <a:sym typeface="Archivo"/>
              </a:rPr>
              <a:t> sensor)</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Optional anemometer</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Smartmesh networking</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Custom PCB</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18650 Lithium Ion Battery Cell(s)</a:t>
            </a:r>
            <a:endParaRPr sz="26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t/>
            </a:r>
            <a:endParaRPr sz="26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rPr lang="en-US" sz="2600">
                <a:solidFill>
                  <a:schemeClr val="dk2"/>
                </a:solidFill>
                <a:latin typeface="Archivo"/>
                <a:ea typeface="Archivo"/>
                <a:cs typeface="Archivo"/>
                <a:sym typeface="Archivo"/>
              </a:rPr>
              <a:t>Code for the nodes will be developed using Energia IDE/Code Composer Studio. For the host system, we plan to base our code on the work of the 2022 Capstone team, who developed their host software in Python.</a:t>
            </a:r>
            <a:endParaRPr sz="26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t/>
            </a:r>
            <a:endParaRPr sz="26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2"/>
              </a:buClr>
              <a:buSzPts val="3250"/>
              <a:buFont typeface="Arial"/>
              <a:buNone/>
            </a:pPr>
            <a:r>
              <a:t/>
            </a:r>
            <a:endParaRPr sz="2600">
              <a:solidFill>
                <a:schemeClr val="dk2"/>
              </a:solidFill>
              <a:latin typeface="Archivo"/>
              <a:ea typeface="Archivo"/>
              <a:cs typeface="Archivo"/>
              <a:sym typeface="Archivo"/>
            </a:endParaRPr>
          </a:p>
        </p:txBody>
      </p:sp>
      <p:sp>
        <p:nvSpPr>
          <p:cNvPr id="184" name="Google Shape;184;p25"/>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Initial Product Design</a:t>
            </a:r>
            <a:endParaRPr sz="7200">
              <a:latin typeface="Archivo Narrow"/>
              <a:ea typeface="Archivo Narrow"/>
              <a:cs typeface="Archivo Narrow"/>
              <a:sym typeface="Archivo Narrow"/>
            </a:endParaRPr>
          </a:p>
        </p:txBody>
      </p:sp>
      <p:sp>
        <p:nvSpPr>
          <p:cNvPr id="185" name="Google Shape;185;p25"/>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89" name="Shape 189"/>
        <p:cNvGrpSpPr/>
        <p:nvPr/>
      </p:nvGrpSpPr>
      <p:grpSpPr>
        <a:xfrm>
          <a:off x="0" y="0"/>
          <a:ext cx="0" cy="0"/>
          <a:chOff x="0" y="0"/>
          <a:chExt cx="0" cy="0"/>
        </a:xfrm>
      </p:grpSpPr>
      <p:pic>
        <p:nvPicPr>
          <p:cNvPr id="190" name="Google Shape;190;p26"/>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91" name="Google Shape;191;p26"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2" name="Google Shape;192;p26"/>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93" name="Google Shape;193;p26"/>
          <p:cNvSpPr txBox="1"/>
          <p:nvPr/>
        </p:nvSpPr>
        <p:spPr>
          <a:xfrm>
            <a:off x="1217693" y="4823925"/>
            <a:ext cx="18968400" cy="846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b="1" lang="en-US" sz="4200">
                <a:solidFill>
                  <a:schemeClr val="accent1"/>
                </a:solidFill>
                <a:latin typeface="Archivo Narrow"/>
                <a:ea typeface="Archivo Narrow"/>
                <a:cs typeface="Archivo Narrow"/>
                <a:sym typeface="Archivo Narrow"/>
              </a:rPr>
              <a:t>Node Diagram and Mesh Network Diagram</a:t>
            </a:r>
            <a:endParaRPr b="1" sz="4200">
              <a:latin typeface="Archivo Narrow"/>
              <a:ea typeface="Archivo Narrow"/>
              <a:cs typeface="Archivo Narrow"/>
              <a:sym typeface="Archivo Narrow"/>
            </a:endParaRPr>
          </a:p>
        </p:txBody>
      </p:sp>
      <p:sp>
        <p:nvSpPr>
          <p:cNvPr id="194" name="Google Shape;194;p26"/>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L1 Diagram</a:t>
            </a:r>
            <a:endParaRPr sz="7200">
              <a:latin typeface="Archivo Narrow"/>
              <a:ea typeface="Archivo Narrow"/>
              <a:cs typeface="Archivo Narrow"/>
              <a:sym typeface="Archivo Narrow"/>
            </a:endParaRPr>
          </a:p>
        </p:txBody>
      </p:sp>
      <p:sp>
        <p:nvSpPr>
          <p:cNvPr id="195" name="Google Shape;195;p26"/>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pic>
        <p:nvPicPr>
          <p:cNvPr id="196" name="Google Shape;196;p26"/>
          <p:cNvPicPr preferRelativeResize="0"/>
          <p:nvPr/>
        </p:nvPicPr>
        <p:blipFill>
          <a:blip r:embed="rId4">
            <a:alphaModFix/>
          </a:blip>
          <a:stretch>
            <a:fillRect/>
          </a:stretch>
        </p:blipFill>
        <p:spPr>
          <a:xfrm>
            <a:off x="2004175" y="5670225"/>
            <a:ext cx="8083500" cy="6373529"/>
          </a:xfrm>
          <a:prstGeom prst="rect">
            <a:avLst/>
          </a:prstGeom>
          <a:noFill/>
          <a:ln>
            <a:noFill/>
          </a:ln>
        </p:spPr>
      </p:pic>
      <p:pic>
        <p:nvPicPr>
          <p:cNvPr id="197" name="Google Shape;197;p26"/>
          <p:cNvPicPr preferRelativeResize="0"/>
          <p:nvPr/>
        </p:nvPicPr>
        <p:blipFill>
          <a:blip r:embed="rId5">
            <a:alphaModFix/>
          </a:blip>
          <a:stretch>
            <a:fillRect/>
          </a:stretch>
        </p:blipFill>
        <p:spPr>
          <a:xfrm>
            <a:off x="10929100" y="5670225"/>
            <a:ext cx="10223831" cy="637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01" name="Shape 201"/>
        <p:cNvGrpSpPr/>
        <p:nvPr/>
      </p:nvGrpSpPr>
      <p:grpSpPr>
        <a:xfrm>
          <a:off x="0" y="0"/>
          <a:ext cx="0" cy="0"/>
          <a:chOff x="0" y="0"/>
          <a:chExt cx="0" cy="0"/>
        </a:xfrm>
      </p:grpSpPr>
      <p:pic>
        <p:nvPicPr>
          <p:cNvPr id="202" name="Google Shape;202;p27"/>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03" name="Google Shape;203;p27"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04" name="Google Shape;204;p27"/>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05" name="Google Shape;205;p27"/>
          <p:cNvSpPr txBox="1"/>
          <p:nvPr/>
        </p:nvSpPr>
        <p:spPr>
          <a:xfrm>
            <a:off x="1217693" y="4451575"/>
            <a:ext cx="18968400" cy="846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b="1" lang="en-US" sz="4200">
                <a:solidFill>
                  <a:schemeClr val="accent1"/>
                </a:solidFill>
                <a:latin typeface="Archivo Narrow"/>
                <a:ea typeface="Archivo Narrow"/>
                <a:cs typeface="Archivo Narrow"/>
                <a:sym typeface="Archivo Narrow"/>
              </a:rPr>
              <a:t>Sensor Power Consumption vs Sampling Rate</a:t>
            </a:r>
            <a:endParaRPr b="1" sz="4200">
              <a:latin typeface="Archivo Narrow"/>
              <a:ea typeface="Archivo Narrow"/>
              <a:cs typeface="Archivo Narrow"/>
              <a:sym typeface="Archivo Narrow"/>
            </a:endParaRPr>
          </a:p>
        </p:txBody>
      </p:sp>
      <p:sp>
        <p:nvSpPr>
          <p:cNvPr id="206" name="Google Shape;206;p27"/>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Sensor Choices</a:t>
            </a:r>
            <a:endParaRPr sz="7200">
              <a:latin typeface="Archivo Narrow"/>
              <a:ea typeface="Archivo Narrow"/>
              <a:cs typeface="Archivo Narrow"/>
              <a:sym typeface="Archivo Narrow"/>
            </a:endParaRPr>
          </a:p>
        </p:txBody>
      </p:sp>
      <p:sp>
        <p:nvSpPr>
          <p:cNvPr id="207" name="Google Shape;207;p27"/>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pic>
        <p:nvPicPr>
          <p:cNvPr id="208" name="Google Shape;208;p27"/>
          <p:cNvPicPr preferRelativeResize="0"/>
          <p:nvPr/>
        </p:nvPicPr>
        <p:blipFill>
          <a:blip r:embed="rId4">
            <a:alphaModFix/>
          </a:blip>
          <a:stretch>
            <a:fillRect/>
          </a:stretch>
        </p:blipFill>
        <p:spPr>
          <a:xfrm>
            <a:off x="12231950" y="949450"/>
            <a:ext cx="8944625" cy="12212841"/>
          </a:xfrm>
          <a:prstGeom prst="rect">
            <a:avLst/>
          </a:prstGeom>
          <a:noFill/>
          <a:ln>
            <a:noFill/>
          </a:ln>
        </p:spPr>
      </p:pic>
      <p:sp>
        <p:nvSpPr>
          <p:cNvPr id="209" name="Google Shape;209;p27"/>
          <p:cNvSpPr txBox="1"/>
          <p:nvPr/>
        </p:nvSpPr>
        <p:spPr>
          <a:xfrm>
            <a:off x="1385225" y="5533775"/>
            <a:ext cx="103356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Archivo"/>
                <a:ea typeface="Archivo"/>
                <a:cs typeface="Archivo"/>
                <a:sym typeface="Archivo"/>
              </a:rPr>
              <a:t>We have conducted </a:t>
            </a:r>
            <a:r>
              <a:rPr lang="en-US" sz="3000">
                <a:latin typeface="Archivo"/>
                <a:ea typeface="Archivo"/>
                <a:cs typeface="Archivo"/>
                <a:sym typeface="Archivo"/>
              </a:rPr>
              <a:t>initial</a:t>
            </a:r>
            <a:r>
              <a:rPr lang="en-US" sz="3000">
                <a:latin typeface="Archivo"/>
                <a:ea typeface="Archivo"/>
                <a:cs typeface="Archivo"/>
                <a:sym typeface="Archivo"/>
              </a:rPr>
              <a:t> research for each of the different sensors to be incorporated into this device. Taking into consideration active and sleep mode power consumption, the graphs to the right show average power consumption vs sampling rate for each of the sensors under consideration. The red line represents the average power consumption of each sensor necessary to achieve 1 year battery life on a single 18650 cell. Only the sensors that reach this benchmark will be considered for this project.</a:t>
            </a:r>
            <a:endParaRPr sz="3000">
              <a:latin typeface="Archivo"/>
              <a:ea typeface="Archivo"/>
              <a:cs typeface="Archivo"/>
              <a:sym typeface="Archiv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13" name="Shape 213"/>
        <p:cNvGrpSpPr/>
        <p:nvPr/>
      </p:nvGrpSpPr>
      <p:grpSpPr>
        <a:xfrm>
          <a:off x="0" y="0"/>
          <a:ext cx="0" cy="0"/>
          <a:chOff x="0" y="0"/>
          <a:chExt cx="0" cy="0"/>
        </a:xfrm>
      </p:grpSpPr>
      <p:pic>
        <p:nvPicPr>
          <p:cNvPr id="214" name="Google Shape;214;p28"/>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15" name="Google Shape;215;p28"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6" name="Google Shape;216;p28"/>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17" name="Google Shape;217;p28"/>
          <p:cNvSpPr txBox="1"/>
          <p:nvPr/>
        </p:nvSpPr>
        <p:spPr>
          <a:xfrm>
            <a:off x="1217700" y="1929175"/>
            <a:ext cx="21895200" cy="13329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Sensor Choices (CO</a:t>
            </a:r>
            <a:r>
              <a:rPr b="1" baseline="-25000" i="1" lang="en-US" sz="7200">
                <a:solidFill>
                  <a:schemeClr val="accent1"/>
                </a:solidFill>
                <a:latin typeface="Archivo Narrow"/>
                <a:ea typeface="Archivo Narrow"/>
                <a:cs typeface="Archivo Narrow"/>
                <a:sym typeface="Archivo Narrow"/>
              </a:rPr>
              <a:t>2</a:t>
            </a:r>
            <a:r>
              <a:rPr b="1" i="1" lang="en-US" sz="7200">
                <a:solidFill>
                  <a:schemeClr val="accent1"/>
                </a:solidFill>
                <a:latin typeface="Archivo Narrow"/>
                <a:ea typeface="Archivo Narrow"/>
                <a:cs typeface="Archivo Narrow"/>
                <a:sym typeface="Archivo Narrow"/>
              </a:rPr>
              <a:t>)</a:t>
            </a:r>
            <a:endParaRPr b="1" baseline="-25000" i="1" sz="7200">
              <a:solidFill>
                <a:schemeClr val="accent1"/>
              </a:solidFill>
              <a:latin typeface="Archivo Narrow"/>
              <a:ea typeface="Archivo Narrow"/>
              <a:cs typeface="Archivo Narrow"/>
              <a:sym typeface="Archivo Narrow"/>
            </a:endParaRPr>
          </a:p>
        </p:txBody>
      </p:sp>
      <p:sp>
        <p:nvSpPr>
          <p:cNvPr id="218" name="Google Shape;218;p28"/>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graphicFrame>
        <p:nvGraphicFramePr>
          <p:cNvPr id="219" name="Google Shape;219;p28"/>
          <p:cNvGraphicFramePr/>
          <p:nvPr/>
        </p:nvGraphicFramePr>
        <p:xfrm>
          <a:off x="1082300" y="3304800"/>
          <a:ext cx="3000000" cy="3000000"/>
        </p:xfrm>
        <a:graphic>
          <a:graphicData uri="http://schemas.openxmlformats.org/drawingml/2006/table">
            <a:tbl>
              <a:tblPr>
                <a:noFill/>
                <a:tableStyleId>{AA342AF4-76D2-4E1F-9E16-93D8BC18861B}</a:tableStyleId>
              </a:tblPr>
              <a:tblGrid>
                <a:gridCol w="3530675"/>
                <a:gridCol w="3530675"/>
                <a:gridCol w="3530675"/>
              </a:tblGrid>
              <a:tr h="603350">
                <a:tc>
                  <a:txBody>
                    <a:bodyPr/>
                    <a:lstStyle/>
                    <a:p>
                      <a:pPr indent="0" lvl="0" marL="0" rtl="0" algn="l">
                        <a:spcBef>
                          <a:spcPts val="0"/>
                        </a:spcBef>
                        <a:spcAft>
                          <a:spcPts val="0"/>
                        </a:spcAft>
                        <a:buNone/>
                      </a:pPr>
                      <a:r>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u="sng">
                          <a:solidFill>
                            <a:srgbClr val="1155CC"/>
                          </a:solidFill>
                          <a:latin typeface="Archivo"/>
                          <a:ea typeface="Archivo"/>
                          <a:cs typeface="Archivo"/>
                          <a:sym typeface="Archivo"/>
                          <a:hlinkClick r:id="rId4">
                            <a:extLst>
                              <a:ext uri="{A12FA001-AC4F-418D-AE19-62706E023703}">
                                <ahyp:hlinkClr val="tx"/>
                              </a:ext>
                            </a:extLst>
                          </a:hlinkClick>
                        </a:rPr>
                        <a:t>SGP 30</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u="sng">
                          <a:solidFill>
                            <a:srgbClr val="1155CC"/>
                          </a:solidFill>
                          <a:latin typeface="Archivo"/>
                          <a:ea typeface="Archivo"/>
                          <a:cs typeface="Archivo"/>
                          <a:sym typeface="Archivo"/>
                          <a:hlinkClick r:id="rId5">
                            <a:extLst>
                              <a:ext uri="{A12FA001-AC4F-418D-AE19-62706E023703}">
                                <ahyp:hlinkClr val="tx"/>
                              </a:ext>
                            </a:extLst>
                          </a:hlinkClick>
                        </a:rPr>
                        <a:t>SCD 30</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Type</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E CO2</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CO2</a:t>
                      </a:r>
                      <a:endParaRPr sz="3200">
                        <a:latin typeface="Archivo"/>
                        <a:ea typeface="Archivo"/>
                        <a:cs typeface="Archivo"/>
                        <a:sym typeface="Archivo"/>
                      </a:endParaRPr>
                    </a:p>
                  </a:txBody>
                  <a:tcPr marT="63500" marB="63500" marR="63500" marL="63500"/>
                </a:tc>
              </a:tr>
              <a:tr h="1296550">
                <a:tc>
                  <a:txBody>
                    <a:bodyPr/>
                    <a:lstStyle/>
                    <a:p>
                      <a:pPr indent="0" lvl="0" marL="0" rtl="0" algn="l">
                        <a:spcBef>
                          <a:spcPts val="0"/>
                        </a:spcBef>
                        <a:spcAft>
                          <a:spcPts val="0"/>
                        </a:spcAft>
                        <a:buNone/>
                      </a:pPr>
                      <a:r>
                        <a:rPr lang="en-US" sz="3200">
                          <a:latin typeface="Archivo"/>
                          <a:ea typeface="Archivo"/>
                          <a:cs typeface="Archivo"/>
                          <a:sym typeface="Archivo"/>
                        </a:rPr>
                        <a:t>Additional sensors</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VOC</a:t>
                      </a:r>
                      <a:endParaRPr sz="3200">
                        <a:latin typeface="Archivo"/>
                        <a:ea typeface="Archivo"/>
                        <a:cs typeface="Archivo"/>
                        <a:sym typeface="Archivo"/>
                      </a:endParaRPr>
                    </a:p>
                  </a:txBody>
                  <a:tcPr marT="63500" marB="63500" marR="63500" marL="63500"/>
                </a:tc>
                <a:tc>
                  <a:txBody>
                    <a:bodyPr/>
                    <a:lstStyle/>
                    <a:p>
                      <a:pPr indent="-431800" lvl="0" marL="457200" rtl="0" algn="l">
                        <a:spcBef>
                          <a:spcPts val="0"/>
                        </a:spcBef>
                        <a:spcAft>
                          <a:spcPts val="0"/>
                        </a:spcAft>
                        <a:buSzPts val="3200"/>
                        <a:buFont typeface="Archivo"/>
                        <a:buChar char="●"/>
                      </a:pPr>
                      <a:r>
                        <a:rPr lang="en-US" sz="3200">
                          <a:latin typeface="Archivo"/>
                          <a:ea typeface="Archivo"/>
                          <a:cs typeface="Archivo"/>
                          <a:sym typeface="Archivo"/>
                        </a:rPr>
                        <a:t>Temp</a:t>
                      </a:r>
                      <a:endParaRPr sz="3200">
                        <a:latin typeface="Archivo"/>
                        <a:ea typeface="Archivo"/>
                        <a:cs typeface="Archivo"/>
                        <a:sym typeface="Archivo"/>
                      </a:endParaRPr>
                    </a:p>
                    <a:p>
                      <a:pPr indent="-431800" lvl="0" marL="457200" rtl="0" algn="l">
                        <a:spcBef>
                          <a:spcPts val="0"/>
                        </a:spcBef>
                        <a:spcAft>
                          <a:spcPts val="0"/>
                        </a:spcAft>
                        <a:buSzPts val="3200"/>
                        <a:buFont typeface="Archivo"/>
                        <a:buChar char="●"/>
                      </a:pPr>
                      <a:r>
                        <a:rPr lang="en-US" sz="3200">
                          <a:latin typeface="Archivo"/>
                          <a:ea typeface="Archivo"/>
                          <a:cs typeface="Archivo"/>
                          <a:sym typeface="Archivo"/>
                        </a:rPr>
                        <a:t>Humidity</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Range</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400-60k PPM</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0-40k PPM</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Accuracy</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±15%</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±30PPM +3%</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Power Consumption (On)</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~86 mW</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~63 mW</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Price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17.50</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58.95</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Relative Size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Size of quarter</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Double size </a:t>
                      </a:r>
                      <a:endParaRPr sz="3200">
                        <a:latin typeface="Archivo"/>
                        <a:ea typeface="Archivo"/>
                        <a:cs typeface="Archivo"/>
                        <a:sym typeface="Archivo"/>
                      </a:endParaRPr>
                    </a:p>
                  </a:txBody>
                  <a:tcPr marT="63500" marB="63500" marR="63500" marL="63500"/>
                </a:tc>
              </a:tr>
              <a:tr h="1643150">
                <a:tc>
                  <a:txBody>
                    <a:bodyPr/>
                    <a:lstStyle/>
                    <a:p>
                      <a:pPr indent="0" lvl="0" marL="0" rtl="0" algn="l">
                        <a:spcBef>
                          <a:spcPts val="0"/>
                        </a:spcBef>
                        <a:spcAft>
                          <a:spcPts val="0"/>
                        </a:spcAft>
                        <a:buNone/>
                      </a:pPr>
                      <a:r>
                        <a:rPr lang="en-US" sz="3200">
                          <a:latin typeface="Archivo"/>
                          <a:ea typeface="Archivo"/>
                          <a:cs typeface="Archivo"/>
                          <a:sym typeface="Archivo"/>
                        </a:rPr>
                        <a:t>Notes</a:t>
                      </a:r>
                      <a:endParaRPr sz="3200">
                        <a:latin typeface="Archivo"/>
                        <a:ea typeface="Archivo"/>
                        <a:cs typeface="Archivo"/>
                        <a:sym typeface="Archivo"/>
                      </a:endParaRPr>
                    </a:p>
                  </a:txBody>
                  <a:tcPr marT="63500" marB="63500" marR="63500" marL="63500"/>
                </a:tc>
                <a:tc>
                  <a:txBody>
                    <a:bodyPr/>
                    <a:lstStyle/>
                    <a:p>
                      <a:pPr indent="-431800" lvl="0" marL="457200" rtl="0" algn="l">
                        <a:spcBef>
                          <a:spcPts val="0"/>
                        </a:spcBef>
                        <a:spcAft>
                          <a:spcPts val="0"/>
                        </a:spcAft>
                        <a:buSzPts val="3200"/>
                        <a:buFont typeface="Archivo"/>
                        <a:buChar char="●"/>
                      </a:pPr>
                      <a:r>
                        <a:rPr lang="en-US" sz="3200">
                          <a:latin typeface="Archivo"/>
                          <a:ea typeface="Archivo"/>
                          <a:cs typeface="Archivo"/>
                          <a:sym typeface="Archivo"/>
                        </a:rPr>
                        <a:t>Can be more accurate with Humidity sensor</a:t>
                      </a:r>
                      <a:endParaRPr sz="3200">
                        <a:latin typeface="Archivo"/>
                        <a:ea typeface="Archivo"/>
                        <a:cs typeface="Archivo"/>
                        <a:sym typeface="Archivo"/>
                      </a:endParaRPr>
                    </a:p>
                    <a:p>
                      <a:pPr indent="-431800" lvl="0" marL="457200" rtl="0" algn="l">
                        <a:spcBef>
                          <a:spcPts val="0"/>
                        </a:spcBef>
                        <a:spcAft>
                          <a:spcPts val="0"/>
                        </a:spcAft>
                        <a:buSzPts val="3200"/>
                        <a:buFont typeface="Archivo"/>
                        <a:buChar char="●"/>
                      </a:pPr>
                      <a:r>
                        <a:rPr lang="en-US" sz="3200">
                          <a:latin typeface="Archivo"/>
                          <a:ea typeface="Archivo"/>
                          <a:cs typeface="Archivo"/>
                          <a:sym typeface="Archivo"/>
                        </a:rPr>
                        <a:t>Uses H2 to get CO2</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2-1800s sampling range</a:t>
                      </a:r>
                      <a:endParaRPr sz="3200">
                        <a:latin typeface="Archivo"/>
                        <a:ea typeface="Archivo"/>
                        <a:cs typeface="Archivo"/>
                        <a:sym typeface="Archivo"/>
                      </a:endParaRPr>
                    </a:p>
                  </a:txBody>
                  <a:tcPr marT="63500" marB="63500" marR="63500" marL="63500"/>
                </a:tc>
              </a:tr>
            </a:tbl>
          </a:graphicData>
        </a:graphic>
      </p:graphicFrame>
      <p:sp>
        <p:nvSpPr>
          <p:cNvPr id="220" name="Google Shape;220;p28"/>
          <p:cNvSpPr txBox="1"/>
          <p:nvPr/>
        </p:nvSpPr>
        <p:spPr>
          <a:xfrm>
            <a:off x="13218300" y="3262075"/>
            <a:ext cx="10334400" cy="746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3200">
              <a:latin typeface="Archivo"/>
              <a:ea typeface="Archivo"/>
              <a:cs typeface="Archivo"/>
              <a:sym typeface="Archivo"/>
            </a:endParaRPr>
          </a:p>
          <a:p>
            <a:pPr indent="0" lvl="0" marL="0" rtl="0" algn="l">
              <a:lnSpc>
                <a:spcPct val="115000"/>
              </a:lnSpc>
              <a:spcBef>
                <a:spcPts val="0"/>
              </a:spcBef>
              <a:spcAft>
                <a:spcPts val="0"/>
              </a:spcAft>
              <a:buNone/>
            </a:pPr>
            <a:r>
              <a:t/>
            </a:r>
            <a:endParaRPr sz="3200">
              <a:latin typeface="Archivo"/>
              <a:ea typeface="Archivo"/>
              <a:cs typeface="Archivo"/>
              <a:sym typeface="Archivo"/>
            </a:endParaRPr>
          </a:p>
          <a:p>
            <a:pPr indent="-431800" lvl="0" marL="457200" rtl="0" algn="l">
              <a:lnSpc>
                <a:spcPct val="115000"/>
              </a:lnSpc>
              <a:spcBef>
                <a:spcPts val="0"/>
              </a:spcBef>
              <a:spcAft>
                <a:spcPts val="0"/>
              </a:spcAft>
              <a:buSzPts val="3200"/>
              <a:buFont typeface="Archivo"/>
              <a:buChar char="-"/>
            </a:pPr>
            <a:r>
              <a:rPr lang="en-US" sz="3200">
                <a:latin typeface="Archivo"/>
                <a:ea typeface="Archivo"/>
                <a:cs typeface="Archivo"/>
                <a:sym typeface="Archivo"/>
              </a:rPr>
              <a:t>Average outdoor PPM is 414 PPM </a:t>
            </a:r>
            <a:endParaRPr sz="3200">
              <a:latin typeface="Archivo"/>
              <a:ea typeface="Archivo"/>
              <a:cs typeface="Archivo"/>
              <a:sym typeface="Archivo"/>
            </a:endParaRPr>
          </a:p>
          <a:p>
            <a:pPr indent="-431800" lvl="0" marL="457200" rtl="0" algn="l">
              <a:lnSpc>
                <a:spcPct val="115000"/>
              </a:lnSpc>
              <a:spcBef>
                <a:spcPts val="0"/>
              </a:spcBef>
              <a:spcAft>
                <a:spcPts val="0"/>
              </a:spcAft>
              <a:buSzPts val="3200"/>
              <a:buFont typeface="Archivo"/>
              <a:buChar char="-"/>
            </a:pPr>
            <a:r>
              <a:rPr lang="en-US" sz="3200">
                <a:latin typeface="Archivo"/>
                <a:ea typeface="Archivo"/>
                <a:cs typeface="Archivo"/>
                <a:sym typeface="Archivo"/>
              </a:rPr>
              <a:t>Cities have PPM between 600-900</a:t>
            </a:r>
            <a:endParaRPr sz="3200">
              <a:latin typeface="Archivo"/>
              <a:ea typeface="Archivo"/>
              <a:cs typeface="Archivo"/>
              <a:sym typeface="Archivo"/>
            </a:endParaRPr>
          </a:p>
          <a:p>
            <a:pPr indent="-431800" lvl="0" marL="457200" rtl="0" algn="l">
              <a:lnSpc>
                <a:spcPct val="115000"/>
              </a:lnSpc>
              <a:spcBef>
                <a:spcPts val="0"/>
              </a:spcBef>
              <a:spcAft>
                <a:spcPts val="0"/>
              </a:spcAft>
              <a:buSzPts val="3200"/>
              <a:buFont typeface="Archivo"/>
              <a:buChar char="-"/>
            </a:pPr>
            <a:r>
              <a:rPr lang="en-US" sz="3200">
                <a:latin typeface="Archivo"/>
                <a:ea typeface="Archivo"/>
                <a:cs typeface="Archivo"/>
                <a:sym typeface="Archivo"/>
              </a:rPr>
              <a:t>OSHA permits up to 5K PPM per 8 hour exposure </a:t>
            </a:r>
            <a:endParaRPr sz="3200">
              <a:latin typeface="Archivo"/>
              <a:ea typeface="Archivo"/>
              <a:cs typeface="Archivo"/>
              <a:sym typeface="Archivo"/>
            </a:endParaRPr>
          </a:p>
          <a:p>
            <a:pPr indent="-431800" lvl="0" marL="457200" rtl="0" algn="l">
              <a:lnSpc>
                <a:spcPct val="115000"/>
              </a:lnSpc>
              <a:spcBef>
                <a:spcPts val="0"/>
              </a:spcBef>
              <a:spcAft>
                <a:spcPts val="0"/>
              </a:spcAft>
              <a:buSzPts val="3200"/>
              <a:buFont typeface="Archivo"/>
              <a:buChar char="-"/>
            </a:pPr>
            <a:r>
              <a:rPr lang="en-US" sz="3200">
                <a:latin typeface="Archivo"/>
                <a:ea typeface="Archivo"/>
                <a:cs typeface="Archivo"/>
                <a:sym typeface="Archivo"/>
              </a:rPr>
              <a:t>40K PPM is where it gets to the deadly range</a:t>
            </a:r>
            <a:endParaRPr sz="3200">
              <a:latin typeface="Archivo"/>
              <a:ea typeface="Archivo"/>
              <a:cs typeface="Archivo"/>
              <a:sym typeface="Archivo"/>
            </a:endParaRPr>
          </a:p>
          <a:p>
            <a:pPr indent="-431800" lvl="0" marL="457200" rtl="0" algn="l">
              <a:lnSpc>
                <a:spcPct val="115000"/>
              </a:lnSpc>
              <a:spcBef>
                <a:spcPts val="0"/>
              </a:spcBef>
              <a:spcAft>
                <a:spcPts val="0"/>
              </a:spcAft>
              <a:buSzPts val="3200"/>
              <a:buFont typeface="Archivo"/>
              <a:buChar char="-"/>
            </a:pPr>
            <a:r>
              <a:rPr lang="en-US" sz="3200">
                <a:latin typeface="Archivo"/>
                <a:ea typeface="Archivo"/>
                <a:cs typeface="Archivo"/>
                <a:sym typeface="Archivo"/>
              </a:rPr>
              <a:t>ANSI recommends below 700 PPM outdoor and 1200 PPM Indoor </a:t>
            </a:r>
            <a:endParaRPr sz="3200">
              <a:latin typeface="Archivo"/>
              <a:ea typeface="Archivo"/>
              <a:cs typeface="Archivo"/>
              <a:sym typeface="Archivo"/>
            </a:endParaRPr>
          </a:p>
          <a:p>
            <a:pPr indent="0" lvl="0" marL="0" rtl="0" algn="l">
              <a:lnSpc>
                <a:spcPct val="115000"/>
              </a:lnSpc>
              <a:spcBef>
                <a:spcPts val="0"/>
              </a:spcBef>
              <a:spcAft>
                <a:spcPts val="0"/>
              </a:spcAft>
              <a:buNone/>
            </a:pPr>
            <a:r>
              <a:t/>
            </a:r>
            <a:endParaRPr sz="3200">
              <a:latin typeface="Archivo"/>
              <a:ea typeface="Archivo"/>
              <a:cs typeface="Archivo"/>
              <a:sym typeface="Archivo"/>
            </a:endParaRPr>
          </a:p>
          <a:p>
            <a:pPr indent="0" lvl="0" marL="0" rtl="0" algn="l">
              <a:lnSpc>
                <a:spcPct val="115000"/>
              </a:lnSpc>
              <a:spcBef>
                <a:spcPts val="0"/>
              </a:spcBef>
              <a:spcAft>
                <a:spcPts val="0"/>
              </a:spcAft>
              <a:buNone/>
            </a:pPr>
            <a:r>
              <a:t/>
            </a:r>
            <a:endParaRPr sz="3200">
              <a:latin typeface="Archivo"/>
              <a:ea typeface="Archivo"/>
              <a:cs typeface="Archivo"/>
              <a:sym typeface="Archivo"/>
            </a:endParaRPr>
          </a:p>
          <a:p>
            <a:pPr indent="0" lvl="0" marL="0" rtl="0" algn="l">
              <a:lnSpc>
                <a:spcPct val="115000"/>
              </a:lnSpc>
              <a:spcBef>
                <a:spcPts val="0"/>
              </a:spcBef>
              <a:spcAft>
                <a:spcPts val="0"/>
              </a:spcAft>
              <a:buNone/>
            </a:pPr>
            <a:r>
              <a:rPr lang="en-US" sz="3200">
                <a:latin typeface="Archivo"/>
                <a:ea typeface="Archivo"/>
                <a:cs typeface="Archivo"/>
                <a:sym typeface="Archivo"/>
              </a:rPr>
              <a:t>Sources:</a:t>
            </a:r>
            <a:endParaRPr sz="3200">
              <a:latin typeface="Archivo"/>
              <a:ea typeface="Archivo"/>
              <a:cs typeface="Archivo"/>
              <a:sym typeface="Archivo"/>
            </a:endParaRPr>
          </a:p>
          <a:p>
            <a:pPr indent="0" lvl="0" marL="0" rtl="0" algn="l">
              <a:lnSpc>
                <a:spcPct val="115000"/>
              </a:lnSpc>
              <a:spcBef>
                <a:spcPts val="0"/>
              </a:spcBef>
              <a:spcAft>
                <a:spcPts val="0"/>
              </a:spcAft>
              <a:buNone/>
            </a:pPr>
            <a:r>
              <a:rPr lang="en-US" sz="3200" u="sng">
                <a:solidFill>
                  <a:srgbClr val="1155CC"/>
                </a:solidFill>
                <a:latin typeface="Archivo"/>
                <a:ea typeface="Archivo"/>
                <a:cs typeface="Archivo"/>
                <a:sym typeface="Archivo"/>
                <a:hlinkClick r:id="rId6">
                  <a:extLst>
                    <a:ext uri="{A12FA001-AC4F-418D-AE19-62706E023703}">
                      <ahyp:hlinkClr val="tx"/>
                    </a:ext>
                  </a:extLst>
                </a:hlinkClick>
              </a:rPr>
              <a:t>USDA</a:t>
            </a:r>
            <a:endParaRPr sz="3200">
              <a:latin typeface="Archivo"/>
              <a:ea typeface="Archivo"/>
              <a:cs typeface="Archivo"/>
              <a:sym typeface="Archivo"/>
            </a:endParaRPr>
          </a:p>
          <a:p>
            <a:pPr indent="0" lvl="0" marL="0" rtl="0" algn="l">
              <a:lnSpc>
                <a:spcPct val="115000"/>
              </a:lnSpc>
              <a:spcBef>
                <a:spcPts val="0"/>
              </a:spcBef>
              <a:spcAft>
                <a:spcPts val="0"/>
              </a:spcAft>
              <a:buNone/>
            </a:pPr>
            <a:r>
              <a:rPr lang="en-US" sz="3200" u="sng">
                <a:solidFill>
                  <a:srgbClr val="1155CC"/>
                </a:solidFill>
                <a:latin typeface="Archivo"/>
                <a:ea typeface="Archivo"/>
                <a:cs typeface="Archivo"/>
                <a:sym typeface="Archivo"/>
                <a:hlinkClick r:id="rId7">
                  <a:extLst>
                    <a:ext uri="{A12FA001-AC4F-418D-AE19-62706E023703}">
                      <ahyp:hlinkClr val="tx"/>
                    </a:ext>
                  </a:extLst>
                </a:hlinkClick>
              </a:rPr>
              <a:t>SGP30  Overview/datasheet/tutorial...etc</a:t>
            </a:r>
            <a:endParaRPr sz="3200">
              <a:latin typeface="Archivo"/>
              <a:ea typeface="Archivo"/>
              <a:cs typeface="Archivo"/>
              <a:sym typeface="Archivo"/>
            </a:endParaRPr>
          </a:p>
          <a:p>
            <a:pPr indent="0" lvl="0" marL="0" rtl="0" algn="l">
              <a:lnSpc>
                <a:spcPct val="115000"/>
              </a:lnSpc>
              <a:spcBef>
                <a:spcPts val="0"/>
              </a:spcBef>
              <a:spcAft>
                <a:spcPts val="0"/>
              </a:spcAft>
              <a:buNone/>
            </a:pPr>
            <a:r>
              <a:rPr lang="en-US" sz="3200" u="sng">
                <a:solidFill>
                  <a:srgbClr val="1155CC"/>
                </a:solidFill>
                <a:latin typeface="Archivo"/>
                <a:ea typeface="Archivo"/>
                <a:cs typeface="Archivo"/>
                <a:sym typeface="Archivo"/>
                <a:hlinkClick r:id="rId8">
                  <a:extLst>
                    <a:ext uri="{A12FA001-AC4F-418D-AE19-62706E023703}">
                      <ahyp:hlinkClr val="tx"/>
                    </a:ext>
                  </a:extLst>
                </a:hlinkClick>
              </a:rPr>
              <a:t>SCD 30 Overview/datasheet/tutorial...etc</a:t>
            </a:r>
            <a:endParaRPr sz="3200">
              <a:latin typeface="Archivo"/>
              <a:ea typeface="Archivo"/>
              <a:cs typeface="Archivo"/>
              <a:sym typeface="Archivo"/>
            </a:endParaRPr>
          </a:p>
          <a:p>
            <a:pPr indent="0" lvl="0" marL="0" rtl="0" algn="l">
              <a:lnSpc>
                <a:spcPct val="115000"/>
              </a:lnSpc>
              <a:spcBef>
                <a:spcPts val="0"/>
              </a:spcBef>
              <a:spcAft>
                <a:spcPts val="0"/>
              </a:spcAft>
              <a:buNone/>
            </a:pPr>
            <a:r>
              <a:t/>
            </a:r>
            <a:endParaRPr sz="3200">
              <a:latin typeface="Archivo"/>
              <a:ea typeface="Archivo"/>
              <a:cs typeface="Archivo"/>
              <a:sym typeface="Archi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24" name="Shape 224"/>
        <p:cNvGrpSpPr/>
        <p:nvPr/>
      </p:nvGrpSpPr>
      <p:grpSpPr>
        <a:xfrm>
          <a:off x="0" y="0"/>
          <a:ext cx="0" cy="0"/>
          <a:chOff x="0" y="0"/>
          <a:chExt cx="0" cy="0"/>
        </a:xfrm>
      </p:grpSpPr>
      <p:pic>
        <p:nvPicPr>
          <p:cNvPr id="225" name="Google Shape;225;p29"/>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26" name="Google Shape;226;p29"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27" name="Google Shape;227;p29"/>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28" name="Google Shape;228;p29"/>
          <p:cNvSpPr txBox="1"/>
          <p:nvPr/>
        </p:nvSpPr>
        <p:spPr>
          <a:xfrm>
            <a:off x="1217700" y="1929175"/>
            <a:ext cx="21895200" cy="13329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Sensor Choices (PM2.5)</a:t>
            </a:r>
            <a:endParaRPr b="1" baseline="-25000" i="1" sz="7200">
              <a:solidFill>
                <a:schemeClr val="accent1"/>
              </a:solidFill>
              <a:latin typeface="Archivo Narrow"/>
              <a:ea typeface="Archivo Narrow"/>
              <a:cs typeface="Archivo Narrow"/>
              <a:sym typeface="Archivo Narrow"/>
            </a:endParaRPr>
          </a:p>
        </p:txBody>
      </p:sp>
      <p:sp>
        <p:nvSpPr>
          <p:cNvPr id="229" name="Google Shape;229;p29"/>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graphicFrame>
        <p:nvGraphicFramePr>
          <p:cNvPr id="230" name="Google Shape;230;p29"/>
          <p:cNvGraphicFramePr/>
          <p:nvPr/>
        </p:nvGraphicFramePr>
        <p:xfrm>
          <a:off x="1082300" y="3304800"/>
          <a:ext cx="3000000" cy="3000000"/>
        </p:xfrm>
        <a:graphic>
          <a:graphicData uri="http://schemas.openxmlformats.org/drawingml/2006/table">
            <a:tbl>
              <a:tblPr>
                <a:noFill/>
                <a:tableStyleId>{AA342AF4-76D2-4E1F-9E16-93D8BC18861B}</a:tableStyleId>
              </a:tblPr>
              <a:tblGrid>
                <a:gridCol w="3635750"/>
                <a:gridCol w="3495975"/>
                <a:gridCol w="3249925"/>
                <a:gridCol w="3183050"/>
                <a:gridCol w="3156600"/>
              </a:tblGrid>
              <a:tr h="603350">
                <a:tc>
                  <a:txBody>
                    <a:bodyPr/>
                    <a:lstStyle/>
                    <a:p>
                      <a:pPr indent="0" lvl="0" marL="0" rtl="0" algn="l">
                        <a:spcBef>
                          <a:spcPts val="0"/>
                        </a:spcBef>
                        <a:spcAft>
                          <a:spcPts val="0"/>
                        </a:spcAft>
                        <a:buNone/>
                      </a:pPr>
                      <a:r>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u="sng">
                          <a:solidFill>
                            <a:srgbClr val="1155CC"/>
                          </a:solidFill>
                          <a:latin typeface="Archivo"/>
                          <a:ea typeface="Archivo"/>
                          <a:cs typeface="Archivo"/>
                          <a:sym typeface="Archivo"/>
                          <a:hlinkClick r:id="rId4">
                            <a:extLst>
                              <a:ext uri="{A12FA001-AC4F-418D-AE19-62706E023703}">
                                <ahyp:hlinkClr val="tx"/>
                              </a:ext>
                            </a:extLst>
                          </a:hlinkClick>
                        </a:rPr>
                        <a:t>PMS5003</a:t>
                      </a:r>
                      <a:endParaRPr sz="3200">
                        <a:solidFill>
                          <a:srgbClr val="1155CC"/>
                        </a:solidFill>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u="sng">
                          <a:solidFill>
                            <a:srgbClr val="1155CC"/>
                          </a:solidFill>
                          <a:latin typeface="Archivo"/>
                          <a:ea typeface="Archivo"/>
                          <a:cs typeface="Archivo"/>
                          <a:sym typeface="Archivo"/>
                          <a:hlinkClick r:id="rId5">
                            <a:extLst>
                              <a:ext uri="{A12FA001-AC4F-418D-AE19-62706E023703}">
                                <ahyp:hlinkClr val="tx"/>
                              </a:ext>
                            </a:extLst>
                          </a:hlinkClick>
                        </a:rPr>
                        <a:t>PAS-OUT-01</a:t>
                      </a:r>
                      <a:endParaRPr sz="3200">
                        <a:solidFill>
                          <a:srgbClr val="1155CC"/>
                        </a:solidFill>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u="sng">
                          <a:solidFill>
                            <a:srgbClr val="0000FF"/>
                          </a:solidFill>
                          <a:latin typeface="Archivo"/>
                          <a:ea typeface="Archivo"/>
                          <a:cs typeface="Archivo"/>
                          <a:sym typeface="Archivo"/>
                          <a:hlinkClick r:id="rId6">
                            <a:extLst>
                              <a:ext uri="{A12FA001-AC4F-418D-AE19-62706E023703}">
                                <ahyp:hlinkClr val="tx"/>
                              </a:ext>
                            </a:extLst>
                          </a:hlinkClick>
                        </a:rPr>
                        <a:t>PAS-IN-01</a:t>
                      </a:r>
                      <a:endParaRPr sz="3200">
                        <a:solidFill>
                          <a:srgbClr val="0000FF"/>
                        </a:solidFill>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u="sng">
                          <a:solidFill>
                            <a:srgbClr val="1155CC"/>
                          </a:solidFill>
                          <a:latin typeface="Archivo"/>
                          <a:ea typeface="Archivo"/>
                          <a:cs typeface="Archivo"/>
                          <a:sym typeface="Archivo"/>
                          <a:hlinkClick r:id="rId7">
                            <a:extLst>
                              <a:ext uri="{A12FA001-AC4F-418D-AE19-62706E023703}">
                                <ahyp:hlinkClr val="tx"/>
                              </a:ext>
                            </a:extLst>
                          </a:hlinkClick>
                        </a:rPr>
                        <a:t>SPS30</a:t>
                      </a:r>
                      <a:endParaRPr sz="3200">
                        <a:solidFill>
                          <a:srgbClr val="1155CC"/>
                        </a:solidFill>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Range (concentration)</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Archivo"/>
                          <a:ea typeface="Archivo"/>
                          <a:cs typeface="Archivo"/>
                          <a:sym typeface="Archivo"/>
                        </a:rPr>
                        <a:t>0-500 ug/m</a:t>
                      </a:r>
                      <a:r>
                        <a:rPr baseline="30000" lang="en-US" sz="3000">
                          <a:solidFill>
                            <a:schemeClr val="dk1"/>
                          </a:solidFill>
                          <a:latin typeface="Archivo"/>
                          <a:ea typeface="Archivo"/>
                          <a:cs typeface="Archivo"/>
                          <a:sym typeface="Archivo"/>
                        </a:rPr>
                        <a:t>3</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0-31000 ug/m</a:t>
                      </a:r>
                      <a:r>
                        <a:rPr baseline="30000" lang="en-US" sz="3200">
                          <a:latin typeface="Archivo"/>
                          <a:ea typeface="Archivo"/>
                          <a:cs typeface="Archivo"/>
                          <a:sym typeface="Archivo"/>
                        </a:rPr>
                        <a:t>3</a:t>
                      </a:r>
                      <a:endParaRPr baseline="30000"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Archivo"/>
                          <a:ea typeface="Archivo"/>
                          <a:cs typeface="Archivo"/>
                          <a:sym typeface="Archivo"/>
                        </a:rPr>
                        <a:t>0-1500 ug/m</a:t>
                      </a:r>
                      <a:r>
                        <a:rPr baseline="30000" lang="en-US" sz="3200">
                          <a:solidFill>
                            <a:schemeClr val="dk1"/>
                          </a:solidFill>
                          <a:latin typeface="Archivo"/>
                          <a:ea typeface="Archivo"/>
                          <a:cs typeface="Archivo"/>
                          <a:sym typeface="Archivo"/>
                        </a:rPr>
                        <a:t>3</a:t>
                      </a:r>
                      <a:endParaRPr baseline="30000" sz="3200">
                        <a:solidFill>
                          <a:schemeClr val="dk1"/>
                        </a:solidFill>
                        <a:latin typeface="Archivo"/>
                        <a:ea typeface="Archivo"/>
                        <a:cs typeface="Archivo"/>
                        <a:sym typeface="Archivo"/>
                      </a:endParaRPr>
                    </a:p>
                    <a:p>
                      <a:pPr indent="0" lvl="0" marL="0" rtl="0" algn="l">
                        <a:spcBef>
                          <a:spcPts val="0"/>
                        </a:spcBef>
                        <a:spcAft>
                          <a:spcPts val="0"/>
                        </a:spcAft>
                        <a:buNone/>
                      </a:pPr>
                      <a:r>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Archivo"/>
                          <a:ea typeface="Archivo"/>
                          <a:cs typeface="Archivo"/>
                          <a:sym typeface="Archivo"/>
                        </a:rPr>
                        <a:t>0-1000 ug/m</a:t>
                      </a:r>
                      <a:r>
                        <a:rPr baseline="30000" lang="en-US" sz="3200">
                          <a:solidFill>
                            <a:schemeClr val="dk1"/>
                          </a:solidFill>
                          <a:latin typeface="Archivo"/>
                          <a:ea typeface="Archivo"/>
                          <a:cs typeface="Archivo"/>
                          <a:sym typeface="Archivo"/>
                        </a:rPr>
                        <a:t>3</a:t>
                      </a:r>
                      <a:endParaRPr baseline="30000"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Accuracy</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Archivo"/>
                          <a:ea typeface="Archivo"/>
                          <a:cs typeface="Archivo"/>
                          <a:sym typeface="Archivo"/>
                        </a:rPr>
                        <a:t>±10% or ±10 ug/m</a:t>
                      </a:r>
                      <a:r>
                        <a:rPr baseline="30000" lang="en-US" sz="3200">
                          <a:solidFill>
                            <a:schemeClr val="dk1"/>
                          </a:solidFill>
                          <a:latin typeface="Archivo"/>
                          <a:ea typeface="Archivo"/>
                          <a:cs typeface="Archivo"/>
                          <a:sym typeface="Archivo"/>
                        </a:rPr>
                        <a:t>3</a:t>
                      </a:r>
                      <a:r>
                        <a:rPr lang="en-US" sz="3200">
                          <a:solidFill>
                            <a:schemeClr val="dk1"/>
                          </a:solidFill>
                          <a:latin typeface="Archivo"/>
                          <a:ea typeface="Archivo"/>
                          <a:cs typeface="Archivo"/>
                          <a:sym typeface="Archivo"/>
                        </a:rPr>
                        <a:t>, whichever is greater</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Archivo"/>
                          <a:ea typeface="Archivo"/>
                          <a:cs typeface="Archivo"/>
                          <a:sym typeface="Archivo"/>
                        </a:rPr>
                        <a:t>±10% or ±10 ug/m</a:t>
                      </a:r>
                      <a:r>
                        <a:rPr baseline="30000" lang="en-US" sz="3200">
                          <a:solidFill>
                            <a:schemeClr val="dk1"/>
                          </a:solidFill>
                          <a:latin typeface="Archivo"/>
                          <a:ea typeface="Archivo"/>
                          <a:cs typeface="Archivo"/>
                          <a:sym typeface="Archivo"/>
                        </a:rPr>
                        <a:t>3</a:t>
                      </a:r>
                      <a:r>
                        <a:rPr lang="en-US" sz="3200">
                          <a:solidFill>
                            <a:schemeClr val="dk1"/>
                          </a:solidFill>
                          <a:latin typeface="Archivo"/>
                          <a:ea typeface="Archivo"/>
                          <a:cs typeface="Archivo"/>
                          <a:sym typeface="Archivo"/>
                        </a:rPr>
                        <a:t>, whichever is greater</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Archivo"/>
                          <a:ea typeface="Archivo"/>
                          <a:cs typeface="Archivo"/>
                          <a:sym typeface="Archivo"/>
                        </a:rPr>
                        <a:t>±1ug/m</a:t>
                      </a:r>
                      <a:r>
                        <a:rPr baseline="30000" lang="en-US" sz="3200">
                          <a:solidFill>
                            <a:schemeClr val="dk1"/>
                          </a:solidFill>
                          <a:latin typeface="Archivo"/>
                          <a:ea typeface="Archivo"/>
                          <a:cs typeface="Archivo"/>
                          <a:sym typeface="Archivo"/>
                        </a:rPr>
                        <a:t>3</a:t>
                      </a:r>
                      <a:r>
                        <a:rPr lang="en-US" sz="3200">
                          <a:solidFill>
                            <a:schemeClr val="dk1"/>
                          </a:solidFill>
                          <a:latin typeface="Archivo"/>
                          <a:ea typeface="Archivo"/>
                          <a:cs typeface="Archivo"/>
                          <a:sym typeface="Archivo"/>
                        </a:rPr>
                        <a:t>, </a:t>
                      </a:r>
                      <a:endParaRPr sz="3200">
                        <a:solidFill>
                          <a:schemeClr val="dk1"/>
                        </a:solidFill>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Archivo"/>
                          <a:ea typeface="Archivo"/>
                          <a:cs typeface="Archivo"/>
                          <a:sym typeface="Archivo"/>
                        </a:rPr>
                        <a:t>±10% or ±10 ug/m</a:t>
                      </a:r>
                      <a:r>
                        <a:rPr baseline="30000" lang="en-US" sz="3200">
                          <a:solidFill>
                            <a:schemeClr val="dk1"/>
                          </a:solidFill>
                          <a:latin typeface="Archivo"/>
                          <a:ea typeface="Archivo"/>
                          <a:cs typeface="Archivo"/>
                          <a:sym typeface="Archivo"/>
                        </a:rPr>
                        <a:t>3</a:t>
                      </a:r>
                      <a:r>
                        <a:rPr lang="en-US" sz="3200">
                          <a:solidFill>
                            <a:schemeClr val="dk1"/>
                          </a:solidFill>
                          <a:latin typeface="Archivo"/>
                          <a:ea typeface="Archivo"/>
                          <a:cs typeface="Archivo"/>
                          <a:sym typeface="Archivo"/>
                        </a:rPr>
                        <a:t>, whichever is greater</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Power Consumption (On)</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solidFill>
                            <a:schemeClr val="dk1"/>
                          </a:solidFill>
                          <a:latin typeface="Archivo"/>
                          <a:ea typeface="Archivo"/>
                          <a:cs typeface="Archivo"/>
                          <a:sym typeface="Archivo"/>
                        </a:rPr>
                        <a:t>~500 mW</a:t>
                      </a:r>
                      <a:endParaRPr sz="3200">
                        <a:solidFill>
                          <a:schemeClr val="dk1"/>
                        </a:solidFill>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~350 mW</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~350mW</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~275 mW</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Price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39.95</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Request Quote,</a:t>
                      </a:r>
                      <a:endParaRPr sz="3200">
                        <a:latin typeface="Archivo"/>
                        <a:ea typeface="Archivo"/>
                        <a:cs typeface="Archivo"/>
                        <a:sym typeface="Archivo"/>
                      </a:endParaRPr>
                    </a:p>
                    <a:p>
                      <a:pPr indent="0" lvl="0" marL="0" rtl="0" algn="l">
                        <a:spcBef>
                          <a:spcPts val="0"/>
                        </a:spcBef>
                        <a:spcAft>
                          <a:spcPts val="0"/>
                        </a:spcAft>
                        <a:buNone/>
                      </a:pPr>
                      <a:r>
                        <a:rPr lang="en-US" sz="3200">
                          <a:latin typeface="Archivo"/>
                          <a:ea typeface="Archivo"/>
                          <a:cs typeface="Archivo"/>
                          <a:sym typeface="Archivo"/>
                        </a:rPr>
                        <a:t>student discount</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Request Quote, </a:t>
                      </a:r>
                      <a:r>
                        <a:rPr lang="en-US" sz="3200">
                          <a:latin typeface="Archivo"/>
                          <a:ea typeface="Archivo"/>
                          <a:cs typeface="Archivo"/>
                          <a:sym typeface="Archivo"/>
                        </a:rPr>
                        <a:t>student</a:t>
                      </a:r>
                      <a:r>
                        <a:rPr lang="en-US" sz="3200">
                          <a:latin typeface="Archivo"/>
                          <a:ea typeface="Archivo"/>
                          <a:cs typeface="Archivo"/>
                          <a:sym typeface="Archivo"/>
                        </a:rPr>
                        <a:t> discount</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49.53</a:t>
                      </a:r>
                      <a:endParaRPr sz="3200">
                        <a:latin typeface="Archivo"/>
                        <a:ea typeface="Archivo"/>
                        <a:cs typeface="Archivo"/>
                        <a:sym typeface="Archivo"/>
                      </a:endParaRPr>
                    </a:p>
                  </a:txBody>
                  <a:tcPr marT="63500" marB="63500" marR="63500" marL="63500"/>
                </a:tc>
              </a:tr>
              <a:tr h="1643150">
                <a:tc>
                  <a:txBody>
                    <a:bodyPr/>
                    <a:lstStyle/>
                    <a:p>
                      <a:pPr indent="0" lvl="0" marL="0" rtl="0" algn="l">
                        <a:spcBef>
                          <a:spcPts val="0"/>
                        </a:spcBef>
                        <a:spcAft>
                          <a:spcPts val="0"/>
                        </a:spcAft>
                        <a:buNone/>
                      </a:pPr>
                      <a:r>
                        <a:rPr lang="en-US" sz="3200">
                          <a:latin typeface="Archivo"/>
                          <a:ea typeface="Archivo"/>
                          <a:cs typeface="Archivo"/>
                          <a:sym typeface="Archivo"/>
                        </a:rPr>
                        <a:t>Notes</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30 seconds before accurate data, needs </a:t>
                      </a:r>
                      <a:r>
                        <a:rPr lang="en-US" sz="3200">
                          <a:latin typeface="Archivo"/>
                          <a:ea typeface="Archivo"/>
                          <a:cs typeface="Archivo"/>
                          <a:sym typeface="Archivo"/>
                        </a:rPr>
                        <a:t>calibration</a:t>
                      </a:r>
                      <a:r>
                        <a:rPr lang="en-US" sz="3200">
                          <a:latin typeface="Archivo"/>
                          <a:ea typeface="Archivo"/>
                          <a:cs typeface="Archivo"/>
                          <a:sym typeface="Archivo"/>
                        </a:rPr>
                        <a:t> every 30 days</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30 seconds before accurate data</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Archivo"/>
                          <a:ea typeface="Archivo"/>
                          <a:cs typeface="Archivo"/>
                          <a:sym typeface="Archivo"/>
                        </a:rPr>
                        <a:t>15</a:t>
                      </a:r>
                      <a:r>
                        <a:rPr lang="en-US" sz="3200">
                          <a:solidFill>
                            <a:schemeClr val="dk1"/>
                          </a:solidFill>
                          <a:latin typeface="Archivo"/>
                          <a:ea typeface="Archivo"/>
                          <a:cs typeface="Archivo"/>
                          <a:sym typeface="Archivo"/>
                        </a:rPr>
                        <a:t> seconds before accurate data,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10 seconds before accurate data</a:t>
                      </a:r>
                      <a:endParaRPr sz="3200">
                        <a:latin typeface="Archivo"/>
                        <a:ea typeface="Archivo"/>
                        <a:cs typeface="Archivo"/>
                        <a:sym typeface="Archivo"/>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34" name="Shape 234"/>
        <p:cNvGrpSpPr/>
        <p:nvPr/>
      </p:nvGrpSpPr>
      <p:grpSpPr>
        <a:xfrm>
          <a:off x="0" y="0"/>
          <a:ext cx="0" cy="0"/>
          <a:chOff x="0" y="0"/>
          <a:chExt cx="0" cy="0"/>
        </a:xfrm>
      </p:grpSpPr>
      <p:pic>
        <p:nvPicPr>
          <p:cNvPr id="235" name="Google Shape;235;p30"/>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36" name="Google Shape;236;p30"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7" name="Google Shape;237;p30"/>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38" name="Google Shape;238;p30"/>
          <p:cNvSpPr txBox="1"/>
          <p:nvPr/>
        </p:nvSpPr>
        <p:spPr>
          <a:xfrm>
            <a:off x="1217700" y="1929175"/>
            <a:ext cx="21895200" cy="13329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Sensor Choices (Airflow)</a:t>
            </a:r>
            <a:endParaRPr b="1" baseline="-25000" i="1" sz="7200">
              <a:solidFill>
                <a:schemeClr val="accent1"/>
              </a:solidFill>
              <a:latin typeface="Archivo Narrow"/>
              <a:ea typeface="Archivo Narrow"/>
              <a:cs typeface="Archivo Narrow"/>
              <a:sym typeface="Archivo Narrow"/>
            </a:endParaRPr>
          </a:p>
        </p:txBody>
      </p:sp>
      <p:sp>
        <p:nvSpPr>
          <p:cNvPr id="239" name="Google Shape;239;p30"/>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graphicFrame>
        <p:nvGraphicFramePr>
          <p:cNvPr id="240" name="Google Shape;240;p30"/>
          <p:cNvGraphicFramePr/>
          <p:nvPr/>
        </p:nvGraphicFramePr>
        <p:xfrm>
          <a:off x="1082300" y="3304800"/>
          <a:ext cx="3000000" cy="3000000"/>
        </p:xfrm>
        <a:graphic>
          <a:graphicData uri="http://schemas.openxmlformats.org/drawingml/2006/table">
            <a:tbl>
              <a:tblPr>
                <a:noFill/>
                <a:tableStyleId>{AA342AF4-76D2-4E1F-9E16-93D8BC18861B}</a:tableStyleId>
              </a:tblPr>
              <a:tblGrid>
                <a:gridCol w="3530675"/>
                <a:gridCol w="3530675"/>
                <a:gridCol w="3530675"/>
              </a:tblGrid>
              <a:tr h="603350">
                <a:tc>
                  <a:txBody>
                    <a:bodyPr/>
                    <a:lstStyle/>
                    <a:p>
                      <a:pPr indent="0" lvl="0" marL="0" rtl="0" algn="l">
                        <a:spcBef>
                          <a:spcPts val="0"/>
                        </a:spcBef>
                        <a:spcAft>
                          <a:spcPts val="0"/>
                        </a:spcAft>
                        <a:buNone/>
                      </a:pPr>
                      <a:r>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u="sng">
                          <a:solidFill>
                            <a:srgbClr val="1155CC"/>
                          </a:solidFill>
                          <a:latin typeface="Archivo"/>
                          <a:ea typeface="Archivo"/>
                          <a:cs typeface="Archivo"/>
                          <a:sym typeface="Archivo"/>
                          <a:hlinkClick r:id="rId4">
                            <a:extLst>
                              <a:ext uri="{A12FA001-AC4F-418D-AE19-62706E023703}">
                                <ahyp:hlinkClr val="tx"/>
                              </a:ext>
                            </a:extLst>
                          </a:hlinkClick>
                        </a:rPr>
                        <a:t>Custom Ultrasonic Anemometer</a:t>
                      </a:r>
                      <a:endParaRPr sz="3200">
                        <a:solidFill>
                          <a:srgbClr val="1155CC"/>
                        </a:solidFill>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u="sng">
                          <a:solidFill>
                            <a:srgbClr val="1155CC"/>
                          </a:solidFill>
                          <a:latin typeface="Archivo"/>
                          <a:ea typeface="Archivo"/>
                          <a:cs typeface="Archivo"/>
                          <a:sym typeface="Archivo"/>
                          <a:hlinkClick r:id="rId5">
                            <a:extLst>
                              <a:ext uri="{A12FA001-AC4F-418D-AE19-62706E023703}">
                                <ahyp:hlinkClr val="tx"/>
                              </a:ext>
                            </a:extLst>
                          </a:hlinkClick>
                        </a:rPr>
                        <a:t>Wind Sensor Rev. C</a:t>
                      </a:r>
                      <a:endParaRPr sz="3200">
                        <a:solidFill>
                          <a:srgbClr val="1155CC"/>
                        </a:solidFill>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Type</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Ultrasonic</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Hotwire</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Range</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Unknown and depends on size (will build and test)</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0-60 MPH</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Accuracy</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Unknown and depends on size (will build and test)</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Can detect “small puff of air at a distance of 18-24 inches”</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Power Consumption (On)</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~14.52 mW</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~150 mW</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Price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7.90</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21</a:t>
                      </a:r>
                      <a:r>
                        <a:rPr lang="en-US" sz="3200">
                          <a:latin typeface="Archivo"/>
                          <a:ea typeface="Archivo"/>
                          <a:cs typeface="Archivo"/>
                          <a:sym typeface="Archivo"/>
                        </a:rPr>
                        <a:t>.95</a:t>
                      </a:r>
                      <a:endParaRPr sz="3200">
                        <a:latin typeface="Archivo"/>
                        <a:ea typeface="Archivo"/>
                        <a:cs typeface="Archivo"/>
                        <a:sym typeface="Archivo"/>
                      </a:endParaRPr>
                    </a:p>
                  </a:txBody>
                  <a:tcPr marT="63500" marB="63500" marR="63500" marL="63500"/>
                </a:tc>
              </a:tr>
              <a:tr h="603350">
                <a:tc>
                  <a:txBody>
                    <a:bodyPr/>
                    <a:lstStyle/>
                    <a:p>
                      <a:pPr indent="0" lvl="0" marL="0" rtl="0" algn="l">
                        <a:spcBef>
                          <a:spcPts val="0"/>
                        </a:spcBef>
                        <a:spcAft>
                          <a:spcPts val="0"/>
                        </a:spcAft>
                        <a:buNone/>
                      </a:pPr>
                      <a:r>
                        <a:rPr lang="en-US" sz="3200">
                          <a:latin typeface="Archivo"/>
                          <a:ea typeface="Archivo"/>
                          <a:cs typeface="Archivo"/>
                          <a:sym typeface="Archivo"/>
                        </a:rPr>
                        <a:t>Relative Size </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~25-36 cm apart</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.68″ × 1.590″ × .25″</a:t>
                      </a:r>
                      <a:endParaRPr sz="3200">
                        <a:latin typeface="Archivo"/>
                        <a:ea typeface="Archivo"/>
                        <a:cs typeface="Archivo"/>
                        <a:sym typeface="Archivo"/>
                      </a:endParaRPr>
                    </a:p>
                  </a:txBody>
                  <a:tcPr marT="63500" marB="63500" marR="63500" marL="63500"/>
                </a:tc>
              </a:tr>
              <a:tr h="1643150">
                <a:tc>
                  <a:txBody>
                    <a:bodyPr/>
                    <a:lstStyle/>
                    <a:p>
                      <a:pPr indent="0" lvl="0" marL="0" rtl="0" algn="l">
                        <a:spcBef>
                          <a:spcPts val="0"/>
                        </a:spcBef>
                        <a:spcAft>
                          <a:spcPts val="0"/>
                        </a:spcAft>
                        <a:buNone/>
                      </a:pPr>
                      <a:r>
                        <a:rPr lang="en-US" sz="3200">
                          <a:latin typeface="Archivo"/>
                          <a:ea typeface="Archivo"/>
                          <a:cs typeface="Archivo"/>
                          <a:sym typeface="Archivo"/>
                        </a:rPr>
                        <a:t>Notes</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Requires custom design</a:t>
                      </a:r>
                      <a:endParaRPr sz="3200">
                        <a:latin typeface="Archivo"/>
                        <a:ea typeface="Archivo"/>
                        <a:cs typeface="Archivo"/>
                        <a:sym typeface="Archivo"/>
                      </a:endParaRPr>
                    </a:p>
                  </a:txBody>
                  <a:tcPr marT="63500" marB="63500" marR="63500" marL="63500"/>
                </a:tc>
                <a:tc>
                  <a:txBody>
                    <a:bodyPr/>
                    <a:lstStyle/>
                    <a:p>
                      <a:pPr indent="0" lvl="0" marL="0" rtl="0" algn="l">
                        <a:spcBef>
                          <a:spcPts val="0"/>
                        </a:spcBef>
                        <a:spcAft>
                          <a:spcPts val="0"/>
                        </a:spcAft>
                        <a:buNone/>
                      </a:pPr>
                      <a:r>
                        <a:rPr lang="en-US" sz="3200">
                          <a:latin typeface="Archivo"/>
                          <a:ea typeface="Archivo"/>
                          <a:cs typeface="Archivo"/>
                          <a:sym typeface="Archivo"/>
                        </a:rPr>
                        <a:t>10 second warm-up time</a:t>
                      </a:r>
                      <a:endParaRPr sz="3200">
                        <a:latin typeface="Archivo"/>
                        <a:ea typeface="Archivo"/>
                        <a:cs typeface="Archivo"/>
                        <a:sym typeface="Archivo"/>
                      </a:endParaRPr>
                    </a:p>
                  </a:txBody>
                  <a:tcPr marT="63500" marB="63500" marR="63500" marL="63500"/>
                </a:tc>
              </a:tr>
            </a:tbl>
          </a:graphicData>
        </a:graphic>
      </p:graphicFrame>
      <p:pic>
        <p:nvPicPr>
          <p:cNvPr id="241" name="Google Shape;241;p30"/>
          <p:cNvPicPr preferRelativeResize="0"/>
          <p:nvPr/>
        </p:nvPicPr>
        <p:blipFill>
          <a:blip r:embed="rId6">
            <a:alphaModFix/>
          </a:blip>
          <a:stretch>
            <a:fillRect/>
          </a:stretch>
        </p:blipFill>
        <p:spPr>
          <a:xfrm>
            <a:off x="15035500" y="949450"/>
            <a:ext cx="6049125" cy="4872913"/>
          </a:xfrm>
          <a:prstGeom prst="rect">
            <a:avLst/>
          </a:prstGeom>
          <a:noFill/>
          <a:ln>
            <a:noFill/>
          </a:ln>
        </p:spPr>
      </p:pic>
      <p:pic>
        <p:nvPicPr>
          <p:cNvPr id="242" name="Google Shape;242;p30"/>
          <p:cNvPicPr preferRelativeResize="0"/>
          <p:nvPr/>
        </p:nvPicPr>
        <p:blipFill>
          <a:blip r:embed="rId7">
            <a:alphaModFix/>
          </a:blip>
          <a:stretch>
            <a:fillRect/>
          </a:stretch>
        </p:blipFill>
        <p:spPr>
          <a:xfrm>
            <a:off x="15035488" y="6428200"/>
            <a:ext cx="6049134" cy="50159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46" name="Shape 246"/>
        <p:cNvGrpSpPr/>
        <p:nvPr/>
      </p:nvGrpSpPr>
      <p:grpSpPr>
        <a:xfrm>
          <a:off x="0" y="0"/>
          <a:ext cx="0" cy="0"/>
          <a:chOff x="0" y="0"/>
          <a:chExt cx="0" cy="0"/>
        </a:xfrm>
      </p:grpSpPr>
      <p:pic>
        <p:nvPicPr>
          <p:cNvPr id="247" name="Google Shape;247;p31"/>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48" name="Google Shape;248;p31"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9" name="Google Shape;249;p31"/>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50" name="Google Shape;250;p31"/>
          <p:cNvSpPr txBox="1"/>
          <p:nvPr/>
        </p:nvSpPr>
        <p:spPr>
          <a:xfrm>
            <a:off x="1224200" y="4451575"/>
            <a:ext cx="21895200" cy="8724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chemeClr val="dk1"/>
              </a:buClr>
              <a:buSzPts val="1100"/>
              <a:buFont typeface="Arial"/>
              <a:buNone/>
            </a:pPr>
            <a:r>
              <a:rPr lang="en-US" sz="3000">
                <a:solidFill>
                  <a:schemeClr val="dk2"/>
                </a:solidFill>
                <a:latin typeface="Archivo"/>
                <a:ea typeface="Archivo"/>
                <a:cs typeface="Archivo"/>
                <a:sym typeface="Archivo"/>
              </a:rPr>
              <a:t>To start, the budget for this project will be $1000 with the goal of building 3-4 prototype nodes. From there, we’re estimating a cost of $300 per node, with a goal of building 10 nodes for $3000.</a:t>
            </a:r>
            <a:endParaRPr sz="30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t/>
            </a:r>
            <a:endParaRPr sz="30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rPr lang="en-US" sz="3000">
                <a:solidFill>
                  <a:schemeClr val="dk2"/>
                </a:solidFill>
                <a:latin typeface="Archivo"/>
                <a:ea typeface="Archivo"/>
                <a:cs typeface="Archivo"/>
                <a:sym typeface="Archivo"/>
              </a:rPr>
              <a:t>We will be utilizing several spaces on the Portland State University campus including but not limited to: the EPL (Electronics Prototyping Lab) for 3D printing and project assembly, Dr Burnett's research lab for meetings and project assembly, locker space in the Engineering building for project storage, and the third floor lobby of the Fariborz Maseeh Hall building for in person planning/documentation meetings. We will also utilize Zoom for meetings with our industry sponsor and our faculty advisor. For communication platforms, we will be using email to communicate with Dr Burnett and Dr Acken, and group communication will be completed via text messages, Discord, and Trello to ensure completion of projects. We will also use Github as our version control system, with a group Google Drive to share other miscellaneous items.</a:t>
            </a:r>
            <a:endParaRPr sz="3000">
              <a:solidFill>
                <a:schemeClr val="dk2"/>
              </a:solidFill>
              <a:latin typeface="Archivo"/>
              <a:ea typeface="Archivo"/>
              <a:cs typeface="Archivo"/>
              <a:sym typeface="Archivo"/>
            </a:endParaRPr>
          </a:p>
        </p:txBody>
      </p:sp>
      <p:sp>
        <p:nvSpPr>
          <p:cNvPr id="251" name="Google Shape;251;p31"/>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Budget and Resources</a:t>
            </a:r>
            <a:endParaRPr i="1" sz="7200">
              <a:latin typeface="Archivo Narrow"/>
              <a:ea typeface="Archivo Narrow"/>
              <a:cs typeface="Archivo Narrow"/>
              <a:sym typeface="Archivo Narrow"/>
            </a:endParaRPr>
          </a:p>
        </p:txBody>
      </p:sp>
      <p:sp>
        <p:nvSpPr>
          <p:cNvPr id="252" name="Google Shape;252;p31"/>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56" name="Shape 256"/>
        <p:cNvGrpSpPr/>
        <p:nvPr/>
      </p:nvGrpSpPr>
      <p:grpSpPr>
        <a:xfrm>
          <a:off x="0" y="0"/>
          <a:ext cx="0" cy="0"/>
          <a:chOff x="0" y="0"/>
          <a:chExt cx="0" cy="0"/>
        </a:xfrm>
      </p:grpSpPr>
      <p:pic>
        <p:nvPicPr>
          <p:cNvPr id="257" name="Google Shape;257;p32"/>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58" name="Google Shape;258;p32"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9" name="Google Shape;259;p32"/>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60" name="Google Shape;260;p32"/>
          <p:cNvSpPr txBox="1"/>
          <p:nvPr/>
        </p:nvSpPr>
        <p:spPr>
          <a:xfrm>
            <a:off x="1244400" y="4451575"/>
            <a:ext cx="21895200" cy="8724300"/>
          </a:xfrm>
          <a:prstGeom prst="rect">
            <a:avLst/>
          </a:prstGeom>
          <a:noFill/>
          <a:ln>
            <a:noFill/>
          </a:ln>
        </p:spPr>
        <p:txBody>
          <a:bodyPr anchorCtr="0" anchor="t" bIns="0" lIns="0" spcFirstLastPara="1" rIns="0" wrap="square" tIns="0">
            <a:noAutofit/>
          </a:bodyPr>
          <a:lstStyle/>
          <a:p>
            <a:pPr indent="457200" lvl="0" marL="0" marR="0" rtl="0" algn="l">
              <a:lnSpc>
                <a:spcPct val="140000"/>
              </a:lnSpc>
              <a:spcBef>
                <a:spcPts val="0"/>
              </a:spcBef>
              <a:spcAft>
                <a:spcPts val="0"/>
              </a:spcAft>
              <a:buClr>
                <a:schemeClr val="dk2"/>
              </a:buClr>
              <a:buSzPts val="3250"/>
              <a:buFont typeface="Arial"/>
              <a:buNone/>
            </a:pPr>
            <a:r>
              <a:rPr lang="en-US" sz="3200">
                <a:solidFill>
                  <a:schemeClr val="dk2"/>
                </a:solidFill>
                <a:latin typeface="Archivo"/>
                <a:ea typeface="Archivo"/>
                <a:cs typeface="Archivo"/>
                <a:sym typeface="Archivo"/>
              </a:rPr>
              <a:t>To test our project, we’re planning to run a 24-hour test run on our initial batch of 3-4 nodes, and then again later on our final batch. During these tests, we hope to see the data being collected, logged, and transmitted correctly. We also will be monitoring the power consumption of each node using EnergyTrace. Testing for 24 hours should give us a good sanity check that our design should be able to run continuously for long periods of time, both from a maintenance and battery life standpoint. This test is planned to take place in the WEST Lab in FAB 60-24.</a:t>
            </a:r>
            <a:endParaRPr i="0" sz="3200" u="none" cap="none" strike="noStrike">
              <a:solidFill>
                <a:schemeClr val="dk2"/>
              </a:solidFill>
              <a:latin typeface="Archivo"/>
              <a:ea typeface="Archivo"/>
              <a:cs typeface="Archivo"/>
              <a:sym typeface="Archivo"/>
            </a:endParaRPr>
          </a:p>
        </p:txBody>
      </p:sp>
      <p:sp>
        <p:nvSpPr>
          <p:cNvPr id="261" name="Google Shape;261;p32"/>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Verification plans</a:t>
            </a:r>
            <a:endParaRPr sz="7200">
              <a:latin typeface="Archivo Narrow"/>
              <a:ea typeface="Archivo Narrow"/>
              <a:cs typeface="Archivo Narrow"/>
              <a:sym typeface="Archivo Narrow"/>
            </a:endParaRPr>
          </a:p>
        </p:txBody>
      </p:sp>
      <p:sp>
        <p:nvSpPr>
          <p:cNvPr id="262" name="Google Shape;262;p32"/>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68" name="Google Shape;68;p15" title="Green footer bar with page number"/>
          <p:cNvSpPr/>
          <p:nvPr/>
        </p:nvSpPr>
        <p:spPr>
          <a:xfrm>
            <a:off x="0" y="13175866"/>
            <a:ext cx="24384001" cy="54864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9" name="Google Shape;69;p15"/>
          <p:cNvSpPr txBox="1"/>
          <p:nvPr/>
        </p:nvSpPr>
        <p:spPr>
          <a:xfrm>
            <a:off x="23835359" y="13175866"/>
            <a:ext cx="548640" cy="5486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70" name="Google Shape;70;p15"/>
          <p:cNvSpPr txBox="1"/>
          <p:nvPr/>
        </p:nvSpPr>
        <p:spPr>
          <a:xfrm>
            <a:off x="1217700" y="4823925"/>
            <a:ext cx="18968400" cy="6864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lang="en-US" sz="3400">
                <a:solidFill>
                  <a:schemeClr val="dk1"/>
                </a:solidFill>
                <a:latin typeface="Archivo"/>
                <a:ea typeface="Archivo"/>
                <a:cs typeface="Archivo"/>
                <a:sym typeface="Archivo"/>
              </a:rPr>
              <a:t>We aim to build a device to </a:t>
            </a:r>
            <a:r>
              <a:rPr lang="en-US" sz="3400">
                <a:solidFill>
                  <a:schemeClr val="dk1"/>
                </a:solidFill>
                <a:latin typeface="Archivo"/>
                <a:ea typeface="Archivo"/>
                <a:cs typeface="Archivo"/>
                <a:sym typeface="Archivo"/>
              </a:rPr>
              <a:t>monitor</a:t>
            </a:r>
            <a:r>
              <a:rPr lang="en-US" sz="3400">
                <a:solidFill>
                  <a:schemeClr val="dk1"/>
                </a:solidFill>
                <a:latin typeface="Archivo"/>
                <a:ea typeface="Archivo"/>
                <a:cs typeface="Archivo"/>
                <a:sym typeface="Archivo"/>
              </a:rPr>
              <a:t> </a:t>
            </a:r>
            <a:r>
              <a:rPr lang="en-US" sz="3400">
                <a:solidFill>
                  <a:schemeClr val="dk1"/>
                </a:solidFill>
                <a:latin typeface="Archivo"/>
                <a:ea typeface="Archivo"/>
                <a:cs typeface="Archivo"/>
                <a:sym typeface="Archivo"/>
              </a:rPr>
              <a:t>elevated</a:t>
            </a:r>
            <a:r>
              <a:rPr lang="en-US" sz="3400">
                <a:solidFill>
                  <a:schemeClr val="dk1"/>
                </a:solidFill>
                <a:latin typeface="Archivo"/>
                <a:ea typeface="Archivo"/>
                <a:cs typeface="Archivo"/>
                <a:sym typeface="Archivo"/>
              </a:rPr>
              <a:t> or dangerous qualities of pollutants such as PM 2.5 and CO</a:t>
            </a:r>
            <a:r>
              <a:rPr baseline="-25000" lang="en-US" sz="3400">
                <a:solidFill>
                  <a:schemeClr val="dk1"/>
                </a:solidFill>
                <a:latin typeface="Archivo"/>
                <a:ea typeface="Archivo"/>
                <a:cs typeface="Archivo"/>
                <a:sym typeface="Archivo"/>
              </a:rPr>
              <a:t>2</a:t>
            </a:r>
            <a:r>
              <a:rPr lang="en-US" sz="3400">
                <a:solidFill>
                  <a:schemeClr val="dk1"/>
                </a:solidFill>
                <a:latin typeface="Archivo"/>
                <a:ea typeface="Archivo"/>
                <a:cs typeface="Archivo"/>
                <a:sym typeface="Archivo"/>
              </a:rPr>
              <a:t> as well as </a:t>
            </a:r>
            <a:r>
              <a:rPr lang="en-US" sz="3400">
                <a:solidFill>
                  <a:schemeClr val="dk1"/>
                </a:solidFill>
                <a:latin typeface="Archivo"/>
                <a:ea typeface="Archivo"/>
                <a:cs typeface="Archivo"/>
                <a:sym typeface="Archivo"/>
              </a:rPr>
              <a:t>measuring</a:t>
            </a:r>
            <a:r>
              <a:rPr lang="en-US" sz="3400">
                <a:solidFill>
                  <a:schemeClr val="dk1"/>
                </a:solidFill>
                <a:latin typeface="Archivo"/>
                <a:ea typeface="Archivo"/>
                <a:cs typeface="Archivo"/>
                <a:sym typeface="Archivo"/>
              </a:rPr>
              <a:t> airspeed using as many open source components as possible. We aim to create 10 wireless, battery powered initial prototypes with at least 1 year of life span.</a:t>
            </a:r>
            <a:endParaRPr sz="3400">
              <a:solidFill>
                <a:schemeClr val="dk1"/>
              </a:solidFill>
              <a:latin typeface="Archivo"/>
              <a:ea typeface="Archivo"/>
              <a:cs typeface="Archivo"/>
              <a:sym typeface="Archivo"/>
            </a:endParaRPr>
          </a:p>
        </p:txBody>
      </p:sp>
      <p:sp>
        <p:nvSpPr>
          <p:cNvPr id="71" name="Google Shape;71;p15"/>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Executive Summary</a:t>
            </a:r>
            <a:endParaRPr sz="7200">
              <a:latin typeface="Archivo Narrow"/>
              <a:ea typeface="Archivo Narrow"/>
              <a:cs typeface="Archivo Narrow"/>
              <a:sym typeface="Archivo Narrow"/>
            </a:endParaRPr>
          </a:p>
        </p:txBody>
      </p:sp>
      <p:sp>
        <p:nvSpPr>
          <p:cNvPr id="72" name="Google Shape;72;p15"/>
          <p:cNvSpPr txBox="1"/>
          <p:nvPr/>
        </p:nvSpPr>
        <p:spPr>
          <a:xfrm>
            <a:off x="1224212" y="549243"/>
            <a:ext cx="8083354" cy="40011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lang="en-US" sz="2600">
                <a:solidFill>
                  <a:schemeClr val="dk2"/>
                </a:solidFill>
                <a:latin typeface="Archivo"/>
                <a:ea typeface="Archivo"/>
                <a:cs typeface="Archivo"/>
                <a:sym typeface="Archivo"/>
              </a:rPr>
              <a:t>Executive Summary</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66" name="Shape 266"/>
        <p:cNvGrpSpPr/>
        <p:nvPr/>
      </p:nvGrpSpPr>
      <p:grpSpPr>
        <a:xfrm>
          <a:off x="0" y="0"/>
          <a:ext cx="0" cy="0"/>
          <a:chOff x="0" y="0"/>
          <a:chExt cx="0" cy="0"/>
        </a:xfrm>
      </p:grpSpPr>
      <p:pic>
        <p:nvPicPr>
          <p:cNvPr id="267" name="Google Shape;267;p33"/>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68" name="Google Shape;268;p33"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69" name="Google Shape;269;p33"/>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70" name="Google Shape;270;p33"/>
          <p:cNvSpPr txBox="1"/>
          <p:nvPr/>
        </p:nvSpPr>
        <p:spPr>
          <a:xfrm>
            <a:off x="1217700" y="4451575"/>
            <a:ext cx="21895200" cy="8724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chemeClr val="dk1"/>
              </a:buClr>
              <a:buSzPts val="1100"/>
              <a:buFont typeface="Arial"/>
              <a:buNone/>
            </a:pPr>
            <a:r>
              <a:rPr lang="en-US" sz="3200">
                <a:solidFill>
                  <a:schemeClr val="dk2"/>
                </a:solidFill>
                <a:latin typeface="Archivo"/>
                <a:ea typeface="Archivo"/>
                <a:cs typeface="Archivo"/>
                <a:sym typeface="Archivo"/>
              </a:rPr>
              <a:t>This sensor system is intended to be open source. The design, including code, schematics, guides, and other necessary design files, will be protected under the GNU General Public License v3.0, and will be freely available on the project’s github repository.</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rPr lang="en-US" sz="3200">
                <a:solidFill>
                  <a:schemeClr val="dk2"/>
                </a:solidFill>
                <a:latin typeface="Archivo"/>
                <a:ea typeface="Archivo"/>
                <a:cs typeface="Archivo"/>
                <a:sym typeface="Archivo"/>
              </a:rPr>
              <a:t>The only </a:t>
            </a:r>
            <a:r>
              <a:rPr lang="en-US" sz="3200">
                <a:solidFill>
                  <a:schemeClr val="dk2"/>
                </a:solidFill>
                <a:latin typeface="Archivo"/>
                <a:ea typeface="Archivo"/>
                <a:cs typeface="Archivo"/>
                <a:sym typeface="Archivo"/>
              </a:rPr>
              <a:t>intellectual</a:t>
            </a:r>
            <a:r>
              <a:rPr lang="en-US" sz="3200">
                <a:solidFill>
                  <a:schemeClr val="dk2"/>
                </a:solidFill>
                <a:latin typeface="Archivo"/>
                <a:ea typeface="Archivo"/>
                <a:cs typeface="Archivo"/>
                <a:sym typeface="Archivo"/>
              </a:rPr>
              <a:t> property that we may end up using is the smartmesh wireless protocol, as well as their respective development boards. We do however plan on alleviating this issue by switching to OpenWSN which will make our whole project open source.</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2"/>
              </a:buClr>
              <a:buSzPts val="3250"/>
              <a:buFont typeface="Arial"/>
              <a:buNone/>
            </a:pPr>
            <a:r>
              <a:t/>
            </a:r>
            <a:endParaRPr sz="3200">
              <a:solidFill>
                <a:schemeClr val="dk2"/>
              </a:solidFill>
              <a:latin typeface="Archivo"/>
              <a:ea typeface="Archivo"/>
              <a:cs typeface="Archivo"/>
              <a:sym typeface="Archivo"/>
            </a:endParaRPr>
          </a:p>
        </p:txBody>
      </p:sp>
      <p:sp>
        <p:nvSpPr>
          <p:cNvPr id="271" name="Google Shape;271;p33"/>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Intellectual Property</a:t>
            </a:r>
            <a:endParaRPr sz="7200">
              <a:latin typeface="Archivo Narrow"/>
              <a:ea typeface="Archivo Narrow"/>
              <a:cs typeface="Archivo Narrow"/>
              <a:sym typeface="Archivo Narrow"/>
            </a:endParaRPr>
          </a:p>
        </p:txBody>
      </p:sp>
      <p:sp>
        <p:nvSpPr>
          <p:cNvPr id="272" name="Google Shape;272;p33"/>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76" name="Shape 276"/>
        <p:cNvGrpSpPr/>
        <p:nvPr/>
      </p:nvGrpSpPr>
      <p:grpSpPr>
        <a:xfrm>
          <a:off x="0" y="0"/>
          <a:ext cx="0" cy="0"/>
          <a:chOff x="0" y="0"/>
          <a:chExt cx="0" cy="0"/>
        </a:xfrm>
      </p:grpSpPr>
      <p:pic>
        <p:nvPicPr>
          <p:cNvPr id="277" name="Google Shape;277;p34"/>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78" name="Google Shape;278;p34"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79" name="Google Shape;279;p34"/>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80" name="Google Shape;280;p34"/>
          <p:cNvSpPr txBox="1"/>
          <p:nvPr/>
        </p:nvSpPr>
        <p:spPr>
          <a:xfrm>
            <a:off x="1217700" y="4451575"/>
            <a:ext cx="21895200" cy="86184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chemeClr val="dk1"/>
              </a:buClr>
              <a:buSzPts val="1100"/>
              <a:buFont typeface="Arial"/>
              <a:buNone/>
            </a:pPr>
            <a:r>
              <a:rPr lang="en-US" sz="3000">
                <a:solidFill>
                  <a:schemeClr val="dk2"/>
                </a:solidFill>
                <a:latin typeface="Archivo"/>
                <a:ea typeface="Archivo"/>
                <a:cs typeface="Archivo"/>
                <a:sym typeface="Archivo"/>
              </a:rPr>
              <a:t>Team Members and Skills/Project Interests:</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Adam Dezay: Documentation, Github, Wiki, Soldering, Gantt Chart.</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Manuel Garcia: KiCad Schematic &amp; Board Layout, Programming, Web Development, General Hardware/Software Hacking, FreeCad</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Brandon Hippe: Coding, Sensor implementation, wireless networking implementation, 3D printing, GUI development in Python and MATLAB, point of contact with sponsor</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Mercedes Newton: Team captain, Weekly report leader, 3D printing, documentation, soldering, hardware implementation, power calculations, private consulting.</a:t>
            </a:r>
            <a:endParaRPr sz="30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t/>
            </a:r>
            <a:endParaRPr sz="30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1"/>
              </a:buClr>
              <a:buSzPts val="1100"/>
              <a:buFont typeface="Arial"/>
              <a:buNone/>
            </a:pPr>
            <a:r>
              <a:rPr lang="en-US" sz="3000">
                <a:solidFill>
                  <a:schemeClr val="dk2"/>
                </a:solidFill>
                <a:latin typeface="Archivo"/>
                <a:ea typeface="Archivo"/>
                <a:cs typeface="Archivo"/>
                <a:sym typeface="Archivo"/>
              </a:rPr>
              <a:t>We will be utilizing collaboration tools such as Trello, Github, Google Drive and Zoom. Our point person for communicating with our industry sponsor and advisor is Brandon Hippe, and our team leader is Mercedes Newton.</a:t>
            </a:r>
            <a:endParaRPr sz="3000">
              <a:solidFill>
                <a:schemeClr val="dk2"/>
              </a:solidFill>
              <a:latin typeface="Archivo"/>
              <a:ea typeface="Archivo"/>
              <a:cs typeface="Archivo"/>
              <a:sym typeface="Archivo"/>
            </a:endParaRPr>
          </a:p>
        </p:txBody>
      </p:sp>
      <p:sp>
        <p:nvSpPr>
          <p:cNvPr id="281" name="Google Shape;281;p34"/>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Team &amp; Development Process</a:t>
            </a:r>
            <a:endParaRPr sz="7200">
              <a:latin typeface="Archivo Narrow"/>
              <a:ea typeface="Archivo Narrow"/>
              <a:cs typeface="Archivo Narrow"/>
              <a:sym typeface="Archivo Narrow"/>
            </a:endParaRPr>
          </a:p>
        </p:txBody>
      </p:sp>
      <p:sp>
        <p:nvSpPr>
          <p:cNvPr id="282" name="Google Shape;282;p34"/>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286" name="Shape 286"/>
        <p:cNvGrpSpPr/>
        <p:nvPr/>
      </p:nvGrpSpPr>
      <p:grpSpPr>
        <a:xfrm>
          <a:off x="0" y="0"/>
          <a:ext cx="0" cy="0"/>
          <a:chOff x="0" y="0"/>
          <a:chExt cx="0" cy="0"/>
        </a:xfrm>
      </p:grpSpPr>
      <p:pic>
        <p:nvPicPr>
          <p:cNvPr id="287" name="Google Shape;287;p35"/>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288" name="Google Shape;288;p35"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9" name="Google Shape;289;p35"/>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290" name="Google Shape;290;p35"/>
          <p:cNvSpPr txBox="1"/>
          <p:nvPr/>
        </p:nvSpPr>
        <p:spPr>
          <a:xfrm>
            <a:off x="1217700" y="5831700"/>
            <a:ext cx="21677400" cy="42288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chemeClr val="dk2"/>
                </a:solidFill>
                <a:latin typeface="Archivo"/>
                <a:ea typeface="Archivo"/>
                <a:cs typeface="Archivo"/>
                <a:sym typeface="Archivo"/>
              </a:rPr>
              <a:t>We are currently working on gathering more information in order to more </a:t>
            </a:r>
            <a:r>
              <a:rPr lang="en-US" sz="2600">
                <a:solidFill>
                  <a:schemeClr val="dk2"/>
                </a:solidFill>
                <a:latin typeface="Archivo"/>
                <a:ea typeface="Archivo"/>
                <a:cs typeface="Archivo"/>
                <a:sym typeface="Archivo"/>
              </a:rPr>
              <a:t>concretely</a:t>
            </a:r>
            <a:r>
              <a:rPr lang="en-US" sz="2600">
                <a:solidFill>
                  <a:schemeClr val="dk2"/>
                </a:solidFill>
                <a:latin typeface="Archivo"/>
                <a:ea typeface="Archivo"/>
                <a:cs typeface="Archivo"/>
                <a:sym typeface="Archivo"/>
              </a:rPr>
              <a:t> define some of the </a:t>
            </a:r>
            <a:r>
              <a:rPr lang="en-US" sz="2600">
                <a:solidFill>
                  <a:schemeClr val="dk2"/>
                </a:solidFill>
                <a:latin typeface="Archivo"/>
                <a:ea typeface="Archivo"/>
                <a:cs typeface="Archivo"/>
                <a:sym typeface="Archivo"/>
              </a:rPr>
              <a:t>unknowns</a:t>
            </a:r>
            <a:r>
              <a:rPr lang="en-US" sz="2600">
                <a:solidFill>
                  <a:schemeClr val="dk2"/>
                </a:solidFill>
                <a:latin typeface="Archivo"/>
                <a:ea typeface="Archivo"/>
                <a:cs typeface="Archivo"/>
                <a:sym typeface="Archivo"/>
              </a:rPr>
              <a:t> in our project. As of now our questions that we have are:</a:t>
            </a:r>
            <a:br>
              <a:rPr lang="en-US" sz="2600">
                <a:solidFill>
                  <a:schemeClr val="dk2"/>
                </a:solidFill>
                <a:latin typeface="Archivo"/>
                <a:ea typeface="Archivo"/>
                <a:cs typeface="Archivo"/>
                <a:sym typeface="Archivo"/>
              </a:rPr>
            </a:b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Which programming environment will be the most user friendly and </a:t>
            </a:r>
            <a:r>
              <a:rPr lang="en-US" sz="2600">
                <a:solidFill>
                  <a:schemeClr val="dk2"/>
                </a:solidFill>
                <a:latin typeface="Archivo"/>
                <a:ea typeface="Archivo"/>
                <a:cs typeface="Archivo"/>
                <a:sym typeface="Archivo"/>
              </a:rPr>
              <a:t>reproducible</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Specific sensors to use to enable long battery life &amp; accurate sensing</a:t>
            </a:r>
            <a:endParaRPr sz="2600">
              <a:solidFill>
                <a:schemeClr val="dk2"/>
              </a:solidFill>
              <a:latin typeface="Archivo"/>
              <a:ea typeface="Archivo"/>
              <a:cs typeface="Archivo"/>
              <a:sym typeface="Archivo"/>
            </a:endParaRPr>
          </a:p>
          <a:p>
            <a:pPr indent="-393700" lvl="0" marL="457200" marR="0" rtl="0" algn="l">
              <a:lnSpc>
                <a:spcPct val="140000"/>
              </a:lnSpc>
              <a:spcBef>
                <a:spcPts val="0"/>
              </a:spcBef>
              <a:spcAft>
                <a:spcPts val="0"/>
              </a:spcAft>
              <a:buClr>
                <a:schemeClr val="dk2"/>
              </a:buClr>
              <a:buSzPts val="2600"/>
              <a:buFont typeface="Archivo"/>
              <a:buChar char="●"/>
            </a:pPr>
            <a:r>
              <a:rPr lang="en-US" sz="2600">
                <a:solidFill>
                  <a:schemeClr val="dk2"/>
                </a:solidFill>
                <a:latin typeface="Archivo"/>
                <a:ea typeface="Archivo"/>
                <a:cs typeface="Archivo"/>
                <a:sym typeface="Archivo"/>
              </a:rPr>
              <a:t>Enclosure design to enable accurate readings, as well as protection</a:t>
            </a:r>
            <a:endParaRPr sz="2600">
              <a:solidFill>
                <a:schemeClr val="dk2"/>
              </a:solidFill>
              <a:latin typeface="Archivo"/>
              <a:ea typeface="Archivo"/>
              <a:cs typeface="Archivo"/>
              <a:sym typeface="Archivo"/>
            </a:endParaRPr>
          </a:p>
          <a:p>
            <a:pPr indent="0" lvl="0" marL="0" marR="0" rtl="0" algn="l">
              <a:lnSpc>
                <a:spcPct val="140000"/>
              </a:lnSpc>
              <a:spcBef>
                <a:spcPts val="0"/>
              </a:spcBef>
              <a:spcAft>
                <a:spcPts val="0"/>
              </a:spcAft>
              <a:buNone/>
            </a:pPr>
            <a:r>
              <a:t/>
            </a:r>
            <a:endParaRPr sz="2600">
              <a:solidFill>
                <a:schemeClr val="dk2"/>
              </a:solidFill>
              <a:latin typeface="Archivo"/>
              <a:ea typeface="Archivo"/>
              <a:cs typeface="Archivo"/>
              <a:sym typeface="Archivo"/>
            </a:endParaRPr>
          </a:p>
        </p:txBody>
      </p:sp>
      <p:sp>
        <p:nvSpPr>
          <p:cNvPr id="291" name="Google Shape;291;p35"/>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Questions we have</a:t>
            </a:r>
            <a:endParaRPr sz="7200">
              <a:latin typeface="Archivo Narrow"/>
              <a:ea typeface="Archivo Narrow"/>
              <a:cs typeface="Archivo Narrow"/>
              <a:sym typeface="Archivo Narrow"/>
            </a:endParaRPr>
          </a:p>
        </p:txBody>
      </p:sp>
      <p:sp>
        <p:nvSpPr>
          <p:cNvPr id="292" name="Google Shape;292;p35"/>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78" name="Google Shape;78;p16"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9" name="Google Shape;79;p16"/>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80" name="Google Shape;80;p16"/>
          <p:cNvSpPr txBox="1"/>
          <p:nvPr/>
        </p:nvSpPr>
        <p:spPr>
          <a:xfrm>
            <a:off x="1217700" y="7559275"/>
            <a:ext cx="22324200" cy="5616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3200">
              <a:solidFill>
                <a:schemeClr val="dk2"/>
              </a:solidFill>
              <a:latin typeface="Archivo"/>
              <a:ea typeface="Archivo"/>
              <a:cs typeface="Archivo"/>
              <a:sym typeface="Archivo"/>
            </a:endParaRPr>
          </a:p>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The WHO recommends an upper limit of 5 ug/m3 (microgram per cubic meter) average annually and 15 ug/m3 average </a:t>
            </a:r>
            <a:r>
              <a:rPr lang="en-US" sz="3200">
                <a:latin typeface="Archivo"/>
                <a:ea typeface="Archivo"/>
                <a:cs typeface="Archivo"/>
                <a:sym typeface="Archivo"/>
              </a:rPr>
              <a:t>over a 24 hour period[1] .</a:t>
            </a:r>
            <a:endParaRPr sz="3200">
              <a:latin typeface="Archivo"/>
              <a:ea typeface="Archivo"/>
              <a:cs typeface="Archivo"/>
              <a:sym typeface="Archivo"/>
            </a:endParaRPr>
          </a:p>
          <a:p>
            <a:pPr indent="-431800" lvl="0" marL="457200" rtl="0" algn="l">
              <a:spcBef>
                <a:spcPts val="0"/>
              </a:spcBef>
              <a:spcAft>
                <a:spcPts val="0"/>
              </a:spcAft>
              <a:buSzPts val="3200"/>
              <a:buFont typeface="Archivo"/>
              <a:buChar char="●"/>
            </a:pPr>
            <a:r>
              <a:rPr lang="en-US" sz="3200">
                <a:latin typeface="Archivo"/>
                <a:ea typeface="Archivo"/>
                <a:cs typeface="Archivo"/>
                <a:sym typeface="Archivo"/>
              </a:rPr>
              <a:t>OSHA permits up to 5K PPM per 8 hour exposure with 400-600 being average </a:t>
            </a:r>
            <a:r>
              <a:rPr lang="en-US" sz="3200">
                <a:solidFill>
                  <a:schemeClr val="dk2"/>
                </a:solidFill>
                <a:latin typeface="Archivo"/>
                <a:ea typeface="Archivo"/>
                <a:cs typeface="Archivo"/>
                <a:sym typeface="Archivo"/>
              </a:rPr>
              <a:t>CO</a:t>
            </a:r>
            <a:r>
              <a:rPr baseline="-25000" lang="en-US" sz="3200">
                <a:solidFill>
                  <a:schemeClr val="dk2"/>
                </a:solidFill>
                <a:latin typeface="Archivo"/>
                <a:ea typeface="Archivo"/>
                <a:cs typeface="Archivo"/>
                <a:sym typeface="Archivo"/>
              </a:rPr>
              <a:t>2</a:t>
            </a:r>
            <a:r>
              <a:rPr lang="en-US" sz="3200">
                <a:latin typeface="Archivo"/>
                <a:ea typeface="Archivo"/>
                <a:cs typeface="Archivo"/>
                <a:sym typeface="Archivo"/>
              </a:rPr>
              <a:t> [2]</a:t>
            </a:r>
            <a:endParaRPr sz="3200">
              <a:latin typeface="Archivo"/>
              <a:ea typeface="Archivo"/>
              <a:cs typeface="Archivo"/>
              <a:sym typeface="Archivo"/>
            </a:endParaRPr>
          </a:p>
          <a:p>
            <a:pPr indent="0" lvl="0" marL="0" marR="0" rtl="0" algn="l">
              <a:lnSpc>
                <a:spcPct val="140000"/>
              </a:lnSpc>
              <a:spcBef>
                <a:spcPts val="0"/>
              </a:spcBef>
              <a:spcAft>
                <a:spcPts val="0"/>
              </a:spcAft>
              <a:buNone/>
            </a:pPr>
            <a:r>
              <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None/>
            </a:pPr>
            <a:r>
              <a:rPr lang="en-US" sz="3200">
                <a:solidFill>
                  <a:schemeClr val="dk2"/>
                </a:solidFill>
                <a:latin typeface="Archivo"/>
                <a:ea typeface="Archivo"/>
                <a:cs typeface="Archivo"/>
                <a:sym typeface="Archivo"/>
              </a:rPr>
              <a:t>sources</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None/>
            </a:pPr>
            <a:r>
              <a:rPr lang="en-US" sz="3200">
                <a:solidFill>
                  <a:schemeClr val="dk2"/>
                </a:solidFill>
                <a:latin typeface="Archivo"/>
                <a:ea typeface="Archivo"/>
                <a:cs typeface="Archivo"/>
                <a:sym typeface="Archivo"/>
              </a:rPr>
              <a:t>[1]</a:t>
            </a:r>
            <a:r>
              <a:rPr lang="en-US" sz="3200" u="sng">
                <a:solidFill>
                  <a:schemeClr val="hlink"/>
                </a:solidFill>
                <a:latin typeface="Archivo"/>
                <a:ea typeface="Archivo"/>
                <a:cs typeface="Archivo"/>
                <a:sym typeface="Archivo"/>
                <a:hlinkClick r:id="rId4"/>
              </a:rPr>
              <a:t>https://www.epa.gov/criteria-air-pollutants/naaqs-table</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None/>
            </a:pPr>
            <a:r>
              <a:rPr lang="en-US" sz="3200">
                <a:solidFill>
                  <a:schemeClr val="dk2"/>
                </a:solidFill>
                <a:latin typeface="Archivo"/>
                <a:ea typeface="Archivo"/>
                <a:cs typeface="Archivo"/>
                <a:sym typeface="Archivo"/>
              </a:rPr>
              <a:t>[2]</a:t>
            </a:r>
            <a:r>
              <a:rPr lang="en-US" sz="3200" u="sng">
                <a:solidFill>
                  <a:schemeClr val="hlink"/>
                </a:solidFill>
                <a:latin typeface="Archivo"/>
                <a:ea typeface="Archivo"/>
                <a:cs typeface="Archivo"/>
                <a:sym typeface="Archivo"/>
                <a:hlinkClick r:id="rId5"/>
              </a:rPr>
              <a:t>https://www.fsis.usda.gov/sites/default/files/media_file/2020-08/Carbon-Dioxide.pdf</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None/>
            </a:pPr>
            <a:r>
              <a:t/>
            </a:r>
            <a:endParaRPr sz="3200">
              <a:solidFill>
                <a:schemeClr val="dk2"/>
              </a:solidFill>
              <a:latin typeface="Archivo"/>
              <a:ea typeface="Archivo"/>
              <a:cs typeface="Archivo"/>
              <a:sym typeface="Archivo"/>
            </a:endParaRPr>
          </a:p>
          <a:p>
            <a:pPr indent="0" lvl="0" marL="0" marR="0" rtl="0" algn="l">
              <a:lnSpc>
                <a:spcPct val="140000"/>
              </a:lnSpc>
              <a:spcBef>
                <a:spcPts val="0"/>
              </a:spcBef>
              <a:spcAft>
                <a:spcPts val="0"/>
              </a:spcAft>
              <a:buNone/>
            </a:pPr>
            <a:r>
              <a:t/>
            </a:r>
            <a:endParaRPr sz="3200">
              <a:solidFill>
                <a:schemeClr val="dk2"/>
              </a:solidFill>
              <a:latin typeface="Archivo"/>
              <a:ea typeface="Archivo"/>
              <a:cs typeface="Archivo"/>
              <a:sym typeface="Archivo"/>
            </a:endParaRPr>
          </a:p>
        </p:txBody>
      </p:sp>
      <p:sp>
        <p:nvSpPr>
          <p:cNvPr id="81" name="Google Shape;81;p16"/>
          <p:cNvSpPr txBox="1"/>
          <p:nvPr/>
        </p:nvSpPr>
        <p:spPr>
          <a:xfrm>
            <a:off x="1224193" y="3162825"/>
            <a:ext cx="18968400" cy="846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b="1" lang="en-US" sz="4200">
                <a:solidFill>
                  <a:schemeClr val="accent1"/>
                </a:solidFill>
                <a:latin typeface="Archivo Narrow"/>
                <a:ea typeface="Archivo Narrow"/>
                <a:cs typeface="Archivo Narrow"/>
                <a:sym typeface="Archivo Narrow"/>
              </a:rPr>
              <a:t>What we’re monitoring</a:t>
            </a:r>
            <a:endParaRPr b="1" sz="4200">
              <a:latin typeface="Archivo Narrow"/>
              <a:ea typeface="Archivo Narrow"/>
              <a:cs typeface="Archivo Narrow"/>
              <a:sym typeface="Archivo Narrow"/>
            </a:endParaRPr>
          </a:p>
        </p:txBody>
      </p:sp>
      <p:sp>
        <p:nvSpPr>
          <p:cNvPr id="82" name="Google Shape;82;p16"/>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Background</a:t>
            </a:r>
            <a:endParaRPr sz="7200">
              <a:latin typeface="Archivo Narrow"/>
              <a:ea typeface="Archivo Narrow"/>
              <a:cs typeface="Archivo Narrow"/>
              <a:sym typeface="Archivo Narrow"/>
            </a:endParaRPr>
          </a:p>
        </p:txBody>
      </p:sp>
      <p:sp>
        <p:nvSpPr>
          <p:cNvPr id="83" name="Google Shape;83;p16"/>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lang="en-US" sz="2600">
                <a:solidFill>
                  <a:schemeClr val="dk2"/>
                </a:solidFill>
                <a:latin typeface="Archivo"/>
                <a:ea typeface="Archivo"/>
                <a:cs typeface="Archivo"/>
                <a:sym typeface="Archivo"/>
              </a:rPr>
              <a:t>Background</a:t>
            </a:r>
            <a:endParaRPr b="1" i="0" sz="2600" u="none" cap="none" strike="noStrike">
              <a:solidFill>
                <a:schemeClr val="dk2"/>
              </a:solidFill>
              <a:latin typeface="Archivo"/>
              <a:ea typeface="Archivo"/>
              <a:cs typeface="Archivo"/>
              <a:sym typeface="Archivo"/>
            </a:endParaRPr>
          </a:p>
        </p:txBody>
      </p:sp>
      <p:graphicFrame>
        <p:nvGraphicFramePr>
          <p:cNvPr id="84" name="Google Shape;84;p16"/>
          <p:cNvGraphicFramePr/>
          <p:nvPr/>
        </p:nvGraphicFramePr>
        <p:xfrm>
          <a:off x="952500" y="4387038"/>
          <a:ext cx="3000000" cy="3000000"/>
        </p:xfrm>
        <a:graphic>
          <a:graphicData uri="http://schemas.openxmlformats.org/drawingml/2006/table">
            <a:tbl>
              <a:tblPr>
                <a:noFill/>
                <a:tableStyleId>{A39C4107-3C53-4804-B05E-1377236A8A6D}</a:tableStyleId>
              </a:tblPr>
              <a:tblGrid>
                <a:gridCol w="7493000"/>
                <a:gridCol w="7493000"/>
                <a:gridCol w="7493000"/>
              </a:tblGrid>
              <a:tr h="2320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183600">
                <a:tc>
                  <a:txBody>
                    <a:bodyPr/>
                    <a:lstStyle/>
                    <a:p>
                      <a:pPr indent="-431800" lvl="0" marL="45720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CO</a:t>
                      </a:r>
                      <a:r>
                        <a:rPr baseline="-25000" lang="en-US" sz="3200">
                          <a:solidFill>
                            <a:schemeClr val="dk2"/>
                          </a:solidFill>
                          <a:latin typeface="Archivo"/>
                          <a:ea typeface="Archivo"/>
                          <a:cs typeface="Archivo"/>
                          <a:sym typeface="Archivo"/>
                        </a:rPr>
                        <a:t>2</a:t>
                      </a:r>
                      <a:endParaRPr/>
                    </a:p>
                  </a:txBody>
                  <a:tcPr marT="91425" marB="91425" marR="91425" marL="91425"/>
                </a:tc>
                <a:tc>
                  <a:txBody>
                    <a:bodyPr/>
                    <a:lstStyle/>
                    <a:p>
                      <a:pPr indent="-431800" lvl="0" marL="45720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Fine Particulate Matter (PM2.5)</a:t>
                      </a:r>
                      <a:endParaRPr/>
                    </a:p>
                  </a:txBody>
                  <a:tcPr marT="91425" marB="91425" marR="91425" marL="91425"/>
                </a:tc>
                <a:tc>
                  <a:txBody>
                    <a:bodyPr/>
                    <a:lstStyle/>
                    <a:p>
                      <a:pPr indent="-431800" lvl="0" marL="45720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Airflow</a:t>
                      </a:r>
                      <a:endParaRPr/>
                    </a:p>
                  </a:txBody>
                  <a:tcPr marT="91425" marB="91425" marR="91425" marL="91425"/>
                </a:tc>
              </a:tr>
            </a:tbl>
          </a:graphicData>
        </a:graphic>
      </p:graphicFrame>
      <p:pic>
        <p:nvPicPr>
          <p:cNvPr id="85" name="Google Shape;85;p16"/>
          <p:cNvPicPr preferRelativeResize="0"/>
          <p:nvPr/>
        </p:nvPicPr>
        <p:blipFill>
          <a:blip r:embed="rId6">
            <a:alphaModFix/>
          </a:blip>
          <a:stretch>
            <a:fillRect/>
          </a:stretch>
        </p:blipFill>
        <p:spPr>
          <a:xfrm>
            <a:off x="3353287" y="4803488"/>
            <a:ext cx="1624375" cy="1624375"/>
          </a:xfrm>
          <a:prstGeom prst="rect">
            <a:avLst/>
          </a:prstGeom>
          <a:noFill/>
          <a:ln>
            <a:noFill/>
          </a:ln>
        </p:spPr>
      </p:pic>
      <p:pic>
        <p:nvPicPr>
          <p:cNvPr id="86" name="Google Shape;86;p16"/>
          <p:cNvPicPr preferRelativeResize="0"/>
          <p:nvPr/>
        </p:nvPicPr>
        <p:blipFill>
          <a:blip r:embed="rId7">
            <a:alphaModFix/>
          </a:blip>
          <a:stretch>
            <a:fillRect/>
          </a:stretch>
        </p:blipFill>
        <p:spPr>
          <a:xfrm>
            <a:off x="10686483" y="4487875"/>
            <a:ext cx="2957638" cy="2255625"/>
          </a:xfrm>
          <a:prstGeom prst="rect">
            <a:avLst/>
          </a:prstGeom>
          <a:noFill/>
          <a:ln>
            <a:noFill/>
          </a:ln>
        </p:spPr>
      </p:pic>
      <p:pic>
        <p:nvPicPr>
          <p:cNvPr id="87" name="Google Shape;87;p16"/>
          <p:cNvPicPr preferRelativeResize="0"/>
          <p:nvPr/>
        </p:nvPicPr>
        <p:blipFill>
          <a:blip r:embed="rId8">
            <a:alphaModFix/>
          </a:blip>
          <a:stretch>
            <a:fillRect/>
          </a:stretch>
        </p:blipFill>
        <p:spPr>
          <a:xfrm>
            <a:off x="18568237" y="4803500"/>
            <a:ext cx="1624375" cy="162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91" name="Shape 91"/>
        <p:cNvGrpSpPr/>
        <p:nvPr/>
      </p:nvGrpSpPr>
      <p:grpSpPr>
        <a:xfrm>
          <a:off x="0" y="0"/>
          <a:ext cx="0" cy="0"/>
          <a:chOff x="0" y="0"/>
          <a:chExt cx="0" cy="0"/>
        </a:xfrm>
      </p:grpSpPr>
      <p:pic>
        <p:nvPicPr>
          <p:cNvPr id="92" name="Google Shape;92;p17"/>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93" name="Google Shape;93;p17"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4" name="Google Shape;94;p17"/>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95" name="Google Shape;95;p17"/>
          <p:cNvSpPr txBox="1"/>
          <p:nvPr/>
        </p:nvSpPr>
        <p:spPr>
          <a:xfrm>
            <a:off x="1217700" y="4241800"/>
            <a:ext cx="22324200" cy="7344300"/>
          </a:xfrm>
          <a:prstGeom prst="rect">
            <a:avLst/>
          </a:prstGeom>
          <a:noFill/>
          <a:ln>
            <a:noFill/>
          </a:ln>
        </p:spPr>
        <p:txBody>
          <a:bodyPr anchorCtr="0" anchor="t" bIns="0" lIns="0" spcFirstLastPara="1" rIns="0" wrap="square" tIns="0">
            <a:noAutofit/>
          </a:bodyPr>
          <a:lstStyle/>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Based on last year’s capstone project</a:t>
            </a:r>
            <a:endParaRPr sz="3200">
              <a:solidFill>
                <a:schemeClr val="dk2"/>
              </a:solidFill>
              <a:latin typeface="Archivo"/>
              <a:ea typeface="Archivo"/>
              <a:cs typeface="Archivo"/>
              <a:sym typeface="Archivo"/>
            </a:endParaRPr>
          </a:p>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Upgrade to OpenWSN wireless system</a:t>
            </a:r>
            <a:endParaRPr sz="3200">
              <a:solidFill>
                <a:schemeClr val="dk2"/>
              </a:solidFill>
              <a:latin typeface="Archivo"/>
              <a:ea typeface="Archivo"/>
              <a:cs typeface="Archivo"/>
              <a:sym typeface="Archivo"/>
            </a:endParaRPr>
          </a:p>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Measure </a:t>
            </a:r>
            <a:r>
              <a:rPr lang="en-US" sz="3200">
                <a:solidFill>
                  <a:schemeClr val="dk2"/>
                </a:solidFill>
                <a:latin typeface="Archivo"/>
                <a:ea typeface="Archivo"/>
                <a:cs typeface="Archivo"/>
                <a:sym typeface="Archivo"/>
              </a:rPr>
              <a:t>CO</a:t>
            </a:r>
            <a:r>
              <a:rPr baseline="-25000" lang="en-US" sz="3200">
                <a:solidFill>
                  <a:schemeClr val="dk2"/>
                </a:solidFill>
                <a:latin typeface="Archivo"/>
                <a:ea typeface="Archivo"/>
                <a:cs typeface="Archivo"/>
                <a:sym typeface="Archivo"/>
              </a:rPr>
              <a:t>2 </a:t>
            </a:r>
            <a:r>
              <a:rPr lang="en-US" sz="3200">
                <a:solidFill>
                  <a:schemeClr val="dk2"/>
                </a:solidFill>
                <a:latin typeface="Archivo"/>
                <a:ea typeface="Archivo"/>
                <a:cs typeface="Archivo"/>
                <a:sym typeface="Archivo"/>
              </a:rPr>
              <a:t> </a:t>
            </a:r>
            <a:r>
              <a:rPr lang="en-US" sz="3200">
                <a:solidFill>
                  <a:schemeClr val="dk2"/>
                </a:solidFill>
                <a:latin typeface="Archivo"/>
                <a:ea typeface="Archivo"/>
                <a:cs typeface="Archivo"/>
                <a:sym typeface="Archivo"/>
              </a:rPr>
              <a:t>and PM2.5 instead of N</a:t>
            </a:r>
            <a:r>
              <a:rPr baseline="-25000" lang="en-US" sz="3200">
                <a:solidFill>
                  <a:schemeClr val="dk2"/>
                </a:solidFill>
                <a:latin typeface="Archivo"/>
                <a:ea typeface="Archivo"/>
                <a:cs typeface="Archivo"/>
                <a:sym typeface="Archivo"/>
              </a:rPr>
              <a:t>2</a:t>
            </a:r>
            <a:r>
              <a:rPr lang="en-US" sz="3200">
                <a:solidFill>
                  <a:schemeClr val="dk2"/>
                </a:solidFill>
                <a:latin typeface="Archivo"/>
                <a:ea typeface="Archivo"/>
                <a:cs typeface="Archivo"/>
                <a:sym typeface="Archivo"/>
              </a:rPr>
              <a:t>O</a:t>
            </a:r>
            <a:endParaRPr sz="3200">
              <a:solidFill>
                <a:schemeClr val="dk2"/>
              </a:solidFill>
              <a:latin typeface="Archivo"/>
              <a:ea typeface="Archivo"/>
              <a:cs typeface="Archivo"/>
              <a:sym typeface="Archivo"/>
            </a:endParaRPr>
          </a:p>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Better Battery life</a:t>
            </a:r>
            <a:endParaRPr sz="3200">
              <a:solidFill>
                <a:schemeClr val="dk2"/>
              </a:solidFill>
              <a:latin typeface="Archivo"/>
              <a:ea typeface="Archivo"/>
              <a:cs typeface="Archivo"/>
              <a:sym typeface="Archivo"/>
            </a:endParaRPr>
          </a:p>
          <a:p>
            <a:pPr indent="-431800" lvl="0" marL="457200" marR="0" rtl="0" algn="l">
              <a:lnSpc>
                <a:spcPct val="140000"/>
              </a:lnSpc>
              <a:spcBef>
                <a:spcPts val="0"/>
              </a:spcBef>
              <a:spcAft>
                <a:spcPts val="0"/>
              </a:spcAft>
              <a:buClr>
                <a:schemeClr val="dk2"/>
              </a:buClr>
              <a:buSzPts val="3200"/>
              <a:buFont typeface="Archivo"/>
              <a:buChar char="●"/>
            </a:pPr>
            <a:r>
              <a:rPr lang="en-US" sz="3200">
                <a:solidFill>
                  <a:schemeClr val="dk2"/>
                </a:solidFill>
                <a:latin typeface="Archivo"/>
                <a:ea typeface="Archivo"/>
                <a:cs typeface="Archivo"/>
                <a:sym typeface="Archivo"/>
              </a:rPr>
              <a:t>10 working nodes</a:t>
            </a:r>
            <a:endParaRPr sz="3200">
              <a:solidFill>
                <a:schemeClr val="dk2"/>
              </a:solidFill>
              <a:latin typeface="Archivo"/>
              <a:ea typeface="Archivo"/>
              <a:cs typeface="Archivo"/>
              <a:sym typeface="Archivo"/>
            </a:endParaRPr>
          </a:p>
        </p:txBody>
      </p:sp>
      <p:sp>
        <p:nvSpPr>
          <p:cNvPr id="96" name="Google Shape;96;p17"/>
          <p:cNvSpPr txBox="1"/>
          <p:nvPr/>
        </p:nvSpPr>
        <p:spPr>
          <a:xfrm>
            <a:off x="1224193" y="3257750"/>
            <a:ext cx="18968400" cy="846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b="1" lang="en-US" sz="4200">
                <a:solidFill>
                  <a:schemeClr val="accent1"/>
                </a:solidFill>
                <a:latin typeface="Archivo Narrow"/>
                <a:ea typeface="Archivo Narrow"/>
                <a:cs typeface="Archivo Narrow"/>
                <a:sym typeface="Archivo Narrow"/>
              </a:rPr>
              <a:t>The System</a:t>
            </a:r>
            <a:endParaRPr b="1" sz="4200">
              <a:latin typeface="Archivo Narrow"/>
              <a:ea typeface="Archivo Narrow"/>
              <a:cs typeface="Archivo Narrow"/>
              <a:sym typeface="Archivo Narrow"/>
            </a:endParaRPr>
          </a:p>
        </p:txBody>
      </p:sp>
      <p:sp>
        <p:nvSpPr>
          <p:cNvPr id="97" name="Google Shape;97;p17"/>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Background</a:t>
            </a:r>
            <a:endParaRPr sz="7200">
              <a:latin typeface="Archivo Narrow"/>
              <a:ea typeface="Archivo Narrow"/>
              <a:cs typeface="Archivo Narrow"/>
              <a:sym typeface="Archivo Narrow"/>
            </a:endParaRPr>
          </a:p>
        </p:txBody>
      </p:sp>
      <p:sp>
        <p:nvSpPr>
          <p:cNvPr id="98" name="Google Shape;98;p17"/>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lang="en-US" sz="2600">
                <a:solidFill>
                  <a:schemeClr val="dk2"/>
                </a:solidFill>
                <a:latin typeface="Archivo"/>
                <a:ea typeface="Archivo"/>
                <a:cs typeface="Archivo"/>
                <a:sym typeface="Archivo"/>
              </a:rPr>
              <a:t>Background</a:t>
            </a:r>
            <a:endParaRPr b="1" i="0" sz="2600" u="none" cap="none" strike="noStrike">
              <a:solidFill>
                <a:schemeClr val="dk2"/>
              </a:solidFill>
              <a:latin typeface="Archivo"/>
              <a:ea typeface="Archivo"/>
              <a:cs typeface="Archivo"/>
              <a:sym typeface="Archivo"/>
            </a:endParaRPr>
          </a:p>
        </p:txBody>
      </p:sp>
      <p:pic>
        <p:nvPicPr>
          <p:cNvPr id="99" name="Google Shape;99;p17"/>
          <p:cNvPicPr preferRelativeResize="0"/>
          <p:nvPr/>
        </p:nvPicPr>
        <p:blipFill>
          <a:blip r:embed="rId4">
            <a:alphaModFix/>
          </a:blip>
          <a:stretch>
            <a:fillRect/>
          </a:stretch>
        </p:blipFill>
        <p:spPr>
          <a:xfrm>
            <a:off x="16090500" y="3309300"/>
            <a:ext cx="7210651" cy="5407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03" name="Shape 103"/>
        <p:cNvGrpSpPr/>
        <p:nvPr/>
      </p:nvGrpSpPr>
      <p:grpSpPr>
        <a:xfrm>
          <a:off x="0" y="0"/>
          <a:ext cx="0" cy="0"/>
          <a:chOff x="0" y="0"/>
          <a:chExt cx="0" cy="0"/>
        </a:xfrm>
      </p:grpSpPr>
      <p:pic>
        <p:nvPicPr>
          <p:cNvPr id="104" name="Google Shape;104;p18"/>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05" name="Google Shape;105;p18"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6" name="Google Shape;106;p18"/>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07" name="Google Shape;107;p18"/>
          <p:cNvSpPr txBox="1"/>
          <p:nvPr/>
        </p:nvSpPr>
        <p:spPr>
          <a:xfrm>
            <a:off x="1217700" y="4451575"/>
            <a:ext cx="21895200" cy="8724300"/>
          </a:xfrm>
          <a:prstGeom prst="rect">
            <a:avLst/>
          </a:prstGeom>
          <a:noFill/>
          <a:ln>
            <a:noFill/>
          </a:ln>
        </p:spPr>
        <p:txBody>
          <a:bodyPr anchorCtr="0" anchor="t" bIns="0" lIns="0" spcFirstLastPara="1" rIns="0" wrap="square" tIns="0">
            <a:noAutofit/>
          </a:bodyPr>
          <a:lstStyle/>
          <a:p>
            <a:pPr indent="-431800" lvl="0" marL="457200" rtl="0" algn="l">
              <a:lnSpc>
                <a:spcPct val="115000"/>
              </a:lnSpc>
              <a:spcBef>
                <a:spcPts val="0"/>
              </a:spcBef>
              <a:spcAft>
                <a:spcPts val="0"/>
              </a:spcAft>
              <a:buClr>
                <a:schemeClr val="dk1"/>
              </a:buClr>
              <a:buSzPts val="3200"/>
              <a:buFont typeface="Archivo"/>
              <a:buChar char="●"/>
            </a:pPr>
            <a:r>
              <a:rPr lang="en-US" sz="3200">
                <a:solidFill>
                  <a:schemeClr val="dk1"/>
                </a:solidFill>
                <a:latin typeface="Archivo"/>
                <a:ea typeface="Archivo"/>
                <a:cs typeface="Archivo"/>
                <a:sym typeface="Archivo"/>
              </a:rPr>
              <a:t>Produce a wireless, within budget, and long life project</a:t>
            </a:r>
            <a:endParaRPr sz="3200">
              <a:solidFill>
                <a:schemeClr val="dk1"/>
              </a:solidFill>
              <a:latin typeface="Archivo"/>
              <a:ea typeface="Archivo"/>
              <a:cs typeface="Archivo"/>
              <a:sym typeface="Archivo"/>
            </a:endParaRPr>
          </a:p>
          <a:p>
            <a:pPr indent="-431800" lvl="0" marL="457200" rtl="0" algn="l">
              <a:lnSpc>
                <a:spcPct val="115000"/>
              </a:lnSpc>
              <a:spcBef>
                <a:spcPts val="0"/>
              </a:spcBef>
              <a:spcAft>
                <a:spcPts val="0"/>
              </a:spcAft>
              <a:buClr>
                <a:schemeClr val="dk1"/>
              </a:buClr>
              <a:buSzPts val="3200"/>
              <a:buFont typeface="Archivo"/>
              <a:buChar char="●"/>
            </a:pPr>
            <a:r>
              <a:rPr lang="en-US" sz="3200">
                <a:solidFill>
                  <a:schemeClr val="dk1"/>
                </a:solidFill>
                <a:latin typeface="Archivo"/>
                <a:ea typeface="Archivo"/>
                <a:cs typeface="Archivo"/>
                <a:sym typeface="Archivo"/>
              </a:rPr>
              <a:t> A particular goal of this project is very low power performance</a:t>
            </a:r>
            <a:endParaRPr sz="3200">
              <a:solidFill>
                <a:schemeClr val="dk1"/>
              </a:solidFill>
              <a:latin typeface="Archivo"/>
              <a:ea typeface="Archivo"/>
              <a:cs typeface="Archivo"/>
              <a:sym typeface="Archivo"/>
            </a:endParaRPr>
          </a:p>
          <a:p>
            <a:pPr indent="-431800" lvl="0" marL="457200" rtl="0" algn="l">
              <a:lnSpc>
                <a:spcPct val="115000"/>
              </a:lnSpc>
              <a:spcBef>
                <a:spcPts val="0"/>
              </a:spcBef>
              <a:spcAft>
                <a:spcPts val="0"/>
              </a:spcAft>
              <a:buClr>
                <a:schemeClr val="dk1"/>
              </a:buClr>
              <a:buSzPts val="3200"/>
              <a:buFont typeface="Archivo"/>
              <a:buChar char="●"/>
            </a:pPr>
            <a:r>
              <a:rPr lang="en-US" sz="3200">
                <a:solidFill>
                  <a:schemeClr val="dk1"/>
                </a:solidFill>
                <a:latin typeface="Archivo"/>
                <a:ea typeface="Archivo"/>
                <a:cs typeface="Archivo"/>
                <a:sym typeface="Archivo"/>
              </a:rPr>
              <a:t>Data should be temporarily logged locally and wirelessly communicated to base station(s) as appropriate.</a:t>
            </a:r>
            <a:endParaRPr sz="3200">
              <a:solidFill>
                <a:schemeClr val="dk1"/>
              </a:solidFill>
              <a:latin typeface="Archivo"/>
              <a:ea typeface="Archivo"/>
              <a:cs typeface="Archivo"/>
              <a:sym typeface="Archivo"/>
            </a:endParaRPr>
          </a:p>
          <a:p>
            <a:pPr indent="-431800" lvl="0" marL="457200" rtl="0" algn="l">
              <a:lnSpc>
                <a:spcPct val="115000"/>
              </a:lnSpc>
              <a:spcBef>
                <a:spcPts val="0"/>
              </a:spcBef>
              <a:spcAft>
                <a:spcPts val="0"/>
              </a:spcAft>
              <a:buClr>
                <a:schemeClr val="dk1"/>
              </a:buClr>
              <a:buSzPts val="3200"/>
              <a:buFont typeface="Archivo"/>
              <a:buChar char="●"/>
            </a:pPr>
            <a:r>
              <a:rPr lang="en-US" sz="3200">
                <a:solidFill>
                  <a:schemeClr val="dk1"/>
                </a:solidFill>
                <a:latin typeface="Archivo"/>
                <a:ea typeface="Archivo"/>
                <a:cs typeface="Archivo"/>
                <a:sym typeface="Archivo"/>
              </a:rPr>
              <a:t>A stretch goal includes a visualization dashboard to present the logged data graphically for at-a-glance use. </a:t>
            </a:r>
            <a:endParaRPr sz="3200">
              <a:solidFill>
                <a:schemeClr val="dk1"/>
              </a:solidFill>
              <a:latin typeface="Archivo"/>
              <a:ea typeface="Archivo"/>
              <a:cs typeface="Archivo"/>
              <a:sym typeface="Archivo"/>
            </a:endParaRPr>
          </a:p>
          <a:p>
            <a:pPr indent="-431800" lvl="0" marL="457200" rtl="0" algn="l">
              <a:lnSpc>
                <a:spcPct val="115000"/>
              </a:lnSpc>
              <a:spcBef>
                <a:spcPts val="0"/>
              </a:spcBef>
              <a:spcAft>
                <a:spcPts val="0"/>
              </a:spcAft>
              <a:buClr>
                <a:schemeClr val="dk1"/>
              </a:buClr>
              <a:buSzPts val="3200"/>
              <a:buFont typeface="Archivo"/>
              <a:buChar char="●"/>
            </a:pPr>
            <a:r>
              <a:rPr lang="en-US" sz="3200">
                <a:solidFill>
                  <a:schemeClr val="dk1"/>
                </a:solidFill>
                <a:latin typeface="Archivo"/>
                <a:ea typeface="Archivo"/>
                <a:cs typeface="Archivo"/>
                <a:sym typeface="Archivo"/>
              </a:rPr>
              <a:t>The device should be mechanically integrated into as small a form-factor as is practical and contained in a robust housing appropriate for indoor environments.</a:t>
            </a:r>
            <a:endParaRPr sz="3200">
              <a:solidFill>
                <a:schemeClr val="dk1"/>
              </a:solidFill>
              <a:latin typeface="Archivo"/>
              <a:ea typeface="Archivo"/>
              <a:cs typeface="Archivo"/>
              <a:sym typeface="Archivo"/>
            </a:endParaRPr>
          </a:p>
          <a:p>
            <a:pPr indent="0" lvl="0" marL="0" marR="0" rtl="0" algn="l">
              <a:lnSpc>
                <a:spcPct val="140000"/>
              </a:lnSpc>
              <a:spcBef>
                <a:spcPts val="0"/>
              </a:spcBef>
              <a:spcAft>
                <a:spcPts val="0"/>
              </a:spcAft>
              <a:buClr>
                <a:schemeClr val="dk2"/>
              </a:buClr>
              <a:buSzPts val="3250"/>
              <a:buFont typeface="Arial"/>
              <a:buNone/>
            </a:pPr>
            <a:r>
              <a:t/>
            </a:r>
            <a:endParaRPr sz="3200">
              <a:solidFill>
                <a:schemeClr val="dk2"/>
              </a:solidFill>
              <a:latin typeface="Archivo"/>
              <a:ea typeface="Archivo"/>
              <a:cs typeface="Archivo"/>
              <a:sym typeface="Archivo"/>
            </a:endParaRPr>
          </a:p>
        </p:txBody>
      </p:sp>
      <p:sp>
        <p:nvSpPr>
          <p:cNvPr id="108" name="Google Shape;108;p18"/>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Project Overview</a:t>
            </a:r>
            <a:endParaRPr sz="7200">
              <a:latin typeface="Archivo Narrow"/>
              <a:ea typeface="Archivo Narrow"/>
              <a:cs typeface="Archivo Narrow"/>
              <a:sym typeface="Archivo Narrow"/>
            </a:endParaRPr>
          </a:p>
        </p:txBody>
      </p:sp>
      <p:sp>
        <p:nvSpPr>
          <p:cNvPr id="109" name="Google Shape;109;p18"/>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13"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15" name="Google Shape;115;p19"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6" name="Google Shape;116;p19"/>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17" name="Google Shape;117;p19"/>
          <p:cNvSpPr txBox="1"/>
          <p:nvPr/>
        </p:nvSpPr>
        <p:spPr>
          <a:xfrm>
            <a:off x="1224200" y="4948275"/>
            <a:ext cx="18760800" cy="1342500"/>
          </a:xfrm>
          <a:prstGeom prst="rect">
            <a:avLst/>
          </a:prstGeom>
          <a:noFill/>
          <a:ln>
            <a:noFill/>
          </a:ln>
        </p:spPr>
        <p:txBody>
          <a:bodyPr anchorCtr="0" anchor="t" bIns="0" lIns="0" spcFirstLastPara="1" rIns="0" wrap="square" tIns="0">
            <a:noAutofit/>
          </a:bodyPr>
          <a:lstStyle/>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Select, Implement, and assess performance of sensors </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Particular focuses include power  consumption, cost and accuracy </a:t>
            </a:r>
            <a:endParaRPr sz="3000">
              <a:solidFill>
                <a:schemeClr val="dk2"/>
              </a:solidFill>
              <a:latin typeface="Archivo"/>
              <a:ea typeface="Archivo"/>
              <a:cs typeface="Archivo"/>
              <a:sym typeface="Archivo"/>
            </a:endParaRPr>
          </a:p>
        </p:txBody>
      </p:sp>
      <p:sp>
        <p:nvSpPr>
          <p:cNvPr id="118" name="Google Shape;118;p19"/>
          <p:cNvSpPr txBox="1"/>
          <p:nvPr/>
        </p:nvSpPr>
        <p:spPr>
          <a:xfrm>
            <a:off x="1217693" y="3397975"/>
            <a:ext cx="18968400" cy="846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b="1" lang="en-US" sz="4200">
                <a:latin typeface="Archivo Narrow"/>
                <a:ea typeface="Archivo Narrow"/>
                <a:cs typeface="Archivo Narrow"/>
                <a:sym typeface="Archivo Narrow"/>
              </a:rPr>
              <a:t>Phase 1</a:t>
            </a:r>
            <a:endParaRPr b="1" sz="4200">
              <a:latin typeface="Archivo Narrow"/>
              <a:ea typeface="Archivo Narrow"/>
              <a:cs typeface="Archivo Narrow"/>
              <a:sym typeface="Archivo Narrow"/>
            </a:endParaRPr>
          </a:p>
        </p:txBody>
      </p:sp>
      <p:sp>
        <p:nvSpPr>
          <p:cNvPr id="119" name="Google Shape;119;p19"/>
          <p:cNvSpPr txBox="1"/>
          <p:nvPr/>
        </p:nvSpPr>
        <p:spPr>
          <a:xfrm>
            <a:off x="1217700" y="1929175"/>
            <a:ext cx="21895200" cy="8463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Project Overview</a:t>
            </a:r>
            <a:endParaRPr sz="7200">
              <a:latin typeface="Archivo Narrow"/>
              <a:ea typeface="Archivo Narrow"/>
              <a:cs typeface="Archivo Narrow"/>
              <a:sym typeface="Archivo Narrow"/>
            </a:endParaRPr>
          </a:p>
        </p:txBody>
      </p:sp>
      <p:sp>
        <p:nvSpPr>
          <p:cNvPr id="120" name="Google Shape;120;p19"/>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
        <p:nvSpPr>
          <p:cNvPr id="121" name="Google Shape;121;p19"/>
          <p:cNvSpPr txBox="1"/>
          <p:nvPr/>
        </p:nvSpPr>
        <p:spPr>
          <a:xfrm>
            <a:off x="890168" y="6994775"/>
            <a:ext cx="18968400" cy="846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b="1" lang="en-US" sz="4200">
                <a:latin typeface="Archivo Narrow"/>
                <a:ea typeface="Archivo Narrow"/>
                <a:cs typeface="Archivo Narrow"/>
                <a:sym typeface="Archivo Narrow"/>
              </a:rPr>
              <a:t>Phase 2</a:t>
            </a:r>
            <a:endParaRPr b="1" sz="4200">
              <a:latin typeface="Archivo Narrow"/>
              <a:ea typeface="Archivo Narrow"/>
              <a:cs typeface="Archivo Narrow"/>
              <a:sym typeface="Archivo Narrow"/>
            </a:endParaRPr>
          </a:p>
        </p:txBody>
      </p:sp>
      <p:sp>
        <p:nvSpPr>
          <p:cNvPr id="122" name="Google Shape;122;p19"/>
          <p:cNvSpPr txBox="1"/>
          <p:nvPr/>
        </p:nvSpPr>
        <p:spPr>
          <a:xfrm>
            <a:off x="1224200" y="8038825"/>
            <a:ext cx="21895200" cy="1342500"/>
          </a:xfrm>
          <a:prstGeom prst="rect">
            <a:avLst/>
          </a:prstGeom>
          <a:noFill/>
          <a:ln>
            <a:noFill/>
          </a:ln>
        </p:spPr>
        <p:txBody>
          <a:bodyPr anchorCtr="0" anchor="t" bIns="0" lIns="0" spcFirstLastPara="1" rIns="0" wrap="square" tIns="0">
            <a:noAutofit/>
          </a:bodyPr>
          <a:lstStyle/>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Make it Wireless</a:t>
            </a:r>
            <a:endParaRPr sz="3000">
              <a:solidFill>
                <a:schemeClr val="dk2"/>
              </a:solidFill>
              <a:latin typeface="Archivo"/>
              <a:ea typeface="Archivo"/>
              <a:cs typeface="Archivo"/>
              <a:sym typeface="Archivo"/>
            </a:endParaRPr>
          </a:p>
          <a:p>
            <a:pPr indent="-419100" lvl="0" marL="457200" marR="0" rtl="0" algn="l">
              <a:lnSpc>
                <a:spcPct val="140000"/>
              </a:lnSpc>
              <a:spcBef>
                <a:spcPts val="0"/>
              </a:spcBef>
              <a:spcAft>
                <a:spcPts val="0"/>
              </a:spcAft>
              <a:buClr>
                <a:schemeClr val="dk2"/>
              </a:buClr>
              <a:buSzPts val="3000"/>
              <a:buFont typeface="Archivo"/>
              <a:buChar char="●"/>
            </a:pPr>
            <a:r>
              <a:rPr lang="en-US" sz="3000">
                <a:solidFill>
                  <a:schemeClr val="dk2"/>
                </a:solidFill>
                <a:latin typeface="Archivo"/>
                <a:ea typeface="Archivo"/>
                <a:cs typeface="Archivo"/>
                <a:sym typeface="Archivo"/>
              </a:rPr>
              <a:t>Incorporate into system that wakes up, takes </a:t>
            </a:r>
            <a:r>
              <a:rPr lang="en-US" sz="3000">
                <a:solidFill>
                  <a:schemeClr val="dk2"/>
                </a:solidFill>
                <a:latin typeface="Archivo"/>
                <a:ea typeface="Archivo"/>
                <a:cs typeface="Archivo"/>
                <a:sym typeface="Archivo"/>
              </a:rPr>
              <a:t>measurement</a:t>
            </a:r>
            <a:r>
              <a:rPr lang="en-US" sz="3000">
                <a:solidFill>
                  <a:schemeClr val="dk2"/>
                </a:solidFill>
                <a:latin typeface="Archivo"/>
                <a:ea typeface="Archivo"/>
                <a:cs typeface="Archivo"/>
                <a:sym typeface="Archivo"/>
              </a:rPr>
              <a:t> , transmit wirelessly, then go back to sleep</a:t>
            </a:r>
            <a:endParaRPr sz="3000">
              <a:solidFill>
                <a:schemeClr val="dk2"/>
              </a:solidFill>
              <a:latin typeface="Archivo"/>
              <a:ea typeface="Archivo"/>
              <a:cs typeface="Archivo"/>
              <a:sym typeface="Archivo"/>
            </a:endParaRPr>
          </a:p>
          <a:p>
            <a:pPr indent="0" lvl="0" marL="0" marR="0" rtl="0" algn="l">
              <a:lnSpc>
                <a:spcPct val="140000"/>
              </a:lnSpc>
              <a:spcBef>
                <a:spcPts val="0"/>
              </a:spcBef>
              <a:spcAft>
                <a:spcPts val="0"/>
              </a:spcAft>
              <a:buClr>
                <a:schemeClr val="dk2"/>
              </a:buClr>
              <a:buSzPts val="3250"/>
              <a:buFont typeface="Arial"/>
              <a:buNone/>
            </a:pPr>
            <a:r>
              <a:t/>
            </a:r>
            <a:endParaRPr sz="3000">
              <a:solidFill>
                <a:schemeClr val="dk2"/>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26" name="Shape 126"/>
        <p:cNvGrpSpPr/>
        <p:nvPr/>
      </p:nvGrpSpPr>
      <p:grpSpPr>
        <a:xfrm>
          <a:off x="0" y="0"/>
          <a:ext cx="0" cy="0"/>
          <a:chOff x="0" y="0"/>
          <a:chExt cx="0" cy="0"/>
        </a:xfrm>
      </p:grpSpPr>
      <p:pic>
        <p:nvPicPr>
          <p:cNvPr id="127" name="Google Shape;127;p20"/>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28" name="Google Shape;128;p20"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9" name="Google Shape;129;p20"/>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30" name="Google Shape;130;p20"/>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Timeline</a:t>
            </a:r>
            <a:endParaRPr sz="7200">
              <a:latin typeface="Archivo Narrow"/>
              <a:ea typeface="Archivo Narrow"/>
              <a:cs typeface="Archivo Narrow"/>
              <a:sym typeface="Archivo Narrow"/>
            </a:endParaRPr>
          </a:p>
        </p:txBody>
      </p:sp>
      <p:sp>
        <p:nvSpPr>
          <p:cNvPr id="131" name="Google Shape;131;p20"/>
          <p:cNvSpPr txBox="1"/>
          <p:nvPr/>
        </p:nvSpPr>
        <p:spPr>
          <a:xfrm>
            <a:off x="1217693" y="3605275"/>
            <a:ext cx="18968400" cy="846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b="1" lang="en-US" sz="4200">
                <a:solidFill>
                  <a:schemeClr val="accent1"/>
                </a:solidFill>
                <a:latin typeface="Archivo Narrow"/>
                <a:ea typeface="Archivo Narrow"/>
                <a:cs typeface="Archivo Narrow"/>
                <a:sym typeface="Archivo Narrow"/>
              </a:rPr>
              <a:t>Winter and Spring Term Project Timelines</a:t>
            </a:r>
            <a:endParaRPr b="1" sz="4200">
              <a:latin typeface="Archivo Narrow"/>
              <a:ea typeface="Archivo Narrow"/>
              <a:cs typeface="Archivo Narrow"/>
              <a:sym typeface="Archivo Narrow"/>
            </a:endParaRPr>
          </a:p>
        </p:txBody>
      </p:sp>
      <p:sp>
        <p:nvSpPr>
          <p:cNvPr id="132" name="Google Shape;132;p20"/>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pic>
        <p:nvPicPr>
          <p:cNvPr id="133" name="Google Shape;133;p20"/>
          <p:cNvPicPr preferRelativeResize="0"/>
          <p:nvPr/>
        </p:nvPicPr>
        <p:blipFill>
          <a:blip r:embed="rId4">
            <a:alphaModFix/>
          </a:blip>
          <a:stretch>
            <a:fillRect/>
          </a:stretch>
        </p:blipFill>
        <p:spPr>
          <a:xfrm>
            <a:off x="1224200" y="4451575"/>
            <a:ext cx="9333750" cy="8436275"/>
          </a:xfrm>
          <a:prstGeom prst="rect">
            <a:avLst/>
          </a:prstGeom>
          <a:noFill/>
          <a:ln>
            <a:noFill/>
          </a:ln>
        </p:spPr>
      </p:pic>
      <p:pic>
        <p:nvPicPr>
          <p:cNvPr id="134" name="Google Shape;134;p20"/>
          <p:cNvPicPr preferRelativeResize="0"/>
          <p:nvPr/>
        </p:nvPicPr>
        <p:blipFill>
          <a:blip r:embed="rId5">
            <a:alphaModFix/>
          </a:blip>
          <a:stretch>
            <a:fillRect/>
          </a:stretch>
        </p:blipFill>
        <p:spPr>
          <a:xfrm>
            <a:off x="11055750" y="4973050"/>
            <a:ext cx="12779600" cy="7393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38"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40" name="Google Shape;140;p21"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41" name="Google Shape;141;p21"/>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42" name="Google Shape;142;p21"/>
          <p:cNvSpPr txBox="1"/>
          <p:nvPr/>
        </p:nvSpPr>
        <p:spPr>
          <a:xfrm>
            <a:off x="1224200" y="4584800"/>
            <a:ext cx="19200900" cy="4902000"/>
          </a:xfrm>
          <a:prstGeom prst="rect">
            <a:avLst/>
          </a:prstGeom>
          <a:noFill/>
          <a:ln>
            <a:noFill/>
          </a:ln>
        </p:spPr>
        <p:txBody>
          <a:bodyPr anchorCtr="0" anchor="t" bIns="0" lIns="0" spcFirstLastPara="1" rIns="0" wrap="square" tIns="0">
            <a:noAutofit/>
          </a:bodyPr>
          <a:lstStyle/>
          <a:p>
            <a:pPr indent="-431800" lvl="0" marL="457200" rtl="0" algn="l">
              <a:spcBef>
                <a:spcPts val="0"/>
              </a:spcBef>
              <a:spcAft>
                <a:spcPts val="0"/>
              </a:spcAft>
              <a:buClr>
                <a:schemeClr val="dk1"/>
              </a:buClr>
              <a:buSzPts val="3200"/>
              <a:buChar char="●"/>
            </a:pPr>
            <a:r>
              <a:rPr lang="en-US" sz="3200">
                <a:solidFill>
                  <a:schemeClr val="dk1"/>
                </a:solidFill>
              </a:rPr>
              <a:t>Industry Sponsor : Dr. David Burnett (Principle Investigator of WEST Lab at Portland State University)</a:t>
            </a:r>
            <a:endParaRPr sz="3200">
              <a:solidFill>
                <a:schemeClr val="dk1"/>
              </a:solidFill>
            </a:endParaRPr>
          </a:p>
          <a:p>
            <a:pPr indent="-431800" lvl="0" marL="457200" rtl="0" algn="l">
              <a:spcBef>
                <a:spcPts val="0"/>
              </a:spcBef>
              <a:spcAft>
                <a:spcPts val="0"/>
              </a:spcAft>
              <a:buClr>
                <a:schemeClr val="dk1"/>
              </a:buClr>
              <a:buSzPts val="3200"/>
              <a:buChar char="●"/>
            </a:pPr>
            <a:r>
              <a:rPr lang="en-US" sz="3200">
                <a:solidFill>
                  <a:schemeClr val="dk1"/>
                </a:solidFill>
              </a:rPr>
              <a:t>Faculty Advisor: Dr. John Acken</a:t>
            </a:r>
            <a:endParaRPr sz="3200">
              <a:solidFill>
                <a:schemeClr val="dk1"/>
              </a:solidFill>
            </a:endParaRPr>
          </a:p>
          <a:p>
            <a:pPr indent="-431800" lvl="0" marL="457200" rtl="0" algn="l">
              <a:spcBef>
                <a:spcPts val="0"/>
              </a:spcBef>
              <a:spcAft>
                <a:spcPts val="0"/>
              </a:spcAft>
              <a:buClr>
                <a:schemeClr val="dk1"/>
              </a:buClr>
              <a:buSzPts val="3200"/>
              <a:buChar char="●"/>
            </a:pPr>
            <a:r>
              <a:rPr lang="en-US" sz="3200">
                <a:solidFill>
                  <a:schemeClr val="dk1"/>
                </a:solidFill>
              </a:rPr>
              <a:t>Engineers: </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Adam Dezay</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Manuel Garcia</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Brandon Hippe</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Mercedes Newton </a:t>
            </a:r>
            <a:endParaRPr sz="3200">
              <a:solidFill>
                <a:schemeClr val="dk1"/>
              </a:solidFill>
            </a:endParaRPr>
          </a:p>
          <a:p>
            <a:pPr indent="-431800" lvl="0" marL="457200" rtl="0" algn="l">
              <a:spcBef>
                <a:spcPts val="0"/>
              </a:spcBef>
              <a:spcAft>
                <a:spcPts val="0"/>
              </a:spcAft>
              <a:buClr>
                <a:schemeClr val="dk1"/>
              </a:buClr>
              <a:buSzPts val="3200"/>
              <a:buChar char="●"/>
            </a:pPr>
            <a:r>
              <a:rPr lang="en-US" sz="3200">
                <a:solidFill>
                  <a:schemeClr val="dk1"/>
                </a:solidFill>
              </a:rPr>
              <a:t>Customer: Any business in need of monitoring changing air quality conditions and their employees.</a:t>
            </a:r>
            <a:endParaRPr sz="3200">
              <a:solidFill>
                <a:schemeClr val="dk1"/>
              </a:solidFill>
            </a:endParaRPr>
          </a:p>
          <a:p>
            <a:pPr indent="0" lvl="0" marL="0" rtl="0" algn="l">
              <a:spcBef>
                <a:spcPts val="0"/>
              </a:spcBef>
              <a:spcAft>
                <a:spcPts val="0"/>
              </a:spcAft>
              <a:buNone/>
            </a:pPr>
            <a:r>
              <a:t/>
            </a:r>
            <a:endParaRPr sz="3200">
              <a:solidFill>
                <a:schemeClr val="dk2"/>
              </a:solidFill>
              <a:latin typeface="Archivo"/>
              <a:ea typeface="Archivo"/>
              <a:cs typeface="Archivo"/>
              <a:sym typeface="Archivo"/>
            </a:endParaRPr>
          </a:p>
        </p:txBody>
      </p:sp>
      <p:sp>
        <p:nvSpPr>
          <p:cNvPr id="143" name="Google Shape;143;p21"/>
          <p:cNvSpPr txBox="1"/>
          <p:nvPr/>
        </p:nvSpPr>
        <p:spPr>
          <a:xfrm>
            <a:off x="1217693" y="3513600"/>
            <a:ext cx="18968400" cy="846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accent1"/>
              </a:buClr>
              <a:buSzPts val="4000"/>
              <a:buFont typeface="Ultra"/>
              <a:buNone/>
            </a:pPr>
            <a:r>
              <a:rPr b="1" lang="en-US" sz="4200">
                <a:solidFill>
                  <a:schemeClr val="accent1"/>
                </a:solidFill>
                <a:latin typeface="Archivo Narrow"/>
                <a:ea typeface="Archivo Narrow"/>
                <a:cs typeface="Archivo Narrow"/>
                <a:sym typeface="Archivo Narrow"/>
              </a:rPr>
              <a:t>Stakeholders</a:t>
            </a:r>
            <a:endParaRPr b="1" sz="4200">
              <a:latin typeface="Archivo Narrow"/>
              <a:ea typeface="Archivo Narrow"/>
              <a:cs typeface="Archivo Narrow"/>
              <a:sym typeface="Archivo Narrow"/>
            </a:endParaRPr>
          </a:p>
        </p:txBody>
      </p:sp>
      <p:sp>
        <p:nvSpPr>
          <p:cNvPr id="144" name="Google Shape;144;p21"/>
          <p:cNvSpPr txBox="1"/>
          <p:nvPr/>
        </p:nvSpPr>
        <p:spPr>
          <a:xfrm>
            <a:off x="1217697" y="1929175"/>
            <a:ext cx="21895200" cy="252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Product Design Specification</a:t>
            </a:r>
            <a:endParaRPr sz="7200">
              <a:latin typeface="Archivo Narrow"/>
              <a:ea typeface="Archivo Narrow"/>
              <a:cs typeface="Archivo Narrow"/>
              <a:sym typeface="Archivo Narrow"/>
            </a:endParaRPr>
          </a:p>
        </p:txBody>
      </p:sp>
      <p:sp>
        <p:nvSpPr>
          <p:cNvPr id="145" name="Google Shape;145;p21"/>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0"/>
          </a:schemeClr>
        </a:solidFill>
      </p:bgPr>
    </p:bg>
    <p:spTree>
      <p:nvGrpSpPr>
        <p:cNvPr id="149" name="Shape 149"/>
        <p:cNvGrpSpPr/>
        <p:nvPr/>
      </p:nvGrpSpPr>
      <p:grpSpPr>
        <a:xfrm>
          <a:off x="0" y="0"/>
          <a:ext cx="0" cy="0"/>
          <a:chOff x="0" y="0"/>
          <a:chExt cx="0" cy="0"/>
        </a:xfrm>
      </p:grpSpPr>
      <p:pic>
        <p:nvPicPr>
          <p:cNvPr id="150" name="Google Shape;150;p22"/>
          <p:cNvPicPr preferRelativeResize="0"/>
          <p:nvPr/>
        </p:nvPicPr>
        <p:blipFill rotWithShape="1">
          <a:blip r:embed="rId3">
            <a:alphaModFix/>
          </a:blip>
          <a:srcRect b="1578" l="0" r="0" t="1569"/>
          <a:stretch/>
        </p:blipFill>
        <p:spPr>
          <a:xfrm>
            <a:off x="342431" y="499915"/>
            <a:ext cx="547744" cy="541653"/>
          </a:xfrm>
          <a:prstGeom prst="rect">
            <a:avLst/>
          </a:prstGeom>
          <a:noFill/>
          <a:ln>
            <a:noFill/>
          </a:ln>
        </p:spPr>
      </p:pic>
      <p:sp>
        <p:nvSpPr>
          <p:cNvPr id="151" name="Google Shape;151;p22" title="Green footer bar with page number"/>
          <p:cNvSpPr/>
          <p:nvPr/>
        </p:nvSpPr>
        <p:spPr>
          <a:xfrm>
            <a:off x="0" y="13175866"/>
            <a:ext cx="24384000" cy="548700"/>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52" name="Google Shape;152;p22"/>
          <p:cNvSpPr txBox="1"/>
          <p:nvPr/>
        </p:nvSpPr>
        <p:spPr>
          <a:xfrm>
            <a:off x="23835359" y="13175866"/>
            <a:ext cx="5487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Arial"/>
              <a:buNone/>
            </a:pPr>
            <a:fld id="{00000000-1234-1234-1234-123412341234}" type="slidenum">
              <a:rPr b="1" i="0" lang="en-US" sz="2000" u="none" cap="none" strike="noStrike">
                <a:solidFill>
                  <a:schemeClr val="accent3"/>
                </a:solidFill>
                <a:latin typeface="Arial"/>
                <a:ea typeface="Arial"/>
                <a:cs typeface="Arial"/>
                <a:sym typeface="Arial"/>
              </a:rPr>
              <a:t>‹#›</a:t>
            </a:fld>
            <a:endParaRPr b="1" i="0" sz="2000" u="none" cap="none" strike="noStrike">
              <a:solidFill>
                <a:schemeClr val="accent3"/>
              </a:solidFill>
              <a:latin typeface="Arial"/>
              <a:ea typeface="Arial"/>
              <a:cs typeface="Arial"/>
              <a:sym typeface="Arial"/>
            </a:endParaRPr>
          </a:p>
        </p:txBody>
      </p:sp>
      <p:sp>
        <p:nvSpPr>
          <p:cNvPr id="153" name="Google Shape;153;p22"/>
          <p:cNvSpPr txBox="1"/>
          <p:nvPr/>
        </p:nvSpPr>
        <p:spPr>
          <a:xfrm>
            <a:off x="1217700" y="3029575"/>
            <a:ext cx="14853600" cy="97851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chemeClr val="dk2"/>
              </a:buClr>
              <a:buSzPts val="3250"/>
              <a:buFont typeface="Arial"/>
              <a:buNone/>
            </a:pPr>
            <a:r>
              <a:rPr b="1" lang="en-US" sz="3600">
                <a:solidFill>
                  <a:schemeClr val="dk2"/>
                </a:solidFill>
                <a:latin typeface="Archivo"/>
                <a:ea typeface="Archivo"/>
                <a:cs typeface="Archivo"/>
                <a:sym typeface="Archivo"/>
              </a:rPr>
              <a:t>Must</a:t>
            </a:r>
            <a:endParaRPr b="1" sz="36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Sense PM2.5, CO</a:t>
            </a:r>
            <a:r>
              <a:rPr baseline="-25000" lang="en-US" sz="3200">
                <a:solidFill>
                  <a:schemeClr val="dk1"/>
                </a:solidFill>
              </a:rPr>
              <a:t>2</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Maximize its battery life for sustained operation</a:t>
            </a:r>
            <a:endParaRPr sz="3200">
              <a:solidFill>
                <a:schemeClr val="dk1"/>
              </a:solidFill>
              <a:highlight>
                <a:srgbClr val="FFFF00"/>
              </a:highlight>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Locally store its measurement data</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Use as many open-source components as possible</a:t>
            </a:r>
            <a:endParaRPr sz="3200">
              <a:solidFill>
                <a:schemeClr val="dk1"/>
              </a:solidFill>
            </a:endParaRPr>
          </a:p>
          <a:p>
            <a:pPr indent="0" lvl="0" marL="0" rtl="0" algn="l">
              <a:lnSpc>
                <a:spcPct val="140000"/>
              </a:lnSpc>
              <a:spcBef>
                <a:spcPts val="0"/>
              </a:spcBef>
              <a:spcAft>
                <a:spcPts val="0"/>
              </a:spcAft>
              <a:buNone/>
            </a:pPr>
            <a:r>
              <a:rPr b="1" lang="en-US" sz="3600">
                <a:solidFill>
                  <a:schemeClr val="dk2"/>
                </a:solidFill>
                <a:latin typeface="Archivo"/>
                <a:ea typeface="Archivo"/>
                <a:cs typeface="Archivo"/>
                <a:sym typeface="Archivo"/>
              </a:rPr>
              <a:t>Should</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Sense airspeed and direction</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Have a battery life of at least 1 year</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Wirelessly share its measurement data with other sensor systems and central monitoring system</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Be entirely open-source</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Must have an enclosure</a:t>
            </a:r>
            <a:endParaRPr sz="3200">
              <a:solidFill>
                <a:schemeClr val="dk1"/>
              </a:solidFill>
            </a:endParaRPr>
          </a:p>
          <a:p>
            <a:pPr indent="0" lvl="0" marL="0" rtl="0" algn="l">
              <a:lnSpc>
                <a:spcPct val="140000"/>
              </a:lnSpc>
              <a:spcBef>
                <a:spcPts val="0"/>
              </a:spcBef>
              <a:spcAft>
                <a:spcPts val="0"/>
              </a:spcAft>
              <a:buNone/>
            </a:pPr>
            <a:r>
              <a:rPr b="1" lang="en-US" sz="3600">
                <a:solidFill>
                  <a:schemeClr val="dk2"/>
                </a:solidFill>
                <a:latin typeface="Archivo"/>
                <a:ea typeface="Archivo"/>
                <a:cs typeface="Archivo"/>
                <a:sym typeface="Archivo"/>
              </a:rPr>
              <a:t>May</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Monitor other environmental conditions</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Be usable outdoors</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rPr>
              <a:t>Include a visualization dashboard to monitor the data graphically</a:t>
            </a:r>
            <a:endParaRPr sz="3200">
              <a:solidFill>
                <a:schemeClr val="dk2"/>
              </a:solidFill>
              <a:latin typeface="Archivo"/>
              <a:ea typeface="Archivo"/>
              <a:cs typeface="Archivo"/>
              <a:sym typeface="Archivo"/>
            </a:endParaRPr>
          </a:p>
        </p:txBody>
      </p:sp>
      <p:sp>
        <p:nvSpPr>
          <p:cNvPr id="154" name="Google Shape;154;p22"/>
          <p:cNvSpPr txBox="1"/>
          <p:nvPr/>
        </p:nvSpPr>
        <p:spPr>
          <a:xfrm>
            <a:off x="1217700" y="1929175"/>
            <a:ext cx="21895200" cy="994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1"/>
              </a:buClr>
              <a:buSzPts val="10000"/>
              <a:buFont typeface="Arial"/>
              <a:buNone/>
            </a:pPr>
            <a:r>
              <a:rPr b="1" i="1" lang="en-US" sz="7200">
                <a:solidFill>
                  <a:schemeClr val="accent1"/>
                </a:solidFill>
                <a:latin typeface="Archivo Narrow"/>
                <a:ea typeface="Archivo Narrow"/>
                <a:cs typeface="Archivo Narrow"/>
                <a:sym typeface="Archivo Narrow"/>
              </a:rPr>
              <a:t>Requirements</a:t>
            </a:r>
            <a:endParaRPr sz="7200">
              <a:latin typeface="Archivo Narrow"/>
              <a:ea typeface="Archivo Narrow"/>
              <a:cs typeface="Archivo Narrow"/>
              <a:sym typeface="Archivo Narrow"/>
            </a:endParaRPr>
          </a:p>
        </p:txBody>
      </p:sp>
      <p:sp>
        <p:nvSpPr>
          <p:cNvPr id="155" name="Google Shape;155;p22"/>
          <p:cNvSpPr txBox="1"/>
          <p:nvPr/>
        </p:nvSpPr>
        <p:spPr>
          <a:xfrm>
            <a:off x="1224212" y="549243"/>
            <a:ext cx="8083500" cy="400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cap="none" strike="noStrike">
                <a:solidFill>
                  <a:schemeClr val="dk2"/>
                </a:solidFill>
                <a:latin typeface="Archivo"/>
                <a:ea typeface="Archivo"/>
                <a:cs typeface="Archivo"/>
                <a:sym typeface="Archivo"/>
              </a:rPr>
              <a:t>Section Title / Topic</a:t>
            </a:r>
            <a:endParaRPr b="1" i="0" sz="2600" u="none" cap="none" strike="noStrike">
              <a:solidFill>
                <a:schemeClr val="dk2"/>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Custom 1">
      <a:dk1>
        <a:srgbClr val="000000"/>
      </a:dk1>
      <a:lt1>
        <a:srgbClr val="FFFFFF"/>
      </a:lt1>
      <a:dk2>
        <a:srgbClr val="434343"/>
      </a:dk2>
      <a:lt2>
        <a:srgbClr val="A9A9A9"/>
      </a:lt2>
      <a:accent1>
        <a:srgbClr val="6D8D24"/>
      </a:accent1>
      <a:accent2>
        <a:srgbClr val="C6D300"/>
      </a:accent2>
      <a:accent3>
        <a:srgbClr val="203920"/>
      </a:accent3>
      <a:accent4>
        <a:srgbClr val="008AC1"/>
      </a:accent4>
      <a:accent5>
        <a:srgbClr val="E54827"/>
      </a:accent5>
      <a:accent6>
        <a:srgbClr val="8A8A66"/>
      </a:accent6>
      <a:hlink>
        <a:srgbClr val="A4DEF8"/>
      </a:hlink>
      <a:folHlink>
        <a:srgbClr val="F68A1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