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0" r:id="rId3"/>
    <p:sldId id="259" r:id="rId4"/>
    <p:sldId id="261" r:id="rId5"/>
    <p:sldId id="262" r:id="rId6"/>
    <p:sldId id="257" r:id="rId7"/>
    <p:sldId id="272" r:id="rId8"/>
    <p:sldId id="264" r:id="rId9"/>
    <p:sldId id="258" r:id="rId10"/>
    <p:sldId id="265" r:id="rId11"/>
    <p:sldId id="266" r:id="rId12"/>
    <p:sldId id="269" r:id="rId13"/>
    <p:sldId id="267" r:id="rId14"/>
    <p:sldId id="268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2472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3464-7F64-4A8F-B11F-470A1B08D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E030D-52A4-469A-BCA1-482CAC111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5CA98-8259-478F-8D48-F8AC4F99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BE66B-4FCD-4B08-A3BF-C76639B8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FE88D-9033-4F21-A46E-3EF92308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2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9FFF-10BE-48E2-B436-C1CB44B1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750EF-F9C0-421F-92FA-004C3527E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7A266-CDDC-4DF5-B108-634F9DA9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F87CE-16CB-4385-BF33-3A61C32D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99D08-5280-4A10-9D8E-DD06BAD6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6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4164D-37E7-4A1B-A41B-4C511D9E9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54046-7F04-480C-A4ED-6C0EAEC7A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1F12D-C469-47B8-8C2E-AE977D73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54138-BBE2-4C25-B368-F380F778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08AB5-F673-49B1-8B5F-FC410456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4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CEAE-1E9A-4CA9-A190-47EAFBEC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C42F-8CE1-4D27-8D9C-9833726B1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20B50-5269-4ABB-8D22-A5BAEAF4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C09BE-3AC9-4DC7-BB32-725E0FFB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B6F90-DE88-4BD5-8598-095BFFFC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7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44B0-BA9B-49D8-90E8-83239255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A1F96-E621-4C56-BB8E-727309293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3C66A-7527-44BE-B9FB-476D2967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B0F60-EA1F-4C6A-AC6C-99AA689C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7DE2A-CFD3-4FF4-A517-7DAE9A9A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3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810E-510C-4B04-92C6-BC489C0D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28324-F26E-42DD-94DB-B83212D42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24082-7F4B-4A56-A6DC-B859DC4E6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CD0A5-B0C2-48D5-87E2-F49C4413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05816-01B4-4432-97C0-C51DAAC3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91A92-1FB0-4C4D-BE51-14B9297F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5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0A0B-3E40-4F3E-9AF8-AC86A910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37C50-673F-4DA1-9E28-FA478C8C5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A5F05-3791-4B6B-AAEF-68DD3C0BC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DAB7B-A44D-49E6-8F3D-152B45750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B09DF-7BA8-4051-BBD0-3C31A90EC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36D8C-3637-48B6-8D8E-2EC8BF3B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4C208-818A-40ED-A003-5ADE6E5F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DC1CD-4112-45C1-B3BB-3B972CB6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0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D9CC-41A1-499F-8E64-E845141F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53D63-094D-4C7D-BDD7-05EAE219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7CF58-95DD-42B3-BF9E-01A71AF5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7E1E8-86C4-41F5-ADC4-0980D9E2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0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0F255-E346-456A-8238-718BAD6A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105C4-CCCB-4B2B-88FC-3036866D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F6018-3BFE-44B4-934F-E150C52C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1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0154-1691-43B2-B30E-C77A2118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2D82A-74B5-4BE9-80C6-7FB0D914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8EA6E-F3EA-4EB3-B93D-BB04EE73A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D6441-AEBC-490C-A464-1FC8C452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8BED4-8A54-4270-BF19-F1717B82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333E9-CD34-4C3D-8DAC-44B5E9D5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08F2-6284-4FA7-BA0C-BDB739B4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69363-175A-409E-8377-08D33F311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E70F5-62A1-4903-99EC-8CA6E75EC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6CFCE-73B4-4FE2-8128-E82B9CEC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02E1E-6676-4C12-A106-6C7A632A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B661E-B7D5-4B3C-BD0F-6ECFA48B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7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2EC8E-676D-42E2-8B6E-AA87107D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06962-773B-4A24-9521-EE80AD8AE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1BA7-D21A-4C26-97EF-8381A0EAD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C2F70-3E38-42D6-A863-1A508D5D2B6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9E752-0FE9-4B8D-9DC2-93D9D13B1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073FE-7446-4553-9301-F46985D70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9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64CC8A2-1D1B-44BB-8AAD-57C58D6D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Phase I: Work breakdown</a:t>
            </a:r>
            <a:endParaRPr lang="en-US" sz="54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2B7D10-A052-4C55-BB11-179170A0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7" y="965198"/>
            <a:ext cx="3312088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dirty="0"/>
              <a:t>Ruslan Salakhutdinov Brandon Houghton</a:t>
            </a:r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25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76CE-E95C-4399-A0A8-E4C66958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training examples /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A558-DC89-4F53-94A9-E2F74B4F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12056" cy="4351338"/>
          </a:xfrm>
        </p:spPr>
        <p:txBody>
          <a:bodyPr/>
          <a:lstStyle/>
          <a:p>
            <a:r>
              <a:rPr lang="en-US" dirty="0"/>
              <a:t>Direct comparison between number of provided samples</a:t>
            </a:r>
          </a:p>
          <a:p>
            <a:endParaRPr lang="en-US" dirty="0"/>
          </a:p>
          <a:p>
            <a:r>
              <a:rPr lang="en-US" dirty="0"/>
              <a:t>1200 non-overlapping samples of 50x50x(20+20) patches</a:t>
            </a:r>
          </a:p>
          <a:p>
            <a:r>
              <a:rPr lang="en-US" dirty="0"/>
              <a:t>Evaluate model performance using:</a:t>
            </a:r>
          </a:p>
          <a:p>
            <a:pPr lvl="1"/>
            <a:r>
              <a:rPr lang="en-US" dirty="0"/>
              <a:t>500 samples</a:t>
            </a:r>
          </a:p>
          <a:p>
            <a:pPr lvl="1"/>
            <a:r>
              <a:rPr lang="en-US" dirty="0"/>
              <a:t>5000 samples</a:t>
            </a:r>
          </a:p>
          <a:p>
            <a:pPr lvl="1"/>
            <a:r>
              <a:rPr lang="en-US" dirty="0"/>
              <a:t>50000 trajectories</a:t>
            </a:r>
          </a:p>
          <a:p>
            <a:r>
              <a:rPr lang="en-US" dirty="0" err="1"/>
              <a:t>ToDo</a:t>
            </a:r>
            <a:r>
              <a:rPr lang="en-US" dirty="0"/>
              <a:t> as described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8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76CE-E95C-4399-A0A8-E4C66958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A558-DC89-4F53-94A9-E2F74B4F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12056" cy="4351338"/>
          </a:xfrm>
        </p:spPr>
        <p:txBody>
          <a:bodyPr/>
          <a:lstStyle/>
          <a:p>
            <a:r>
              <a:rPr lang="en-US" dirty="0"/>
              <a:t>Validation accuracy performance</a:t>
            </a:r>
          </a:p>
          <a:p>
            <a:endParaRPr lang="en-US" dirty="0"/>
          </a:p>
          <a:p>
            <a:r>
              <a:rPr lang="en-US" dirty="0"/>
              <a:t>Learned models showed robustness to validation samples not included in training set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99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76CE-E95C-4399-A0A8-E4C66958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A558-DC89-4F53-94A9-E2F74B4F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12056" cy="4351338"/>
          </a:xfrm>
        </p:spPr>
        <p:txBody>
          <a:bodyPr/>
          <a:lstStyle/>
          <a:p>
            <a:r>
              <a:rPr lang="en-US" dirty="0"/>
              <a:t>Apply architectures to determine generative models from turbulence data (JH, CMU)</a:t>
            </a:r>
          </a:p>
          <a:p>
            <a:pPr lvl="1"/>
            <a:r>
              <a:rPr lang="en-US" dirty="0"/>
              <a:t>Included in previous milestones</a:t>
            </a:r>
          </a:p>
          <a:p>
            <a:r>
              <a:rPr lang="en-US" dirty="0"/>
              <a:t>Compare with existing architectures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60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76CE-E95C-4399-A0A8-E4C66958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different model architectures</a:t>
            </a:r>
            <a:br>
              <a:rPr lang="en-US" dirty="0"/>
            </a:br>
            <a:r>
              <a:rPr lang="en-US" dirty="0"/>
              <a:t>Recurrent layer 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9E76B-22FD-4DA9-8D95-C30F44DADB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95"/>
          <a:stretch/>
        </p:blipFill>
        <p:spPr>
          <a:xfrm>
            <a:off x="6058441" y="1812029"/>
            <a:ext cx="5225401" cy="4233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8A1D2E-A2C6-466B-9CDC-9221FBA5B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147"/>
          <a:stretch/>
        </p:blipFill>
        <p:spPr>
          <a:xfrm>
            <a:off x="542427" y="1812030"/>
            <a:ext cx="5225401" cy="42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9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76CE-E95C-4399-A0A8-E4C66958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27" y="369460"/>
            <a:ext cx="10515600" cy="1325563"/>
          </a:xfrm>
        </p:spPr>
        <p:txBody>
          <a:bodyPr/>
          <a:lstStyle/>
          <a:p>
            <a:r>
              <a:rPr lang="en-US" dirty="0"/>
              <a:t>Comparing different model architectures</a:t>
            </a:r>
            <a:br>
              <a:rPr lang="en-US" dirty="0"/>
            </a:br>
            <a:r>
              <a:rPr lang="en-US" dirty="0"/>
              <a:t>Recurrent layer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A1D2E-A2C6-466B-9CDC-9221FBA5B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147"/>
          <a:stretch/>
        </p:blipFill>
        <p:spPr>
          <a:xfrm>
            <a:off x="542427" y="1812030"/>
            <a:ext cx="5225401" cy="423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738F50-2DC8-4B69-8F4A-E50F2F9C5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828" y="2007045"/>
            <a:ext cx="6224336" cy="39257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448D50-4EB7-4EC1-B732-7F63A451BB4F}"/>
              </a:ext>
            </a:extLst>
          </p:cNvPr>
          <p:cNvSpPr txBox="1"/>
          <p:nvPr/>
        </p:nvSpPr>
        <p:spPr>
          <a:xfrm>
            <a:off x="5874922" y="2007045"/>
            <a:ext cx="170913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L2 error</a:t>
            </a:r>
          </a:p>
        </p:txBody>
      </p:sp>
    </p:spTree>
    <p:extLst>
      <p:ext uri="{BB962C8B-B14F-4D97-AF65-F5344CB8AC3E}">
        <p14:creationId xmlns:p14="http://schemas.microsoft.com/office/powerpoint/2010/main" val="1785937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3AE5-53B4-49E9-8B58-835491C1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E2EC0-8EF3-46FA-AF58-3C271283A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connected neural networks</a:t>
            </a:r>
          </a:p>
          <a:p>
            <a:pPr lvl="1"/>
            <a:r>
              <a:rPr lang="en-US" dirty="0"/>
              <a:t>Single layer fully connected network </a:t>
            </a:r>
          </a:p>
          <a:p>
            <a:pPr lvl="1"/>
            <a:r>
              <a:rPr lang="en-US" dirty="0"/>
              <a:t>Triple layer fully connected network</a:t>
            </a:r>
          </a:p>
          <a:p>
            <a:r>
              <a:rPr lang="en-US" dirty="0"/>
              <a:t>Recurrent networks</a:t>
            </a:r>
          </a:p>
          <a:p>
            <a:pPr lvl="1"/>
            <a:r>
              <a:rPr lang="en-US" dirty="0"/>
              <a:t>Recurrent LSTM</a:t>
            </a:r>
          </a:p>
          <a:p>
            <a:pPr lvl="2"/>
            <a:r>
              <a:rPr lang="en-US" dirty="0"/>
              <a:t>1, 2, 3, 5, 10 recurrent cells</a:t>
            </a:r>
          </a:p>
          <a:p>
            <a:pPr lvl="2"/>
            <a:r>
              <a:rPr lang="en-US" dirty="0"/>
              <a:t>50, 250, 500 parameters per cell</a:t>
            </a:r>
          </a:p>
          <a:p>
            <a:pPr lvl="1"/>
            <a:r>
              <a:rPr lang="en-US" dirty="0"/>
              <a:t>Recurrent GRUs</a:t>
            </a:r>
          </a:p>
          <a:p>
            <a:pPr lvl="2"/>
            <a:r>
              <a:rPr lang="en-US" dirty="0"/>
              <a:t>2, 3, 5 recurrent cells</a:t>
            </a:r>
          </a:p>
          <a:p>
            <a:pPr lvl="2"/>
            <a:r>
              <a:rPr lang="en-US" dirty="0"/>
              <a:t>250, 500 parameters per cell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47CD44-413B-4D0B-9F77-3D47029E5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77565"/>
              </p:ext>
            </p:extLst>
          </p:nvPr>
        </p:nvGraphicFramePr>
        <p:xfrm>
          <a:off x="7620000" y="542925"/>
          <a:ext cx="384651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171">
                  <a:extLst>
                    <a:ext uri="{9D8B030D-6E8A-4147-A177-3AD203B41FA5}">
                      <a16:colId xmlns:a16="http://schemas.microsoft.com/office/drawing/2014/main" val="994794939"/>
                    </a:ext>
                  </a:extLst>
                </a:gridCol>
                <a:gridCol w="1282171">
                  <a:extLst>
                    <a:ext uri="{9D8B030D-6E8A-4147-A177-3AD203B41FA5}">
                      <a16:colId xmlns:a16="http://schemas.microsoft.com/office/drawing/2014/main" val="569214338"/>
                    </a:ext>
                  </a:extLst>
                </a:gridCol>
                <a:gridCol w="1282171">
                  <a:extLst>
                    <a:ext uri="{9D8B030D-6E8A-4147-A177-3AD203B41FA5}">
                      <a16:colId xmlns:a16="http://schemas.microsoft.com/office/drawing/2014/main" val="2243394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 </a:t>
                      </a:r>
                      <a:r>
                        <a:rPr lang="en-US" dirty="0" err="1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75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2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n=20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(1e-2)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08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n=200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57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04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87B2-CE85-4EDD-A34C-302DF791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Milestone 1: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BBF9C-690A-42C7-AB33-45C8D15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two initial frameworks, </a:t>
            </a:r>
          </a:p>
          <a:p>
            <a:pPr lvl="1"/>
            <a:r>
              <a:rPr lang="en-US" dirty="0"/>
              <a:t>one which includes symmetry-constrained architectures and</a:t>
            </a:r>
          </a:p>
          <a:p>
            <a:pPr lvl="1"/>
            <a:r>
              <a:rPr lang="en-US" dirty="0"/>
              <a:t>the second which includes scale-adapted architectures</a:t>
            </a:r>
          </a:p>
          <a:p>
            <a:pPr lvl="1"/>
            <a:endParaRPr lang="en-US" dirty="0"/>
          </a:p>
          <a:p>
            <a:r>
              <a:rPr lang="en-US" dirty="0"/>
              <a:t>Formulate the theory and architecture of operator symmetry families for continuous dynamics and develop architecture (CMU).</a:t>
            </a:r>
          </a:p>
          <a:p>
            <a:pPr lvl="1"/>
            <a:r>
              <a:rPr lang="en-US" dirty="0"/>
              <a:t>Develop theory for rotational symmetry (CMU)</a:t>
            </a:r>
          </a:p>
          <a:p>
            <a:pPr lvl="1"/>
            <a:r>
              <a:rPr lang="en-US" dirty="0"/>
              <a:t>Search for standard architectures and metrics to compare against (CMU)</a:t>
            </a:r>
          </a:p>
          <a:p>
            <a:pPr lvl="1"/>
            <a:r>
              <a:rPr lang="en-US" dirty="0"/>
              <a:t>Develop DNN architecture which solves the symmetry-constrained learning problem (CMU)</a:t>
            </a:r>
          </a:p>
        </p:txBody>
      </p:sp>
    </p:spTree>
    <p:extLst>
      <p:ext uri="{BB962C8B-B14F-4D97-AF65-F5344CB8AC3E}">
        <p14:creationId xmlns:p14="http://schemas.microsoft.com/office/powerpoint/2010/main" val="226882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A8EF593-F305-45C2-B747-97BC67600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264" y="2044153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274CD9-8917-4880-BF78-3295A3DBC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138" y="2044153"/>
            <a:ext cx="914400" cy="914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D55FF7-B96D-48B2-B5CB-7F19B97B4D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138" y="3240611"/>
            <a:ext cx="916278" cy="914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1A9FEC7-37D7-44FD-99DC-64BFE4D1ED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264" y="3240611"/>
            <a:ext cx="914400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DBEDEB-FBAD-4821-B34F-77279B165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991" y="2137564"/>
            <a:ext cx="9144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7B2942-E28B-4D49-A26B-231D47A00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865" y="2137564"/>
            <a:ext cx="914400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08B3F7-8B20-494C-BE13-B14ABAF35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865" y="3334022"/>
            <a:ext cx="916278" cy="914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E05FB8-4018-46DB-BC84-DEF0293E6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991" y="3334022"/>
            <a:ext cx="914400" cy="91440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3F86DF4-C150-4A1C-9090-BE1044C5D3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54" y="1926081"/>
            <a:ext cx="1770093" cy="2191838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65D8713-9A1A-4A16-A7E7-E6092E08B6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18" y="2054192"/>
            <a:ext cx="1770093" cy="2191838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BE727E8-006A-440C-B089-D732448E2D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633" y="2184509"/>
            <a:ext cx="1770093" cy="2191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187B2-CE85-4EDD-A34C-302DF791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Vorticity data augmentation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EC6976-57CC-499A-A970-E6DB65B59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29" y="2305987"/>
            <a:ext cx="1770093" cy="21918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A5FD7C-EA7F-4308-8C6E-33ED7B7DF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764" y="2232542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E4B96E-10F2-4F68-BDC3-8B3C3D7CB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38" y="2232542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F6734A-CCF1-4E0D-9C35-8F15511AB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38" y="3429000"/>
            <a:ext cx="916278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9E49F4-2ECB-4F15-BF9B-91C7DC06AD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764" y="3429000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54F19D7-DBF6-4598-8872-58FC4BBF6178}"/>
              </a:ext>
            </a:extLst>
          </p:cNvPr>
          <p:cNvSpPr txBox="1"/>
          <p:nvPr/>
        </p:nvSpPr>
        <p:spPr>
          <a:xfrm>
            <a:off x="1933729" y="4523299"/>
            <a:ext cx="230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1000 samples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99F426-FDDB-47BE-A529-EAB70FB2139F}"/>
              </a:ext>
            </a:extLst>
          </p:cNvPr>
          <p:cNvSpPr txBox="1"/>
          <p:nvPr/>
        </p:nvSpPr>
        <p:spPr>
          <a:xfrm>
            <a:off x="7226373" y="4519065"/>
            <a:ext cx="230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100,000 samples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0D7C41-D2E1-41DE-A50C-AD6E772A0F38}"/>
              </a:ext>
            </a:extLst>
          </p:cNvPr>
          <p:cNvSpPr txBox="1"/>
          <p:nvPr/>
        </p:nvSpPr>
        <p:spPr>
          <a:xfrm>
            <a:off x="1548507" y="4957767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 can memorize entire sequence. </a:t>
            </a:r>
          </a:p>
          <a:p>
            <a:r>
              <a:rPr lang="en-US" dirty="0"/>
              <a:t>Not enough samples for train / test split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64E87D-B077-4E4D-9864-3A801A9F9D3A}"/>
              </a:ext>
            </a:extLst>
          </p:cNvPr>
          <p:cNvSpPr txBox="1"/>
          <p:nvPr/>
        </p:nvSpPr>
        <p:spPr>
          <a:xfrm>
            <a:off x="6856882" y="4987593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 can memorize difficult patches. </a:t>
            </a:r>
          </a:p>
          <a:p>
            <a:r>
              <a:rPr lang="en-US" dirty="0"/>
              <a:t>Train / test split leaves plenty of samples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EE1EA1-5258-4C0E-B358-7CB6A7DC9C37}"/>
              </a:ext>
            </a:extLst>
          </p:cNvPr>
          <p:cNvSpPr txBox="1"/>
          <p:nvPr/>
        </p:nvSpPr>
        <p:spPr>
          <a:xfrm>
            <a:off x="1933734" y="1585387"/>
            <a:ext cx="230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Vorticity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35427A-68A9-4B4E-A86D-A61EA4C0F485}"/>
              </a:ext>
            </a:extLst>
          </p:cNvPr>
          <p:cNvSpPr txBox="1"/>
          <p:nvPr/>
        </p:nvSpPr>
        <p:spPr>
          <a:xfrm>
            <a:off x="7252894" y="1585387"/>
            <a:ext cx="230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Sampling Patches</a:t>
            </a:r>
          </a:p>
        </p:txBody>
      </p:sp>
    </p:spTree>
    <p:extLst>
      <p:ext uri="{BB962C8B-B14F-4D97-AF65-F5344CB8AC3E}">
        <p14:creationId xmlns:p14="http://schemas.microsoft.com/office/powerpoint/2010/main" val="304536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A8EF593-F305-45C2-B747-97BC67600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403" y="2241557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274CD9-8917-4880-BF78-3295A3DBC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77" y="2241557"/>
            <a:ext cx="914400" cy="914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D55FF7-B96D-48B2-B5CB-7F19B97B4D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77" y="3438015"/>
            <a:ext cx="916278" cy="914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1A9FEC7-37D7-44FD-99DC-64BFE4D1ED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403" y="3438015"/>
            <a:ext cx="914400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DBEDEB-FBAD-4821-B34F-77279B165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30" y="2334968"/>
            <a:ext cx="9144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7B2942-E28B-4D49-A26B-231D47A00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04" y="2334968"/>
            <a:ext cx="914400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08B3F7-8B20-494C-BE13-B14ABAF35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04" y="3531426"/>
            <a:ext cx="916278" cy="914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E05FB8-4018-46DB-BC84-DEF0293E6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30" y="3531426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187B2-CE85-4EDD-A34C-302DF791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Vorticity symmetry augmentation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A5FD7C-EA7F-4308-8C6E-33ED7B7DF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903" y="2429946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E4B96E-10F2-4F68-BDC3-8B3C3D7CB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77" y="2429946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F6734A-CCF1-4E0D-9C35-8F15511AB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77" y="3626404"/>
            <a:ext cx="916278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9E49F4-2ECB-4F15-BF9B-91C7DC06AD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903" y="3626404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B99F426-FDDB-47BE-A529-EAB70FB2139F}"/>
              </a:ext>
            </a:extLst>
          </p:cNvPr>
          <p:cNvSpPr txBox="1"/>
          <p:nvPr/>
        </p:nvSpPr>
        <p:spPr>
          <a:xfrm>
            <a:off x="1433512" y="4716469"/>
            <a:ext cx="230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100,000 samples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E336304-B1A5-443E-BDD8-2B59084CC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282" y="3353994"/>
            <a:ext cx="914400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3648B22-7F41-404F-B7EA-C9E5BF623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04" y="2033119"/>
            <a:ext cx="914400" cy="914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85302B2-3BA3-4039-BB37-685D9E03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009" y="3447405"/>
            <a:ext cx="914400" cy="914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6AFE847-E221-422A-854C-3BF33D188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131" y="2126530"/>
            <a:ext cx="914400" cy="914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75ABC9A-ED97-428C-B3A1-529B05991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82" y="3542383"/>
            <a:ext cx="914400" cy="9144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44C9E9B-BDD2-4C31-A198-D9CEE0FA4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904" y="2221508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335427A-68A9-4B4E-A86D-A61EA4C0F485}"/>
              </a:ext>
            </a:extLst>
          </p:cNvPr>
          <p:cNvSpPr txBox="1"/>
          <p:nvPr/>
        </p:nvSpPr>
        <p:spPr>
          <a:xfrm>
            <a:off x="1460033" y="1782791"/>
            <a:ext cx="230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Patches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7899F9-1348-4123-85B5-346DB2419C2B}"/>
              </a:ext>
            </a:extLst>
          </p:cNvPr>
          <p:cNvSpPr txBox="1"/>
          <p:nvPr/>
        </p:nvSpPr>
        <p:spPr>
          <a:xfrm>
            <a:off x="6744903" y="1530355"/>
            <a:ext cx="319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Applying Transformations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7F03881-8E93-4478-A1BB-C5D39954B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810799" y="2026260"/>
            <a:ext cx="914400" cy="914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B686901-9F82-4CDD-A980-4AB2C9BA3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28526" y="2119671"/>
            <a:ext cx="914400" cy="914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12FE5A3-B5BC-44CC-B0AB-D3EA5104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20299" y="2214649"/>
            <a:ext cx="914400" cy="914400"/>
          </a:xfrm>
          <a:prstGeom prst="rect">
            <a:avLst/>
          </a:prstGeom>
        </p:spPr>
      </p:pic>
      <p:sp>
        <p:nvSpPr>
          <p:cNvPr id="51" name="Arrow: Curved Down 50">
            <a:extLst>
              <a:ext uri="{FF2B5EF4-FFF2-40B4-BE49-F238E27FC236}">
                <a16:creationId xmlns:a16="http://schemas.microsoft.com/office/drawing/2014/main" id="{B6782C53-0919-4D14-ABE4-FCEFDD912281}"/>
              </a:ext>
            </a:extLst>
          </p:cNvPr>
          <p:cNvSpPr/>
          <p:nvPr/>
        </p:nvSpPr>
        <p:spPr>
          <a:xfrm>
            <a:off x="8061499" y="2399831"/>
            <a:ext cx="410633" cy="219613"/>
          </a:xfrm>
          <a:prstGeom prst="curvedDownArrow">
            <a:avLst>
              <a:gd name="adj1" fmla="val 25000"/>
              <a:gd name="adj2" fmla="val 71578"/>
              <a:gd name="adj3" fmla="val 36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0AF0E2-2903-413F-A7B3-31F6C74382B6}"/>
              </a:ext>
            </a:extLst>
          </p:cNvPr>
          <p:cNvSpPr txBox="1"/>
          <p:nvPr/>
        </p:nvSpPr>
        <p:spPr>
          <a:xfrm>
            <a:off x="6746781" y="4643863"/>
            <a:ext cx="301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100,000,000,000+ samples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81CEA2-3EB3-4DB7-BDA1-15BD45E3FEB5}"/>
              </a:ext>
            </a:extLst>
          </p:cNvPr>
          <p:cNvSpPr txBox="1"/>
          <p:nvPr/>
        </p:nvSpPr>
        <p:spPr>
          <a:xfrm>
            <a:off x="7907247" y="2656302"/>
            <a:ext cx="677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rotation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12D7FA6-D3EE-439E-BAD7-C795D9740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10799" y="3352685"/>
            <a:ext cx="914400" cy="9144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61769D6-5F71-46AC-9153-09ABA7494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28526" y="3446096"/>
            <a:ext cx="914400" cy="9144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C6B171A-52F9-49A9-AC69-3B04CC3A2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20299" y="3541074"/>
            <a:ext cx="914400" cy="9144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4A567D3-6D8C-49E2-BDC5-78D6922A40D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4089" y1="21885" x2="44728" y2="295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91780" y="3497537"/>
            <a:ext cx="720725" cy="72072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F716E04-18F1-4C28-8097-B7BB021834F2}"/>
              </a:ext>
            </a:extLst>
          </p:cNvPr>
          <p:cNvSpPr txBox="1"/>
          <p:nvPr/>
        </p:nvSpPr>
        <p:spPr>
          <a:xfrm>
            <a:off x="7909125" y="4072453"/>
            <a:ext cx="677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mirror</a:t>
            </a:r>
          </a:p>
        </p:txBody>
      </p:sp>
    </p:spTree>
    <p:extLst>
      <p:ext uri="{BB962C8B-B14F-4D97-AF65-F5344CB8AC3E}">
        <p14:creationId xmlns:p14="http://schemas.microsoft.com/office/powerpoint/2010/main" val="6714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87B2-CE85-4EDD-A34C-302DF791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31414" cy="1325563"/>
          </a:xfrm>
        </p:spPr>
        <p:txBody>
          <a:bodyPr/>
          <a:lstStyle/>
          <a:p>
            <a:r>
              <a:rPr lang="en-US" dirty="0"/>
              <a:t>Vorticity scale augmentation (</a:t>
            </a:r>
            <a:r>
              <a:rPr lang="en-US" dirty="0" err="1"/>
              <a:t>todo</a:t>
            </a:r>
            <a:r>
              <a:rPr lang="en-US" dirty="0"/>
              <a:t> as described)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2AD8D3-5F26-4042-8096-2D2C2A9C8D65}"/>
              </a:ext>
            </a:extLst>
          </p:cNvPr>
          <p:cNvGrpSpPr/>
          <p:nvPr/>
        </p:nvGrpSpPr>
        <p:grpSpPr>
          <a:xfrm>
            <a:off x="5718325" y="2121395"/>
            <a:ext cx="1104900" cy="3489788"/>
            <a:chOff x="4872019" y="2458899"/>
            <a:chExt cx="1104900" cy="348978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A8EF593-F305-45C2-B747-97BC67600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4895" y="3643746"/>
              <a:ext cx="738993" cy="73899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9274CD9-8917-4880-BF78-3295A3DBC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519" y="2458899"/>
              <a:ext cx="914400" cy="9144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FD55FF7-B96D-48B2-B5CB-7F19B97B4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7209" y="4658964"/>
              <a:ext cx="580754" cy="57956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1A9FEC7-37D7-44FD-99DC-64BFE4D1E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709" y="5521895"/>
              <a:ext cx="238403" cy="2384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ADBEDEB-FBAD-4821-B34F-77279B165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2622" y="3737157"/>
              <a:ext cx="738993" cy="73899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37B2942-E28B-4D49-A26B-231D47A00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0246" y="2552310"/>
              <a:ext cx="914400" cy="9144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608B3F7-8B20-494C-BE13-B14ABAF35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4936" y="4752375"/>
              <a:ext cx="580754" cy="57956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5E05FB8-4018-46DB-BC84-DEF0293E6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5305" y="5615306"/>
              <a:ext cx="238403" cy="23840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0A5FD7C-EA7F-4308-8C6E-33ED7B7DF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4395" y="3832135"/>
              <a:ext cx="738993" cy="73899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9E4B96E-10F2-4F68-BDC3-8B3C3D7CB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2019" y="2647288"/>
              <a:ext cx="914400" cy="9144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F6734A-CCF1-4E0D-9C35-8F15511AB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6709" y="4847353"/>
              <a:ext cx="580754" cy="57956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A9E49F4-2ECB-4F15-BF9B-91C7DC06A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7209" y="5710284"/>
              <a:ext cx="238403" cy="238403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335427A-68A9-4B4E-A86D-A61EA4C0F485}"/>
              </a:ext>
            </a:extLst>
          </p:cNvPr>
          <p:cNvSpPr txBox="1"/>
          <p:nvPr/>
        </p:nvSpPr>
        <p:spPr>
          <a:xfrm>
            <a:off x="5718325" y="1676732"/>
            <a:ext cx="382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Sampling Patches At various scales</a:t>
            </a:r>
          </a:p>
        </p:txBody>
      </p:sp>
      <p:pic>
        <p:nvPicPr>
          <p:cNvPr id="55" name="Content Placeholder 4">
            <a:extLst>
              <a:ext uri="{FF2B5EF4-FFF2-40B4-BE49-F238E27FC236}">
                <a16:creationId xmlns:a16="http://schemas.microsoft.com/office/drawing/2014/main" id="{0F78E493-2BAF-42E6-A76E-16378D05A0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53" y="2415116"/>
            <a:ext cx="1770093" cy="2191838"/>
          </a:xfrm>
          <a:prstGeom prst="rect">
            <a:avLst/>
          </a:prstGeom>
        </p:spPr>
      </p:pic>
      <p:pic>
        <p:nvPicPr>
          <p:cNvPr id="63" name="Content Placeholder 4">
            <a:extLst>
              <a:ext uri="{FF2B5EF4-FFF2-40B4-BE49-F238E27FC236}">
                <a16:creationId xmlns:a16="http://schemas.microsoft.com/office/drawing/2014/main" id="{E85902F2-5B59-448C-AB12-32534F1439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17" y="2543227"/>
            <a:ext cx="1770093" cy="2191838"/>
          </a:xfrm>
          <a:prstGeom prst="rect">
            <a:avLst/>
          </a:prstGeom>
        </p:spPr>
      </p:pic>
      <p:pic>
        <p:nvPicPr>
          <p:cNvPr id="67" name="Content Placeholder 4">
            <a:extLst>
              <a:ext uri="{FF2B5EF4-FFF2-40B4-BE49-F238E27FC236}">
                <a16:creationId xmlns:a16="http://schemas.microsoft.com/office/drawing/2014/main" id="{C10DB64D-D0EB-46A5-A649-19D88DBC2D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732" y="2673544"/>
            <a:ext cx="1770093" cy="2191838"/>
          </a:xfrm>
          <a:prstGeom prst="rect">
            <a:avLst/>
          </a:prstGeom>
        </p:spPr>
      </p:pic>
      <p:pic>
        <p:nvPicPr>
          <p:cNvPr id="68" name="Content Placeholder 4">
            <a:extLst>
              <a:ext uri="{FF2B5EF4-FFF2-40B4-BE49-F238E27FC236}">
                <a16:creationId xmlns:a16="http://schemas.microsoft.com/office/drawing/2014/main" id="{541DD1C6-13D5-4334-956F-7D347176B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828" y="2795022"/>
            <a:ext cx="1770093" cy="2191838"/>
          </a:xfr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F7C00DF5-8C0D-4077-8FE4-78772E2EBD01}"/>
              </a:ext>
            </a:extLst>
          </p:cNvPr>
          <p:cNvSpPr txBox="1"/>
          <p:nvPr/>
        </p:nvSpPr>
        <p:spPr>
          <a:xfrm>
            <a:off x="1431833" y="2074422"/>
            <a:ext cx="230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Vorticity Data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C1AE4D6-1349-4B27-8E0A-1462CA400DEE}"/>
              </a:ext>
            </a:extLst>
          </p:cNvPr>
          <p:cNvGrpSpPr/>
          <p:nvPr/>
        </p:nvGrpSpPr>
        <p:grpSpPr>
          <a:xfrm>
            <a:off x="6942306" y="2113820"/>
            <a:ext cx="1104900" cy="3489788"/>
            <a:chOff x="4872019" y="2458899"/>
            <a:chExt cx="1104900" cy="3489788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AEAEC8D-21B0-45E8-B14F-DD7C54FF2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4895" y="3643746"/>
              <a:ext cx="738993" cy="738993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033F0AA9-F0A2-4B05-8150-A7289218C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519" y="2458899"/>
              <a:ext cx="914400" cy="914400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61608611-4EC2-4A69-9CE6-FB77FD606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7209" y="4658964"/>
              <a:ext cx="580754" cy="579564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C5D1AA67-70C0-42C2-AE48-D97C1CB05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709" y="5521895"/>
              <a:ext cx="238403" cy="238403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24DFC73C-BC9F-4B01-8E9A-8779B60CB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2622" y="3737157"/>
              <a:ext cx="738993" cy="738993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6F4DD6C-200A-4AEE-9191-96F8B61DE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0246" y="2552310"/>
              <a:ext cx="914400" cy="914400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BF42C275-AB31-4086-A284-FDCF673AB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4936" y="4752375"/>
              <a:ext cx="580754" cy="579564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8CBDB685-4549-4F8D-AF38-4A0D4C641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5305" y="5615306"/>
              <a:ext cx="238403" cy="238403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3FEA78C1-73F6-481F-BC37-7A214F3BB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4395" y="3832135"/>
              <a:ext cx="738993" cy="738993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9EA8054F-5504-4E36-88BC-3A1ED2CD6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2019" y="2647288"/>
              <a:ext cx="914400" cy="914400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B2995B76-937A-4CF3-BFBA-A9E988E32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6709" y="4847353"/>
              <a:ext cx="580754" cy="579564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C3D41C14-F914-4041-ACA4-9E83DA896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7209" y="5710284"/>
              <a:ext cx="238403" cy="238403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B3917C2-E08B-48C1-963D-7C8C6AFC59F6}"/>
              </a:ext>
            </a:extLst>
          </p:cNvPr>
          <p:cNvGrpSpPr/>
          <p:nvPr/>
        </p:nvGrpSpPr>
        <p:grpSpPr>
          <a:xfrm>
            <a:off x="8194385" y="2121395"/>
            <a:ext cx="1104900" cy="3489788"/>
            <a:chOff x="4872019" y="2458899"/>
            <a:chExt cx="1104900" cy="3489788"/>
          </a:xfrm>
        </p:grpSpPr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BBD93F8-E3A4-4474-B8F7-0D3D926BF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4895" y="3643746"/>
              <a:ext cx="738993" cy="738993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D08DEB3C-27F8-4DBF-A59F-084DAB1F8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519" y="2458899"/>
              <a:ext cx="914400" cy="914400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84472B22-7682-4937-89AA-021C8C12F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7209" y="4658964"/>
              <a:ext cx="580754" cy="579564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5D93421F-D8FC-41A5-959D-D1DBCC6CA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709" y="5521895"/>
              <a:ext cx="238403" cy="238403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DC377BC3-28EB-4D09-84D1-98DCF4E13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2622" y="3737157"/>
              <a:ext cx="738993" cy="738993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33A37235-7252-481A-BE3C-C2EC97C44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0246" y="2552310"/>
              <a:ext cx="914400" cy="914400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AFB782C3-B9AB-4B61-B135-F2B31DEF9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4936" y="4752375"/>
              <a:ext cx="580754" cy="579564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2D9001A2-4B6F-4026-8F93-9286BC8BA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5305" y="5615306"/>
              <a:ext cx="238403" cy="238403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60B6B1E3-3F20-4DF2-A6D7-F6E2D1E9C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4395" y="3832135"/>
              <a:ext cx="738993" cy="738993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DBE3DD10-1E93-476A-8905-4F617EB60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2019" y="2647288"/>
              <a:ext cx="914400" cy="914400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E093E004-0198-482A-923A-343EDAB7B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6709" y="4847353"/>
              <a:ext cx="580754" cy="579564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C741FC7-DB12-4960-BD2A-488CD6212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7209" y="5710284"/>
              <a:ext cx="238403" cy="2384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889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76CE-E95C-4399-A0A8-E4C66958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standard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A558-DC89-4F53-94A9-E2F74B4F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6077" cy="4351338"/>
          </a:xfrm>
        </p:spPr>
        <p:txBody>
          <a:bodyPr/>
          <a:lstStyle/>
          <a:p>
            <a:r>
              <a:rPr lang="en-US" dirty="0"/>
              <a:t>Use linear model to learn dynamics of system.</a:t>
            </a:r>
          </a:p>
          <a:p>
            <a:r>
              <a:rPr lang="en-US" dirty="0"/>
              <a:t>Results in high error (0.6 MSE)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5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76CE-E95C-4399-A0A8-E4C66958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fixed horizon local vorticity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A558-DC89-4F53-94A9-E2F74B4F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6077" cy="4351338"/>
          </a:xfrm>
        </p:spPr>
        <p:txBody>
          <a:bodyPr>
            <a:normAutofit/>
          </a:bodyPr>
          <a:lstStyle/>
          <a:p>
            <a:r>
              <a:rPr lang="en-US" dirty="0"/>
              <a:t>Developed network architecture for predicting future vorticity</a:t>
            </a:r>
          </a:p>
          <a:p>
            <a:r>
              <a:rPr lang="en-US" dirty="0"/>
              <a:t>Trained models are capable of predicting the future vorticity field using only local history for a given patch (&lt; 1e-4 MSE)</a:t>
            </a:r>
          </a:p>
          <a:p>
            <a:r>
              <a:rPr lang="en-US" dirty="0">
                <a:solidFill>
                  <a:srgbClr val="FF0000"/>
                </a:solidFill>
              </a:rPr>
              <a:t>TODO</a:t>
            </a:r>
            <a:r>
              <a:rPr lang="en-US" dirty="0"/>
              <a:t> as described: direct comparison of these models with and without symmetries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9035104-6632-434D-B19C-803099942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122" y="1746693"/>
            <a:ext cx="5308600" cy="2254601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85B88D45-3D63-485F-9E14-D5BF50A08242}"/>
              </a:ext>
            </a:extLst>
          </p:cNvPr>
          <p:cNvGrpSpPr/>
          <p:nvPr/>
        </p:nvGrpSpPr>
        <p:grpSpPr>
          <a:xfrm>
            <a:off x="6095122" y="4669368"/>
            <a:ext cx="5414682" cy="825764"/>
            <a:chOff x="1050009" y="5543617"/>
            <a:chExt cx="4982480" cy="76828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0983EF1-FFCE-4E73-BF0E-371E28781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0009" y="5543617"/>
              <a:ext cx="769884" cy="76828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C436D2B-6975-4879-8C66-08912126D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42591" y="5543617"/>
              <a:ext cx="768283" cy="768283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A76F5FE-8C5E-41B8-8261-30DF57424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87281" y="5543617"/>
              <a:ext cx="771498" cy="76828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0E0CF2C-7483-40E1-AFFF-83899A1D4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896300" y="5543617"/>
              <a:ext cx="769884" cy="768283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29D8045-32A6-454E-A022-F0E9498B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6301" y="5543617"/>
              <a:ext cx="768283" cy="768283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247EBD7-FCC2-45C3-BB5C-05279E100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260991" y="5543617"/>
              <a:ext cx="771498" cy="768283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7AD46C5-F7E0-4491-B060-045D4327D1DB}"/>
              </a:ext>
            </a:extLst>
          </p:cNvPr>
          <p:cNvSpPr txBox="1"/>
          <p:nvPr/>
        </p:nvSpPr>
        <p:spPr>
          <a:xfrm>
            <a:off x="6048857" y="5495132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9CE2B4-88DC-4035-B81F-9BD61BD9A183}"/>
              </a:ext>
            </a:extLst>
          </p:cNvPr>
          <p:cNvSpPr txBox="1"/>
          <p:nvPr/>
        </p:nvSpPr>
        <p:spPr>
          <a:xfrm>
            <a:off x="7014824" y="5495131"/>
            <a:ext cx="449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vorticity across training epochs</a:t>
            </a:r>
          </a:p>
        </p:txBody>
      </p:sp>
    </p:spTree>
    <p:extLst>
      <p:ext uri="{BB962C8B-B14F-4D97-AF65-F5344CB8AC3E}">
        <p14:creationId xmlns:p14="http://schemas.microsoft.com/office/powerpoint/2010/main" val="186394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87B2-CE85-4EDD-A34C-302DF791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Milestone 2: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BBF9C-690A-42C7-AB33-45C8D15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model fidelity with respect to amount of training data and noisy or missing training data</a:t>
            </a:r>
          </a:p>
          <a:p>
            <a:r>
              <a:rPr lang="en-US" dirty="0"/>
              <a:t>Formulate a constrained learning problem which determines a generative model which respects the known symmetries (JH, CMU).</a:t>
            </a:r>
          </a:p>
          <a:p>
            <a:pPr lvl="1"/>
            <a:r>
              <a:rPr lang="en-US" dirty="0"/>
              <a:t>Separate rotational and time symmetry (JH, CMU).</a:t>
            </a:r>
          </a:p>
          <a:p>
            <a:pPr lvl="1"/>
            <a:r>
              <a:rPr lang="en-US" dirty="0"/>
              <a:t>Compare with existing architectures (JH, CMU).</a:t>
            </a:r>
          </a:p>
          <a:p>
            <a:pPr lvl="1"/>
            <a:r>
              <a:rPr lang="en-US" dirty="0"/>
              <a:t>Investigate model fidelity and compare performance with respect to the amount of training data</a:t>
            </a:r>
          </a:p>
          <a:p>
            <a:pPr lvl="1"/>
            <a:r>
              <a:rPr lang="en-US" dirty="0"/>
              <a:t>Investigate model fidelity and compare performance with respect to noisy data.</a:t>
            </a:r>
          </a:p>
        </p:txBody>
      </p:sp>
    </p:spTree>
    <p:extLst>
      <p:ext uri="{BB962C8B-B14F-4D97-AF65-F5344CB8AC3E}">
        <p14:creationId xmlns:p14="http://schemas.microsoft.com/office/powerpoint/2010/main" val="351578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76CE-E95C-4399-A0A8-E4C66958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field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A558-DC89-4F53-94A9-E2F74B4F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3767" cy="4351338"/>
          </a:xfrm>
        </p:spPr>
        <p:txBody>
          <a:bodyPr/>
          <a:lstStyle/>
          <a:p>
            <a:r>
              <a:rPr lang="en-US" dirty="0"/>
              <a:t>Simple periodic field simulation for learning procedure benchmark</a:t>
            </a:r>
          </a:p>
          <a:p>
            <a:r>
              <a:rPr lang="en-US" dirty="0"/>
              <a:t>Enables comparison of noisy turbulence data with pure periodic data</a:t>
            </a:r>
          </a:p>
          <a:p>
            <a:r>
              <a:rPr lang="en-US" dirty="0"/>
              <a:t>Low-dimensionality allows for smaller auto-encoder layers enabling faster testing and development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6FD1A-AFA6-4080-B933-163F848F7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832" y="3326745"/>
            <a:ext cx="2360909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9C6D13-FAF1-4987-A5E3-F9DCA88AD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592" y="509170"/>
            <a:ext cx="2283388" cy="2817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160F5A-4F72-4EDA-AAF0-D0C8ECA52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704" y="3326745"/>
            <a:ext cx="2241073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1CD6D2-D52D-4F4E-8C6B-7512430783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79" y="583545"/>
            <a:ext cx="228338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38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500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Phase I: Work breakdown</vt:lpstr>
      <vt:lpstr>Milestone 1:</vt:lpstr>
      <vt:lpstr>Vorticity data augmentation</vt:lpstr>
      <vt:lpstr>Vorticity symmetry augmentation</vt:lpstr>
      <vt:lpstr>Vorticity scale augmentation (todo as described)</vt:lpstr>
      <vt:lpstr>Baseline standard architecture</vt:lpstr>
      <vt:lpstr>Predicted fixed horizon local vorticity</vt:lpstr>
      <vt:lpstr>Milestone 2:</vt:lpstr>
      <vt:lpstr>Periodic field comparison</vt:lpstr>
      <vt:lpstr>Limit training examples / data</vt:lpstr>
      <vt:lpstr>Missing training data</vt:lpstr>
      <vt:lpstr>Milestone 3:</vt:lpstr>
      <vt:lpstr>Comparing different model architectures Recurrent layer type</vt:lpstr>
      <vt:lpstr>Comparing different model architectures Recurrent layer type</vt:lpstr>
      <vt:lpstr>Architecture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3 Accomplishemnts</dc:title>
  <dc:creator>brandon</dc:creator>
  <cp:lastModifiedBy>brandon</cp:lastModifiedBy>
  <cp:revision>21</cp:revision>
  <dcterms:created xsi:type="dcterms:W3CDTF">2019-04-24T17:14:23Z</dcterms:created>
  <dcterms:modified xsi:type="dcterms:W3CDTF">2019-06-07T19:05:18Z</dcterms:modified>
</cp:coreProperties>
</file>