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3884af6dd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3884af6dd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3884af6d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3884af6d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3884af6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3884af6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884af6dd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884af6d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3884af6d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3884af6d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3884af6d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3884af6d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3884af6d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3884af6d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3884af6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3884af6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3884af6dd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3884af6dd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3884af6d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3884af6d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3884af6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3884af6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884af6d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3884af6d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3884af6d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3884af6d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2f4303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2f4303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2f43039f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2f43039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3884af6d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3884af6d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3884af6d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3884af6d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3884af6d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3884af6d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3884af6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3884af6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2f43039f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f43039f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3884af6d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3884af6d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3884af6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3884af6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3.jpg"/><Relationship Id="rId5"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4.png"/><Relationship Id="rId8"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21.png"/><Relationship Id="rId7"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225"/>
            <a:ext cx="8520600" cy="13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600"/>
              <a:t>uPark Lot Finder</a:t>
            </a:r>
            <a:endParaRPr sz="4600"/>
          </a:p>
        </p:txBody>
      </p:sp>
      <p:sp>
        <p:nvSpPr>
          <p:cNvPr id="55" name="Google Shape;55;p13"/>
          <p:cNvSpPr txBox="1"/>
          <p:nvPr>
            <p:ph idx="1" type="subTitle"/>
          </p:nvPr>
        </p:nvSpPr>
        <p:spPr>
          <a:xfrm>
            <a:off x="311700" y="2371050"/>
            <a:ext cx="8520600" cy="185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Group 3:</a:t>
            </a:r>
            <a:endParaRPr/>
          </a:p>
          <a:p>
            <a:pPr indent="0" lvl="0" marL="0" rtl="0" algn="l">
              <a:spcBef>
                <a:spcPts val="0"/>
              </a:spcBef>
              <a:spcAft>
                <a:spcPts val="0"/>
              </a:spcAft>
              <a:buNone/>
            </a:pPr>
            <a:r>
              <a:rPr lang="en"/>
              <a:t>Brandon Jolley - Lead Java Dev</a:t>
            </a:r>
            <a:endParaRPr/>
          </a:p>
          <a:p>
            <a:pPr indent="0" lvl="0" marL="0" rtl="0" algn="l">
              <a:spcBef>
                <a:spcPts val="0"/>
              </a:spcBef>
              <a:spcAft>
                <a:spcPts val="0"/>
              </a:spcAft>
              <a:buNone/>
            </a:pPr>
            <a:r>
              <a:rPr lang="en"/>
              <a:t>Ethan Bailey - Lead Creative Designer</a:t>
            </a:r>
            <a:endParaRPr/>
          </a:p>
          <a:p>
            <a:pPr indent="0" lvl="0" marL="0" rtl="0" algn="l">
              <a:spcBef>
                <a:spcPts val="0"/>
              </a:spcBef>
              <a:spcAft>
                <a:spcPts val="0"/>
              </a:spcAft>
              <a:buNone/>
            </a:pPr>
            <a:r>
              <a:rPr lang="en"/>
              <a:t>Kaleb Dutson - Lead Firebase Dev</a:t>
            </a:r>
            <a:endParaRPr/>
          </a:p>
          <a:p>
            <a:pPr indent="0" lvl="0" marL="0" rtl="0" algn="l">
              <a:spcBef>
                <a:spcPts val="0"/>
              </a:spcBef>
              <a:spcAft>
                <a:spcPts val="0"/>
              </a:spcAft>
              <a:buNone/>
            </a:pPr>
            <a:r>
              <a:rPr lang="en"/>
              <a:t>Max Thomas - Lead Activity Designer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and Scrum Meetings</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b="1" lang="en"/>
              <a:t>Development Tasks:</a:t>
            </a:r>
            <a:endParaRPr b="1"/>
          </a:p>
          <a:p>
            <a:pPr indent="-291465" lvl="0" marL="457200" rtl="0" algn="l">
              <a:spcBef>
                <a:spcPts val="0"/>
              </a:spcBef>
              <a:spcAft>
                <a:spcPts val="0"/>
              </a:spcAft>
              <a:buSzPct val="100000"/>
              <a:buChar char="●"/>
            </a:pPr>
            <a:r>
              <a:rPr b="1" lang="en"/>
              <a:t>Design and develop owner activities - </a:t>
            </a:r>
            <a:r>
              <a:rPr b="1" i="1" lang="en"/>
              <a:t>(Assigned to: Brandon and Kaleb)</a:t>
            </a:r>
            <a:endParaRPr b="1" i="1"/>
          </a:p>
          <a:p>
            <a:pPr indent="-277494" lvl="1" marL="914400" rtl="0" algn="l">
              <a:spcBef>
                <a:spcPts val="0"/>
              </a:spcBef>
              <a:spcAft>
                <a:spcPts val="0"/>
              </a:spcAft>
              <a:buSzPct val="100000"/>
              <a:buChar char="○"/>
            </a:pPr>
            <a:r>
              <a:rPr lang="en"/>
              <a:t>We developed two phone activities that an owner user can interact with;  The OwnerMain and the ManageLot.  The OwnerMain contains an overview of parking lot and account balance information.  The ManageLot allows the owner to create a lot, or alter details of an existing lot.</a:t>
            </a:r>
            <a:endParaRPr/>
          </a:p>
          <a:p>
            <a:pPr indent="-291465" lvl="0" marL="457200" rtl="0" algn="l">
              <a:spcBef>
                <a:spcPts val="0"/>
              </a:spcBef>
              <a:spcAft>
                <a:spcPts val="0"/>
              </a:spcAft>
              <a:buSzPct val="100000"/>
              <a:buChar char="●"/>
            </a:pPr>
            <a:r>
              <a:rPr b="1" lang="en"/>
              <a:t>Buttons to transfer between the activities - (Assigned to: Brandon)</a:t>
            </a:r>
            <a:endParaRPr b="1"/>
          </a:p>
          <a:p>
            <a:pPr indent="-277494" lvl="1" marL="914400" rtl="0" algn="l">
              <a:spcBef>
                <a:spcPts val="0"/>
              </a:spcBef>
              <a:spcAft>
                <a:spcPts val="0"/>
              </a:spcAft>
              <a:buSzPct val="100000"/>
              <a:buChar char="○"/>
            </a:pPr>
            <a:r>
              <a:rPr lang="en"/>
              <a:t>Created the manageLot button to launch the ManageLot activity and the returnToMain button to go back to the OwnerMain activity.</a:t>
            </a:r>
            <a:endParaRPr/>
          </a:p>
          <a:p>
            <a:pPr indent="-291465" lvl="0" marL="457200" rtl="0" algn="l">
              <a:spcBef>
                <a:spcPts val="0"/>
              </a:spcBef>
              <a:spcAft>
                <a:spcPts val="0"/>
              </a:spcAft>
              <a:buSzPct val="100000"/>
              <a:buChar char="●"/>
            </a:pPr>
            <a:r>
              <a:rPr b="1" lang="en"/>
              <a:t>Allowing owner to create parking lot -  </a:t>
            </a:r>
            <a:r>
              <a:rPr b="1" i="1" lang="en"/>
              <a:t>(Assigned to: Brandon and Kaleb)</a:t>
            </a:r>
            <a:endParaRPr b="1" i="1"/>
          </a:p>
          <a:p>
            <a:pPr indent="-277494" lvl="1" marL="914400" rtl="0" algn="l">
              <a:spcBef>
                <a:spcPts val="0"/>
              </a:spcBef>
              <a:spcAft>
                <a:spcPts val="0"/>
              </a:spcAft>
              <a:buSzPct val="100000"/>
              <a:buChar char="○"/>
            </a:pPr>
            <a:r>
              <a:rPr lang="en"/>
              <a:t>Created multiple EditTextFields that allow the user to input important data about the parking lot like price, number of spaces, location, etc.  Created a submitLot button that pushes the lot information to the database.</a:t>
            </a:r>
            <a:endParaRPr/>
          </a:p>
          <a:p>
            <a:pPr indent="-291465" lvl="0" marL="457200" rtl="0" algn="l">
              <a:spcBef>
                <a:spcPts val="0"/>
              </a:spcBef>
              <a:spcAft>
                <a:spcPts val="0"/>
              </a:spcAft>
              <a:buSzPct val="100000"/>
              <a:buChar char="●"/>
            </a:pPr>
            <a:r>
              <a:rPr b="1" lang="en"/>
              <a:t>Load owner data from the database to the OwnerMain and ManageLot activities -</a:t>
            </a:r>
            <a:r>
              <a:rPr b="1" i="1" lang="en"/>
              <a:t> (Assigned to: Kaleb)</a:t>
            </a:r>
            <a:endParaRPr b="1" i="1"/>
          </a:p>
          <a:p>
            <a:pPr indent="-277494" lvl="1" marL="914400" rtl="0" algn="l">
              <a:spcBef>
                <a:spcPts val="0"/>
              </a:spcBef>
              <a:spcAft>
                <a:spcPts val="0"/>
              </a:spcAft>
              <a:buSzPct val="100000"/>
              <a:buChar char="○"/>
            </a:pPr>
            <a:r>
              <a:rPr lang="en"/>
              <a:t>Retrieve the data from the database to display.</a:t>
            </a:r>
            <a:endParaRPr/>
          </a:p>
          <a:p>
            <a:pPr indent="-291465" lvl="0" marL="457200" rtl="0" algn="l">
              <a:spcBef>
                <a:spcPts val="0"/>
              </a:spcBef>
              <a:spcAft>
                <a:spcPts val="0"/>
              </a:spcAft>
              <a:buSzPct val="100000"/>
              <a:buChar char="●"/>
            </a:pPr>
            <a:r>
              <a:rPr b="1" lang="en"/>
              <a:t>Button to logout of user account - </a:t>
            </a:r>
            <a:r>
              <a:rPr b="1" i="1" lang="en"/>
              <a:t>(Assigned to: Brandon)</a:t>
            </a:r>
            <a:endParaRPr b="1" i="1"/>
          </a:p>
          <a:p>
            <a:pPr indent="-277494" lvl="1" marL="914400" rtl="0" algn="l">
              <a:spcBef>
                <a:spcPts val="0"/>
              </a:spcBef>
              <a:spcAft>
                <a:spcPts val="0"/>
              </a:spcAft>
              <a:buSzPct val="100000"/>
              <a:buChar char="○"/>
            </a:pPr>
            <a:r>
              <a:rPr lang="en"/>
              <a:t>Created a button that can take the user back to the login screen and secure the sensitive user information.</a:t>
            </a:r>
            <a:endParaRPr/>
          </a:p>
          <a:p>
            <a:pPr indent="-291465" lvl="0" marL="457200" rtl="0" algn="l">
              <a:spcBef>
                <a:spcPts val="0"/>
              </a:spcBef>
              <a:spcAft>
                <a:spcPts val="0"/>
              </a:spcAft>
              <a:buSzPct val="100000"/>
              <a:buChar char="●"/>
            </a:pPr>
            <a:r>
              <a:rPr b="1" lang="en"/>
              <a:t>Keep track of owner account balance - </a:t>
            </a:r>
            <a:r>
              <a:rPr b="1" i="1" lang="en"/>
              <a:t>(Assigned to: Kaleb)</a:t>
            </a:r>
            <a:endParaRPr b="1" i="1"/>
          </a:p>
          <a:p>
            <a:pPr indent="-277494" lvl="1" marL="914400" rtl="0" algn="l">
              <a:spcBef>
                <a:spcPts val="0"/>
              </a:spcBef>
              <a:spcAft>
                <a:spcPts val="0"/>
              </a:spcAft>
              <a:buSzPct val="100000"/>
              <a:buChar char="○"/>
            </a:pPr>
            <a:r>
              <a:rPr lang="en"/>
              <a:t>Created a textView that displays the most current owner account information in dollars.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b="1" lang="en"/>
              <a:t>Scrum Meetings:</a:t>
            </a:r>
            <a:endParaRPr b="1"/>
          </a:p>
          <a:p>
            <a:pPr indent="0" lvl="0" marL="0" rtl="0" algn="l">
              <a:spcBef>
                <a:spcPts val="0"/>
              </a:spcBef>
              <a:spcAft>
                <a:spcPts val="0"/>
              </a:spcAft>
              <a:buNone/>
            </a:pPr>
            <a:r>
              <a:rPr lang="en"/>
              <a:t>In our scrum meetings, we discussed how to utilize the Google Firebase database to best store the details of the parking lots.  We also talked about how to best implement and split up the various interactive components (buttons, edit text fields) between the two activities.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Unit Testing: </a:t>
            </a:r>
            <a:endParaRPr/>
          </a:p>
          <a:p>
            <a:pPr indent="0" lvl="0" marL="0" rtl="0" algn="l">
              <a:spcBef>
                <a:spcPts val="0"/>
              </a:spcBef>
              <a:spcAft>
                <a:spcPts val="0"/>
              </a:spcAft>
              <a:buNone/>
            </a:pPr>
            <a:r>
              <a:rPr lang="en"/>
              <a:t>For unit testing we placed System Log messages at “weak points” and areas where we were still developing to interpret the errors we were getting.  Most of the time, the errors involved the database, and we were able to track nullPointerExceptions when we referenced a database object before it was stored in the database, or many other similar issues.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subTitle"/>
          </p:nvPr>
        </p:nvSpPr>
        <p:spPr>
          <a:xfrm>
            <a:off x="311700" y="3078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Login                     OwnerMain               ManageLot</a:t>
            </a:r>
            <a:endParaRPr/>
          </a:p>
        </p:txBody>
      </p:sp>
      <p:pic>
        <p:nvPicPr>
          <p:cNvPr id="112" name="Google Shape;112;p23"/>
          <p:cNvPicPr preferRelativeResize="0"/>
          <p:nvPr/>
        </p:nvPicPr>
        <p:blipFill>
          <a:blip r:embed="rId3">
            <a:alphaModFix/>
          </a:blip>
          <a:stretch>
            <a:fillRect/>
          </a:stretch>
        </p:blipFill>
        <p:spPr>
          <a:xfrm>
            <a:off x="311700" y="1252800"/>
            <a:ext cx="1961455" cy="3738302"/>
          </a:xfrm>
          <a:prstGeom prst="rect">
            <a:avLst/>
          </a:prstGeom>
          <a:noFill/>
          <a:ln>
            <a:noFill/>
          </a:ln>
        </p:spPr>
      </p:pic>
      <p:pic>
        <p:nvPicPr>
          <p:cNvPr id="113" name="Google Shape;113;p23"/>
          <p:cNvPicPr preferRelativeResize="0"/>
          <p:nvPr/>
        </p:nvPicPr>
        <p:blipFill>
          <a:blip r:embed="rId4">
            <a:alphaModFix/>
          </a:blip>
          <a:stretch>
            <a:fillRect/>
          </a:stretch>
        </p:blipFill>
        <p:spPr>
          <a:xfrm>
            <a:off x="6854167" y="1252800"/>
            <a:ext cx="1978129" cy="3738300"/>
          </a:xfrm>
          <a:prstGeom prst="rect">
            <a:avLst/>
          </a:prstGeom>
          <a:noFill/>
          <a:ln>
            <a:noFill/>
          </a:ln>
        </p:spPr>
      </p:pic>
      <p:pic>
        <p:nvPicPr>
          <p:cNvPr id="114" name="Google Shape;114;p23"/>
          <p:cNvPicPr preferRelativeResize="0"/>
          <p:nvPr/>
        </p:nvPicPr>
        <p:blipFill>
          <a:blip r:embed="rId5">
            <a:alphaModFix/>
          </a:blip>
          <a:stretch>
            <a:fillRect/>
          </a:stretch>
        </p:blipFill>
        <p:spPr>
          <a:xfrm>
            <a:off x="3577846" y="1252800"/>
            <a:ext cx="1988318" cy="3738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Requirement 2</a:t>
            </a:r>
            <a:endParaRPr/>
          </a:p>
        </p:txBody>
      </p:sp>
      <p:sp>
        <p:nvSpPr>
          <p:cNvPr id="120" name="Google Shape;120;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Customers reserving and paying for a parking space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Low-fi and High-fi Design</a:t>
            </a:r>
            <a:endParaRPr sz="3020"/>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We started by defining the requirements for customer:</a:t>
            </a:r>
            <a:endParaRPr/>
          </a:p>
          <a:p>
            <a:pPr indent="-304165" lvl="1" marL="914400" rtl="0" algn="l">
              <a:spcBef>
                <a:spcPts val="1000"/>
              </a:spcBef>
              <a:spcAft>
                <a:spcPts val="0"/>
              </a:spcAft>
              <a:buSzPct val="100000"/>
              <a:buChar char="○"/>
            </a:pPr>
            <a:r>
              <a:rPr lang="en"/>
              <a:t>Customers needed to be able to add funds to their account.</a:t>
            </a:r>
            <a:endParaRPr/>
          </a:p>
          <a:p>
            <a:pPr indent="-304165" lvl="1" marL="914400" rtl="0" algn="l">
              <a:spcBef>
                <a:spcPts val="1000"/>
              </a:spcBef>
              <a:spcAft>
                <a:spcPts val="0"/>
              </a:spcAft>
              <a:buSzPct val="100000"/>
              <a:buChar char="○"/>
            </a:pPr>
            <a:r>
              <a:rPr lang="en"/>
              <a:t>Customers needed to be able to find a parking lot to reserve a space</a:t>
            </a:r>
            <a:endParaRPr/>
          </a:p>
          <a:p>
            <a:pPr indent="-304165" lvl="1" marL="914400" rtl="0" algn="l">
              <a:spcBef>
                <a:spcPts val="1000"/>
              </a:spcBef>
              <a:spcAft>
                <a:spcPts val="0"/>
              </a:spcAft>
              <a:buSzPct val="100000"/>
              <a:buChar char="○"/>
            </a:pPr>
            <a:r>
              <a:rPr lang="en"/>
              <a:t>Customers needed to be able to pay for a parking space.</a:t>
            </a:r>
            <a:endParaRPr/>
          </a:p>
          <a:p>
            <a:pPr indent="-304165" lvl="1" marL="914400" rtl="0" algn="l">
              <a:spcBef>
                <a:spcPts val="1000"/>
              </a:spcBef>
              <a:spcAft>
                <a:spcPts val="0"/>
              </a:spcAft>
              <a:buSzPct val="100000"/>
              <a:buChar char="○"/>
            </a:pPr>
            <a:r>
              <a:rPr lang="en"/>
              <a:t>Customers would not be allowed to reserve </a:t>
            </a:r>
            <a:r>
              <a:rPr lang="en"/>
              <a:t>multiple</a:t>
            </a:r>
            <a:r>
              <a:rPr lang="en"/>
              <a:t> parking spaces at once.</a:t>
            </a:r>
            <a:endParaRPr/>
          </a:p>
          <a:p>
            <a:pPr indent="-325755" lvl="0" marL="457200" rtl="0" algn="l">
              <a:spcBef>
                <a:spcPts val="1000"/>
              </a:spcBef>
              <a:spcAft>
                <a:spcPts val="0"/>
              </a:spcAft>
              <a:buSzPct val="100000"/>
              <a:buChar char="●"/>
            </a:pPr>
            <a:r>
              <a:rPr lang="en"/>
              <a:t>We created a low-fi drawing of the android activities that the customer needed to have to find, reserve a parking space, and cancel their reservation.</a:t>
            </a:r>
            <a:endParaRPr/>
          </a:p>
          <a:p>
            <a:pPr indent="-325755" lvl="0" marL="457200" rtl="0" algn="l">
              <a:spcBef>
                <a:spcPts val="1000"/>
              </a:spcBef>
              <a:spcAft>
                <a:spcPts val="0"/>
              </a:spcAft>
              <a:buSzPct val="100000"/>
              <a:buChar char="●"/>
            </a:pPr>
            <a:r>
              <a:rPr lang="en"/>
              <a:t>We then designed the methods that would need to be created to allow the customer to enter new info into the app and put the customer data and reservation into the database.</a:t>
            </a:r>
            <a:endParaRPr/>
          </a:p>
          <a:p>
            <a:pPr indent="-325755" lvl="0" marL="457200" rtl="0" algn="l">
              <a:spcBef>
                <a:spcPts val="1000"/>
              </a:spcBef>
              <a:spcAft>
                <a:spcPts val="1000"/>
              </a:spcAft>
              <a:buSzPct val="100000"/>
              <a:buChar char="●"/>
            </a:pPr>
            <a:r>
              <a:rPr lang="en"/>
              <a:t>Lastly, we designed the methods to query data from the database to display the customer's reservations and relevant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and Scrum Meetings</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a:bodyPr>
          <a:lstStyle/>
          <a:p>
            <a:pPr indent="0" lvl="0" marL="0" rtl="0" algn="l">
              <a:lnSpc>
                <a:spcPct val="115000"/>
              </a:lnSpc>
              <a:spcBef>
                <a:spcPts val="0"/>
              </a:spcBef>
              <a:spcAft>
                <a:spcPts val="0"/>
              </a:spcAft>
              <a:buNone/>
            </a:pPr>
            <a:r>
              <a:rPr b="1" lang="en"/>
              <a:t>Development Tasks:</a:t>
            </a:r>
            <a:endParaRPr b="1"/>
          </a:p>
          <a:p>
            <a:pPr indent="-282892" lvl="0" marL="457200" rtl="0" algn="l">
              <a:lnSpc>
                <a:spcPct val="115000"/>
              </a:lnSpc>
              <a:spcBef>
                <a:spcPts val="0"/>
              </a:spcBef>
              <a:spcAft>
                <a:spcPts val="0"/>
              </a:spcAft>
              <a:buSzPct val="100000"/>
              <a:buChar char="●"/>
            </a:pPr>
            <a:r>
              <a:rPr b="1" lang="en"/>
              <a:t>Design and develop customer activities - </a:t>
            </a:r>
            <a:r>
              <a:rPr b="1" i="1" lang="en"/>
              <a:t>(Assigned to: Brandon and Kaleb)</a:t>
            </a:r>
            <a:endParaRPr b="1" i="1"/>
          </a:p>
          <a:p>
            <a:pPr indent="-270827" lvl="1" marL="914400" rtl="0" algn="l">
              <a:lnSpc>
                <a:spcPct val="115000"/>
              </a:lnSpc>
              <a:spcBef>
                <a:spcPts val="0"/>
              </a:spcBef>
              <a:spcAft>
                <a:spcPts val="0"/>
              </a:spcAft>
              <a:buSzPct val="100000"/>
              <a:buChar char="○"/>
            </a:pPr>
            <a:r>
              <a:rPr lang="en"/>
              <a:t>Designed all activities and classes that would need to be created to allow customers to reserve parking spots.</a:t>
            </a:r>
            <a:endParaRPr/>
          </a:p>
          <a:p>
            <a:pPr indent="-282892" lvl="0" marL="457200" rtl="0" algn="l">
              <a:lnSpc>
                <a:spcPct val="115000"/>
              </a:lnSpc>
              <a:spcBef>
                <a:spcPts val="0"/>
              </a:spcBef>
              <a:spcAft>
                <a:spcPts val="0"/>
              </a:spcAft>
              <a:buSzPct val="100000"/>
              <a:buChar char="●"/>
            </a:pPr>
            <a:r>
              <a:rPr b="1" lang="en"/>
              <a:t>Activity to allow users to find valid parking lots - Brandon</a:t>
            </a:r>
            <a:endParaRPr b="1"/>
          </a:p>
          <a:p>
            <a:pPr indent="-270827" lvl="1" marL="914400" rtl="0" algn="l">
              <a:lnSpc>
                <a:spcPct val="115000"/>
              </a:lnSpc>
              <a:spcBef>
                <a:spcPts val="0"/>
              </a:spcBef>
              <a:spcAft>
                <a:spcPts val="0"/>
              </a:spcAft>
              <a:buSzPct val="100000"/>
              <a:buChar char="○"/>
            </a:pPr>
            <a:r>
              <a:rPr lang="en"/>
              <a:t>Created CustomerFindLotActivity and CustomerConfirmLotActivity classes.</a:t>
            </a:r>
            <a:endParaRPr/>
          </a:p>
          <a:p>
            <a:pPr indent="-282892" lvl="0" marL="457200" rtl="0" algn="l">
              <a:lnSpc>
                <a:spcPct val="115000"/>
              </a:lnSpc>
              <a:spcBef>
                <a:spcPts val="0"/>
              </a:spcBef>
              <a:spcAft>
                <a:spcPts val="0"/>
              </a:spcAft>
              <a:buSzPct val="100000"/>
              <a:buChar char="●"/>
            </a:pPr>
            <a:r>
              <a:rPr b="1" lang="en"/>
              <a:t>Customer reservation functionality -  </a:t>
            </a:r>
            <a:r>
              <a:rPr b="1" i="1" lang="en"/>
              <a:t>(Assigned to: </a:t>
            </a:r>
            <a:r>
              <a:rPr b="1" i="1" lang="en"/>
              <a:t>Brandon and Kaleb)</a:t>
            </a:r>
            <a:endParaRPr b="1" i="1"/>
          </a:p>
          <a:p>
            <a:pPr indent="-270827" lvl="1" marL="914400" rtl="0" algn="l">
              <a:lnSpc>
                <a:spcPct val="115000"/>
              </a:lnSpc>
              <a:spcBef>
                <a:spcPts val="0"/>
              </a:spcBef>
              <a:spcAft>
                <a:spcPts val="0"/>
              </a:spcAft>
              <a:buSzPct val="100000"/>
              <a:buChar char="○"/>
            </a:pPr>
            <a:r>
              <a:rPr lang="en"/>
              <a:t>Created button to launch CustomerFindLotActivty from CustomerMainActivity. After selecting a parking lot to reserve a </a:t>
            </a:r>
            <a:r>
              <a:rPr lang="en"/>
              <a:t>space in, take user to </a:t>
            </a:r>
            <a:r>
              <a:rPr lang="en"/>
              <a:t>CustomerConfirmLotActivity.</a:t>
            </a:r>
            <a:endParaRPr/>
          </a:p>
          <a:p>
            <a:pPr indent="-282892" lvl="0" marL="457200" rtl="0" algn="l">
              <a:lnSpc>
                <a:spcPct val="115000"/>
              </a:lnSpc>
              <a:spcBef>
                <a:spcPts val="0"/>
              </a:spcBef>
              <a:spcAft>
                <a:spcPts val="0"/>
              </a:spcAft>
              <a:buSzPct val="100000"/>
              <a:buChar char="●"/>
            </a:pPr>
            <a:r>
              <a:rPr b="1" lang="en"/>
              <a:t>Load customer data from database to customer activity -</a:t>
            </a:r>
            <a:r>
              <a:rPr b="1" i="1" lang="en"/>
              <a:t> </a:t>
            </a:r>
            <a:r>
              <a:rPr b="1" i="1" lang="en"/>
              <a:t>(Assigned to: </a:t>
            </a:r>
            <a:r>
              <a:rPr b="1" i="1" lang="en"/>
              <a:t>Kaleb)</a:t>
            </a:r>
            <a:endParaRPr b="1" i="1"/>
          </a:p>
          <a:p>
            <a:pPr indent="-270827" lvl="1" marL="914400" rtl="0" algn="l">
              <a:lnSpc>
                <a:spcPct val="115000"/>
              </a:lnSpc>
              <a:spcBef>
                <a:spcPts val="0"/>
              </a:spcBef>
              <a:spcAft>
                <a:spcPts val="0"/>
              </a:spcAft>
              <a:buSzPct val="100000"/>
              <a:buChar char="○"/>
            </a:pPr>
            <a:r>
              <a:rPr lang="en"/>
              <a:t>Load data into CustomerMainActivity, and ConfirmLotActivity classes from database, which then displayed relevant information to the app user.</a:t>
            </a:r>
            <a:endParaRPr/>
          </a:p>
          <a:p>
            <a:pPr indent="-282892" lvl="0" marL="457200" rtl="0" algn="l">
              <a:lnSpc>
                <a:spcPct val="115000"/>
              </a:lnSpc>
              <a:spcBef>
                <a:spcPts val="0"/>
              </a:spcBef>
              <a:spcAft>
                <a:spcPts val="0"/>
              </a:spcAft>
              <a:buSzPct val="100000"/>
              <a:buChar char="●"/>
            </a:pPr>
            <a:r>
              <a:rPr b="1" lang="en"/>
              <a:t>Button to cancel customer reservation - </a:t>
            </a:r>
            <a:r>
              <a:rPr b="1" i="1" lang="en"/>
              <a:t>(Assigned to: </a:t>
            </a:r>
            <a:r>
              <a:rPr b="1" i="1" lang="en"/>
              <a:t>Kaleb)</a:t>
            </a:r>
            <a:endParaRPr b="1" i="1"/>
          </a:p>
          <a:p>
            <a:pPr indent="-270827" lvl="1" marL="914400" rtl="0" algn="l">
              <a:lnSpc>
                <a:spcPct val="115000"/>
              </a:lnSpc>
              <a:spcBef>
                <a:spcPts val="0"/>
              </a:spcBef>
              <a:spcAft>
                <a:spcPts val="0"/>
              </a:spcAft>
              <a:buSzPct val="100000"/>
              <a:buChar char="○"/>
            </a:pPr>
            <a:r>
              <a:rPr lang="en"/>
              <a:t>Remove created deleteReservation() method inside UserViewModel class to remove the customer’s reservation both in the app and in the database</a:t>
            </a:r>
            <a:endParaRPr/>
          </a:p>
          <a:p>
            <a:pPr indent="-282892" lvl="0" marL="457200" rtl="0" algn="l">
              <a:lnSpc>
                <a:spcPct val="115000"/>
              </a:lnSpc>
              <a:spcBef>
                <a:spcPts val="0"/>
              </a:spcBef>
              <a:spcAft>
                <a:spcPts val="0"/>
              </a:spcAft>
              <a:buSzPct val="100000"/>
              <a:buChar char="●"/>
            </a:pPr>
            <a:r>
              <a:rPr b="1" lang="en"/>
              <a:t>Add Payment functionality to pay owner upon successful reservation - </a:t>
            </a:r>
            <a:r>
              <a:rPr b="1" i="1" lang="en"/>
              <a:t>(Assigned to: </a:t>
            </a:r>
            <a:r>
              <a:rPr b="1" i="1" lang="en"/>
              <a:t>Kaleb)</a:t>
            </a:r>
            <a:endParaRPr b="1" i="1"/>
          </a:p>
          <a:p>
            <a:pPr indent="-270827" lvl="1" marL="914400" rtl="0" algn="l">
              <a:lnSpc>
                <a:spcPct val="115000"/>
              </a:lnSpc>
              <a:spcBef>
                <a:spcPts val="0"/>
              </a:spcBef>
              <a:spcAft>
                <a:spcPts val="0"/>
              </a:spcAft>
              <a:buSzPct val="100000"/>
              <a:buChar char="○"/>
            </a:pPr>
            <a:r>
              <a:rPr lang="en"/>
              <a:t>Created methods payAttendant(), payOwner(), updateDevBalance(), and updateUserBalance() to both pay the owner of the parking lot and take a cut of the transaction for the developers of the app</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Scrum Meetings:</a:t>
            </a:r>
            <a:endParaRPr b="1"/>
          </a:p>
          <a:p>
            <a:pPr indent="0" lvl="0" marL="0" rtl="0" algn="l">
              <a:lnSpc>
                <a:spcPct val="115000"/>
              </a:lnSpc>
              <a:spcBef>
                <a:spcPts val="0"/>
              </a:spcBef>
              <a:spcAft>
                <a:spcPts val="0"/>
              </a:spcAft>
              <a:buNone/>
            </a:pPr>
            <a:r>
              <a:rPr lang="en"/>
              <a:t>In our scrum meetings, Brandon and Kaleb determined which tasks needed to be completed first and who would work on each.</a:t>
            </a:r>
            <a:endParaRPr/>
          </a:p>
          <a:p>
            <a:pPr indent="0" lvl="0" marL="0" rtl="0" algn="l">
              <a:lnSpc>
                <a:spcPct val="115000"/>
              </a:lnSpc>
              <a:spcBef>
                <a:spcPts val="0"/>
              </a:spcBef>
              <a:spcAft>
                <a:spcPts val="0"/>
              </a:spcAft>
              <a:buNone/>
            </a:pPr>
            <a:r>
              <a:rPr lang="en"/>
              <a:t>Brandon focused primarily on developing the front end code such as the UI while Kaleb worked primarily on pushing and querying data from the database.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Unit Testing: - Since JUnit4 would not exactly work to catch errors </a:t>
            </a:r>
            <a:r>
              <a:rPr b="1" lang="en"/>
              <a:t>effectively</a:t>
            </a:r>
            <a:r>
              <a:rPr b="1" lang="en"/>
              <a:t>, the team took a more hands on approach to testing the integrity of the code.</a:t>
            </a:r>
            <a:endParaRPr b="1"/>
          </a:p>
          <a:p>
            <a:pPr indent="-282892" lvl="0" marL="457200" rtl="0" algn="l">
              <a:lnSpc>
                <a:spcPct val="115000"/>
              </a:lnSpc>
              <a:spcBef>
                <a:spcPts val="0"/>
              </a:spcBef>
              <a:spcAft>
                <a:spcPts val="0"/>
              </a:spcAft>
              <a:buSzPct val="100000"/>
              <a:buChar char="●"/>
            </a:pPr>
            <a:r>
              <a:rPr lang="en"/>
              <a:t>Added messages that would display information being passed to app. </a:t>
            </a:r>
            <a:endParaRPr/>
          </a:p>
          <a:p>
            <a:pPr indent="-282892" lvl="0" marL="457200" rtl="0" algn="l">
              <a:lnSpc>
                <a:spcPct val="115000"/>
              </a:lnSpc>
              <a:spcBef>
                <a:spcPts val="0"/>
              </a:spcBef>
              <a:spcAft>
                <a:spcPts val="0"/>
              </a:spcAft>
              <a:buSzPct val="100000"/>
              <a:buChar char="●"/>
            </a:pPr>
            <a:r>
              <a:rPr lang="en"/>
              <a:t>Added code to terminate program and return an error message if invalid behavior occurred.</a:t>
            </a:r>
            <a:endParaRPr/>
          </a:p>
          <a:p>
            <a:pPr indent="-282892" lvl="0" marL="457200" rtl="0" algn="l">
              <a:lnSpc>
                <a:spcPct val="115000"/>
              </a:lnSpc>
              <a:spcBef>
                <a:spcPts val="0"/>
              </a:spcBef>
              <a:spcAft>
                <a:spcPts val="0"/>
              </a:spcAft>
              <a:buSzPct val="100000"/>
              <a:buChar char="●"/>
            </a:pPr>
            <a:r>
              <a:rPr lang="en"/>
              <a:t>Sent messages to UI to display error messages to user.</a:t>
            </a:r>
            <a:endParaRPr/>
          </a:p>
          <a:p>
            <a:pPr indent="-282892" lvl="0" marL="457200" rtl="0" algn="l">
              <a:lnSpc>
                <a:spcPct val="115000"/>
              </a:lnSpc>
              <a:spcBef>
                <a:spcPts val="0"/>
              </a:spcBef>
              <a:spcAft>
                <a:spcPts val="0"/>
              </a:spcAft>
              <a:buSzPct val="100000"/>
              <a:buChar char="●"/>
            </a:pPr>
            <a:r>
              <a:rPr lang="en"/>
              <a:t>Tried to cause the app to crash by entering invalid data and cause unintended app activity when </a:t>
            </a:r>
            <a:r>
              <a:rPr lang="en"/>
              <a:t>running</a:t>
            </a:r>
            <a:r>
              <a:rPr lang="en"/>
              <a:t> application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ctrTitle"/>
          </p:nvPr>
        </p:nvSpPr>
        <p:spPr>
          <a:xfrm>
            <a:off x="226225" y="-256450"/>
            <a:ext cx="8520600" cy="1173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Use case Diagram/UML</a:t>
            </a:r>
            <a:endParaRPr/>
          </a:p>
        </p:txBody>
      </p:sp>
      <p:sp>
        <p:nvSpPr>
          <p:cNvPr id="138" name="Google Shape;138;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39" name="Google Shape;139;p27"/>
          <p:cNvPicPr preferRelativeResize="0"/>
          <p:nvPr/>
        </p:nvPicPr>
        <p:blipFill>
          <a:blip r:embed="rId3">
            <a:alphaModFix/>
          </a:blip>
          <a:stretch>
            <a:fillRect/>
          </a:stretch>
        </p:blipFill>
        <p:spPr>
          <a:xfrm>
            <a:off x="274788" y="916550"/>
            <a:ext cx="8594425" cy="39885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278238" y="971550"/>
            <a:ext cx="1429512" cy="3200400"/>
          </a:xfrm>
          <a:prstGeom prst="rect">
            <a:avLst/>
          </a:prstGeom>
          <a:noFill/>
          <a:ln>
            <a:noFill/>
          </a:ln>
        </p:spPr>
      </p:pic>
      <p:pic>
        <p:nvPicPr>
          <p:cNvPr id="145" name="Google Shape;145;p28"/>
          <p:cNvPicPr preferRelativeResize="0"/>
          <p:nvPr/>
        </p:nvPicPr>
        <p:blipFill>
          <a:blip r:embed="rId4">
            <a:alphaModFix/>
          </a:blip>
          <a:stretch>
            <a:fillRect/>
          </a:stretch>
        </p:blipFill>
        <p:spPr>
          <a:xfrm>
            <a:off x="1707730" y="971550"/>
            <a:ext cx="1440180" cy="3200401"/>
          </a:xfrm>
          <a:prstGeom prst="rect">
            <a:avLst/>
          </a:prstGeom>
          <a:noFill/>
          <a:ln>
            <a:noFill/>
          </a:ln>
        </p:spPr>
      </p:pic>
      <p:pic>
        <p:nvPicPr>
          <p:cNvPr id="146" name="Google Shape;146;p28"/>
          <p:cNvPicPr preferRelativeResize="0"/>
          <p:nvPr/>
        </p:nvPicPr>
        <p:blipFill>
          <a:blip r:embed="rId5">
            <a:alphaModFix/>
          </a:blip>
          <a:stretch>
            <a:fillRect/>
          </a:stretch>
        </p:blipFill>
        <p:spPr>
          <a:xfrm>
            <a:off x="3147915" y="971550"/>
            <a:ext cx="1463598" cy="3200400"/>
          </a:xfrm>
          <a:prstGeom prst="rect">
            <a:avLst/>
          </a:prstGeom>
          <a:noFill/>
          <a:ln>
            <a:noFill/>
          </a:ln>
        </p:spPr>
      </p:pic>
      <p:pic>
        <p:nvPicPr>
          <p:cNvPr id="147" name="Google Shape;147;p28"/>
          <p:cNvPicPr preferRelativeResize="0"/>
          <p:nvPr/>
        </p:nvPicPr>
        <p:blipFill>
          <a:blip r:embed="rId6">
            <a:alphaModFix/>
          </a:blip>
          <a:stretch>
            <a:fillRect/>
          </a:stretch>
        </p:blipFill>
        <p:spPr>
          <a:xfrm>
            <a:off x="4611516" y="971550"/>
            <a:ext cx="1454727" cy="3200401"/>
          </a:xfrm>
          <a:prstGeom prst="rect">
            <a:avLst/>
          </a:prstGeom>
          <a:noFill/>
          <a:ln>
            <a:noFill/>
          </a:ln>
        </p:spPr>
      </p:pic>
      <p:pic>
        <p:nvPicPr>
          <p:cNvPr id="148" name="Google Shape;148;p28"/>
          <p:cNvPicPr preferRelativeResize="0"/>
          <p:nvPr/>
        </p:nvPicPr>
        <p:blipFill>
          <a:blip r:embed="rId7">
            <a:alphaModFix/>
          </a:blip>
          <a:stretch>
            <a:fillRect/>
          </a:stretch>
        </p:blipFill>
        <p:spPr>
          <a:xfrm>
            <a:off x="6051692" y="971550"/>
            <a:ext cx="1415678" cy="3200401"/>
          </a:xfrm>
          <a:prstGeom prst="rect">
            <a:avLst/>
          </a:prstGeom>
          <a:noFill/>
          <a:ln>
            <a:noFill/>
          </a:ln>
        </p:spPr>
      </p:pic>
      <p:pic>
        <p:nvPicPr>
          <p:cNvPr id="149" name="Google Shape;149;p28"/>
          <p:cNvPicPr preferRelativeResize="0"/>
          <p:nvPr/>
        </p:nvPicPr>
        <p:blipFill>
          <a:blip r:embed="rId8">
            <a:alphaModFix/>
          </a:blip>
          <a:stretch>
            <a:fillRect/>
          </a:stretch>
        </p:blipFill>
        <p:spPr>
          <a:xfrm>
            <a:off x="7467358" y="971550"/>
            <a:ext cx="1398398" cy="3200400"/>
          </a:xfrm>
          <a:prstGeom prst="rect">
            <a:avLst/>
          </a:prstGeom>
          <a:noFill/>
          <a:ln>
            <a:noFill/>
          </a:ln>
        </p:spPr>
      </p:pic>
      <p:sp>
        <p:nvSpPr>
          <p:cNvPr id="150" name="Google Shape;150;p28"/>
          <p:cNvSpPr txBox="1"/>
          <p:nvPr/>
        </p:nvSpPr>
        <p:spPr>
          <a:xfrm>
            <a:off x="278250" y="458400"/>
            <a:ext cx="13821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Customer Main</a:t>
            </a:r>
            <a:endParaRPr b="1" sz="1000"/>
          </a:p>
        </p:txBody>
      </p:sp>
      <p:sp>
        <p:nvSpPr>
          <p:cNvPr id="151" name="Google Shape;151;p28"/>
          <p:cNvSpPr txBox="1"/>
          <p:nvPr/>
        </p:nvSpPr>
        <p:spPr>
          <a:xfrm>
            <a:off x="1707725" y="458400"/>
            <a:ext cx="13821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Add funds</a:t>
            </a:r>
            <a:endParaRPr sz="1000"/>
          </a:p>
        </p:txBody>
      </p:sp>
      <p:sp>
        <p:nvSpPr>
          <p:cNvPr id="152" name="Google Shape;152;p28"/>
          <p:cNvSpPr txBox="1"/>
          <p:nvPr/>
        </p:nvSpPr>
        <p:spPr>
          <a:xfrm>
            <a:off x="3137200" y="458400"/>
            <a:ext cx="13821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Updated balance</a:t>
            </a:r>
            <a:endParaRPr b="1" sz="1000"/>
          </a:p>
        </p:txBody>
      </p:sp>
      <p:sp>
        <p:nvSpPr>
          <p:cNvPr id="153" name="Google Shape;153;p28"/>
          <p:cNvSpPr txBox="1"/>
          <p:nvPr/>
        </p:nvSpPr>
        <p:spPr>
          <a:xfrm>
            <a:off x="4566675" y="458400"/>
            <a:ext cx="1382100" cy="4926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Select lot to reserve space</a:t>
            </a:r>
            <a:endParaRPr b="1" sz="1000"/>
          </a:p>
        </p:txBody>
      </p:sp>
      <p:sp>
        <p:nvSpPr>
          <p:cNvPr id="154" name="Google Shape;154;p28"/>
          <p:cNvSpPr txBox="1"/>
          <p:nvPr/>
        </p:nvSpPr>
        <p:spPr>
          <a:xfrm>
            <a:off x="5996150" y="458400"/>
            <a:ext cx="1463700" cy="4926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Confirm lot reservation</a:t>
            </a:r>
            <a:endParaRPr b="1" sz="1000"/>
          </a:p>
        </p:txBody>
      </p:sp>
      <p:sp>
        <p:nvSpPr>
          <p:cNvPr id="155" name="Google Shape;155;p28"/>
          <p:cNvSpPr txBox="1"/>
          <p:nvPr/>
        </p:nvSpPr>
        <p:spPr>
          <a:xfrm>
            <a:off x="7507225" y="304500"/>
            <a:ext cx="1358400" cy="6465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Show reservation and updated balance</a:t>
            </a:r>
            <a:endParaRPr b="1"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Requirement 3</a:t>
            </a:r>
            <a:endParaRPr/>
          </a:p>
        </p:txBody>
      </p:sp>
      <p:sp>
        <p:nvSpPr>
          <p:cNvPr id="161" name="Google Shape;161;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Attendants checking customers in and out of parking spaces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Low-fi and High-fi Design</a:t>
            </a:r>
            <a:endParaRPr sz="3020"/>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We started by defining the requirements for the Attendant:</a:t>
            </a:r>
            <a:endParaRPr/>
          </a:p>
          <a:p>
            <a:pPr indent="-304165" lvl="1" marL="914400" rtl="0" algn="l">
              <a:lnSpc>
                <a:spcPct val="100000"/>
              </a:lnSpc>
              <a:spcBef>
                <a:spcPts val="0"/>
              </a:spcBef>
              <a:spcAft>
                <a:spcPts val="0"/>
              </a:spcAft>
              <a:buSzPct val="100000"/>
              <a:buChar char="○"/>
            </a:pPr>
            <a:r>
              <a:rPr lang="en"/>
              <a:t>Attendants needed to be able to Check in/out Customers.</a:t>
            </a:r>
            <a:endParaRPr/>
          </a:p>
          <a:p>
            <a:pPr indent="-304165" lvl="1" marL="914400" rtl="0" algn="l">
              <a:lnSpc>
                <a:spcPct val="150000"/>
              </a:lnSpc>
              <a:spcBef>
                <a:spcPts val="1000"/>
              </a:spcBef>
              <a:spcAft>
                <a:spcPts val="0"/>
              </a:spcAft>
              <a:buSzPct val="100000"/>
              <a:buChar char="○"/>
            </a:pPr>
            <a:r>
              <a:rPr lang="en"/>
              <a:t>We thought about adding a QR code to easily check in Customers.</a:t>
            </a:r>
            <a:endParaRPr/>
          </a:p>
          <a:p>
            <a:pPr indent="-304165" lvl="1" marL="914400" rtl="0" algn="l">
              <a:lnSpc>
                <a:spcPct val="150000"/>
              </a:lnSpc>
              <a:spcBef>
                <a:spcPts val="0"/>
              </a:spcBef>
              <a:spcAft>
                <a:spcPts val="0"/>
              </a:spcAft>
              <a:buSzPct val="100000"/>
              <a:buChar char="○"/>
            </a:pPr>
            <a:r>
              <a:rPr lang="en"/>
              <a:t>We knew that for simplicity we wouldn’t be able to take cash payments because Attendants would not be able to get paid a percentage.</a:t>
            </a:r>
            <a:endParaRPr/>
          </a:p>
          <a:p>
            <a:pPr indent="-325755" lvl="0" marL="457200" rtl="0" algn="l">
              <a:spcBef>
                <a:spcPts val="0"/>
              </a:spcBef>
              <a:spcAft>
                <a:spcPts val="0"/>
              </a:spcAft>
              <a:buSzPct val="100000"/>
              <a:buChar char="●"/>
            </a:pPr>
            <a:r>
              <a:rPr lang="en"/>
              <a:t>Attendants being able to check Customers in and out of parking spaces is core feature that came from the requirements gathering portion of our project. </a:t>
            </a:r>
            <a:endParaRPr/>
          </a:p>
          <a:p>
            <a:pPr indent="-325755" lvl="0" marL="457200" rtl="0" algn="l">
              <a:spcBef>
                <a:spcPts val="0"/>
              </a:spcBef>
              <a:spcAft>
                <a:spcPts val="0"/>
              </a:spcAft>
              <a:buSzPct val="100000"/>
              <a:buChar char="●"/>
            </a:pPr>
            <a:r>
              <a:rPr lang="en"/>
              <a:t>We knew we would need an Attendant User to help implement this feature which forced us to plan our app around another type of user.</a:t>
            </a:r>
            <a:endParaRPr/>
          </a:p>
          <a:p>
            <a:pPr indent="-325755" lvl="0" marL="457200" rtl="0" algn="l">
              <a:spcBef>
                <a:spcPts val="0"/>
              </a:spcBef>
              <a:spcAft>
                <a:spcPts val="0"/>
              </a:spcAft>
              <a:buSzPct val="100000"/>
              <a:buChar char="●"/>
            </a:pPr>
            <a:r>
              <a:rPr lang="en"/>
              <a:t>In order to plan around the Attendant User effectively, we created a Use Case Diagram and wrote out an Event Flow to determine what features would need to be implemented.</a:t>
            </a:r>
            <a:endParaRPr/>
          </a:p>
          <a:p>
            <a:pPr indent="-325755" lvl="0" marL="457200" rtl="0" algn="l">
              <a:spcBef>
                <a:spcPts val="0"/>
              </a:spcBef>
              <a:spcAft>
                <a:spcPts val="0"/>
              </a:spcAft>
              <a:buSzPct val="100000"/>
              <a:buChar char="●"/>
            </a:pPr>
            <a:r>
              <a:rPr lang="en"/>
              <a:t>The most difficult part was determining how the Attendant would interact with the Database to update or store information.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Development and Scrum Meetings</a:t>
            </a:r>
            <a:endParaRPr/>
          </a:p>
          <a:p>
            <a:pPr indent="0" lvl="0" marL="0" rtl="0" algn="l">
              <a:spcBef>
                <a:spcPts val="0"/>
              </a:spcBef>
              <a:spcAft>
                <a:spcPts val="0"/>
              </a:spcAft>
              <a:buNone/>
            </a:pPr>
            <a:r>
              <a:t/>
            </a:r>
            <a:endParaRPr/>
          </a:p>
        </p:txBody>
      </p:sp>
      <p:sp>
        <p:nvSpPr>
          <p:cNvPr id="173" name="Google Shape;173;p31"/>
          <p:cNvSpPr txBox="1"/>
          <p:nvPr>
            <p:ph idx="1" type="body"/>
          </p:nvPr>
        </p:nvSpPr>
        <p:spPr>
          <a:xfrm>
            <a:off x="311700" y="1152475"/>
            <a:ext cx="8520600" cy="3800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
              <a:t>Development Tasks:</a:t>
            </a:r>
            <a:endParaRPr b="1"/>
          </a:p>
          <a:p>
            <a:pPr indent="-282892" lvl="0" marL="457200" rtl="0" algn="l">
              <a:spcBef>
                <a:spcPts val="0"/>
              </a:spcBef>
              <a:spcAft>
                <a:spcPts val="0"/>
              </a:spcAft>
              <a:buSzPct val="100000"/>
              <a:buChar char="●"/>
            </a:pPr>
            <a:r>
              <a:rPr b="1" lang="en"/>
              <a:t>Design and develop Attendant Activities  - </a:t>
            </a:r>
            <a:r>
              <a:rPr b="1" i="1" lang="en"/>
              <a:t>(Assigned to: Brandon and Kaleb)</a:t>
            </a:r>
            <a:endParaRPr b="1" i="1"/>
          </a:p>
          <a:p>
            <a:pPr indent="-270827" lvl="1" marL="914400" rtl="0" algn="l">
              <a:spcBef>
                <a:spcPts val="0"/>
              </a:spcBef>
              <a:spcAft>
                <a:spcPts val="0"/>
              </a:spcAft>
              <a:buSzPct val="100000"/>
              <a:buChar char="○"/>
            </a:pPr>
            <a:r>
              <a:rPr lang="en"/>
              <a:t>We developed two activities, Attendant Main and Check In Check Out, to allow Attendants check customers in or out.</a:t>
            </a:r>
            <a:endParaRPr/>
          </a:p>
          <a:p>
            <a:pPr indent="-282892" lvl="0" marL="457200" rtl="0" algn="l">
              <a:spcBef>
                <a:spcPts val="0"/>
              </a:spcBef>
              <a:spcAft>
                <a:spcPts val="0"/>
              </a:spcAft>
              <a:buSzPct val="100000"/>
              <a:buChar char="●"/>
            </a:pPr>
            <a:r>
              <a:rPr b="1" lang="en"/>
              <a:t>Buttons to transfer between the activities - (Assigned to: Brandon)</a:t>
            </a:r>
            <a:endParaRPr b="1"/>
          </a:p>
          <a:p>
            <a:pPr indent="-270827" lvl="1" marL="914400" rtl="0" algn="l">
              <a:spcBef>
                <a:spcPts val="0"/>
              </a:spcBef>
              <a:spcAft>
                <a:spcPts val="0"/>
              </a:spcAft>
              <a:buSzPct val="100000"/>
              <a:buChar char="○"/>
            </a:pPr>
            <a:r>
              <a:rPr lang="en"/>
              <a:t>Created the checkIn button to launch the CheckInCheckOut activity and the returnToAttenMain button to go back to the Attendant Main activity.</a:t>
            </a:r>
            <a:endParaRPr/>
          </a:p>
          <a:p>
            <a:pPr indent="-282892" lvl="0" marL="457200" rtl="0" algn="l">
              <a:spcBef>
                <a:spcPts val="0"/>
              </a:spcBef>
              <a:spcAft>
                <a:spcPts val="0"/>
              </a:spcAft>
              <a:buSzPct val="100000"/>
              <a:buChar char="●"/>
            </a:pPr>
            <a:r>
              <a:rPr b="1" lang="en"/>
              <a:t>Allowing Attendant to Check in Customer -  </a:t>
            </a:r>
            <a:r>
              <a:rPr b="1" i="1" lang="en"/>
              <a:t>(Assigned to: Brandon and Kaleb)</a:t>
            </a:r>
            <a:endParaRPr b="1" i="1"/>
          </a:p>
          <a:p>
            <a:pPr indent="-270827" lvl="1" marL="914400" rtl="0" algn="l">
              <a:spcBef>
                <a:spcPts val="0"/>
              </a:spcBef>
              <a:spcAft>
                <a:spcPts val="0"/>
              </a:spcAft>
              <a:buSzPct val="100000"/>
              <a:buChar char="○"/>
            </a:pPr>
            <a:r>
              <a:rPr lang="en"/>
              <a:t>Create a recycler view that allows Attendants to check in users by ID. Created a confirmation button to check Customer in and a back button to return to the Check In Activity. Also added the functionality that when Attendants check in users they receive 10% of the of payment.</a:t>
            </a:r>
            <a:endParaRPr/>
          </a:p>
          <a:p>
            <a:pPr indent="-282892" lvl="0" marL="457200" rtl="0" algn="l">
              <a:spcBef>
                <a:spcPts val="0"/>
              </a:spcBef>
              <a:spcAft>
                <a:spcPts val="0"/>
              </a:spcAft>
              <a:buSzPct val="100000"/>
              <a:buChar char="●"/>
            </a:pPr>
            <a:r>
              <a:rPr b="1" lang="en"/>
              <a:t>Load reservation data from the database to the Attendant Main Activity -</a:t>
            </a:r>
            <a:r>
              <a:rPr b="1" i="1" lang="en"/>
              <a:t> (Assigned to: Kaleb)</a:t>
            </a:r>
            <a:endParaRPr b="1" i="1"/>
          </a:p>
          <a:p>
            <a:pPr indent="-270827" lvl="1" marL="914400" rtl="0" algn="l">
              <a:spcBef>
                <a:spcPts val="0"/>
              </a:spcBef>
              <a:spcAft>
                <a:spcPts val="0"/>
              </a:spcAft>
              <a:buSzPct val="100000"/>
              <a:buChar char="○"/>
            </a:pPr>
            <a:r>
              <a:rPr lang="en"/>
              <a:t>Retrieve the data from the database to display.</a:t>
            </a:r>
            <a:endParaRPr/>
          </a:p>
          <a:p>
            <a:pPr indent="-282892" lvl="0" marL="457200" rtl="0" algn="l">
              <a:spcBef>
                <a:spcPts val="0"/>
              </a:spcBef>
              <a:spcAft>
                <a:spcPts val="0"/>
              </a:spcAft>
              <a:buSzPct val="100000"/>
              <a:buChar char="●"/>
            </a:pPr>
            <a:r>
              <a:rPr b="1" lang="en"/>
              <a:t>Button to logout of user account - </a:t>
            </a:r>
            <a:r>
              <a:rPr b="1" i="1" lang="en"/>
              <a:t>(Assigned to: Brandon)</a:t>
            </a:r>
            <a:endParaRPr b="1" i="1"/>
          </a:p>
          <a:p>
            <a:pPr indent="-270827" lvl="1" marL="914400" rtl="0" algn="l">
              <a:spcBef>
                <a:spcPts val="0"/>
              </a:spcBef>
              <a:spcAft>
                <a:spcPts val="0"/>
              </a:spcAft>
              <a:buSzPct val="100000"/>
              <a:buChar char="○"/>
            </a:pPr>
            <a:r>
              <a:rPr lang="en"/>
              <a:t>Created a button that can take the user back to the login screen and secure the sensitive user information.</a:t>
            </a:r>
            <a:endParaRPr/>
          </a:p>
          <a:p>
            <a:pPr indent="-282892" lvl="0" marL="457200" rtl="0" algn="l">
              <a:spcBef>
                <a:spcPts val="0"/>
              </a:spcBef>
              <a:spcAft>
                <a:spcPts val="0"/>
              </a:spcAft>
              <a:buSzPct val="100000"/>
              <a:buChar char="●"/>
            </a:pPr>
            <a:r>
              <a:rPr b="1" lang="en"/>
              <a:t>Keep track of Attendant account balance - </a:t>
            </a:r>
            <a:r>
              <a:rPr b="1" i="1" lang="en"/>
              <a:t>(Assigned to: Kaleb)</a:t>
            </a:r>
            <a:endParaRPr b="1" i="1"/>
          </a:p>
          <a:p>
            <a:pPr indent="-270827" lvl="1" marL="914400" rtl="0" algn="l">
              <a:spcBef>
                <a:spcPts val="0"/>
              </a:spcBef>
              <a:spcAft>
                <a:spcPts val="0"/>
              </a:spcAft>
              <a:buSzPct val="100000"/>
              <a:buChar char="○"/>
            </a:pPr>
            <a:r>
              <a:rPr lang="en"/>
              <a:t>Created a textView that displays the most current owner account information in dollars.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Scrum Meetings:</a:t>
            </a:r>
            <a:endParaRPr b="1"/>
          </a:p>
          <a:p>
            <a:pPr indent="0" lvl="0" marL="0" rtl="0" algn="l">
              <a:spcBef>
                <a:spcPts val="0"/>
              </a:spcBef>
              <a:spcAft>
                <a:spcPts val="0"/>
              </a:spcAft>
              <a:buNone/>
            </a:pPr>
            <a:r>
              <a:rPr lang="en"/>
              <a:t>In our scrum meetings, we discussed how to utilize the Google Firebase database to best update Customers when they check in and the balance of the attendants.  We also talked about how to best implement and split up the various interactive components (buttons, edit text fields) between the two activities.</a:t>
            </a:r>
            <a:endParaRPr/>
          </a:p>
          <a:p>
            <a:pPr indent="0" lvl="0" marL="0" rtl="0" algn="l">
              <a:spcBef>
                <a:spcPts val="0"/>
              </a:spcBef>
              <a:spcAft>
                <a:spcPts val="0"/>
              </a:spcAft>
              <a:buNone/>
            </a:pPr>
            <a:r>
              <a:t/>
            </a:r>
            <a:endParaRPr sz="1400"/>
          </a:p>
          <a:p>
            <a:pPr indent="0" lvl="0" marL="0" rtl="0" algn="l">
              <a:spcBef>
                <a:spcPts val="1200"/>
              </a:spcBef>
              <a:spcAft>
                <a:spcPts val="0"/>
              </a:spcAft>
              <a:buNone/>
            </a:pPr>
            <a:r>
              <a:rPr b="1" lang="en"/>
              <a:t>Unit Tests:  - Since JUnit4 would not exactly work to catch errors effectively, the team took a more hands on approach to testing the integrity of the code.</a:t>
            </a:r>
            <a:endParaRPr b="1"/>
          </a:p>
          <a:p>
            <a:pPr indent="-282892" lvl="0" marL="457200" rtl="0" algn="l">
              <a:spcBef>
                <a:spcPts val="0"/>
              </a:spcBef>
              <a:spcAft>
                <a:spcPts val="0"/>
              </a:spcAft>
              <a:buSzPct val="100000"/>
              <a:buChar char="●"/>
            </a:pPr>
            <a:r>
              <a:rPr lang="en"/>
              <a:t>Added messages that would display information being passed to app. </a:t>
            </a:r>
            <a:endParaRPr/>
          </a:p>
          <a:p>
            <a:pPr indent="-282892" lvl="0" marL="457200" rtl="0" algn="l">
              <a:spcBef>
                <a:spcPts val="0"/>
              </a:spcBef>
              <a:spcAft>
                <a:spcPts val="0"/>
              </a:spcAft>
              <a:buSzPct val="100000"/>
              <a:buChar char="●"/>
            </a:pPr>
            <a:r>
              <a:rPr lang="en"/>
              <a:t>Added code to terminate program and return an error message if invalid behavior occurred.</a:t>
            </a:r>
            <a:endParaRPr/>
          </a:p>
          <a:p>
            <a:pPr indent="-282892" lvl="0" marL="457200" rtl="0" algn="l">
              <a:spcBef>
                <a:spcPts val="0"/>
              </a:spcBef>
              <a:spcAft>
                <a:spcPts val="0"/>
              </a:spcAft>
              <a:buSzPct val="100000"/>
              <a:buChar char="●"/>
            </a:pPr>
            <a:r>
              <a:rPr lang="en"/>
              <a:t>Sent messages to UI to display error messages to user.</a:t>
            </a:r>
            <a:endParaRPr/>
          </a:p>
          <a:p>
            <a:pPr indent="-282892" lvl="0" marL="457200" rtl="0" algn="l">
              <a:spcBef>
                <a:spcPts val="0"/>
              </a:spcBef>
              <a:spcAft>
                <a:spcPts val="0"/>
              </a:spcAft>
              <a:buSzPct val="100000"/>
              <a:buChar char="●"/>
            </a:pPr>
            <a:r>
              <a:rPr lang="en"/>
              <a:t>Tried to cause the app to crash by entering invalid data and cause unintended app activity when running application</a:t>
            </a:r>
            <a:endParaRPr/>
          </a:p>
          <a:p>
            <a:pPr indent="0" lvl="0" marL="0" rtl="0" algn="l">
              <a:spcBef>
                <a:spcPts val="0"/>
              </a:spcBef>
              <a:spcAft>
                <a:spcPts val="0"/>
              </a:spcAft>
              <a:buNone/>
            </a:pPr>
            <a:r>
              <a:t/>
            </a:r>
            <a:endParaRPr sz="1400"/>
          </a:p>
          <a:p>
            <a:pPr indent="0" lvl="0" marL="0" rtl="0" algn="l">
              <a:spcBef>
                <a:spcPts val="1200"/>
              </a:spcBef>
              <a:spcAft>
                <a:spcPts val="12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651125"/>
            <a:ext cx="8839204" cy="384125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ctrTitle"/>
          </p:nvPr>
        </p:nvSpPr>
        <p:spPr>
          <a:xfrm>
            <a:off x="354450" y="0"/>
            <a:ext cx="8520600" cy="987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Use case Diagram/UML</a:t>
            </a:r>
            <a:endParaRPr/>
          </a:p>
        </p:txBody>
      </p:sp>
      <p:pic>
        <p:nvPicPr>
          <p:cNvPr id="179" name="Google Shape;179;p32"/>
          <p:cNvPicPr preferRelativeResize="0"/>
          <p:nvPr/>
        </p:nvPicPr>
        <p:blipFill>
          <a:blip r:embed="rId3">
            <a:alphaModFix/>
          </a:blip>
          <a:stretch>
            <a:fillRect/>
          </a:stretch>
        </p:blipFill>
        <p:spPr>
          <a:xfrm>
            <a:off x="404675" y="987600"/>
            <a:ext cx="8334640" cy="3851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3"/>
          <p:cNvPicPr preferRelativeResize="0"/>
          <p:nvPr/>
        </p:nvPicPr>
        <p:blipFill>
          <a:blip r:embed="rId3">
            <a:alphaModFix/>
          </a:blip>
          <a:stretch>
            <a:fillRect/>
          </a:stretch>
        </p:blipFill>
        <p:spPr>
          <a:xfrm>
            <a:off x="1868189" y="867838"/>
            <a:ext cx="1771650" cy="3683362"/>
          </a:xfrm>
          <a:prstGeom prst="rect">
            <a:avLst/>
          </a:prstGeom>
          <a:noFill/>
          <a:ln>
            <a:noFill/>
          </a:ln>
        </p:spPr>
      </p:pic>
      <p:pic>
        <p:nvPicPr>
          <p:cNvPr id="185" name="Google Shape;185;p33"/>
          <p:cNvPicPr preferRelativeResize="0"/>
          <p:nvPr/>
        </p:nvPicPr>
        <p:blipFill>
          <a:blip r:embed="rId4">
            <a:alphaModFix/>
          </a:blip>
          <a:stretch>
            <a:fillRect/>
          </a:stretch>
        </p:blipFill>
        <p:spPr>
          <a:xfrm>
            <a:off x="0" y="838950"/>
            <a:ext cx="1710200" cy="3716549"/>
          </a:xfrm>
          <a:prstGeom prst="rect">
            <a:avLst/>
          </a:prstGeom>
          <a:noFill/>
          <a:ln>
            <a:noFill/>
          </a:ln>
        </p:spPr>
      </p:pic>
      <p:pic>
        <p:nvPicPr>
          <p:cNvPr id="186" name="Google Shape;186;p33"/>
          <p:cNvPicPr preferRelativeResize="0"/>
          <p:nvPr/>
        </p:nvPicPr>
        <p:blipFill>
          <a:blip r:embed="rId5">
            <a:alphaModFix/>
          </a:blip>
          <a:stretch>
            <a:fillRect/>
          </a:stretch>
        </p:blipFill>
        <p:spPr>
          <a:xfrm>
            <a:off x="3686176" y="863564"/>
            <a:ext cx="1710201" cy="3691926"/>
          </a:xfrm>
          <a:prstGeom prst="rect">
            <a:avLst/>
          </a:prstGeom>
          <a:noFill/>
          <a:ln>
            <a:noFill/>
          </a:ln>
        </p:spPr>
      </p:pic>
      <p:pic>
        <p:nvPicPr>
          <p:cNvPr id="187" name="Google Shape;187;p33"/>
          <p:cNvPicPr preferRelativeResize="0"/>
          <p:nvPr/>
        </p:nvPicPr>
        <p:blipFill>
          <a:blip r:embed="rId6">
            <a:alphaModFix/>
          </a:blip>
          <a:stretch>
            <a:fillRect/>
          </a:stretch>
        </p:blipFill>
        <p:spPr>
          <a:xfrm>
            <a:off x="7324750" y="851263"/>
            <a:ext cx="1771650" cy="3716550"/>
          </a:xfrm>
          <a:prstGeom prst="rect">
            <a:avLst/>
          </a:prstGeom>
          <a:noFill/>
          <a:ln>
            <a:noFill/>
          </a:ln>
        </p:spPr>
      </p:pic>
      <p:pic>
        <p:nvPicPr>
          <p:cNvPr id="188" name="Google Shape;188;p33"/>
          <p:cNvPicPr preferRelativeResize="0"/>
          <p:nvPr/>
        </p:nvPicPr>
        <p:blipFill>
          <a:blip r:embed="rId7">
            <a:alphaModFix/>
          </a:blip>
          <a:stretch>
            <a:fillRect/>
          </a:stretch>
        </p:blipFill>
        <p:spPr>
          <a:xfrm>
            <a:off x="5474738" y="851263"/>
            <a:ext cx="1771625" cy="3716550"/>
          </a:xfrm>
          <a:prstGeom prst="rect">
            <a:avLst/>
          </a:prstGeom>
          <a:noFill/>
          <a:ln>
            <a:noFill/>
          </a:ln>
        </p:spPr>
      </p:pic>
      <p:sp>
        <p:nvSpPr>
          <p:cNvPr id="189" name="Google Shape;189;p33"/>
          <p:cNvSpPr txBox="1"/>
          <p:nvPr/>
        </p:nvSpPr>
        <p:spPr>
          <a:xfrm>
            <a:off x="198125" y="133350"/>
            <a:ext cx="14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Attendant Main</a:t>
            </a:r>
            <a:endParaRPr/>
          </a:p>
        </p:txBody>
      </p:sp>
      <p:sp>
        <p:nvSpPr>
          <p:cNvPr id="190" name="Google Shape;190;p33"/>
          <p:cNvSpPr txBox="1"/>
          <p:nvPr/>
        </p:nvSpPr>
        <p:spPr>
          <a:xfrm>
            <a:off x="1933575" y="76200"/>
            <a:ext cx="177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Attendant Checking in Customer</a:t>
            </a:r>
            <a:endParaRPr/>
          </a:p>
        </p:txBody>
      </p:sp>
      <p:sp>
        <p:nvSpPr>
          <p:cNvPr id="191" name="Google Shape;191;p33"/>
          <p:cNvSpPr txBox="1"/>
          <p:nvPr/>
        </p:nvSpPr>
        <p:spPr>
          <a:xfrm>
            <a:off x="3914775" y="133350"/>
            <a:ext cx="159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Customer Checked in</a:t>
            </a:r>
            <a:endParaRPr/>
          </a:p>
        </p:txBody>
      </p:sp>
      <p:sp>
        <p:nvSpPr>
          <p:cNvPr id="192" name="Google Shape;192;p33"/>
          <p:cNvSpPr txBox="1"/>
          <p:nvPr/>
        </p:nvSpPr>
        <p:spPr>
          <a:xfrm>
            <a:off x="5810250" y="133350"/>
            <a:ext cx="129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Customer Checked Out</a:t>
            </a:r>
            <a:endParaRPr/>
          </a:p>
        </p:txBody>
      </p:sp>
      <p:sp>
        <p:nvSpPr>
          <p:cNvPr id="193" name="Google Shape;193;p33"/>
          <p:cNvSpPr txBox="1"/>
          <p:nvPr/>
        </p:nvSpPr>
        <p:spPr>
          <a:xfrm>
            <a:off x="7465025" y="76200"/>
            <a:ext cx="171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Customer Removed and Balanced Updated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99" name="Google Shape;199;p34"/>
          <p:cNvSpPr txBox="1"/>
          <p:nvPr>
            <p:ph idx="1" type="body"/>
          </p:nvPr>
        </p:nvSpPr>
        <p:spPr>
          <a:xfrm>
            <a:off x="311700" y="1152475"/>
            <a:ext cx="85206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400"/>
              <a:t>         </a:t>
            </a:r>
            <a:r>
              <a:rPr lang="en" sz="4400">
                <a:solidFill>
                  <a:schemeClr val="dk1"/>
                </a:solidFill>
              </a:rPr>
              <a:t>Atlassian. (n.d.). Trello. https://trello.com/.</a:t>
            </a:r>
            <a:endParaRPr sz="4400">
              <a:solidFill>
                <a:schemeClr val="dk1"/>
              </a:solidFill>
            </a:endParaRPr>
          </a:p>
          <a:p>
            <a:pPr indent="0" lvl="0" marL="0" rtl="0" algn="l">
              <a:spcBef>
                <a:spcPts val="1200"/>
              </a:spcBef>
              <a:spcAft>
                <a:spcPts val="0"/>
              </a:spcAft>
              <a:buNone/>
            </a:pPr>
            <a:r>
              <a:rPr lang="en" sz="4400">
                <a:solidFill>
                  <a:schemeClr val="dk1"/>
                </a:solidFill>
              </a:rPr>
              <a:t>         GitHub Inc. (n.d.). </a:t>
            </a:r>
            <a:r>
              <a:rPr i="1" lang="en" sz="4400">
                <a:solidFill>
                  <a:schemeClr val="dk1"/>
                </a:solidFill>
              </a:rPr>
              <a:t>Github</a:t>
            </a:r>
            <a:r>
              <a:rPr lang="en" sz="4400">
                <a:solidFill>
                  <a:schemeClr val="dk1"/>
                </a:solidFill>
              </a:rPr>
              <a:t>. GitHub. https://github.com/.</a:t>
            </a:r>
            <a:endParaRPr sz="4400">
              <a:solidFill>
                <a:schemeClr val="dk1"/>
              </a:solidFill>
            </a:endParaRPr>
          </a:p>
          <a:p>
            <a:pPr indent="0" lvl="0" marL="355600" rtl="0" algn="l">
              <a:spcBef>
                <a:spcPts val="1200"/>
              </a:spcBef>
              <a:spcAft>
                <a:spcPts val="0"/>
              </a:spcAft>
              <a:buNone/>
            </a:pPr>
            <a:r>
              <a:rPr lang="en" sz="4400">
                <a:solidFill>
                  <a:schemeClr val="dk1"/>
                </a:solidFill>
              </a:rPr>
              <a:t>Google. (n.d.). </a:t>
            </a:r>
            <a:r>
              <a:rPr i="1" lang="en" sz="4400">
                <a:solidFill>
                  <a:schemeClr val="dk1"/>
                </a:solidFill>
              </a:rPr>
              <a:t>Andriod Studio</a:t>
            </a:r>
            <a:r>
              <a:rPr lang="en" sz="4400">
                <a:solidFill>
                  <a:schemeClr val="dk1"/>
                </a:solidFill>
              </a:rPr>
              <a:t>. Android Developers. https://developer.android.com/studio.</a:t>
            </a:r>
            <a:endParaRPr sz="4400">
              <a:solidFill>
                <a:schemeClr val="dk1"/>
              </a:solidFill>
            </a:endParaRPr>
          </a:p>
          <a:p>
            <a:pPr indent="0" lvl="0" marL="355600" rtl="0" algn="l">
              <a:spcBef>
                <a:spcPts val="1200"/>
              </a:spcBef>
              <a:spcAft>
                <a:spcPts val="0"/>
              </a:spcAft>
              <a:buNone/>
            </a:pPr>
            <a:r>
              <a:rPr lang="en" sz="4400">
                <a:solidFill>
                  <a:schemeClr val="dk1"/>
                </a:solidFill>
              </a:rPr>
              <a:t>Google. (n.d.). </a:t>
            </a:r>
            <a:r>
              <a:rPr i="1" lang="en" sz="4400">
                <a:solidFill>
                  <a:schemeClr val="dk1"/>
                </a:solidFill>
              </a:rPr>
              <a:t>Firebase Documentation</a:t>
            </a:r>
            <a:r>
              <a:rPr lang="en" sz="4400">
                <a:solidFill>
                  <a:schemeClr val="dk1"/>
                </a:solidFill>
              </a:rPr>
              <a:t>. Firebase.Google.com.     https://firebase.google.com/docs/reference/android/com/google/firebase/auth/package-summary.</a:t>
            </a:r>
            <a:endParaRPr sz="4400">
              <a:solidFill>
                <a:schemeClr val="dk1"/>
              </a:solidFill>
            </a:endParaRPr>
          </a:p>
          <a:p>
            <a:pPr indent="0" lvl="0" marL="355600" rtl="0" algn="l">
              <a:spcBef>
                <a:spcPts val="1200"/>
              </a:spcBef>
              <a:spcAft>
                <a:spcPts val="0"/>
              </a:spcAft>
              <a:buNone/>
            </a:pPr>
            <a:r>
              <a:rPr lang="en" sz="4400">
                <a:solidFill>
                  <a:schemeClr val="dk1"/>
                </a:solidFill>
              </a:rPr>
              <a:t>Spreadsheet Bootcamp. (2020, October 7). </a:t>
            </a:r>
            <a:r>
              <a:rPr i="1" lang="en" sz="4400">
                <a:solidFill>
                  <a:schemeClr val="dk1"/>
                </a:solidFill>
              </a:rPr>
              <a:t>Excel Burndown Chart Template</a:t>
            </a:r>
            <a:r>
              <a:rPr lang="en" sz="4400">
                <a:solidFill>
                  <a:schemeClr val="dk1"/>
                </a:solidFill>
              </a:rPr>
              <a:t>. Automate Excel. https://www.automateexcel.com/charts/burndown-template.</a:t>
            </a:r>
            <a:endParaRPr sz="4400">
              <a:solidFill>
                <a:schemeClr val="dk1"/>
              </a:solidFill>
            </a:endParaRPr>
          </a:p>
          <a:p>
            <a:pPr indent="0" lvl="0" marL="355600" rtl="0" algn="l">
              <a:spcBef>
                <a:spcPts val="1200"/>
              </a:spcBef>
              <a:spcAft>
                <a:spcPts val="0"/>
              </a:spcAft>
              <a:buNone/>
            </a:pPr>
            <a:r>
              <a:rPr i="1" lang="en" sz="4400">
                <a:solidFill>
                  <a:schemeClr val="dk1"/>
                </a:solidFill>
              </a:rPr>
              <a:t>How to separate two different user in firebase android app?</a:t>
            </a:r>
            <a:r>
              <a:rPr lang="en" sz="4400">
                <a:solidFill>
                  <a:schemeClr val="dk1"/>
                </a:solidFill>
              </a:rPr>
              <a:t> Stack Overflow. (2017, April 9). https://stackoverflow.com/questions/43312896/how-to-separate-two-different-user-in-firebase-android-app.</a:t>
            </a:r>
            <a:endParaRPr sz="4400">
              <a:solidFill>
                <a:schemeClr val="dk1"/>
              </a:solidFill>
            </a:endParaRPr>
          </a:p>
          <a:p>
            <a:pPr indent="0" lvl="0" marL="355600" rtl="0" algn="l">
              <a:spcBef>
                <a:spcPts val="1200"/>
              </a:spcBef>
              <a:spcAft>
                <a:spcPts val="0"/>
              </a:spcAft>
              <a:buNone/>
            </a:pPr>
            <a:r>
              <a:rPr i="1" lang="en" sz="4400">
                <a:solidFill>
                  <a:schemeClr val="dk1"/>
                </a:solidFill>
              </a:rPr>
              <a:t>How to listen for Firebase setValue completion</a:t>
            </a:r>
            <a:r>
              <a:rPr lang="en" sz="4400">
                <a:solidFill>
                  <a:schemeClr val="dk1"/>
                </a:solidFill>
              </a:rPr>
              <a:t>. Stack Overflow. (2017, October 19). https://stackoverflow.com/questions/46829749/how-to-listen-for-firebase-setvalue-completion.</a:t>
            </a:r>
            <a:endParaRPr sz="4400">
              <a:solidFill>
                <a:schemeClr val="dk1"/>
              </a:solidFill>
            </a:endParaRPr>
          </a:p>
          <a:p>
            <a:pPr indent="0" lvl="0" marL="355600" rtl="0" algn="l">
              <a:spcBef>
                <a:spcPts val="1200"/>
              </a:spcBef>
              <a:spcAft>
                <a:spcPts val="0"/>
              </a:spcAft>
              <a:buNone/>
            </a:pPr>
            <a:r>
              <a:rPr i="1" lang="en" sz="4400">
                <a:solidFill>
                  <a:schemeClr val="dk1"/>
                </a:solidFill>
              </a:rPr>
              <a:t>What is firebase and how to use it in Android?</a:t>
            </a:r>
            <a:r>
              <a:rPr lang="en" sz="4400">
                <a:solidFill>
                  <a:schemeClr val="dk1"/>
                </a:solidFill>
              </a:rPr>
              <a:t> Stack Overflow. (2015, November 15). https://stackoverflow.com/questions/33720614/what-is-firebase-and-how-to-use-it-in-android.</a:t>
            </a:r>
            <a:endParaRPr sz="4400">
              <a:solidFill>
                <a:schemeClr val="dk1"/>
              </a:solidFill>
            </a:endParaRPr>
          </a:p>
          <a:p>
            <a:pPr indent="0" lvl="0" marL="0" rtl="0" algn="l">
              <a:spcBef>
                <a:spcPts val="1200"/>
              </a:spcBef>
              <a:spcAft>
                <a:spcPts val="0"/>
              </a:spcAft>
              <a:buNone/>
            </a:pPr>
            <a:r>
              <a:t/>
            </a:r>
            <a:endParaRPr sz="4400">
              <a:solidFill>
                <a:schemeClr val="dk1"/>
              </a:solidFill>
            </a:endParaRPr>
          </a:p>
          <a:p>
            <a:pPr indent="0" lvl="0" marL="0" rtl="0" algn="l">
              <a:spcBef>
                <a:spcPts val="1200"/>
              </a:spcBef>
              <a:spcAft>
                <a:spcPts val="0"/>
              </a:spcAft>
              <a:buNone/>
            </a:pPr>
            <a:r>
              <a:t/>
            </a:r>
            <a:endParaRPr sz="4400">
              <a:solidFill>
                <a:schemeClr val="dk1"/>
              </a:solidFill>
            </a:endParaRPr>
          </a:p>
          <a:p>
            <a:pPr indent="0" lvl="0" marL="0" rtl="0" algn="l">
              <a:spcBef>
                <a:spcPts val="1200"/>
              </a:spcBef>
              <a:spcAft>
                <a:spcPts val="1200"/>
              </a:spcAft>
              <a:buNone/>
            </a:pPr>
            <a:r>
              <a:t/>
            </a:r>
            <a:endParaRPr sz="4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822925" y="152400"/>
            <a:ext cx="5498148"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000125" y="676275"/>
            <a:ext cx="7143750" cy="379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1241914" y="172900"/>
            <a:ext cx="6660175" cy="479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ctrTitle"/>
          </p:nvPr>
        </p:nvSpPr>
        <p:spPr>
          <a:xfrm>
            <a:off x="311700" y="938275"/>
            <a:ext cx="8520600" cy="2281200"/>
          </a:xfrm>
          <a:prstGeom prst="rect">
            <a:avLst/>
          </a:prstGeom>
        </p:spPr>
        <p:txBody>
          <a:bodyPr anchorCtr="0" anchor="b"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Char char="●"/>
            </a:pPr>
            <a:r>
              <a:rPr lang="en" sz="1200">
                <a:solidFill>
                  <a:schemeClr val="dk2"/>
                </a:solidFill>
              </a:rPr>
              <a:t>When we started planning for this project, we designed a web app with a Java backend and a Java web server.  We underestimated how difficult it would be to program a web server from scratch, so we began brainstorming solutions.</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Our second plan was to use the MySQL database to store backend information, with a JavaFX app as the frontend.  After spending several hours, we realized that it would be too complex to learn for the time that we had left to complete the project.</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After some deliberation on whether we should change gears again, the team chose to design an Android app since we were more comfortable creating an Android app than a web app. This is mainly due to the fact that most of us are currently taking CS 3200 (Mobile App Development). </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Our change ended up being a great decision, as we made progress very quickly.  We made up a lot of lost ground in the last two weeks of Milestone 3, and spent Milestone 4 polishing the app up for presentation.</a:t>
            </a:r>
            <a:endParaRPr sz="1200">
              <a:solidFill>
                <a:schemeClr val="dk2"/>
              </a:solidFill>
            </a:endParaRPr>
          </a:p>
        </p:txBody>
      </p:sp>
      <p:sp>
        <p:nvSpPr>
          <p:cNvPr id="81" name="Google Shape;81;p18"/>
          <p:cNvSpPr txBox="1"/>
          <p:nvPr>
            <p:ph idx="1" type="subTitle"/>
          </p:nvPr>
        </p:nvSpPr>
        <p:spPr>
          <a:xfrm>
            <a:off x="311700" y="270025"/>
            <a:ext cx="8520600" cy="474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523"/>
              <a:buFont typeface="Arial"/>
              <a:buNone/>
            </a:pPr>
            <a:r>
              <a:rPr lang="en" sz="3000">
                <a:solidFill>
                  <a:schemeClr val="dk1"/>
                </a:solidFill>
              </a:rPr>
              <a:t>Design Difficulties and Solutions</a:t>
            </a:r>
            <a:endParaRPr sz="3000">
              <a:solidFill>
                <a:schemeClr val="dk1"/>
              </a:solidFill>
            </a:endParaRPr>
          </a:p>
          <a:p>
            <a:pPr indent="0" lvl="0" marL="0" rtl="0" algn="ctr">
              <a:lnSpc>
                <a:spcPct val="80000"/>
              </a:lnSpc>
              <a:spcBef>
                <a:spcPts val="0"/>
              </a:spcBef>
              <a:spcAft>
                <a:spcPts val="0"/>
              </a:spcAft>
              <a:buSzPts val="523"/>
              <a:buNone/>
            </a:pPr>
            <a:r>
              <a:t/>
            </a:r>
            <a:endParaRPr sz="247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Requirement 1</a:t>
            </a:r>
            <a:endParaRPr/>
          </a:p>
        </p:txBody>
      </p:sp>
      <p:sp>
        <p:nvSpPr>
          <p:cNvPr id="87" name="Google Shape;87;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Owner creating and altering details of their parking lot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Low-fi and High-fi Design</a:t>
            </a:r>
            <a:endParaRPr sz="2520"/>
          </a:p>
        </p:txBody>
      </p:sp>
      <p:sp>
        <p:nvSpPr>
          <p:cNvPr id="93" name="Google Shape;9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started by defining the requirement. </a:t>
            </a:r>
            <a:endParaRPr sz="1400"/>
          </a:p>
          <a:p>
            <a:pPr indent="-317500" lvl="1" marL="914400" rtl="0" algn="l">
              <a:spcBef>
                <a:spcPts val="0"/>
              </a:spcBef>
              <a:spcAft>
                <a:spcPts val="0"/>
              </a:spcAft>
              <a:buSzPts val="1400"/>
              <a:buChar char="○"/>
            </a:pPr>
            <a:r>
              <a:rPr lang="en" sz="1400"/>
              <a:t>We needed the </a:t>
            </a:r>
            <a:r>
              <a:rPr lang="en" sz="1400"/>
              <a:t>owner user to be able to create parking lots for other users to interact with.  </a:t>
            </a:r>
            <a:endParaRPr sz="1400"/>
          </a:p>
          <a:p>
            <a:pPr indent="-317500" lvl="1" marL="914400" rtl="0" algn="l">
              <a:spcBef>
                <a:spcPts val="0"/>
              </a:spcBef>
              <a:spcAft>
                <a:spcPts val="0"/>
              </a:spcAft>
              <a:buSzPts val="1400"/>
              <a:buChar char="○"/>
            </a:pPr>
            <a:r>
              <a:rPr lang="en" sz="1400"/>
              <a:t>We thought about adding a way for the owner to add bank information to transfer funds.</a:t>
            </a:r>
            <a:endParaRPr sz="1400"/>
          </a:p>
          <a:p>
            <a:pPr indent="-317500" lvl="1" marL="914400" rtl="0" algn="l">
              <a:spcBef>
                <a:spcPts val="0"/>
              </a:spcBef>
              <a:spcAft>
                <a:spcPts val="0"/>
              </a:spcAft>
              <a:buSzPts val="1400"/>
              <a:buChar char="○"/>
            </a:pPr>
            <a:r>
              <a:rPr lang="en" sz="1400"/>
              <a:t>We knew that for simplicity with the database, the owner couldn’t own/manage more than one parking lot at a time.  </a:t>
            </a:r>
            <a:endParaRPr/>
          </a:p>
          <a:p>
            <a:pPr indent="-317500" lvl="0" marL="457200" rtl="0" algn="l">
              <a:spcBef>
                <a:spcPts val="0"/>
              </a:spcBef>
              <a:spcAft>
                <a:spcPts val="0"/>
              </a:spcAft>
              <a:buSzPts val="1400"/>
              <a:buChar char="●"/>
            </a:pPr>
            <a:r>
              <a:rPr lang="en" sz="1400"/>
              <a:t>We created a basic UML and and plotted out the use case in our design phase.  We also planned out the various phone activities we would use to allow the user to intuitively interact with the application.  </a:t>
            </a:r>
            <a:endParaRPr sz="1400"/>
          </a:p>
          <a:p>
            <a:pPr indent="-317500" lvl="0" marL="457200" rtl="0" algn="l">
              <a:spcBef>
                <a:spcPts val="0"/>
              </a:spcBef>
              <a:spcAft>
                <a:spcPts val="0"/>
              </a:spcAft>
              <a:buSzPts val="1400"/>
              <a:buChar char="●"/>
            </a:pPr>
            <a:r>
              <a:rPr lang="en" sz="1400"/>
              <a:t>Finally, we planned how the database would store different pieces of information to later be accessed by other users and </a:t>
            </a:r>
            <a:r>
              <a:rPr lang="en" sz="1400"/>
              <a:t>activities.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ctrTitle"/>
          </p:nvPr>
        </p:nvSpPr>
        <p:spPr>
          <a:xfrm>
            <a:off x="-144242" y="-9982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Use case Diagram/UML</a:t>
            </a:r>
            <a:endParaRPr/>
          </a:p>
        </p:txBody>
      </p:sp>
      <p:sp>
        <p:nvSpPr>
          <p:cNvPr id="99" name="Google Shape;99;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00" name="Google Shape;100;p21"/>
          <p:cNvPicPr preferRelativeResize="0"/>
          <p:nvPr/>
        </p:nvPicPr>
        <p:blipFill>
          <a:blip r:embed="rId3">
            <a:alphaModFix/>
          </a:blip>
          <a:stretch>
            <a:fillRect/>
          </a:stretch>
        </p:blipFill>
        <p:spPr>
          <a:xfrm>
            <a:off x="440287" y="1054374"/>
            <a:ext cx="8263425" cy="4031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