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 autoCompressPictures="0">
  <p:sldMasterIdLst>
    <p:sldMasterId id="2147483648" r:id="rId1"/>
    <p:sldMasterId id="2147483649" r:id="rId2"/>
    <p:sldMasterId id="2147483650" r:id="rId3"/>
  </p:sldMasterIdLst>
  <p:notesMasterIdLst>
    <p:notesMasterId r:id="rId5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306" r:id="rId36"/>
    <p:sldId id="289" r:id="rId37"/>
    <p:sldId id="307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</p:sldIdLst>
  <p:sldSz cx="9144000" cy="6858000" type="screen4x3"/>
  <p:notesSz cx="6858000" cy="9144000"/>
  <p:defaultTextStyle>
    <a:defPPr>
      <a:defRPr lang="en-US"/>
    </a:defPPr>
    <a:lvl1pPr algn="l" defTabSz="457200" rtl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Calibri" charset="0"/>
        <a:ea typeface="Calibri" charset="0"/>
        <a:cs typeface="Calibri" charset="0"/>
        <a:sym typeface="Calibri" charset="0"/>
      </a:defRPr>
    </a:lvl1pPr>
    <a:lvl2pPr marL="457200" algn="l" defTabSz="457200" rtl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Calibri" charset="0"/>
        <a:ea typeface="Calibri" charset="0"/>
        <a:cs typeface="Calibri" charset="0"/>
        <a:sym typeface="Calibri" charset="0"/>
      </a:defRPr>
    </a:lvl2pPr>
    <a:lvl3pPr marL="914400" algn="l" defTabSz="457200" rtl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Calibri" charset="0"/>
        <a:ea typeface="Calibri" charset="0"/>
        <a:cs typeface="Calibri" charset="0"/>
        <a:sym typeface="Calibri" charset="0"/>
      </a:defRPr>
    </a:lvl3pPr>
    <a:lvl4pPr marL="1371600" algn="l" defTabSz="457200" rtl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Calibri" charset="0"/>
        <a:ea typeface="Calibri" charset="0"/>
        <a:cs typeface="Calibri" charset="0"/>
        <a:sym typeface="Calibri" charset="0"/>
      </a:defRPr>
    </a:lvl4pPr>
    <a:lvl5pPr marL="1828800" algn="l" defTabSz="457200" rtl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Calibri" charset="0"/>
        <a:ea typeface="Calibri" charset="0"/>
        <a:cs typeface="Calibri" charset="0"/>
        <a:sym typeface="Calibri" charset="0"/>
      </a:defRPr>
    </a:lvl5pPr>
    <a:lvl6pPr marL="2286000" algn="l" defTabSz="914400" rtl="0" eaLnBrk="1" latinLnBrk="0" hangingPunct="1">
      <a:defRPr kern="1200">
        <a:solidFill>
          <a:srgbClr val="000000"/>
        </a:solidFill>
        <a:latin typeface="Calibri" charset="0"/>
        <a:ea typeface="Calibri" charset="0"/>
        <a:cs typeface="Calibri" charset="0"/>
        <a:sym typeface="Calibri" charset="0"/>
      </a:defRPr>
    </a:lvl6pPr>
    <a:lvl7pPr marL="2743200" algn="l" defTabSz="914400" rtl="0" eaLnBrk="1" latinLnBrk="0" hangingPunct="1">
      <a:defRPr kern="1200">
        <a:solidFill>
          <a:srgbClr val="000000"/>
        </a:solidFill>
        <a:latin typeface="Calibri" charset="0"/>
        <a:ea typeface="Calibri" charset="0"/>
        <a:cs typeface="Calibri" charset="0"/>
        <a:sym typeface="Calibri" charset="0"/>
      </a:defRPr>
    </a:lvl7pPr>
    <a:lvl8pPr marL="3200400" algn="l" defTabSz="914400" rtl="0" eaLnBrk="1" latinLnBrk="0" hangingPunct="1">
      <a:defRPr kern="1200">
        <a:solidFill>
          <a:srgbClr val="000000"/>
        </a:solidFill>
        <a:latin typeface="Calibri" charset="0"/>
        <a:ea typeface="Calibri" charset="0"/>
        <a:cs typeface="Calibri" charset="0"/>
        <a:sym typeface="Calibri" charset="0"/>
      </a:defRPr>
    </a:lvl8pPr>
    <a:lvl9pPr marL="3657600" algn="l" defTabSz="914400" rtl="0" eaLnBrk="1" latinLnBrk="0" hangingPunct="1">
      <a:defRPr kern="1200">
        <a:solidFill>
          <a:srgbClr val="000000"/>
        </a:solidFill>
        <a:latin typeface="Calibri" charset="0"/>
        <a:ea typeface="Calibri" charset="0"/>
        <a:cs typeface="Calibri" charset="0"/>
        <a:sym typeface="Calibri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>
      <p:cViewPr varScale="1">
        <p:scale>
          <a:sx n="119" d="100"/>
          <a:sy n="119" d="100"/>
        </p:scale>
        <p:origin x="144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notesMaster" Target="notesMasters/notesMaster1.xml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8" name="Rectangle 2"/>
          <p:cNvSpPr>
            <a:spLocks noGrp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Avenir Roman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Avenir Roman" charset="0"/>
              </a:rPr>
              <a:t>Second level</a:t>
            </a:r>
          </a:p>
          <a:p>
            <a:pPr lvl="2"/>
            <a:r>
              <a:rPr lang="en-US" altLang="en-US">
                <a:sym typeface="Avenir Roman" charset="0"/>
              </a:rPr>
              <a:t>Third level</a:t>
            </a:r>
          </a:p>
          <a:p>
            <a:pPr lvl="3"/>
            <a:r>
              <a:rPr lang="en-US" altLang="en-US">
                <a:sym typeface="Avenir Roman" charset="0"/>
              </a:rPr>
              <a:t>Fourth level</a:t>
            </a:r>
          </a:p>
          <a:p>
            <a:pPr lvl="4"/>
            <a:r>
              <a:rPr lang="en-US" altLang="en-US">
                <a:sym typeface="Avenir Roman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09582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1pPr>
    <a:lvl2pPr marL="228600" algn="l" defTabSz="457200" rtl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2pPr>
    <a:lvl3pPr marL="457200" algn="l" defTabSz="457200" rtl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3pPr>
    <a:lvl4pPr marL="685800" algn="l" defTabSz="457200" rtl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4pPr>
    <a:lvl5pPr marL="914400" algn="l" defTabSz="457200" rtl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sz="1200">
                <a:latin typeface="Calibri" charset="0"/>
                <a:ea typeface="Calibri" charset="0"/>
                <a:cs typeface="Calibri" charset="0"/>
                <a:sym typeface="Calibri" charset="0"/>
              </a:rPr>
              <a:t>Headline: Georgia, 47pt</a:t>
            </a:r>
          </a:p>
          <a:p>
            <a:pPr>
              <a:lnSpc>
                <a:spcPct val="100000"/>
              </a:lnSpc>
            </a:pPr>
            <a:r>
              <a:rPr lang="en-US" altLang="en-US" sz="1200">
                <a:latin typeface="Calibri" charset="0"/>
                <a:ea typeface="Calibri" charset="0"/>
                <a:cs typeface="Calibri" charset="0"/>
                <a:sym typeface="Calibri" charset="0"/>
              </a:rPr>
              <a:t>Subhead: Georgia,  32pt</a:t>
            </a:r>
          </a:p>
          <a:p>
            <a:pPr>
              <a:lnSpc>
                <a:spcPct val="100000"/>
              </a:lnSpc>
            </a:pPr>
            <a:r>
              <a:rPr lang="en-US" altLang="en-US" sz="1200">
                <a:latin typeface="Calibri" charset="0"/>
                <a:ea typeface="Calibri" charset="0"/>
                <a:cs typeface="Calibri" charset="0"/>
                <a:sym typeface="Calibri" charset="0"/>
              </a:rPr>
              <a:t>Right Aligned</a:t>
            </a:r>
          </a:p>
          <a:p>
            <a:pPr>
              <a:lnSpc>
                <a:spcPct val="100000"/>
              </a:lnSpc>
            </a:pPr>
            <a:endParaRPr lang="en-US" altLang="en-US" sz="1200">
              <a:latin typeface="Calibri" charset="0"/>
              <a:ea typeface="Calibri" charset="0"/>
              <a:cs typeface="Calibri" charset="0"/>
              <a:sym typeface="Calibri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1200">
                <a:latin typeface="Calibri" charset="0"/>
                <a:ea typeface="Calibri" charset="0"/>
                <a:cs typeface="Calibri" charset="0"/>
                <a:sym typeface="Calibri" charset="0"/>
              </a:rPr>
              <a:t>Note: Feel free to adjust sizing to fit</a:t>
            </a:r>
          </a:p>
          <a:p>
            <a:pPr>
              <a:lnSpc>
                <a:spcPct val="100000"/>
              </a:lnSpc>
            </a:pPr>
            <a:r>
              <a:rPr lang="en-US" altLang="en-US" sz="1200">
                <a:latin typeface="Calibri" charset="0"/>
                <a:ea typeface="Calibri" charset="0"/>
                <a:cs typeface="Calibri" charset="0"/>
                <a:sym typeface="Calibri" charset="0"/>
              </a:rPr>
              <a:t>Note: Delete “Confidential” if not needed</a:t>
            </a:r>
          </a:p>
        </p:txBody>
      </p:sp>
    </p:spTree>
    <p:extLst>
      <p:ext uri="{BB962C8B-B14F-4D97-AF65-F5344CB8AC3E}">
        <p14:creationId xmlns:p14="http://schemas.microsoft.com/office/powerpoint/2010/main" val="136471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sz="1200">
                <a:latin typeface="Calibri" charset="0"/>
                <a:ea typeface="Calibri" charset="0"/>
                <a:cs typeface="Calibri" charset="0"/>
                <a:sym typeface="Calibri" charset="0"/>
              </a:rPr>
              <a:t>- Ruby/Rails</a:t>
            </a:r>
          </a:p>
          <a:p>
            <a:pPr>
              <a:lnSpc>
                <a:spcPct val="100000"/>
              </a:lnSpc>
            </a:pPr>
            <a:r>
              <a:rPr lang="en-US" altLang="en-US" sz="1200">
                <a:latin typeface="Calibri" charset="0"/>
                <a:ea typeface="Calibri" charset="0"/>
                <a:cs typeface="Calibri" charset="0"/>
                <a:sym typeface="Calibri" charset="0"/>
              </a:rPr>
              <a:t>- Pair Programming</a:t>
            </a:r>
          </a:p>
          <a:p>
            <a:pPr>
              <a:lnSpc>
                <a:spcPct val="100000"/>
              </a:lnSpc>
            </a:pPr>
            <a:r>
              <a:rPr lang="en-US" altLang="en-US" sz="1200">
                <a:latin typeface="Calibri" charset="0"/>
                <a:ea typeface="Calibri" charset="0"/>
                <a:cs typeface="Calibri" charset="0"/>
                <a:sym typeface="Calibri" charset="0"/>
              </a:rPr>
              <a:t>- TDD</a:t>
            </a:r>
          </a:p>
          <a:p>
            <a:pPr>
              <a:lnSpc>
                <a:spcPct val="100000"/>
              </a:lnSpc>
            </a:pPr>
            <a:r>
              <a:rPr lang="en-US" altLang="en-US" sz="1200">
                <a:latin typeface="Calibri" charset="0"/>
                <a:ea typeface="Calibri" charset="0"/>
                <a:cs typeface="Calibri" charset="0"/>
                <a:sym typeface="Calibri" charset="0"/>
              </a:rPr>
              <a:t>- Remote Development</a:t>
            </a:r>
          </a:p>
        </p:txBody>
      </p:sp>
    </p:spTree>
    <p:extLst>
      <p:ext uri="{BB962C8B-B14F-4D97-AF65-F5344CB8AC3E}">
        <p14:creationId xmlns:p14="http://schemas.microsoft.com/office/powerpoint/2010/main" val="159713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sz="1200">
                <a:latin typeface="Calibri" charset="0"/>
                <a:ea typeface="Calibri" charset="0"/>
                <a:cs typeface="Calibri" charset="0"/>
                <a:sym typeface="Calibri" charset="0"/>
              </a:rPr>
              <a:t>––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4912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sz="1200">
                <a:latin typeface="Calibri" charset="0"/>
                <a:ea typeface="Calibri" charset="0"/>
                <a:cs typeface="Calibri" charset="0"/>
                <a:sym typeface="Calibri" charset="0"/>
              </a:rPr>
              <a:t>––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2146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/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5427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sz="1200">
                <a:latin typeface="Calibri" charset="0"/>
                <a:ea typeface="Calibri" charset="0"/>
                <a:cs typeface="Calibri" charset="0"/>
                <a:sym typeface="Calibri" charset="0"/>
              </a:rPr>
              <a:t>––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5553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5939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sz="1200">
                <a:latin typeface="Calibri" charset="0"/>
                <a:ea typeface="Calibri" charset="0"/>
                <a:cs typeface="Calibri" charset="0"/>
                <a:sym typeface="Calibri" charset="0"/>
              </a:rPr>
              <a:t>––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7695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/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6144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sz="1200">
                <a:latin typeface="Calibri" charset="0"/>
                <a:ea typeface="Calibri" charset="0"/>
                <a:cs typeface="Calibri" charset="0"/>
                <a:sym typeface="Calibri" charset="0"/>
              </a:rPr>
              <a:t>––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01406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6349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sz="1200">
                <a:latin typeface="Calibri" charset="0"/>
                <a:ea typeface="Calibri" charset="0"/>
                <a:cs typeface="Calibri" charset="0"/>
                <a:sym typeface="Calibri" charset="0"/>
              </a:rPr>
              <a:t>––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3663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79C7E06-8681-C64F-802B-B99886D1600A}" type="slidenum">
              <a:rPr lang="en-US" altLang="en-US"/>
              <a:pPr/>
              <a:t>‹#›</a:t>
            </a:fld>
            <a:endParaRPr lang="en-US" altLang="en-US" sz="120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795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D00CEA-E382-0A47-870B-33044D50CA07}" type="slidenum">
              <a:rPr lang="en-US" altLang="en-US"/>
              <a:pPr/>
              <a:t>‹#›</a:t>
            </a:fld>
            <a:endParaRPr lang="en-US" altLang="en-US" sz="120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925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65125"/>
            <a:ext cx="2055813" cy="462438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65125"/>
            <a:ext cx="6019800" cy="46243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DDBDEE7-D606-B749-9DD5-D037D4807AE1}" type="slidenum">
              <a:rPr lang="en-US" altLang="en-US"/>
              <a:pPr/>
              <a:t>‹#›</a:t>
            </a:fld>
            <a:endParaRPr lang="en-US" altLang="en-US" sz="120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47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25BA4AA-86CA-C74C-9D2E-DA1E7196E7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9888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5AD1E4A-E00D-8E4D-9834-52524311BE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7546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D424F25-6810-4C44-B136-5A8A864930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80671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3886200"/>
            <a:ext cx="3124200" cy="29702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886200"/>
            <a:ext cx="3124200" cy="29702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A22562C-7924-F64C-BAA9-27805E6799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08687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719CBCD-BCE0-3D48-9461-D14B33445D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24958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DDF474C-975B-3648-BFBF-DBD0529405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13660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480845D-3A17-D64A-A8FA-A8CF1132840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15011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300EA32-663D-254E-B1C5-C665ED4D610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7446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C13B947-090A-C648-A001-3E9DF799907C}" type="slidenum">
              <a:rPr lang="en-US" altLang="en-US"/>
              <a:pPr/>
              <a:t>‹#›</a:t>
            </a:fld>
            <a:endParaRPr lang="en-US" altLang="en-US" sz="120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8747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975D535-F13B-5842-887F-FB5E67A58D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12811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3E8A76C-F447-8548-8EF7-15A2EDA653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64636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130425"/>
            <a:ext cx="1943100" cy="47259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30425"/>
            <a:ext cx="5676900" cy="47259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6DBC39F-6FF0-8D40-A260-C444D6A6BA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59329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D233443-1361-8641-BDAA-E8113DFF60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62977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5BC25BD-E5EF-894D-AE7D-2EFE6EF44F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77661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E6F7FF7-FD53-E14A-BE34-5C82E58F67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18299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51800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51800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2A02DBB-0FE4-7541-9EFA-56C9EC7566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62837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EAB41A2-BEB4-3349-8114-29535170AC0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301392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48830F9-0DB1-104B-A015-F7B4E95810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77493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A965C19-7257-1945-A3C0-24227E6C29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932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F724FD0-DF42-0542-9709-82460E4A3613}" type="slidenum">
              <a:rPr lang="en-US" altLang="en-US"/>
              <a:pPr/>
              <a:t>‹#›</a:t>
            </a:fld>
            <a:endParaRPr lang="en-US" altLang="en-US" sz="120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5598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3DB3039-C012-E647-8CA5-002F096CCB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81466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5B3ECCC-683F-BD48-A2CB-B872DA9D67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19243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6C298A5-77AB-A74D-9C54-D45068E79E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69377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5817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5817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F57F0FD-E32C-8A4A-8731-331567C110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438400"/>
            <a:ext cx="4037013" cy="2551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2438400"/>
            <a:ext cx="4038600" cy="2551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74DED93-A8B6-4B43-984D-E615F7E8FAA1}" type="slidenum">
              <a:rPr lang="en-US" altLang="en-US"/>
              <a:pPr/>
              <a:t>‹#›</a:t>
            </a:fld>
            <a:endParaRPr lang="en-US" altLang="en-US" sz="120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715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0CD06CE-1335-CE42-9404-8BB439AFC67A}" type="slidenum">
              <a:rPr lang="en-US" altLang="en-US"/>
              <a:pPr/>
              <a:t>‹#›</a:t>
            </a:fld>
            <a:endParaRPr lang="en-US" altLang="en-US" sz="120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7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33C27B5-7C1C-FE44-82BC-C90645E3EEC4}" type="slidenum">
              <a:rPr lang="en-US" altLang="en-US"/>
              <a:pPr/>
              <a:t>‹#›</a:t>
            </a:fld>
            <a:endParaRPr lang="en-US" altLang="en-US" sz="120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632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FD58ED8-DE26-6140-AA24-B31C7B0EE366}" type="slidenum">
              <a:rPr lang="en-US" altLang="en-US"/>
              <a:pPr/>
              <a:t>‹#›</a:t>
            </a:fld>
            <a:endParaRPr lang="en-US" altLang="en-US" sz="120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86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AB2E832-6AB6-364A-82A5-F736FE0D809F}" type="slidenum">
              <a:rPr lang="en-US" altLang="en-US"/>
              <a:pPr/>
              <a:t>‹#›</a:t>
            </a:fld>
            <a:endParaRPr lang="en-US" altLang="en-US" sz="120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627EB96-4A14-1745-8028-0D15A6A9ED33}" type="slidenum">
              <a:rPr lang="en-US" altLang="en-US"/>
              <a:pPr/>
              <a:t>‹#›</a:t>
            </a:fld>
            <a:endParaRPr lang="en-US" altLang="en-US" sz="120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953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AutoShape 1"/>
          <p:cNvSpPr>
            <a:spLocks/>
          </p:cNvSpPr>
          <p:nvPr/>
        </p:nvSpPr>
        <p:spPr bwMode="auto">
          <a:xfrm>
            <a:off x="381000" y="6319838"/>
            <a:ext cx="3276600" cy="24288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19" tIns="45719" rIns="45719" bIns="45719"/>
          <a:lstStyle>
            <a:lvl1pPr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1pPr>
            <a:lvl2pPr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2pPr>
            <a:lvl3pPr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3pPr>
            <a:lvl4pPr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4pPr>
            <a:lvl5pPr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5pPr>
            <a:lvl6pPr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6pPr>
            <a:lvl7pPr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7pPr>
            <a:lvl8pPr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8pPr>
            <a:lvl9pPr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9pPr>
          </a:lstStyle>
          <a:p>
            <a:pPr algn="r" defTabSz="914400"/>
            <a:r>
              <a:rPr lang="en-US" altLang="en-US" sz="1000">
                <a:solidFill>
                  <a:srgbClr val="003350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© 2016 CoverMyMeds LLC. All Rights Reserved.</a:t>
            </a:r>
            <a:endParaRPr lang="en-US" altLang="en-US"/>
          </a:p>
        </p:txBody>
      </p:sp>
      <p:sp>
        <p:nvSpPr>
          <p:cNvPr id="1026" name="Rectangle 2"/>
          <p:cNvSpPr>
            <a:spLocks noGrp="1"/>
          </p:cNvSpPr>
          <p:nvPr>
            <p:ph type="sldNum" sz="quarter" idx="2"/>
          </p:nvPr>
        </p:nvSpPr>
        <p:spPr bwMode="auto">
          <a:xfrm>
            <a:off x="7620000" y="6307138"/>
            <a:ext cx="106680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45719" tIns="45719" rIns="45719" bIns="45719" numCol="1" anchor="ctr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12E424D2-91D9-1D43-8D00-50CEFB91AE2F}" type="slidenum">
              <a:rPr lang="en-US" altLang="en-US"/>
              <a:pPr/>
              <a:t>‹#›</a:t>
            </a:fld>
            <a:endParaRPr lang="en-US" altLang="en-US" sz="1200">
              <a:solidFill>
                <a:srgbClr val="888888"/>
              </a:solidFill>
            </a:endParaRPr>
          </a:p>
        </p:txBody>
      </p:sp>
      <p:pic>
        <p:nvPicPr>
          <p:cNvPr id="1027" name="Picture 3" descr="hero_a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505200"/>
            <a:ext cx="8229600" cy="2525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028" name="Picture 4" descr="CMM_Logo.eps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"/>
            <a:ext cx="4113213" cy="68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029" name="Rectangle 5"/>
          <p:cNvSpPr>
            <a:spLocks noGrp="1"/>
          </p:cNvSpPr>
          <p:nvPr>
            <p:ph type="body" idx="1"/>
          </p:nvPr>
        </p:nvSpPr>
        <p:spPr bwMode="auto">
          <a:xfrm>
            <a:off x="457200" y="2438400"/>
            <a:ext cx="8228013" cy="2551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45719" tIns="45719" rIns="45719" bIns="457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Helvetica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Helvetica" charset="0"/>
              </a:rPr>
              <a:t>Second level</a:t>
            </a:r>
          </a:p>
          <a:p>
            <a:pPr lvl="2"/>
            <a:r>
              <a:rPr lang="en-US" altLang="en-US">
                <a:sym typeface="Helvetica" charset="0"/>
              </a:rPr>
              <a:t>Third level</a:t>
            </a:r>
          </a:p>
          <a:p>
            <a:pPr lvl="3"/>
            <a:r>
              <a:rPr lang="en-US" altLang="en-US">
                <a:sym typeface="Helvetica" charset="0"/>
              </a:rPr>
              <a:t>Fourth level</a:t>
            </a:r>
          </a:p>
          <a:p>
            <a:pPr lvl="4"/>
            <a:r>
              <a:rPr lang="en-US" altLang="en-US">
                <a:sym typeface="Helvetica" charset="0"/>
              </a:rPr>
              <a:t>Fifth level</a:t>
            </a: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2895600" y="1143000"/>
            <a:ext cx="5791200" cy="0"/>
          </a:xfrm>
          <a:prstGeom prst="line">
            <a:avLst/>
          </a:prstGeom>
          <a:noFill/>
          <a:ln w="25400" cap="flat" cmpd="sng">
            <a:solidFill>
              <a:srgbClr val="BFBFB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altLang="en-US" sz="1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457200" rtl="0" fontAlgn="base" hangingPunct="0">
        <a:spcBef>
          <a:spcPct val="0"/>
        </a:spcBef>
        <a:spcAft>
          <a:spcPct val="0"/>
        </a:spcAft>
        <a:defRPr sz="1200" kern="1200">
          <a:solidFill>
            <a:srgbClr val="000000"/>
          </a:solidFill>
          <a:latin typeface="+mj-lt"/>
          <a:ea typeface="+mj-ea"/>
          <a:cs typeface="+mj-cs"/>
          <a:sym typeface="Helvetica" charset="0"/>
        </a:defRPr>
      </a:lvl1pPr>
      <a:lvl2pPr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charset="0"/>
          <a:ea typeface="Helvetica" charset="0"/>
          <a:cs typeface="Helvetica" charset="0"/>
          <a:sym typeface="Helvetica" charset="0"/>
        </a:defRPr>
      </a:lvl2pPr>
      <a:lvl3pPr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charset="0"/>
          <a:ea typeface="Helvetica" charset="0"/>
          <a:cs typeface="Helvetica" charset="0"/>
          <a:sym typeface="Helvetica" charset="0"/>
        </a:defRPr>
      </a:lvl3pPr>
      <a:lvl4pPr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charset="0"/>
          <a:ea typeface="Helvetica" charset="0"/>
          <a:cs typeface="Helvetica" charset="0"/>
          <a:sym typeface="Helvetica" charset="0"/>
        </a:defRPr>
      </a:lvl4pPr>
      <a:lvl5pPr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charset="0"/>
          <a:ea typeface="Helvetica" charset="0"/>
          <a:cs typeface="Helvetica" charset="0"/>
          <a:sym typeface="Helvetica" charset="0"/>
        </a:defRPr>
      </a:lvl5pPr>
      <a:lvl6pPr marL="4572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charset="0"/>
          <a:ea typeface="Helvetica" charset="0"/>
          <a:cs typeface="Helvetica" charset="0"/>
          <a:sym typeface="Helvetica" charset="0"/>
        </a:defRPr>
      </a:lvl6pPr>
      <a:lvl7pPr marL="9144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charset="0"/>
          <a:ea typeface="Helvetica" charset="0"/>
          <a:cs typeface="Helvetica" charset="0"/>
          <a:sym typeface="Helvetica" charset="0"/>
        </a:defRPr>
      </a:lvl7pPr>
      <a:lvl8pPr marL="13716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charset="0"/>
          <a:ea typeface="Helvetica" charset="0"/>
          <a:cs typeface="Helvetica" charset="0"/>
          <a:sym typeface="Helvetica" charset="0"/>
        </a:defRPr>
      </a:lvl8pPr>
      <a:lvl9pPr marL="18288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charset="0"/>
          <a:ea typeface="Helvetica" charset="0"/>
          <a:cs typeface="Helvetica" charset="0"/>
          <a:sym typeface="Helvetica" charset="0"/>
        </a:defRPr>
      </a:lvl9pPr>
    </p:titleStyle>
    <p:bodyStyle>
      <a:lvl1pPr algn="l" defTabSz="457200" rtl="0" fontAlgn="base" hangingPunct="0">
        <a:spcBef>
          <a:spcPct val="0"/>
        </a:spcBef>
        <a:spcAft>
          <a:spcPct val="0"/>
        </a:spcAft>
        <a:defRPr sz="1200" kern="1200">
          <a:solidFill>
            <a:srgbClr val="000000"/>
          </a:solidFill>
          <a:latin typeface="+mn-lt"/>
          <a:ea typeface="+mn-ea"/>
          <a:cs typeface="+mn-cs"/>
          <a:sym typeface="Helvetica" charset="0"/>
        </a:defRPr>
      </a:lvl1pPr>
      <a:lvl2pPr marL="228600" algn="l" defTabSz="457200" rtl="0" fontAlgn="base" hangingPunct="0">
        <a:spcBef>
          <a:spcPct val="0"/>
        </a:spcBef>
        <a:spcAft>
          <a:spcPct val="0"/>
        </a:spcAft>
        <a:defRPr sz="1200" kern="1200">
          <a:solidFill>
            <a:srgbClr val="000000"/>
          </a:solidFill>
          <a:latin typeface="+mn-lt"/>
          <a:ea typeface="+mn-ea"/>
          <a:cs typeface="+mn-cs"/>
          <a:sym typeface="Helvetica" charset="0"/>
        </a:defRPr>
      </a:lvl2pPr>
      <a:lvl3pPr marL="457200" algn="l" defTabSz="457200" rtl="0" fontAlgn="base" hangingPunct="0">
        <a:spcBef>
          <a:spcPct val="0"/>
        </a:spcBef>
        <a:spcAft>
          <a:spcPct val="0"/>
        </a:spcAft>
        <a:defRPr sz="1200" kern="1200">
          <a:solidFill>
            <a:srgbClr val="000000"/>
          </a:solidFill>
          <a:latin typeface="+mn-lt"/>
          <a:ea typeface="+mn-ea"/>
          <a:cs typeface="+mn-cs"/>
          <a:sym typeface="Helvetica" charset="0"/>
        </a:defRPr>
      </a:lvl3pPr>
      <a:lvl4pPr marL="685800" algn="l" defTabSz="457200" rtl="0" fontAlgn="base" hangingPunct="0">
        <a:spcBef>
          <a:spcPct val="0"/>
        </a:spcBef>
        <a:spcAft>
          <a:spcPct val="0"/>
        </a:spcAft>
        <a:defRPr sz="1200" kern="1200">
          <a:solidFill>
            <a:srgbClr val="000000"/>
          </a:solidFill>
          <a:latin typeface="+mn-lt"/>
          <a:ea typeface="+mn-ea"/>
          <a:cs typeface="+mn-cs"/>
          <a:sym typeface="Helvetica" charset="0"/>
        </a:defRPr>
      </a:lvl4pPr>
      <a:lvl5pPr marL="914400" algn="l" defTabSz="457200" rtl="0" fontAlgn="base" hangingPunct="0">
        <a:spcBef>
          <a:spcPct val="0"/>
        </a:spcBef>
        <a:spcAft>
          <a:spcPct val="0"/>
        </a:spcAft>
        <a:defRPr sz="1200" kern="1200">
          <a:solidFill>
            <a:srgbClr val="000000"/>
          </a:solidFill>
          <a:latin typeface="+mn-lt"/>
          <a:ea typeface="+mn-ea"/>
          <a:cs typeface="+mn-cs"/>
          <a:sym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/>
          </p:cNvSpPr>
          <p:nvPr/>
        </p:nvSpPr>
        <p:spPr bwMode="auto">
          <a:xfrm>
            <a:off x="381000" y="6319838"/>
            <a:ext cx="3276600" cy="24288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19" tIns="45719" rIns="45719" bIns="45719"/>
          <a:lstStyle>
            <a:lvl1pPr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1pPr>
            <a:lvl2pPr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2pPr>
            <a:lvl3pPr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3pPr>
            <a:lvl4pPr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4pPr>
            <a:lvl5pPr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5pPr>
            <a:lvl6pPr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6pPr>
            <a:lvl7pPr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7pPr>
            <a:lvl8pPr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8pPr>
            <a:lvl9pPr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9pPr>
          </a:lstStyle>
          <a:p>
            <a:pPr algn="r" defTabSz="914400"/>
            <a:r>
              <a:rPr lang="en-US" altLang="en-US" sz="1000">
                <a:solidFill>
                  <a:srgbClr val="003350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© 2016 CoverMyMeds LLC. All Rights Reserved.</a:t>
            </a:r>
            <a:endParaRPr lang="en-US" altLang="en-US"/>
          </a:p>
        </p:txBody>
      </p:sp>
      <p:sp>
        <p:nvSpPr>
          <p:cNvPr id="2050" name="AutoShape 2"/>
          <p:cNvSpPr>
            <a:spLocks/>
          </p:cNvSpPr>
          <p:nvPr/>
        </p:nvSpPr>
        <p:spPr bwMode="auto">
          <a:xfrm>
            <a:off x="7620000" y="6307138"/>
            <a:ext cx="1066800" cy="2698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/>
            <a:r>
              <a:rPr lang="en-US" altLang="en-US" sz="1200">
                <a:solidFill>
                  <a:srgbClr val="888888"/>
                </a:solidFill>
              </a:rPr>
              <a:t> </a:t>
            </a:r>
            <a:endParaRPr lang="en-US" altLang="en-US"/>
          </a:p>
        </p:txBody>
      </p:sp>
      <p:sp>
        <p:nvSpPr>
          <p:cNvPr id="2051" name="Rectangle 3"/>
          <p:cNvSpPr>
            <a:spLocks noGrp="1"/>
          </p:cNvSpPr>
          <p:nvPr>
            <p:ph type="title"/>
          </p:nvPr>
        </p:nvSpPr>
        <p:spPr bwMode="auto">
          <a:xfrm>
            <a:off x="685800" y="2130425"/>
            <a:ext cx="7772400" cy="175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45719" tIns="45719" rIns="45719" bIns="457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Helvetica" charset="0"/>
              </a:rPr>
              <a:t>Click to edit Master title style</a:t>
            </a:r>
          </a:p>
        </p:txBody>
      </p:sp>
      <p:sp>
        <p:nvSpPr>
          <p:cNvPr id="2052" name="Rectangle 4"/>
          <p:cNvSpPr>
            <a:spLocks noGrp="1"/>
          </p:cNvSpPr>
          <p:nvPr>
            <p:ph type="body" idx="1"/>
          </p:nvPr>
        </p:nvSpPr>
        <p:spPr bwMode="auto">
          <a:xfrm>
            <a:off x="1371600" y="3886200"/>
            <a:ext cx="6400800" cy="297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45719" tIns="45719" rIns="45719" bIns="457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Helvetica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Helvetica" charset="0"/>
              </a:rPr>
              <a:t>Second level</a:t>
            </a:r>
          </a:p>
          <a:p>
            <a:pPr lvl="2"/>
            <a:r>
              <a:rPr lang="en-US" altLang="en-US">
                <a:sym typeface="Helvetica" charset="0"/>
              </a:rPr>
              <a:t>Third level</a:t>
            </a:r>
          </a:p>
          <a:p>
            <a:pPr lvl="3"/>
            <a:r>
              <a:rPr lang="en-US" altLang="en-US">
                <a:sym typeface="Helvetica" charset="0"/>
              </a:rPr>
              <a:t>Fourth level</a:t>
            </a:r>
          </a:p>
          <a:p>
            <a:pPr lvl="4"/>
            <a:r>
              <a:rPr lang="en-US" altLang="en-US">
                <a:sym typeface="Helvetica" charset="0"/>
              </a:rPr>
              <a:t>Fifth level</a:t>
            </a:r>
          </a:p>
        </p:txBody>
      </p:sp>
      <p:sp>
        <p:nvSpPr>
          <p:cNvPr id="2053" name="Rectangle 5"/>
          <p:cNvSpPr>
            <a:spLocks noGrp="1"/>
          </p:cNvSpPr>
          <p:nvPr>
            <p:ph type="sldNum" sz="quarter" idx="2"/>
          </p:nvPr>
        </p:nvSpPr>
        <p:spPr bwMode="auto">
          <a:xfrm>
            <a:off x="6553200" y="6356350"/>
            <a:ext cx="21336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45719" tIns="45719" rIns="45719" bIns="45719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9977DB9-43BB-4E4D-888F-EFD1E062295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457200" rtl="0" fontAlgn="base" hangingPunct="0">
        <a:spcBef>
          <a:spcPct val="0"/>
        </a:spcBef>
        <a:spcAft>
          <a:spcPct val="0"/>
        </a:spcAft>
        <a:defRPr sz="1200" kern="1200">
          <a:solidFill>
            <a:srgbClr val="000000"/>
          </a:solidFill>
          <a:latin typeface="+mj-lt"/>
          <a:ea typeface="+mj-ea"/>
          <a:cs typeface="+mj-cs"/>
          <a:sym typeface="Helvetica" charset="0"/>
        </a:defRPr>
      </a:lvl1pPr>
      <a:lvl2pPr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charset="0"/>
          <a:ea typeface="Helvetica" charset="0"/>
          <a:cs typeface="Helvetica" charset="0"/>
          <a:sym typeface="Helvetica" charset="0"/>
        </a:defRPr>
      </a:lvl2pPr>
      <a:lvl3pPr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charset="0"/>
          <a:ea typeface="Helvetica" charset="0"/>
          <a:cs typeface="Helvetica" charset="0"/>
          <a:sym typeface="Helvetica" charset="0"/>
        </a:defRPr>
      </a:lvl3pPr>
      <a:lvl4pPr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charset="0"/>
          <a:ea typeface="Helvetica" charset="0"/>
          <a:cs typeface="Helvetica" charset="0"/>
          <a:sym typeface="Helvetica" charset="0"/>
        </a:defRPr>
      </a:lvl4pPr>
      <a:lvl5pPr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charset="0"/>
          <a:ea typeface="Helvetica" charset="0"/>
          <a:cs typeface="Helvetica" charset="0"/>
          <a:sym typeface="Helvetica" charset="0"/>
        </a:defRPr>
      </a:lvl5pPr>
      <a:lvl6pPr marL="4572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charset="0"/>
          <a:ea typeface="Helvetica" charset="0"/>
          <a:cs typeface="Helvetica" charset="0"/>
          <a:sym typeface="Helvetica" charset="0"/>
        </a:defRPr>
      </a:lvl6pPr>
      <a:lvl7pPr marL="9144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charset="0"/>
          <a:ea typeface="Helvetica" charset="0"/>
          <a:cs typeface="Helvetica" charset="0"/>
          <a:sym typeface="Helvetica" charset="0"/>
        </a:defRPr>
      </a:lvl7pPr>
      <a:lvl8pPr marL="13716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charset="0"/>
          <a:ea typeface="Helvetica" charset="0"/>
          <a:cs typeface="Helvetica" charset="0"/>
          <a:sym typeface="Helvetica" charset="0"/>
        </a:defRPr>
      </a:lvl8pPr>
      <a:lvl9pPr marL="18288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charset="0"/>
          <a:ea typeface="Helvetica" charset="0"/>
          <a:cs typeface="Helvetica" charset="0"/>
          <a:sym typeface="Helvetica" charset="0"/>
        </a:defRPr>
      </a:lvl9pPr>
    </p:titleStyle>
    <p:bodyStyle>
      <a:lvl1pPr algn="l" defTabSz="457200" rtl="0" fontAlgn="base" hangingPunct="0">
        <a:spcBef>
          <a:spcPct val="0"/>
        </a:spcBef>
        <a:spcAft>
          <a:spcPct val="0"/>
        </a:spcAft>
        <a:defRPr sz="1200" kern="1200">
          <a:solidFill>
            <a:srgbClr val="000000"/>
          </a:solidFill>
          <a:latin typeface="+mn-lt"/>
          <a:ea typeface="+mn-ea"/>
          <a:cs typeface="+mn-cs"/>
          <a:sym typeface="Helvetica" charset="0"/>
        </a:defRPr>
      </a:lvl1pPr>
      <a:lvl2pPr marL="228600" algn="l" defTabSz="457200" rtl="0" fontAlgn="base" hangingPunct="0">
        <a:spcBef>
          <a:spcPct val="0"/>
        </a:spcBef>
        <a:spcAft>
          <a:spcPct val="0"/>
        </a:spcAft>
        <a:defRPr sz="1200" kern="1200">
          <a:solidFill>
            <a:srgbClr val="000000"/>
          </a:solidFill>
          <a:latin typeface="+mn-lt"/>
          <a:ea typeface="+mn-ea"/>
          <a:cs typeface="+mn-cs"/>
          <a:sym typeface="Helvetica" charset="0"/>
        </a:defRPr>
      </a:lvl2pPr>
      <a:lvl3pPr marL="457200" algn="l" defTabSz="457200" rtl="0" fontAlgn="base" hangingPunct="0">
        <a:spcBef>
          <a:spcPct val="0"/>
        </a:spcBef>
        <a:spcAft>
          <a:spcPct val="0"/>
        </a:spcAft>
        <a:defRPr sz="1200" kern="1200">
          <a:solidFill>
            <a:srgbClr val="000000"/>
          </a:solidFill>
          <a:latin typeface="+mn-lt"/>
          <a:ea typeface="+mn-ea"/>
          <a:cs typeface="+mn-cs"/>
          <a:sym typeface="Helvetica" charset="0"/>
        </a:defRPr>
      </a:lvl3pPr>
      <a:lvl4pPr marL="685800" algn="l" defTabSz="457200" rtl="0" fontAlgn="base" hangingPunct="0">
        <a:spcBef>
          <a:spcPct val="0"/>
        </a:spcBef>
        <a:spcAft>
          <a:spcPct val="0"/>
        </a:spcAft>
        <a:defRPr sz="1200" kern="1200">
          <a:solidFill>
            <a:srgbClr val="000000"/>
          </a:solidFill>
          <a:latin typeface="+mn-lt"/>
          <a:ea typeface="+mn-ea"/>
          <a:cs typeface="+mn-cs"/>
          <a:sym typeface="Helvetica" charset="0"/>
        </a:defRPr>
      </a:lvl4pPr>
      <a:lvl5pPr marL="914400" algn="l" defTabSz="457200" rtl="0" fontAlgn="base" hangingPunct="0">
        <a:spcBef>
          <a:spcPct val="0"/>
        </a:spcBef>
        <a:spcAft>
          <a:spcPct val="0"/>
        </a:spcAft>
        <a:defRPr sz="1200" kern="1200">
          <a:solidFill>
            <a:srgbClr val="000000"/>
          </a:solidFill>
          <a:latin typeface="+mn-lt"/>
          <a:ea typeface="+mn-ea"/>
          <a:cs typeface="+mn-cs"/>
          <a:sym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/>
          </p:cNvSpPr>
          <p:nvPr/>
        </p:nvSpPr>
        <p:spPr bwMode="auto">
          <a:xfrm>
            <a:off x="381000" y="6319838"/>
            <a:ext cx="3276600" cy="24288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19" tIns="45719" rIns="45719" bIns="45719"/>
          <a:lstStyle>
            <a:lvl1pPr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1pPr>
            <a:lvl2pPr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2pPr>
            <a:lvl3pPr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3pPr>
            <a:lvl4pPr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4pPr>
            <a:lvl5pPr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5pPr>
            <a:lvl6pPr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6pPr>
            <a:lvl7pPr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7pPr>
            <a:lvl8pPr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8pPr>
            <a:lvl9pPr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9pPr>
          </a:lstStyle>
          <a:p>
            <a:pPr algn="r" defTabSz="914400"/>
            <a:r>
              <a:rPr lang="en-US" altLang="en-US" sz="1000">
                <a:solidFill>
                  <a:srgbClr val="003350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© 2016 CoverMyMeds LLC. All Rights Reserved.</a:t>
            </a:r>
            <a:endParaRPr lang="en-US" altLang="en-US"/>
          </a:p>
        </p:txBody>
      </p:sp>
      <p:sp>
        <p:nvSpPr>
          <p:cNvPr id="3074" name="AutoShape 2"/>
          <p:cNvSpPr>
            <a:spLocks/>
          </p:cNvSpPr>
          <p:nvPr/>
        </p:nvSpPr>
        <p:spPr bwMode="auto">
          <a:xfrm>
            <a:off x="7620000" y="6307138"/>
            <a:ext cx="1066800" cy="2698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/>
            <a:r>
              <a:rPr lang="en-US" altLang="en-US" sz="1200">
                <a:solidFill>
                  <a:srgbClr val="888888"/>
                </a:solidFill>
              </a:rPr>
              <a:t> </a:t>
            </a:r>
            <a:endParaRPr lang="en-US" altLang="en-US"/>
          </a:p>
        </p:txBody>
      </p:sp>
      <p:sp>
        <p:nvSpPr>
          <p:cNvPr id="3075" name="Rectangle 3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401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45719" tIns="45719" rIns="45719" bIns="457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Helvetica" charset="0"/>
              </a:rPr>
              <a:t>Click to edit Master title style</a:t>
            </a:r>
          </a:p>
        </p:txBody>
      </p:sp>
      <p:sp>
        <p:nvSpPr>
          <p:cNvPr id="3076" name="Rectangle 4"/>
          <p:cNvSpPr>
            <a:spLocks noGrp="1"/>
          </p:cNvSpPr>
          <p:nvPr>
            <p:ph type="body" idx="1"/>
          </p:nvPr>
        </p:nvSpPr>
        <p:spPr bwMode="auto">
          <a:xfrm>
            <a:off x="457200" y="1676400"/>
            <a:ext cx="8229600" cy="518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45719" tIns="45719" rIns="45719" bIns="457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Helvetica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Helvetica" charset="0"/>
              </a:rPr>
              <a:t>Second level</a:t>
            </a:r>
          </a:p>
          <a:p>
            <a:pPr lvl="2"/>
            <a:r>
              <a:rPr lang="en-US" altLang="en-US">
                <a:sym typeface="Helvetica" charset="0"/>
              </a:rPr>
              <a:t>Third level</a:t>
            </a:r>
          </a:p>
          <a:p>
            <a:pPr lvl="3"/>
            <a:r>
              <a:rPr lang="en-US" altLang="en-US">
                <a:sym typeface="Helvetica" charset="0"/>
              </a:rPr>
              <a:t>Fourth level</a:t>
            </a:r>
          </a:p>
          <a:p>
            <a:pPr lvl="4"/>
            <a:r>
              <a:rPr lang="en-US" altLang="en-US">
                <a:sym typeface="Helvetica" charset="0"/>
              </a:rPr>
              <a:t>Fifth level</a:t>
            </a:r>
          </a:p>
        </p:txBody>
      </p:sp>
      <p:sp>
        <p:nvSpPr>
          <p:cNvPr id="3077" name="Rectangle 5"/>
          <p:cNvSpPr>
            <a:spLocks noGrp="1"/>
          </p:cNvSpPr>
          <p:nvPr>
            <p:ph type="sldNum" sz="quarter" idx="2"/>
          </p:nvPr>
        </p:nvSpPr>
        <p:spPr bwMode="auto">
          <a:xfrm>
            <a:off x="6553200" y="6356350"/>
            <a:ext cx="21336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45719" tIns="45719" rIns="45719" bIns="45719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B431745-50E6-1947-B5EA-8F58EDA5C09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fontAlgn="base" hangingPunct="0">
        <a:spcBef>
          <a:spcPct val="0"/>
        </a:spcBef>
        <a:spcAft>
          <a:spcPct val="0"/>
        </a:spcAft>
        <a:defRPr sz="1200" kern="1200">
          <a:solidFill>
            <a:srgbClr val="000000"/>
          </a:solidFill>
          <a:latin typeface="+mj-lt"/>
          <a:ea typeface="+mj-ea"/>
          <a:cs typeface="+mj-cs"/>
          <a:sym typeface="Helvetica" charset="0"/>
        </a:defRPr>
      </a:lvl1pPr>
      <a:lvl2pPr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charset="0"/>
          <a:ea typeface="Helvetica" charset="0"/>
          <a:cs typeface="Helvetica" charset="0"/>
          <a:sym typeface="Helvetica" charset="0"/>
        </a:defRPr>
      </a:lvl2pPr>
      <a:lvl3pPr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charset="0"/>
          <a:ea typeface="Helvetica" charset="0"/>
          <a:cs typeface="Helvetica" charset="0"/>
          <a:sym typeface="Helvetica" charset="0"/>
        </a:defRPr>
      </a:lvl3pPr>
      <a:lvl4pPr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charset="0"/>
          <a:ea typeface="Helvetica" charset="0"/>
          <a:cs typeface="Helvetica" charset="0"/>
          <a:sym typeface="Helvetica" charset="0"/>
        </a:defRPr>
      </a:lvl4pPr>
      <a:lvl5pPr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charset="0"/>
          <a:ea typeface="Helvetica" charset="0"/>
          <a:cs typeface="Helvetica" charset="0"/>
          <a:sym typeface="Helvetica" charset="0"/>
        </a:defRPr>
      </a:lvl5pPr>
      <a:lvl6pPr marL="4572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charset="0"/>
          <a:ea typeface="Helvetica" charset="0"/>
          <a:cs typeface="Helvetica" charset="0"/>
          <a:sym typeface="Helvetica" charset="0"/>
        </a:defRPr>
      </a:lvl6pPr>
      <a:lvl7pPr marL="9144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charset="0"/>
          <a:ea typeface="Helvetica" charset="0"/>
          <a:cs typeface="Helvetica" charset="0"/>
          <a:sym typeface="Helvetica" charset="0"/>
        </a:defRPr>
      </a:lvl7pPr>
      <a:lvl8pPr marL="13716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charset="0"/>
          <a:ea typeface="Helvetica" charset="0"/>
          <a:cs typeface="Helvetica" charset="0"/>
          <a:sym typeface="Helvetica" charset="0"/>
        </a:defRPr>
      </a:lvl8pPr>
      <a:lvl9pPr marL="18288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charset="0"/>
          <a:ea typeface="Helvetica" charset="0"/>
          <a:cs typeface="Helvetica" charset="0"/>
          <a:sym typeface="Helvetica" charset="0"/>
        </a:defRPr>
      </a:lvl9pPr>
    </p:titleStyle>
    <p:bodyStyle>
      <a:lvl1pPr algn="l" defTabSz="457200" rtl="0" fontAlgn="base" hangingPunct="0">
        <a:spcBef>
          <a:spcPct val="0"/>
        </a:spcBef>
        <a:spcAft>
          <a:spcPct val="0"/>
        </a:spcAft>
        <a:defRPr sz="1200" kern="1200">
          <a:solidFill>
            <a:srgbClr val="000000"/>
          </a:solidFill>
          <a:latin typeface="+mn-lt"/>
          <a:ea typeface="+mn-ea"/>
          <a:cs typeface="+mn-cs"/>
          <a:sym typeface="Helvetica" charset="0"/>
        </a:defRPr>
      </a:lvl1pPr>
      <a:lvl2pPr marL="228600" algn="l" defTabSz="457200" rtl="0" fontAlgn="base" hangingPunct="0">
        <a:spcBef>
          <a:spcPct val="0"/>
        </a:spcBef>
        <a:spcAft>
          <a:spcPct val="0"/>
        </a:spcAft>
        <a:defRPr sz="1200" kern="1200">
          <a:solidFill>
            <a:srgbClr val="000000"/>
          </a:solidFill>
          <a:latin typeface="+mn-lt"/>
          <a:ea typeface="+mn-ea"/>
          <a:cs typeface="+mn-cs"/>
          <a:sym typeface="Helvetica" charset="0"/>
        </a:defRPr>
      </a:lvl2pPr>
      <a:lvl3pPr marL="457200" algn="l" defTabSz="457200" rtl="0" fontAlgn="base" hangingPunct="0">
        <a:spcBef>
          <a:spcPct val="0"/>
        </a:spcBef>
        <a:spcAft>
          <a:spcPct val="0"/>
        </a:spcAft>
        <a:defRPr sz="1200" kern="1200">
          <a:solidFill>
            <a:srgbClr val="000000"/>
          </a:solidFill>
          <a:latin typeface="+mn-lt"/>
          <a:ea typeface="+mn-ea"/>
          <a:cs typeface="+mn-cs"/>
          <a:sym typeface="Helvetica" charset="0"/>
        </a:defRPr>
      </a:lvl3pPr>
      <a:lvl4pPr marL="685800" algn="l" defTabSz="457200" rtl="0" fontAlgn="base" hangingPunct="0">
        <a:spcBef>
          <a:spcPct val="0"/>
        </a:spcBef>
        <a:spcAft>
          <a:spcPct val="0"/>
        </a:spcAft>
        <a:defRPr sz="1200" kern="1200">
          <a:solidFill>
            <a:srgbClr val="000000"/>
          </a:solidFill>
          <a:latin typeface="+mn-lt"/>
          <a:ea typeface="+mn-ea"/>
          <a:cs typeface="+mn-cs"/>
          <a:sym typeface="Helvetica" charset="0"/>
        </a:defRPr>
      </a:lvl4pPr>
      <a:lvl5pPr marL="914400" algn="l" defTabSz="457200" rtl="0" fontAlgn="base" hangingPunct="0">
        <a:spcBef>
          <a:spcPct val="0"/>
        </a:spcBef>
        <a:spcAft>
          <a:spcPct val="0"/>
        </a:spcAft>
        <a:defRPr sz="1200" kern="1200">
          <a:solidFill>
            <a:srgbClr val="000000"/>
          </a:solidFill>
          <a:latin typeface="+mn-lt"/>
          <a:ea typeface="+mn-ea"/>
          <a:cs typeface="+mn-cs"/>
          <a:sym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5.jpeg"/><Relationship Id="rId3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5.jpeg"/><Relationship Id="rId3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17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1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2.png"/><Relationship Id="rId3" Type="http://schemas.openxmlformats.org/officeDocument/2006/relationships/image" Target="../media/image1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2.png"/><Relationship Id="rId3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2.png"/><Relationship Id="rId3" Type="http://schemas.openxmlformats.org/officeDocument/2006/relationships/image" Target="../media/image2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2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2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2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2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AutoShape 1"/>
          <p:cNvSpPr>
            <a:spLocks/>
          </p:cNvSpPr>
          <p:nvPr/>
        </p:nvSpPr>
        <p:spPr bwMode="auto">
          <a:xfrm>
            <a:off x="7620000" y="6210300"/>
            <a:ext cx="1066800" cy="2682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/>
            <a:fld id="{64F465C0-24D5-ED4D-968E-E399A2E40230}" type="slidenum">
              <a:rPr lang="en-US" altLang="en-US" sz="1200">
                <a:solidFill>
                  <a:srgbClr val="888888"/>
                </a:solidFill>
              </a:rPr>
              <a:pPr algn="r"/>
              <a:t>1</a:t>
            </a:fld>
            <a:endParaRPr lang="en-US" altLang="en-US"/>
          </a:p>
        </p:txBody>
      </p:sp>
      <p:sp>
        <p:nvSpPr>
          <p:cNvPr id="5122" name="AutoShape 2"/>
          <p:cNvSpPr>
            <a:spLocks/>
          </p:cNvSpPr>
          <p:nvPr/>
        </p:nvSpPr>
        <p:spPr bwMode="auto">
          <a:xfrm>
            <a:off x="6553200" y="1143000"/>
            <a:ext cx="2133600" cy="4572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endParaRPr lang="en-US" altLang="en-US">
              <a:solidFill>
                <a:srgbClr val="FFFFFF"/>
              </a:solidFill>
            </a:endParaRPr>
          </a:p>
        </p:txBody>
      </p:sp>
      <p:pic>
        <p:nvPicPr>
          <p:cNvPr id="5123" name="Picture 3" descr="hero_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44900"/>
            <a:ext cx="8229600" cy="252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124" name="Picture 4" descr="CMM_Logo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"/>
            <a:ext cx="4113213" cy="68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5" name="AutoShape 5"/>
          <p:cNvSpPr>
            <a:spLocks/>
          </p:cNvSpPr>
          <p:nvPr/>
        </p:nvSpPr>
        <p:spPr bwMode="auto">
          <a:xfrm>
            <a:off x="6553200" y="1247775"/>
            <a:ext cx="2133600" cy="2159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/>
            <a:r>
              <a:rPr lang="en-US" altLang="en-US" sz="1400">
                <a:latin typeface="Verdana Bold" charset="0"/>
                <a:ea typeface="Verdana Bold" charset="0"/>
                <a:cs typeface="Verdana Bold" charset="0"/>
                <a:sym typeface="Verdana Bold" charset="0"/>
              </a:rPr>
              <a:t>January 6, 2016</a:t>
            </a:r>
            <a:endParaRPr lang="en-US" altLang="en-US"/>
          </a:p>
        </p:txBody>
      </p:sp>
      <p:sp>
        <p:nvSpPr>
          <p:cNvPr id="5126" name="Line 6"/>
          <p:cNvSpPr>
            <a:spLocks noChangeShapeType="1"/>
          </p:cNvSpPr>
          <p:nvPr/>
        </p:nvSpPr>
        <p:spPr bwMode="auto">
          <a:xfrm>
            <a:off x="457200" y="1143000"/>
            <a:ext cx="2057400" cy="0"/>
          </a:xfrm>
          <a:prstGeom prst="line">
            <a:avLst/>
          </a:prstGeom>
          <a:noFill/>
          <a:ln w="25400" cap="flat" cmpd="sng">
            <a:solidFill>
              <a:srgbClr val="BFBFB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altLang="en-US" sz="1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5127" name="Line 7"/>
          <p:cNvSpPr>
            <a:spLocks noChangeShapeType="1"/>
          </p:cNvSpPr>
          <p:nvPr/>
        </p:nvSpPr>
        <p:spPr bwMode="auto">
          <a:xfrm>
            <a:off x="2895600" y="1143000"/>
            <a:ext cx="5791200" cy="0"/>
          </a:xfrm>
          <a:prstGeom prst="line">
            <a:avLst/>
          </a:prstGeom>
          <a:noFill/>
          <a:ln w="25400" cap="flat" cmpd="sng">
            <a:solidFill>
              <a:srgbClr val="BFBFB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altLang="en-US" sz="1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57200" y="2438400"/>
            <a:ext cx="8228013" cy="838200"/>
          </a:xfrm>
        </p:spPr>
        <p:txBody>
          <a:bodyPr lIns="0" tIns="0" rIns="0" bIns="0"/>
          <a:lstStyle/>
          <a:p>
            <a:pPr algn="r">
              <a:spcBef>
                <a:spcPts val="1100"/>
              </a:spcBef>
            </a:pPr>
            <a:r>
              <a:rPr lang="en-US" altLang="en-US" sz="4700">
                <a:latin typeface="Georgia" charset="0"/>
                <a:ea typeface="Georgia" charset="0"/>
                <a:cs typeface="Georgia" charset="0"/>
                <a:sym typeface="Georgia" charset="0"/>
              </a:rPr>
              <a:t>The 4 Rules of Simple Design</a:t>
            </a:r>
            <a:endParaRPr lang="en-US" altLang="en-US"/>
          </a:p>
        </p:txBody>
      </p:sp>
      <p:sp>
        <p:nvSpPr>
          <p:cNvPr id="5129" name="AutoShape 9"/>
          <p:cNvSpPr>
            <a:spLocks/>
          </p:cNvSpPr>
          <p:nvPr/>
        </p:nvSpPr>
        <p:spPr bwMode="auto">
          <a:xfrm>
            <a:off x="457200" y="3303588"/>
            <a:ext cx="8228013" cy="5492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19" tIns="45719" rIns="45719" bIns="45719"/>
          <a:lstStyle/>
          <a:p>
            <a:pPr algn="r">
              <a:spcBef>
                <a:spcPts val="700"/>
              </a:spcBef>
            </a:pPr>
            <a:r>
              <a:rPr lang="en-US" altLang="en-US" sz="3200">
                <a:latin typeface="Georgia" charset="0"/>
                <a:ea typeface="Georgia" charset="0"/>
                <a:cs typeface="Georgia" charset="0"/>
                <a:sym typeface="Georgia" charset="0"/>
              </a:rPr>
              <a:t>Applied to complex software</a:t>
            </a: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1" descr="CMM_Logo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"/>
            <a:ext cx="25908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8434" name="Line 2"/>
          <p:cNvSpPr>
            <a:spLocks noChangeShapeType="1"/>
          </p:cNvSpPr>
          <p:nvPr/>
        </p:nvSpPr>
        <p:spPr bwMode="auto">
          <a:xfrm>
            <a:off x="3124200" y="685800"/>
            <a:ext cx="5562600" cy="0"/>
          </a:xfrm>
          <a:prstGeom prst="line">
            <a:avLst/>
          </a:prstGeom>
          <a:noFill/>
          <a:ln w="25400" cap="flat" cmpd="sng">
            <a:solidFill>
              <a:srgbClr val="BFBFB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altLang="en-US" sz="1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8435" name="Line 3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25400" cap="flat" cmpd="sng">
            <a:solidFill>
              <a:srgbClr val="BFBFB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altLang="en-US" sz="1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>
          <a:xfrm>
            <a:off x="631825" y="1423988"/>
            <a:ext cx="7772400" cy="641350"/>
          </a:xfrm>
        </p:spPr>
        <p:txBody>
          <a:bodyPr lIns="0" tIns="0" rIns="0" bIns="0"/>
          <a:lstStyle/>
          <a:p>
            <a:pPr algn="ctr" defTabSz="447675"/>
            <a:r>
              <a:rPr lang="en-US" altLang="en-US" sz="3500">
                <a:latin typeface="Calibri" charset="0"/>
                <a:ea typeface="Calibri" charset="0"/>
                <a:cs typeface="Calibri" charset="0"/>
                <a:sym typeface="Calibri" charset="0"/>
              </a:rPr>
              <a:t>What does that even mean?</a:t>
            </a:r>
            <a:endParaRPr lang="en-US" altLang="en-US"/>
          </a:p>
        </p:txBody>
      </p:sp>
      <p:sp>
        <p:nvSpPr>
          <p:cNvPr id="18437" name="AutoShape 5"/>
          <p:cNvSpPr>
            <a:spLocks/>
          </p:cNvSpPr>
          <p:nvPr/>
        </p:nvSpPr>
        <p:spPr bwMode="auto">
          <a:xfrm>
            <a:off x="5105400" y="685800"/>
            <a:ext cx="3581400" cy="4572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18438" name="AutoShape 6"/>
          <p:cNvSpPr>
            <a:spLocks/>
          </p:cNvSpPr>
          <p:nvPr/>
        </p:nvSpPr>
        <p:spPr bwMode="auto">
          <a:xfrm>
            <a:off x="5105400" y="788988"/>
            <a:ext cx="3581400" cy="2159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/>
            <a:r>
              <a:rPr lang="en-US" altLang="en-US" sz="1400">
                <a:latin typeface="Verdana Bold" charset="0"/>
                <a:ea typeface="Verdana Bold" charset="0"/>
                <a:cs typeface="Verdana Bold" charset="0"/>
                <a:sym typeface="Verdana Bold" charset="0"/>
              </a:rPr>
              <a:t>Applying the Rules – Passes Tests</a:t>
            </a:r>
            <a:endParaRPr lang="en-US" altLang="en-US"/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1" descr="CMM_Logo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"/>
            <a:ext cx="25908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9458" name="Line 2"/>
          <p:cNvSpPr>
            <a:spLocks noChangeShapeType="1"/>
          </p:cNvSpPr>
          <p:nvPr/>
        </p:nvSpPr>
        <p:spPr bwMode="auto">
          <a:xfrm>
            <a:off x="3124200" y="685800"/>
            <a:ext cx="5562600" cy="0"/>
          </a:xfrm>
          <a:prstGeom prst="line">
            <a:avLst/>
          </a:prstGeom>
          <a:noFill/>
          <a:ln w="25400" cap="flat" cmpd="sng">
            <a:solidFill>
              <a:srgbClr val="BFBFB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altLang="en-US" sz="1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9459" name="Line 3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25400" cap="flat" cmpd="sng">
            <a:solidFill>
              <a:srgbClr val="BFBFB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altLang="en-US" sz="1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>
          <a:xfrm>
            <a:off x="631825" y="1423988"/>
            <a:ext cx="7772400" cy="641350"/>
          </a:xfrm>
        </p:spPr>
        <p:txBody>
          <a:bodyPr lIns="0" tIns="0" rIns="0" bIns="0"/>
          <a:lstStyle/>
          <a:p>
            <a:pPr algn="ctr" defTabSz="447675"/>
            <a:r>
              <a:rPr lang="en-US" altLang="en-US" sz="3500">
                <a:latin typeface="Calibri" charset="0"/>
                <a:ea typeface="Calibri" charset="0"/>
                <a:cs typeface="Calibri" charset="0"/>
                <a:sym typeface="Calibri" charset="0"/>
              </a:rPr>
              <a:t>What does that even mean?</a:t>
            </a:r>
            <a:endParaRPr lang="en-US" altLang="en-US"/>
          </a:p>
        </p:txBody>
      </p:sp>
      <p:sp>
        <p:nvSpPr>
          <p:cNvPr id="19461" name="AutoShape 5"/>
          <p:cNvSpPr>
            <a:spLocks/>
          </p:cNvSpPr>
          <p:nvPr/>
        </p:nvSpPr>
        <p:spPr bwMode="auto">
          <a:xfrm>
            <a:off x="566739" y="2001838"/>
            <a:ext cx="7837486" cy="17176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742950" indent="-742950"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1pPr>
            <a:lvl2pPr marL="1200150" indent="-742950"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2pPr>
            <a:lvl3pPr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3pPr>
            <a:lvl4pPr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4pPr>
            <a:lvl5pPr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5pPr>
            <a:lvl6pPr defTabSz="457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6pPr>
            <a:lvl7pPr defTabSz="457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7pPr>
            <a:lvl8pPr defTabSz="457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8pPr>
            <a:lvl9pPr defTabSz="457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9pPr>
          </a:lstStyle>
          <a:p>
            <a:pPr>
              <a:buSzPct val="100000"/>
              <a:buFont typeface="Arial" charset="0"/>
              <a:buChar char="•"/>
            </a:pPr>
            <a:r>
              <a:rPr lang="en-US" altLang="en-US" sz="2400" dirty="0"/>
              <a:t>It’s not just passing all tests, it’s passing the </a:t>
            </a:r>
            <a:r>
              <a:rPr lang="en-US" altLang="en-US" sz="2400" i="1" dirty="0"/>
              <a:t>right</a:t>
            </a:r>
            <a:r>
              <a:rPr lang="en-US" altLang="en-US" sz="2400" dirty="0"/>
              <a:t> tests</a:t>
            </a:r>
          </a:p>
          <a:p>
            <a:pPr lvl="1">
              <a:buSzPct val="100000"/>
              <a:buFont typeface="Arial" charset="0"/>
              <a:buChar char="•"/>
            </a:pPr>
            <a:r>
              <a:rPr lang="en-US" altLang="en-US" sz="2400" dirty="0"/>
              <a:t>An empty test suite will pass, but isn’t very helpful</a:t>
            </a:r>
          </a:p>
          <a:p>
            <a:pPr lvl="1">
              <a:buSzPct val="100000"/>
              <a:buFont typeface="Arial" charset="0"/>
              <a:buChar char="•"/>
            </a:pPr>
            <a:r>
              <a:rPr lang="en-US" altLang="en-US" sz="2400" dirty="0"/>
              <a:t>Testing the wrong thing may pass, but isn’t very helpful</a:t>
            </a:r>
          </a:p>
        </p:txBody>
      </p:sp>
      <p:sp>
        <p:nvSpPr>
          <p:cNvPr id="19462" name="AutoShape 6"/>
          <p:cNvSpPr>
            <a:spLocks/>
          </p:cNvSpPr>
          <p:nvPr/>
        </p:nvSpPr>
        <p:spPr bwMode="auto">
          <a:xfrm>
            <a:off x="5105400" y="685800"/>
            <a:ext cx="3581400" cy="4572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19463" name="AutoShape 7"/>
          <p:cNvSpPr>
            <a:spLocks/>
          </p:cNvSpPr>
          <p:nvPr/>
        </p:nvSpPr>
        <p:spPr bwMode="auto">
          <a:xfrm>
            <a:off x="5105400" y="788988"/>
            <a:ext cx="3581400" cy="2159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/>
            <a:r>
              <a:rPr lang="en-US" altLang="en-US" sz="1400">
                <a:latin typeface="Verdana Bold" charset="0"/>
                <a:ea typeface="Verdana Bold" charset="0"/>
                <a:cs typeface="Verdana Bold" charset="0"/>
                <a:sym typeface="Verdana Bold" charset="0"/>
              </a:rPr>
              <a:t>Applying the Rules – Passes Tests</a:t>
            </a:r>
            <a:endParaRPr lang="en-US" altLang="en-US"/>
          </a:p>
        </p:txBody>
      </p:sp>
      <p:pic>
        <p:nvPicPr>
          <p:cNvPr id="19464" name="Picture 8" descr="pasted-image.t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997326"/>
            <a:ext cx="5694363" cy="171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1" descr="CMM_Logo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"/>
            <a:ext cx="25908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0482" name="Line 2"/>
          <p:cNvSpPr>
            <a:spLocks noChangeShapeType="1"/>
          </p:cNvSpPr>
          <p:nvPr/>
        </p:nvSpPr>
        <p:spPr bwMode="auto">
          <a:xfrm>
            <a:off x="3124200" y="685800"/>
            <a:ext cx="5562600" cy="0"/>
          </a:xfrm>
          <a:prstGeom prst="line">
            <a:avLst/>
          </a:prstGeom>
          <a:noFill/>
          <a:ln w="25400" cap="flat" cmpd="sng">
            <a:solidFill>
              <a:srgbClr val="BFBFB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altLang="en-US" sz="1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20483" name="Line 3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25400" cap="flat" cmpd="sng">
            <a:solidFill>
              <a:srgbClr val="BFBFB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altLang="en-US" sz="1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>
          <a:xfrm>
            <a:off x="631825" y="1423988"/>
            <a:ext cx="7772400" cy="641350"/>
          </a:xfrm>
        </p:spPr>
        <p:txBody>
          <a:bodyPr lIns="0" tIns="0" rIns="0" bIns="0"/>
          <a:lstStyle/>
          <a:p>
            <a:pPr algn="ctr" defTabSz="447675"/>
            <a:r>
              <a:rPr lang="en-US" altLang="en-US" sz="3500">
                <a:latin typeface="Calibri" charset="0"/>
                <a:ea typeface="Calibri" charset="0"/>
                <a:cs typeface="Calibri" charset="0"/>
                <a:sym typeface="Calibri" charset="0"/>
              </a:rPr>
              <a:t>What does that even mean?</a:t>
            </a:r>
            <a:endParaRPr lang="en-US" altLang="en-US"/>
          </a:p>
        </p:txBody>
      </p:sp>
      <p:sp>
        <p:nvSpPr>
          <p:cNvPr id="20485" name="AutoShape 5"/>
          <p:cNvSpPr>
            <a:spLocks/>
          </p:cNvSpPr>
          <p:nvPr/>
        </p:nvSpPr>
        <p:spPr bwMode="auto">
          <a:xfrm>
            <a:off x="1308100" y="2085975"/>
            <a:ext cx="6526213" cy="14239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19" tIns="45719" rIns="45719" bIns="45719"/>
          <a:lstStyle>
            <a:lvl1pPr marL="800100" indent="-800100"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1pPr>
            <a:lvl2pPr marL="1257300" indent="-800100"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2pPr>
            <a:lvl3pPr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3pPr>
            <a:lvl4pPr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4pPr>
            <a:lvl5pPr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5pPr>
            <a:lvl6pPr defTabSz="457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6pPr>
            <a:lvl7pPr defTabSz="457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7pPr>
            <a:lvl8pPr defTabSz="457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8pPr>
            <a:lvl9pPr defTabSz="457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9pPr>
          </a:lstStyle>
          <a:p>
            <a:pPr>
              <a:buSzPct val="100000"/>
              <a:buFont typeface="Arial" charset="0"/>
              <a:buChar char="•"/>
            </a:pPr>
            <a:r>
              <a:rPr lang="en-US" altLang="en-US" sz="2800"/>
              <a:t>Think about tests in advance and use them to help define ‘done’</a:t>
            </a:r>
          </a:p>
          <a:p>
            <a:pPr lvl="1">
              <a:buSzPct val="100000"/>
              <a:buFont typeface="Arial" charset="0"/>
              <a:buChar char="•"/>
            </a:pPr>
            <a:r>
              <a:rPr lang="en-US" altLang="en-US" sz="2800"/>
              <a:t>makes ‘passing’ meaningful</a:t>
            </a:r>
            <a:endParaRPr lang="en-US" altLang="en-US"/>
          </a:p>
        </p:txBody>
      </p:sp>
      <p:sp>
        <p:nvSpPr>
          <p:cNvPr id="20486" name="AutoShape 6"/>
          <p:cNvSpPr>
            <a:spLocks/>
          </p:cNvSpPr>
          <p:nvPr/>
        </p:nvSpPr>
        <p:spPr bwMode="auto">
          <a:xfrm>
            <a:off x="5105400" y="685800"/>
            <a:ext cx="3581400" cy="4572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20487" name="AutoShape 7"/>
          <p:cNvSpPr>
            <a:spLocks/>
          </p:cNvSpPr>
          <p:nvPr/>
        </p:nvSpPr>
        <p:spPr bwMode="auto">
          <a:xfrm>
            <a:off x="5105400" y="788988"/>
            <a:ext cx="3581400" cy="2159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/>
            <a:r>
              <a:rPr lang="en-US" altLang="en-US" sz="1400">
                <a:latin typeface="Verdana Bold" charset="0"/>
                <a:ea typeface="Verdana Bold" charset="0"/>
                <a:cs typeface="Verdana Bold" charset="0"/>
                <a:sym typeface="Verdana Bold" charset="0"/>
              </a:rPr>
              <a:t>Applying the Rules – Passes Tests</a:t>
            </a:r>
            <a:endParaRPr lang="en-US" altLang="en-US"/>
          </a:p>
        </p:txBody>
      </p:sp>
      <p:pic>
        <p:nvPicPr>
          <p:cNvPr id="20488" name="Picture 8" descr="Screen Shot 2016-01-04 at 10.54.1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725" y="3910013"/>
            <a:ext cx="5562600" cy="184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1" descr="CMM_Logo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"/>
            <a:ext cx="25908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1506" name="Line 2"/>
          <p:cNvSpPr>
            <a:spLocks noChangeShapeType="1"/>
          </p:cNvSpPr>
          <p:nvPr/>
        </p:nvSpPr>
        <p:spPr bwMode="auto">
          <a:xfrm>
            <a:off x="3124200" y="685800"/>
            <a:ext cx="5562600" cy="0"/>
          </a:xfrm>
          <a:prstGeom prst="line">
            <a:avLst/>
          </a:prstGeom>
          <a:noFill/>
          <a:ln w="25400" cap="flat" cmpd="sng">
            <a:solidFill>
              <a:srgbClr val="BFBFB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altLang="en-US" sz="1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21507" name="Line 3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25400" cap="flat" cmpd="sng">
            <a:solidFill>
              <a:srgbClr val="BFBFB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altLang="en-US" sz="1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>
          <a:xfrm>
            <a:off x="631825" y="1423988"/>
            <a:ext cx="7772400" cy="641350"/>
          </a:xfrm>
        </p:spPr>
        <p:txBody>
          <a:bodyPr lIns="0" tIns="0" rIns="0" bIns="0"/>
          <a:lstStyle/>
          <a:p>
            <a:pPr algn="ctr" defTabSz="447675"/>
            <a:r>
              <a:rPr lang="en-US" altLang="en-US" sz="3500">
                <a:latin typeface="Calibri" charset="0"/>
                <a:ea typeface="Calibri" charset="0"/>
                <a:cs typeface="Calibri" charset="0"/>
                <a:sym typeface="Calibri" charset="0"/>
              </a:rPr>
              <a:t>What does that even mean?</a:t>
            </a:r>
            <a:endParaRPr lang="en-US" altLang="en-US"/>
          </a:p>
        </p:txBody>
      </p:sp>
      <p:sp>
        <p:nvSpPr>
          <p:cNvPr id="21509" name="AutoShape 5"/>
          <p:cNvSpPr>
            <a:spLocks/>
          </p:cNvSpPr>
          <p:nvPr/>
        </p:nvSpPr>
        <p:spPr bwMode="auto">
          <a:xfrm>
            <a:off x="390525" y="2032000"/>
            <a:ext cx="4343400" cy="23129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19" tIns="45719" rIns="45719" bIns="45719"/>
          <a:lstStyle>
            <a:lvl1pPr marL="800100" indent="-800100"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1pPr>
            <a:lvl2pPr marL="1257300" indent="-800100"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2pPr>
            <a:lvl3pPr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3pPr>
            <a:lvl4pPr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4pPr>
            <a:lvl5pPr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5pPr>
            <a:lvl6pPr defTabSz="457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6pPr>
            <a:lvl7pPr defTabSz="457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7pPr>
            <a:lvl8pPr defTabSz="457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8pPr>
            <a:lvl9pPr defTabSz="457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9pPr>
          </a:lstStyle>
          <a:p>
            <a:pPr>
              <a:buSzPct val="100000"/>
              <a:buFont typeface="Arial" charset="0"/>
              <a:buChar char="•"/>
            </a:pPr>
            <a:r>
              <a:rPr lang="en-US" altLang="en-US" sz="2800"/>
              <a:t>Make your tests as adaptable as your code</a:t>
            </a:r>
          </a:p>
          <a:p>
            <a:pPr lvl="1">
              <a:buSzPct val="100000"/>
              <a:buFont typeface="Arial" charset="0"/>
              <a:buChar char="•"/>
            </a:pPr>
            <a:r>
              <a:rPr lang="en-US" altLang="en-US" sz="2800"/>
              <a:t>makes them more likely to pass in the future</a:t>
            </a:r>
            <a:endParaRPr lang="en-US" altLang="en-US"/>
          </a:p>
        </p:txBody>
      </p:sp>
      <p:sp>
        <p:nvSpPr>
          <p:cNvPr id="21510" name="AutoShape 6"/>
          <p:cNvSpPr>
            <a:spLocks/>
          </p:cNvSpPr>
          <p:nvPr/>
        </p:nvSpPr>
        <p:spPr bwMode="auto">
          <a:xfrm>
            <a:off x="5105400" y="685800"/>
            <a:ext cx="3581400" cy="4572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21511" name="AutoShape 7"/>
          <p:cNvSpPr>
            <a:spLocks/>
          </p:cNvSpPr>
          <p:nvPr/>
        </p:nvSpPr>
        <p:spPr bwMode="auto">
          <a:xfrm>
            <a:off x="5105400" y="788988"/>
            <a:ext cx="3581400" cy="2159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/>
            <a:r>
              <a:rPr lang="en-US" altLang="en-US" sz="1400">
                <a:latin typeface="Verdana Bold" charset="0"/>
                <a:ea typeface="Verdana Bold" charset="0"/>
                <a:cs typeface="Verdana Bold" charset="0"/>
                <a:sym typeface="Verdana Bold" charset="0"/>
              </a:rPr>
              <a:t>Applying the Rules – Passes Tests</a:t>
            </a:r>
            <a:endParaRPr lang="en-US" altLang="en-US"/>
          </a:p>
        </p:txBody>
      </p:sp>
      <p:pic>
        <p:nvPicPr>
          <p:cNvPr id="21512" name="Picture 8" descr="Screen Shot 2016-01-04 at 10.55.0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25" y="2484438"/>
            <a:ext cx="3962400" cy="308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Picture 1" descr="CMM_Logo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"/>
            <a:ext cx="25908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2530" name="Line 2"/>
          <p:cNvSpPr>
            <a:spLocks noChangeShapeType="1"/>
          </p:cNvSpPr>
          <p:nvPr/>
        </p:nvSpPr>
        <p:spPr bwMode="auto">
          <a:xfrm>
            <a:off x="3124200" y="685800"/>
            <a:ext cx="5562600" cy="0"/>
          </a:xfrm>
          <a:prstGeom prst="line">
            <a:avLst/>
          </a:prstGeom>
          <a:noFill/>
          <a:ln w="25400" cap="flat" cmpd="sng">
            <a:solidFill>
              <a:srgbClr val="BFBFB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altLang="en-US" sz="1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22531" name="Line 3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25400" cap="flat" cmpd="sng">
            <a:solidFill>
              <a:srgbClr val="BFBFB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altLang="en-US" sz="1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>
          <a:xfrm>
            <a:off x="631825" y="1423988"/>
            <a:ext cx="7772400" cy="641350"/>
          </a:xfrm>
        </p:spPr>
        <p:txBody>
          <a:bodyPr lIns="0" tIns="0" rIns="0" bIns="0"/>
          <a:lstStyle/>
          <a:p>
            <a:pPr algn="ctr" defTabSz="447675"/>
            <a:r>
              <a:rPr lang="en-US" altLang="en-US" sz="3500">
                <a:latin typeface="Calibri" charset="0"/>
                <a:ea typeface="Calibri" charset="0"/>
                <a:cs typeface="Calibri" charset="0"/>
                <a:sym typeface="Calibri" charset="0"/>
              </a:rPr>
              <a:t>What does that even mean?</a:t>
            </a:r>
            <a:endParaRPr lang="en-US" altLang="en-US"/>
          </a:p>
        </p:txBody>
      </p:sp>
      <p:sp>
        <p:nvSpPr>
          <p:cNvPr id="22533" name="AutoShape 5"/>
          <p:cNvSpPr>
            <a:spLocks/>
          </p:cNvSpPr>
          <p:nvPr/>
        </p:nvSpPr>
        <p:spPr bwMode="auto">
          <a:xfrm>
            <a:off x="1254125" y="2139950"/>
            <a:ext cx="6526213" cy="9810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19" tIns="45719" rIns="45719" bIns="45719"/>
          <a:lstStyle>
            <a:lvl1pPr marL="800100" indent="-800100"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1pPr>
            <a:lvl2pPr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2pPr>
            <a:lvl3pPr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3pPr>
            <a:lvl4pPr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4pPr>
            <a:lvl5pPr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5pPr>
            <a:lvl6pPr defTabSz="457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6pPr>
            <a:lvl7pPr defTabSz="457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7pPr>
            <a:lvl8pPr defTabSz="457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8pPr>
            <a:lvl9pPr defTabSz="457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9pPr>
          </a:lstStyle>
          <a:p>
            <a:pPr>
              <a:buSzPct val="100000"/>
              <a:buFont typeface="Arial" charset="0"/>
              <a:buChar char="•"/>
            </a:pPr>
            <a:r>
              <a:rPr lang="en-US" altLang="en-US" sz="2800"/>
              <a:t>Make your tests readable so you know you are testing the right things!</a:t>
            </a:r>
            <a:endParaRPr lang="en-US" altLang="en-US"/>
          </a:p>
        </p:txBody>
      </p:sp>
      <p:sp>
        <p:nvSpPr>
          <p:cNvPr id="22534" name="AutoShape 6"/>
          <p:cNvSpPr>
            <a:spLocks/>
          </p:cNvSpPr>
          <p:nvPr/>
        </p:nvSpPr>
        <p:spPr bwMode="auto">
          <a:xfrm>
            <a:off x="5105400" y="685800"/>
            <a:ext cx="3581400" cy="4572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22535" name="AutoShape 7"/>
          <p:cNvSpPr>
            <a:spLocks/>
          </p:cNvSpPr>
          <p:nvPr/>
        </p:nvSpPr>
        <p:spPr bwMode="auto">
          <a:xfrm>
            <a:off x="5105400" y="788988"/>
            <a:ext cx="3581400" cy="2159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/>
            <a:r>
              <a:rPr lang="en-US" altLang="en-US" sz="1400">
                <a:latin typeface="Verdana Bold" charset="0"/>
                <a:ea typeface="Verdana Bold" charset="0"/>
                <a:cs typeface="Verdana Bold" charset="0"/>
                <a:sym typeface="Verdana Bold" charset="0"/>
              </a:rPr>
              <a:t>Applying the Rules – Passes Tests</a:t>
            </a:r>
            <a:endParaRPr lang="en-US" altLang="en-US"/>
          </a:p>
        </p:txBody>
      </p:sp>
      <p:pic>
        <p:nvPicPr>
          <p:cNvPr id="22536" name="Picture 8" descr="Screen Shot 2016-01-04 at 10.56.2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25" y="3695700"/>
            <a:ext cx="5257800" cy="166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1" descr="CMM_Logo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"/>
            <a:ext cx="25908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3554" name="Line 2"/>
          <p:cNvSpPr>
            <a:spLocks noChangeShapeType="1"/>
          </p:cNvSpPr>
          <p:nvPr/>
        </p:nvSpPr>
        <p:spPr bwMode="auto">
          <a:xfrm>
            <a:off x="3124200" y="685800"/>
            <a:ext cx="5562600" cy="0"/>
          </a:xfrm>
          <a:prstGeom prst="line">
            <a:avLst/>
          </a:prstGeom>
          <a:noFill/>
          <a:ln w="25400" cap="flat" cmpd="sng">
            <a:solidFill>
              <a:srgbClr val="BFBFB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altLang="en-US" sz="1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23555" name="Line 3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25400" cap="flat" cmpd="sng">
            <a:solidFill>
              <a:srgbClr val="BFBFB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altLang="en-US" sz="1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title"/>
          </p:nvPr>
        </p:nvSpPr>
        <p:spPr>
          <a:xfrm>
            <a:off x="631825" y="1423988"/>
            <a:ext cx="7772400" cy="641350"/>
          </a:xfrm>
        </p:spPr>
        <p:txBody>
          <a:bodyPr lIns="0" tIns="0" rIns="0" bIns="0"/>
          <a:lstStyle/>
          <a:p>
            <a:pPr algn="ctr" defTabSz="447675"/>
            <a:r>
              <a:rPr lang="en-US" altLang="en-US" sz="3500">
                <a:latin typeface="Calibri" charset="0"/>
                <a:ea typeface="Calibri" charset="0"/>
                <a:cs typeface="Calibri" charset="0"/>
                <a:sym typeface="Calibri" charset="0"/>
              </a:rPr>
              <a:t>What does that even mean?</a:t>
            </a:r>
            <a:endParaRPr lang="en-US" altLang="en-US"/>
          </a:p>
        </p:txBody>
      </p:sp>
      <p:sp>
        <p:nvSpPr>
          <p:cNvPr id="23557" name="AutoShape 5"/>
          <p:cNvSpPr>
            <a:spLocks/>
          </p:cNvSpPr>
          <p:nvPr/>
        </p:nvSpPr>
        <p:spPr bwMode="auto">
          <a:xfrm>
            <a:off x="1254125" y="2459038"/>
            <a:ext cx="6526213" cy="14255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19" tIns="45719" rIns="45719" bIns="45719"/>
          <a:lstStyle>
            <a:lvl1pPr marL="800100" indent="-800100"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1pPr>
            <a:lvl2pPr marL="1257300" indent="-800100"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2pPr>
            <a:lvl3pPr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3pPr>
            <a:lvl4pPr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4pPr>
            <a:lvl5pPr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5pPr>
            <a:lvl6pPr defTabSz="457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6pPr>
            <a:lvl7pPr defTabSz="457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7pPr>
            <a:lvl8pPr defTabSz="457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8pPr>
            <a:lvl9pPr defTabSz="457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9pPr>
          </a:lstStyle>
          <a:p>
            <a:pPr>
              <a:buSzPct val="100000"/>
              <a:buFont typeface="Arial" charset="0"/>
              <a:buChar char="•"/>
            </a:pPr>
            <a:r>
              <a:rPr lang="en-US" altLang="en-US" sz="2800"/>
              <a:t>Provide security to Future Developers</a:t>
            </a:r>
          </a:p>
          <a:p>
            <a:pPr lvl="1">
              <a:buSzPct val="100000"/>
              <a:buFont typeface="Arial" charset="0"/>
              <a:buChar char="•"/>
            </a:pPr>
            <a:r>
              <a:rPr lang="en-US" altLang="en-US" sz="2800"/>
              <a:t>If you are a Future Developer, don’t break anything!</a:t>
            </a:r>
            <a:endParaRPr lang="en-US" altLang="en-US"/>
          </a:p>
        </p:txBody>
      </p:sp>
      <p:sp>
        <p:nvSpPr>
          <p:cNvPr id="23558" name="AutoShape 6"/>
          <p:cNvSpPr>
            <a:spLocks/>
          </p:cNvSpPr>
          <p:nvPr/>
        </p:nvSpPr>
        <p:spPr bwMode="auto">
          <a:xfrm>
            <a:off x="5105400" y="685800"/>
            <a:ext cx="3581400" cy="4572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23559" name="AutoShape 7"/>
          <p:cNvSpPr>
            <a:spLocks/>
          </p:cNvSpPr>
          <p:nvPr/>
        </p:nvSpPr>
        <p:spPr bwMode="auto">
          <a:xfrm>
            <a:off x="5105400" y="788988"/>
            <a:ext cx="3581400" cy="2159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/>
            <a:r>
              <a:rPr lang="en-US" altLang="en-US" sz="1400">
                <a:latin typeface="Verdana Bold" charset="0"/>
                <a:ea typeface="Verdana Bold" charset="0"/>
                <a:cs typeface="Verdana Bold" charset="0"/>
                <a:sym typeface="Verdana Bold" charset="0"/>
              </a:rPr>
              <a:t>Applying the Rules – Passes Tests</a:t>
            </a:r>
            <a:endParaRPr lang="en-US" altLang="en-US"/>
          </a:p>
        </p:txBody>
      </p:sp>
      <p:pic>
        <p:nvPicPr>
          <p:cNvPr id="23560" name="Picture 8" descr="Screen Shot 2016-01-04 at 10.52.3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467225"/>
            <a:ext cx="5499100" cy="93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3561" name="AutoShape 9"/>
          <p:cNvSpPr>
            <a:spLocks/>
          </p:cNvSpPr>
          <p:nvPr/>
        </p:nvSpPr>
        <p:spPr bwMode="auto">
          <a:xfrm>
            <a:off x="7269163" y="4751388"/>
            <a:ext cx="1570037" cy="3714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19" tIns="45719" rIns="45719" bIns="45719"/>
          <a:lstStyle/>
          <a:p>
            <a:r>
              <a:rPr lang="en-US" altLang="en-US" b="1" i="1"/>
              <a:t>Yay!  It’s green!</a:t>
            </a:r>
            <a:endParaRPr lang="en-US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7" name="Picture 1" descr="CMM_Logo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"/>
            <a:ext cx="25908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4578" name="Line 2"/>
          <p:cNvSpPr>
            <a:spLocks noChangeShapeType="1"/>
          </p:cNvSpPr>
          <p:nvPr/>
        </p:nvSpPr>
        <p:spPr bwMode="auto">
          <a:xfrm>
            <a:off x="3124200" y="685800"/>
            <a:ext cx="5562600" cy="0"/>
          </a:xfrm>
          <a:prstGeom prst="line">
            <a:avLst/>
          </a:prstGeom>
          <a:noFill/>
          <a:ln w="25400" cap="flat" cmpd="sng">
            <a:solidFill>
              <a:srgbClr val="BFBFB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altLang="en-US" sz="1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24579" name="Line 3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25400" cap="flat" cmpd="sng">
            <a:solidFill>
              <a:srgbClr val="BFBFB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altLang="en-US" sz="1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>
          <a:xfrm>
            <a:off x="631825" y="1423988"/>
            <a:ext cx="7772400" cy="641350"/>
          </a:xfrm>
        </p:spPr>
        <p:txBody>
          <a:bodyPr lIns="0" tIns="0" rIns="0" bIns="0"/>
          <a:lstStyle/>
          <a:p>
            <a:pPr algn="ctr" defTabSz="447675"/>
            <a:r>
              <a:rPr lang="en-US" altLang="en-US" sz="3500">
                <a:latin typeface="Calibri" charset="0"/>
                <a:ea typeface="Calibri" charset="0"/>
                <a:cs typeface="Calibri" charset="0"/>
                <a:sym typeface="Calibri" charset="0"/>
              </a:rPr>
              <a:t>What does that even mean?</a:t>
            </a:r>
            <a:endParaRPr lang="en-US" altLang="en-US"/>
          </a:p>
        </p:txBody>
      </p:sp>
      <p:sp>
        <p:nvSpPr>
          <p:cNvPr id="24581" name="AutoShape 5"/>
          <p:cNvSpPr>
            <a:spLocks/>
          </p:cNvSpPr>
          <p:nvPr/>
        </p:nvSpPr>
        <p:spPr bwMode="auto">
          <a:xfrm>
            <a:off x="1271588" y="2133600"/>
            <a:ext cx="6527800" cy="5349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19" tIns="45719" rIns="45719" bIns="45719"/>
          <a:lstStyle>
            <a:lvl1pPr marL="800100" indent="-800100"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1pPr>
            <a:lvl2pPr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2pPr>
            <a:lvl3pPr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3pPr>
            <a:lvl4pPr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4pPr>
            <a:lvl5pPr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5pPr>
            <a:lvl6pPr defTabSz="457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6pPr>
            <a:lvl7pPr defTabSz="457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7pPr>
            <a:lvl8pPr defTabSz="457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8pPr>
            <a:lvl9pPr defTabSz="457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9pPr>
          </a:lstStyle>
          <a:p>
            <a:pPr>
              <a:buSzPct val="100000"/>
              <a:buFont typeface="Arial" charset="0"/>
              <a:buChar char="•"/>
            </a:pPr>
            <a:r>
              <a:rPr lang="en-US" altLang="en-US" sz="2800"/>
              <a:t>If it’s hard to test, you built it wrong!</a:t>
            </a:r>
            <a:endParaRPr lang="en-US" altLang="en-US"/>
          </a:p>
        </p:txBody>
      </p:sp>
      <p:sp>
        <p:nvSpPr>
          <p:cNvPr id="24582" name="AutoShape 6"/>
          <p:cNvSpPr>
            <a:spLocks/>
          </p:cNvSpPr>
          <p:nvPr/>
        </p:nvSpPr>
        <p:spPr bwMode="auto">
          <a:xfrm>
            <a:off x="5105400" y="685800"/>
            <a:ext cx="3581400" cy="4572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24583" name="AutoShape 7"/>
          <p:cNvSpPr>
            <a:spLocks/>
          </p:cNvSpPr>
          <p:nvPr/>
        </p:nvSpPr>
        <p:spPr bwMode="auto">
          <a:xfrm>
            <a:off x="5105400" y="788988"/>
            <a:ext cx="3581400" cy="2159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/>
            <a:r>
              <a:rPr lang="en-US" altLang="en-US" sz="1400">
                <a:latin typeface="Verdana Bold" charset="0"/>
                <a:ea typeface="Verdana Bold" charset="0"/>
                <a:cs typeface="Verdana Bold" charset="0"/>
                <a:sym typeface="Verdana Bold" charset="0"/>
              </a:rPr>
              <a:t>Applying the Rules – Passes Tests</a:t>
            </a:r>
            <a:endParaRPr lang="en-US" altLang="en-US"/>
          </a:p>
        </p:txBody>
      </p:sp>
      <p:pic>
        <p:nvPicPr>
          <p:cNvPr id="24584" name="Picture 8" descr="Screen Shot 2016-01-04 at 11.02.2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2895600"/>
            <a:ext cx="8839200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Picture 1" descr="CMM_Logo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"/>
            <a:ext cx="25908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5602" name="Line 2"/>
          <p:cNvSpPr>
            <a:spLocks noChangeShapeType="1"/>
          </p:cNvSpPr>
          <p:nvPr/>
        </p:nvSpPr>
        <p:spPr bwMode="auto">
          <a:xfrm>
            <a:off x="3124200" y="685800"/>
            <a:ext cx="5562600" cy="0"/>
          </a:xfrm>
          <a:prstGeom prst="line">
            <a:avLst/>
          </a:prstGeom>
          <a:noFill/>
          <a:ln w="25400" cap="flat" cmpd="sng">
            <a:solidFill>
              <a:srgbClr val="BFBFB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altLang="en-US" sz="1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25603" name="Line 3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25400" cap="flat" cmpd="sng">
            <a:solidFill>
              <a:srgbClr val="BFBFB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altLang="en-US" sz="1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>
          <a:xfrm>
            <a:off x="593725" y="2338388"/>
            <a:ext cx="7772400" cy="2047875"/>
          </a:xfrm>
        </p:spPr>
        <p:txBody>
          <a:bodyPr lIns="0" tIns="0" rIns="0" bIns="0"/>
          <a:lstStyle/>
          <a:p>
            <a:pPr algn="ctr"/>
            <a:r>
              <a:rPr lang="en-US" altLang="en-US" sz="6100">
                <a:latin typeface="Calibri" charset="0"/>
                <a:ea typeface="Calibri" charset="0"/>
                <a:cs typeface="Calibri" charset="0"/>
                <a:sym typeface="Calibri" charset="0"/>
              </a:rPr>
              <a:t>What are the right tests?</a:t>
            </a:r>
            <a:endParaRPr lang="en-US" altLang="en-US"/>
          </a:p>
        </p:txBody>
      </p:sp>
      <p:sp>
        <p:nvSpPr>
          <p:cNvPr id="25605" name="AutoShape 5"/>
          <p:cNvSpPr>
            <a:spLocks/>
          </p:cNvSpPr>
          <p:nvPr/>
        </p:nvSpPr>
        <p:spPr bwMode="auto">
          <a:xfrm>
            <a:off x="5105400" y="685800"/>
            <a:ext cx="3581400" cy="4572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25606" name="AutoShape 6"/>
          <p:cNvSpPr>
            <a:spLocks/>
          </p:cNvSpPr>
          <p:nvPr/>
        </p:nvSpPr>
        <p:spPr bwMode="auto">
          <a:xfrm>
            <a:off x="5105400" y="788988"/>
            <a:ext cx="3581400" cy="2159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/>
            <a:r>
              <a:rPr lang="en-US" altLang="en-US" sz="1400">
                <a:latin typeface="Verdana Bold" charset="0"/>
                <a:ea typeface="Verdana Bold" charset="0"/>
                <a:cs typeface="Verdana Bold" charset="0"/>
                <a:sym typeface="Verdana Bold" charset="0"/>
              </a:rPr>
              <a:t>Applying the Rules – Passes Tests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5" name="Picture 1" descr="CMM_Logo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"/>
            <a:ext cx="25908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6626" name="Line 2"/>
          <p:cNvSpPr>
            <a:spLocks noChangeShapeType="1"/>
          </p:cNvSpPr>
          <p:nvPr/>
        </p:nvSpPr>
        <p:spPr bwMode="auto">
          <a:xfrm>
            <a:off x="3124200" y="685800"/>
            <a:ext cx="5562600" cy="0"/>
          </a:xfrm>
          <a:prstGeom prst="line">
            <a:avLst/>
          </a:prstGeom>
          <a:noFill/>
          <a:ln w="25400" cap="flat" cmpd="sng">
            <a:solidFill>
              <a:srgbClr val="BFBFB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19" tIns="45719" rIns="45719" bIns="45719"/>
          <a:lstStyle/>
          <a:p>
            <a:endParaRPr lang="en-US" altLang="en-US" sz="1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26627" name="Line 3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25400" cap="flat" cmpd="sng">
            <a:solidFill>
              <a:srgbClr val="BFBFB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19" tIns="45719" rIns="45719" bIns="45719"/>
          <a:lstStyle/>
          <a:p>
            <a:endParaRPr lang="en-US" altLang="en-US" sz="1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26628" name="AutoShape 4"/>
          <p:cNvSpPr>
            <a:spLocks/>
          </p:cNvSpPr>
          <p:nvPr/>
        </p:nvSpPr>
        <p:spPr bwMode="auto">
          <a:xfrm>
            <a:off x="795338" y="1423988"/>
            <a:ext cx="7902575" cy="90328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19" tIns="45719" rIns="45719" bIns="45719"/>
          <a:lstStyle/>
          <a:p>
            <a:r>
              <a:rPr lang="en-US" altLang="en-US" sz="2600"/>
              <a:t>There are many kinds of tests, and all should be incorporated</a:t>
            </a:r>
            <a:endParaRPr lang="en-US" altLang="en-US"/>
          </a:p>
        </p:txBody>
      </p:sp>
      <p:sp>
        <p:nvSpPr>
          <p:cNvPr id="26629" name="AutoShape 5"/>
          <p:cNvSpPr>
            <a:spLocks/>
          </p:cNvSpPr>
          <p:nvPr/>
        </p:nvSpPr>
        <p:spPr bwMode="auto">
          <a:xfrm>
            <a:off x="5105400" y="685800"/>
            <a:ext cx="3581400" cy="4572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19" tIns="45719" rIns="45719" bIns="45719" anchor="ctr"/>
          <a:lstStyle/>
          <a:p>
            <a:pPr algn="ctr"/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26630" name="AutoShape 6"/>
          <p:cNvSpPr>
            <a:spLocks/>
          </p:cNvSpPr>
          <p:nvPr/>
        </p:nvSpPr>
        <p:spPr bwMode="auto">
          <a:xfrm>
            <a:off x="5105400" y="788988"/>
            <a:ext cx="3581400" cy="2159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/>
            <a:r>
              <a:rPr lang="en-US" altLang="en-US" sz="1400">
                <a:latin typeface="Verdana Bold" charset="0"/>
                <a:ea typeface="Verdana Bold" charset="0"/>
                <a:cs typeface="Verdana Bold" charset="0"/>
                <a:sym typeface="Verdana Bold" charset="0"/>
              </a:rPr>
              <a:t>Applying the Rules – Passes Tests</a:t>
            </a:r>
            <a:endParaRPr lang="en-US" altLang="en-US"/>
          </a:p>
        </p:txBody>
      </p:sp>
      <p:pic>
        <p:nvPicPr>
          <p:cNvPr id="26631" name="Picture 7" descr="pasted-image.t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450" y="3017838"/>
            <a:ext cx="3314700" cy="245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6632" name="AutoShape 8"/>
          <p:cNvSpPr>
            <a:spLocks/>
          </p:cNvSpPr>
          <p:nvPr/>
        </p:nvSpPr>
        <p:spPr bwMode="auto">
          <a:xfrm>
            <a:off x="1231900" y="3719513"/>
            <a:ext cx="3300413" cy="64928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19" tIns="45719" rIns="45719" bIns="45719"/>
          <a:lstStyle/>
          <a:p>
            <a:pPr algn="r"/>
            <a:r>
              <a:rPr lang="en-US" altLang="en-US" b="1" i="1"/>
              <a:t>The testing pyramid.</a:t>
            </a:r>
          </a:p>
          <a:p>
            <a:pPr algn="r"/>
            <a:r>
              <a:rPr lang="en-US" altLang="en-US" b="1" i="1"/>
              <a:t>Note how big the ‘unit’ portion is.</a:t>
            </a:r>
            <a:endParaRPr lang="en-US" altLang="en-US"/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Picture 1" descr="CMM_Logo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"/>
            <a:ext cx="25908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7650" name="Line 2"/>
          <p:cNvSpPr>
            <a:spLocks noChangeShapeType="1"/>
          </p:cNvSpPr>
          <p:nvPr/>
        </p:nvSpPr>
        <p:spPr bwMode="auto">
          <a:xfrm>
            <a:off x="3124200" y="685800"/>
            <a:ext cx="5562600" cy="0"/>
          </a:xfrm>
          <a:prstGeom prst="line">
            <a:avLst/>
          </a:prstGeom>
          <a:noFill/>
          <a:ln w="25400" cap="flat" cmpd="sng">
            <a:solidFill>
              <a:srgbClr val="BFBFB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altLang="en-US" sz="1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27651" name="Line 3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25400" cap="flat" cmpd="sng">
            <a:solidFill>
              <a:srgbClr val="BFBFB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altLang="en-US" sz="1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>
          <a:xfrm>
            <a:off x="631825" y="1295400"/>
            <a:ext cx="7772400" cy="641350"/>
          </a:xfrm>
        </p:spPr>
        <p:txBody>
          <a:bodyPr lIns="0" tIns="0" rIns="0" bIns="0"/>
          <a:lstStyle/>
          <a:p>
            <a:pPr algn="ctr" defTabSz="447675"/>
            <a:r>
              <a:rPr lang="en-US" altLang="en-US" sz="3500">
                <a:latin typeface="Calibri" charset="0"/>
                <a:ea typeface="Calibri" charset="0"/>
                <a:cs typeface="Calibri" charset="0"/>
                <a:sym typeface="Calibri" charset="0"/>
              </a:rPr>
              <a:t>Unit tests…</a:t>
            </a:r>
            <a:endParaRPr lang="en-US" altLang="en-US"/>
          </a:p>
        </p:txBody>
      </p:sp>
      <p:sp>
        <p:nvSpPr>
          <p:cNvPr id="27653" name="AutoShape 5"/>
          <p:cNvSpPr>
            <a:spLocks/>
          </p:cNvSpPr>
          <p:nvPr/>
        </p:nvSpPr>
        <p:spPr bwMode="auto">
          <a:xfrm>
            <a:off x="5105400" y="685800"/>
            <a:ext cx="3581400" cy="4572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27654" name="AutoShape 6"/>
          <p:cNvSpPr>
            <a:spLocks/>
          </p:cNvSpPr>
          <p:nvPr/>
        </p:nvSpPr>
        <p:spPr bwMode="auto">
          <a:xfrm>
            <a:off x="5105400" y="788988"/>
            <a:ext cx="3581400" cy="2159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/>
            <a:r>
              <a:rPr lang="en-US" altLang="en-US" sz="1400">
                <a:latin typeface="Verdana Bold" charset="0"/>
                <a:ea typeface="Verdana Bold" charset="0"/>
                <a:cs typeface="Verdana Bold" charset="0"/>
                <a:sym typeface="Verdana Bold" charset="0"/>
              </a:rPr>
              <a:t>Applying the Rules – Passes Tests</a:t>
            </a:r>
            <a:endParaRPr lang="en-US" altLang="en-US"/>
          </a:p>
        </p:txBody>
      </p:sp>
      <p:sp>
        <p:nvSpPr>
          <p:cNvPr id="27655" name="AutoShape 7"/>
          <p:cNvSpPr>
            <a:spLocks/>
          </p:cNvSpPr>
          <p:nvPr/>
        </p:nvSpPr>
        <p:spPr bwMode="auto">
          <a:xfrm>
            <a:off x="1271588" y="2017713"/>
            <a:ext cx="6527800" cy="320198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19" tIns="45719" rIns="45719" bIns="45719"/>
          <a:lstStyle>
            <a:lvl1pPr marL="800100" indent="-800100"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1pPr>
            <a:lvl2pPr marL="1257300" indent="-800100"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2pPr>
            <a:lvl3pPr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3pPr>
            <a:lvl4pPr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4pPr>
            <a:lvl5pPr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5pPr>
            <a:lvl6pPr defTabSz="457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6pPr>
            <a:lvl7pPr defTabSz="457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7pPr>
            <a:lvl8pPr defTabSz="457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8pPr>
            <a:lvl9pPr defTabSz="457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9pPr>
          </a:lstStyle>
          <a:p>
            <a:pPr>
              <a:buSzPct val="100000"/>
              <a:buFont typeface="Arial" charset="0"/>
              <a:buChar char="•"/>
            </a:pPr>
            <a:r>
              <a:rPr lang="en-US" altLang="en-US" sz="2800"/>
              <a:t>Provide security to future developers</a:t>
            </a:r>
          </a:p>
          <a:p>
            <a:pPr lvl="1">
              <a:buSzPct val="100000"/>
              <a:buFont typeface="Arial" charset="0"/>
              <a:buChar char="•"/>
            </a:pPr>
            <a:r>
              <a:rPr lang="en-US" altLang="en-US" sz="2800"/>
              <a:t>first line of defense</a:t>
            </a:r>
          </a:p>
          <a:p>
            <a:pPr>
              <a:buSzPct val="100000"/>
              <a:buFont typeface="Arial" charset="0"/>
              <a:buChar char="•"/>
            </a:pPr>
            <a:r>
              <a:rPr lang="en-US" altLang="en-US" sz="2800"/>
              <a:t>Help you understand what you are building</a:t>
            </a:r>
          </a:p>
          <a:p>
            <a:pPr>
              <a:buSzPct val="100000"/>
              <a:buFont typeface="Arial" charset="0"/>
              <a:buChar char="•"/>
            </a:pPr>
            <a:r>
              <a:rPr lang="en-US" altLang="en-US" sz="2800"/>
              <a:t>Give you the best, and fastest, design feedback</a:t>
            </a:r>
          </a:p>
          <a:p>
            <a:pPr lvl="1">
              <a:buSzPct val="100000"/>
              <a:buFont typeface="Arial" charset="0"/>
              <a:buChar char="•"/>
            </a:pPr>
            <a:r>
              <a:rPr lang="en-US" altLang="en-US" sz="2800"/>
              <a:t>are you building it right?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 descr="CMM_Logo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"/>
            <a:ext cx="25908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7170" name="Line 2"/>
          <p:cNvSpPr>
            <a:spLocks noChangeShapeType="1"/>
          </p:cNvSpPr>
          <p:nvPr/>
        </p:nvSpPr>
        <p:spPr bwMode="auto">
          <a:xfrm>
            <a:off x="3124200" y="685800"/>
            <a:ext cx="5562600" cy="0"/>
          </a:xfrm>
          <a:prstGeom prst="line">
            <a:avLst/>
          </a:prstGeom>
          <a:noFill/>
          <a:ln w="25400" cap="flat" cmpd="sng">
            <a:solidFill>
              <a:srgbClr val="BFBFB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altLang="en-US" sz="1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7171" name="Line 3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25400" cap="flat" cmpd="sng">
            <a:solidFill>
              <a:srgbClr val="BFBFB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altLang="en-US" sz="1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pic>
        <p:nvPicPr>
          <p:cNvPr id="7172" name="Picture 4" descr="image12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09663"/>
            <a:ext cx="8229600" cy="463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7173" name="AutoShape 5"/>
          <p:cNvSpPr>
            <a:spLocks/>
          </p:cNvSpPr>
          <p:nvPr/>
        </p:nvSpPr>
        <p:spPr bwMode="auto">
          <a:xfrm>
            <a:off x="1833563" y="2967038"/>
            <a:ext cx="5475287" cy="92868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19" tIns="45719" rIns="45719" bIns="45719"/>
          <a:lstStyle/>
          <a:p>
            <a:pPr algn="ctr"/>
            <a:r>
              <a:rPr lang="en-US" altLang="en-US" sz="5400" b="1">
                <a:solidFill>
                  <a:srgbClr val="FEFEFE"/>
                </a:solidFill>
              </a:rPr>
              <a:t>This is how we roll</a:t>
            </a: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Picture 1" descr="CMM_Logo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"/>
            <a:ext cx="25908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8674" name="Line 2"/>
          <p:cNvSpPr>
            <a:spLocks noChangeShapeType="1"/>
          </p:cNvSpPr>
          <p:nvPr/>
        </p:nvSpPr>
        <p:spPr bwMode="auto">
          <a:xfrm>
            <a:off x="3124200" y="685800"/>
            <a:ext cx="5562600" cy="0"/>
          </a:xfrm>
          <a:prstGeom prst="line">
            <a:avLst/>
          </a:prstGeom>
          <a:noFill/>
          <a:ln w="25400" cap="flat" cmpd="sng">
            <a:solidFill>
              <a:srgbClr val="BFBFB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altLang="en-US" sz="1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28675" name="Line 3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25400" cap="flat" cmpd="sng">
            <a:solidFill>
              <a:srgbClr val="BFBFB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altLang="en-US" sz="1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xfrm>
            <a:off x="631825" y="1295400"/>
            <a:ext cx="7772400" cy="641350"/>
          </a:xfrm>
        </p:spPr>
        <p:txBody>
          <a:bodyPr lIns="0" tIns="0" rIns="0" bIns="0"/>
          <a:lstStyle/>
          <a:p>
            <a:pPr algn="ctr" defTabSz="447675"/>
            <a:r>
              <a:rPr lang="en-US" altLang="en-US" sz="3500">
                <a:latin typeface="Calibri" charset="0"/>
                <a:ea typeface="Calibri" charset="0"/>
                <a:cs typeface="Calibri" charset="0"/>
                <a:sym typeface="Calibri" charset="0"/>
              </a:rPr>
              <a:t>Unit tests…</a:t>
            </a:r>
            <a:endParaRPr lang="en-US" altLang="en-US"/>
          </a:p>
        </p:txBody>
      </p:sp>
      <p:sp>
        <p:nvSpPr>
          <p:cNvPr id="28677" name="AutoShape 5"/>
          <p:cNvSpPr>
            <a:spLocks/>
          </p:cNvSpPr>
          <p:nvPr/>
        </p:nvSpPr>
        <p:spPr bwMode="auto">
          <a:xfrm>
            <a:off x="5105400" y="685800"/>
            <a:ext cx="3581400" cy="4572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28678" name="AutoShape 6"/>
          <p:cNvSpPr>
            <a:spLocks/>
          </p:cNvSpPr>
          <p:nvPr/>
        </p:nvSpPr>
        <p:spPr bwMode="auto">
          <a:xfrm>
            <a:off x="5105400" y="788988"/>
            <a:ext cx="3581400" cy="2159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/>
            <a:r>
              <a:rPr lang="en-US" altLang="en-US" sz="1400">
                <a:latin typeface="Verdana Bold" charset="0"/>
                <a:ea typeface="Verdana Bold" charset="0"/>
                <a:cs typeface="Verdana Bold" charset="0"/>
                <a:sym typeface="Verdana Bold" charset="0"/>
              </a:rPr>
              <a:t>Applying the Rules – Passes Tests</a:t>
            </a:r>
            <a:endParaRPr lang="en-US" altLang="en-US"/>
          </a:p>
        </p:txBody>
      </p:sp>
      <p:pic>
        <p:nvPicPr>
          <p:cNvPr id="28679" name="Picture 7" descr="Screen Shot 2016-01-04 at 11.27.3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5" y="1963738"/>
            <a:ext cx="7621588" cy="410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Picture 1" descr="CMM_Logo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"/>
            <a:ext cx="25908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9698" name="Line 2"/>
          <p:cNvSpPr>
            <a:spLocks noChangeShapeType="1"/>
          </p:cNvSpPr>
          <p:nvPr/>
        </p:nvSpPr>
        <p:spPr bwMode="auto">
          <a:xfrm>
            <a:off x="3124200" y="685800"/>
            <a:ext cx="5562600" cy="0"/>
          </a:xfrm>
          <a:prstGeom prst="line">
            <a:avLst/>
          </a:prstGeom>
          <a:noFill/>
          <a:ln w="25400" cap="flat" cmpd="sng">
            <a:solidFill>
              <a:srgbClr val="BFBFB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altLang="en-US" sz="1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29699" name="Line 3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25400" cap="flat" cmpd="sng">
            <a:solidFill>
              <a:srgbClr val="BFBFB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altLang="en-US" sz="1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xfrm>
            <a:off x="631825" y="1423988"/>
            <a:ext cx="7772400" cy="641350"/>
          </a:xfrm>
        </p:spPr>
        <p:txBody>
          <a:bodyPr lIns="0" tIns="0" rIns="0" bIns="0"/>
          <a:lstStyle/>
          <a:p>
            <a:pPr algn="ctr" defTabSz="447675"/>
            <a:r>
              <a:rPr lang="en-US" altLang="en-US" sz="3500">
                <a:latin typeface="Calibri" charset="0"/>
                <a:ea typeface="Calibri" charset="0"/>
                <a:cs typeface="Calibri" charset="0"/>
                <a:sym typeface="Calibri" charset="0"/>
              </a:rPr>
              <a:t>Function tests…</a:t>
            </a:r>
            <a:endParaRPr lang="en-US" altLang="en-US"/>
          </a:p>
        </p:txBody>
      </p:sp>
      <p:sp>
        <p:nvSpPr>
          <p:cNvPr id="29701" name="AutoShape 5"/>
          <p:cNvSpPr>
            <a:spLocks/>
          </p:cNvSpPr>
          <p:nvPr/>
        </p:nvSpPr>
        <p:spPr bwMode="auto">
          <a:xfrm>
            <a:off x="1254125" y="2143125"/>
            <a:ext cx="6526213" cy="32035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19" tIns="45719" rIns="45719" bIns="45719"/>
          <a:lstStyle>
            <a:lvl1pPr marL="800100" indent="-800100"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1pPr>
            <a:lvl2pPr marL="1257300" indent="-800100"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2pPr>
            <a:lvl3pPr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3pPr>
            <a:lvl4pPr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4pPr>
            <a:lvl5pPr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5pPr>
            <a:lvl6pPr defTabSz="457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6pPr>
            <a:lvl7pPr defTabSz="457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7pPr>
            <a:lvl8pPr defTabSz="457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8pPr>
            <a:lvl9pPr defTabSz="457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9pPr>
          </a:lstStyle>
          <a:p>
            <a:pPr>
              <a:buSzPct val="100000"/>
              <a:buFont typeface="Arial" charset="0"/>
              <a:buChar char="•"/>
            </a:pPr>
            <a:r>
              <a:rPr lang="en-US" altLang="en-US" sz="2800"/>
              <a:t>Tell you when you’re done (acceptance tests)</a:t>
            </a:r>
          </a:p>
          <a:p>
            <a:pPr>
              <a:buSzPct val="100000"/>
              <a:buFont typeface="Arial" charset="0"/>
              <a:buChar char="•"/>
            </a:pPr>
            <a:r>
              <a:rPr lang="en-US" altLang="en-US" sz="2800"/>
              <a:t>Are generally more resistant to change than unit tests (more adaptable)</a:t>
            </a:r>
          </a:p>
          <a:p>
            <a:pPr>
              <a:buSzPct val="100000"/>
              <a:buFont typeface="Arial" charset="0"/>
              <a:buChar char="•"/>
            </a:pPr>
            <a:r>
              <a:rPr lang="en-US" altLang="en-US" sz="2800"/>
              <a:t>Become regression tests in the future</a:t>
            </a:r>
          </a:p>
          <a:p>
            <a:pPr lvl="1">
              <a:buSzPct val="100000"/>
              <a:buFont typeface="Arial" charset="0"/>
              <a:buChar char="•"/>
            </a:pPr>
            <a:r>
              <a:rPr lang="en-US" altLang="en-US" sz="2800"/>
              <a:t>another layer of security for Future Developers</a:t>
            </a:r>
            <a:endParaRPr lang="en-US" altLang="en-US"/>
          </a:p>
        </p:txBody>
      </p:sp>
      <p:sp>
        <p:nvSpPr>
          <p:cNvPr id="29702" name="AutoShape 6"/>
          <p:cNvSpPr>
            <a:spLocks/>
          </p:cNvSpPr>
          <p:nvPr/>
        </p:nvSpPr>
        <p:spPr bwMode="auto">
          <a:xfrm>
            <a:off x="5105400" y="685800"/>
            <a:ext cx="3581400" cy="4572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29703" name="AutoShape 7"/>
          <p:cNvSpPr>
            <a:spLocks/>
          </p:cNvSpPr>
          <p:nvPr/>
        </p:nvSpPr>
        <p:spPr bwMode="auto">
          <a:xfrm>
            <a:off x="5105400" y="788988"/>
            <a:ext cx="3581400" cy="2159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/>
            <a:r>
              <a:rPr lang="en-US" altLang="en-US" sz="1400">
                <a:latin typeface="Verdana Bold" charset="0"/>
                <a:ea typeface="Verdana Bold" charset="0"/>
                <a:cs typeface="Verdana Bold" charset="0"/>
                <a:sym typeface="Verdana Bold" charset="0"/>
              </a:rPr>
              <a:t>Applying the Rules – Passes Tests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1" name="Picture 1" descr="CMM_Logo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"/>
            <a:ext cx="25908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0722" name="Line 2"/>
          <p:cNvSpPr>
            <a:spLocks noChangeShapeType="1"/>
          </p:cNvSpPr>
          <p:nvPr/>
        </p:nvSpPr>
        <p:spPr bwMode="auto">
          <a:xfrm>
            <a:off x="3124200" y="685800"/>
            <a:ext cx="5562600" cy="0"/>
          </a:xfrm>
          <a:prstGeom prst="line">
            <a:avLst/>
          </a:prstGeom>
          <a:noFill/>
          <a:ln w="25400" cap="flat" cmpd="sng">
            <a:solidFill>
              <a:srgbClr val="BFBFB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altLang="en-US" sz="1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30723" name="Line 3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25400" cap="flat" cmpd="sng">
            <a:solidFill>
              <a:srgbClr val="BFBFB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altLang="en-US" sz="1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>
          <a:xfrm>
            <a:off x="631825" y="1423988"/>
            <a:ext cx="7772400" cy="641350"/>
          </a:xfrm>
        </p:spPr>
        <p:txBody>
          <a:bodyPr lIns="0" tIns="0" rIns="0" bIns="0"/>
          <a:lstStyle/>
          <a:p>
            <a:pPr algn="ctr" defTabSz="447675"/>
            <a:r>
              <a:rPr lang="en-US" altLang="en-US" sz="3500">
                <a:latin typeface="Calibri" charset="0"/>
                <a:ea typeface="Calibri" charset="0"/>
                <a:cs typeface="Calibri" charset="0"/>
                <a:sym typeface="Calibri" charset="0"/>
              </a:rPr>
              <a:t>Function tests…</a:t>
            </a:r>
            <a:endParaRPr lang="en-US" altLang="en-US"/>
          </a:p>
        </p:txBody>
      </p:sp>
      <p:sp>
        <p:nvSpPr>
          <p:cNvPr id="30725" name="AutoShape 5"/>
          <p:cNvSpPr>
            <a:spLocks/>
          </p:cNvSpPr>
          <p:nvPr/>
        </p:nvSpPr>
        <p:spPr bwMode="auto">
          <a:xfrm>
            <a:off x="5105400" y="685800"/>
            <a:ext cx="3581400" cy="4572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30726" name="AutoShape 6"/>
          <p:cNvSpPr>
            <a:spLocks/>
          </p:cNvSpPr>
          <p:nvPr/>
        </p:nvSpPr>
        <p:spPr bwMode="auto">
          <a:xfrm>
            <a:off x="5105400" y="788988"/>
            <a:ext cx="3581400" cy="2159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/>
            <a:r>
              <a:rPr lang="en-US" altLang="en-US" sz="1400">
                <a:latin typeface="Verdana Bold" charset="0"/>
                <a:ea typeface="Verdana Bold" charset="0"/>
                <a:cs typeface="Verdana Bold" charset="0"/>
                <a:sym typeface="Verdana Bold" charset="0"/>
              </a:rPr>
              <a:t>Applying the Rules – Passes Tests</a:t>
            </a:r>
            <a:endParaRPr lang="en-US" altLang="en-US"/>
          </a:p>
        </p:txBody>
      </p:sp>
      <p:pic>
        <p:nvPicPr>
          <p:cNvPr id="30727" name="Picture 7" descr="Screen Shot 2016-01-04 at 11.42.47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286000"/>
            <a:ext cx="5880100" cy="288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5" name="Picture 1" descr="CMM_Logo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"/>
            <a:ext cx="25908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1746" name="Line 2"/>
          <p:cNvSpPr>
            <a:spLocks noChangeShapeType="1"/>
          </p:cNvSpPr>
          <p:nvPr/>
        </p:nvSpPr>
        <p:spPr bwMode="auto">
          <a:xfrm>
            <a:off x="3124200" y="685800"/>
            <a:ext cx="5562600" cy="0"/>
          </a:xfrm>
          <a:prstGeom prst="line">
            <a:avLst/>
          </a:prstGeom>
          <a:noFill/>
          <a:ln w="25400" cap="flat" cmpd="sng">
            <a:solidFill>
              <a:srgbClr val="BFBFB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altLang="en-US" sz="1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31747" name="Line 3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25400" cap="flat" cmpd="sng">
            <a:solidFill>
              <a:srgbClr val="BFBFB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altLang="en-US" sz="1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title"/>
          </p:nvPr>
        </p:nvSpPr>
        <p:spPr>
          <a:xfrm>
            <a:off x="631825" y="1423988"/>
            <a:ext cx="7772400" cy="641350"/>
          </a:xfrm>
        </p:spPr>
        <p:txBody>
          <a:bodyPr lIns="0" tIns="0" rIns="0" bIns="0"/>
          <a:lstStyle/>
          <a:p>
            <a:pPr algn="ctr" defTabSz="365125"/>
            <a:r>
              <a:rPr lang="en-US" altLang="en-US" sz="3500">
                <a:latin typeface="Calibri" charset="0"/>
                <a:ea typeface="Calibri" charset="0"/>
                <a:cs typeface="Calibri" charset="0"/>
                <a:sym typeface="Calibri" charset="0"/>
              </a:rPr>
              <a:t>How do we do it?</a:t>
            </a:r>
            <a:endParaRPr lang="en-US" altLang="en-US"/>
          </a:p>
        </p:txBody>
      </p:sp>
      <p:sp>
        <p:nvSpPr>
          <p:cNvPr id="31749" name="AutoShape 5"/>
          <p:cNvSpPr>
            <a:spLocks/>
          </p:cNvSpPr>
          <p:nvPr/>
        </p:nvSpPr>
        <p:spPr bwMode="auto">
          <a:xfrm>
            <a:off x="5105400" y="685800"/>
            <a:ext cx="3581400" cy="4572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31750" name="AutoShape 6"/>
          <p:cNvSpPr>
            <a:spLocks/>
          </p:cNvSpPr>
          <p:nvPr/>
        </p:nvSpPr>
        <p:spPr bwMode="auto">
          <a:xfrm>
            <a:off x="5105400" y="788988"/>
            <a:ext cx="3581400" cy="2159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/>
            <a:r>
              <a:rPr lang="en-US" altLang="en-US" sz="1400">
                <a:latin typeface="Verdana Bold" charset="0"/>
                <a:ea typeface="Verdana Bold" charset="0"/>
                <a:cs typeface="Verdana Bold" charset="0"/>
                <a:sym typeface="Verdana Bold" charset="0"/>
              </a:rPr>
              <a:t>Applying the Rules – Passes Tests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69" name="Picture 1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2200275"/>
            <a:ext cx="3475038" cy="3430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2770" name="Picture 2" descr="CMM_Logo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"/>
            <a:ext cx="25908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2771" name="Line 3"/>
          <p:cNvSpPr>
            <a:spLocks noChangeShapeType="1"/>
          </p:cNvSpPr>
          <p:nvPr/>
        </p:nvSpPr>
        <p:spPr bwMode="auto">
          <a:xfrm>
            <a:off x="3124200" y="685800"/>
            <a:ext cx="5562600" cy="0"/>
          </a:xfrm>
          <a:prstGeom prst="line">
            <a:avLst/>
          </a:prstGeom>
          <a:noFill/>
          <a:ln w="25400" cap="flat" cmpd="sng">
            <a:solidFill>
              <a:srgbClr val="BFBFB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altLang="en-US" sz="1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32772" name="Line 4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25400" cap="flat" cmpd="sng">
            <a:solidFill>
              <a:srgbClr val="BFBFB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altLang="en-US" sz="1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title"/>
          </p:nvPr>
        </p:nvSpPr>
        <p:spPr>
          <a:xfrm>
            <a:off x="631825" y="1423988"/>
            <a:ext cx="7772400" cy="641350"/>
          </a:xfrm>
        </p:spPr>
        <p:txBody>
          <a:bodyPr lIns="0" tIns="0" rIns="0" bIns="0"/>
          <a:lstStyle/>
          <a:p>
            <a:pPr algn="ctr" defTabSz="365125"/>
            <a:r>
              <a:rPr lang="en-US" altLang="en-US" sz="3500">
                <a:latin typeface="Calibri" charset="0"/>
                <a:ea typeface="Calibri" charset="0"/>
                <a:cs typeface="Calibri" charset="0"/>
                <a:sym typeface="Calibri" charset="0"/>
              </a:rPr>
              <a:t>How do we do it?</a:t>
            </a:r>
            <a:endParaRPr lang="en-US" altLang="en-US"/>
          </a:p>
        </p:txBody>
      </p:sp>
      <p:sp>
        <p:nvSpPr>
          <p:cNvPr id="32774" name="AutoShape 6"/>
          <p:cNvSpPr>
            <a:spLocks/>
          </p:cNvSpPr>
          <p:nvPr/>
        </p:nvSpPr>
        <p:spPr bwMode="auto">
          <a:xfrm>
            <a:off x="4267200" y="2203450"/>
            <a:ext cx="3962400" cy="27574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800100" indent="-800100"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1pPr>
            <a:lvl2pPr marL="1257300" indent="-800100"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2pPr>
            <a:lvl3pPr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3pPr>
            <a:lvl4pPr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4pPr>
            <a:lvl5pPr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5pPr>
            <a:lvl6pPr defTabSz="457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6pPr>
            <a:lvl7pPr defTabSz="457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7pPr>
            <a:lvl8pPr defTabSz="457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8pPr>
            <a:lvl9pPr defTabSz="457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9pPr>
          </a:lstStyle>
          <a:p>
            <a:pPr>
              <a:buSzPct val="100000"/>
              <a:buFont typeface="Arial" charset="0"/>
              <a:buChar char="•"/>
            </a:pPr>
            <a:r>
              <a:rPr lang="en-US" altLang="en-US" sz="2800"/>
              <a:t>We use TDD (test driven development)</a:t>
            </a:r>
          </a:p>
          <a:p>
            <a:pPr lvl="1">
              <a:buSzPct val="100000"/>
              <a:buFont typeface="Arial" charset="0"/>
              <a:buChar char="•"/>
            </a:pPr>
            <a:r>
              <a:rPr lang="en-US" altLang="en-US" sz="2800"/>
              <a:t>Write tests, watch them fail, add enough code to make them pass</a:t>
            </a:r>
            <a:endParaRPr lang="en-US" altLang="en-US"/>
          </a:p>
        </p:txBody>
      </p:sp>
      <p:sp>
        <p:nvSpPr>
          <p:cNvPr id="32775" name="AutoShape 7"/>
          <p:cNvSpPr>
            <a:spLocks/>
          </p:cNvSpPr>
          <p:nvPr/>
        </p:nvSpPr>
        <p:spPr bwMode="auto">
          <a:xfrm>
            <a:off x="5105400" y="685800"/>
            <a:ext cx="3581400" cy="4572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32776" name="AutoShape 8"/>
          <p:cNvSpPr>
            <a:spLocks/>
          </p:cNvSpPr>
          <p:nvPr/>
        </p:nvSpPr>
        <p:spPr bwMode="auto">
          <a:xfrm>
            <a:off x="5105400" y="788988"/>
            <a:ext cx="3581400" cy="2159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/>
            <a:r>
              <a:rPr lang="en-US" altLang="en-US" sz="1400">
                <a:latin typeface="Verdana Bold" charset="0"/>
                <a:ea typeface="Verdana Bold" charset="0"/>
                <a:cs typeface="Verdana Bold" charset="0"/>
                <a:sym typeface="Verdana Bold" charset="0"/>
              </a:rPr>
              <a:t>Applying the Rules – Passes Tests</a:t>
            </a:r>
            <a:endParaRPr lang="en-US" altLang="en-US"/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3" name="Picture 1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2200275"/>
            <a:ext cx="3475038" cy="3430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3794" name="Picture 2" descr="CMM_Logo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"/>
            <a:ext cx="25908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3795" name="Line 3"/>
          <p:cNvSpPr>
            <a:spLocks noChangeShapeType="1"/>
          </p:cNvSpPr>
          <p:nvPr/>
        </p:nvSpPr>
        <p:spPr bwMode="auto">
          <a:xfrm>
            <a:off x="3124200" y="685800"/>
            <a:ext cx="5562600" cy="0"/>
          </a:xfrm>
          <a:prstGeom prst="line">
            <a:avLst/>
          </a:prstGeom>
          <a:noFill/>
          <a:ln w="25400" cap="flat" cmpd="sng">
            <a:solidFill>
              <a:srgbClr val="BFBFB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altLang="en-US" sz="1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33796" name="Line 4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25400" cap="flat" cmpd="sng">
            <a:solidFill>
              <a:srgbClr val="BFBFB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altLang="en-US" sz="1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title"/>
          </p:nvPr>
        </p:nvSpPr>
        <p:spPr>
          <a:xfrm>
            <a:off x="631825" y="1423988"/>
            <a:ext cx="7772400" cy="641350"/>
          </a:xfrm>
        </p:spPr>
        <p:txBody>
          <a:bodyPr lIns="0" tIns="0" rIns="0" bIns="0"/>
          <a:lstStyle/>
          <a:p>
            <a:pPr algn="ctr" defTabSz="365125"/>
            <a:r>
              <a:rPr lang="en-US" altLang="en-US" sz="3500">
                <a:latin typeface="Calibri" charset="0"/>
                <a:ea typeface="Calibri" charset="0"/>
                <a:cs typeface="Calibri" charset="0"/>
                <a:sym typeface="Calibri" charset="0"/>
              </a:rPr>
              <a:t>How do we do it?</a:t>
            </a:r>
            <a:endParaRPr lang="en-US" altLang="en-US"/>
          </a:p>
        </p:txBody>
      </p:sp>
      <p:sp>
        <p:nvSpPr>
          <p:cNvPr id="33798" name="AutoShape 6"/>
          <p:cNvSpPr>
            <a:spLocks/>
          </p:cNvSpPr>
          <p:nvPr/>
        </p:nvSpPr>
        <p:spPr bwMode="auto">
          <a:xfrm>
            <a:off x="4267200" y="2203450"/>
            <a:ext cx="3962400" cy="27574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800100" indent="-800100"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1pPr>
            <a:lvl2pPr marL="1257300" indent="-800100"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2pPr>
            <a:lvl3pPr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3pPr>
            <a:lvl4pPr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4pPr>
            <a:lvl5pPr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5pPr>
            <a:lvl6pPr defTabSz="457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6pPr>
            <a:lvl7pPr defTabSz="457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7pPr>
            <a:lvl8pPr defTabSz="457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8pPr>
            <a:lvl9pPr defTabSz="457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9pPr>
          </a:lstStyle>
          <a:p>
            <a:pPr>
              <a:buSzPct val="100000"/>
              <a:buFont typeface="Arial" charset="0"/>
              <a:buChar char="•"/>
            </a:pPr>
            <a:r>
              <a:rPr lang="en-US" altLang="en-US" sz="2800"/>
              <a:t>We use TDD (test driven development)</a:t>
            </a:r>
          </a:p>
          <a:p>
            <a:pPr lvl="1">
              <a:buSzPct val="100000"/>
              <a:buFont typeface="Arial" charset="0"/>
              <a:buChar char="•"/>
            </a:pPr>
            <a:r>
              <a:rPr lang="en-US" altLang="en-US" sz="2800"/>
              <a:t>Write tests, watch them fail, add enough code to make them pass</a:t>
            </a:r>
            <a:endParaRPr lang="en-US" altLang="en-US"/>
          </a:p>
        </p:txBody>
      </p:sp>
      <p:sp>
        <p:nvSpPr>
          <p:cNvPr id="33799" name="AutoShape 7"/>
          <p:cNvSpPr>
            <a:spLocks/>
          </p:cNvSpPr>
          <p:nvPr/>
        </p:nvSpPr>
        <p:spPr bwMode="auto">
          <a:xfrm>
            <a:off x="5105400" y="685800"/>
            <a:ext cx="3581400" cy="4572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33800" name="AutoShape 8"/>
          <p:cNvSpPr>
            <a:spLocks/>
          </p:cNvSpPr>
          <p:nvPr/>
        </p:nvSpPr>
        <p:spPr bwMode="auto">
          <a:xfrm>
            <a:off x="5105400" y="788988"/>
            <a:ext cx="3581400" cy="2159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/>
            <a:r>
              <a:rPr lang="en-US" altLang="en-US" sz="1400">
                <a:latin typeface="Verdana Bold" charset="0"/>
                <a:ea typeface="Verdana Bold" charset="0"/>
                <a:cs typeface="Verdana Bold" charset="0"/>
                <a:sym typeface="Verdana Bold" charset="0"/>
              </a:rPr>
              <a:t>Applying the Rules – Passes Tests</a:t>
            </a:r>
            <a:endParaRPr lang="en-US" altLang="en-US"/>
          </a:p>
        </p:txBody>
      </p:sp>
      <p:sp>
        <p:nvSpPr>
          <p:cNvPr id="33801" name="AutoShape 9"/>
          <p:cNvSpPr>
            <a:spLocks/>
          </p:cNvSpPr>
          <p:nvPr/>
        </p:nvSpPr>
        <p:spPr bwMode="auto">
          <a:xfrm>
            <a:off x="3870325" y="5308600"/>
            <a:ext cx="4995863" cy="6508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r>
              <a:rPr lang="en-US" altLang="en-US" i="1">
                <a:solidFill>
                  <a:srgbClr val="FF2600"/>
                </a:solidFill>
              </a:rPr>
              <a:t>Makes things easier to test, leading to better design.</a:t>
            </a:r>
          </a:p>
          <a:p>
            <a:r>
              <a:rPr lang="en-US" altLang="en-US" i="1">
                <a:solidFill>
                  <a:srgbClr val="FF2600"/>
                </a:solidFill>
              </a:rPr>
              <a:t>Also helps us define ‘done’.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7" name="Picture 1" descr="CMM_Logo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"/>
            <a:ext cx="25908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4818" name="Line 2"/>
          <p:cNvSpPr>
            <a:spLocks noChangeShapeType="1"/>
          </p:cNvSpPr>
          <p:nvPr/>
        </p:nvSpPr>
        <p:spPr bwMode="auto">
          <a:xfrm>
            <a:off x="3124200" y="685800"/>
            <a:ext cx="5562600" cy="0"/>
          </a:xfrm>
          <a:prstGeom prst="line">
            <a:avLst/>
          </a:prstGeom>
          <a:noFill/>
          <a:ln w="25400" cap="flat" cmpd="sng">
            <a:solidFill>
              <a:srgbClr val="BFBFB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altLang="en-US" sz="1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34819" name="Line 3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25400" cap="flat" cmpd="sng">
            <a:solidFill>
              <a:srgbClr val="BFBFB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altLang="en-US" sz="1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34820" name="AutoShape 4"/>
          <p:cNvSpPr>
            <a:spLocks/>
          </p:cNvSpPr>
          <p:nvPr/>
        </p:nvSpPr>
        <p:spPr bwMode="auto">
          <a:xfrm>
            <a:off x="720725" y="1844675"/>
            <a:ext cx="7902575" cy="17176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19" tIns="45719" rIns="45719" bIns="45719"/>
          <a:lstStyle>
            <a:lvl1pPr marL="514350" indent="-514350"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1pPr>
            <a:lvl2pPr marL="971550" indent="-514350"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2pPr>
            <a:lvl3pPr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3pPr>
            <a:lvl4pPr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4pPr>
            <a:lvl5pPr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5pPr>
            <a:lvl6pPr defTabSz="457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6pPr>
            <a:lvl7pPr defTabSz="457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7pPr>
            <a:lvl8pPr defTabSz="457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8pPr>
            <a:lvl9pPr defTabSz="457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9pPr>
          </a:lstStyle>
          <a:p>
            <a:pPr>
              <a:buSzPct val="100000"/>
              <a:buFont typeface="Arial" charset="0"/>
              <a:buChar char="•"/>
            </a:pPr>
            <a:r>
              <a:rPr lang="en-US" altLang="en-US" sz="2600"/>
              <a:t>We evaluate the unit tests as part of the code review</a:t>
            </a:r>
          </a:p>
          <a:p>
            <a:pPr lvl="1">
              <a:buSzPct val="100000"/>
              <a:buFont typeface="Arial" charset="0"/>
              <a:buChar char="•"/>
            </a:pPr>
            <a:r>
              <a:rPr lang="en-US" altLang="en-US" sz="2600"/>
              <a:t>Require tests for the core functionality of each class </a:t>
            </a:r>
          </a:p>
          <a:p>
            <a:pPr lvl="1">
              <a:buSzPct val="100000"/>
              <a:buFont typeface="Arial" charset="0"/>
              <a:buChar char="•"/>
            </a:pPr>
            <a:r>
              <a:rPr lang="en-US" altLang="en-US" sz="2600"/>
              <a:t>Don’t forget negative test cases!</a:t>
            </a:r>
            <a:endParaRPr lang="en-US" altLang="en-US"/>
          </a:p>
        </p:txBody>
      </p:sp>
      <p:sp>
        <p:nvSpPr>
          <p:cNvPr id="34821" name="AutoShape 5"/>
          <p:cNvSpPr>
            <a:spLocks/>
          </p:cNvSpPr>
          <p:nvPr/>
        </p:nvSpPr>
        <p:spPr bwMode="auto">
          <a:xfrm>
            <a:off x="5105400" y="685800"/>
            <a:ext cx="3581400" cy="4572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34822" name="AutoShape 6"/>
          <p:cNvSpPr>
            <a:spLocks/>
          </p:cNvSpPr>
          <p:nvPr/>
        </p:nvSpPr>
        <p:spPr bwMode="auto">
          <a:xfrm>
            <a:off x="5105400" y="788988"/>
            <a:ext cx="3581400" cy="2159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/>
            <a:r>
              <a:rPr lang="en-US" altLang="en-US" sz="1400">
                <a:latin typeface="Verdana Bold" charset="0"/>
                <a:ea typeface="Verdana Bold" charset="0"/>
                <a:cs typeface="Verdana Bold" charset="0"/>
                <a:sym typeface="Verdana Bold" charset="0"/>
              </a:rPr>
              <a:t>Applying the Rules – Passes Tests</a:t>
            </a:r>
            <a:endParaRPr lang="en-US" altLang="en-US"/>
          </a:p>
        </p:txBody>
      </p:sp>
      <p:pic>
        <p:nvPicPr>
          <p:cNvPr id="34823" name="Picture 7" descr="code_review_blam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375" y="3587750"/>
            <a:ext cx="5562600" cy="2706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4824" name="AutoShape 8"/>
          <p:cNvSpPr>
            <a:spLocks/>
          </p:cNvSpPr>
          <p:nvPr/>
        </p:nvSpPr>
        <p:spPr bwMode="auto">
          <a:xfrm>
            <a:off x="785813" y="1293813"/>
            <a:ext cx="7772400" cy="64135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19" tIns="45719" rIns="45719" bIns="45719"/>
          <a:lstStyle>
            <a:lvl1pPr defTabSz="365125"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1pPr>
            <a:lvl2pPr defTabSz="365125"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2pPr>
            <a:lvl3pPr defTabSz="365125"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3pPr>
            <a:lvl4pPr defTabSz="365125"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4pPr>
            <a:lvl5pPr defTabSz="365125"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5pPr>
            <a:lvl6pPr defTabSz="365125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6pPr>
            <a:lvl7pPr defTabSz="365125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7pPr>
            <a:lvl8pPr defTabSz="365125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8pPr>
            <a:lvl9pPr defTabSz="365125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9pPr>
          </a:lstStyle>
          <a:p>
            <a:pPr algn="ctr"/>
            <a:r>
              <a:rPr lang="en-US" altLang="en-US" sz="3500"/>
              <a:t>How do we do it?</a:t>
            </a:r>
            <a:endParaRPr lang="en-US" altLang="en-US"/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1" name="Picture 1" descr="CMM_Logo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"/>
            <a:ext cx="25908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5842" name="Line 2"/>
          <p:cNvSpPr>
            <a:spLocks noChangeShapeType="1"/>
          </p:cNvSpPr>
          <p:nvPr/>
        </p:nvSpPr>
        <p:spPr bwMode="auto">
          <a:xfrm>
            <a:off x="3124200" y="685800"/>
            <a:ext cx="5562600" cy="0"/>
          </a:xfrm>
          <a:prstGeom prst="line">
            <a:avLst/>
          </a:prstGeom>
          <a:noFill/>
          <a:ln w="25400" cap="flat" cmpd="sng">
            <a:solidFill>
              <a:srgbClr val="BFBFB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altLang="en-US" sz="1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35843" name="Line 3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25400" cap="flat" cmpd="sng">
            <a:solidFill>
              <a:srgbClr val="BFBFB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altLang="en-US" sz="1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35844" name="AutoShape 4"/>
          <p:cNvSpPr>
            <a:spLocks/>
          </p:cNvSpPr>
          <p:nvPr/>
        </p:nvSpPr>
        <p:spPr bwMode="auto">
          <a:xfrm>
            <a:off x="720725" y="1844675"/>
            <a:ext cx="7902575" cy="17176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514350" indent="-514350"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1pPr>
            <a:lvl2pPr marL="971550" indent="-514350"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2pPr>
            <a:lvl3pPr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3pPr>
            <a:lvl4pPr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4pPr>
            <a:lvl5pPr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5pPr>
            <a:lvl6pPr defTabSz="457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6pPr>
            <a:lvl7pPr defTabSz="457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7pPr>
            <a:lvl8pPr defTabSz="457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8pPr>
            <a:lvl9pPr defTabSz="457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9pPr>
          </a:lstStyle>
          <a:p>
            <a:pPr>
              <a:buSzPct val="100000"/>
              <a:buFont typeface="Arial" charset="0"/>
              <a:buChar char="•"/>
            </a:pPr>
            <a:r>
              <a:rPr lang="en-US" altLang="en-US" sz="2600"/>
              <a:t>We evaluate the unit tests as part of the code review</a:t>
            </a:r>
          </a:p>
          <a:p>
            <a:pPr lvl="1">
              <a:buSzPct val="100000"/>
              <a:buFont typeface="Arial" charset="0"/>
              <a:buChar char="•"/>
            </a:pPr>
            <a:r>
              <a:rPr lang="en-US" altLang="en-US" sz="2600"/>
              <a:t>Require tests for the core functionality of each class </a:t>
            </a:r>
          </a:p>
          <a:p>
            <a:pPr lvl="1">
              <a:buSzPct val="100000"/>
              <a:buFont typeface="Arial" charset="0"/>
              <a:buChar char="•"/>
            </a:pPr>
            <a:r>
              <a:rPr lang="en-US" altLang="en-US" sz="2600"/>
              <a:t>Don’t forget negative test cases!</a:t>
            </a:r>
            <a:endParaRPr lang="en-US" altLang="en-US"/>
          </a:p>
        </p:txBody>
      </p:sp>
      <p:sp>
        <p:nvSpPr>
          <p:cNvPr id="35845" name="AutoShape 5"/>
          <p:cNvSpPr>
            <a:spLocks/>
          </p:cNvSpPr>
          <p:nvPr/>
        </p:nvSpPr>
        <p:spPr bwMode="auto">
          <a:xfrm>
            <a:off x="5105400" y="685800"/>
            <a:ext cx="3581400" cy="4572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35846" name="AutoShape 6"/>
          <p:cNvSpPr>
            <a:spLocks/>
          </p:cNvSpPr>
          <p:nvPr/>
        </p:nvSpPr>
        <p:spPr bwMode="auto">
          <a:xfrm>
            <a:off x="5105400" y="788988"/>
            <a:ext cx="3581400" cy="2159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/>
            <a:r>
              <a:rPr lang="en-US" altLang="en-US" sz="1400">
                <a:latin typeface="Verdana Bold" charset="0"/>
                <a:ea typeface="Verdana Bold" charset="0"/>
                <a:cs typeface="Verdana Bold" charset="0"/>
                <a:sym typeface="Verdana Bold" charset="0"/>
              </a:rPr>
              <a:t>Applying the Rules – Passes Tests</a:t>
            </a:r>
            <a:endParaRPr lang="en-US" altLang="en-US"/>
          </a:p>
        </p:txBody>
      </p:sp>
      <p:pic>
        <p:nvPicPr>
          <p:cNvPr id="35847" name="Picture 7" descr="code_review_blam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375" y="3587750"/>
            <a:ext cx="5562600" cy="2706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5848" name="AutoShape 8"/>
          <p:cNvSpPr>
            <a:spLocks/>
          </p:cNvSpPr>
          <p:nvPr/>
        </p:nvSpPr>
        <p:spPr bwMode="auto">
          <a:xfrm>
            <a:off x="785813" y="1293813"/>
            <a:ext cx="7772400" cy="64135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365125"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1pPr>
            <a:lvl2pPr defTabSz="365125"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2pPr>
            <a:lvl3pPr defTabSz="365125"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3pPr>
            <a:lvl4pPr defTabSz="365125"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4pPr>
            <a:lvl5pPr defTabSz="365125"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5pPr>
            <a:lvl6pPr defTabSz="365125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6pPr>
            <a:lvl7pPr defTabSz="365125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7pPr>
            <a:lvl8pPr defTabSz="365125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8pPr>
            <a:lvl9pPr defTabSz="365125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9pPr>
          </a:lstStyle>
          <a:p>
            <a:pPr algn="ctr"/>
            <a:r>
              <a:rPr lang="en-US" altLang="en-US" sz="3500"/>
              <a:t>How do we do it?</a:t>
            </a:r>
            <a:endParaRPr lang="en-US" altLang="en-US"/>
          </a:p>
        </p:txBody>
      </p:sp>
      <p:sp>
        <p:nvSpPr>
          <p:cNvPr id="35849" name="AutoShape 9"/>
          <p:cNvSpPr>
            <a:spLocks/>
          </p:cNvSpPr>
          <p:nvPr/>
        </p:nvSpPr>
        <p:spPr bwMode="auto">
          <a:xfrm>
            <a:off x="322263" y="4521200"/>
            <a:ext cx="2859087" cy="9302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/>
            <a:r>
              <a:rPr lang="en-US" altLang="en-US">
                <a:solidFill>
                  <a:srgbClr val="FF2600"/>
                </a:solidFill>
              </a:rPr>
              <a:t>This helps make sure the tests are readable, and adaptable.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5" name="Picture 1" descr="CMM_Logo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"/>
            <a:ext cx="25908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6866" name="Line 2"/>
          <p:cNvSpPr>
            <a:spLocks noChangeShapeType="1"/>
          </p:cNvSpPr>
          <p:nvPr/>
        </p:nvSpPr>
        <p:spPr bwMode="auto">
          <a:xfrm>
            <a:off x="3124200" y="685800"/>
            <a:ext cx="5562600" cy="0"/>
          </a:xfrm>
          <a:prstGeom prst="line">
            <a:avLst/>
          </a:prstGeom>
          <a:noFill/>
          <a:ln w="25400" cap="flat" cmpd="sng">
            <a:solidFill>
              <a:srgbClr val="BFBFB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altLang="en-US" sz="1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36867" name="Line 3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25400" cap="flat" cmpd="sng">
            <a:solidFill>
              <a:srgbClr val="BFBFB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altLang="en-US" sz="1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36868" name="AutoShape 4"/>
          <p:cNvSpPr>
            <a:spLocks/>
          </p:cNvSpPr>
          <p:nvPr/>
        </p:nvSpPr>
        <p:spPr bwMode="auto">
          <a:xfrm>
            <a:off x="657225" y="1966913"/>
            <a:ext cx="7902575" cy="142398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19" tIns="45719" rIns="45719" bIns="45719"/>
          <a:lstStyle>
            <a:lvl1pPr marL="800100" indent="-800100"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1pPr>
            <a:lvl2pPr marL="1257300" indent="-800100"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2pPr>
            <a:lvl3pPr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3pPr>
            <a:lvl4pPr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4pPr>
            <a:lvl5pPr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5pPr>
            <a:lvl6pPr defTabSz="457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6pPr>
            <a:lvl7pPr defTabSz="457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7pPr>
            <a:lvl8pPr defTabSz="457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8pPr>
            <a:lvl9pPr defTabSz="457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9pPr>
          </a:lstStyle>
          <a:p>
            <a:pPr>
              <a:buSzPct val="100000"/>
              <a:buFont typeface="Arial" charset="0"/>
              <a:buChar char="•"/>
            </a:pPr>
            <a:r>
              <a:rPr lang="en-US" altLang="en-US" sz="2800"/>
              <a:t>We make it a responsibility to keep our test suites green</a:t>
            </a:r>
          </a:p>
          <a:p>
            <a:pPr lvl="1">
              <a:buSzPct val="100000"/>
              <a:buFont typeface="Arial" charset="0"/>
              <a:buChar char="•"/>
            </a:pPr>
            <a:r>
              <a:rPr lang="en-US" altLang="en-US" sz="2800"/>
              <a:t>If you see a failing test, fix it!</a:t>
            </a:r>
            <a:endParaRPr lang="en-US" altLang="en-US"/>
          </a:p>
        </p:txBody>
      </p:sp>
      <p:sp>
        <p:nvSpPr>
          <p:cNvPr id="36869" name="AutoShape 5"/>
          <p:cNvSpPr>
            <a:spLocks/>
          </p:cNvSpPr>
          <p:nvPr/>
        </p:nvSpPr>
        <p:spPr bwMode="auto">
          <a:xfrm>
            <a:off x="5105400" y="685800"/>
            <a:ext cx="3581400" cy="4572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36870" name="AutoShape 6"/>
          <p:cNvSpPr>
            <a:spLocks/>
          </p:cNvSpPr>
          <p:nvPr/>
        </p:nvSpPr>
        <p:spPr bwMode="auto">
          <a:xfrm>
            <a:off x="5105400" y="788988"/>
            <a:ext cx="3581400" cy="2159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/>
            <a:r>
              <a:rPr lang="en-US" altLang="en-US" sz="1400">
                <a:latin typeface="Verdana Bold" charset="0"/>
                <a:ea typeface="Verdana Bold" charset="0"/>
                <a:cs typeface="Verdana Bold" charset="0"/>
                <a:sym typeface="Verdana Bold" charset="0"/>
              </a:rPr>
              <a:t>Applying the Rules – Passes Tests</a:t>
            </a:r>
            <a:endParaRPr lang="en-US" altLang="en-US"/>
          </a:p>
        </p:txBody>
      </p:sp>
      <p:pic>
        <p:nvPicPr>
          <p:cNvPr id="36871" name="Picture 7" descr="imag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463" y="3429000"/>
            <a:ext cx="3289300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6872" name="AutoShape 8"/>
          <p:cNvSpPr>
            <a:spLocks/>
          </p:cNvSpPr>
          <p:nvPr/>
        </p:nvSpPr>
        <p:spPr bwMode="auto">
          <a:xfrm>
            <a:off x="785813" y="1293813"/>
            <a:ext cx="7772400" cy="64135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19" tIns="45719" rIns="45719" bIns="45719"/>
          <a:lstStyle>
            <a:lvl1pPr defTabSz="365125"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1pPr>
            <a:lvl2pPr defTabSz="365125"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2pPr>
            <a:lvl3pPr defTabSz="365125"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3pPr>
            <a:lvl4pPr defTabSz="365125"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4pPr>
            <a:lvl5pPr defTabSz="365125"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5pPr>
            <a:lvl6pPr defTabSz="365125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6pPr>
            <a:lvl7pPr defTabSz="365125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7pPr>
            <a:lvl8pPr defTabSz="365125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8pPr>
            <a:lvl9pPr defTabSz="365125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9pPr>
          </a:lstStyle>
          <a:p>
            <a:pPr algn="ctr"/>
            <a:r>
              <a:rPr lang="en-US" altLang="en-US" sz="3500"/>
              <a:t>How do we do it?</a:t>
            </a:r>
            <a:endParaRPr lang="en-US" altLang="en-US"/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89" name="Picture 1" descr="CMM_Logo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"/>
            <a:ext cx="25908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7890" name="Line 2"/>
          <p:cNvSpPr>
            <a:spLocks noChangeShapeType="1"/>
          </p:cNvSpPr>
          <p:nvPr/>
        </p:nvSpPr>
        <p:spPr bwMode="auto">
          <a:xfrm>
            <a:off x="3124200" y="685800"/>
            <a:ext cx="5562600" cy="0"/>
          </a:xfrm>
          <a:prstGeom prst="line">
            <a:avLst/>
          </a:prstGeom>
          <a:noFill/>
          <a:ln w="25400" cap="flat" cmpd="sng">
            <a:solidFill>
              <a:srgbClr val="BFBFB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altLang="en-US" sz="1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37891" name="Line 3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25400" cap="flat" cmpd="sng">
            <a:solidFill>
              <a:srgbClr val="BFBFB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altLang="en-US" sz="1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37892" name="AutoShape 4"/>
          <p:cNvSpPr>
            <a:spLocks/>
          </p:cNvSpPr>
          <p:nvPr/>
        </p:nvSpPr>
        <p:spPr bwMode="auto">
          <a:xfrm>
            <a:off x="657225" y="1966913"/>
            <a:ext cx="7902575" cy="142398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800100" indent="-800100"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1pPr>
            <a:lvl2pPr marL="1257300" indent="-800100"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2pPr>
            <a:lvl3pPr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3pPr>
            <a:lvl4pPr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4pPr>
            <a:lvl5pPr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5pPr>
            <a:lvl6pPr defTabSz="457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6pPr>
            <a:lvl7pPr defTabSz="457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7pPr>
            <a:lvl8pPr defTabSz="457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8pPr>
            <a:lvl9pPr defTabSz="457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9pPr>
          </a:lstStyle>
          <a:p>
            <a:pPr>
              <a:buSzPct val="100000"/>
              <a:buFont typeface="Arial" charset="0"/>
              <a:buChar char="•"/>
            </a:pPr>
            <a:r>
              <a:rPr lang="en-US" altLang="en-US" sz="2800"/>
              <a:t>We make it a responsibility to keep our test suites green</a:t>
            </a:r>
          </a:p>
          <a:p>
            <a:pPr lvl="1">
              <a:buSzPct val="100000"/>
              <a:buFont typeface="Arial" charset="0"/>
              <a:buChar char="•"/>
            </a:pPr>
            <a:r>
              <a:rPr lang="en-US" altLang="en-US" sz="2800"/>
              <a:t>If you see a failing test, fix it!</a:t>
            </a:r>
            <a:endParaRPr lang="en-US" altLang="en-US"/>
          </a:p>
        </p:txBody>
      </p:sp>
      <p:sp>
        <p:nvSpPr>
          <p:cNvPr id="37893" name="AutoShape 5"/>
          <p:cNvSpPr>
            <a:spLocks/>
          </p:cNvSpPr>
          <p:nvPr/>
        </p:nvSpPr>
        <p:spPr bwMode="auto">
          <a:xfrm>
            <a:off x="5105400" y="685800"/>
            <a:ext cx="3581400" cy="4572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37894" name="AutoShape 6"/>
          <p:cNvSpPr>
            <a:spLocks/>
          </p:cNvSpPr>
          <p:nvPr/>
        </p:nvSpPr>
        <p:spPr bwMode="auto">
          <a:xfrm>
            <a:off x="5105400" y="788988"/>
            <a:ext cx="3581400" cy="2159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/>
            <a:r>
              <a:rPr lang="en-US" altLang="en-US" sz="1400">
                <a:latin typeface="Verdana Bold" charset="0"/>
                <a:ea typeface="Verdana Bold" charset="0"/>
                <a:cs typeface="Verdana Bold" charset="0"/>
                <a:sym typeface="Verdana Bold" charset="0"/>
              </a:rPr>
              <a:t>Applying the Rules – Passes Tests</a:t>
            </a:r>
            <a:endParaRPr lang="en-US" altLang="en-US"/>
          </a:p>
        </p:txBody>
      </p:sp>
      <p:pic>
        <p:nvPicPr>
          <p:cNvPr id="37895" name="Picture 7" descr="imag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463" y="3429000"/>
            <a:ext cx="3289300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7896" name="AutoShape 8"/>
          <p:cNvSpPr>
            <a:spLocks/>
          </p:cNvSpPr>
          <p:nvPr/>
        </p:nvSpPr>
        <p:spPr bwMode="auto">
          <a:xfrm>
            <a:off x="4621213" y="5694363"/>
            <a:ext cx="4167187" cy="36988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r>
              <a:rPr lang="en-US" altLang="en-US">
                <a:solidFill>
                  <a:srgbClr val="FF2600"/>
                </a:solidFill>
              </a:rPr>
              <a:t>This provides security to Future Developers.</a:t>
            </a:r>
            <a:endParaRPr lang="en-US" altLang="en-US"/>
          </a:p>
        </p:txBody>
      </p:sp>
      <p:sp>
        <p:nvSpPr>
          <p:cNvPr id="37897" name="AutoShape 9"/>
          <p:cNvSpPr>
            <a:spLocks/>
          </p:cNvSpPr>
          <p:nvPr/>
        </p:nvSpPr>
        <p:spPr bwMode="auto">
          <a:xfrm>
            <a:off x="785813" y="1293813"/>
            <a:ext cx="7772400" cy="64135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365125"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1pPr>
            <a:lvl2pPr defTabSz="365125"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2pPr>
            <a:lvl3pPr defTabSz="365125"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3pPr>
            <a:lvl4pPr defTabSz="365125"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4pPr>
            <a:lvl5pPr defTabSz="365125"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5pPr>
            <a:lvl6pPr defTabSz="365125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6pPr>
            <a:lvl7pPr defTabSz="365125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7pPr>
            <a:lvl8pPr defTabSz="365125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8pPr>
            <a:lvl9pPr defTabSz="365125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9pPr>
          </a:lstStyle>
          <a:p>
            <a:pPr algn="ctr"/>
            <a:r>
              <a:rPr lang="en-US" altLang="en-US" sz="3500"/>
              <a:t>How do we do it?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Picture 1" descr="CMM_Logo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"/>
            <a:ext cx="25908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9218" name="Line 2"/>
          <p:cNvSpPr>
            <a:spLocks noChangeShapeType="1"/>
          </p:cNvSpPr>
          <p:nvPr/>
        </p:nvSpPr>
        <p:spPr bwMode="auto">
          <a:xfrm>
            <a:off x="3124200" y="685800"/>
            <a:ext cx="5562600" cy="0"/>
          </a:xfrm>
          <a:prstGeom prst="line">
            <a:avLst/>
          </a:prstGeom>
          <a:noFill/>
          <a:ln w="25400" cap="flat" cmpd="sng">
            <a:solidFill>
              <a:srgbClr val="BFBFB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altLang="en-US" sz="1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9219" name="Line 3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25400" cap="flat" cmpd="sng">
            <a:solidFill>
              <a:srgbClr val="BFBFB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altLang="en-US" sz="1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>
          <a:xfrm>
            <a:off x="631825" y="1423988"/>
            <a:ext cx="7772400" cy="641350"/>
          </a:xfrm>
        </p:spPr>
        <p:txBody>
          <a:bodyPr lIns="0" tIns="0" rIns="0" bIns="0"/>
          <a:lstStyle/>
          <a:p>
            <a:pPr algn="ctr" defTabSz="447675"/>
            <a:r>
              <a:rPr lang="en-US" altLang="en-US" sz="3500">
                <a:latin typeface="Calibri" charset="0"/>
                <a:ea typeface="Calibri" charset="0"/>
                <a:cs typeface="Calibri" charset="0"/>
                <a:sym typeface="Calibri" charset="0"/>
              </a:rPr>
              <a:t>Complex Products != Complex Designs</a:t>
            </a:r>
            <a:endParaRPr lang="en-US" altLang="en-US"/>
          </a:p>
        </p:txBody>
      </p:sp>
      <p:sp>
        <p:nvSpPr>
          <p:cNvPr id="9221" name="AutoShape 5"/>
          <p:cNvSpPr>
            <a:spLocks/>
          </p:cNvSpPr>
          <p:nvPr/>
        </p:nvSpPr>
        <p:spPr bwMode="auto">
          <a:xfrm>
            <a:off x="1244600" y="2649538"/>
            <a:ext cx="6908800" cy="87788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19" tIns="45719" rIns="45719" bIns="45719"/>
          <a:lstStyle/>
          <a:p>
            <a:r>
              <a:rPr lang="en-US" altLang="en-US" sz="2500"/>
              <a:t>Simple software design enables simple humans to maintain immensely complex systems.  </a:t>
            </a:r>
            <a:endParaRPr lang="en-US" altLang="en-US"/>
          </a:p>
        </p:txBody>
      </p:sp>
      <p:sp>
        <p:nvSpPr>
          <p:cNvPr id="9222" name="AutoShape 6"/>
          <p:cNvSpPr>
            <a:spLocks/>
          </p:cNvSpPr>
          <p:nvPr/>
        </p:nvSpPr>
        <p:spPr bwMode="auto">
          <a:xfrm>
            <a:off x="635000" y="2327275"/>
            <a:ext cx="609600" cy="13239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/>
            <a:r>
              <a:rPr lang="en-US" altLang="en-US" sz="8000">
                <a:solidFill>
                  <a:srgbClr val="F17F1B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“</a:t>
            </a: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3" name="Picture 1" descr="CMM_Logo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"/>
            <a:ext cx="25908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8914" name="Line 2"/>
          <p:cNvSpPr>
            <a:spLocks noChangeShapeType="1"/>
          </p:cNvSpPr>
          <p:nvPr/>
        </p:nvSpPr>
        <p:spPr bwMode="auto">
          <a:xfrm>
            <a:off x="3124200" y="685800"/>
            <a:ext cx="5562600" cy="0"/>
          </a:xfrm>
          <a:prstGeom prst="line">
            <a:avLst/>
          </a:prstGeom>
          <a:noFill/>
          <a:ln w="25400" cap="flat" cmpd="sng">
            <a:solidFill>
              <a:srgbClr val="BFBFB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altLang="en-US" sz="1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38915" name="Line 3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25400" cap="flat" cmpd="sng">
            <a:solidFill>
              <a:srgbClr val="BFBFB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altLang="en-US" sz="1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38916" name="AutoShape 4"/>
          <p:cNvSpPr>
            <a:spLocks/>
          </p:cNvSpPr>
          <p:nvPr/>
        </p:nvSpPr>
        <p:spPr bwMode="auto">
          <a:xfrm>
            <a:off x="773113" y="1928813"/>
            <a:ext cx="7900987" cy="156368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514350" indent="-514350"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1pPr>
            <a:lvl2pPr marL="971550" indent="-514350"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2pPr>
            <a:lvl3pPr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3pPr>
            <a:lvl4pPr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4pPr>
            <a:lvl5pPr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5pPr>
            <a:lvl6pPr defTabSz="457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6pPr>
            <a:lvl7pPr defTabSz="457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7pPr>
            <a:lvl8pPr defTabSz="457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8pPr>
            <a:lvl9pPr defTabSz="457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9pPr>
          </a:lstStyle>
          <a:p>
            <a:pPr>
              <a:buSzPct val="100000"/>
              <a:buFont typeface="Arial" charset="0"/>
              <a:buChar char="•"/>
            </a:pPr>
            <a:r>
              <a:rPr lang="en-US" altLang="en-US" sz="2400"/>
              <a:t>We make it a responsibility to keep our test suites </a:t>
            </a:r>
            <a:r>
              <a:rPr lang="en-US" altLang="en-US" sz="2400" i="1"/>
              <a:t>full</a:t>
            </a:r>
          </a:p>
          <a:p>
            <a:pPr lvl="1">
              <a:buSzPct val="100000"/>
              <a:buFont typeface="Arial" charset="0"/>
              <a:buChar char="•"/>
            </a:pPr>
            <a:r>
              <a:rPr lang="en-US" altLang="en-US" sz="2400"/>
              <a:t>Run code coverage metrics, and aim for 80% or higher</a:t>
            </a:r>
          </a:p>
          <a:p>
            <a:pPr lvl="1">
              <a:buSzPct val="100000"/>
              <a:buFont typeface="Arial" charset="0"/>
              <a:buChar char="•"/>
            </a:pPr>
            <a:r>
              <a:rPr lang="en-US" altLang="en-US" sz="2400"/>
              <a:t>Our CI jobs will fail builds that don’t meet the code coverage standards</a:t>
            </a:r>
            <a:endParaRPr lang="en-US" altLang="en-US"/>
          </a:p>
        </p:txBody>
      </p:sp>
      <p:sp>
        <p:nvSpPr>
          <p:cNvPr id="38917" name="AutoShape 5"/>
          <p:cNvSpPr>
            <a:spLocks/>
          </p:cNvSpPr>
          <p:nvPr/>
        </p:nvSpPr>
        <p:spPr bwMode="auto">
          <a:xfrm>
            <a:off x="5105400" y="685800"/>
            <a:ext cx="3581400" cy="4572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38918" name="AutoShape 6"/>
          <p:cNvSpPr>
            <a:spLocks/>
          </p:cNvSpPr>
          <p:nvPr/>
        </p:nvSpPr>
        <p:spPr bwMode="auto">
          <a:xfrm>
            <a:off x="5105400" y="788988"/>
            <a:ext cx="3581400" cy="2159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/>
            <a:r>
              <a:rPr lang="en-US" altLang="en-US" sz="1400">
                <a:latin typeface="Verdana Bold" charset="0"/>
                <a:ea typeface="Verdana Bold" charset="0"/>
                <a:cs typeface="Verdana Bold" charset="0"/>
                <a:sym typeface="Verdana Bold" charset="0"/>
              </a:rPr>
              <a:t>Applying the Rules – Passes Tests</a:t>
            </a:r>
            <a:endParaRPr lang="en-US" altLang="en-US"/>
          </a:p>
        </p:txBody>
      </p:sp>
      <p:pic>
        <p:nvPicPr>
          <p:cNvPr id="38919" name="Picture 7" descr="Screen Shot 2016-01-04 at 12.38.4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00450"/>
            <a:ext cx="8534400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8920" name="AutoShape 8"/>
          <p:cNvSpPr>
            <a:spLocks/>
          </p:cNvSpPr>
          <p:nvPr/>
        </p:nvSpPr>
        <p:spPr bwMode="auto">
          <a:xfrm>
            <a:off x="785813" y="1293813"/>
            <a:ext cx="7772400" cy="64135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365125"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1pPr>
            <a:lvl2pPr defTabSz="365125"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2pPr>
            <a:lvl3pPr defTabSz="365125"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3pPr>
            <a:lvl4pPr defTabSz="365125"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4pPr>
            <a:lvl5pPr defTabSz="365125"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5pPr>
            <a:lvl6pPr defTabSz="365125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6pPr>
            <a:lvl7pPr defTabSz="365125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7pPr>
            <a:lvl8pPr defTabSz="365125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8pPr>
            <a:lvl9pPr defTabSz="365125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9pPr>
          </a:lstStyle>
          <a:p>
            <a:pPr algn="ctr"/>
            <a:r>
              <a:rPr lang="en-US" altLang="en-US" sz="3500"/>
              <a:t>How do we do it?</a:t>
            </a:r>
            <a:endParaRPr lang="en-US" altLang="en-US"/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7" name="Picture 1" descr="CMM_Logo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"/>
            <a:ext cx="25908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9938" name="Line 2"/>
          <p:cNvSpPr>
            <a:spLocks noChangeShapeType="1"/>
          </p:cNvSpPr>
          <p:nvPr/>
        </p:nvSpPr>
        <p:spPr bwMode="auto">
          <a:xfrm>
            <a:off x="3124200" y="685800"/>
            <a:ext cx="5562600" cy="0"/>
          </a:xfrm>
          <a:prstGeom prst="line">
            <a:avLst/>
          </a:prstGeom>
          <a:noFill/>
          <a:ln w="25400" cap="flat" cmpd="sng">
            <a:solidFill>
              <a:srgbClr val="BFBFB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altLang="en-US" sz="1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39939" name="Line 3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25400" cap="flat" cmpd="sng">
            <a:solidFill>
              <a:srgbClr val="BFBFB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altLang="en-US" sz="1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39940" name="AutoShape 4"/>
          <p:cNvSpPr>
            <a:spLocks/>
          </p:cNvSpPr>
          <p:nvPr/>
        </p:nvSpPr>
        <p:spPr bwMode="auto">
          <a:xfrm>
            <a:off x="773113" y="1928813"/>
            <a:ext cx="7900987" cy="156368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514350" indent="-514350"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1pPr>
            <a:lvl2pPr marL="971550" indent="-514350"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2pPr>
            <a:lvl3pPr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3pPr>
            <a:lvl4pPr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4pPr>
            <a:lvl5pPr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5pPr>
            <a:lvl6pPr defTabSz="457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6pPr>
            <a:lvl7pPr defTabSz="457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7pPr>
            <a:lvl8pPr defTabSz="457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8pPr>
            <a:lvl9pPr defTabSz="457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9pPr>
          </a:lstStyle>
          <a:p>
            <a:pPr>
              <a:buSzPct val="100000"/>
              <a:buFont typeface="Arial" charset="0"/>
              <a:buChar char="•"/>
            </a:pPr>
            <a:r>
              <a:rPr lang="en-US" altLang="en-US" sz="2400"/>
              <a:t>We make it a responsibility to keep our test suites </a:t>
            </a:r>
            <a:r>
              <a:rPr lang="en-US" altLang="en-US" sz="2400" i="1"/>
              <a:t>full</a:t>
            </a:r>
          </a:p>
          <a:p>
            <a:pPr lvl="1">
              <a:buSzPct val="100000"/>
              <a:buFont typeface="Arial" charset="0"/>
              <a:buChar char="•"/>
            </a:pPr>
            <a:r>
              <a:rPr lang="en-US" altLang="en-US" sz="2400"/>
              <a:t>Run code coverage metrics, and aim for 80% or higher</a:t>
            </a:r>
          </a:p>
          <a:p>
            <a:pPr lvl="1">
              <a:buSzPct val="100000"/>
              <a:buFont typeface="Arial" charset="0"/>
              <a:buChar char="•"/>
            </a:pPr>
            <a:r>
              <a:rPr lang="en-US" altLang="en-US" sz="2400"/>
              <a:t>Our CI jobs will fail builds that don’t meet the code coverage standards</a:t>
            </a:r>
            <a:endParaRPr lang="en-US" altLang="en-US"/>
          </a:p>
        </p:txBody>
      </p:sp>
      <p:sp>
        <p:nvSpPr>
          <p:cNvPr id="39941" name="AutoShape 5"/>
          <p:cNvSpPr>
            <a:spLocks/>
          </p:cNvSpPr>
          <p:nvPr/>
        </p:nvSpPr>
        <p:spPr bwMode="auto">
          <a:xfrm>
            <a:off x="5105400" y="685800"/>
            <a:ext cx="3581400" cy="4572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39942" name="AutoShape 6"/>
          <p:cNvSpPr>
            <a:spLocks/>
          </p:cNvSpPr>
          <p:nvPr/>
        </p:nvSpPr>
        <p:spPr bwMode="auto">
          <a:xfrm>
            <a:off x="5105400" y="788988"/>
            <a:ext cx="3581400" cy="2159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/>
            <a:r>
              <a:rPr lang="en-US" altLang="en-US" sz="1400">
                <a:latin typeface="Verdana Bold" charset="0"/>
                <a:ea typeface="Verdana Bold" charset="0"/>
                <a:cs typeface="Verdana Bold" charset="0"/>
                <a:sym typeface="Verdana Bold" charset="0"/>
              </a:rPr>
              <a:t>Applying the Rules – Passes Tests</a:t>
            </a:r>
            <a:endParaRPr lang="en-US" altLang="en-US"/>
          </a:p>
        </p:txBody>
      </p:sp>
      <p:pic>
        <p:nvPicPr>
          <p:cNvPr id="39943" name="Picture 7" descr="Screen Shot 2016-01-04 at 12.38.4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00450"/>
            <a:ext cx="8534400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9944" name="AutoShape 8"/>
          <p:cNvSpPr>
            <a:spLocks/>
          </p:cNvSpPr>
          <p:nvPr/>
        </p:nvSpPr>
        <p:spPr bwMode="auto">
          <a:xfrm>
            <a:off x="5575300" y="5664200"/>
            <a:ext cx="3287713" cy="3714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r>
              <a:rPr lang="en-US" altLang="en-US">
                <a:solidFill>
                  <a:srgbClr val="FF2600"/>
                </a:solidFill>
              </a:rPr>
              <a:t>Make sure we have the right tests.</a:t>
            </a:r>
            <a:endParaRPr lang="en-US" altLang="en-US"/>
          </a:p>
        </p:txBody>
      </p:sp>
      <p:sp>
        <p:nvSpPr>
          <p:cNvPr id="39945" name="AutoShape 9"/>
          <p:cNvSpPr>
            <a:spLocks/>
          </p:cNvSpPr>
          <p:nvPr/>
        </p:nvSpPr>
        <p:spPr bwMode="auto">
          <a:xfrm>
            <a:off x="785813" y="1293813"/>
            <a:ext cx="7772400" cy="64135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365125"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1pPr>
            <a:lvl2pPr defTabSz="365125"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2pPr>
            <a:lvl3pPr defTabSz="365125"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3pPr>
            <a:lvl4pPr defTabSz="365125"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4pPr>
            <a:lvl5pPr defTabSz="365125"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5pPr>
            <a:lvl6pPr defTabSz="365125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6pPr>
            <a:lvl7pPr defTabSz="365125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7pPr>
            <a:lvl8pPr defTabSz="365125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8pPr>
            <a:lvl9pPr defTabSz="365125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9pPr>
          </a:lstStyle>
          <a:p>
            <a:pPr algn="ctr"/>
            <a:r>
              <a:rPr lang="en-US" altLang="en-US" sz="3500"/>
              <a:t>How do we do it?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1" name="Picture 1" descr="CMM_Logo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"/>
            <a:ext cx="25908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40962" name="Line 2"/>
          <p:cNvSpPr>
            <a:spLocks noChangeShapeType="1"/>
          </p:cNvSpPr>
          <p:nvPr/>
        </p:nvSpPr>
        <p:spPr bwMode="auto">
          <a:xfrm>
            <a:off x="3124200" y="685800"/>
            <a:ext cx="5562600" cy="0"/>
          </a:xfrm>
          <a:prstGeom prst="line">
            <a:avLst/>
          </a:prstGeom>
          <a:noFill/>
          <a:ln w="25400" cap="flat" cmpd="sng">
            <a:solidFill>
              <a:srgbClr val="BFBFB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altLang="en-US" sz="1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40963" name="Line 3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25400" cap="flat" cmpd="sng">
            <a:solidFill>
              <a:srgbClr val="BFBFB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altLang="en-US" sz="1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40964" name="AutoShape 4"/>
          <p:cNvSpPr>
            <a:spLocks/>
          </p:cNvSpPr>
          <p:nvPr/>
        </p:nvSpPr>
        <p:spPr bwMode="auto">
          <a:xfrm>
            <a:off x="720725" y="1957388"/>
            <a:ext cx="7902575" cy="374808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19" tIns="45719" rIns="45719" bIns="45719"/>
          <a:lstStyle>
            <a:lvl1pPr marL="742950" indent="-742950"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1pPr>
            <a:lvl2pPr marL="1200150" indent="-742950"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2pPr>
            <a:lvl3pPr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3pPr>
            <a:lvl4pPr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4pPr>
            <a:lvl5pPr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5pPr>
            <a:lvl6pPr defTabSz="457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6pPr>
            <a:lvl7pPr defTabSz="457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7pPr>
            <a:lvl8pPr defTabSz="457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8pPr>
            <a:lvl9pPr defTabSz="457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9pPr>
          </a:lstStyle>
          <a:p>
            <a:pPr>
              <a:buSzPct val="100000"/>
              <a:buFont typeface="Arial" charset="0"/>
              <a:buChar char="•"/>
            </a:pPr>
            <a:r>
              <a:rPr lang="en-US" altLang="en-US" sz="2400" dirty="0"/>
              <a:t>We run all unit tests prior to declaring our work done</a:t>
            </a:r>
          </a:p>
          <a:p>
            <a:pPr lvl="1">
              <a:buSzPct val="100000"/>
              <a:buFont typeface="Arial" charset="0"/>
              <a:buChar char="•"/>
            </a:pPr>
            <a:r>
              <a:rPr lang="en-US" altLang="en-US" sz="2400" dirty="0"/>
              <a:t>actually usually Jenkins does it for us</a:t>
            </a:r>
          </a:p>
          <a:p>
            <a:pPr>
              <a:buSzPct val="100000"/>
              <a:buFont typeface="Arial" charset="0"/>
              <a:buChar char="•"/>
            </a:pPr>
            <a:r>
              <a:rPr lang="en-US" altLang="en-US" sz="2400" dirty="0"/>
              <a:t>We run full regression and function testing against a test environment</a:t>
            </a:r>
          </a:p>
          <a:p>
            <a:pPr>
              <a:buSzPct val="100000"/>
              <a:buFont typeface="Arial" charset="0"/>
              <a:buChar char="•"/>
            </a:pPr>
            <a:r>
              <a:rPr lang="en-US" altLang="en-US" sz="2400" dirty="0"/>
              <a:t>We run all function tests and a subset of regression tests post-deploy against production</a:t>
            </a:r>
          </a:p>
          <a:p>
            <a:pPr>
              <a:buSzPct val="100000"/>
              <a:buFont typeface="Arial" charset="0"/>
              <a:buChar char="•"/>
            </a:pPr>
            <a:r>
              <a:rPr lang="en-US" altLang="en-US" sz="2400" dirty="0"/>
              <a:t>We devote resources to making sure all tests can be run against all our environments</a:t>
            </a:r>
          </a:p>
          <a:p>
            <a:pPr lvl="1">
              <a:buSzPct val="100000"/>
              <a:buFont typeface="Arial" charset="0"/>
              <a:buChar char="•"/>
            </a:pPr>
            <a:r>
              <a:rPr lang="en-US" altLang="en-US" sz="2400" dirty="0"/>
              <a:t>Test Engineers, not QA</a:t>
            </a:r>
            <a:endParaRPr lang="en-US" altLang="en-US" dirty="0"/>
          </a:p>
        </p:txBody>
      </p:sp>
      <p:sp>
        <p:nvSpPr>
          <p:cNvPr id="40965" name="AutoShape 5"/>
          <p:cNvSpPr>
            <a:spLocks/>
          </p:cNvSpPr>
          <p:nvPr/>
        </p:nvSpPr>
        <p:spPr bwMode="auto">
          <a:xfrm>
            <a:off x="5105400" y="685800"/>
            <a:ext cx="3581400" cy="4572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40966" name="AutoShape 6"/>
          <p:cNvSpPr>
            <a:spLocks/>
          </p:cNvSpPr>
          <p:nvPr/>
        </p:nvSpPr>
        <p:spPr bwMode="auto">
          <a:xfrm>
            <a:off x="5105400" y="788988"/>
            <a:ext cx="3581400" cy="2159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/>
            <a:r>
              <a:rPr lang="en-US" altLang="en-US" sz="1400">
                <a:latin typeface="Verdana Bold" charset="0"/>
                <a:ea typeface="Verdana Bold" charset="0"/>
                <a:cs typeface="Verdana Bold" charset="0"/>
                <a:sym typeface="Verdana Bold" charset="0"/>
              </a:rPr>
              <a:t>Applying the Rules – Passes Tests</a:t>
            </a:r>
            <a:endParaRPr lang="en-US" altLang="en-US"/>
          </a:p>
        </p:txBody>
      </p:sp>
      <p:sp>
        <p:nvSpPr>
          <p:cNvPr id="40967" name="AutoShape 7"/>
          <p:cNvSpPr>
            <a:spLocks/>
          </p:cNvSpPr>
          <p:nvPr/>
        </p:nvSpPr>
        <p:spPr bwMode="auto">
          <a:xfrm>
            <a:off x="785813" y="1293813"/>
            <a:ext cx="7772400" cy="64135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19" tIns="45719" rIns="45719" bIns="45719"/>
          <a:lstStyle>
            <a:lvl1pPr defTabSz="365125"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1pPr>
            <a:lvl2pPr defTabSz="365125"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2pPr>
            <a:lvl3pPr defTabSz="365125"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3pPr>
            <a:lvl4pPr defTabSz="365125"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4pPr>
            <a:lvl5pPr defTabSz="365125"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5pPr>
            <a:lvl6pPr defTabSz="365125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6pPr>
            <a:lvl7pPr defTabSz="365125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7pPr>
            <a:lvl8pPr defTabSz="365125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8pPr>
            <a:lvl9pPr defTabSz="365125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9pPr>
          </a:lstStyle>
          <a:p>
            <a:pPr algn="ctr"/>
            <a:r>
              <a:rPr lang="en-US" altLang="en-US" sz="3500"/>
              <a:t>How do we do it?</a:t>
            </a:r>
            <a:endParaRPr lang="en-US" altLang="en-US"/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1" name="Picture 1" descr="CMM_Logo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"/>
            <a:ext cx="25908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40962" name="Line 2"/>
          <p:cNvSpPr>
            <a:spLocks noChangeShapeType="1"/>
          </p:cNvSpPr>
          <p:nvPr/>
        </p:nvSpPr>
        <p:spPr bwMode="auto">
          <a:xfrm>
            <a:off x="3124200" y="685800"/>
            <a:ext cx="5562600" cy="0"/>
          </a:xfrm>
          <a:prstGeom prst="line">
            <a:avLst/>
          </a:prstGeom>
          <a:noFill/>
          <a:ln w="25400" cap="flat" cmpd="sng">
            <a:solidFill>
              <a:srgbClr val="BFBFB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altLang="en-US" sz="1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40963" name="Line 3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25400" cap="flat" cmpd="sng">
            <a:solidFill>
              <a:srgbClr val="BFBFB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altLang="en-US" sz="1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40964" name="AutoShape 4"/>
          <p:cNvSpPr>
            <a:spLocks/>
          </p:cNvSpPr>
          <p:nvPr/>
        </p:nvSpPr>
        <p:spPr bwMode="auto">
          <a:xfrm>
            <a:off x="720725" y="1957388"/>
            <a:ext cx="7902575" cy="374808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19" tIns="45719" rIns="45719" bIns="45719"/>
          <a:lstStyle>
            <a:lvl1pPr marL="742950" indent="-742950"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1pPr>
            <a:lvl2pPr marL="1200150" indent="-742950"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2pPr>
            <a:lvl3pPr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3pPr>
            <a:lvl4pPr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4pPr>
            <a:lvl5pPr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5pPr>
            <a:lvl6pPr defTabSz="457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6pPr>
            <a:lvl7pPr defTabSz="457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7pPr>
            <a:lvl8pPr defTabSz="457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8pPr>
            <a:lvl9pPr defTabSz="457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9pPr>
          </a:lstStyle>
          <a:p>
            <a:pPr>
              <a:buSzPct val="100000"/>
              <a:buFont typeface="Arial" charset="0"/>
              <a:buChar char="•"/>
            </a:pPr>
            <a:r>
              <a:rPr lang="en-US" altLang="en-US" sz="2400" dirty="0"/>
              <a:t>We run all unit tests prior to declaring our work done</a:t>
            </a:r>
          </a:p>
          <a:p>
            <a:pPr lvl="1">
              <a:buSzPct val="100000"/>
              <a:buFont typeface="Arial" charset="0"/>
              <a:buChar char="•"/>
            </a:pPr>
            <a:r>
              <a:rPr lang="en-US" altLang="en-US" sz="2400" dirty="0"/>
              <a:t>actually usually Jenkins does it for us</a:t>
            </a:r>
          </a:p>
          <a:p>
            <a:pPr>
              <a:buSzPct val="100000"/>
              <a:buFont typeface="Arial" charset="0"/>
              <a:buChar char="•"/>
            </a:pPr>
            <a:r>
              <a:rPr lang="en-US" altLang="en-US" sz="2400" dirty="0"/>
              <a:t>We run full regression and function testing against a test environment</a:t>
            </a:r>
          </a:p>
          <a:p>
            <a:pPr>
              <a:buSzPct val="100000"/>
              <a:buFont typeface="Arial" charset="0"/>
              <a:buChar char="•"/>
            </a:pPr>
            <a:r>
              <a:rPr lang="en-US" altLang="en-US" sz="2400" dirty="0"/>
              <a:t>We run all function tests and a subset of regression tests post-deploy against production</a:t>
            </a:r>
          </a:p>
          <a:p>
            <a:pPr>
              <a:buSzPct val="100000"/>
              <a:buFont typeface="Arial" charset="0"/>
              <a:buChar char="•"/>
            </a:pPr>
            <a:r>
              <a:rPr lang="en-US" altLang="en-US" sz="2400" dirty="0"/>
              <a:t>We devote resources to making sure all tests can be run against all our environments</a:t>
            </a:r>
          </a:p>
          <a:p>
            <a:pPr lvl="1">
              <a:buSzPct val="100000"/>
              <a:buFont typeface="Arial" charset="0"/>
              <a:buChar char="•"/>
            </a:pPr>
            <a:r>
              <a:rPr lang="en-US" altLang="en-US" sz="2400" dirty="0"/>
              <a:t>Test Engineers, not QA</a:t>
            </a:r>
            <a:endParaRPr lang="en-US" altLang="en-US" dirty="0"/>
          </a:p>
        </p:txBody>
      </p:sp>
      <p:sp>
        <p:nvSpPr>
          <p:cNvPr id="40965" name="AutoShape 5"/>
          <p:cNvSpPr>
            <a:spLocks/>
          </p:cNvSpPr>
          <p:nvPr/>
        </p:nvSpPr>
        <p:spPr bwMode="auto">
          <a:xfrm>
            <a:off x="5105400" y="685800"/>
            <a:ext cx="3581400" cy="4572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40966" name="AutoShape 6"/>
          <p:cNvSpPr>
            <a:spLocks/>
          </p:cNvSpPr>
          <p:nvPr/>
        </p:nvSpPr>
        <p:spPr bwMode="auto">
          <a:xfrm>
            <a:off x="5105400" y="788988"/>
            <a:ext cx="3581400" cy="2159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/>
            <a:r>
              <a:rPr lang="en-US" altLang="en-US" sz="1400">
                <a:latin typeface="Verdana Bold" charset="0"/>
                <a:ea typeface="Verdana Bold" charset="0"/>
                <a:cs typeface="Verdana Bold" charset="0"/>
                <a:sym typeface="Verdana Bold" charset="0"/>
              </a:rPr>
              <a:t>Applying the Rules – Passes Tests</a:t>
            </a:r>
            <a:endParaRPr lang="en-US" altLang="en-US"/>
          </a:p>
        </p:txBody>
      </p:sp>
      <p:sp>
        <p:nvSpPr>
          <p:cNvPr id="40967" name="AutoShape 7"/>
          <p:cNvSpPr>
            <a:spLocks/>
          </p:cNvSpPr>
          <p:nvPr/>
        </p:nvSpPr>
        <p:spPr bwMode="auto">
          <a:xfrm>
            <a:off x="785813" y="1293813"/>
            <a:ext cx="7772400" cy="64135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19" tIns="45719" rIns="45719" bIns="45719"/>
          <a:lstStyle>
            <a:lvl1pPr defTabSz="365125"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1pPr>
            <a:lvl2pPr defTabSz="365125"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2pPr>
            <a:lvl3pPr defTabSz="365125"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3pPr>
            <a:lvl4pPr defTabSz="365125"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4pPr>
            <a:lvl5pPr defTabSz="365125"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5pPr>
            <a:lvl6pPr defTabSz="365125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6pPr>
            <a:lvl7pPr defTabSz="365125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7pPr>
            <a:lvl8pPr defTabSz="365125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8pPr>
            <a:lvl9pPr defTabSz="365125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9pPr>
          </a:lstStyle>
          <a:p>
            <a:pPr algn="ctr"/>
            <a:r>
              <a:rPr lang="en-US" altLang="en-US" sz="3500"/>
              <a:t>How do we do it?</a:t>
            </a:r>
            <a:endParaRPr lang="en-US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334000" y="5384839"/>
            <a:ext cx="2940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 actual ‘passes tests’ part.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49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09" name="Picture 1" descr="CMM_Logo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"/>
            <a:ext cx="25908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43010" name="Line 2"/>
          <p:cNvSpPr>
            <a:spLocks noChangeShapeType="1"/>
          </p:cNvSpPr>
          <p:nvPr/>
        </p:nvSpPr>
        <p:spPr bwMode="auto">
          <a:xfrm>
            <a:off x="3124200" y="685800"/>
            <a:ext cx="5562600" cy="0"/>
          </a:xfrm>
          <a:prstGeom prst="line">
            <a:avLst/>
          </a:prstGeom>
          <a:noFill/>
          <a:ln w="25400" cap="flat" cmpd="sng">
            <a:solidFill>
              <a:srgbClr val="BFBFB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altLang="en-US" sz="1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43011" name="Line 3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25400" cap="flat" cmpd="sng">
            <a:solidFill>
              <a:srgbClr val="BFBFB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altLang="en-US" sz="1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43012" name="AutoShape 4"/>
          <p:cNvSpPr>
            <a:spLocks/>
          </p:cNvSpPr>
          <p:nvPr/>
        </p:nvSpPr>
        <p:spPr bwMode="auto">
          <a:xfrm>
            <a:off x="620713" y="2459038"/>
            <a:ext cx="7900987" cy="17176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19" tIns="45719" rIns="45719" bIns="45719"/>
          <a:lstStyle>
            <a:lvl1pPr marL="742950" indent="-742950"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1pPr>
            <a:lvl2pPr marL="1200150" indent="-742950"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2pPr>
            <a:lvl3pPr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3pPr>
            <a:lvl4pPr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4pPr>
            <a:lvl5pPr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5pPr>
            <a:lvl6pPr defTabSz="457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6pPr>
            <a:lvl7pPr defTabSz="457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7pPr>
            <a:lvl8pPr defTabSz="457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8pPr>
            <a:lvl9pPr defTabSz="457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9pPr>
          </a:lstStyle>
          <a:p>
            <a:pPr>
              <a:buSzPct val="100000"/>
              <a:buFont typeface="Arial" charset="0"/>
              <a:buChar char="•"/>
            </a:pPr>
            <a:r>
              <a:rPr lang="en-US" altLang="en-US" sz="2600"/>
              <a:t>We also have a suite of system integration tests that runs daily through a CI job</a:t>
            </a:r>
          </a:p>
          <a:p>
            <a:pPr lvl="1">
              <a:buSzPct val="100000"/>
              <a:buFont typeface="Arial" charset="0"/>
              <a:buChar char="•"/>
            </a:pPr>
            <a:r>
              <a:rPr lang="en-US" altLang="en-US" sz="2600"/>
              <a:t>Sometimes it will find bugs inserted by other teams that they did not catch!</a:t>
            </a:r>
            <a:endParaRPr lang="en-US" altLang="en-US"/>
          </a:p>
        </p:txBody>
      </p:sp>
      <p:sp>
        <p:nvSpPr>
          <p:cNvPr id="43013" name="AutoShape 5"/>
          <p:cNvSpPr>
            <a:spLocks/>
          </p:cNvSpPr>
          <p:nvPr/>
        </p:nvSpPr>
        <p:spPr bwMode="auto">
          <a:xfrm>
            <a:off x="5105400" y="685800"/>
            <a:ext cx="3581400" cy="4572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43014" name="AutoShape 6"/>
          <p:cNvSpPr>
            <a:spLocks/>
          </p:cNvSpPr>
          <p:nvPr/>
        </p:nvSpPr>
        <p:spPr bwMode="auto">
          <a:xfrm>
            <a:off x="5105400" y="788988"/>
            <a:ext cx="3581400" cy="2159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/>
            <a:r>
              <a:rPr lang="en-US" altLang="en-US" sz="1400">
                <a:latin typeface="Verdana Bold" charset="0"/>
                <a:ea typeface="Verdana Bold" charset="0"/>
                <a:cs typeface="Verdana Bold" charset="0"/>
                <a:sym typeface="Verdana Bold" charset="0"/>
              </a:rPr>
              <a:t>Applying the Rules – Passes Tests</a:t>
            </a:r>
            <a:endParaRPr lang="en-US" altLang="en-US"/>
          </a:p>
        </p:txBody>
      </p:sp>
      <p:sp>
        <p:nvSpPr>
          <p:cNvPr id="43015" name="AutoShape 7"/>
          <p:cNvSpPr>
            <a:spLocks/>
          </p:cNvSpPr>
          <p:nvPr/>
        </p:nvSpPr>
        <p:spPr bwMode="auto">
          <a:xfrm>
            <a:off x="785813" y="1293813"/>
            <a:ext cx="7772400" cy="64135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19" tIns="45719" rIns="45719" bIns="45719"/>
          <a:lstStyle>
            <a:lvl1pPr defTabSz="365125"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1pPr>
            <a:lvl2pPr defTabSz="365125"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2pPr>
            <a:lvl3pPr defTabSz="365125"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3pPr>
            <a:lvl4pPr defTabSz="365125"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4pPr>
            <a:lvl5pPr defTabSz="365125"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5pPr>
            <a:lvl6pPr defTabSz="365125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6pPr>
            <a:lvl7pPr defTabSz="365125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7pPr>
            <a:lvl8pPr defTabSz="365125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8pPr>
            <a:lvl9pPr defTabSz="365125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9pPr>
          </a:lstStyle>
          <a:p>
            <a:pPr algn="ctr"/>
            <a:r>
              <a:rPr lang="en-US" altLang="en-US" sz="3500"/>
              <a:t>How do we do it?</a:t>
            </a:r>
            <a:endParaRPr lang="en-US" altLang="en-US"/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09" name="Picture 1" descr="CMM_Logo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"/>
            <a:ext cx="25908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43010" name="Line 2"/>
          <p:cNvSpPr>
            <a:spLocks noChangeShapeType="1"/>
          </p:cNvSpPr>
          <p:nvPr/>
        </p:nvSpPr>
        <p:spPr bwMode="auto">
          <a:xfrm>
            <a:off x="3124200" y="685800"/>
            <a:ext cx="5562600" cy="0"/>
          </a:xfrm>
          <a:prstGeom prst="line">
            <a:avLst/>
          </a:prstGeom>
          <a:noFill/>
          <a:ln w="25400" cap="flat" cmpd="sng">
            <a:solidFill>
              <a:srgbClr val="BFBFB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altLang="en-US" sz="1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43011" name="Line 3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25400" cap="flat" cmpd="sng">
            <a:solidFill>
              <a:srgbClr val="BFBFB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altLang="en-US" sz="1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43012" name="AutoShape 4"/>
          <p:cNvSpPr>
            <a:spLocks/>
          </p:cNvSpPr>
          <p:nvPr/>
        </p:nvSpPr>
        <p:spPr bwMode="auto">
          <a:xfrm>
            <a:off x="620713" y="2459038"/>
            <a:ext cx="7900987" cy="17176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19" tIns="45719" rIns="45719" bIns="45719"/>
          <a:lstStyle>
            <a:lvl1pPr marL="742950" indent="-742950"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1pPr>
            <a:lvl2pPr marL="1200150" indent="-742950"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2pPr>
            <a:lvl3pPr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3pPr>
            <a:lvl4pPr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4pPr>
            <a:lvl5pPr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5pPr>
            <a:lvl6pPr defTabSz="457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6pPr>
            <a:lvl7pPr defTabSz="457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7pPr>
            <a:lvl8pPr defTabSz="457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8pPr>
            <a:lvl9pPr defTabSz="457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9pPr>
          </a:lstStyle>
          <a:p>
            <a:pPr>
              <a:buSzPct val="100000"/>
              <a:buFont typeface="Arial" charset="0"/>
              <a:buChar char="•"/>
            </a:pPr>
            <a:r>
              <a:rPr lang="en-US" altLang="en-US" sz="2600"/>
              <a:t>We also have a suite of system integration tests that runs daily through a CI job</a:t>
            </a:r>
          </a:p>
          <a:p>
            <a:pPr lvl="1">
              <a:buSzPct val="100000"/>
              <a:buFont typeface="Arial" charset="0"/>
              <a:buChar char="•"/>
            </a:pPr>
            <a:r>
              <a:rPr lang="en-US" altLang="en-US" sz="2600"/>
              <a:t>Sometimes it will find bugs inserted by other teams that they did not catch!</a:t>
            </a:r>
            <a:endParaRPr lang="en-US" altLang="en-US"/>
          </a:p>
        </p:txBody>
      </p:sp>
      <p:sp>
        <p:nvSpPr>
          <p:cNvPr id="43013" name="AutoShape 5"/>
          <p:cNvSpPr>
            <a:spLocks/>
          </p:cNvSpPr>
          <p:nvPr/>
        </p:nvSpPr>
        <p:spPr bwMode="auto">
          <a:xfrm>
            <a:off x="5105400" y="685800"/>
            <a:ext cx="3581400" cy="4572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43014" name="AutoShape 6"/>
          <p:cNvSpPr>
            <a:spLocks/>
          </p:cNvSpPr>
          <p:nvPr/>
        </p:nvSpPr>
        <p:spPr bwMode="auto">
          <a:xfrm>
            <a:off x="5105400" y="788988"/>
            <a:ext cx="3581400" cy="2159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/>
            <a:r>
              <a:rPr lang="en-US" altLang="en-US" sz="1400">
                <a:latin typeface="Verdana Bold" charset="0"/>
                <a:ea typeface="Verdana Bold" charset="0"/>
                <a:cs typeface="Verdana Bold" charset="0"/>
                <a:sym typeface="Verdana Bold" charset="0"/>
              </a:rPr>
              <a:t>Applying the Rules – Passes Tests</a:t>
            </a:r>
            <a:endParaRPr lang="en-US" altLang="en-US"/>
          </a:p>
        </p:txBody>
      </p:sp>
      <p:sp>
        <p:nvSpPr>
          <p:cNvPr id="43015" name="AutoShape 7"/>
          <p:cNvSpPr>
            <a:spLocks/>
          </p:cNvSpPr>
          <p:nvPr/>
        </p:nvSpPr>
        <p:spPr bwMode="auto">
          <a:xfrm>
            <a:off x="785813" y="1293813"/>
            <a:ext cx="7772400" cy="64135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19" tIns="45719" rIns="45719" bIns="45719"/>
          <a:lstStyle>
            <a:lvl1pPr defTabSz="365125"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1pPr>
            <a:lvl2pPr defTabSz="365125"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2pPr>
            <a:lvl3pPr defTabSz="365125"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3pPr>
            <a:lvl4pPr defTabSz="365125"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4pPr>
            <a:lvl5pPr defTabSz="365125"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5pPr>
            <a:lvl6pPr defTabSz="365125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6pPr>
            <a:lvl7pPr defTabSz="365125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7pPr>
            <a:lvl8pPr defTabSz="365125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8pPr>
            <a:lvl9pPr defTabSz="365125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9pPr>
          </a:lstStyle>
          <a:p>
            <a:pPr algn="ctr"/>
            <a:r>
              <a:rPr lang="en-US" altLang="en-US" sz="3500"/>
              <a:t>How do we do it?</a:t>
            </a:r>
            <a:endParaRPr lang="en-US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55055" y="5056558"/>
            <a:ext cx="5832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Passing tests </a:t>
            </a:r>
            <a:r>
              <a:rPr lang="en-US" smtClean="0">
                <a:solidFill>
                  <a:srgbClr val="FF0000"/>
                </a:solidFill>
              </a:rPr>
              <a:t>is important, so knowing when they fail is vital!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579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1" name="Picture 1" descr="CMM_Logo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"/>
            <a:ext cx="25908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46082" name="Line 2"/>
          <p:cNvSpPr>
            <a:spLocks noChangeShapeType="1"/>
          </p:cNvSpPr>
          <p:nvPr/>
        </p:nvSpPr>
        <p:spPr bwMode="auto">
          <a:xfrm>
            <a:off x="3124200" y="685800"/>
            <a:ext cx="5562600" cy="0"/>
          </a:xfrm>
          <a:prstGeom prst="line">
            <a:avLst/>
          </a:prstGeom>
          <a:noFill/>
          <a:ln w="25400" cap="flat" cmpd="sng">
            <a:solidFill>
              <a:srgbClr val="BFBFB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19" tIns="45719" rIns="45719" bIns="45719"/>
          <a:lstStyle/>
          <a:p>
            <a:endParaRPr lang="en-US" altLang="en-US" sz="1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46083" name="Line 3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25400" cap="flat" cmpd="sng">
            <a:solidFill>
              <a:srgbClr val="BFBFB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19" tIns="45719" rIns="45719" bIns="45719"/>
          <a:lstStyle/>
          <a:p>
            <a:endParaRPr lang="en-US" altLang="en-US" sz="1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title"/>
          </p:nvPr>
        </p:nvSpPr>
        <p:spPr>
          <a:xfrm>
            <a:off x="631825" y="1423988"/>
            <a:ext cx="7772400" cy="641350"/>
          </a:xfrm>
        </p:spPr>
        <p:txBody>
          <a:bodyPr/>
          <a:lstStyle/>
          <a:p>
            <a:pPr algn="ctr" defTabSz="447675"/>
            <a:r>
              <a:rPr lang="en-US" altLang="en-US" sz="3500">
                <a:latin typeface="Calibri" charset="0"/>
                <a:ea typeface="Calibri" charset="0"/>
                <a:cs typeface="Calibri" charset="0"/>
                <a:sym typeface="Calibri" charset="0"/>
              </a:rPr>
              <a:t>Conclusion</a:t>
            </a:r>
            <a:endParaRPr lang="en-US" altLang="en-US"/>
          </a:p>
        </p:txBody>
      </p:sp>
      <p:sp>
        <p:nvSpPr>
          <p:cNvPr id="46085" name="AutoShape 5"/>
          <p:cNvSpPr>
            <a:spLocks/>
          </p:cNvSpPr>
          <p:nvPr/>
        </p:nvSpPr>
        <p:spPr bwMode="auto">
          <a:xfrm>
            <a:off x="566738" y="2008188"/>
            <a:ext cx="7902575" cy="340518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19" tIns="45719" rIns="45719" bIns="45719"/>
          <a:lstStyle>
            <a:lvl1pPr marL="514350" indent="-514350"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1pPr>
            <a:lvl2pPr marL="971550" indent="-514350"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2pPr>
            <a:lvl3pPr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3pPr>
            <a:lvl4pPr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4pPr>
            <a:lvl5pPr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5pPr>
            <a:lvl6pPr defTabSz="457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6pPr>
            <a:lvl7pPr defTabSz="457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7pPr>
            <a:lvl8pPr defTabSz="457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8pPr>
            <a:lvl9pPr defTabSz="457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9pPr>
          </a:lstStyle>
          <a:p>
            <a:pPr>
              <a:buSzPct val="100000"/>
              <a:buFont typeface="Arial" charset="0"/>
              <a:buChar char="•"/>
            </a:pPr>
            <a:r>
              <a:rPr lang="en-US" altLang="en-US" sz="2400"/>
              <a:t>Write the right tests, run them, make sure they pass.  Do it often.</a:t>
            </a:r>
          </a:p>
          <a:p>
            <a:pPr>
              <a:buSzPct val="100000"/>
              <a:buFont typeface="Arial" charset="0"/>
              <a:buChar char="•"/>
            </a:pPr>
            <a:r>
              <a:rPr lang="en-US" altLang="en-US" sz="2400"/>
              <a:t>Make testing a priority and incorporate it into the design process to get the full benefits</a:t>
            </a:r>
          </a:p>
          <a:p>
            <a:pPr lvl="1">
              <a:buSzPct val="100000"/>
              <a:buFont typeface="Arial" charset="0"/>
              <a:buChar char="•"/>
            </a:pPr>
            <a:r>
              <a:rPr lang="en-US" altLang="en-US" sz="2400"/>
              <a:t>if it’s hard to test, it’s written wrong</a:t>
            </a:r>
          </a:p>
          <a:p>
            <a:pPr lvl="1">
              <a:buSzPct val="100000"/>
              <a:buFont typeface="Arial" charset="0"/>
              <a:buChar char="•"/>
            </a:pPr>
            <a:r>
              <a:rPr lang="en-US" altLang="en-US" sz="2400"/>
              <a:t>if the test is not clear, you either don’t fully understand the desired behavior, or don’t understand the code well enough to effectively test it</a:t>
            </a:r>
          </a:p>
          <a:p>
            <a:pPr lvl="1">
              <a:buSzPct val="100000"/>
              <a:buFont typeface="Arial" charset="0"/>
              <a:buChar char="•"/>
            </a:pPr>
            <a:r>
              <a:rPr lang="en-US" altLang="en-US" sz="2400"/>
              <a:t>if it isn’t tested at all, it isn’t finished</a:t>
            </a:r>
            <a:endParaRPr lang="en-US" altLang="en-US"/>
          </a:p>
        </p:txBody>
      </p:sp>
      <p:sp>
        <p:nvSpPr>
          <p:cNvPr id="46086" name="AutoShape 6"/>
          <p:cNvSpPr>
            <a:spLocks/>
          </p:cNvSpPr>
          <p:nvPr/>
        </p:nvSpPr>
        <p:spPr bwMode="auto">
          <a:xfrm>
            <a:off x="5105400" y="685800"/>
            <a:ext cx="3581400" cy="4572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19" tIns="45719" rIns="45719" bIns="45719" anchor="ctr"/>
          <a:lstStyle/>
          <a:p>
            <a:pPr algn="ctr"/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46087" name="AutoShape 7"/>
          <p:cNvSpPr>
            <a:spLocks/>
          </p:cNvSpPr>
          <p:nvPr/>
        </p:nvSpPr>
        <p:spPr bwMode="auto">
          <a:xfrm>
            <a:off x="5105400" y="788988"/>
            <a:ext cx="3581400" cy="2159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/>
            <a:r>
              <a:rPr lang="en-US" altLang="en-US" sz="1400">
                <a:latin typeface="Verdana Bold" charset="0"/>
                <a:ea typeface="Verdana Bold" charset="0"/>
                <a:cs typeface="Verdana Bold" charset="0"/>
                <a:sym typeface="Verdana Bold" charset="0"/>
              </a:rPr>
              <a:t>Applying the Rules – Passes Tests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5" name="Picture 1" descr="CMM_Logo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"/>
            <a:ext cx="25908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47106" name="Line 2"/>
          <p:cNvSpPr>
            <a:spLocks noChangeShapeType="1"/>
          </p:cNvSpPr>
          <p:nvPr/>
        </p:nvSpPr>
        <p:spPr bwMode="auto">
          <a:xfrm>
            <a:off x="3124200" y="685800"/>
            <a:ext cx="5562600" cy="0"/>
          </a:xfrm>
          <a:prstGeom prst="line">
            <a:avLst/>
          </a:prstGeom>
          <a:noFill/>
          <a:ln w="25400" cap="flat" cmpd="sng">
            <a:solidFill>
              <a:srgbClr val="BFBFB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altLang="en-US" sz="1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47107" name="Line 3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25400" cap="flat" cmpd="sng">
            <a:solidFill>
              <a:srgbClr val="BFBFB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altLang="en-US" sz="1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title"/>
          </p:nvPr>
        </p:nvSpPr>
        <p:spPr>
          <a:xfrm>
            <a:off x="631825" y="1423988"/>
            <a:ext cx="7772400" cy="641350"/>
          </a:xfrm>
        </p:spPr>
        <p:txBody>
          <a:bodyPr lIns="0" tIns="0" rIns="0" bIns="0"/>
          <a:lstStyle/>
          <a:p>
            <a:pPr algn="ctr" defTabSz="447675"/>
            <a:r>
              <a:rPr lang="en-US" altLang="en-US" sz="3500">
                <a:latin typeface="Calibri" charset="0"/>
                <a:ea typeface="Calibri" charset="0"/>
                <a:cs typeface="Calibri" charset="0"/>
                <a:sym typeface="Calibri" charset="0"/>
              </a:rPr>
              <a:t>Takeaway</a:t>
            </a:r>
            <a:endParaRPr lang="en-US" altLang="en-US"/>
          </a:p>
        </p:txBody>
      </p:sp>
      <p:sp>
        <p:nvSpPr>
          <p:cNvPr id="47109" name="AutoShape 5"/>
          <p:cNvSpPr>
            <a:spLocks/>
          </p:cNvSpPr>
          <p:nvPr/>
        </p:nvSpPr>
        <p:spPr bwMode="auto">
          <a:xfrm>
            <a:off x="620713" y="2347913"/>
            <a:ext cx="7900987" cy="90328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r>
              <a:rPr lang="en-US" altLang="en-US" sz="2600"/>
              <a:t>Passes tests =&gt; take tests seriously and use them to both inform your design </a:t>
            </a:r>
            <a:r>
              <a:rPr lang="en-US" altLang="en-US" sz="2600" i="1"/>
              <a:t>and</a:t>
            </a:r>
            <a:r>
              <a:rPr lang="en-US" altLang="en-US" sz="2600"/>
              <a:t> confirm that it works.</a:t>
            </a:r>
            <a:endParaRPr lang="en-US" altLang="en-US"/>
          </a:p>
        </p:txBody>
      </p:sp>
      <p:sp>
        <p:nvSpPr>
          <p:cNvPr id="47110" name="AutoShape 6"/>
          <p:cNvSpPr>
            <a:spLocks/>
          </p:cNvSpPr>
          <p:nvPr/>
        </p:nvSpPr>
        <p:spPr bwMode="auto">
          <a:xfrm>
            <a:off x="5105400" y="685800"/>
            <a:ext cx="3581400" cy="4572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47111" name="AutoShape 7"/>
          <p:cNvSpPr>
            <a:spLocks/>
          </p:cNvSpPr>
          <p:nvPr/>
        </p:nvSpPr>
        <p:spPr bwMode="auto">
          <a:xfrm>
            <a:off x="5105400" y="788988"/>
            <a:ext cx="3581400" cy="2159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/>
            <a:r>
              <a:rPr lang="en-US" altLang="en-US" sz="1400">
                <a:latin typeface="Verdana Bold" charset="0"/>
                <a:ea typeface="Verdana Bold" charset="0"/>
                <a:cs typeface="Verdana Bold" charset="0"/>
                <a:sym typeface="Verdana Bold" charset="0"/>
              </a:rPr>
              <a:t>Applying the Rules – Passes Tests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AutoShape 1"/>
          <p:cNvSpPr>
            <a:spLocks/>
          </p:cNvSpPr>
          <p:nvPr/>
        </p:nvSpPr>
        <p:spPr bwMode="auto">
          <a:xfrm>
            <a:off x="6324600" y="685800"/>
            <a:ext cx="2362200" cy="4572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endParaRPr lang="en-US" altLang="en-US">
              <a:solidFill>
                <a:srgbClr val="FFFFFF"/>
              </a:solidFill>
            </a:endParaRPr>
          </a:p>
        </p:txBody>
      </p:sp>
      <p:pic>
        <p:nvPicPr>
          <p:cNvPr id="48130" name="Picture 2" descr="CMM_Logo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"/>
            <a:ext cx="25908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48131" name="Line 3"/>
          <p:cNvSpPr>
            <a:spLocks noChangeShapeType="1"/>
          </p:cNvSpPr>
          <p:nvPr/>
        </p:nvSpPr>
        <p:spPr bwMode="auto">
          <a:xfrm>
            <a:off x="3124200" y="685800"/>
            <a:ext cx="5562600" cy="0"/>
          </a:xfrm>
          <a:prstGeom prst="line">
            <a:avLst/>
          </a:prstGeom>
          <a:noFill/>
          <a:ln w="25400" cap="flat" cmpd="sng">
            <a:solidFill>
              <a:srgbClr val="BFBFB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altLang="en-US" sz="1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48132" name="AutoShape 4"/>
          <p:cNvSpPr>
            <a:spLocks/>
          </p:cNvSpPr>
          <p:nvPr/>
        </p:nvSpPr>
        <p:spPr bwMode="auto">
          <a:xfrm>
            <a:off x="6323013" y="788988"/>
            <a:ext cx="2362200" cy="2159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/>
            <a:r>
              <a:rPr lang="en-US" altLang="en-US" sz="1400">
                <a:latin typeface="Verdana Bold" charset="0"/>
                <a:ea typeface="Verdana Bold" charset="0"/>
                <a:cs typeface="Verdana Bold" charset="0"/>
                <a:sym typeface="Verdana Bold" charset="0"/>
              </a:rPr>
              <a:t>EXPRESSES INTENT</a:t>
            </a:r>
            <a:endParaRPr lang="en-US" altLang="en-US"/>
          </a:p>
        </p:txBody>
      </p:sp>
      <p:sp>
        <p:nvSpPr>
          <p:cNvPr id="48133" name="Line 5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25400" cap="flat" cmpd="sng">
            <a:solidFill>
              <a:srgbClr val="BFBFB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altLang="en-US" sz="1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pic>
        <p:nvPicPr>
          <p:cNvPr id="48134" name="Picture 6" descr="image1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438400"/>
            <a:ext cx="6745288" cy="158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AutoShape 1"/>
          <p:cNvSpPr>
            <a:spLocks/>
          </p:cNvSpPr>
          <p:nvPr/>
        </p:nvSpPr>
        <p:spPr bwMode="auto">
          <a:xfrm>
            <a:off x="6324600" y="685800"/>
            <a:ext cx="2362200" cy="4572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endParaRPr lang="en-US" altLang="en-US">
              <a:solidFill>
                <a:srgbClr val="FFFFFF"/>
              </a:solidFill>
            </a:endParaRPr>
          </a:p>
        </p:txBody>
      </p:sp>
      <p:pic>
        <p:nvPicPr>
          <p:cNvPr id="49154" name="Picture 2" descr="CMM_Logo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"/>
            <a:ext cx="25908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49155" name="Line 3"/>
          <p:cNvSpPr>
            <a:spLocks noChangeShapeType="1"/>
          </p:cNvSpPr>
          <p:nvPr/>
        </p:nvSpPr>
        <p:spPr bwMode="auto">
          <a:xfrm>
            <a:off x="3124200" y="685800"/>
            <a:ext cx="5562600" cy="0"/>
          </a:xfrm>
          <a:prstGeom prst="line">
            <a:avLst/>
          </a:prstGeom>
          <a:noFill/>
          <a:ln w="25400" cap="flat" cmpd="sng">
            <a:solidFill>
              <a:srgbClr val="BFBFB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altLang="en-US" sz="1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49156" name="AutoShape 4"/>
          <p:cNvSpPr>
            <a:spLocks/>
          </p:cNvSpPr>
          <p:nvPr/>
        </p:nvSpPr>
        <p:spPr bwMode="auto">
          <a:xfrm>
            <a:off x="6323013" y="788988"/>
            <a:ext cx="2362200" cy="2159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/>
            <a:r>
              <a:rPr lang="en-US" altLang="en-US" sz="1400">
                <a:latin typeface="Verdana Bold" charset="0"/>
                <a:ea typeface="Verdana Bold" charset="0"/>
                <a:cs typeface="Verdana Bold" charset="0"/>
                <a:sym typeface="Verdana Bold" charset="0"/>
              </a:rPr>
              <a:t>No Duplication (DRY)</a:t>
            </a:r>
            <a:endParaRPr lang="en-US" altLang="en-US"/>
          </a:p>
        </p:txBody>
      </p:sp>
      <p:sp>
        <p:nvSpPr>
          <p:cNvPr id="49157" name="Line 5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25400" cap="flat" cmpd="sng">
            <a:solidFill>
              <a:srgbClr val="BFBFB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altLang="en-US" sz="1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pic>
        <p:nvPicPr>
          <p:cNvPr id="49158" name="Picture 6" descr="image1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49400"/>
            <a:ext cx="8229600" cy="393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1" name="Picture 1" descr="CMM_Logo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"/>
            <a:ext cx="25908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0242" name="Line 2"/>
          <p:cNvSpPr>
            <a:spLocks noChangeShapeType="1"/>
          </p:cNvSpPr>
          <p:nvPr/>
        </p:nvSpPr>
        <p:spPr bwMode="auto">
          <a:xfrm>
            <a:off x="3124200" y="685800"/>
            <a:ext cx="5562600" cy="0"/>
          </a:xfrm>
          <a:prstGeom prst="line">
            <a:avLst/>
          </a:prstGeom>
          <a:noFill/>
          <a:ln w="25400" cap="flat" cmpd="sng">
            <a:solidFill>
              <a:srgbClr val="BFBFB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altLang="en-US" sz="1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0243" name="Line 3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25400" cap="flat" cmpd="sng">
            <a:solidFill>
              <a:srgbClr val="BFBFB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altLang="en-US" sz="1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>
          <a:xfrm>
            <a:off x="631825" y="1423988"/>
            <a:ext cx="7772400" cy="641350"/>
          </a:xfrm>
        </p:spPr>
        <p:txBody>
          <a:bodyPr lIns="0" tIns="0" rIns="0" bIns="0"/>
          <a:lstStyle/>
          <a:p>
            <a:pPr algn="ctr" defTabSz="447675"/>
            <a:r>
              <a:rPr lang="en-US" altLang="en-US" sz="3500">
                <a:latin typeface="Calibri" charset="0"/>
                <a:ea typeface="Calibri" charset="0"/>
                <a:cs typeface="Calibri" charset="0"/>
                <a:sym typeface="Calibri" charset="0"/>
              </a:rPr>
              <a:t>What are the 4 rules?</a:t>
            </a:r>
            <a:endParaRPr lang="en-US" altLang="en-US"/>
          </a:p>
        </p:txBody>
      </p:sp>
      <p:sp>
        <p:nvSpPr>
          <p:cNvPr id="10245" name="AutoShape 5"/>
          <p:cNvSpPr>
            <a:spLocks/>
          </p:cNvSpPr>
          <p:nvPr/>
        </p:nvSpPr>
        <p:spPr bwMode="auto">
          <a:xfrm>
            <a:off x="1254125" y="2459038"/>
            <a:ext cx="6526213" cy="18700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19" tIns="45719" rIns="45719" bIns="45719"/>
          <a:lstStyle>
            <a:lvl1pPr marL="800100" indent="-800100"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1pPr>
            <a:lvl2pPr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2pPr>
            <a:lvl3pPr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3pPr>
            <a:lvl4pPr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4pPr>
            <a:lvl5pPr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5pPr>
            <a:lvl6pPr defTabSz="457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6pPr>
            <a:lvl7pPr defTabSz="457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7pPr>
            <a:lvl8pPr defTabSz="457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8pPr>
            <a:lvl9pPr defTabSz="457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9pPr>
          </a:lstStyle>
          <a:p>
            <a:pPr>
              <a:buSzPct val="100000"/>
              <a:buFontTx/>
              <a:buAutoNum type="arabicPeriod"/>
            </a:pPr>
            <a:r>
              <a:rPr lang="en-US" altLang="en-US" sz="2800"/>
              <a:t>Tests Pass</a:t>
            </a:r>
          </a:p>
          <a:p>
            <a:pPr>
              <a:buSzPct val="100000"/>
              <a:buFontTx/>
              <a:buAutoNum type="arabicPeriod"/>
            </a:pPr>
            <a:r>
              <a:rPr lang="en-US" altLang="en-US" sz="2800"/>
              <a:t>Expresses Intent</a:t>
            </a:r>
          </a:p>
          <a:p>
            <a:pPr>
              <a:buSzPct val="100000"/>
              <a:buFontTx/>
              <a:buAutoNum type="arabicPeriod"/>
            </a:pPr>
            <a:r>
              <a:rPr lang="en-US" altLang="en-US" sz="2800"/>
              <a:t>No Duplication (DRY) </a:t>
            </a:r>
          </a:p>
          <a:p>
            <a:pPr>
              <a:buSzPct val="100000"/>
              <a:buFontTx/>
              <a:buAutoNum type="arabicPeriod"/>
            </a:pPr>
            <a:r>
              <a:rPr lang="en-US" altLang="en-US" sz="2800"/>
              <a:t>Small </a:t>
            </a:r>
            <a:endParaRPr lang="en-US" altLang="en-US"/>
          </a:p>
        </p:txBody>
      </p:sp>
      <p:sp>
        <p:nvSpPr>
          <p:cNvPr id="10246" name="AutoShape 6"/>
          <p:cNvSpPr>
            <a:spLocks/>
          </p:cNvSpPr>
          <p:nvPr/>
        </p:nvSpPr>
        <p:spPr bwMode="auto">
          <a:xfrm>
            <a:off x="1271588" y="4606925"/>
            <a:ext cx="5638800" cy="3698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19" tIns="45719" rIns="45719" bIns="45719"/>
          <a:lstStyle/>
          <a:p>
            <a:r>
              <a:rPr lang="en-US" altLang="en-US" i="1">
                <a:solidFill>
                  <a:srgbClr val="808080"/>
                </a:solidFill>
              </a:rPr>
              <a:t>Understanding the 4 Rules of Simple Design – Corey Haines</a:t>
            </a: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AutoShape 1"/>
          <p:cNvSpPr>
            <a:spLocks/>
          </p:cNvSpPr>
          <p:nvPr/>
        </p:nvSpPr>
        <p:spPr bwMode="auto">
          <a:xfrm>
            <a:off x="6324600" y="685800"/>
            <a:ext cx="2362200" cy="4572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endParaRPr lang="en-US" altLang="en-US">
              <a:solidFill>
                <a:srgbClr val="FFFFFF"/>
              </a:solidFill>
            </a:endParaRPr>
          </a:p>
        </p:txBody>
      </p:sp>
      <p:pic>
        <p:nvPicPr>
          <p:cNvPr id="50178" name="Picture 2" descr="CMM_Logo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"/>
            <a:ext cx="25908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0179" name="Line 3"/>
          <p:cNvSpPr>
            <a:spLocks noChangeShapeType="1"/>
          </p:cNvSpPr>
          <p:nvPr/>
        </p:nvSpPr>
        <p:spPr bwMode="auto">
          <a:xfrm>
            <a:off x="3124200" y="685800"/>
            <a:ext cx="5562600" cy="0"/>
          </a:xfrm>
          <a:prstGeom prst="line">
            <a:avLst/>
          </a:prstGeom>
          <a:noFill/>
          <a:ln w="25400" cap="flat" cmpd="sng">
            <a:solidFill>
              <a:srgbClr val="BFBFB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altLang="en-US" sz="1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50180" name="AutoShape 4"/>
          <p:cNvSpPr>
            <a:spLocks/>
          </p:cNvSpPr>
          <p:nvPr/>
        </p:nvSpPr>
        <p:spPr bwMode="auto">
          <a:xfrm>
            <a:off x="6323013" y="788988"/>
            <a:ext cx="2362200" cy="2159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/>
            <a:r>
              <a:rPr lang="en-US" altLang="en-US" sz="1400">
                <a:latin typeface="Verdana Bold" charset="0"/>
                <a:ea typeface="Verdana Bold" charset="0"/>
                <a:cs typeface="Verdana Bold" charset="0"/>
                <a:sym typeface="Verdana Bold" charset="0"/>
              </a:rPr>
              <a:t>SMALL</a:t>
            </a:r>
            <a:endParaRPr lang="en-US" altLang="en-US"/>
          </a:p>
        </p:txBody>
      </p:sp>
      <p:sp>
        <p:nvSpPr>
          <p:cNvPr id="50181" name="Line 5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25400" cap="flat" cmpd="sng">
            <a:solidFill>
              <a:srgbClr val="BFBFB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altLang="en-US" sz="1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pic>
        <p:nvPicPr>
          <p:cNvPr id="50182" name="Picture 6" descr="image1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685800"/>
            <a:ext cx="187166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>
            <a:spLocks noGrp="1" noChangeArrowheads="1"/>
          </p:cNvSpPr>
          <p:nvPr>
            <p:ph type="title"/>
          </p:nvPr>
        </p:nvSpPr>
        <p:spPr>
          <a:xfrm>
            <a:off x="468313" y="1179513"/>
            <a:ext cx="8231187" cy="450850"/>
          </a:xfrm>
        </p:spPr>
        <p:txBody>
          <a:bodyPr lIns="0" tIns="0" rIns="0" bIns="0"/>
          <a:lstStyle/>
          <a:p>
            <a:pPr defTabSz="442913">
              <a:lnSpc>
                <a:spcPct val="90000"/>
              </a:lnSpc>
            </a:pPr>
            <a:r>
              <a:rPr lang="en-US" altLang="en-US" sz="3100">
                <a:solidFill>
                  <a:srgbClr val="262626"/>
                </a:solidFill>
                <a:latin typeface="Georgia" charset="0"/>
                <a:ea typeface="Georgia" charset="0"/>
                <a:cs typeface="Georgia" charset="0"/>
                <a:sym typeface="Georgia" charset="0"/>
              </a:rPr>
              <a:t>Building a Complex Product</a:t>
            </a:r>
            <a:endParaRPr lang="en-US" altLang="en-US"/>
          </a:p>
        </p:txBody>
      </p:sp>
      <p:pic>
        <p:nvPicPr>
          <p:cNvPr id="51202" name="Picture 2" descr="CMM_Logo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"/>
            <a:ext cx="25908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03" name="Line 3"/>
          <p:cNvSpPr>
            <a:spLocks noChangeShapeType="1"/>
          </p:cNvSpPr>
          <p:nvPr/>
        </p:nvSpPr>
        <p:spPr bwMode="auto">
          <a:xfrm>
            <a:off x="3124200" y="685800"/>
            <a:ext cx="5562600" cy="0"/>
          </a:xfrm>
          <a:prstGeom prst="line">
            <a:avLst/>
          </a:prstGeom>
          <a:noFill/>
          <a:ln w="25400" cap="flat" cmpd="sng">
            <a:solidFill>
              <a:srgbClr val="BFBFB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altLang="en-US" sz="1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51204" name="Line 4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25400" cap="flat" cmpd="sng">
            <a:solidFill>
              <a:srgbClr val="BFBFB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altLang="en-US" sz="1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pic>
        <p:nvPicPr>
          <p:cNvPr id="51205" name="Picture 5" descr="image1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701800"/>
            <a:ext cx="4241800" cy="424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06" name="AutoShape 6"/>
          <p:cNvSpPr>
            <a:spLocks/>
          </p:cNvSpPr>
          <p:nvPr/>
        </p:nvSpPr>
        <p:spPr bwMode="auto">
          <a:xfrm>
            <a:off x="3429000" y="3200400"/>
            <a:ext cx="2057400" cy="9286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19" tIns="45719" rIns="45719" bIns="45719"/>
          <a:lstStyle/>
          <a:p>
            <a:r>
              <a:rPr lang="en-US" altLang="en-US" sz="5400"/>
              <a:t>Day 1</a:t>
            </a: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 noGrp="1" noChangeArrowheads="1"/>
          </p:cNvSpPr>
          <p:nvPr>
            <p:ph type="title"/>
          </p:nvPr>
        </p:nvSpPr>
        <p:spPr>
          <a:xfrm>
            <a:off x="468313" y="1179513"/>
            <a:ext cx="8231187" cy="450850"/>
          </a:xfrm>
        </p:spPr>
        <p:txBody>
          <a:bodyPr lIns="0" tIns="0" rIns="0" bIns="0"/>
          <a:lstStyle/>
          <a:p>
            <a:pPr defTabSz="442913">
              <a:lnSpc>
                <a:spcPct val="90000"/>
              </a:lnSpc>
            </a:pPr>
            <a:r>
              <a:rPr lang="en-US" altLang="en-US" sz="3100">
                <a:solidFill>
                  <a:srgbClr val="262626"/>
                </a:solidFill>
                <a:latin typeface="Georgia" charset="0"/>
                <a:ea typeface="Georgia" charset="0"/>
                <a:cs typeface="Georgia" charset="0"/>
                <a:sym typeface="Georgia" charset="0"/>
              </a:rPr>
              <a:t>Building a Complex Product</a:t>
            </a:r>
            <a:endParaRPr lang="en-US" altLang="en-US"/>
          </a:p>
        </p:txBody>
      </p:sp>
      <p:pic>
        <p:nvPicPr>
          <p:cNvPr id="52226" name="Picture 2" descr="CMM_Logo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"/>
            <a:ext cx="25908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2227" name="Line 3"/>
          <p:cNvSpPr>
            <a:spLocks noChangeShapeType="1"/>
          </p:cNvSpPr>
          <p:nvPr/>
        </p:nvSpPr>
        <p:spPr bwMode="auto">
          <a:xfrm>
            <a:off x="3124200" y="685800"/>
            <a:ext cx="5562600" cy="0"/>
          </a:xfrm>
          <a:prstGeom prst="line">
            <a:avLst/>
          </a:prstGeom>
          <a:noFill/>
          <a:ln w="25400" cap="flat" cmpd="sng">
            <a:solidFill>
              <a:srgbClr val="BFBFB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altLang="en-US" sz="1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52228" name="Line 4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25400" cap="flat" cmpd="sng">
            <a:solidFill>
              <a:srgbClr val="BFBFB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altLang="en-US" sz="1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pic>
        <p:nvPicPr>
          <p:cNvPr id="52229" name="Picture 5" descr="image1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752600"/>
            <a:ext cx="4279900" cy="427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2230" name="AutoShape 6"/>
          <p:cNvSpPr>
            <a:spLocks/>
          </p:cNvSpPr>
          <p:nvPr/>
        </p:nvSpPr>
        <p:spPr bwMode="auto">
          <a:xfrm>
            <a:off x="2438400" y="3121025"/>
            <a:ext cx="3581400" cy="17684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19" tIns="45719" rIns="45719" bIns="45719"/>
          <a:lstStyle/>
          <a:p>
            <a:pPr algn="ctr"/>
            <a:r>
              <a:rPr lang="en-US" altLang="en-US" sz="5400">
                <a:solidFill>
                  <a:srgbClr val="FFFFFF"/>
                </a:solidFill>
              </a:rPr>
              <a:t>Is this Your Future?</a:t>
            </a: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49" name="Picture 1" descr="CMM_Logo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"/>
            <a:ext cx="25908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3250" name="Line 2"/>
          <p:cNvSpPr>
            <a:spLocks noChangeShapeType="1"/>
          </p:cNvSpPr>
          <p:nvPr/>
        </p:nvSpPr>
        <p:spPr bwMode="auto">
          <a:xfrm>
            <a:off x="3124200" y="685800"/>
            <a:ext cx="5562600" cy="0"/>
          </a:xfrm>
          <a:prstGeom prst="line">
            <a:avLst/>
          </a:prstGeom>
          <a:noFill/>
          <a:ln w="25400" cap="flat" cmpd="sng">
            <a:solidFill>
              <a:srgbClr val="BFBFB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altLang="en-US" sz="1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53251" name="Line 3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25400" cap="flat" cmpd="sng">
            <a:solidFill>
              <a:srgbClr val="BFBFB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altLang="en-US" sz="1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pic>
        <p:nvPicPr>
          <p:cNvPr id="53252" name="Picture 4" descr="image1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900" y="885825"/>
            <a:ext cx="23622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3253" name="Picture 5" descr="image1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113" y="3248025"/>
            <a:ext cx="1093787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3254" name="Picture 6" descr="image1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088" y="4397375"/>
            <a:ext cx="509587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3255" name="Picture 7" descr="image1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438" y="5059363"/>
            <a:ext cx="188912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3256" name="Picture 8" descr="image1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5067300"/>
            <a:ext cx="187325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3257" name="Line 9"/>
          <p:cNvSpPr>
            <a:spLocks noChangeShapeType="1"/>
          </p:cNvSpPr>
          <p:nvPr/>
        </p:nvSpPr>
        <p:spPr bwMode="auto">
          <a:xfrm flipH="1">
            <a:off x="3352800" y="2971800"/>
            <a:ext cx="381000" cy="379413"/>
          </a:xfrm>
          <a:prstGeom prst="line">
            <a:avLst/>
          </a:prstGeom>
          <a:noFill/>
          <a:ln w="25400" cap="flat" cmpd="sng">
            <a:solidFill>
              <a:srgbClr val="F17F1B"/>
            </a:solidFill>
            <a:prstDash val="solid"/>
            <a:round/>
            <a:headEnd/>
            <a:tailEnd type="triangle" w="med" len="med"/>
          </a:ln>
          <a:effectLst>
            <a:outerShdw blurRad="38100" dist="20000" dir="5400000" algn="ctr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45719" tIns="45719" rIns="45719" bIns="45719"/>
          <a:lstStyle/>
          <a:p>
            <a:endParaRPr lang="en-US" altLang="en-US" sz="1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53258" name="Line 10"/>
          <p:cNvSpPr>
            <a:spLocks noChangeShapeType="1"/>
          </p:cNvSpPr>
          <p:nvPr/>
        </p:nvSpPr>
        <p:spPr bwMode="auto">
          <a:xfrm>
            <a:off x="5383213" y="2971800"/>
            <a:ext cx="433387" cy="344488"/>
          </a:xfrm>
          <a:prstGeom prst="line">
            <a:avLst/>
          </a:prstGeom>
          <a:noFill/>
          <a:ln w="25400" cap="flat" cmpd="sng">
            <a:solidFill>
              <a:srgbClr val="F17F1B"/>
            </a:solidFill>
            <a:prstDash val="solid"/>
            <a:round/>
            <a:headEnd/>
            <a:tailEnd type="triangle" w="med" len="med"/>
          </a:ln>
          <a:effectLst>
            <a:outerShdw blurRad="38100" dist="20000" dir="5400000" algn="ctr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45719" tIns="45719" rIns="45719" bIns="45719"/>
          <a:lstStyle/>
          <a:p>
            <a:endParaRPr lang="en-US" altLang="en-US" sz="1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53259" name="Line 11"/>
          <p:cNvSpPr>
            <a:spLocks noChangeShapeType="1"/>
          </p:cNvSpPr>
          <p:nvPr/>
        </p:nvSpPr>
        <p:spPr bwMode="auto">
          <a:xfrm>
            <a:off x="6705600" y="4191000"/>
            <a:ext cx="214313" cy="206375"/>
          </a:xfrm>
          <a:prstGeom prst="line">
            <a:avLst/>
          </a:prstGeom>
          <a:noFill/>
          <a:ln w="25400" cap="flat" cmpd="sng">
            <a:solidFill>
              <a:srgbClr val="F17F1B"/>
            </a:solidFill>
            <a:prstDash val="solid"/>
            <a:round/>
            <a:headEnd/>
            <a:tailEnd type="triangle" w="med" len="med"/>
          </a:ln>
          <a:effectLst>
            <a:outerShdw blurRad="38100" dist="20000" dir="5400000" algn="ctr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45719" tIns="45719" rIns="45719" bIns="45719"/>
          <a:lstStyle/>
          <a:p>
            <a:endParaRPr lang="en-US" altLang="en-US" sz="1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53260" name="Line 12"/>
          <p:cNvSpPr>
            <a:spLocks noChangeShapeType="1"/>
          </p:cNvSpPr>
          <p:nvPr/>
        </p:nvSpPr>
        <p:spPr bwMode="auto">
          <a:xfrm flipH="1">
            <a:off x="5640388" y="4175125"/>
            <a:ext cx="176212" cy="219075"/>
          </a:xfrm>
          <a:prstGeom prst="line">
            <a:avLst/>
          </a:prstGeom>
          <a:noFill/>
          <a:ln w="25400" cap="flat" cmpd="sng">
            <a:solidFill>
              <a:srgbClr val="F17F1B"/>
            </a:solidFill>
            <a:prstDash val="solid"/>
            <a:round/>
            <a:headEnd/>
            <a:tailEnd type="triangle" w="med" len="med"/>
          </a:ln>
          <a:effectLst>
            <a:outerShdw blurRad="38100" dist="20000" dir="5400000" algn="ctr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45719" tIns="45719" rIns="45719" bIns="45719"/>
          <a:lstStyle/>
          <a:p>
            <a:endParaRPr lang="en-US" altLang="en-US" sz="1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53261" name="Line 13"/>
          <p:cNvSpPr>
            <a:spLocks noChangeShapeType="1"/>
          </p:cNvSpPr>
          <p:nvPr/>
        </p:nvSpPr>
        <p:spPr bwMode="auto">
          <a:xfrm>
            <a:off x="7405688" y="4845050"/>
            <a:ext cx="215900" cy="207963"/>
          </a:xfrm>
          <a:prstGeom prst="line">
            <a:avLst/>
          </a:prstGeom>
          <a:noFill/>
          <a:ln w="25400" cap="flat" cmpd="sng">
            <a:solidFill>
              <a:srgbClr val="F17F1B"/>
            </a:solidFill>
            <a:prstDash val="solid"/>
            <a:round/>
            <a:headEnd/>
            <a:tailEnd type="triangle" w="med" len="med"/>
          </a:ln>
          <a:effectLst>
            <a:outerShdw blurRad="38100" dist="20000" dir="5400000" algn="ctr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45719" tIns="45719" rIns="45719" bIns="45719"/>
          <a:lstStyle/>
          <a:p>
            <a:endParaRPr lang="en-US" altLang="en-US" sz="1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53262" name="Line 14"/>
          <p:cNvSpPr>
            <a:spLocks noChangeShapeType="1"/>
          </p:cNvSpPr>
          <p:nvPr/>
        </p:nvSpPr>
        <p:spPr bwMode="auto">
          <a:xfrm flipH="1">
            <a:off x="6719888" y="4845050"/>
            <a:ext cx="200025" cy="207963"/>
          </a:xfrm>
          <a:prstGeom prst="line">
            <a:avLst/>
          </a:prstGeom>
          <a:noFill/>
          <a:ln w="25400" cap="flat" cmpd="sng">
            <a:solidFill>
              <a:srgbClr val="F17F1B"/>
            </a:solidFill>
            <a:prstDash val="solid"/>
            <a:round/>
            <a:headEnd/>
            <a:tailEnd type="triangle" w="med" len="med"/>
          </a:ln>
          <a:effectLst>
            <a:outerShdw blurRad="38100" dist="20000" dir="5400000" algn="ctr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45719" tIns="45719" rIns="45719" bIns="45719"/>
          <a:lstStyle/>
          <a:p>
            <a:endParaRPr lang="en-US" altLang="en-US" sz="1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pic>
        <p:nvPicPr>
          <p:cNvPr id="53263" name="Picture 15" descr="image1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438" y="3248025"/>
            <a:ext cx="1093787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3264" name="Picture 16" descr="image1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4413" y="4397375"/>
            <a:ext cx="509587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3265" name="Picture 17" descr="image1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50" y="5059363"/>
            <a:ext cx="187325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3266" name="Picture 18" descr="image1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450" y="5067300"/>
            <a:ext cx="187325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3267" name="Line 19"/>
          <p:cNvSpPr>
            <a:spLocks noChangeShapeType="1"/>
          </p:cNvSpPr>
          <p:nvPr/>
        </p:nvSpPr>
        <p:spPr bwMode="auto">
          <a:xfrm>
            <a:off x="3336925" y="4191000"/>
            <a:ext cx="214313" cy="206375"/>
          </a:xfrm>
          <a:prstGeom prst="line">
            <a:avLst/>
          </a:prstGeom>
          <a:noFill/>
          <a:ln w="25400" cap="flat" cmpd="sng">
            <a:solidFill>
              <a:srgbClr val="F17F1B"/>
            </a:solidFill>
            <a:prstDash val="solid"/>
            <a:round/>
            <a:headEnd/>
            <a:tailEnd type="triangle" w="med" len="med"/>
          </a:ln>
          <a:effectLst>
            <a:outerShdw blurRad="38100" dist="20000" dir="5400000" algn="ctr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45719" tIns="45719" rIns="45719" bIns="45719"/>
          <a:lstStyle/>
          <a:p>
            <a:endParaRPr lang="en-US" altLang="en-US" sz="1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53268" name="Line 20"/>
          <p:cNvSpPr>
            <a:spLocks noChangeShapeType="1"/>
          </p:cNvSpPr>
          <p:nvPr/>
        </p:nvSpPr>
        <p:spPr bwMode="auto">
          <a:xfrm flipH="1">
            <a:off x="2271713" y="4175125"/>
            <a:ext cx="176212" cy="219075"/>
          </a:xfrm>
          <a:prstGeom prst="line">
            <a:avLst/>
          </a:prstGeom>
          <a:noFill/>
          <a:ln w="25400" cap="flat" cmpd="sng">
            <a:solidFill>
              <a:srgbClr val="F17F1B"/>
            </a:solidFill>
            <a:prstDash val="solid"/>
            <a:round/>
            <a:headEnd/>
            <a:tailEnd type="triangle" w="med" len="med"/>
          </a:ln>
          <a:effectLst>
            <a:outerShdw blurRad="38100" dist="20000" dir="5400000" algn="ctr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45719" tIns="45719" rIns="45719" bIns="45719"/>
          <a:lstStyle/>
          <a:p>
            <a:endParaRPr lang="en-US" altLang="en-US" sz="1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53269" name="Line 21"/>
          <p:cNvSpPr>
            <a:spLocks noChangeShapeType="1"/>
          </p:cNvSpPr>
          <p:nvPr/>
        </p:nvSpPr>
        <p:spPr bwMode="auto">
          <a:xfrm>
            <a:off x="4037013" y="4845050"/>
            <a:ext cx="215900" cy="207963"/>
          </a:xfrm>
          <a:prstGeom prst="line">
            <a:avLst/>
          </a:prstGeom>
          <a:noFill/>
          <a:ln w="25400" cap="flat" cmpd="sng">
            <a:solidFill>
              <a:srgbClr val="F17F1B"/>
            </a:solidFill>
            <a:prstDash val="solid"/>
            <a:round/>
            <a:headEnd/>
            <a:tailEnd type="triangle" w="med" len="med"/>
          </a:ln>
          <a:effectLst>
            <a:outerShdw blurRad="38100" dist="20000" dir="5400000" algn="ctr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45719" tIns="45719" rIns="45719" bIns="45719"/>
          <a:lstStyle/>
          <a:p>
            <a:endParaRPr lang="en-US" altLang="en-US" sz="1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53270" name="Line 22"/>
          <p:cNvSpPr>
            <a:spLocks noChangeShapeType="1"/>
          </p:cNvSpPr>
          <p:nvPr/>
        </p:nvSpPr>
        <p:spPr bwMode="auto">
          <a:xfrm flipH="1">
            <a:off x="3351213" y="4845050"/>
            <a:ext cx="200025" cy="207963"/>
          </a:xfrm>
          <a:prstGeom prst="line">
            <a:avLst/>
          </a:prstGeom>
          <a:noFill/>
          <a:ln w="25400" cap="flat" cmpd="sng">
            <a:solidFill>
              <a:srgbClr val="F17F1B"/>
            </a:solidFill>
            <a:prstDash val="solid"/>
            <a:round/>
            <a:headEnd/>
            <a:tailEnd type="triangle" w="med" len="med"/>
          </a:ln>
          <a:effectLst>
            <a:outerShdw blurRad="38100" dist="20000" dir="5400000" algn="ctr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45719" tIns="45719" rIns="45719" bIns="45719"/>
          <a:lstStyle/>
          <a:p>
            <a:endParaRPr lang="en-US" altLang="en-US" sz="1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pic>
        <p:nvPicPr>
          <p:cNvPr id="53271" name="Picture 23" descr="image1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725" y="4397375"/>
            <a:ext cx="511175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3272" name="Picture 24" descr="image1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663" y="5059363"/>
            <a:ext cx="188912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3273" name="Picture 25" descr="image1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763" y="5067300"/>
            <a:ext cx="188912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3274" name="Line 26"/>
          <p:cNvSpPr>
            <a:spLocks noChangeShapeType="1"/>
          </p:cNvSpPr>
          <p:nvPr/>
        </p:nvSpPr>
        <p:spPr bwMode="auto">
          <a:xfrm>
            <a:off x="2220913" y="4845050"/>
            <a:ext cx="214312" cy="207963"/>
          </a:xfrm>
          <a:prstGeom prst="line">
            <a:avLst/>
          </a:prstGeom>
          <a:noFill/>
          <a:ln w="25400" cap="flat" cmpd="sng">
            <a:solidFill>
              <a:srgbClr val="F17F1B"/>
            </a:solidFill>
            <a:prstDash val="solid"/>
            <a:round/>
            <a:headEnd/>
            <a:tailEnd type="triangle" w="med" len="med"/>
          </a:ln>
          <a:effectLst>
            <a:outerShdw blurRad="38100" dist="20000" dir="5400000" algn="ctr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45719" tIns="45719" rIns="45719" bIns="45719"/>
          <a:lstStyle/>
          <a:p>
            <a:endParaRPr lang="en-US" altLang="en-US" sz="1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53275" name="Line 27"/>
          <p:cNvSpPr>
            <a:spLocks noChangeShapeType="1"/>
          </p:cNvSpPr>
          <p:nvPr/>
        </p:nvSpPr>
        <p:spPr bwMode="auto">
          <a:xfrm flipH="1">
            <a:off x="1535113" y="4845050"/>
            <a:ext cx="200025" cy="207963"/>
          </a:xfrm>
          <a:prstGeom prst="line">
            <a:avLst/>
          </a:prstGeom>
          <a:noFill/>
          <a:ln w="25400" cap="flat" cmpd="sng">
            <a:solidFill>
              <a:srgbClr val="F17F1B"/>
            </a:solidFill>
            <a:prstDash val="solid"/>
            <a:round/>
            <a:headEnd/>
            <a:tailEnd type="triangle" w="med" len="med"/>
          </a:ln>
          <a:effectLst>
            <a:outerShdw blurRad="38100" dist="20000" dir="5400000" algn="ctr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45719" tIns="45719" rIns="45719" bIns="45719"/>
          <a:lstStyle/>
          <a:p>
            <a:endParaRPr lang="en-US" altLang="en-US" sz="1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pic>
        <p:nvPicPr>
          <p:cNvPr id="53276" name="Picture 28" descr="image1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088" y="4394200"/>
            <a:ext cx="5111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3277" name="Picture 29" descr="image1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025" y="5056188"/>
            <a:ext cx="188913" cy="18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3278" name="Picture 30" descr="image1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713" y="5064125"/>
            <a:ext cx="187325" cy="18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3279" name="Line 31"/>
          <p:cNvSpPr>
            <a:spLocks noChangeShapeType="1"/>
          </p:cNvSpPr>
          <p:nvPr/>
        </p:nvSpPr>
        <p:spPr bwMode="auto">
          <a:xfrm>
            <a:off x="5629275" y="4843463"/>
            <a:ext cx="215900" cy="206375"/>
          </a:xfrm>
          <a:prstGeom prst="line">
            <a:avLst/>
          </a:prstGeom>
          <a:noFill/>
          <a:ln w="25400" cap="flat" cmpd="sng">
            <a:solidFill>
              <a:srgbClr val="F17F1B"/>
            </a:solidFill>
            <a:prstDash val="solid"/>
            <a:round/>
            <a:headEnd/>
            <a:tailEnd type="triangle" w="med" len="med"/>
          </a:ln>
          <a:effectLst>
            <a:outerShdw blurRad="38100" dist="20000" dir="5400000" algn="ctr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45719" tIns="45719" rIns="45719" bIns="45719"/>
          <a:lstStyle/>
          <a:p>
            <a:endParaRPr lang="en-US" altLang="en-US" sz="1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53280" name="Line 32"/>
          <p:cNvSpPr>
            <a:spLocks noChangeShapeType="1"/>
          </p:cNvSpPr>
          <p:nvPr/>
        </p:nvSpPr>
        <p:spPr bwMode="auto">
          <a:xfrm flipH="1">
            <a:off x="4943475" y="4843463"/>
            <a:ext cx="200025" cy="206375"/>
          </a:xfrm>
          <a:prstGeom prst="line">
            <a:avLst/>
          </a:prstGeom>
          <a:noFill/>
          <a:ln w="25400" cap="flat" cmpd="sng">
            <a:solidFill>
              <a:srgbClr val="F17F1B"/>
            </a:solidFill>
            <a:prstDash val="solid"/>
            <a:round/>
            <a:headEnd/>
            <a:tailEnd type="triangle" w="med" len="med"/>
          </a:ln>
          <a:effectLst>
            <a:outerShdw blurRad="38100" dist="20000" dir="5400000" algn="ctr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45719" tIns="45719" rIns="45719" bIns="45719"/>
          <a:lstStyle/>
          <a:p>
            <a:endParaRPr lang="en-US" altLang="en-US" sz="1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53281" name="AutoShape 33"/>
          <p:cNvSpPr>
            <a:spLocks/>
          </p:cNvSpPr>
          <p:nvPr/>
        </p:nvSpPr>
        <p:spPr bwMode="auto">
          <a:xfrm>
            <a:off x="457200" y="1441450"/>
            <a:ext cx="2590800" cy="12080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19" tIns="45719" rIns="45719" bIns="45719"/>
          <a:lstStyle/>
          <a:p>
            <a:pPr algn="ctr"/>
            <a:r>
              <a:rPr lang="en-US" altLang="en-US"/>
              <a:t>Breaking down our spaghetti problem into smaller spaghetti problems.</a:t>
            </a:r>
          </a:p>
        </p:txBody>
      </p:sp>
      <p:sp>
        <p:nvSpPr>
          <p:cNvPr id="53282" name="AutoShape 34"/>
          <p:cNvSpPr>
            <a:spLocks/>
          </p:cNvSpPr>
          <p:nvPr/>
        </p:nvSpPr>
        <p:spPr bwMode="auto">
          <a:xfrm>
            <a:off x="6324600" y="685800"/>
            <a:ext cx="2362200" cy="4572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3283" name="AutoShape 35"/>
          <p:cNvSpPr>
            <a:spLocks/>
          </p:cNvSpPr>
          <p:nvPr/>
        </p:nvSpPr>
        <p:spPr bwMode="auto">
          <a:xfrm>
            <a:off x="6323013" y="788988"/>
            <a:ext cx="2362200" cy="2159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/>
            <a:r>
              <a:rPr lang="en-US" altLang="en-US" sz="1400">
                <a:latin typeface="Verdana Bold" charset="0"/>
                <a:ea typeface="Verdana Bold" charset="0"/>
                <a:cs typeface="Verdana Bold" charset="0"/>
                <a:sym typeface="Verdana Bold" charset="0"/>
              </a:rPr>
              <a:t>Applying the Rules</a:t>
            </a: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AutoShape 1"/>
          <p:cNvSpPr>
            <a:spLocks/>
          </p:cNvSpPr>
          <p:nvPr/>
        </p:nvSpPr>
        <p:spPr bwMode="auto">
          <a:xfrm>
            <a:off x="6324600" y="685800"/>
            <a:ext cx="2362200" cy="4572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endParaRPr lang="en-US" altLang="en-US">
              <a:solidFill>
                <a:srgbClr val="FFFFFF"/>
              </a:solidFill>
            </a:endParaRPr>
          </a:p>
        </p:txBody>
      </p:sp>
      <p:pic>
        <p:nvPicPr>
          <p:cNvPr id="55298" name="Picture 2" descr="CMM_Logo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"/>
            <a:ext cx="25908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5299" name="Line 3"/>
          <p:cNvSpPr>
            <a:spLocks noChangeShapeType="1"/>
          </p:cNvSpPr>
          <p:nvPr/>
        </p:nvSpPr>
        <p:spPr bwMode="auto">
          <a:xfrm>
            <a:off x="3124200" y="685800"/>
            <a:ext cx="5562600" cy="0"/>
          </a:xfrm>
          <a:prstGeom prst="line">
            <a:avLst/>
          </a:prstGeom>
          <a:noFill/>
          <a:ln w="25400" cap="flat" cmpd="sng">
            <a:solidFill>
              <a:srgbClr val="BFBFB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altLang="en-US" sz="1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55300" name="AutoShape 4"/>
          <p:cNvSpPr>
            <a:spLocks/>
          </p:cNvSpPr>
          <p:nvPr/>
        </p:nvSpPr>
        <p:spPr bwMode="auto">
          <a:xfrm>
            <a:off x="6323013" y="788988"/>
            <a:ext cx="2362200" cy="2159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/>
            <a:r>
              <a:rPr lang="en-US" altLang="en-US" sz="1400">
                <a:latin typeface="Verdana Bold" charset="0"/>
                <a:ea typeface="Verdana Bold" charset="0"/>
                <a:cs typeface="Verdana Bold" charset="0"/>
                <a:sym typeface="Verdana Bold" charset="0"/>
              </a:rPr>
              <a:t>Apply the Rules</a:t>
            </a:r>
            <a:endParaRPr lang="en-US" altLang="en-US"/>
          </a:p>
        </p:txBody>
      </p:sp>
      <p:sp>
        <p:nvSpPr>
          <p:cNvPr id="55301" name="Line 5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25400" cap="flat" cmpd="sng">
            <a:solidFill>
              <a:srgbClr val="BFBFB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altLang="en-US" sz="1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55302" name="AutoShape 6"/>
          <p:cNvSpPr>
            <a:spLocks/>
          </p:cNvSpPr>
          <p:nvPr/>
        </p:nvSpPr>
        <p:spPr bwMode="auto">
          <a:xfrm>
            <a:off x="457200" y="1447800"/>
            <a:ext cx="8229600" cy="9286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19" tIns="45719" rIns="45719" bIns="45719"/>
          <a:lstStyle/>
          <a:p>
            <a:pPr algn="ctr"/>
            <a:r>
              <a:rPr lang="en-US" altLang="en-US" sz="5400">
                <a:solidFill>
                  <a:srgbClr val="F17F1B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Organization</a:t>
            </a:r>
            <a:endParaRPr lang="en-US" altLang="en-US"/>
          </a:p>
        </p:txBody>
      </p:sp>
      <p:sp>
        <p:nvSpPr>
          <p:cNvPr id="55303" name="AutoShape 7"/>
          <p:cNvSpPr>
            <a:spLocks/>
          </p:cNvSpPr>
          <p:nvPr/>
        </p:nvSpPr>
        <p:spPr bwMode="auto">
          <a:xfrm>
            <a:off x="455613" y="3114675"/>
            <a:ext cx="8229600" cy="9286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19" tIns="45719" rIns="45719" bIns="45719"/>
          <a:lstStyle/>
          <a:p>
            <a:pPr algn="ctr"/>
            <a:r>
              <a:rPr lang="en-US" altLang="en-US" sz="5400">
                <a:solidFill>
                  <a:srgbClr val="F17F1B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Systems</a:t>
            </a:r>
            <a:endParaRPr lang="en-US" altLang="en-US"/>
          </a:p>
        </p:txBody>
      </p:sp>
      <p:sp>
        <p:nvSpPr>
          <p:cNvPr id="55304" name="AutoShape 8"/>
          <p:cNvSpPr>
            <a:spLocks/>
          </p:cNvSpPr>
          <p:nvPr/>
        </p:nvSpPr>
        <p:spPr bwMode="auto">
          <a:xfrm>
            <a:off x="455613" y="4867275"/>
            <a:ext cx="8229600" cy="9286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19" tIns="45719" rIns="45719" bIns="45719"/>
          <a:lstStyle/>
          <a:p>
            <a:pPr algn="ctr"/>
            <a:r>
              <a:rPr lang="en-US" altLang="en-US" sz="5400">
                <a:solidFill>
                  <a:srgbClr val="F17F1B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Code</a:t>
            </a:r>
            <a:endParaRPr lang="en-US" altLang="en-US"/>
          </a:p>
        </p:txBody>
      </p:sp>
      <p:sp>
        <p:nvSpPr>
          <p:cNvPr id="55305" name="AutoShape 9"/>
          <p:cNvSpPr>
            <a:spLocks/>
          </p:cNvSpPr>
          <p:nvPr/>
        </p:nvSpPr>
        <p:spPr bwMode="auto">
          <a:xfrm rot="5400000">
            <a:off x="4179094" y="2588419"/>
            <a:ext cx="784225" cy="484187"/>
          </a:xfrm>
          <a:prstGeom prst="rightArrow">
            <a:avLst>
              <a:gd name="adj1" fmla="val 50000"/>
              <a:gd name="adj2" fmla="val 50030"/>
            </a:avLst>
          </a:prstGeom>
          <a:gradFill rotWithShape="0">
            <a:gsLst>
              <a:gs pos="0">
                <a:srgbClr val="BABABA"/>
              </a:gs>
              <a:gs pos="100000">
                <a:srgbClr val="000000"/>
              </a:gs>
            </a:gsLst>
            <a:lin ang="5400000"/>
          </a:gradFill>
          <a:ln w="9525" cap="flat" cmpd="sng">
            <a:solidFill>
              <a:srgbClr val="000000"/>
            </a:solidFill>
            <a:prstDash val="solid"/>
            <a:round/>
            <a:headEnd/>
            <a:tailEnd/>
          </a:ln>
          <a:effectLst>
            <a:outerShdw blurRad="38100" dist="23000" dir="5400000" algn="ctr" rotWithShape="0">
              <a:srgbClr val="000000">
                <a:alpha val="34999"/>
              </a:srgbClr>
            </a:outerShdw>
          </a:effectLst>
        </p:spPr>
        <p:txBody>
          <a:bodyPr lIns="0" tIns="0" rIns="0" bIns="0" anchor="ctr"/>
          <a:lstStyle/>
          <a:p>
            <a:pPr algn="ctr"/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5306" name="AutoShape 10"/>
          <p:cNvSpPr>
            <a:spLocks/>
          </p:cNvSpPr>
          <p:nvPr/>
        </p:nvSpPr>
        <p:spPr bwMode="auto">
          <a:xfrm rot="5400000">
            <a:off x="4179094" y="4261644"/>
            <a:ext cx="784225" cy="484187"/>
          </a:xfrm>
          <a:prstGeom prst="rightArrow">
            <a:avLst>
              <a:gd name="adj1" fmla="val 50000"/>
              <a:gd name="adj2" fmla="val 50030"/>
            </a:avLst>
          </a:prstGeom>
          <a:gradFill rotWithShape="0">
            <a:gsLst>
              <a:gs pos="0">
                <a:srgbClr val="BABABA"/>
              </a:gs>
              <a:gs pos="100000">
                <a:srgbClr val="000000"/>
              </a:gs>
            </a:gsLst>
            <a:lin ang="5400000"/>
          </a:gradFill>
          <a:ln w="9525" cap="flat" cmpd="sng">
            <a:solidFill>
              <a:srgbClr val="000000"/>
            </a:solidFill>
            <a:prstDash val="solid"/>
            <a:round/>
            <a:headEnd/>
            <a:tailEnd/>
          </a:ln>
          <a:effectLst>
            <a:outerShdw blurRad="38100" dist="23000" dir="5400000" algn="ctr" rotWithShape="0">
              <a:srgbClr val="000000">
                <a:alpha val="34999"/>
              </a:srgbClr>
            </a:outerShdw>
          </a:effectLst>
        </p:spPr>
        <p:txBody>
          <a:bodyPr lIns="0" tIns="0" rIns="0" bIns="0" anchor="ctr"/>
          <a:lstStyle/>
          <a:p>
            <a:pPr algn="ctr"/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1" name="Picture 1" descr="CMM_Logo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"/>
            <a:ext cx="25908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6322" name="Line 2"/>
          <p:cNvSpPr>
            <a:spLocks noChangeShapeType="1"/>
          </p:cNvSpPr>
          <p:nvPr/>
        </p:nvSpPr>
        <p:spPr bwMode="auto">
          <a:xfrm>
            <a:off x="3124200" y="685800"/>
            <a:ext cx="5562600" cy="0"/>
          </a:xfrm>
          <a:prstGeom prst="line">
            <a:avLst/>
          </a:prstGeom>
          <a:noFill/>
          <a:ln w="25400" cap="flat" cmpd="sng">
            <a:solidFill>
              <a:srgbClr val="BFBFB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altLang="en-US" sz="1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56323" name="Line 3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25400" cap="flat" cmpd="sng">
            <a:solidFill>
              <a:srgbClr val="BFBFB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altLang="en-US" sz="1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pic>
        <p:nvPicPr>
          <p:cNvPr id="56324" name="Picture 4" descr="image1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150" y="1130300"/>
            <a:ext cx="4641850" cy="464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6325" name="AutoShape 5"/>
          <p:cNvSpPr>
            <a:spLocks/>
          </p:cNvSpPr>
          <p:nvPr/>
        </p:nvSpPr>
        <p:spPr bwMode="auto">
          <a:xfrm>
            <a:off x="5029200" y="685800"/>
            <a:ext cx="3657600" cy="4572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6326" name="AutoShape 6"/>
          <p:cNvSpPr>
            <a:spLocks/>
          </p:cNvSpPr>
          <p:nvPr/>
        </p:nvSpPr>
        <p:spPr bwMode="auto">
          <a:xfrm>
            <a:off x="5029200" y="788988"/>
            <a:ext cx="3657600" cy="2159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/>
            <a:r>
              <a:rPr lang="en-US" altLang="en-US" sz="1400">
                <a:latin typeface="Verdana Bold" charset="0"/>
                <a:ea typeface="Verdana Bold" charset="0"/>
                <a:cs typeface="Verdana Bold" charset="0"/>
                <a:sym typeface="Verdana Bold" charset="0"/>
              </a:rPr>
              <a:t>Applying the Rules - Organization</a:t>
            </a: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5" name="Picture 1" descr="CMM_Logo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"/>
            <a:ext cx="25908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7346" name="Line 2"/>
          <p:cNvSpPr>
            <a:spLocks noChangeShapeType="1"/>
          </p:cNvSpPr>
          <p:nvPr/>
        </p:nvSpPr>
        <p:spPr bwMode="auto">
          <a:xfrm>
            <a:off x="3124200" y="685800"/>
            <a:ext cx="5562600" cy="0"/>
          </a:xfrm>
          <a:prstGeom prst="line">
            <a:avLst/>
          </a:prstGeom>
          <a:noFill/>
          <a:ln w="25400" cap="flat" cmpd="sng">
            <a:solidFill>
              <a:srgbClr val="BFBFB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altLang="en-US" sz="1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57347" name="Line 3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25400" cap="flat" cmpd="sng">
            <a:solidFill>
              <a:srgbClr val="BFBFB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altLang="en-US" sz="1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pic>
        <p:nvPicPr>
          <p:cNvPr id="57348" name="Picture 4" descr="image2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0" y="1968500"/>
            <a:ext cx="7366000" cy="292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7349" name="AutoShape 5"/>
          <p:cNvSpPr>
            <a:spLocks/>
          </p:cNvSpPr>
          <p:nvPr/>
        </p:nvSpPr>
        <p:spPr bwMode="auto">
          <a:xfrm>
            <a:off x="5334000" y="685800"/>
            <a:ext cx="3352800" cy="4572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7350" name="AutoShape 6"/>
          <p:cNvSpPr>
            <a:spLocks/>
          </p:cNvSpPr>
          <p:nvPr/>
        </p:nvSpPr>
        <p:spPr bwMode="auto">
          <a:xfrm>
            <a:off x="5334000" y="788988"/>
            <a:ext cx="3352800" cy="2159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/>
            <a:r>
              <a:rPr lang="en-US" altLang="en-US" sz="1400">
                <a:latin typeface="Verdana Bold" charset="0"/>
                <a:ea typeface="Verdana Bold" charset="0"/>
                <a:cs typeface="Verdana Bold" charset="0"/>
                <a:sym typeface="Verdana Bold" charset="0"/>
              </a:rPr>
              <a:t>Applying the Rules - Systems</a:t>
            </a: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69" name="Picture 1" descr="CMM_Logo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"/>
            <a:ext cx="25908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8370" name="Line 2"/>
          <p:cNvSpPr>
            <a:spLocks noChangeShapeType="1"/>
          </p:cNvSpPr>
          <p:nvPr/>
        </p:nvSpPr>
        <p:spPr bwMode="auto">
          <a:xfrm>
            <a:off x="3124200" y="685800"/>
            <a:ext cx="5562600" cy="0"/>
          </a:xfrm>
          <a:prstGeom prst="line">
            <a:avLst/>
          </a:prstGeom>
          <a:noFill/>
          <a:ln w="25400" cap="flat" cmpd="sng">
            <a:solidFill>
              <a:srgbClr val="BFBFB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altLang="en-US" sz="1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58371" name="Line 3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25400" cap="flat" cmpd="sng">
            <a:solidFill>
              <a:srgbClr val="BFBFB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altLang="en-US" sz="1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58372" name="AutoShape 4"/>
          <p:cNvSpPr>
            <a:spLocks/>
          </p:cNvSpPr>
          <p:nvPr/>
        </p:nvSpPr>
        <p:spPr bwMode="auto">
          <a:xfrm>
            <a:off x="5867400" y="685800"/>
            <a:ext cx="2819400" cy="4572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8373" name="AutoShape 5"/>
          <p:cNvSpPr>
            <a:spLocks/>
          </p:cNvSpPr>
          <p:nvPr/>
        </p:nvSpPr>
        <p:spPr bwMode="auto">
          <a:xfrm>
            <a:off x="5867400" y="788988"/>
            <a:ext cx="2819400" cy="2159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/>
            <a:r>
              <a:rPr lang="en-US" altLang="en-US" sz="1400">
                <a:latin typeface="Verdana Bold" charset="0"/>
                <a:ea typeface="Verdana Bold" charset="0"/>
                <a:cs typeface="Verdana Bold" charset="0"/>
                <a:sym typeface="Verdana Bold" charset="0"/>
              </a:rPr>
              <a:t>Applying the Rules - Code</a:t>
            </a:r>
            <a:endParaRPr lang="en-US" altLang="en-US"/>
          </a:p>
        </p:txBody>
      </p:sp>
      <p:pic>
        <p:nvPicPr>
          <p:cNvPr id="58374" name="Picture 6" descr="image2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46188"/>
            <a:ext cx="7397750" cy="4849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7" name="Picture 1" descr="CMM_Logo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"/>
            <a:ext cx="25908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0418" name="Line 2"/>
          <p:cNvSpPr>
            <a:spLocks noChangeShapeType="1"/>
          </p:cNvSpPr>
          <p:nvPr/>
        </p:nvSpPr>
        <p:spPr bwMode="auto">
          <a:xfrm>
            <a:off x="3124200" y="685800"/>
            <a:ext cx="5562600" cy="0"/>
          </a:xfrm>
          <a:prstGeom prst="line">
            <a:avLst/>
          </a:prstGeom>
          <a:noFill/>
          <a:ln w="25400" cap="flat" cmpd="sng">
            <a:solidFill>
              <a:srgbClr val="BFBFB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altLang="en-US" sz="1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60419" name="Line 3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25400" cap="flat" cmpd="sng">
            <a:solidFill>
              <a:srgbClr val="BFBFB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altLang="en-US" sz="1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60420" name="AutoShape 4"/>
          <p:cNvSpPr>
            <a:spLocks/>
          </p:cNvSpPr>
          <p:nvPr/>
        </p:nvSpPr>
        <p:spPr bwMode="auto">
          <a:xfrm>
            <a:off x="5105400" y="685800"/>
            <a:ext cx="3581400" cy="4572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0421" name="AutoShape 5"/>
          <p:cNvSpPr>
            <a:spLocks/>
          </p:cNvSpPr>
          <p:nvPr/>
        </p:nvSpPr>
        <p:spPr bwMode="auto">
          <a:xfrm>
            <a:off x="5105400" y="788988"/>
            <a:ext cx="3581400" cy="2159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/>
            <a:r>
              <a:rPr lang="en-US" altLang="en-US" sz="1400">
                <a:latin typeface="Verdana Bold" charset="0"/>
                <a:ea typeface="Verdana Bold" charset="0"/>
                <a:cs typeface="Verdana Bold" charset="0"/>
                <a:sym typeface="Verdana Bold" charset="0"/>
              </a:rPr>
              <a:t>Applying the Rules – Passes Tests</a:t>
            </a:r>
            <a:endParaRPr lang="en-US" altLang="en-US"/>
          </a:p>
        </p:txBody>
      </p:sp>
      <p:pic>
        <p:nvPicPr>
          <p:cNvPr id="60422" name="Picture 6" descr="image2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5500"/>
            <a:ext cx="91440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5" name="Picture 1" descr="CMM_Logo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"/>
            <a:ext cx="25908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2466" name="Line 2"/>
          <p:cNvSpPr>
            <a:spLocks noChangeShapeType="1"/>
          </p:cNvSpPr>
          <p:nvPr/>
        </p:nvSpPr>
        <p:spPr bwMode="auto">
          <a:xfrm>
            <a:off x="3124200" y="685800"/>
            <a:ext cx="5562600" cy="0"/>
          </a:xfrm>
          <a:prstGeom prst="line">
            <a:avLst/>
          </a:prstGeom>
          <a:noFill/>
          <a:ln w="25400" cap="flat" cmpd="sng">
            <a:solidFill>
              <a:srgbClr val="BFBFB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altLang="en-US" sz="1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62467" name="Line 3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25400" cap="flat" cmpd="sng">
            <a:solidFill>
              <a:srgbClr val="BFBFB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altLang="en-US" sz="1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62468" name="AutoShape 4"/>
          <p:cNvSpPr>
            <a:spLocks/>
          </p:cNvSpPr>
          <p:nvPr/>
        </p:nvSpPr>
        <p:spPr bwMode="auto">
          <a:xfrm>
            <a:off x="5105400" y="685800"/>
            <a:ext cx="3581400" cy="4572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2469" name="AutoShape 5"/>
          <p:cNvSpPr>
            <a:spLocks/>
          </p:cNvSpPr>
          <p:nvPr/>
        </p:nvSpPr>
        <p:spPr bwMode="auto">
          <a:xfrm>
            <a:off x="5105400" y="788988"/>
            <a:ext cx="3581400" cy="2159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/>
            <a:r>
              <a:rPr lang="en-US" altLang="en-US" sz="1400">
                <a:latin typeface="Verdana Bold" charset="0"/>
                <a:ea typeface="Verdana Bold" charset="0"/>
                <a:cs typeface="Verdana Bold" charset="0"/>
                <a:sym typeface="Verdana Bold" charset="0"/>
              </a:rPr>
              <a:t>Applying the Rules – Passes Tests</a:t>
            </a:r>
            <a:endParaRPr lang="en-US" altLang="en-US"/>
          </a:p>
        </p:txBody>
      </p:sp>
      <p:pic>
        <p:nvPicPr>
          <p:cNvPr id="62470" name="Picture 6" descr="image2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90738"/>
            <a:ext cx="70739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2471" name="AutoShape 7"/>
          <p:cNvSpPr>
            <a:spLocks/>
          </p:cNvSpPr>
          <p:nvPr/>
        </p:nvSpPr>
        <p:spPr bwMode="auto">
          <a:xfrm>
            <a:off x="458788" y="1230313"/>
            <a:ext cx="7983537" cy="92868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19" tIns="45719" rIns="45719" bIns="45719"/>
          <a:lstStyle/>
          <a:p>
            <a:pPr algn="ctr"/>
            <a:r>
              <a:rPr lang="en-US" altLang="en-US" sz="5400">
                <a:solidFill>
                  <a:srgbClr val="F17F1B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Chasing the Implementation</a:t>
            </a: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5" name="Picture 1" descr="CMM_Logo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"/>
            <a:ext cx="25908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1266" name="Line 2"/>
          <p:cNvSpPr>
            <a:spLocks noChangeShapeType="1"/>
          </p:cNvSpPr>
          <p:nvPr/>
        </p:nvSpPr>
        <p:spPr bwMode="auto">
          <a:xfrm>
            <a:off x="3124200" y="685800"/>
            <a:ext cx="5562600" cy="0"/>
          </a:xfrm>
          <a:prstGeom prst="line">
            <a:avLst/>
          </a:prstGeom>
          <a:noFill/>
          <a:ln w="25400" cap="flat" cmpd="sng">
            <a:solidFill>
              <a:srgbClr val="BFBFB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altLang="en-US" sz="1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1267" name="Line 3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25400" cap="flat" cmpd="sng">
            <a:solidFill>
              <a:srgbClr val="BFBFB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altLang="en-US" sz="1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>
          <a:xfrm>
            <a:off x="631825" y="1423988"/>
            <a:ext cx="7772400" cy="641350"/>
          </a:xfrm>
        </p:spPr>
        <p:txBody>
          <a:bodyPr lIns="0" tIns="0" rIns="0" bIns="0"/>
          <a:lstStyle/>
          <a:p>
            <a:pPr algn="ctr" defTabSz="447675"/>
            <a:r>
              <a:rPr lang="en-US" altLang="en-US" sz="3500">
                <a:latin typeface="Calibri" charset="0"/>
                <a:ea typeface="Calibri" charset="0"/>
                <a:cs typeface="Calibri" charset="0"/>
                <a:sym typeface="Calibri" charset="0"/>
              </a:rPr>
              <a:t>It’s about humans</a:t>
            </a:r>
            <a:endParaRPr lang="en-US" altLang="en-US"/>
          </a:p>
        </p:txBody>
      </p:sp>
      <p:sp>
        <p:nvSpPr>
          <p:cNvPr id="11269" name="AutoShape 5"/>
          <p:cNvSpPr>
            <a:spLocks/>
          </p:cNvSpPr>
          <p:nvPr/>
        </p:nvSpPr>
        <p:spPr bwMode="auto">
          <a:xfrm>
            <a:off x="1254125" y="2459038"/>
            <a:ext cx="6526213" cy="23145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19" tIns="45719" rIns="45719" bIns="45719"/>
          <a:lstStyle>
            <a:lvl1pPr marL="800100" indent="-800100"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1pPr>
            <a:lvl2pPr marL="1257300" indent="-800100"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2pPr>
            <a:lvl3pPr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3pPr>
            <a:lvl4pPr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4pPr>
            <a:lvl5pPr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5pPr>
            <a:lvl6pPr defTabSz="457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6pPr>
            <a:lvl7pPr defTabSz="457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7pPr>
            <a:lvl8pPr defTabSz="457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8pPr>
            <a:lvl9pPr defTabSz="457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9pPr>
          </a:lstStyle>
          <a:p>
            <a:pPr>
              <a:buSzPct val="100000"/>
              <a:buFontTx/>
              <a:buAutoNum type="arabicPeriod"/>
            </a:pPr>
            <a:r>
              <a:rPr lang="en-US" altLang="en-US" sz="2800"/>
              <a:t>Tests Pass (gives me confidence)</a:t>
            </a:r>
          </a:p>
          <a:p>
            <a:pPr>
              <a:buSzPct val="100000"/>
              <a:buFontTx/>
              <a:buAutoNum type="arabicPeriod"/>
            </a:pPr>
            <a:r>
              <a:rPr lang="en-US" altLang="en-US" sz="2800"/>
              <a:t>Expresses Intent (informs me)</a:t>
            </a:r>
          </a:p>
          <a:p>
            <a:pPr>
              <a:buSzPct val="100000"/>
              <a:buFontTx/>
              <a:buAutoNum type="arabicPeriod"/>
            </a:pPr>
            <a:r>
              <a:rPr lang="en-US" altLang="en-US" sz="2800"/>
              <a:t>No Duplication (avoids confusion)</a:t>
            </a:r>
          </a:p>
          <a:p>
            <a:pPr>
              <a:buSzPct val="100000"/>
              <a:buFontTx/>
              <a:buAutoNum type="arabicPeriod"/>
            </a:pPr>
            <a:r>
              <a:rPr lang="en-US" altLang="en-US" sz="2800"/>
              <a:t>Small (fits in my head)</a:t>
            </a:r>
          </a:p>
          <a:p>
            <a:pPr lvl="1">
              <a:buSzPct val="100000"/>
              <a:buFontTx/>
              <a:buAutoNum type="arabicPeriod"/>
            </a:pPr>
            <a:r>
              <a:rPr lang="en-US" altLang="en-US" sz="2800"/>
              <a:t>Beware of geniuses</a:t>
            </a: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AutoShape 1"/>
          <p:cNvSpPr>
            <a:spLocks/>
          </p:cNvSpPr>
          <p:nvPr/>
        </p:nvSpPr>
        <p:spPr bwMode="auto">
          <a:xfrm>
            <a:off x="6324600" y="685800"/>
            <a:ext cx="2362200" cy="4572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endParaRPr lang="en-US" altLang="en-US">
              <a:solidFill>
                <a:srgbClr val="FFFFFF"/>
              </a:solidFill>
            </a:endParaRPr>
          </a:p>
        </p:txBody>
      </p:sp>
      <p:pic>
        <p:nvPicPr>
          <p:cNvPr id="12290" name="Picture 2" descr="CMM_Logo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"/>
            <a:ext cx="25908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3124200" y="685800"/>
            <a:ext cx="5562600" cy="0"/>
          </a:xfrm>
          <a:prstGeom prst="line">
            <a:avLst/>
          </a:prstGeom>
          <a:noFill/>
          <a:ln w="25400" cap="flat" cmpd="sng">
            <a:solidFill>
              <a:srgbClr val="BFBFB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altLang="en-US" sz="1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2292" name="AutoShape 4"/>
          <p:cNvSpPr>
            <a:spLocks/>
          </p:cNvSpPr>
          <p:nvPr/>
        </p:nvSpPr>
        <p:spPr bwMode="auto">
          <a:xfrm>
            <a:off x="6323013" y="788988"/>
            <a:ext cx="2362200" cy="2159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/>
            <a:r>
              <a:rPr lang="en-US" altLang="en-US" sz="1400">
                <a:latin typeface="Verdana Bold" charset="0"/>
                <a:ea typeface="Verdana Bold" charset="0"/>
                <a:cs typeface="Verdana Bold" charset="0"/>
                <a:sym typeface="Verdana Bold" charset="0"/>
              </a:rPr>
              <a:t>TESTS PASS</a:t>
            </a:r>
            <a:endParaRPr lang="en-US" altLang="en-US"/>
          </a:p>
        </p:txBody>
      </p:sp>
      <p:sp>
        <p:nvSpPr>
          <p:cNvPr id="12293" name="Line 5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25400" cap="flat" cmpd="sng">
            <a:solidFill>
              <a:srgbClr val="BFBFB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altLang="en-US" sz="1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pic>
        <p:nvPicPr>
          <p:cNvPr id="12294" name="Picture 6" descr="image1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950" y="2733675"/>
            <a:ext cx="384810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1" descr="CMM_Logo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"/>
            <a:ext cx="25908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3314" name="Line 2"/>
          <p:cNvSpPr>
            <a:spLocks noChangeShapeType="1"/>
          </p:cNvSpPr>
          <p:nvPr/>
        </p:nvSpPr>
        <p:spPr bwMode="auto">
          <a:xfrm>
            <a:off x="3124200" y="685800"/>
            <a:ext cx="5562600" cy="0"/>
          </a:xfrm>
          <a:prstGeom prst="line">
            <a:avLst/>
          </a:prstGeom>
          <a:noFill/>
          <a:ln w="25400" cap="flat" cmpd="sng">
            <a:solidFill>
              <a:srgbClr val="BFBFB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19" tIns="45719" rIns="45719" bIns="45719"/>
          <a:lstStyle/>
          <a:p>
            <a:endParaRPr lang="en-US" altLang="en-US" sz="1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3315" name="Line 3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25400" cap="flat" cmpd="sng">
            <a:solidFill>
              <a:srgbClr val="BFBFB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19" tIns="45719" rIns="45719" bIns="45719"/>
          <a:lstStyle/>
          <a:p>
            <a:endParaRPr lang="en-US" altLang="en-US" sz="1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3316" name="AutoShape 4"/>
          <p:cNvSpPr>
            <a:spLocks/>
          </p:cNvSpPr>
          <p:nvPr/>
        </p:nvSpPr>
        <p:spPr bwMode="auto">
          <a:xfrm>
            <a:off x="5105400" y="685800"/>
            <a:ext cx="3581400" cy="4572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19" tIns="45719" rIns="45719" bIns="45719" anchor="ctr"/>
          <a:lstStyle/>
          <a:p>
            <a:pPr algn="ctr"/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13317" name="AutoShape 5"/>
          <p:cNvSpPr>
            <a:spLocks/>
          </p:cNvSpPr>
          <p:nvPr/>
        </p:nvSpPr>
        <p:spPr bwMode="auto">
          <a:xfrm>
            <a:off x="5105400" y="788988"/>
            <a:ext cx="3581400" cy="2159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/>
            <a:r>
              <a:rPr lang="en-US" altLang="en-US" sz="1400">
                <a:latin typeface="Verdana Bold" charset="0"/>
                <a:ea typeface="Verdana Bold" charset="0"/>
                <a:cs typeface="Verdana Bold" charset="0"/>
                <a:sym typeface="Verdana Bold" charset="0"/>
              </a:rPr>
              <a:t>Applying the Rules – Passes Tests</a:t>
            </a:r>
            <a:endParaRPr lang="en-US" altLang="en-US"/>
          </a:p>
        </p:txBody>
      </p:sp>
      <p:pic>
        <p:nvPicPr>
          <p:cNvPr id="13318" name="Picture 6" descr="pasted-imag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2565400"/>
            <a:ext cx="5562600" cy="172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1" descr="CMM_Logo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"/>
            <a:ext cx="25908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5362" name="Line 2"/>
          <p:cNvSpPr>
            <a:spLocks noChangeShapeType="1"/>
          </p:cNvSpPr>
          <p:nvPr/>
        </p:nvSpPr>
        <p:spPr bwMode="auto">
          <a:xfrm>
            <a:off x="3124200" y="685800"/>
            <a:ext cx="5562600" cy="0"/>
          </a:xfrm>
          <a:prstGeom prst="line">
            <a:avLst/>
          </a:prstGeom>
          <a:noFill/>
          <a:ln w="25400" cap="flat" cmpd="sng">
            <a:solidFill>
              <a:srgbClr val="BFBFB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altLang="en-US" sz="1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5363" name="Line 3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25400" cap="flat" cmpd="sng">
            <a:solidFill>
              <a:srgbClr val="BFBFB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altLang="en-US" sz="1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5364" name="AutoShape 4"/>
          <p:cNvSpPr>
            <a:spLocks/>
          </p:cNvSpPr>
          <p:nvPr/>
        </p:nvSpPr>
        <p:spPr bwMode="auto">
          <a:xfrm>
            <a:off x="5105400" y="685800"/>
            <a:ext cx="3581400" cy="4572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15365" name="AutoShape 5"/>
          <p:cNvSpPr>
            <a:spLocks/>
          </p:cNvSpPr>
          <p:nvPr/>
        </p:nvSpPr>
        <p:spPr bwMode="auto">
          <a:xfrm>
            <a:off x="5105400" y="788988"/>
            <a:ext cx="3581400" cy="2159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/>
            <a:r>
              <a:rPr lang="en-US" altLang="en-US" sz="1400">
                <a:latin typeface="Verdana Bold" charset="0"/>
                <a:ea typeface="Verdana Bold" charset="0"/>
                <a:cs typeface="Verdana Bold" charset="0"/>
                <a:sym typeface="Verdana Bold" charset="0"/>
              </a:rPr>
              <a:t>Applying the Rules – Passes Tests</a:t>
            </a:r>
            <a:endParaRPr lang="en-US" altLang="en-US"/>
          </a:p>
        </p:txBody>
      </p:sp>
      <p:pic>
        <p:nvPicPr>
          <p:cNvPr id="15366" name="Picture 6" descr="pasted-imag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2565400"/>
            <a:ext cx="5562600" cy="172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5367" name="AutoShape 7"/>
          <p:cNvSpPr>
            <a:spLocks/>
          </p:cNvSpPr>
          <p:nvPr/>
        </p:nvSpPr>
        <p:spPr bwMode="auto">
          <a:xfrm>
            <a:off x="3879850" y="4697413"/>
            <a:ext cx="1141413" cy="36988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19" tIns="45719" rIns="45719" bIns="45719"/>
          <a:lstStyle/>
          <a:p>
            <a:r>
              <a:rPr lang="en-US" altLang="en-US"/>
              <a:t>Is this you?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Picture 1" descr="CMM_Logo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"/>
            <a:ext cx="25908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7410" name="Line 2"/>
          <p:cNvSpPr>
            <a:spLocks noChangeShapeType="1"/>
          </p:cNvSpPr>
          <p:nvPr/>
        </p:nvSpPr>
        <p:spPr bwMode="auto">
          <a:xfrm>
            <a:off x="3124200" y="685800"/>
            <a:ext cx="5562600" cy="0"/>
          </a:xfrm>
          <a:prstGeom prst="line">
            <a:avLst/>
          </a:prstGeom>
          <a:noFill/>
          <a:ln w="25400" cap="flat" cmpd="sng">
            <a:solidFill>
              <a:srgbClr val="BFBFB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19" tIns="45719" rIns="45719" bIns="45719"/>
          <a:lstStyle/>
          <a:p>
            <a:endParaRPr lang="en-US" altLang="en-US" sz="1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7411" name="Line 3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25400" cap="flat" cmpd="sng">
            <a:solidFill>
              <a:srgbClr val="BFBFB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19" tIns="45719" rIns="45719" bIns="45719"/>
          <a:lstStyle/>
          <a:p>
            <a:endParaRPr lang="en-US" altLang="en-US" sz="1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>
          <a:xfrm>
            <a:off x="593725" y="2338388"/>
            <a:ext cx="7772400" cy="2047875"/>
          </a:xfrm>
        </p:spPr>
        <p:txBody>
          <a:bodyPr/>
          <a:lstStyle/>
          <a:p>
            <a:pPr algn="ctr" defTabSz="231775"/>
            <a:r>
              <a:rPr lang="en-US" altLang="en-US" sz="3100">
                <a:latin typeface="Calibri" charset="0"/>
                <a:ea typeface="Calibri" charset="0"/>
                <a:cs typeface="Calibri" charset="0"/>
                <a:sym typeface="Calibri" charset="0"/>
              </a:rPr>
              <a:t>It’s easy to make tests pass.</a:t>
            </a:r>
            <a:br>
              <a:rPr lang="en-US" altLang="en-US" sz="3100">
                <a:latin typeface="Calibri" charset="0"/>
                <a:ea typeface="Calibri" charset="0"/>
                <a:cs typeface="Calibri" charset="0"/>
                <a:sym typeface="Calibri" charset="0"/>
              </a:rPr>
            </a:br>
            <a:r>
              <a:rPr lang="en-US" altLang="en-US" sz="3100">
                <a:latin typeface="Calibri" charset="0"/>
                <a:ea typeface="Calibri" charset="0"/>
                <a:cs typeface="Calibri" charset="0"/>
                <a:sym typeface="Calibri" charset="0"/>
              </a:rPr>
              <a:t/>
            </a:r>
            <a:br>
              <a:rPr lang="en-US" altLang="en-US" sz="3100">
                <a:latin typeface="Calibri" charset="0"/>
                <a:ea typeface="Calibri" charset="0"/>
                <a:cs typeface="Calibri" charset="0"/>
                <a:sym typeface="Calibri" charset="0"/>
              </a:rPr>
            </a:br>
            <a:r>
              <a:rPr lang="en-US" altLang="en-US" sz="3100">
                <a:latin typeface="Calibri" charset="0"/>
                <a:ea typeface="Calibri" charset="0"/>
                <a:cs typeface="Calibri" charset="0"/>
                <a:sym typeface="Calibri" charset="0"/>
              </a:rPr>
              <a:t>It’s harder (and more important) to make the passes and failures </a:t>
            </a:r>
            <a:r>
              <a:rPr lang="en-US" altLang="en-US" sz="3100" i="1">
                <a:latin typeface="Calibri" charset="0"/>
                <a:ea typeface="Calibri" charset="0"/>
                <a:cs typeface="Calibri" charset="0"/>
                <a:sym typeface="Calibri" charset="0"/>
              </a:rPr>
              <a:t>meaningful</a:t>
            </a:r>
            <a:r>
              <a:rPr lang="en-US" altLang="en-US" sz="3100">
                <a:latin typeface="Calibri" charset="0"/>
                <a:ea typeface="Calibri" charset="0"/>
                <a:cs typeface="Calibri" charset="0"/>
                <a:sym typeface="Calibri" charset="0"/>
              </a:rPr>
              <a:t>.</a:t>
            </a:r>
            <a:endParaRPr lang="en-US" altLang="en-US"/>
          </a:p>
        </p:txBody>
      </p:sp>
      <p:sp>
        <p:nvSpPr>
          <p:cNvPr id="17413" name="AutoShape 5"/>
          <p:cNvSpPr>
            <a:spLocks/>
          </p:cNvSpPr>
          <p:nvPr/>
        </p:nvSpPr>
        <p:spPr bwMode="auto">
          <a:xfrm>
            <a:off x="5105400" y="685800"/>
            <a:ext cx="3581400" cy="4572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19" tIns="45719" rIns="45719" bIns="45719" anchor="ctr"/>
          <a:lstStyle/>
          <a:p>
            <a:pPr algn="ctr"/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17414" name="AutoShape 6"/>
          <p:cNvSpPr>
            <a:spLocks/>
          </p:cNvSpPr>
          <p:nvPr/>
        </p:nvSpPr>
        <p:spPr bwMode="auto">
          <a:xfrm>
            <a:off x="5105400" y="788988"/>
            <a:ext cx="3581400" cy="2159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/>
            <a:r>
              <a:rPr lang="en-US" altLang="en-US" sz="1400">
                <a:latin typeface="Verdana Bold" charset="0"/>
                <a:ea typeface="Verdana Bold" charset="0"/>
                <a:cs typeface="Verdana Bold" charset="0"/>
                <a:sym typeface="Verdana Bold" charset="0"/>
              </a:rPr>
              <a:t>Applying the Rules – Passes Tests</a:t>
            </a: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17F1B"/>
      </a:accent1>
      <a:accent2>
        <a:srgbClr val="D6003C"/>
      </a:accent2>
      <a:accent3>
        <a:srgbClr val="FFFFFF"/>
      </a:accent3>
      <a:accent4>
        <a:srgbClr val="000000"/>
      </a:accent4>
      <a:accent5>
        <a:srgbClr val="F7C0AB"/>
      </a:accent5>
      <a:accent6>
        <a:srgbClr val="C20035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rgbClr val="F17F1B"/>
          </a:solidFill>
          <a:prstDash val="solid"/>
          <a:round/>
          <a:headEnd type="none" w="med" len="med"/>
          <a:tailEnd type="none" w="med" len="med"/>
        </a:ln>
        <a:effectLst>
          <a:outerShdw blurRad="38100" dist="23000" dir="5400000" algn="ctr" rotWithShape="0">
            <a:srgbClr val="000000">
              <a:alpha val="34999"/>
            </a:srgbClr>
          </a:outerShdw>
        </a:effectLst>
      </a:spPr>
      <a:bodyPr vert="horz" wrap="square" lIns="45719" tIns="45719" rIns="45719" bIns="45719" numCol="1" anchor="ctr" anchorCtr="0" compatLnSpc="1">
        <a:prstTxWarp prst="textNoShape">
          <a:avLst/>
        </a:prstTxWarp>
      </a:bodyPr>
      <a:lstStyle>
        <a:defPPr marL="457200" marR="0" indent="0" algn="l" defTabSz="457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Calibri" charset="0"/>
            <a:ea typeface="Calibri" charset="0"/>
            <a:cs typeface="Calibri" charset="0"/>
            <a:sym typeface="Calibr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rgbClr val="F17F1B"/>
          </a:solidFill>
          <a:prstDash val="solid"/>
          <a:round/>
          <a:headEnd type="none" w="med" len="med"/>
          <a:tailEnd type="none" w="med" len="med"/>
        </a:ln>
        <a:effectLst>
          <a:outerShdw blurRad="38100" dist="23000" dir="5400000" algn="ctr" rotWithShape="0">
            <a:srgbClr val="000000">
              <a:alpha val="34999"/>
            </a:srgbClr>
          </a:outerShdw>
        </a:effectLst>
      </a:spPr>
      <a:bodyPr vert="horz" wrap="square" lIns="45719" tIns="45719" rIns="45719" bIns="45719" numCol="1" anchor="ctr" anchorCtr="0" compatLnSpc="1">
        <a:prstTxWarp prst="textNoShape">
          <a:avLst/>
        </a:prstTxWarp>
      </a:bodyPr>
      <a:lstStyle>
        <a:defPPr marL="457200" marR="0" indent="0" algn="l" defTabSz="457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Calibri" charset="0"/>
            <a:ea typeface="Calibri" charset="0"/>
            <a:cs typeface="Calibri" charset="0"/>
            <a:sym typeface="Calibri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17F1B"/>
      </a:accent1>
      <a:accent2>
        <a:srgbClr val="D6003C"/>
      </a:accent2>
      <a:accent3>
        <a:srgbClr val="FFFFFF"/>
      </a:accent3>
      <a:accent4>
        <a:srgbClr val="000000"/>
      </a:accent4>
      <a:accent5>
        <a:srgbClr val="F7C0AB"/>
      </a:accent5>
      <a:accent6>
        <a:srgbClr val="C20035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rgbClr val="F17F1B"/>
          </a:solidFill>
          <a:prstDash val="solid"/>
          <a:round/>
          <a:headEnd type="none" w="med" len="med"/>
          <a:tailEnd type="none" w="med" len="med"/>
        </a:ln>
        <a:effectLst>
          <a:outerShdw blurRad="38100" dist="23000" dir="5400000" algn="ctr" rotWithShape="0">
            <a:srgbClr val="000000">
              <a:alpha val="34999"/>
            </a:srgbClr>
          </a:outerShdw>
        </a:effectLst>
      </a:spPr>
      <a:bodyPr vert="horz" wrap="square" lIns="45719" tIns="45719" rIns="45719" bIns="45719" numCol="1" anchor="ctr" anchorCtr="0" compatLnSpc="1">
        <a:prstTxWarp prst="textNoShape">
          <a:avLst/>
        </a:prstTxWarp>
      </a:bodyPr>
      <a:lstStyle>
        <a:defPPr marL="457200" marR="0" indent="0" algn="l" defTabSz="457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Calibri" charset="0"/>
            <a:ea typeface="Calibri" charset="0"/>
            <a:cs typeface="Calibri" charset="0"/>
            <a:sym typeface="Calibr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rgbClr val="F17F1B"/>
          </a:solidFill>
          <a:prstDash val="solid"/>
          <a:round/>
          <a:headEnd type="none" w="med" len="med"/>
          <a:tailEnd type="none" w="med" len="med"/>
        </a:ln>
        <a:effectLst>
          <a:outerShdw blurRad="38100" dist="23000" dir="5400000" algn="ctr" rotWithShape="0">
            <a:srgbClr val="000000">
              <a:alpha val="34999"/>
            </a:srgbClr>
          </a:outerShdw>
        </a:effectLst>
      </a:spPr>
      <a:bodyPr vert="horz" wrap="square" lIns="45719" tIns="45719" rIns="45719" bIns="45719" numCol="1" anchor="ctr" anchorCtr="0" compatLnSpc="1">
        <a:prstTxWarp prst="textNoShape">
          <a:avLst/>
        </a:prstTxWarp>
      </a:bodyPr>
      <a:lstStyle>
        <a:defPPr marL="457200" marR="0" indent="0" algn="l" defTabSz="457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Calibri" charset="0"/>
            <a:ea typeface="Calibri" charset="0"/>
            <a:cs typeface="Calibri" charset="0"/>
            <a:sym typeface="Calibri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17F1B"/>
      </a:accent1>
      <a:accent2>
        <a:srgbClr val="D6003C"/>
      </a:accent2>
      <a:accent3>
        <a:srgbClr val="FFFFFF"/>
      </a:accent3>
      <a:accent4>
        <a:srgbClr val="000000"/>
      </a:accent4>
      <a:accent5>
        <a:srgbClr val="F7C0AB"/>
      </a:accent5>
      <a:accent6>
        <a:srgbClr val="C20035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rgbClr val="F17F1B"/>
          </a:solidFill>
          <a:prstDash val="solid"/>
          <a:round/>
          <a:headEnd type="none" w="med" len="med"/>
          <a:tailEnd type="none" w="med" len="med"/>
        </a:ln>
        <a:effectLst>
          <a:outerShdw blurRad="38100" dist="23000" dir="5400000" algn="ctr" rotWithShape="0">
            <a:srgbClr val="000000">
              <a:alpha val="34999"/>
            </a:srgbClr>
          </a:outerShdw>
        </a:effectLst>
      </a:spPr>
      <a:bodyPr vert="horz" wrap="square" lIns="45719" tIns="45719" rIns="45719" bIns="45719" numCol="1" anchor="ctr" anchorCtr="0" compatLnSpc="1">
        <a:prstTxWarp prst="textNoShape">
          <a:avLst/>
        </a:prstTxWarp>
      </a:bodyPr>
      <a:lstStyle>
        <a:defPPr marL="457200" marR="0" indent="0" algn="l" defTabSz="457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Calibri" charset="0"/>
            <a:ea typeface="Calibri" charset="0"/>
            <a:cs typeface="Calibri" charset="0"/>
            <a:sym typeface="Calibr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rgbClr val="F17F1B"/>
          </a:solidFill>
          <a:prstDash val="solid"/>
          <a:round/>
          <a:headEnd type="none" w="med" len="med"/>
          <a:tailEnd type="none" w="med" len="med"/>
        </a:ln>
        <a:effectLst>
          <a:outerShdw blurRad="38100" dist="23000" dir="5400000" algn="ctr" rotWithShape="0">
            <a:srgbClr val="000000">
              <a:alpha val="34999"/>
            </a:srgbClr>
          </a:outerShdw>
        </a:effectLst>
      </a:spPr>
      <a:bodyPr vert="horz" wrap="square" lIns="45719" tIns="45719" rIns="45719" bIns="45719" numCol="1" anchor="ctr" anchorCtr="0" compatLnSpc="1">
        <a:prstTxWarp prst="textNoShape">
          <a:avLst/>
        </a:prstTxWarp>
      </a:bodyPr>
      <a:lstStyle>
        <a:defPPr marL="457200" marR="0" indent="0" algn="l" defTabSz="457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Calibri" charset="0"/>
            <a:ea typeface="Calibri" charset="0"/>
            <a:cs typeface="Calibri" charset="0"/>
            <a:sym typeface="Calibri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17F1B"/>
      </a:accent1>
      <a:accent2>
        <a:srgbClr val="D6003C"/>
      </a:accent2>
      <a:accent3>
        <a:srgbClr val="FFFFFF"/>
      </a:accent3>
      <a:accent4>
        <a:srgbClr val="000000"/>
      </a:accent4>
      <a:accent5>
        <a:srgbClr val="F7C0AB"/>
      </a:accent5>
      <a:accent6>
        <a:srgbClr val="C20035"/>
      </a:accent6>
      <a:hlink>
        <a:srgbClr val="0000FF"/>
      </a:hlink>
      <a:folHlink>
        <a:srgbClr val="FF00F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1325</Words>
  <Application>Microsoft Macintosh PowerPoint</Application>
  <PresentationFormat>On-screen Show (4:3)</PresentationFormat>
  <Paragraphs>189</Paragraphs>
  <Slides>49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49</vt:i4>
      </vt:variant>
    </vt:vector>
  </HeadingPairs>
  <TitlesOfParts>
    <vt:vector size="59" baseType="lpstr">
      <vt:lpstr>Avenir Roman</vt:lpstr>
      <vt:lpstr>Calibri</vt:lpstr>
      <vt:lpstr>Georgia</vt:lpstr>
      <vt:lpstr>Helvetica</vt:lpstr>
      <vt:lpstr>Verdana</vt:lpstr>
      <vt:lpstr>Verdana Bold</vt:lpstr>
      <vt:lpstr>Arial</vt:lpstr>
      <vt:lpstr>Office Theme</vt:lpstr>
      <vt:lpstr>Office Theme</vt:lpstr>
      <vt:lpstr>Office Theme</vt:lpstr>
      <vt:lpstr>PowerPoint Presentation</vt:lpstr>
      <vt:lpstr>PowerPoint Presentation</vt:lpstr>
      <vt:lpstr>Complex Products != Complex Designs</vt:lpstr>
      <vt:lpstr>What are the 4 rules?</vt:lpstr>
      <vt:lpstr>It’s about humans</vt:lpstr>
      <vt:lpstr>PowerPoint Presentation</vt:lpstr>
      <vt:lpstr>PowerPoint Presentation</vt:lpstr>
      <vt:lpstr>PowerPoint Presentation</vt:lpstr>
      <vt:lpstr>It’s easy to make tests pass.  It’s harder (and more important) to make the passes and failures meaningful.</vt:lpstr>
      <vt:lpstr>What does that even mean?</vt:lpstr>
      <vt:lpstr>What does that even mean?</vt:lpstr>
      <vt:lpstr>What does that even mean?</vt:lpstr>
      <vt:lpstr>What does that even mean?</vt:lpstr>
      <vt:lpstr>What does that even mean?</vt:lpstr>
      <vt:lpstr>What does that even mean?</vt:lpstr>
      <vt:lpstr>What does that even mean?</vt:lpstr>
      <vt:lpstr>What are the right tests?</vt:lpstr>
      <vt:lpstr>PowerPoint Presentation</vt:lpstr>
      <vt:lpstr>Unit tests…</vt:lpstr>
      <vt:lpstr>Unit tests…</vt:lpstr>
      <vt:lpstr>Function tests…</vt:lpstr>
      <vt:lpstr>Function tests…</vt:lpstr>
      <vt:lpstr>How do we do it?</vt:lpstr>
      <vt:lpstr>How do we do it?</vt:lpstr>
      <vt:lpstr>How do we do it?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Takeaway</vt:lpstr>
      <vt:lpstr>PowerPoint Presentation</vt:lpstr>
      <vt:lpstr>PowerPoint Presentation</vt:lpstr>
      <vt:lpstr>PowerPoint Presentation</vt:lpstr>
      <vt:lpstr>Building a Complex Product</vt:lpstr>
      <vt:lpstr>Building a Complex Product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Kelli Searfos</dc:creator>
  <cp:lastModifiedBy>Kelli Searfos</cp:lastModifiedBy>
  <cp:revision>3</cp:revision>
  <dcterms:created xsi:type="dcterms:W3CDTF">2016-01-05T19:29:44Z</dcterms:created>
  <dcterms:modified xsi:type="dcterms:W3CDTF">2016-01-05T19:43:18Z</dcterms:modified>
</cp:coreProperties>
</file>