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0" r:id="rId4"/>
    <p:sldId id="258" r:id="rId5"/>
    <p:sldId id="259" r:id="rId6"/>
    <p:sldId id="262" r:id="rId7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48"/>
  </p:normalViewPr>
  <p:slideViewPr>
    <p:cSldViewPr snapToGrid="0">
      <p:cViewPr varScale="1">
        <p:scale>
          <a:sx n="117" d="100"/>
          <a:sy n="117" d="100"/>
        </p:scale>
        <p:origin x="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9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C6905-A04E-4DF0-BF9D-602143EC72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78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YiQITXu_iM&amp;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553155" y="960235"/>
            <a:ext cx="796219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ct val="0"/>
              </a:spcBef>
            </a:pPr>
            <a:r>
              <a:rPr lang="en-US" sz="2400" dirty="0"/>
              <a:t>Complete the various hashing calculations as specified in the subsequent slides, using the following key values –</a:t>
            </a:r>
          </a:p>
          <a:p>
            <a:pPr marL="285750" indent="-285750">
              <a:spcBef>
                <a:spcPct val="0"/>
              </a:spcBef>
            </a:pPr>
            <a:endParaRPr 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         	</a:t>
            </a:r>
            <a:r>
              <a:rPr lang="en-US" sz="2000" b="1" dirty="0">
                <a:solidFill>
                  <a:srgbClr val="0070C0"/>
                </a:solidFill>
              </a:rPr>
              <a:t>15  54  13  10  135  114  49  174  27  24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/>
          </a:p>
          <a:p>
            <a:pPr marL="285750" indent="-285750">
              <a:spcBef>
                <a:spcPct val="0"/>
              </a:spcBef>
            </a:pPr>
            <a:r>
              <a:rPr lang="en-US" sz="2400" dirty="0"/>
              <a:t>Feel free to complete this assignment using Excel, Word or other tools</a:t>
            </a:r>
          </a:p>
          <a:p>
            <a:pPr marL="285750" indent="-285750">
              <a:spcBef>
                <a:spcPct val="0"/>
              </a:spcBef>
            </a:pPr>
            <a:endParaRPr lang="en-US" sz="2400" dirty="0"/>
          </a:p>
          <a:p>
            <a:pPr marL="285750" indent="-285750">
              <a:spcBef>
                <a:spcPct val="0"/>
              </a:spcBef>
            </a:pPr>
            <a:r>
              <a:rPr lang="en-US" sz="2400" dirty="0"/>
              <a:t>Submit your work and a small write-up highlighting your learning experience</a:t>
            </a:r>
          </a:p>
          <a:p>
            <a:pPr marL="285750" indent="-285750">
              <a:spcBef>
                <a:spcPct val="0"/>
              </a:spcBef>
            </a:pPr>
            <a:endParaRPr lang="en-US" sz="2400" dirty="0"/>
          </a:p>
          <a:p>
            <a:pPr marL="285750" indent="-285750">
              <a:spcBef>
                <a:spcPct val="0"/>
              </a:spcBef>
            </a:pPr>
            <a:r>
              <a:rPr lang="en-US" sz="2400" dirty="0"/>
              <a:t>You may find the following video useful</a:t>
            </a:r>
          </a:p>
          <a:p>
            <a:pPr marL="285750">
              <a:spcBef>
                <a:spcPct val="0"/>
              </a:spcBef>
            </a:pPr>
            <a:r>
              <a:rPr lang="en-US" sz="2000" dirty="0">
                <a:hlinkClick r:id="rId3"/>
              </a:rPr>
              <a:t>https://www.youtube.com/watch?v=4YiQITXu_iM&amp;t</a:t>
            </a:r>
            <a:endParaRPr lang="en-US" sz="2000" dirty="0"/>
          </a:p>
          <a:p>
            <a:pPr marL="285750">
              <a:spcBef>
                <a:spcPct val="0"/>
              </a:spcBef>
            </a:pPr>
            <a:r>
              <a:rPr lang="en-US" sz="2000" dirty="0"/>
              <a:t>Parts 2 – 4 as well</a:t>
            </a:r>
          </a:p>
          <a:p>
            <a:pPr marL="285750" indent="-285750">
              <a:spcBef>
                <a:spcPct val="0"/>
              </a:spcBef>
            </a:pPr>
            <a:endParaRPr lang="en-US" sz="2000" dirty="0"/>
          </a:p>
          <a:p>
            <a:pPr>
              <a:spcBef>
                <a:spcPct val="0"/>
              </a:spcBef>
              <a:buFontTx/>
              <a:buNone/>
            </a:pPr>
            <a:endParaRPr lang="en-US" sz="1600" dirty="0"/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553155" y="132467"/>
            <a:ext cx="7823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Hashing 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7008650" cy="22467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Array of 10 elements using open addressing with </a:t>
            </a:r>
            <a:r>
              <a:rPr lang="en-US" sz="2000" dirty="0">
                <a:solidFill>
                  <a:srgbClr val="0070C0"/>
                </a:solidFill>
              </a:rPr>
              <a:t>linear probing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70C0"/>
                </a:solidFill>
              </a:rPr>
              <a:t>h(x) = x % N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70C0"/>
                </a:solidFill>
              </a:rPr>
              <a:t>h(h(x)) = h(x) + 1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N = 13</a:t>
            </a: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763577" y="2247587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39057" y="2578564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15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54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135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>
                    <a:solidFill>
                      <a:srgbClr val="FF0000"/>
                    </a:solidFill>
                  </a:rPr>
                  <a:t>24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114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88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7436651" cy="16312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Array of 10 elements using open addressing with </a:t>
            </a:r>
            <a:r>
              <a:rPr lang="en-US" sz="2000" dirty="0">
                <a:solidFill>
                  <a:srgbClr val="0070C0"/>
                </a:solidFill>
              </a:rPr>
              <a:t>quadratic probing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N = 13</a:t>
            </a: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763577" y="2247587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39057" y="2578564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87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7619394" cy="41549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Linear array of 10 elements using open addressing (division hashing)</a:t>
            </a:r>
          </a:p>
          <a:p>
            <a:pPr>
              <a:defRPr/>
            </a:pPr>
            <a:r>
              <a:rPr lang="en-US" sz="2000" dirty="0"/>
              <a:t>and the </a:t>
            </a:r>
            <a:r>
              <a:rPr lang="en-US" sz="2000" dirty="0">
                <a:solidFill>
                  <a:srgbClr val="0070C0"/>
                </a:solidFill>
              </a:rPr>
              <a:t>linear-quotient</a:t>
            </a:r>
            <a:r>
              <a:rPr lang="en-US" sz="2000" dirty="0"/>
              <a:t> collision path algorithm</a:t>
            </a:r>
          </a:p>
          <a:p>
            <a:pPr>
              <a:defRPr/>
            </a:pPr>
            <a:r>
              <a:rPr lang="en-US" sz="1600" dirty="0"/>
              <a:t>N = 13, </a:t>
            </a:r>
            <a:r>
              <a:rPr lang="en-US" sz="1600" dirty="0">
                <a:solidFill>
                  <a:srgbClr val="0070C0"/>
                </a:solidFill>
              </a:rPr>
              <a:t>4k+3 prime = </a:t>
            </a:r>
            <a:r>
              <a:rPr lang="en-US" sz="1600" b="1" dirty="0">
                <a:solidFill>
                  <a:srgbClr val="0070C0"/>
                </a:solidFill>
              </a:rPr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61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1867" y="1004052"/>
            <a:ext cx="8250441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Bucket hashing of 10 elements (N=10) </a:t>
            </a:r>
            <a:r>
              <a:rPr lang="en-US" dirty="0" err="1"/>
              <a:t>ip</a:t>
            </a:r>
            <a:r>
              <a:rPr lang="en-US" dirty="0"/>
              <a:t> = (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970991" y="1856412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133425" y="2116567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04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8499475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Come up with your own 15 elements with an array size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of 21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using an </a:t>
            </a:r>
            <a:r>
              <a:rPr lang="en-US" sz="2000" dirty="0">
                <a:solidFill>
                  <a:srgbClr val="0070C0"/>
                </a:solidFill>
              </a:rPr>
              <a:t>open addressing algorithm of your choice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Challenge yourself!  Use an algorithm that you are most unfamiliar with to maximize your learning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0000"/>
                </a:solidFill>
              </a:rPr>
              <a:t>Elements: 15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 = </a:t>
            </a:r>
            <a:r>
              <a:rPr lang="en-US" sz="1600" dirty="0">
                <a:solidFill>
                  <a:srgbClr val="000000"/>
                </a:solidFill>
              </a:rPr>
              <a:t>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970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356</Words>
  <Application>Microsoft Macintosh PowerPoint</Application>
  <PresentationFormat>On-screen Show (4:3)</PresentationFormat>
  <Paragraphs>112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Tenorio, Brandon J</cp:lastModifiedBy>
  <cp:revision>79</cp:revision>
  <cp:lastPrinted>2015-10-07T21:36:22Z</cp:lastPrinted>
  <dcterms:created xsi:type="dcterms:W3CDTF">2003-12-08T11:02:30Z</dcterms:created>
  <dcterms:modified xsi:type="dcterms:W3CDTF">2021-10-10T20:36:51Z</dcterms:modified>
</cp:coreProperties>
</file>