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362" r:id="rId2"/>
    <p:sldId id="350" r:id="rId3"/>
    <p:sldId id="292" r:id="rId4"/>
    <p:sldId id="334" r:id="rId5"/>
    <p:sldId id="335" r:id="rId6"/>
    <p:sldId id="293" r:id="rId7"/>
    <p:sldId id="294" r:id="rId8"/>
    <p:sldId id="295" r:id="rId9"/>
    <p:sldId id="296" r:id="rId10"/>
    <p:sldId id="297" r:id="rId11"/>
    <p:sldId id="354" r:id="rId12"/>
    <p:sldId id="299" r:id="rId13"/>
    <p:sldId id="300" r:id="rId14"/>
    <p:sldId id="301" r:id="rId15"/>
    <p:sldId id="303" r:id="rId16"/>
    <p:sldId id="355" r:id="rId17"/>
    <p:sldId id="304" r:id="rId18"/>
    <p:sldId id="348" r:id="rId19"/>
    <p:sldId id="310" r:id="rId20"/>
    <p:sldId id="342" r:id="rId21"/>
    <p:sldId id="343" r:id="rId22"/>
    <p:sldId id="344" r:id="rId23"/>
    <p:sldId id="345" r:id="rId24"/>
    <p:sldId id="346" r:id="rId25"/>
    <p:sldId id="290" r:id="rId2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AD7"/>
          </a:solidFill>
        </a:fill>
      </a:tcStyle>
    </a:wholeTbl>
    <a:band2H>
      <a:tcTxStyle/>
      <a:tcStyle>
        <a:tcBdr/>
        <a:fill>
          <a:solidFill>
            <a:srgbClr val="E7E7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D4CA"/>
          </a:solidFill>
        </a:fill>
      </a:tcStyle>
    </a:wholeTbl>
    <a:band2H>
      <a:tcTxStyle/>
      <a:tcStyle>
        <a:tcBdr/>
        <a:fill>
          <a:solidFill>
            <a:srgbClr val="F6EB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14" autoAdjust="0"/>
    <p:restoredTop sz="87500" autoAdjust="0"/>
  </p:normalViewPr>
  <p:slideViewPr>
    <p:cSldViewPr snapToGrid="0">
      <p:cViewPr varScale="1">
        <p:scale>
          <a:sx n="83" d="100"/>
          <a:sy n="83" d="100"/>
        </p:scale>
        <p:origin x="60" y="588"/>
      </p:cViewPr>
      <p:guideLst/>
    </p:cSldViewPr>
  </p:slideViewPr>
  <p:outlineViewPr>
    <p:cViewPr>
      <p:scale>
        <a:sx n="33" d="100"/>
        <a:sy n="33" d="100"/>
      </p:scale>
      <p:origin x="0" y="-22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Arial"/>
      </a:defRPr>
    </a:lvl1pPr>
    <a:lvl2pPr indent="228600" defTabSz="457200" latinLnBrk="0">
      <a:defRPr sz="1200">
        <a:latin typeface="+mj-lt"/>
        <a:ea typeface="+mj-ea"/>
        <a:cs typeface="+mj-cs"/>
        <a:sym typeface="Arial"/>
      </a:defRPr>
    </a:lvl2pPr>
    <a:lvl3pPr indent="457200" defTabSz="457200" latinLnBrk="0">
      <a:defRPr sz="1200">
        <a:latin typeface="+mj-lt"/>
        <a:ea typeface="+mj-ea"/>
        <a:cs typeface="+mj-cs"/>
        <a:sym typeface="Arial"/>
      </a:defRPr>
    </a:lvl3pPr>
    <a:lvl4pPr indent="685800" defTabSz="457200" latinLnBrk="0">
      <a:defRPr sz="1200">
        <a:latin typeface="+mj-lt"/>
        <a:ea typeface="+mj-ea"/>
        <a:cs typeface="+mj-cs"/>
        <a:sym typeface="Arial"/>
      </a:defRPr>
    </a:lvl4pPr>
    <a:lvl5pPr indent="914400" defTabSz="457200" latinLnBrk="0">
      <a:defRPr sz="1200">
        <a:latin typeface="+mj-lt"/>
        <a:ea typeface="+mj-ea"/>
        <a:cs typeface="+mj-cs"/>
        <a:sym typeface="Arial"/>
      </a:defRPr>
    </a:lvl5pPr>
    <a:lvl6pPr indent="1143000" defTabSz="457200" latinLnBrk="0">
      <a:defRPr sz="1200">
        <a:latin typeface="+mj-lt"/>
        <a:ea typeface="+mj-ea"/>
        <a:cs typeface="+mj-cs"/>
        <a:sym typeface="Arial"/>
      </a:defRPr>
    </a:lvl6pPr>
    <a:lvl7pPr indent="1371600" defTabSz="457200" latinLnBrk="0">
      <a:defRPr sz="1200">
        <a:latin typeface="+mj-lt"/>
        <a:ea typeface="+mj-ea"/>
        <a:cs typeface="+mj-cs"/>
        <a:sym typeface="Arial"/>
      </a:defRPr>
    </a:lvl7pPr>
    <a:lvl8pPr indent="1600200" defTabSz="457200" latinLnBrk="0">
      <a:defRPr sz="1200">
        <a:latin typeface="+mj-lt"/>
        <a:ea typeface="+mj-ea"/>
        <a:cs typeface="+mj-cs"/>
        <a:sym typeface="Arial"/>
      </a:defRPr>
    </a:lvl8pPr>
    <a:lvl9pPr indent="1828800" defTabSz="4572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81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Project 3 | Approach &amp; Hints</a:t>
            </a:r>
            <a:endParaRPr dirty="0"/>
          </a:p>
        </p:txBody>
      </p:sp>
      <p:sp>
        <p:nvSpPr>
          <p:cNvPr id="50" name="Content Placeholder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Refer to Chapter 10 &amp; 12 materials</a:t>
            </a:r>
          </a:p>
          <a:p>
            <a:pPr lvl="1"/>
            <a:r>
              <a:rPr lang="en-US" sz="2000" dirty="0"/>
              <a:t>Text includes bits and pieces of code</a:t>
            </a:r>
            <a:endParaRPr sz="2000" dirty="0"/>
          </a:p>
          <a:p>
            <a:r>
              <a:rPr lang="en-US" dirty="0"/>
              <a:t>Implement project as if it’s a (singly) linked list first</a:t>
            </a:r>
          </a:p>
          <a:p>
            <a:r>
              <a:rPr lang="en-US" dirty="0"/>
              <a:t>Modify project to become doubly linked list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901661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Adding a Node</a:t>
            </a:r>
            <a:r>
              <a:rPr lang="en-US" dirty="0"/>
              <a:t> | Between Two Nodes</a:t>
            </a:r>
            <a:endParaRPr dirty="0"/>
          </a:p>
        </p:txBody>
      </p:sp>
      <p:pic>
        <p:nvPicPr>
          <p:cNvPr id="75" name="A diagram illustrates adding a node between 2 adjacent nodes.A chain of nodes and a new node." descr="A diagram illustrates adding a node between 2 adjacent nodes.A chain of nodes and a new node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6936" y="873134"/>
            <a:ext cx="5687079" cy="2295143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A diagram illustrates adding a node between 2 adjacent nodes.After adding the new node between the adjacent nodes." descr="A diagram illustrates adding a node between 2 adjacent nodes.After adding the new node between the adjacent nodes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6936" y="3535873"/>
            <a:ext cx="5852822" cy="229514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148695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Adding at a Given Position</a:t>
            </a:r>
          </a:p>
        </p:txBody>
      </p:sp>
      <p:sp>
        <p:nvSpPr>
          <p:cNvPr id="130" name="public void add(int givenPosition, T newEntry)…"/>
          <p:cNvSpPr txBox="1"/>
          <p:nvPr/>
        </p:nvSpPr>
        <p:spPr>
          <a:xfrm>
            <a:off x="457200" y="894785"/>
            <a:ext cx="7964311" cy="557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void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add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, T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newEntry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if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((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&gt;=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 &amp;&amp; (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&lt;=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numberOfEntries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+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))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{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Node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newNode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=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new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Node(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newEntry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if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(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==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             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Case 1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{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newNode.setNextNode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firstNode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firstNode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=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newNode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}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else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								      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Case 2: list is not empty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{                                   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and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&gt; 1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Node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nodeBefore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=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getNodeAt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-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Node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nodeAfter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=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nodeBefore.getNextNode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();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newNode.setNextNode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nodeAfter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nodeBefore.setNextNode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newNode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}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if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numberOfEntries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++;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}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else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throw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new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IndexOutOfBoundsException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      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D12F1B"/>
                </a:solidFill>
                <a:effectLst/>
                <a:uLnTx/>
                <a:uFillTx/>
                <a:latin typeface="Menlo"/>
                <a:sym typeface="Menlo"/>
              </a:rPr>
              <a:t>"Illegal position given to add operation."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add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2884600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 txBox="1">
            <a:spLocks noGrp="1"/>
          </p:cNvSpPr>
          <p:nvPr>
            <p:ph type="title"/>
          </p:nvPr>
        </p:nvSpPr>
        <p:spPr>
          <a:xfrm>
            <a:off x="190813" y="96971"/>
            <a:ext cx="8953187" cy="816042"/>
          </a:xfrm>
          <a:prstGeom prst="rect">
            <a:avLst/>
          </a:prstGeom>
        </p:spPr>
        <p:txBody>
          <a:bodyPr/>
          <a:lstStyle>
            <a:lvl1pPr defTabSz="813816">
              <a:defRPr sz="3916"/>
            </a:lvl1pPr>
          </a:lstStyle>
          <a:p>
            <a:r>
              <a:rPr dirty="0"/>
              <a:t>Removing a Node</a:t>
            </a:r>
          </a:p>
        </p:txBody>
      </p:sp>
      <p:sp>
        <p:nvSpPr>
          <p:cNvPr id="8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00049" y="1034716"/>
            <a:ext cx="8229601" cy="4910272"/>
          </a:xfrm>
          <a:prstGeom prst="rect">
            <a:avLst/>
          </a:prstGeom>
        </p:spPr>
        <p:txBody>
          <a:bodyPr/>
          <a:lstStyle/>
          <a:p>
            <a:r>
              <a:rPr dirty="0"/>
              <a:t>Possible cases</a:t>
            </a:r>
          </a:p>
          <a:p>
            <a:pPr lvl="1"/>
            <a:r>
              <a:rPr sz="2000" dirty="0"/>
              <a:t>Removing the first node</a:t>
            </a:r>
          </a:p>
          <a:p>
            <a:pPr lvl="1"/>
            <a:r>
              <a:rPr sz="2000" dirty="0">
                <a:solidFill>
                  <a:srgbClr val="0070C0"/>
                </a:solidFill>
              </a:rPr>
              <a:t>Removing a node other than first one</a:t>
            </a:r>
          </a:p>
        </p:txBody>
      </p:sp>
    </p:spTree>
    <p:extLst>
      <p:ext uri="{BB962C8B-B14F-4D97-AF65-F5344CB8AC3E}">
        <p14:creationId xmlns:p14="http://schemas.microsoft.com/office/powerpoint/2010/main" val="402977061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Removing </a:t>
            </a:r>
            <a:r>
              <a:rPr lang="en-US" dirty="0"/>
              <a:t>the First</a:t>
            </a:r>
            <a:r>
              <a:rPr dirty="0"/>
              <a:t> Node</a:t>
            </a:r>
          </a:p>
        </p:txBody>
      </p:sp>
      <p:pic>
        <p:nvPicPr>
          <p:cNvPr id="94" name="An illustration represents the removing the first node from a chain.A chain of nodes." descr="An illustration represents the removing the first node from a chain.A chain of nodes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870" y="1380295"/>
            <a:ext cx="6375608" cy="1174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An illustration represents the removing the first node from a chain.After removing the first node." descr="An illustration represents the removing the first node from a chain.After removing the first node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3870" y="3127709"/>
            <a:ext cx="5971590" cy="129242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0966512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Removing a</a:t>
            </a:r>
            <a:r>
              <a:rPr lang="en-US" dirty="0"/>
              <a:t>n Interior</a:t>
            </a:r>
            <a:r>
              <a:rPr dirty="0"/>
              <a:t> Node</a:t>
            </a:r>
          </a:p>
        </p:txBody>
      </p:sp>
      <p:pic>
        <p:nvPicPr>
          <p:cNvPr id="104" name="An illustration represents the removing an interior code from a chain. After locating the node to remove." descr="An illustration represents the removing an interior code from a chain. After locating the node to remove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435" y="944727"/>
            <a:ext cx="8383387" cy="22515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An illustration represents the removing an interior code from a chain. After removing the node." descr="An illustration represents the removing an interior code from a chain. After removing the node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5667" y="3333177"/>
            <a:ext cx="8261133" cy="238982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2264531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Removing a Node</a:t>
            </a:r>
          </a:p>
        </p:txBody>
      </p:sp>
      <p:sp>
        <p:nvSpPr>
          <p:cNvPr id="108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621791">
              <a:defRPr sz="2448"/>
            </a:pPr>
            <a:r>
              <a:rPr sz="1800" b="0" dirty="0"/>
              <a:t>Operations on a chain depended on the method </a:t>
            </a:r>
            <a:r>
              <a:rPr sz="1800" b="0" dirty="0" err="1">
                <a:latin typeface="Courier New"/>
                <a:ea typeface="Courier New"/>
                <a:cs typeface="Courier New"/>
                <a:sym typeface="Courier New"/>
              </a:rPr>
              <a:t>getNodeAt</a:t>
            </a:r>
            <a:endParaRPr sz="1800" b="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// Returns a reference to the node at a given position.…"/>
          <p:cNvSpPr txBox="1"/>
          <p:nvPr/>
        </p:nvSpPr>
        <p:spPr>
          <a:xfrm>
            <a:off x="457200" y="1306830"/>
            <a:ext cx="8494234" cy="3554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Returns a reference to the node at a given position.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Precondition: The chain is not empty;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//               1 &lt;= </a:t>
            </a:r>
            <a:r>
              <a:rPr dirty="0" err="1"/>
              <a:t>givenPosition</a:t>
            </a:r>
            <a:r>
              <a:rPr dirty="0"/>
              <a:t> &lt;= </a:t>
            </a:r>
            <a:r>
              <a:rPr dirty="0" err="1"/>
              <a:t>numberOfEntries</a:t>
            </a:r>
            <a:r>
              <a:rPr dirty="0"/>
              <a:t>.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Node </a:t>
            </a:r>
            <a:r>
              <a:rPr dirty="0" err="1"/>
              <a:t>getNodeAt</a:t>
            </a:r>
            <a:r>
              <a:rPr dirty="0"/>
              <a:t>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givenPosition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// Assertion: (</a:t>
            </a:r>
            <a:r>
              <a:rPr dirty="0" err="1"/>
              <a:t>firstNode</a:t>
            </a:r>
            <a:r>
              <a:rPr dirty="0"/>
              <a:t> != null) &amp;&amp;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//            (1 &lt;= </a:t>
            </a:r>
            <a:r>
              <a:rPr dirty="0" err="1"/>
              <a:t>givenPosition</a:t>
            </a:r>
            <a:r>
              <a:rPr dirty="0"/>
              <a:t>) &amp;&amp; (</a:t>
            </a:r>
            <a:r>
              <a:rPr dirty="0" err="1"/>
              <a:t>givenPosition</a:t>
            </a:r>
            <a:r>
              <a:rPr dirty="0"/>
              <a:t> &lt;= </a:t>
            </a:r>
            <a:r>
              <a:rPr dirty="0" err="1"/>
              <a:t>numberOfEntries</a:t>
            </a:r>
            <a:r>
              <a:rPr dirty="0"/>
              <a:t>)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Node </a:t>
            </a:r>
            <a:r>
              <a:rPr dirty="0" err="1"/>
              <a:t>currentNode</a:t>
            </a:r>
            <a:r>
              <a:rPr dirty="0"/>
              <a:t> = </a:t>
            </a:r>
            <a:r>
              <a:rPr dirty="0" err="1"/>
              <a:t>firstNode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// Traverse the chain to locate the desired node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// (skipped if </a:t>
            </a:r>
            <a:r>
              <a:rPr dirty="0" err="1"/>
              <a:t>givenPosition</a:t>
            </a:r>
            <a:r>
              <a:rPr dirty="0"/>
              <a:t> is 1)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for</a:t>
            </a:r>
            <a:r>
              <a:rPr dirty="0"/>
              <a:t> 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counter =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; counter &lt; </a:t>
            </a:r>
            <a:r>
              <a:rPr dirty="0" err="1"/>
              <a:t>givenPosition</a:t>
            </a:r>
            <a:r>
              <a:rPr dirty="0"/>
              <a:t>; counter++)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currentNode</a:t>
            </a:r>
            <a:r>
              <a:rPr dirty="0"/>
              <a:t> = </a:t>
            </a:r>
            <a:r>
              <a:rPr dirty="0" err="1"/>
              <a:t>currentNode.getNextNode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// Assertion: </a:t>
            </a:r>
            <a:r>
              <a:rPr dirty="0" err="1"/>
              <a:t>currentNode</a:t>
            </a:r>
            <a:r>
              <a:rPr dirty="0"/>
              <a:t> != null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</a:t>
            </a:r>
            <a:r>
              <a:rPr dirty="0" err="1"/>
              <a:t>currentNode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getNodeAt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9467468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>
            <a:spLocks noGrp="1"/>
          </p:cNvSpPr>
          <p:nvPr>
            <p:ph type="title"/>
          </p:nvPr>
        </p:nvSpPr>
        <p:spPr>
          <a:xfrm>
            <a:off x="262135" y="-25401"/>
            <a:ext cx="8513565" cy="807816"/>
          </a:xfrm>
          <a:prstGeom prst="rect">
            <a:avLst/>
          </a:prstGeom>
        </p:spPr>
        <p:txBody>
          <a:bodyPr/>
          <a:lstStyle/>
          <a:p>
            <a:pPr defTabSz="649223">
              <a:defRPr sz="3124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t> method returns entry it deletes from list</a:t>
            </a:r>
          </a:p>
        </p:txBody>
      </p:sp>
      <p:sp>
        <p:nvSpPr>
          <p:cNvPr id="151" name="public T remove(int givenPosition)…"/>
          <p:cNvSpPr txBox="1"/>
          <p:nvPr/>
        </p:nvSpPr>
        <p:spPr>
          <a:xfrm>
            <a:off x="481057" y="782414"/>
            <a:ext cx="5694827" cy="56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T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remove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T result =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null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                     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Return value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if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((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&gt;=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 &amp;&amp; (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&lt;=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numberOfEntries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{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Assertion: !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isEmpty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()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if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(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==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           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Case 1: Remove first entry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{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result =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firstNode.getData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();  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Save entry to be removed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firstNode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=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firstNode.getNextNode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();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Remove entry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}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else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                     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Case 2: Not first entry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{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Node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nodeBefore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=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getNodeAt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-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Node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nodeToRemove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=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nodeBefore.getNextNode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result =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nodeToRemove.getData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();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Save entry to be removed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Node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nodeAfter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=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nodeToRemove.getNextNode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nodeBefore.setNextNode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nodeAfter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Remove entry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}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if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numberOfEntries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--;               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Update count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return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result;                   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Return removed entry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}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else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throw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new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IndexOutOfBoundsException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 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D12F1B"/>
                </a:solidFill>
                <a:effectLst/>
                <a:uLnTx/>
                <a:uFillTx/>
                <a:latin typeface="Menlo"/>
                <a:sym typeface="Menlo"/>
              </a:rPr>
              <a:t>"Illegal position given to remove operation."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remove</a:t>
            </a:r>
          </a:p>
        </p:txBody>
      </p:sp>
    </p:spTree>
    <p:extLst>
      <p:ext uri="{BB962C8B-B14F-4D97-AF65-F5344CB8AC3E}">
        <p14:creationId xmlns:p14="http://schemas.microsoft.com/office/powerpoint/2010/main" val="137492507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Using a Tail Reference</a:t>
            </a:r>
          </a:p>
        </p:txBody>
      </p:sp>
      <p:sp>
        <p:nvSpPr>
          <p:cNvPr id="112" name="FIGURE 12-7 Two linked chains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612648">
              <a:defRPr sz="2948"/>
            </a:lvl1pPr>
          </a:lstStyle>
          <a:p>
            <a:r>
              <a:rPr sz="1800" b="0" dirty="0"/>
              <a:t>Two linked chains</a:t>
            </a:r>
          </a:p>
        </p:txBody>
      </p:sp>
      <p:pic>
        <p:nvPicPr>
          <p:cNvPr id="113" name="An illustration represents the 2 linked chains.Chain with only a head reference." descr="An illustration represents the 2 linked chains.Chain with only a head reference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268421"/>
            <a:ext cx="8458201" cy="1576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An illustration represents the 2 linked chains. Chain with both a head and a tail reference." descr="An illustration represents the 2 linked chains. Chain with both a head and a tail reference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2900" y="3587999"/>
            <a:ext cx="8458200" cy="133518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4728395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>
            <a:spLocks noGrp="1"/>
          </p:cNvSpPr>
          <p:nvPr>
            <p:ph type="title"/>
          </p:nvPr>
        </p:nvSpPr>
        <p:spPr>
          <a:xfrm>
            <a:off x="249434" y="181602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A Refined Linked Implementation</a:t>
            </a:r>
          </a:p>
        </p:txBody>
      </p:sp>
      <p:sp>
        <p:nvSpPr>
          <p:cNvPr id="166" name="FIGURE 12-8 A linked chain with both a head reference and a tail reference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02336">
              <a:defRPr sz="1936"/>
            </a:lvl1pPr>
          </a:lstStyle>
          <a:p>
            <a:r>
              <a:rPr sz="1800" b="0" dirty="0"/>
              <a:t>A linked chain with both a head reference and a tail reference</a:t>
            </a:r>
          </a:p>
        </p:txBody>
      </p:sp>
      <p:sp>
        <p:nvSpPr>
          <p:cNvPr id="167" name="private Node firstNode;       // Head reference to first node…"/>
          <p:cNvSpPr txBox="1"/>
          <p:nvPr/>
        </p:nvSpPr>
        <p:spPr>
          <a:xfrm>
            <a:off x="290495" y="1406399"/>
            <a:ext cx="8563010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Node firstNode;       </a:t>
            </a:r>
            <a:r>
              <a:t>// Head reference to first node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Node lastNode;        </a:t>
            </a:r>
            <a:r>
              <a:t>// Tail reference to last node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A2DA2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 numberOfEntries; </a:t>
            </a:r>
            <a:r>
              <a:t>// Number of entries in list</a:t>
            </a:r>
          </a:p>
        </p:txBody>
      </p:sp>
      <p:pic>
        <p:nvPicPr>
          <p:cNvPr id="168" name="An illustration represents a linked chain with both head reference and a tail reference.&#10;&#10;Picture 2" descr="An illustration represents a linked chain with both head reference and a tail reference.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6060" y="3118829"/>
            <a:ext cx="6540314" cy="24899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4665225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68680">
              <a:defRPr sz="4180"/>
            </a:pPr>
            <a:r>
              <a:t>Method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toArray</a:t>
            </a:r>
          </a:p>
        </p:txBody>
      </p:sp>
      <p:sp>
        <p:nvSpPr>
          <p:cNvPr id="137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49808">
              <a:defRPr sz="2952"/>
            </a:lvl1pPr>
          </a:lstStyle>
          <a:p>
            <a:r>
              <a:rPr sz="1800" b="0" dirty="0"/>
              <a:t>Traverses chain, loads an array</a:t>
            </a:r>
          </a:p>
        </p:txBody>
      </p:sp>
      <p:sp>
        <p:nvSpPr>
          <p:cNvPr id="138" name="public T[] toArray()…"/>
          <p:cNvSpPr txBox="1"/>
          <p:nvPr/>
        </p:nvSpPr>
        <p:spPr>
          <a:xfrm>
            <a:off x="457200" y="1114695"/>
            <a:ext cx="8229600" cy="4539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T[] </a:t>
            </a:r>
            <a:r>
              <a:rPr dirty="0" err="1"/>
              <a:t>toArray</a:t>
            </a:r>
            <a:r>
              <a:rPr dirty="0"/>
              <a:t>()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// The cast is safe because the new array contains null entries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@</a:t>
            </a:r>
            <a:r>
              <a:rPr dirty="0" err="1"/>
              <a:t>SuppressWarnings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"unchecked"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T[] result = (T[])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Object[</a:t>
            </a:r>
            <a:r>
              <a:rPr dirty="0" err="1"/>
              <a:t>numberOfEntries</a:t>
            </a:r>
            <a:r>
              <a:rPr dirty="0"/>
              <a:t>];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index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Node </a:t>
            </a:r>
            <a:r>
              <a:rPr dirty="0" err="1"/>
              <a:t>currentNode</a:t>
            </a:r>
            <a:r>
              <a:rPr dirty="0"/>
              <a:t> = </a:t>
            </a:r>
            <a:r>
              <a:rPr dirty="0" err="1"/>
              <a:t>firstNode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while</a:t>
            </a:r>
            <a:r>
              <a:rPr dirty="0"/>
              <a:t> ((index &lt; </a:t>
            </a:r>
            <a:r>
              <a:rPr dirty="0" err="1"/>
              <a:t>numberOfEntries</a:t>
            </a:r>
            <a:r>
              <a:rPr dirty="0"/>
              <a:t>) &amp;&amp; (</a:t>
            </a:r>
            <a:r>
              <a:rPr dirty="0" err="1"/>
              <a:t>currentNode</a:t>
            </a:r>
            <a:r>
              <a:rPr dirty="0"/>
              <a:t> !=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))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result[index] = </a:t>
            </a:r>
            <a:r>
              <a:rPr dirty="0" err="1"/>
              <a:t>currentNode.getData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currentNode</a:t>
            </a:r>
            <a:r>
              <a:rPr dirty="0"/>
              <a:t> = </a:t>
            </a:r>
            <a:r>
              <a:rPr dirty="0" err="1"/>
              <a:t>currentNode.getNextNode</a:t>
            </a:r>
            <a:r>
              <a:rPr dirty="0"/>
              <a:t>();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index++;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while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result;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toArray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65830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383" y="439838"/>
            <a:ext cx="8513234" cy="816042"/>
          </a:xfrm>
        </p:spPr>
        <p:txBody>
          <a:bodyPr>
            <a:normAutofit fontScale="90000"/>
          </a:bodyPr>
          <a:lstStyle/>
          <a:p>
            <a:r>
              <a:rPr lang="en-US" dirty="0"/>
              <a:t>Chapter 10 &amp; 12 | Topics</a:t>
            </a:r>
          </a:p>
        </p:txBody>
      </p:sp>
    </p:spTree>
    <p:extLst>
      <p:ext uri="{BB962C8B-B14F-4D97-AF65-F5344CB8AC3E}">
        <p14:creationId xmlns:p14="http://schemas.microsoft.com/office/powerpoint/2010/main" val="52847017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A Refined Linked Implementation</a:t>
            </a:r>
          </a:p>
        </p:txBody>
      </p:sp>
      <p:sp>
        <p:nvSpPr>
          <p:cNvPr id="171" name="FIGURE 12-9 Adding a node to the end of a nonempty chain that has a tail reference"/>
          <p:cNvSpPr txBox="1">
            <a:spLocks noGrp="1"/>
          </p:cNvSpPr>
          <p:nvPr>
            <p:ph type="body" sz="quarter" idx="1"/>
          </p:nvPr>
        </p:nvSpPr>
        <p:spPr>
          <a:xfrm>
            <a:off x="129430" y="5831015"/>
            <a:ext cx="8885140" cy="581001"/>
          </a:xfrm>
          <a:prstGeom prst="rect">
            <a:avLst/>
          </a:prstGeom>
        </p:spPr>
        <p:txBody>
          <a:bodyPr/>
          <a:lstStyle>
            <a:lvl1pPr defTabSz="393192">
              <a:defRPr sz="1892"/>
            </a:lvl1pPr>
          </a:lstStyle>
          <a:p>
            <a:r>
              <a:rPr dirty="0"/>
              <a:t>Adding a node to the end of a nonempty chain that has a tail reference</a:t>
            </a:r>
          </a:p>
        </p:txBody>
      </p:sp>
      <p:pic>
        <p:nvPicPr>
          <p:cNvPr id="172" name="Adding a node to the end of a nonempty chain that has a tail reference after executing setNextNode." descr="Adding a node to the end of a nonempty chain that has a tail reference after executing setNextNode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971" y="1166096"/>
            <a:ext cx="8406423" cy="17293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Adding a node to the end of a nonempty chain that has a tail reference after executing lastNode equals newNode." descr="Adding a node to the end of a nonempty chain that has a tail reference after executing lastNode equals newNode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3971" y="3667411"/>
            <a:ext cx="7442918" cy="17544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2291826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A Refined Linked Implementation</a:t>
            </a:r>
          </a:p>
        </p:txBody>
      </p:sp>
      <p:sp>
        <p:nvSpPr>
          <p:cNvPr id="176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667512">
              <a:defRPr sz="2628"/>
            </a:pPr>
            <a:r>
              <a:t>Revision of the first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t> method</a:t>
            </a:r>
          </a:p>
        </p:txBody>
      </p:sp>
      <p:sp>
        <p:nvSpPr>
          <p:cNvPr id="177" name="public void add(T newEntry)…"/>
          <p:cNvSpPr txBox="1"/>
          <p:nvPr/>
        </p:nvSpPr>
        <p:spPr>
          <a:xfrm>
            <a:off x="457200" y="1369400"/>
            <a:ext cx="5259920" cy="358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add(T </a:t>
            </a:r>
            <a:r>
              <a:rPr dirty="0" err="1"/>
              <a:t>newEntry</a:t>
            </a:r>
            <a:r>
              <a:rPr dirty="0"/>
              <a:t>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Node </a:t>
            </a:r>
            <a:r>
              <a:rPr dirty="0" err="1"/>
              <a:t>newNode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Node(</a:t>
            </a:r>
            <a:r>
              <a:rPr dirty="0" err="1"/>
              <a:t>newEntry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n-lt"/>
                <a:ea typeface="+mn-ea"/>
                <a:cs typeface="+mn-cs"/>
                <a:sym typeface="Helvetica"/>
              </a:defRPr>
            </a:pP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isEmpty</a:t>
            </a:r>
            <a:r>
              <a:rPr dirty="0"/>
              <a:t>())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firstNode</a:t>
            </a:r>
            <a:r>
              <a:rPr dirty="0"/>
              <a:t> = </a:t>
            </a:r>
            <a:r>
              <a:rPr dirty="0" err="1"/>
              <a:t>newNode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else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lastNode.setNextNode</a:t>
            </a:r>
            <a:r>
              <a:rPr dirty="0"/>
              <a:t>(</a:t>
            </a:r>
            <a:r>
              <a:rPr dirty="0" err="1"/>
              <a:t>newNode</a:t>
            </a:r>
            <a:r>
              <a:rPr dirty="0"/>
              <a:t>);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lastNode</a:t>
            </a:r>
            <a:r>
              <a:rPr dirty="0"/>
              <a:t> = </a:t>
            </a:r>
            <a:r>
              <a:rPr dirty="0" err="1"/>
              <a:t>newNode</a:t>
            </a:r>
            <a:r>
              <a:rPr dirty="0"/>
              <a:t>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 err="1"/>
              <a:t>numberOfEntries</a:t>
            </a:r>
            <a:r>
              <a:rPr dirty="0"/>
              <a:t>++;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 </a:t>
            </a:r>
            <a:r>
              <a:rPr dirty="0"/>
              <a:t>// end add</a:t>
            </a:r>
            <a:endParaRPr dirty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6722743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1"/>
          <p:cNvSpPr txBox="1">
            <a:spLocks noGrp="1"/>
          </p:cNvSpPr>
          <p:nvPr>
            <p:ph type="title"/>
          </p:nvPr>
        </p:nvSpPr>
        <p:spPr>
          <a:xfrm>
            <a:off x="173235" y="-139701"/>
            <a:ext cx="8513565" cy="581002"/>
          </a:xfrm>
          <a:prstGeom prst="rect">
            <a:avLst/>
          </a:prstGeom>
        </p:spPr>
        <p:txBody>
          <a:bodyPr/>
          <a:lstStyle/>
          <a:p>
            <a:pPr lvl="1" defTabSz="530351">
              <a:defRPr sz="2551"/>
            </a:pPr>
            <a:r>
              <a:t>A Refined Linked Implementation - refined add by position</a:t>
            </a:r>
          </a:p>
        </p:txBody>
      </p:sp>
      <p:sp>
        <p:nvSpPr>
          <p:cNvPr id="180" name="public void add(int givenPosition, T newEntry) {…"/>
          <p:cNvSpPr txBox="1"/>
          <p:nvPr/>
        </p:nvSpPr>
        <p:spPr>
          <a:xfrm>
            <a:off x="327917" y="291134"/>
            <a:ext cx="7107912" cy="6024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add(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givenPosition, T newEntry)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if</a:t>
            </a:r>
            <a:r>
              <a:t> ((givenPosition &gt;= </a:t>
            </a:r>
            <a:r>
              <a:rPr>
                <a:solidFill>
                  <a:srgbClr val="272AD8"/>
                </a:solidFill>
              </a:rPr>
              <a:t>1</a:t>
            </a:r>
            <a:r>
              <a:t>) &amp;&amp; (givenPosition &lt;= numberOfEntries + </a:t>
            </a:r>
            <a:r>
              <a:rPr>
                <a:solidFill>
                  <a:srgbClr val="272AD8"/>
                </a:solidFill>
              </a:rPr>
              <a:t>1</a:t>
            </a:r>
            <a:r>
              <a:t>))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Node newNode = </a:t>
            </a:r>
            <a:r>
              <a:rPr>
                <a:solidFill>
                  <a:srgbClr val="BA2DA2"/>
                </a:solidFill>
              </a:rPr>
              <a:t>new</a:t>
            </a:r>
            <a:r>
              <a:t> Node(newEntry);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if</a:t>
            </a:r>
            <a:r>
              <a:t> (isEmpty())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   firstNode = newNode;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   lastNode = newNode;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}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else</a:t>
            </a:r>
            <a:r>
              <a:t> </a:t>
            </a:r>
            <a:r>
              <a:rPr>
                <a:solidFill>
                  <a:srgbClr val="BA2DA2"/>
                </a:solidFill>
              </a:rPr>
              <a:t>if</a:t>
            </a:r>
            <a:r>
              <a:t> (givenPosition == </a:t>
            </a:r>
            <a:r>
              <a:rPr>
                <a:solidFill>
                  <a:srgbClr val="272AD8"/>
                </a:solidFill>
              </a:rPr>
              <a:t>1</a:t>
            </a:r>
            <a:r>
              <a:t>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   newNode.setNextNode(firstNode);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   firstNode = newNode;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}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else</a:t>
            </a:r>
            <a:r>
              <a:t> </a:t>
            </a:r>
            <a:r>
              <a:rPr>
                <a:solidFill>
                  <a:srgbClr val="BA2DA2"/>
                </a:solidFill>
              </a:rPr>
              <a:t>if</a:t>
            </a:r>
            <a:r>
              <a:t> (givenPosition == numberOfEntries + </a:t>
            </a:r>
            <a:r>
              <a:rPr>
                <a:solidFill>
                  <a:srgbClr val="272AD8"/>
                </a:solidFill>
              </a:rPr>
              <a:t>1</a:t>
            </a:r>
            <a:r>
              <a:t>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   lastNode.setNextNode(newNode);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   lastNode = newNode;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}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else</a:t>
            </a:r>
            <a:r>
              <a:rPr>
                <a:solidFill>
                  <a:srgbClr val="BA2DA2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   Node nodeBefore = getNodeAt(givenPosition - </a:t>
            </a:r>
            <a:r>
              <a:rPr>
                <a:solidFill>
                  <a:srgbClr val="272AD8"/>
                </a:solidFill>
              </a:rPr>
              <a:t>1</a:t>
            </a:r>
            <a:r>
              <a:t>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   Node nodeAfter = nodeBefore.getNextNode();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   newNode.setNextNode(nodeAfter);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   nodeBefore.setNextNode(newNode);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} </a:t>
            </a:r>
            <a:r>
              <a:t>// end if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numberOfEntries++;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}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else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throw</a:t>
            </a:r>
            <a:r>
              <a:t> </a:t>
            </a:r>
            <a:r>
              <a:rPr>
                <a:solidFill>
                  <a:srgbClr val="BA2DA2"/>
                </a:solidFill>
              </a:rPr>
              <a:t>new</a:t>
            </a:r>
            <a:r>
              <a:t> IndexOutOfBoundsException(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        </a:t>
            </a:r>
            <a:r>
              <a:t>"Illegal position given to add operation."</a:t>
            </a:r>
            <a:r>
              <a:rPr>
                <a:solidFill>
                  <a:srgbClr val="000000"/>
                </a:solidFill>
              </a:rPr>
              <a:t>);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add</a:t>
            </a:r>
          </a:p>
        </p:txBody>
      </p:sp>
    </p:spTree>
    <p:extLst>
      <p:ext uri="{BB962C8B-B14F-4D97-AF65-F5344CB8AC3E}">
        <p14:creationId xmlns:p14="http://schemas.microsoft.com/office/powerpoint/2010/main" val="383359923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A Refined Linked Implementation</a:t>
            </a:r>
          </a:p>
        </p:txBody>
      </p:sp>
      <p:sp>
        <p:nvSpPr>
          <p:cNvPr id="183" name="FIGURE 12-10 Before and after removing the last node from a chain that has both head and tail references and contains one or more nodes"/>
          <p:cNvSpPr txBox="1">
            <a:spLocks noGrp="1"/>
          </p:cNvSpPr>
          <p:nvPr>
            <p:ph type="body" sz="quarter" idx="1"/>
          </p:nvPr>
        </p:nvSpPr>
        <p:spPr>
          <a:xfrm>
            <a:off x="457200" y="5604201"/>
            <a:ext cx="8229600" cy="80781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438911">
              <a:defRPr sz="2112"/>
            </a:lvl1pPr>
          </a:lstStyle>
          <a:p>
            <a:r>
              <a:rPr dirty="0"/>
              <a:t>Before and after removing the last node from a chain that has both head and tail references and contains one or more nodes</a:t>
            </a:r>
          </a:p>
        </p:txBody>
      </p:sp>
      <p:pic>
        <p:nvPicPr>
          <p:cNvPr id="184" name="An illustration represents the before and after removing the last node from a chain that has both head and tail references and contains 1 or more nodes.&#10;A one-node chain." descr="An illustration represents the before and after removing the last node from a chain that has both head and tail references and contains 1 or more nodes.A one-node chain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016350"/>
            <a:ext cx="2165327" cy="43793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An illustration represents the before and after removing the last node from a chain that has both head and tail references and contains 1 or more nodes. A chain of two or more nodes." descr="An illustration represents the before and after removing the last node from a chain that has both head and tail references and contains 1 or more nodes. A chain of two or more nodes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31340" y="1016350"/>
            <a:ext cx="4792720" cy="40629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8879226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1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60808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585215">
              <a:defRPr sz="2816"/>
            </a:pPr>
            <a:r>
              <a:t>A Refined Linked Implementation — refined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remove</a:t>
            </a:r>
          </a:p>
        </p:txBody>
      </p:sp>
      <p:sp>
        <p:nvSpPr>
          <p:cNvPr id="188" name="public T remove(int givenPosition) {…"/>
          <p:cNvSpPr txBox="1"/>
          <p:nvPr/>
        </p:nvSpPr>
        <p:spPr>
          <a:xfrm>
            <a:off x="443971" y="433732"/>
            <a:ext cx="7604905" cy="6036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T remove(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givenPosition)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T result = </a:t>
            </a:r>
            <a:r>
              <a:rPr>
                <a:solidFill>
                  <a:srgbClr val="BA2DA2"/>
                </a:solidFill>
              </a:rPr>
              <a:t>null</a:t>
            </a:r>
            <a:r>
              <a:t>;                           </a:t>
            </a:r>
            <a:r>
              <a:rPr>
                <a:solidFill>
                  <a:srgbClr val="008400"/>
                </a:solidFill>
              </a:rPr>
              <a:t>// Return value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if</a:t>
            </a:r>
            <a:r>
              <a:t> ((givenPosition &gt;= </a:t>
            </a:r>
            <a:r>
              <a:rPr>
                <a:solidFill>
                  <a:srgbClr val="272AD8"/>
                </a:solidFill>
              </a:rPr>
              <a:t>1</a:t>
            </a:r>
            <a:r>
              <a:t>) &amp;&amp; (givenPosition &lt;= numberOfEntries))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// Assertion: !isEmpty()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</a:t>
            </a:r>
            <a:r>
              <a:rPr>
                <a:solidFill>
                  <a:srgbClr val="BA2DA2"/>
                </a:solidFill>
              </a:rPr>
              <a:t>if</a:t>
            </a:r>
            <a:r>
              <a:rPr>
                <a:solidFill>
                  <a:srgbClr val="000000"/>
                </a:solidFill>
              </a:rPr>
              <a:t> (givenPosition == </a:t>
            </a:r>
            <a:r>
              <a:rPr>
                <a:solidFill>
                  <a:srgbClr val="272AD8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)                 </a:t>
            </a:r>
            <a:r>
              <a:t>// Case 1: Remove first entry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   result = firstNode.getData();        </a:t>
            </a:r>
            <a:r>
              <a:rPr>
                <a:solidFill>
                  <a:srgbClr val="008400"/>
                </a:solidFill>
              </a:rPr>
              <a:t>// Save entry to be removed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   firstNode = firstNode.getNextNode();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   </a:t>
            </a:r>
            <a:r>
              <a:rPr>
                <a:solidFill>
                  <a:srgbClr val="BA2DA2"/>
                </a:solidFill>
              </a:rPr>
              <a:t>if</a:t>
            </a:r>
            <a:r>
              <a:t> (numberOfEntries == </a:t>
            </a:r>
            <a:r>
              <a:rPr>
                <a:solidFill>
                  <a:srgbClr val="272AD8"/>
                </a:solidFill>
              </a:rPr>
              <a:t>1</a:t>
            </a:r>
            <a:r>
              <a:t>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    lastNode = </a:t>
            </a:r>
            <a:r>
              <a:rPr>
                <a:solidFill>
                  <a:srgbClr val="BA2DA2"/>
                </a:solidFill>
              </a:rPr>
              <a:t>null</a:t>
            </a:r>
            <a:r>
              <a:rPr>
                <a:solidFill>
                  <a:srgbClr val="000000"/>
                </a:solidFill>
              </a:rPr>
              <a:t>;                  </a:t>
            </a:r>
            <a:r>
              <a:t>// Solitary entry was removed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}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else</a:t>
            </a:r>
            <a:r>
              <a:t>                                    </a:t>
            </a:r>
            <a:r>
              <a:rPr>
                <a:solidFill>
                  <a:srgbClr val="008400"/>
                </a:solidFill>
              </a:rPr>
              <a:t>// Case 2: Not first entry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   Node nodeBefore = getNodeAt(givenPosition - </a:t>
            </a:r>
            <a:r>
              <a:rPr>
                <a:solidFill>
                  <a:srgbClr val="272AD8"/>
                </a:solidFill>
              </a:rPr>
              <a:t>1</a:t>
            </a:r>
            <a:r>
              <a:t>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   Node nodeToRemove = nodeBefore.getNextNode();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   Node nodeAfter = nodeToRemove.getNextNode();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   nodeBefore.setNextNode(nodeAfter);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   result = nodeToRemove.getData();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   </a:t>
            </a:r>
            <a:r>
              <a:rPr>
                <a:solidFill>
                  <a:srgbClr val="BA2DA2"/>
                </a:solidFill>
              </a:rPr>
              <a:t>if</a:t>
            </a:r>
            <a:r>
              <a:t> (givenPosition == numberOfEntries)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      lastNode = nodeBefore;            </a:t>
            </a:r>
            <a:r>
              <a:rPr>
                <a:solidFill>
                  <a:srgbClr val="008400"/>
                </a:solidFill>
              </a:rPr>
              <a:t>// Last node was removed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} </a:t>
            </a:r>
            <a:r>
              <a:t>// end if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numberOfEntries--;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}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else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throw</a:t>
            </a:r>
            <a:r>
              <a:t> </a:t>
            </a:r>
            <a:r>
              <a:rPr>
                <a:solidFill>
                  <a:srgbClr val="BA2DA2"/>
                </a:solidFill>
              </a:rPr>
              <a:t>new</a:t>
            </a:r>
            <a:r>
              <a:t> IndexOutOfBoundsException(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        </a:t>
            </a:r>
            <a:r>
              <a:t>"Illegal position given to remove operation."</a:t>
            </a:r>
            <a:r>
              <a:rPr>
                <a:solidFill>
                  <a:srgbClr val="000000"/>
                </a:solidFill>
              </a:rPr>
              <a:t>);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+mn-lt"/>
                <a:ea typeface="+mn-ea"/>
                <a:cs typeface="+mn-cs"/>
                <a:sym typeface="Helvetica"/>
              </a:defRPr>
            </a:pP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return</a:t>
            </a:r>
            <a:r>
              <a:t> result;                             </a:t>
            </a:r>
            <a:r>
              <a:rPr>
                <a:solidFill>
                  <a:srgbClr val="008400"/>
                </a:solidFill>
              </a:rPr>
              <a:t>// Return removed entry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remove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7440070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40663">
              <a:defRPr sz="3564"/>
            </a:lvl1pPr>
          </a:lstStyle>
          <a:p>
            <a:r>
              <a:rPr lang="en-US" dirty="0"/>
              <a:t>Implementing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US" dirty="0"/>
              <a:t> at a specific position</a:t>
            </a:r>
          </a:p>
        </p:txBody>
      </p:sp>
      <p:sp>
        <p:nvSpPr>
          <p:cNvPr id="87" name="// Precondition: The array list has room for another entry.…"/>
          <p:cNvSpPr txBox="1"/>
          <p:nvPr/>
        </p:nvSpPr>
        <p:spPr>
          <a:xfrm>
            <a:off x="516891" y="997434"/>
            <a:ext cx="8846503" cy="443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Precondition: The array list has room for another entry.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add(</a:t>
            </a:r>
            <a:r>
              <a:rPr>
                <a:solidFill>
                  <a:srgbClr val="BA2DA2"/>
                </a:solidFill>
              </a:rPr>
              <a:t>int</a:t>
            </a:r>
            <a:r>
              <a:t> newPosition, T newEntry)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checkIntegrity();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// Assertion: The array list has room for another entry.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if</a:t>
            </a:r>
            <a:r>
              <a:t> ((newPosition &gt;= </a:t>
            </a:r>
            <a:r>
              <a:rPr>
                <a:solidFill>
                  <a:srgbClr val="272AD8"/>
                </a:solidFill>
              </a:rPr>
              <a:t>1</a:t>
            </a:r>
            <a:r>
              <a:t>) &amp;&amp; (newPosition &lt;= numberOfEntries + </a:t>
            </a:r>
            <a:r>
              <a:rPr>
                <a:solidFill>
                  <a:srgbClr val="272AD8"/>
                </a:solidFill>
              </a:rPr>
              <a:t>1</a:t>
            </a:r>
            <a:r>
              <a:t>))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if</a:t>
            </a:r>
            <a:r>
              <a:t> (newPosition &lt;= numberOfEntries)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   makeRoom(newPosition);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list[newPosition] = newEntry;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numberOfEntries++;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ensureCapacity(); </a:t>
            </a:r>
            <a:r>
              <a:t>// Ensure enough room for next add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}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else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throw</a:t>
            </a:r>
            <a:r>
              <a:t> </a:t>
            </a:r>
            <a:r>
              <a:rPr>
                <a:solidFill>
                  <a:srgbClr val="BA2DA2"/>
                </a:solidFill>
              </a:rPr>
              <a:t>new</a:t>
            </a:r>
            <a:r>
              <a:t> IndexOutOfBoundsException(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        </a:t>
            </a:r>
            <a:r>
              <a:t>"Given position of add's new entry is out of bounds."</a:t>
            </a:r>
            <a:r>
              <a:rPr>
                <a:solidFill>
                  <a:srgbClr val="000000"/>
                </a:solidFill>
              </a:rPr>
              <a:t>);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add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325376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"/>
          <p:cNvSpPr txBox="1">
            <a:spLocks noGrp="1"/>
          </p:cNvSpPr>
          <p:nvPr>
            <p:ph type="title"/>
          </p:nvPr>
        </p:nvSpPr>
        <p:spPr>
          <a:xfrm>
            <a:off x="270932" y="326958"/>
            <a:ext cx="8513234" cy="816042"/>
          </a:xfrm>
          <a:prstGeom prst="rect">
            <a:avLst/>
          </a:prstGeom>
        </p:spPr>
        <p:txBody>
          <a:bodyPr>
            <a:normAutofit/>
          </a:bodyPr>
          <a:lstStyle>
            <a:lvl1pPr defTabSz="822959">
              <a:defRPr sz="3959"/>
            </a:lvl1pPr>
          </a:lstStyle>
          <a:p>
            <a:r>
              <a:rPr sz="4000" dirty="0"/>
              <a:t>Linked Implementation</a:t>
            </a:r>
          </a:p>
        </p:txBody>
      </p:sp>
      <p:sp>
        <p:nvSpPr>
          <p:cNvPr id="50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400049" y="1231900"/>
            <a:ext cx="8229601" cy="4713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Avoids moving data when adding or removing entries</a:t>
            </a:r>
          </a:p>
          <a:p>
            <a:pPr lvl="1"/>
            <a:r>
              <a:rPr sz="2000" dirty="0"/>
              <a:t>Uses memory only as needed</a:t>
            </a:r>
          </a:p>
          <a:p>
            <a:pPr lvl="1"/>
            <a:r>
              <a:rPr sz="2000" dirty="0"/>
              <a:t>When entry removed, memory returned to system</a:t>
            </a:r>
          </a:p>
        </p:txBody>
      </p:sp>
    </p:spTree>
    <p:extLst>
      <p:ext uri="{BB962C8B-B14F-4D97-AF65-F5344CB8AC3E}">
        <p14:creationId xmlns:p14="http://schemas.microsoft.com/office/powerpoint/2010/main" val="352601894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59536">
              <a:defRPr sz="4136"/>
            </a:lvl1pPr>
          </a:lstStyle>
          <a:p>
            <a:r>
              <a:t>Data Fields and Constructor (Part 1)</a:t>
            </a:r>
          </a:p>
        </p:txBody>
      </p:sp>
      <p:sp>
        <p:nvSpPr>
          <p:cNvPr id="118" name="/** A linked implemention of the ADT list. */…"/>
          <p:cNvSpPr txBox="1"/>
          <p:nvPr/>
        </p:nvSpPr>
        <p:spPr>
          <a:xfrm>
            <a:off x="443971" y="755580"/>
            <a:ext cx="8598891" cy="5058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Helvetica"/>
                <a:sym typeface="Helvetica"/>
              </a:rPr>
              <a:t> 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A linked implemention of the ADT list.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Helvetica"/>
                <a:sym typeface="Helvetica"/>
              </a:rPr>
              <a:t> 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*/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class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LList&lt;T&gt; 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implements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ListInterface&lt;T&gt;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private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Node firstNode;            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Reference to first node of chain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private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numberOfEntries;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LList()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{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	initializeDataFields();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} 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default constructor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void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clear()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{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	initializeDataFields();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} 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clear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  &lt; Implementations of the public methods add, remove, replace, getEntry, contains,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getLength, isEmpty, and toArray go here. &gt;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. . . */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Initializes the class's data fields to indicate an empty list.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private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void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initializeDataFields()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{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	firstNode = 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null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	numberOfEntries = 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0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} 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initializeDataFields</a:t>
            </a:r>
          </a:p>
        </p:txBody>
      </p:sp>
    </p:spTree>
    <p:extLst>
      <p:ext uri="{BB962C8B-B14F-4D97-AF65-F5344CB8AC3E}">
        <p14:creationId xmlns:p14="http://schemas.microsoft.com/office/powerpoint/2010/main" val="252596059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59536">
              <a:defRPr sz="4136"/>
            </a:lvl1pPr>
          </a:lstStyle>
          <a:p>
            <a:r>
              <a:t>Data Fields and Constructor (Part 2)</a:t>
            </a:r>
          </a:p>
        </p:txBody>
      </p:sp>
      <p:sp>
        <p:nvSpPr>
          <p:cNvPr id="121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667512">
              <a:defRPr sz="2628"/>
            </a:pPr>
            <a:r>
              <a:rPr dirty="0"/>
              <a:t>An outline of the class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LList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// Returns a reference to the node at a given position.…"/>
          <p:cNvSpPr txBox="1"/>
          <p:nvPr/>
        </p:nvSpPr>
        <p:spPr>
          <a:xfrm>
            <a:off x="457200" y="807814"/>
            <a:ext cx="8503020" cy="519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Returns a reference to the node at a given position.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Precondition: The chain is not empty;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              1 &lt;=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&lt;=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numberOfEntries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private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Node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getNodeAt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{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Assertion: (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firstNode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!= null) &amp;&amp;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           (1 &lt;=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) &amp;&amp; (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&lt;=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numberOfEntries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Node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currentNode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=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firstNode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Traverse the chain to locate the desired node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(skipped if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is 1)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for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(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counter =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 counter &lt;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givenPosition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 counter++)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currentNode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=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currentNode.getNextNode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Assertion: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currentNode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!= null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return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currentNode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}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getNodeAt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private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class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Node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{</a:t>
            </a:r>
          </a:p>
          <a:p>
            <a:pPr marL="0" marR="0" lvl="3" indent="68580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36963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369638"/>
                </a:solidFill>
                <a:effectLst/>
                <a:uLnTx/>
                <a:uFillTx/>
                <a:latin typeface="Menlo"/>
                <a:sym typeface="Menlo"/>
              </a:rPr>
              <a:t>// &lt; Implementation of private inner class Node &gt;</a:t>
            </a:r>
          </a:p>
          <a:p>
            <a:pPr marL="0" marR="0" lvl="1" indent="22860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Node</a:t>
            </a:r>
          </a:p>
          <a:p>
            <a:pPr marL="0" marR="0" lvl="1" indent="22860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LList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8400"/>
              </a:solidFill>
              <a:effectLst/>
              <a:uLnTx/>
              <a:uFillTx/>
              <a:latin typeface="Menlo"/>
              <a:sym typeface="Menlo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89934795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/>
          <p:cNvSpPr txBox="1">
            <a:spLocks noGrp="1"/>
          </p:cNvSpPr>
          <p:nvPr>
            <p:ph type="title"/>
          </p:nvPr>
        </p:nvSpPr>
        <p:spPr>
          <a:xfrm>
            <a:off x="258232" y="96970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96111">
              <a:defRPr sz="4312"/>
            </a:lvl1pPr>
          </a:lstStyle>
          <a:p>
            <a:r>
              <a:rPr dirty="0"/>
              <a:t>Adding a Node </a:t>
            </a:r>
          </a:p>
        </p:txBody>
      </p:sp>
      <p:sp>
        <p:nvSpPr>
          <p:cNvPr id="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00049" y="1130968"/>
            <a:ext cx="8229601" cy="4814020"/>
          </a:xfrm>
          <a:prstGeom prst="rect">
            <a:avLst/>
          </a:prstGeom>
        </p:spPr>
        <p:txBody>
          <a:bodyPr/>
          <a:lstStyle/>
          <a:p>
            <a:r>
              <a:rPr dirty="0"/>
              <a:t>Possible cases:</a:t>
            </a:r>
          </a:p>
          <a:p>
            <a:pPr lvl="1"/>
            <a:r>
              <a:rPr sz="2000" dirty="0"/>
              <a:t>Chain is empty</a:t>
            </a:r>
          </a:p>
          <a:p>
            <a:pPr lvl="1"/>
            <a:r>
              <a:rPr sz="2000" dirty="0"/>
              <a:t>Adding node at chain’s beginning</a:t>
            </a:r>
          </a:p>
          <a:p>
            <a:pPr lvl="1"/>
            <a:r>
              <a:rPr sz="2000" dirty="0">
                <a:solidFill>
                  <a:srgbClr val="0070C0"/>
                </a:solidFill>
              </a:rPr>
              <a:t>Adding node between adjacent nodes</a:t>
            </a:r>
          </a:p>
          <a:p>
            <a:pPr lvl="1"/>
            <a:r>
              <a:rPr sz="2000" dirty="0"/>
              <a:t>Adding node to chain’s end</a:t>
            </a:r>
          </a:p>
        </p:txBody>
      </p:sp>
    </p:spTree>
    <p:extLst>
      <p:ext uri="{BB962C8B-B14F-4D97-AF65-F5344CB8AC3E}">
        <p14:creationId xmlns:p14="http://schemas.microsoft.com/office/powerpoint/2010/main" val="20312007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 noGrp="1"/>
          </p:cNvSpPr>
          <p:nvPr>
            <p:ph type="title"/>
          </p:nvPr>
        </p:nvSpPr>
        <p:spPr>
          <a:xfrm>
            <a:off x="259945" y="126123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Adding a Node</a:t>
            </a:r>
            <a:r>
              <a:rPr lang="en-US" dirty="0"/>
              <a:t> | Empty Chain</a:t>
            </a:r>
            <a:endParaRPr dirty="0"/>
          </a:p>
        </p:txBody>
      </p:sp>
      <p:pic>
        <p:nvPicPr>
          <p:cNvPr id="58" name="An illustration represents the addition of a node to an empty chain. An empty chain and a new node." descr="An illustration represents the addition of a node to an empty chain. An empty chain and a new node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3071" y="1536333"/>
            <a:ext cx="3142208" cy="1725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An illustration represents the addition of a node to an empty chain. after adding the new node to the chain." descr="An illustration represents the addition of a node to an empty chain. after adding the new node to the chain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8235" y="1987465"/>
            <a:ext cx="3840148" cy="196670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862668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 txBox="1">
            <a:spLocks noGrp="1"/>
          </p:cNvSpPr>
          <p:nvPr>
            <p:ph type="title"/>
          </p:nvPr>
        </p:nvSpPr>
        <p:spPr>
          <a:xfrm>
            <a:off x="249434" y="166253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Adding a Node</a:t>
            </a:r>
            <a:r>
              <a:rPr lang="en-US" dirty="0"/>
              <a:t> | Beginning of Chain</a:t>
            </a:r>
            <a:endParaRPr dirty="0"/>
          </a:p>
        </p:txBody>
      </p:sp>
      <p:pic>
        <p:nvPicPr>
          <p:cNvPr id="65" name="A diagram illustrates adding a node to the beginning of a chain. A chain of nodes and a new node." descr="A diagram illustrates adding a node to the beginning of a chain. A chain of nodes and a new node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0341" y="1257145"/>
            <a:ext cx="3451202" cy="247254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A diagram illustrates adding a node to the beginning of a chain. After adding the new node to the beginning of the chain." descr="A diagram illustrates adding a node to the beginning of a chain. After adding the new node to the beginning of the chain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06217" y="2534290"/>
            <a:ext cx="4324428" cy="23907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1537477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 txBox="1">
            <a:spLocks noGrp="1"/>
          </p:cNvSpPr>
          <p:nvPr>
            <p:ph type="title"/>
          </p:nvPr>
        </p:nvSpPr>
        <p:spPr>
          <a:xfrm>
            <a:off x="249434" y="12167"/>
            <a:ext cx="8513565" cy="80781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Adding a Node</a:t>
            </a:r>
            <a:r>
              <a:rPr lang="en-US" dirty="0"/>
              <a:t> | End of Chain</a:t>
            </a:r>
            <a:endParaRPr dirty="0"/>
          </a:p>
        </p:txBody>
      </p:sp>
      <p:pic>
        <p:nvPicPr>
          <p:cNvPr id="84" name="An illustration represents the addition of a node to the end of a chain.A chain of nodes and a new node." descr="An illustration represents the addition of a node to the end of a chain.A chain of nodes and a new node.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2440" y="807814"/>
            <a:ext cx="7807554" cy="1466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An illustration represents the addition of a node to the end of a chain.After locating the last node." descr="An illustration represents the addition of a node to the end of a chain.After locating the last node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525" y="2586063"/>
            <a:ext cx="6688554" cy="1466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An illustration represents the addition of a node to the end of a chain. After adding the new node to the end of the chain." descr="An illustration represents the addition of a node to the end of a chain. After adding the new node to the end of the chain.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8525" y="4346983"/>
            <a:ext cx="6539446" cy="146670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7445105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1717</Words>
  <Application>Microsoft Office PowerPoint</Application>
  <PresentationFormat>On-screen Show (4:3)</PresentationFormat>
  <Paragraphs>274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Courier New</vt:lpstr>
      <vt:lpstr>Helvetica</vt:lpstr>
      <vt:lpstr>Menlo</vt:lpstr>
      <vt:lpstr>Times New Roman</vt:lpstr>
      <vt:lpstr>Verdana</vt:lpstr>
      <vt:lpstr>508 Lecture</vt:lpstr>
      <vt:lpstr>Project 3 | Approach &amp; Hints</vt:lpstr>
      <vt:lpstr>Chapter 10 &amp; 12 | Topics</vt:lpstr>
      <vt:lpstr>Linked Implementation</vt:lpstr>
      <vt:lpstr>Data Fields and Constructor (Part 1)</vt:lpstr>
      <vt:lpstr>Data Fields and Constructor (Part 2)</vt:lpstr>
      <vt:lpstr>Adding a Node </vt:lpstr>
      <vt:lpstr>Adding a Node | Empty Chain</vt:lpstr>
      <vt:lpstr>Adding a Node | Beginning of Chain</vt:lpstr>
      <vt:lpstr>Adding a Node | End of Chain</vt:lpstr>
      <vt:lpstr>Adding a Node | Between Two Nodes</vt:lpstr>
      <vt:lpstr>Adding at a Given Position</vt:lpstr>
      <vt:lpstr>Removing a Node</vt:lpstr>
      <vt:lpstr>Removing the First Node</vt:lpstr>
      <vt:lpstr>Removing an Interior Node</vt:lpstr>
      <vt:lpstr>Removing a Node</vt:lpstr>
      <vt:lpstr>remove method returns entry it deletes from list</vt:lpstr>
      <vt:lpstr>Using a Tail Reference</vt:lpstr>
      <vt:lpstr>A Refined Linked Implementation</vt:lpstr>
      <vt:lpstr>Method toArray</vt:lpstr>
      <vt:lpstr>A Refined Linked Implementation</vt:lpstr>
      <vt:lpstr>A Refined Linked Implementation</vt:lpstr>
      <vt:lpstr>A Refined Linked Implementation - refined add by position</vt:lpstr>
      <vt:lpstr>A Refined Linked Implementation</vt:lpstr>
      <vt:lpstr>A Refined Linked Implementation — refined remove</vt:lpstr>
      <vt:lpstr>Implementing add at a specific 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Abstractions with Java™</dc:title>
  <cp:lastModifiedBy>Gary Thai</cp:lastModifiedBy>
  <cp:revision>171</cp:revision>
  <dcterms:modified xsi:type="dcterms:W3CDTF">2021-07-01T11:16:01Z</dcterms:modified>
</cp:coreProperties>
</file>