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30"/>
  </p:notesMasterIdLst>
  <p:sldIdLst>
    <p:sldId id="256" r:id="rId3"/>
    <p:sldId id="364" r:id="rId4"/>
    <p:sldId id="359" r:id="rId5"/>
    <p:sldId id="338" r:id="rId6"/>
    <p:sldId id="345" r:id="rId7"/>
    <p:sldId id="258" r:id="rId8"/>
    <p:sldId id="260" r:id="rId9"/>
    <p:sldId id="262" r:id="rId10"/>
    <p:sldId id="354" r:id="rId11"/>
    <p:sldId id="261" r:id="rId12"/>
    <p:sldId id="263" r:id="rId13"/>
    <p:sldId id="267" r:id="rId14"/>
    <p:sldId id="269" r:id="rId15"/>
    <p:sldId id="268" r:id="rId16"/>
    <p:sldId id="357" r:id="rId17"/>
    <p:sldId id="351" r:id="rId18"/>
    <p:sldId id="324" r:id="rId19"/>
    <p:sldId id="325" r:id="rId20"/>
    <p:sldId id="326" r:id="rId21"/>
    <p:sldId id="327" r:id="rId22"/>
    <p:sldId id="343" r:id="rId23"/>
    <p:sldId id="347" r:id="rId24"/>
    <p:sldId id="356" r:id="rId25"/>
    <p:sldId id="339" r:id="rId26"/>
    <p:sldId id="341" r:id="rId27"/>
    <p:sldId id="340" r:id="rId28"/>
    <p:sldId id="361" r:id="rId2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4" autoAdjust="0"/>
    <p:restoredTop sz="85932" autoAdjust="0"/>
  </p:normalViewPr>
  <p:slideViewPr>
    <p:cSldViewPr snapToGrid="0">
      <p:cViewPr varScale="1">
        <p:scale>
          <a:sx n="82" d="100"/>
          <a:sy n="82" d="100"/>
        </p:scale>
        <p:origin x="114" y="42"/>
      </p:cViewPr>
      <p:guideLst>
        <p:guide orient="horz" pos="2160"/>
        <p:guide pos="2880"/>
      </p:guideLst>
    </p:cSldViewPr>
  </p:slideViewPr>
  <p:outlineViewPr>
    <p:cViewPr>
      <p:scale>
        <a:sx n="33" d="100"/>
        <a:sy n="33" d="100"/>
      </p:scale>
      <p:origin x="0" y="-3486"/>
    </p:cViewPr>
  </p:outlineViewPr>
  <p:notesTextViewPr>
    <p:cViewPr>
      <p:scale>
        <a:sx n="1" d="1"/>
        <a:sy n="1" d="1"/>
      </p:scale>
      <p:origin x="0" y="0"/>
    </p:cViewPr>
  </p:notesTextViewPr>
  <p:sorterViewPr>
    <p:cViewPr>
      <p:scale>
        <a:sx n="100" d="100"/>
        <a:sy n="100" d="100"/>
      </p:scale>
      <p:origin x="0" y="-91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14655953"/>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Arial"/>
      </a:defRPr>
    </a:lvl1pPr>
    <a:lvl2pPr indent="228600" defTabSz="457200" latinLnBrk="0">
      <a:defRPr sz="1200">
        <a:latin typeface="+mj-lt"/>
        <a:ea typeface="+mj-ea"/>
        <a:cs typeface="+mj-cs"/>
        <a:sym typeface="Arial"/>
      </a:defRPr>
    </a:lvl2pPr>
    <a:lvl3pPr indent="457200" defTabSz="457200" latinLnBrk="0">
      <a:defRPr sz="1200">
        <a:latin typeface="+mj-lt"/>
        <a:ea typeface="+mj-ea"/>
        <a:cs typeface="+mj-cs"/>
        <a:sym typeface="Arial"/>
      </a:defRPr>
    </a:lvl3pPr>
    <a:lvl4pPr indent="685800" defTabSz="457200" latinLnBrk="0">
      <a:defRPr sz="1200">
        <a:latin typeface="+mj-lt"/>
        <a:ea typeface="+mj-ea"/>
        <a:cs typeface="+mj-cs"/>
        <a:sym typeface="Arial"/>
      </a:defRPr>
    </a:lvl4pPr>
    <a:lvl5pPr indent="914400" defTabSz="457200" latinLnBrk="0">
      <a:defRPr sz="1200">
        <a:latin typeface="+mj-lt"/>
        <a:ea typeface="+mj-ea"/>
        <a:cs typeface="+mj-cs"/>
        <a:sym typeface="Arial"/>
      </a:defRPr>
    </a:lvl5pPr>
    <a:lvl6pPr indent="1143000" defTabSz="457200" latinLnBrk="0">
      <a:defRPr sz="1200">
        <a:latin typeface="+mj-lt"/>
        <a:ea typeface="+mj-ea"/>
        <a:cs typeface="+mj-cs"/>
        <a:sym typeface="Arial"/>
      </a:defRPr>
    </a:lvl6pPr>
    <a:lvl7pPr indent="1371600" defTabSz="457200" latinLnBrk="0">
      <a:defRPr sz="1200">
        <a:latin typeface="+mj-lt"/>
        <a:ea typeface="+mj-ea"/>
        <a:cs typeface="+mj-cs"/>
        <a:sym typeface="Arial"/>
      </a:defRPr>
    </a:lvl7pPr>
    <a:lvl8pPr indent="1600200" defTabSz="457200" latinLnBrk="0">
      <a:defRPr sz="1200">
        <a:latin typeface="+mj-lt"/>
        <a:ea typeface="+mj-ea"/>
        <a:cs typeface="+mj-cs"/>
        <a:sym typeface="Arial"/>
      </a:defRPr>
    </a:lvl8pPr>
    <a:lvl9pPr indent="1828800" defTabSz="457200"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1378431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Efficiency</a:t>
            </a:r>
            <a:r>
              <a:rPr lang="en-US" baseline="0" dirty="0"/>
              <a:t> == thinking about worst case</a:t>
            </a:r>
          </a:p>
          <a:p>
            <a:pPr marL="171450" indent="-171450">
              <a:buFont typeface="Arial" panose="020B0604020202020204" pitchFamily="34" charset="0"/>
              <a:buChar char="•"/>
            </a:pPr>
            <a:r>
              <a:rPr lang="en-US" dirty="0"/>
              <a:t>Murphy’s law</a:t>
            </a:r>
          </a:p>
        </p:txBody>
      </p:sp>
    </p:spTree>
    <p:extLst>
      <p:ext uri="{BB962C8B-B14F-4D97-AF65-F5344CB8AC3E}">
        <p14:creationId xmlns:p14="http://schemas.microsoft.com/office/powerpoint/2010/main" val="2647582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a:t>
            </a:r>
            <a:r>
              <a:rPr lang="en-US" baseline="0" dirty="0"/>
              <a:t> </a:t>
            </a:r>
            <a:r>
              <a:rPr lang="en-US" b="1" baseline="0" dirty="0"/>
              <a:t>for loop </a:t>
            </a:r>
            <a:r>
              <a:rPr lang="en-US" baseline="0" dirty="0"/>
              <a:t>is depended on </a:t>
            </a:r>
            <a:r>
              <a:rPr lang="en-US" b="1" baseline="0" dirty="0"/>
              <a:t>n</a:t>
            </a:r>
            <a:endParaRPr lang="en-US" b="1" dirty="0"/>
          </a:p>
        </p:txBody>
      </p:sp>
    </p:spTree>
    <p:extLst>
      <p:ext uri="{BB962C8B-B14F-4D97-AF65-F5344CB8AC3E}">
        <p14:creationId xmlns:p14="http://schemas.microsoft.com/office/powerpoint/2010/main" val="987316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O(n*n)</a:t>
            </a:r>
            <a:r>
              <a:rPr lang="en-US" baseline="0" dirty="0"/>
              <a:t> vs. 2*O(n)</a:t>
            </a:r>
            <a:endParaRPr lang="en-US" dirty="0"/>
          </a:p>
        </p:txBody>
      </p:sp>
    </p:spTree>
    <p:extLst>
      <p:ext uri="{BB962C8B-B14F-4D97-AF65-F5344CB8AC3E}">
        <p14:creationId xmlns:p14="http://schemas.microsoft.com/office/powerpoint/2010/main" val="3759980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Both loops depend on n</a:t>
            </a:r>
          </a:p>
        </p:txBody>
      </p:sp>
    </p:spTree>
    <p:extLst>
      <p:ext uri="{BB962C8B-B14F-4D97-AF65-F5344CB8AC3E}">
        <p14:creationId xmlns:p14="http://schemas.microsoft.com/office/powerpoint/2010/main" val="2050171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Big O represents</a:t>
            </a:r>
            <a:r>
              <a:rPr lang="en-US" baseline="0" dirty="0"/>
              <a:t> order of magnitude</a:t>
            </a:r>
          </a:p>
          <a:p>
            <a:endParaRPr lang="en-US" dirty="0"/>
          </a:p>
        </p:txBody>
      </p:sp>
    </p:spTree>
    <p:extLst>
      <p:ext uri="{BB962C8B-B14F-4D97-AF65-F5344CB8AC3E}">
        <p14:creationId xmlns:p14="http://schemas.microsoft.com/office/powerpoint/2010/main" val="4238526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spcBef>
                <a:spcPct val="0"/>
              </a:spcBef>
              <a:buFont typeface="Arial" panose="020B0604020202020204" pitchFamily="34" charset="0"/>
              <a:buChar char="•"/>
            </a:pPr>
            <a:r>
              <a:rPr lang="en-US" dirty="0"/>
              <a:t>O(1)</a:t>
            </a:r>
            <a:r>
              <a:rPr lang="en-US" baseline="0" dirty="0"/>
              <a:t> annotates “the same” as n grows</a:t>
            </a:r>
          </a:p>
          <a:p>
            <a:pPr marL="171450" indent="-171450" eaLnBrk="1" hangingPunct="1">
              <a:spcBef>
                <a:spcPct val="0"/>
              </a:spcBef>
              <a:buFont typeface="Arial" panose="020B0604020202020204" pitchFamily="34" charset="0"/>
              <a:buChar char="•"/>
            </a:pPr>
            <a:r>
              <a:rPr lang="en-US" baseline="0" dirty="0"/>
              <a:t>We say O(1) as oppose to O(5)</a:t>
            </a:r>
            <a:endParaRPr lang="en-US" dirty="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72C3FA-CC21-4B8D-BF3D-9C51B39F1ADB}" type="slidenum">
              <a:rPr lang="en-US" smtClean="0"/>
              <a:pPr/>
              <a:t>17</a:t>
            </a:fld>
            <a:endParaRPr lang="en-US"/>
          </a:p>
        </p:txBody>
      </p:sp>
    </p:spTree>
    <p:extLst>
      <p:ext uri="{BB962C8B-B14F-4D97-AF65-F5344CB8AC3E}">
        <p14:creationId xmlns:p14="http://schemas.microsoft.com/office/powerpoint/2010/main" val="1627186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Most methods</a:t>
            </a:r>
            <a:r>
              <a:rPr lang="en-US" baseline="0" dirty="0"/>
              <a:t> that we implement will likely be one of the above common functions</a:t>
            </a:r>
            <a:endParaRPr lang="en-US" dirty="0"/>
          </a:p>
        </p:txBody>
      </p:sp>
    </p:spTree>
    <p:extLst>
      <p:ext uri="{BB962C8B-B14F-4D97-AF65-F5344CB8AC3E}">
        <p14:creationId xmlns:p14="http://schemas.microsoft.com/office/powerpoint/2010/main" val="3487030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Why is it important to understand</a:t>
            </a:r>
            <a:r>
              <a:rPr lang="en-US" baseline="0" dirty="0"/>
              <a:t> at the method level?</a:t>
            </a:r>
          </a:p>
          <a:p>
            <a:pPr marL="171450" indent="-171450">
              <a:buFont typeface="Arial" panose="020B0604020202020204" pitchFamily="34" charset="0"/>
              <a:buChar char="•"/>
            </a:pPr>
            <a:r>
              <a:rPr lang="en-US" baseline="0" dirty="0"/>
              <a:t>Different ADTs serve different purposes.  What do I mean?  </a:t>
            </a:r>
            <a:r>
              <a:rPr lang="en-US" b="1" baseline="0" dirty="0"/>
              <a:t>Google, </a:t>
            </a:r>
            <a:r>
              <a:rPr lang="en-US" b="0" baseline="0" dirty="0"/>
              <a:t>search vs. sorted</a:t>
            </a:r>
          </a:p>
        </p:txBody>
      </p:sp>
    </p:spTree>
    <p:extLst>
      <p:ext uri="{BB962C8B-B14F-4D97-AF65-F5344CB8AC3E}">
        <p14:creationId xmlns:p14="http://schemas.microsoft.com/office/powerpoint/2010/main" val="234900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160896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 matter what we do, we try to be effective about it</a:t>
            </a:r>
          </a:p>
          <a:p>
            <a:pPr marL="171450" indent="-171450">
              <a:buFont typeface="Arial" panose="020B0604020202020204" pitchFamily="34" charset="0"/>
              <a:buChar char="•"/>
            </a:pPr>
            <a:r>
              <a:rPr lang="en-US" dirty="0"/>
              <a:t>Same</a:t>
            </a:r>
            <a:r>
              <a:rPr lang="en-US" baseline="0" dirty="0"/>
              <a:t> expectation in programming</a:t>
            </a:r>
            <a:endParaRPr lang="en-US" dirty="0"/>
          </a:p>
          <a:p>
            <a:pPr marL="171450" indent="-171450">
              <a:buFont typeface="Arial" panose="020B0604020202020204" pitchFamily="34" charset="0"/>
              <a:buChar char="•"/>
            </a:pPr>
            <a:r>
              <a:rPr lang="en-US" dirty="0"/>
              <a:t>What are</a:t>
            </a:r>
            <a:r>
              <a:rPr lang="en-US" baseline="0" dirty="0"/>
              <a:t> the trade-offs?</a:t>
            </a:r>
            <a:endParaRPr lang="en-US" dirty="0"/>
          </a:p>
        </p:txBody>
      </p:sp>
    </p:spTree>
    <p:extLst>
      <p:ext uri="{BB962C8B-B14F-4D97-AF65-F5344CB8AC3E}">
        <p14:creationId xmlns:p14="http://schemas.microsoft.com/office/powerpoint/2010/main" val="183110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Don’t </a:t>
            </a:r>
            <a:r>
              <a:rPr lang="en-US" b="1" dirty="0"/>
              <a:t>overlook readability</a:t>
            </a:r>
            <a:r>
              <a:rPr lang="en-US" dirty="0"/>
              <a:t>.  The lifetime of a</a:t>
            </a:r>
            <a:r>
              <a:rPr lang="en-US" baseline="0" dirty="0"/>
              <a:t> piece of code could last a decade or longer.  Maintenance will become an issue if a piece of code is not easy to read</a:t>
            </a:r>
            <a:endParaRPr lang="en-US" dirty="0"/>
          </a:p>
        </p:txBody>
      </p:sp>
    </p:spTree>
    <p:extLst>
      <p:ext uri="{BB962C8B-B14F-4D97-AF65-F5344CB8AC3E}">
        <p14:creationId xmlns:p14="http://schemas.microsoft.com/office/powerpoint/2010/main" val="292822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3 algorithms will produce</a:t>
            </a:r>
            <a:r>
              <a:rPr lang="en-US" baseline="0" dirty="0"/>
              <a:t> the same result</a:t>
            </a:r>
          </a:p>
          <a:p>
            <a:pPr marL="171450" indent="-171450">
              <a:buFont typeface="Arial" panose="020B0604020202020204" pitchFamily="34" charset="0"/>
              <a:buChar char="•"/>
            </a:pPr>
            <a:r>
              <a:rPr lang="en-US" baseline="0" dirty="0"/>
              <a:t>Algorithm A is the most “intuitive” way (from 140)</a:t>
            </a:r>
          </a:p>
          <a:p>
            <a:pPr marL="171450" indent="-171450">
              <a:buFont typeface="Arial" panose="020B0604020202020204" pitchFamily="34" charset="0"/>
              <a:buChar char="•"/>
            </a:pPr>
            <a:r>
              <a:rPr lang="en-US" baseline="0" dirty="0"/>
              <a:t>Is 1,000,000 elements a “large” dataset?  Not really</a:t>
            </a:r>
          </a:p>
          <a:p>
            <a:pPr marL="171450" indent="-171450">
              <a:buFont typeface="Arial" panose="020B0604020202020204" pitchFamily="34" charset="0"/>
              <a:buChar char="•"/>
            </a:pPr>
            <a:r>
              <a:rPr lang="en-US" b="1" baseline="0" dirty="0"/>
              <a:t>Critical section of code</a:t>
            </a:r>
          </a:p>
        </p:txBody>
      </p:sp>
    </p:spTree>
    <p:extLst>
      <p:ext uri="{BB962C8B-B14F-4D97-AF65-F5344CB8AC3E}">
        <p14:creationId xmlns:p14="http://schemas.microsoft.com/office/powerpoint/2010/main" val="42561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do we determine efficiency?  W</a:t>
            </a:r>
            <a:r>
              <a:rPr lang="en-US" baseline="0" dirty="0"/>
              <a:t>e evaluate its basic operations</a:t>
            </a:r>
          </a:p>
          <a:p>
            <a:pPr marL="171450" indent="-171450">
              <a:buFont typeface="Arial" panose="020B0604020202020204" pitchFamily="34" charset="0"/>
              <a:buChar char="•"/>
            </a:pPr>
            <a:r>
              <a:rPr lang="en-US" dirty="0"/>
              <a:t>Algorithm C would be the most efficient one,</a:t>
            </a:r>
            <a:r>
              <a:rPr lang="en-US" baseline="0" dirty="0"/>
              <a:t> </a:t>
            </a:r>
            <a:r>
              <a:rPr lang="en-US" b="1" dirty="0"/>
              <a:t>regardless</a:t>
            </a:r>
            <a:r>
              <a:rPr lang="en-US" b="1" baseline="0" dirty="0"/>
              <a:t> how big n might be</a:t>
            </a:r>
            <a:endParaRPr lang="en-US" dirty="0"/>
          </a:p>
        </p:txBody>
      </p:sp>
    </p:spTree>
    <p:extLst>
      <p:ext uri="{BB962C8B-B14F-4D97-AF65-F5344CB8AC3E}">
        <p14:creationId xmlns:p14="http://schemas.microsoft.com/office/powerpoint/2010/main" val="393202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Different</a:t>
            </a:r>
            <a:r>
              <a:rPr lang="en-US" baseline="0" dirty="0"/>
              <a:t> algorithms will yield different results a</a:t>
            </a:r>
            <a:r>
              <a:rPr lang="en-US" dirty="0"/>
              <a:t>s n gets big </a:t>
            </a:r>
            <a:endParaRPr lang="en-US" baseline="0" dirty="0"/>
          </a:p>
          <a:p>
            <a:pPr marL="171450" indent="-171450">
              <a:buFont typeface="Arial" panose="020B0604020202020204" pitchFamily="34" charset="0"/>
              <a:buChar char="•"/>
            </a:pPr>
            <a:r>
              <a:rPr lang="en-US" baseline="0" dirty="0"/>
              <a:t>It would be ideal if our method’s growth rate is log(log n) – best case</a:t>
            </a:r>
          </a:p>
          <a:p>
            <a:endParaRPr lang="en-US" dirty="0"/>
          </a:p>
        </p:txBody>
      </p:sp>
    </p:spTree>
    <p:extLst>
      <p:ext uri="{BB962C8B-B14F-4D97-AF65-F5344CB8AC3E}">
        <p14:creationId xmlns:p14="http://schemas.microsoft.com/office/powerpoint/2010/main" val="409871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a:t>
            </a:r>
            <a:r>
              <a:rPr lang="en-US" b="1" dirty="0"/>
              <a:t>should avoid</a:t>
            </a:r>
            <a:r>
              <a:rPr lang="en-US" dirty="0"/>
              <a:t> any </a:t>
            </a:r>
            <a:r>
              <a:rPr lang="en-US" baseline="0" dirty="0"/>
              <a:t>algorithm (code) with a </a:t>
            </a:r>
            <a:r>
              <a:rPr lang="en-US" i="1" dirty="0"/>
              <a:t>n</a:t>
            </a:r>
            <a:r>
              <a:rPr lang="en-US" i="1" baseline="31999" dirty="0"/>
              <a:t>2  </a:t>
            </a:r>
            <a:r>
              <a:rPr lang="en-US" dirty="0"/>
              <a:t>or higher</a:t>
            </a:r>
            <a:r>
              <a:rPr lang="en-US" baseline="0" dirty="0"/>
              <a:t> growth rate, if we can help it</a:t>
            </a:r>
          </a:p>
          <a:p>
            <a:pPr marL="171450" indent="-171450">
              <a:buFont typeface="Arial" panose="020B0604020202020204" pitchFamily="34" charset="0"/>
              <a:buChar char="•"/>
            </a:pPr>
            <a:r>
              <a:rPr lang="en-US" baseline="0" dirty="0"/>
              <a:t>Example: we are driving to Miami, which route would you take?  20 vs. 40 hours? </a:t>
            </a:r>
            <a:endParaRPr lang="en-US" dirty="0"/>
          </a:p>
        </p:txBody>
      </p:sp>
    </p:spTree>
    <p:extLst>
      <p:ext uri="{BB962C8B-B14F-4D97-AF65-F5344CB8AC3E}">
        <p14:creationId xmlns:p14="http://schemas.microsoft.com/office/powerpoint/2010/main" val="290872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a:t>
            </a:r>
            <a:r>
              <a:rPr lang="en-US" b="1" dirty="0"/>
              <a:t>n gets bigger</a:t>
            </a:r>
            <a:r>
              <a:rPr lang="en-US" dirty="0"/>
              <a:t>,</a:t>
            </a:r>
            <a:r>
              <a:rPr lang="en-US" baseline="0" dirty="0"/>
              <a:t> here are the expected results</a:t>
            </a:r>
          </a:p>
          <a:p>
            <a:pPr marL="171450" indent="-171450">
              <a:buFont typeface="Arial" panose="020B0604020202020204" pitchFamily="34" charset="0"/>
              <a:buChar char="•"/>
            </a:pPr>
            <a:r>
              <a:rPr lang="en-US" b="1" baseline="0" dirty="0"/>
              <a:t>Algorithm C is what you want </a:t>
            </a:r>
            <a:r>
              <a:rPr lang="en-US" baseline="0" dirty="0"/>
              <a:t>(as n gets bigger, it’s still VERY efficient)</a:t>
            </a:r>
          </a:p>
          <a:p>
            <a:pPr marL="171450" indent="-171450">
              <a:buFont typeface="Arial" panose="020B0604020202020204" pitchFamily="34" charset="0"/>
              <a:buChar char="•"/>
            </a:pPr>
            <a:r>
              <a:rPr lang="en-US" baseline="0" dirty="0"/>
              <a:t>Big O – Order of magnitude  </a:t>
            </a:r>
            <a:endParaRPr lang="en-US" dirty="0"/>
          </a:p>
        </p:txBody>
      </p:sp>
    </p:spTree>
    <p:extLst>
      <p:ext uri="{BB962C8B-B14F-4D97-AF65-F5344CB8AC3E}">
        <p14:creationId xmlns:p14="http://schemas.microsoft.com/office/powerpoint/2010/main" val="3494755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160007" y="0"/>
            <a:ext cx="8513565" cy="837448"/>
          </a:xfrm>
          <a:prstGeom prst="rect">
            <a:avLst/>
          </a:prstGeom>
        </p:spPr>
        <p:txBody>
          <a:bodyPr/>
          <a:lstStyle/>
          <a:p>
            <a:r>
              <a:t>Title Text</a:t>
            </a:r>
          </a:p>
        </p:txBody>
      </p:sp>
      <p:sp>
        <p:nvSpPr>
          <p:cNvPr id="24" name="Body Level One…"/>
          <p:cNvSpPr txBox="1">
            <a:spLocks noGrp="1"/>
          </p:cNvSpPr>
          <p:nvPr>
            <p:ph type="body" sz="quarter" idx="1"/>
          </p:nvPr>
        </p:nvSpPr>
        <p:spPr>
          <a:xfrm>
            <a:off x="457200" y="5704015"/>
            <a:ext cx="8229600" cy="581001"/>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81F290-A3C3-4E2D-80E3-F19614E4C2CF}" type="slidenum">
              <a:rPr lang="en-US"/>
              <a:pPr/>
              <a:t>‹#›</a:t>
            </a:fld>
            <a:endParaRPr lang="en-US"/>
          </a:p>
        </p:txBody>
      </p:sp>
    </p:spTree>
    <p:extLst>
      <p:ext uri="{BB962C8B-B14F-4D97-AF65-F5344CB8AC3E}">
        <p14:creationId xmlns:p14="http://schemas.microsoft.com/office/powerpoint/2010/main" val="105336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4F05424-E1F4-4630-9869-BC5CA2560681}" type="slidenum">
              <a:rPr lang="en-US"/>
              <a:pPr/>
              <a:t>‹#›</a:t>
            </a:fld>
            <a:endParaRPr lang="en-US"/>
          </a:p>
        </p:txBody>
      </p:sp>
    </p:spTree>
    <p:extLst>
      <p:ext uri="{BB962C8B-B14F-4D97-AF65-F5344CB8AC3E}">
        <p14:creationId xmlns:p14="http://schemas.microsoft.com/office/powerpoint/2010/main" val="309634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0595099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52631452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105063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6">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18066" y="59266"/>
            <a:ext cx="8229601"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t>Title Text</a:t>
            </a:r>
          </a:p>
        </p:txBody>
      </p:sp>
      <p:sp>
        <p:nvSpPr>
          <p:cNvPr id="5" name="Body Level One…"/>
          <p:cNvSpPr txBox="1">
            <a:spLocks noGrp="1"/>
          </p:cNvSpPr>
          <p:nvPr>
            <p:ph type="body" idx="1"/>
          </p:nvPr>
        </p:nvSpPr>
        <p:spPr>
          <a:xfrm>
            <a:off x="618066" y="1030687"/>
            <a:ext cx="8229601"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5" r:id="rId4"/>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58233" y="0"/>
            <a:ext cx="8513234" cy="8160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pic>
        <p:nvPicPr>
          <p:cNvPr id="3" name="Shape 15" descr="Shape 15"/>
          <p:cNvPicPr>
            <a:picLocks noChangeAspect="1"/>
          </p:cNvPicPr>
          <p:nvPr/>
        </p:nvPicPr>
        <p:blipFill>
          <a:blip r:embed="rId5">
            <a:extLst/>
          </a:blip>
          <a:stretch>
            <a:fillRect/>
          </a:stretch>
        </p:blipFill>
        <p:spPr>
          <a:xfrm>
            <a:off x="443971" y="6429709"/>
            <a:ext cx="918000" cy="279915"/>
          </a:xfrm>
          <a:prstGeom prst="rect">
            <a:avLst/>
          </a:prstGeom>
          <a:ln w="12700">
            <a:miter lim="400000"/>
          </a:ln>
        </p:spPr>
      </p:pic>
      <p:sp>
        <p:nvSpPr>
          <p:cNvPr id="4"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5" name="Body Level One…"/>
          <p:cNvSpPr txBox="1">
            <a:spLocks noGrp="1"/>
          </p:cNvSpPr>
          <p:nvPr>
            <p:ph type="body" idx="1"/>
          </p:nvPr>
        </p:nvSpPr>
        <p:spPr>
          <a:xfrm>
            <a:off x="400049" y="913012"/>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330546964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ediaplayer.pearsoncmg.com/assets/secs-vn-ch04a-measuring-efficiency"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mediaplayer.pearsoncmg.com/assets/secs-vn-ch04b-comparing-bag-implementation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thatcomputerscientist.com/analysing-algorithms-worst-case-running-time" TargetMode="External"/><Relationship Id="rId2" Type="http://schemas.openxmlformats.org/officeDocument/2006/relationships/hyperlink" Target="https://thatcomputerscientist.com/big-o-notation-explained-as-easily-as-possible"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D6xkbGLQesk&amp;feature=youtu.b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jarednielsen.com/big-o-quadratic-time-complexity/" TargetMode="External"/><Relationship Id="rId4" Type="http://schemas.openxmlformats.org/officeDocument/2006/relationships/hyperlink" Target="https://www.youtube.com/watch?v=bum_19loj9A&amp;list=PLBZBJbE_rGRV8D7XZ08LK6z-4zPoWzu5H"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noAutofit/>
          </a:bodyPr>
          <a:lstStyle/>
          <a:p>
            <a:pPr defTabSz="694944">
              <a:defRPr sz="3343"/>
            </a:pPr>
            <a:r>
              <a:rPr lang="en-US" sz="4000" dirty="0"/>
              <a:t>Module 6</a:t>
            </a:r>
            <a:endParaRPr sz="4000" baseline="29966" dirty="0"/>
          </a:p>
        </p:txBody>
      </p:sp>
      <p:sp>
        <p:nvSpPr>
          <p:cNvPr id="46" name="Shape 199"/>
          <p:cNvSpPr txBox="1"/>
          <p:nvPr/>
        </p:nvSpPr>
        <p:spPr>
          <a:xfrm>
            <a:off x="4893690" y="1421040"/>
            <a:ext cx="4062261" cy="23801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1pPr>
              <a:defRPr sz="4400" b="1">
                <a:solidFill>
                  <a:srgbClr val="007FA3"/>
                </a:solidFill>
                <a:latin typeface="Times New Roman"/>
                <a:ea typeface="Times New Roman"/>
                <a:cs typeface="Times New Roman"/>
                <a:sym typeface="Times New Roman"/>
              </a:defRPr>
            </a:lvl1pPr>
          </a:lstStyle>
          <a:p>
            <a:r>
              <a:rPr lang="en-US" sz="3200" b="0" dirty="0"/>
              <a:t>Chapter 4 - </a:t>
            </a:r>
            <a:r>
              <a:rPr sz="3200" b="0" dirty="0"/>
              <a:t>The Efficiency of Algorithms</a:t>
            </a:r>
          </a:p>
        </p:txBody>
      </p:sp>
      <p:pic>
        <p:nvPicPr>
          <p:cNvPr id="47" name="Picture 8" descr="Picture 8"/>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noGrp="1"/>
          </p:cNvSpPr>
          <p:nvPr>
            <p:ph type="title"/>
          </p:nvPr>
        </p:nvSpPr>
        <p:spPr>
          <a:xfrm>
            <a:off x="474560" y="171048"/>
            <a:ext cx="8210585" cy="837448"/>
          </a:xfrm>
          <a:prstGeom prst="rect">
            <a:avLst/>
          </a:prstGeom>
        </p:spPr>
        <p:txBody>
          <a:bodyPr>
            <a:normAutofit fontScale="90000"/>
          </a:bodyPr>
          <a:lstStyle/>
          <a:p>
            <a:r>
              <a:rPr lang="en-US" dirty="0"/>
              <a:t>Growth Rates</a:t>
            </a:r>
            <a:endParaRPr dirty="0"/>
          </a:p>
        </p:txBody>
      </p:sp>
      <p:pic>
        <p:nvPicPr>
          <p:cNvPr id="68" name="A diagram illustrates a graph that depicts the number of basic operations for 3 different algorithms. &#10;&#10;Picture 2" descr="A diagram illustrates a graph that depicts the number of basic operations for 3 different algorithms. Picture 2"/>
          <p:cNvPicPr>
            <a:picLocks noChangeAspect="1"/>
          </p:cNvPicPr>
          <p:nvPr/>
        </p:nvPicPr>
        <p:blipFill>
          <a:blip r:embed="rId3">
            <a:extLst/>
          </a:blip>
          <a:stretch>
            <a:fillRect/>
          </a:stretch>
        </p:blipFill>
        <p:spPr>
          <a:xfrm>
            <a:off x="942578" y="1500814"/>
            <a:ext cx="4106368" cy="414087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p:cNvSpPr txBox="1">
            <a:spLocks noGrp="1"/>
          </p:cNvSpPr>
          <p:nvPr>
            <p:ph type="title"/>
          </p:nvPr>
        </p:nvSpPr>
        <p:spPr>
          <a:prstGeom prst="rect">
            <a:avLst/>
          </a:prstGeom>
        </p:spPr>
        <p:txBody>
          <a:bodyPr>
            <a:normAutofit/>
          </a:bodyPr>
          <a:lstStyle/>
          <a:p>
            <a:r>
              <a:rPr sz="4000" dirty="0"/>
              <a:t>Best, Worst</a:t>
            </a:r>
            <a:r>
              <a:rPr lang="en-US" sz="4000" dirty="0"/>
              <a:t> &amp; </a:t>
            </a:r>
            <a:r>
              <a:rPr sz="4000" dirty="0"/>
              <a:t>Average Cases</a:t>
            </a:r>
          </a:p>
        </p:txBody>
      </p:sp>
      <p:sp>
        <p:nvSpPr>
          <p:cNvPr id="75" name="Content Placeholder 2"/>
          <p:cNvSpPr txBox="1">
            <a:spLocks noGrp="1"/>
          </p:cNvSpPr>
          <p:nvPr>
            <p:ph type="body" idx="1"/>
          </p:nvPr>
        </p:nvSpPr>
        <p:spPr>
          <a:xfrm>
            <a:off x="618066" y="1030687"/>
            <a:ext cx="8229601" cy="4201713"/>
          </a:xfrm>
          <a:prstGeom prst="rect">
            <a:avLst/>
          </a:prstGeom>
        </p:spPr>
        <p:txBody>
          <a:bodyPr>
            <a:normAutofit/>
          </a:bodyPr>
          <a:lstStyle/>
          <a:p>
            <a:r>
              <a:rPr lang="en-US" dirty="0"/>
              <a:t>Goal is to know best, worst and average cases, why?</a:t>
            </a:r>
          </a:p>
          <a:p>
            <a:pPr lvl="1"/>
            <a:r>
              <a:rPr lang="en-US" sz="2000" dirty="0"/>
              <a:t>Best case</a:t>
            </a:r>
          </a:p>
          <a:p>
            <a:pPr lvl="1"/>
            <a:r>
              <a:rPr lang="en-US" sz="2000" b="1" dirty="0">
                <a:solidFill>
                  <a:srgbClr val="7030A0"/>
                </a:solidFill>
              </a:rPr>
              <a:t>Worst case</a:t>
            </a:r>
          </a:p>
          <a:p>
            <a:pPr lvl="1"/>
            <a:r>
              <a:rPr lang="en-US" sz="2000" dirty="0"/>
              <a:t>Average case</a:t>
            </a:r>
          </a:p>
          <a:p>
            <a:r>
              <a:rPr dirty="0"/>
              <a:t>For some algorithms, execution time depends only on size of data set</a:t>
            </a:r>
          </a:p>
          <a:p>
            <a:r>
              <a:rPr dirty="0"/>
              <a:t>Other algorithms depend on the nature of the data itself</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a:spLocks noGrp="1"/>
          </p:cNvSpPr>
          <p:nvPr>
            <p:ph type="title"/>
          </p:nvPr>
        </p:nvSpPr>
        <p:spPr>
          <a:xfrm>
            <a:off x="457200" y="151054"/>
            <a:ext cx="8229600" cy="837448"/>
          </a:xfrm>
          <a:prstGeom prst="rect">
            <a:avLst/>
          </a:prstGeom>
        </p:spPr>
        <p:txBody>
          <a:bodyPr>
            <a:normAutofit fontScale="90000"/>
          </a:bodyPr>
          <a:lstStyle/>
          <a:p>
            <a:r>
              <a:rPr lang="en-US" dirty="0"/>
              <a:t>Big O Notation </a:t>
            </a:r>
            <a:r>
              <a:rPr lang="en-US" sz="3100" b="0" dirty="0"/>
              <a:t>(</a:t>
            </a:r>
            <a:r>
              <a:rPr sz="3100" b="0" dirty="0"/>
              <a:t>Picturing Efficiency</a:t>
            </a:r>
            <a:r>
              <a:rPr lang="en-US" sz="3100" b="0" dirty="0"/>
              <a:t>)</a:t>
            </a:r>
            <a:endParaRPr sz="4000" b="0" dirty="0"/>
          </a:p>
        </p:txBody>
      </p:sp>
      <p:sp>
        <p:nvSpPr>
          <p:cNvPr id="89" name="FIGURE 4-6 An O(n) algorithm"/>
          <p:cNvSpPr txBox="1">
            <a:spLocks noGrp="1"/>
          </p:cNvSpPr>
          <p:nvPr>
            <p:ph type="body" sz="quarter" idx="1"/>
          </p:nvPr>
        </p:nvSpPr>
        <p:spPr>
          <a:prstGeom prst="rect">
            <a:avLst/>
          </a:prstGeom>
        </p:spPr>
        <p:txBody>
          <a:bodyPr>
            <a:noAutofit/>
          </a:bodyPr>
          <a:lstStyle>
            <a:lvl1pPr defTabSz="612648">
              <a:defRPr sz="2948" b="1">
                <a:solidFill>
                  <a:srgbClr val="007FA3"/>
                </a:solidFill>
                <a:latin typeface="Times New Roman"/>
                <a:ea typeface="Times New Roman"/>
                <a:cs typeface="Times New Roman"/>
                <a:sym typeface="Times New Roman"/>
              </a:defRPr>
            </a:lvl1pPr>
          </a:lstStyle>
          <a:p>
            <a:r>
              <a:rPr lang="en-US" sz="1800" b="0" dirty="0"/>
              <a:t>Above code depends on </a:t>
            </a:r>
            <a:r>
              <a:rPr lang="en-US" sz="1800" dirty="0"/>
              <a:t>n</a:t>
            </a:r>
            <a:r>
              <a:rPr lang="en-US" sz="1800" b="0" dirty="0"/>
              <a:t>.  As n gets big, the function will take </a:t>
            </a:r>
            <a:r>
              <a:rPr lang="en-US" sz="1800" dirty="0"/>
              <a:t>n</a:t>
            </a:r>
            <a:r>
              <a:rPr lang="en-US" sz="1800" b="0" dirty="0"/>
              <a:t> times longer to complete</a:t>
            </a:r>
          </a:p>
        </p:txBody>
      </p:sp>
      <p:pic>
        <p:nvPicPr>
          <p:cNvPr id="90" name="An illustration of an O of left parenthesis n right parenthesis algorithm&#10;&#10;Picture 2" descr="An illustration of an O of left parenthesis n right parenthesis algorithmPicture 2"/>
          <p:cNvPicPr>
            <a:picLocks noChangeAspect="1"/>
          </p:cNvPicPr>
          <p:nvPr/>
        </p:nvPicPr>
        <p:blipFill>
          <a:blip r:embed="rId3">
            <a:extLst/>
          </a:blip>
          <a:srcRect t="32383"/>
          <a:stretch>
            <a:fillRect/>
          </a:stretch>
        </p:blipFill>
        <p:spPr>
          <a:xfrm>
            <a:off x="548403" y="2936946"/>
            <a:ext cx="8138397" cy="2221690"/>
          </a:xfrm>
          <a:prstGeom prst="rect">
            <a:avLst/>
          </a:prstGeom>
          <a:ln w="12700">
            <a:miter lim="400000"/>
          </a:ln>
        </p:spPr>
      </p:pic>
      <p:sp>
        <p:nvSpPr>
          <p:cNvPr id="91" name="long sum = 0;…"/>
          <p:cNvSpPr txBox="1"/>
          <p:nvPr/>
        </p:nvSpPr>
        <p:spPr>
          <a:xfrm>
            <a:off x="985535" y="1721396"/>
            <a:ext cx="2484011" cy="92333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latin typeface="Menlo"/>
                <a:ea typeface="Menlo"/>
                <a:cs typeface="Menlo"/>
                <a:sym typeface="Menlo"/>
              </a:defRPr>
            </a:pPr>
            <a:r>
              <a:rPr lang="en-US" dirty="0" err="1">
                <a:solidFill>
                  <a:srgbClr val="BA2DA2"/>
                </a:solidFill>
              </a:rPr>
              <a:t>int</a:t>
            </a:r>
            <a:r>
              <a:rPr dirty="0"/>
              <a:t> sum = </a:t>
            </a:r>
            <a:r>
              <a:rPr dirty="0">
                <a:solidFill>
                  <a:srgbClr val="272AD8"/>
                </a:solidFill>
              </a:rPr>
              <a:t>0</a:t>
            </a: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solidFill>
                  <a:srgbClr val="BA2DA2"/>
                </a:solidFill>
              </a:rPr>
              <a:t>for</a:t>
            </a:r>
            <a:r>
              <a:rPr dirty="0"/>
              <a:t> (</a:t>
            </a:r>
            <a:r>
              <a:rPr lang="en-US" dirty="0" err="1">
                <a:solidFill>
                  <a:srgbClr val="BA2DA2"/>
                </a:solidFill>
              </a:rPr>
              <a:t>int</a:t>
            </a:r>
            <a:r>
              <a:rPr dirty="0"/>
              <a:t> i = </a:t>
            </a:r>
            <a:r>
              <a:rPr dirty="0">
                <a:solidFill>
                  <a:srgbClr val="272AD8"/>
                </a:solidFill>
              </a:rPr>
              <a:t>1</a:t>
            </a:r>
            <a:r>
              <a:rPr dirty="0"/>
              <a:t>; i &lt;= </a:t>
            </a:r>
            <a:r>
              <a:rPr b="1" dirty="0"/>
              <a:t>n</a:t>
            </a:r>
            <a:r>
              <a:rPr dirty="0"/>
              <a:t>; i++)</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   sum = sum + i;</a:t>
            </a:r>
            <a:endParaRPr dirty="0">
              <a:latin typeface="+mn-lt"/>
              <a:ea typeface="+mn-ea"/>
              <a:cs typeface="+mn-cs"/>
              <a:sym typeface="Helvetica"/>
            </a:endParaRPr>
          </a:p>
        </p:txBody>
      </p:sp>
      <p:sp>
        <p:nvSpPr>
          <p:cNvPr id="2" name="Rectangle 1"/>
          <p:cNvSpPr/>
          <p:nvPr/>
        </p:nvSpPr>
        <p:spPr>
          <a:xfrm>
            <a:off x="457200" y="1091589"/>
            <a:ext cx="7722459" cy="461665"/>
          </a:xfrm>
          <a:prstGeom prst="rect">
            <a:avLst/>
          </a:prstGeom>
        </p:spPr>
        <p:txBody>
          <a:bodyPr wrap="square">
            <a:spAutoFit/>
          </a:bodyPr>
          <a:lstStyle/>
          <a:p>
            <a:pPr marL="342900" indent="-342900">
              <a:buFont typeface="Arial" panose="020B0604020202020204" pitchFamily="34" charset="0"/>
              <a:buChar char="•"/>
            </a:pPr>
            <a:r>
              <a:rPr lang="en-US" sz="2400" b="1" dirty="0"/>
              <a:t>An O(n) algorithm</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p:cNvSpPr txBox="1">
            <a:spLocks noGrp="1"/>
          </p:cNvSpPr>
          <p:nvPr>
            <p:ph type="title"/>
          </p:nvPr>
        </p:nvSpPr>
        <p:spPr>
          <a:xfrm>
            <a:off x="270518" y="119270"/>
            <a:ext cx="8403054" cy="718178"/>
          </a:xfrm>
          <a:prstGeom prst="rect">
            <a:avLst/>
          </a:prstGeom>
        </p:spPr>
        <p:txBody>
          <a:bodyPr>
            <a:normAutofit fontScale="90000"/>
          </a:bodyPr>
          <a:lstStyle/>
          <a:p>
            <a:r>
              <a:rPr lang="en-US" dirty="0"/>
              <a:t>An </a:t>
            </a:r>
            <a:r>
              <a:rPr lang="en-US" i="1" dirty="0"/>
              <a:t>O(n</a:t>
            </a:r>
            <a:r>
              <a:rPr lang="en-US" i="1" baseline="31999" dirty="0"/>
              <a:t>2</a:t>
            </a:r>
            <a:r>
              <a:rPr lang="en-US" i="1" dirty="0"/>
              <a:t>)</a:t>
            </a:r>
            <a:r>
              <a:rPr lang="en-US" dirty="0"/>
              <a:t> algorithm</a:t>
            </a:r>
            <a:endParaRPr dirty="0"/>
          </a:p>
        </p:txBody>
      </p:sp>
      <p:pic>
        <p:nvPicPr>
          <p:cNvPr id="100" name="A diagram illustrates an O of n squared algorithm.&#10;&#10;Picture 1" descr="A diagram illustrates an O of n squared algorithm.Picture 1"/>
          <p:cNvPicPr>
            <a:picLocks noChangeAspect="1"/>
          </p:cNvPicPr>
          <p:nvPr/>
        </p:nvPicPr>
        <p:blipFill>
          <a:blip r:embed="rId3">
            <a:extLst/>
          </a:blip>
          <a:srcRect t="17964"/>
          <a:stretch>
            <a:fillRect/>
          </a:stretch>
        </p:blipFill>
        <p:spPr>
          <a:xfrm>
            <a:off x="270518" y="1012231"/>
            <a:ext cx="6266351" cy="4661517"/>
          </a:xfrm>
          <a:prstGeom prst="rect">
            <a:avLst/>
          </a:prstGeom>
          <a:ln w="12700">
            <a:miter lim="400000"/>
          </a:ln>
        </p:spPr>
      </p:pic>
      <p:sp>
        <p:nvSpPr>
          <p:cNvPr id="101" name="sum = 0;…"/>
          <p:cNvSpPr txBox="1"/>
          <p:nvPr/>
        </p:nvSpPr>
        <p:spPr>
          <a:xfrm>
            <a:off x="5613241" y="1207279"/>
            <a:ext cx="2241958" cy="147732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500">
                <a:latin typeface="Menlo"/>
                <a:ea typeface="Menlo"/>
                <a:cs typeface="Menlo"/>
                <a:sym typeface="Menlo"/>
              </a:defRPr>
            </a:pPr>
            <a:r>
              <a:rPr dirty="0"/>
              <a:t>sum = </a:t>
            </a:r>
            <a:r>
              <a:rPr dirty="0">
                <a:solidFill>
                  <a:srgbClr val="272AD8"/>
                </a:solidFill>
              </a:rPr>
              <a:t>0</a:t>
            </a:r>
            <a:r>
              <a:rPr dirty="0"/>
              <a:t>;</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solidFill>
                  <a:srgbClr val="BA2DA2"/>
                </a:solidFill>
              </a:rPr>
              <a:t>for</a:t>
            </a:r>
            <a:r>
              <a:rPr dirty="0"/>
              <a:t> (</a:t>
            </a:r>
            <a:r>
              <a:rPr lang="en-US" dirty="0" err="1">
                <a:solidFill>
                  <a:srgbClr val="BA2DA2"/>
                </a:solidFill>
              </a:rPr>
              <a:t>int</a:t>
            </a:r>
            <a:r>
              <a:rPr dirty="0"/>
              <a:t> i = </a:t>
            </a:r>
            <a:r>
              <a:rPr dirty="0">
                <a:solidFill>
                  <a:srgbClr val="272AD8"/>
                </a:solidFill>
              </a:rPr>
              <a:t>1</a:t>
            </a:r>
            <a:r>
              <a:rPr dirty="0"/>
              <a:t>; i &lt;= n; i++)</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t>{</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t>   </a:t>
            </a:r>
            <a:r>
              <a:rPr dirty="0">
                <a:solidFill>
                  <a:srgbClr val="BA2DA2"/>
                </a:solidFill>
              </a:rPr>
              <a:t>for</a:t>
            </a:r>
            <a:r>
              <a:rPr dirty="0"/>
              <a:t> (</a:t>
            </a:r>
            <a:r>
              <a:rPr lang="en-US" dirty="0" err="1">
                <a:solidFill>
                  <a:srgbClr val="BA2DA2"/>
                </a:solidFill>
              </a:rPr>
              <a:t>int</a:t>
            </a:r>
            <a:r>
              <a:rPr dirty="0"/>
              <a:t> j = </a:t>
            </a:r>
            <a:r>
              <a:rPr dirty="0">
                <a:solidFill>
                  <a:srgbClr val="272AD8"/>
                </a:solidFill>
              </a:rPr>
              <a:t>1</a:t>
            </a:r>
            <a:r>
              <a:rPr dirty="0"/>
              <a:t>; j &lt;= n; </a:t>
            </a:r>
            <a:r>
              <a:rPr dirty="0" err="1"/>
              <a:t>j++</a:t>
            </a:r>
            <a:r>
              <a:rPr dirty="0"/>
              <a:t>)</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t>      sum = sum + </a:t>
            </a:r>
            <a:r>
              <a:rPr dirty="0">
                <a:solidFill>
                  <a:srgbClr val="272AD8"/>
                </a:solidFill>
              </a:rPr>
              <a:t>1</a:t>
            </a:r>
            <a:r>
              <a:rPr dirty="0"/>
              <a:t>;</a:t>
            </a:r>
            <a:endParaRPr dirty="0">
              <a:latin typeface="+mn-lt"/>
              <a:ea typeface="+mn-ea"/>
              <a:cs typeface="+mn-cs"/>
              <a:sym typeface="Helvetica"/>
            </a:endParaRPr>
          </a:p>
          <a:p>
            <a:pPr defTabSz="344804">
              <a:tabLst>
                <a:tab pos="342900" algn="l"/>
              </a:tabLst>
              <a:defRPr sz="1500">
                <a:solidFill>
                  <a:srgbClr val="008400"/>
                </a:solidFill>
                <a:latin typeface="Menlo"/>
                <a:ea typeface="Menlo"/>
                <a:cs typeface="Menlo"/>
                <a:sym typeface="Menlo"/>
              </a:defRPr>
            </a:pPr>
            <a:r>
              <a:rPr dirty="0">
                <a:solidFill>
                  <a:srgbClr val="000000"/>
                </a:solidFill>
              </a:rPr>
              <a:t>} </a:t>
            </a:r>
            <a:r>
              <a:rPr dirty="0"/>
              <a:t>// end for</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
          <p:cNvSpPr txBox="1">
            <a:spLocks noGrp="1"/>
          </p:cNvSpPr>
          <p:nvPr>
            <p:ph type="title"/>
          </p:nvPr>
        </p:nvSpPr>
        <p:spPr>
          <a:xfrm>
            <a:off x="393700" y="156058"/>
            <a:ext cx="8315966" cy="707226"/>
          </a:xfrm>
          <a:prstGeom prst="rect">
            <a:avLst/>
          </a:prstGeom>
        </p:spPr>
        <p:txBody>
          <a:bodyPr>
            <a:normAutofit fontScale="90000"/>
          </a:bodyPr>
          <a:lstStyle/>
          <a:p>
            <a:r>
              <a:rPr lang="en-US" dirty="0"/>
              <a:t>Another </a:t>
            </a:r>
            <a:r>
              <a:rPr lang="en-US" i="1" dirty="0"/>
              <a:t>O(n</a:t>
            </a:r>
            <a:r>
              <a:rPr lang="en-US" i="1" baseline="31999" dirty="0"/>
              <a:t>2</a:t>
            </a:r>
            <a:r>
              <a:rPr lang="en-US" i="1" dirty="0"/>
              <a:t>) </a:t>
            </a:r>
            <a:r>
              <a:rPr lang="en-US" dirty="0"/>
              <a:t>algorithm</a:t>
            </a:r>
            <a:endParaRPr dirty="0"/>
          </a:p>
        </p:txBody>
      </p:sp>
      <p:pic>
        <p:nvPicPr>
          <p:cNvPr id="95" name="A diagram illustrates an O of n squared algorithm.&#10;&#10;Picture 2" descr="A diagram illustrates an O of n squared algorithm.Picture 2"/>
          <p:cNvPicPr>
            <a:picLocks noChangeAspect="1"/>
          </p:cNvPicPr>
          <p:nvPr/>
        </p:nvPicPr>
        <p:blipFill>
          <a:blip r:embed="rId3">
            <a:extLst/>
          </a:blip>
          <a:srcRect t="17977"/>
          <a:stretch>
            <a:fillRect/>
          </a:stretch>
        </p:blipFill>
        <p:spPr>
          <a:xfrm>
            <a:off x="630072" y="993506"/>
            <a:ext cx="7162833" cy="4710572"/>
          </a:xfrm>
          <a:prstGeom prst="rect">
            <a:avLst/>
          </a:prstGeom>
          <a:ln w="12700">
            <a:miter lim="400000"/>
          </a:ln>
        </p:spPr>
      </p:pic>
      <p:sp>
        <p:nvSpPr>
          <p:cNvPr id="96" name="sum = 0;…"/>
          <p:cNvSpPr txBox="1"/>
          <p:nvPr/>
        </p:nvSpPr>
        <p:spPr>
          <a:xfrm>
            <a:off x="4652066" y="1061660"/>
            <a:ext cx="2599428" cy="175432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latin typeface="Menlo"/>
                <a:ea typeface="Menlo"/>
                <a:cs typeface="Menlo"/>
                <a:sym typeface="Menlo"/>
              </a:defRPr>
            </a:pPr>
            <a:r>
              <a:rPr dirty="0"/>
              <a:t>sum = </a:t>
            </a:r>
            <a:r>
              <a:rPr dirty="0">
                <a:solidFill>
                  <a:srgbClr val="272AD8"/>
                </a:solidFill>
              </a:rPr>
              <a:t>0</a:t>
            </a: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solidFill>
                  <a:srgbClr val="BA2DA2"/>
                </a:solidFill>
              </a:rPr>
              <a:t>for</a:t>
            </a:r>
            <a:r>
              <a:rPr dirty="0"/>
              <a:t> (</a:t>
            </a:r>
            <a:r>
              <a:rPr lang="en-US" dirty="0" err="1">
                <a:solidFill>
                  <a:srgbClr val="BA2DA2"/>
                </a:solidFill>
              </a:rPr>
              <a:t>int</a:t>
            </a:r>
            <a:r>
              <a:rPr dirty="0"/>
              <a:t> i = </a:t>
            </a:r>
            <a:r>
              <a:rPr dirty="0">
                <a:solidFill>
                  <a:srgbClr val="272AD8"/>
                </a:solidFill>
              </a:rPr>
              <a:t>1</a:t>
            </a:r>
            <a:r>
              <a:rPr dirty="0"/>
              <a:t>; i &lt;= n; i++)</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   </a:t>
            </a:r>
            <a:r>
              <a:rPr dirty="0">
                <a:solidFill>
                  <a:srgbClr val="BA2DA2"/>
                </a:solidFill>
              </a:rPr>
              <a:t>for</a:t>
            </a:r>
            <a:r>
              <a:rPr dirty="0"/>
              <a:t> (</a:t>
            </a:r>
            <a:r>
              <a:rPr lang="en-US" dirty="0" err="1">
                <a:solidFill>
                  <a:srgbClr val="BA2DA2"/>
                </a:solidFill>
              </a:rPr>
              <a:t>int</a:t>
            </a:r>
            <a:r>
              <a:rPr dirty="0"/>
              <a:t> j = </a:t>
            </a:r>
            <a:r>
              <a:rPr dirty="0">
                <a:solidFill>
                  <a:srgbClr val="272AD8"/>
                </a:solidFill>
              </a:rPr>
              <a:t>1</a:t>
            </a:r>
            <a:r>
              <a:rPr dirty="0"/>
              <a:t>; j &lt;= i; </a:t>
            </a:r>
            <a:r>
              <a:rPr dirty="0" err="1"/>
              <a:t>j++</a:t>
            </a: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      sum = sum + </a:t>
            </a:r>
            <a:r>
              <a:rPr dirty="0">
                <a:solidFill>
                  <a:srgbClr val="272AD8"/>
                </a:solidFill>
              </a:rPr>
              <a:t>1</a:t>
            </a:r>
            <a:r>
              <a:rPr dirty="0"/>
              <a:t>;</a:t>
            </a:r>
            <a:endParaRPr dirty="0">
              <a:latin typeface="+mn-lt"/>
              <a:ea typeface="+mn-ea"/>
              <a:cs typeface="+mn-cs"/>
              <a:sym typeface="Helvetica"/>
            </a:endParaRPr>
          </a:p>
          <a:p>
            <a:pPr defTabSz="344804">
              <a:tabLst>
                <a:tab pos="342900" algn="l"/>
              </a:tabLst>
              <a:defRPr sz="1800">
                <a:solidFill>
                  <a:srgbClr val="008400"/>
                </a:solidFill>
                <a:latin typeface="Menlo"/>
                <a:ea typeface="Menlo"/>
                <a:cs typeface="Menlo"/>
                <a:sym typeface="Menlo"/>
              </a:defRPr>
            </a:pPr>
            <a:r>
              <a:rPr dirty="0">
                <a:solidFill>
                  <a:srgbClr val="000000"/>
                </a:solidFill>
              </a:rPr>
              <a:t>} </a:t>
            </a:r>
            <a:r>
              <a:rPr dirty="0"/>
              <a:t>// end for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noGrp="1"/>
          </p:cNvSpPr>
          <p:nvPr>
            <p:ph type="title"/>
          </p:nvPr>
        </p:nvSpPr>
        <p:spPr>
          <a:xfrm>
            <a:off x="260350" y="95250"/>
            <a:ext cx="8426450" cy="837448"/>
          </a:xfrm>
          <a:prstGeom prst="rect">
            <a:avLst/>
          </a:prstGeom>
        </p:spPr>
        <p:txBody>
          <a:bodyPr>
            <a:normAutofit fontScale="90000"/>
          </a:bodyPr>
          <a:lstStyle/>
          <a:p>
            <a:r>
              <a:rPr dirty="0"/>
              <a:t>Big Oh Notation</a:t>
            </a:r>
          </a:p>
        </p:txBody>
      </p:sp>
      <p:sp>
        <p:nvSpPr>
          <p:cNvPr id="81" name="FIGURE 4-5 An illustration of the values of two growth-rate functions"/>
          <p:cNvSpPr txBox="1">
            <a:spLocks noGrp="1"/>
          </p:cNvSpPr>
          <p:nvPr>
            <p:ph type="body" sz="quarter" idx="1"/>
          </p:nvPr>
        </p:nvSpPr>
        <p:spPr>
          <a:xfrm>
            <a:off x="457200" y="5704015"/>
            <a:ext cx="8229600" cy="523165"/>
          </a:xfrm>
          <a:prstGeom prst="rect">
            <a:avLst/>
          </a:prstGeom>
        </p:spPr>
        <p:txBody>
          <a:bodyPr>
            <a:normAutofit/>
          </a:bodyPr>
          <a:lstStyle>
            <a:lvl1pPr defTabSz="438911">
              <a:defRPr sz="2112" b="1">
                <a:solidFill>
                  <a:srgbClr val="007FA3"/>
                </a:solidFill>
                <a:latin typeface="Times New Roman"/>
                <a:ea typeface="Times New Roman"/>
                <a:cs typeface="Times New Roman"/>
                <a:sym typeface="Times New Roman"/>
              </a:defRPr>
            </a:lvl1pPr>
          </a:lstStyle>
          <a:p>
            <a:r>
              <a:rPr sz="1800" dirty="0"/>
              <a:t>An illustration of the values of two growth-rate functions</a:t>
            </a:r>
          </a:p>
        </p:txBody>
      </p:sp>
      <p:pic>
        <p:nvPicPr>
          <p:cNvPr id="82" name="A diagram illustrates a graph that depicts the values of 2 growth rate functions. &#10;&#10;Picture 2" descr="A diagram illustrates a graph that depicts the values of 2 growth rate functions. Picture 2"/>
          <p:cNvPicPr>
            <a:picLocks noChangeAspect="1"/>
          </p:cNvPicPr>
          <p:nvPr/>
        </p:nvPicPr>
        <p:blipFill>
          <a:blip r:embed="rId3">
            <a:extLst/>
          </a:blip>
          <a:stretch>
            <a:fillRect/>
          </a:stretch>
        </p:blipFill>
        <p:spPr>
          <a:xfrm>
            <a:off x="1023595" y="1290899"/>
            <a:ext cx="6965171" cy="4268656"/>
          </a:xfrm>
          <a:prstGeom prst="rect">
            <a:avLst/>
          </a:prstGeom>
          <a:ln w="12700">
            <a:miter lim="400000"/>
          </a:ln>
        </p:spPr>
      </p:pic>
    </p:spTree>
    <p:extLst>
      <p:ext uri="{BB962C8B-B14F-4D97-AF65-F5344CB8AC3E}">
        <p14:creationId xmlns:p14="http://schemas.microsoft.com/office/powerpoint/2010/main" val="58959177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386" y="1767535"/>
            <a:ext cx="8125516" cy="807816"/>
          </a:xfrm>
        </p:spPr>
        <p:txBody>
          <a:bodyPr>
            <a:noAutofit/>
          </a:bodyPr>
          <a:lstStyle/>
          <a:p>
            <a:r>
              <a:rPr lang="en-US" sz="4800" dirty="0"/>
              <a:t>More Examples</a:t>
            </a:r>
          </a:p>
        </p:txBody>
      </p:sp>
    </p:spTree>
    <p:extLst>
      <p:ext uri="{BB962C8B-B14F-4D97-AF65-F5344CB8AC3E}">
        <p14:creationId xmlns:p14="http://schemas.microsoft.com/office/powerpoint/2010/main" val="169111485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Title 1"/>
          <p:cNvSpPr>
            <a:spLocks noGrp="1"/>
          </p:cNvSpPr>
          <p:nvPr>
            <p:ph type="title"/>
          </p:nvPr>
        </p:nvSpPr>
        <p:spPr/>
        <p:txBody>
          <a:bodyPr>
            <a:normAutofit/>
          </a:bodyPr>
          <a:lstStyle/>
          <a:p>
            <a:r>
              <a:rPr lang="en-US" sz="4000" dirty="0">
                <a:cs typeface="Lucida Sans" pitchFamily="34" charset="0"/>
              </a:rPr>
              <a:t>Constant - O(1)</a:t>
            </a:r>
          </a:p>
        </p:txBody>
      </p:sp>
      <p:sp>
        <p:nvSpPr>
          <p:cNvPr id="23555" name="Rectangle 1"/>
          <p:cNvSpPr>
            <a:spLocks noChangeArrowheads="1"/>
          </p:cNvSpPr>
          <p:nvPr/>
        </p:nvSpPr>
        <p:spPr bwMode="auto">
          <a:xfrm>
            <a:off x="618066" y="1040130"/>
            <a:ext cx="8229601" cy="3939540"/>
          </a:xfrm>
          <a:prstGeom prst="rect">
            <a:avLst/>
          </a:prstGeom>
          <a:noFill/>
          <a:ln w="9525">
            <a:noFill/>
            <a:miter lim="800000"/>
            <a:headEnd/>
            <a:tailEnd/>
          </a:ln>
        </p:spPr>
        <p:txBody>
          <a:bodyPr wrap="square" anchor="ctr">
            <a:spAutoFit/>
          </a:bodyPr>
          <a:lstStyle/>
          <a:p>
            <a:pPr marL="342900" indent="-342900" eaLnBrk="0" hangingPunct="0">
              <a:buFont typeface="Arial" panose="020B0604020202020204" pitchFamily="34" charset="0"/>
              <a:buChar char="•"/>
            </a:pPr>
            <a:r>
              <a:rPr lang="en-US" sz="2400" dirty="0"/>
              <a:t>O(1) describes an algorithm that will always execute in the same time (or space) regardless of the size of the input data set</a:t>
            </a:r>
          </a:p>
          <a:p>
            <a:pPr marL="342900" indent="-342900" eaLnBrk="0" hangingPunct="0">
              <a:buFont typeface="Arial" panose="020B0604020202020204" pitchFamily="34" charset="0"/>
              <a:buChar char="•"/>
            </a:pPr>
            <a:endParaRPr lang="en-US" sz="2800" dirty="0">
              <a:latin typeface="Arial Unicode MS" pitchFamily="34" charset="-128"/>
            </a:endParaRPr>
          </a:p>
          <a:p>
            <a:pPr lvl="4" eaLnBrk="0"/>
            <a:r>
              <a:rPr lang="en-US" sz="2400" dirty="0">
                <a:solidFill>
                  <a:srgbClr val="0070C0"/>
                </a:solidFill>
                <a:latin typeface="Arial Unicode MS" pitchFamily="34" charset="-128"/>
              </a:rPr>
              <a:t>	</a:t>
            </a:r>
            <a:r>
              <a:rPr lang="en-US" sz="1800" dirty="0">
                <a:solidFill>
                  <a:srgbClr val="0070C0"/>
                </a:solidFill>
                <a:latin typeface="Arial Unicode MS" pitchFamily="34" charset="-128"/>
              </a:rPr>
              <a:t>bool </a:t>
            </a:r>
            <a:r>
              <a:rPr lang="en-US" sz="1800" dirty="0" err="1">
                <a:solidFill>
                  <a:srgbClr val="0070C0"/>
                </a:solidFill>
                <a:latin typeface="Arial Unicode MS" pitchFamily="34" charset="-128"/>
              </a:rPr>
              <a:t>IsFirstElementNull</a:t>
            </a:r>
            <a:r>
              <a:rPr lang="en-US" sz="1800" dirty="0">
                <a:solidFill>
                  <a:srgbClr val="0070C0"/>
                </a:solidFill>
                <a:latin typeface="Arial Unicode MS" pitchFamily="34" charset="-128"/>
              </a:rPr>
              <a:t>(String[] strings) </a:t>
            </a:r>
          </a:p>
          <a:p>
            <a:pPr lvl="3" eaLnBrk="0"/>
            <a:r>
              <a:rPr lang="en-US" sz="1800" dirty="0">
                <a:solidFill>
                  <a:srgbClr val="0070C0"/>
                </a:solidFill>
                <a:latin typeface="Arial Unicode MS" pitchFamily="34" charset="-128"/>
              </a:rPr>
              <a:t>	{ </a:t>
            </a:r>
          </a:p>
          <a:p>
            <a:pPr lvl="3" eaLnBrk="0"/>
            <a:r>
              <a:rPr lang="en-US" sz="1800" dirty="0">
                <a:solidFill>
                  <a:srgbClr val="0070C0"/>
                </a:solidFill>
                <a:latin typeface="Arial Unicode MS" pitchFamily="34" charset="-128"/>
              </a:rPr>
              <a:t>     		if(strings[</a:t>
            </a:r>
            <a:r>
              <a:rPr lang="en-US" sz="1800" b="1" dirty="0">
                <a:solidFill>
                  <a:srgbClr val="7030A0"/>
                </a:solidFill>
                <a:latin typeface="Arial Unicode MS" pitchFamily="34" charset="-128"/>
              </a:rPr>
              <a:t>0</a:t>
            </a:r>
            <a:r>
              <a:rPr lang="en-US" sz="1800" dirty="0">
                <a:solidFill>
                  <a:srgbClr val="0070C0"/>
                </a:solidFill>
                <a:latin typeface="Arial Unicode MS" pitchFamily="34" charset="-128"/>
              </a:rPr>
              <a:t>] == null) </a:t>
            </a:r>
          </a:p>
          <a:p>
            <a:pPr lvl="3" eaLnBrk="0"/>
            <a:r>
              <a:rPr lang="en-US" sz="1800" dirty="0">
                <a:solidFill>
                  <a:srgbClr val="0070C0"/>
                </a:solidFill>
                <a:latin typeface="Arial Unicode MS" pitchFamily="34" charset="-128"/>
              </a:rPr>
              <a:t>     		{ </a:t>
            </a:r>
          </a:p>
          <a:p>
            <a:pPr lvl="3" eaLnBrk="0"/>
            <a:r>
              <a:rPr lang="en-US" sz="1800" dirty="0">
                <a:solidFill>
                  <a:srgbClr val="0070C0"/>
                </a:solidFill>
                <a:latin typeface="Arial Unicode MS" pitchFamily="34" charset="-128"/>
              </a:rPr>
              <a:t>          			return true; </a:t>
            </a:r>
          </a:p>
          <a:p>
            <a:pPr lvl="3" eaLnBrk="0"/>
            <a:r>
              <a:rPr lang="en-US" sz="1800" dirty="0">
                <a:solidFill>
                  <a:srgbClr val="0070C0"/>
                </a:solidFill>
                <a:latin typeface="Arial Unicode MS" pitchFamily="34" charset="-128"/>
              </a:rPr>
              <a:t>     		} </a:t>
            </a:r>
          </a:p>
          <a:p>
            <a:pPr lvl="3" eaLnBrk="0"/>
            <a:r>
              <a:rPr lang="en-US" sz="1800" dirty="0">
                <a:solidFill>
                  <a:srgbClr val="0070C0"/>
                </a:solidFill>
                <a:latin typeface="Arial Unicode MS" pitchFamily="34" charset="-128"/>
              </a:rPr>
              <a:t>     		return false;</a:t>
            </a:r>
          </a:p>
          <a:p>
            <a:pPr lvl="3" eaLnBrk="0"/>
            <a:r>
              <a:rPr lang="en-US" sz="1800" dirty="0">
                <a:solidFill>
                  <a:srgbClr val="0070C0"/>
                </a:solidFill>
                <a:latin typeface="Arial Unicode MS" pitchFamily="34" charset="-128"/>
              </a:rPr>
              <a:t> 	}</a:t>
            </a:r>
            <a:r>
              <a:rPr lang="en-US" sz="1800" dirty="0">
                <a:solidFill>
                  <a:srgbClr val="0070C0"/>
                </a:solidFill>
              </a:rPr>
              <a:t> </a:t>
            </a:r>
          </a:p>
        </p:txBody>
      </p:sp>
      <p:sp>
        <p:nvSpPr>
          <p:cNvPr id="23556" name="TextBox 5"/>
          <p:cNvSpPr txBox="1">
            <a:spLocks noChangeArrowheads="1"/>
          </p:cNvSpPr>
          <p:nvPr/>
        </p:nvSpPr>
        <p:spPr bwMode="auto">
          <a:xfrm>
            <a:off x="4467225" y="6105779"/>
            <a:ext cx="4676775" cy="738187"/>
          </a:xfrm>
          <a:prstGeom prst="rect">
            <a:avLst/>
          </a:prstGeom>
          <a:noFill/>
          <a:ln w="9525">
            <a:noFill/>
            <a:miter lim="800000"/>
            <a:headEnd/>
            <a:tailEnd/>
          </a:ln>
        </p:spPr>
        <p:txBody>
          <a:bodyPr wrap="none">
            <a:spAutoFit/>
          </a:bodyPr>
          <a:lstStyle/>
          <a:p>
            <a:pPr algn="r"/>
            <a:r>
              <a:rPr lang="en-US" sz="1400" dirty="0"/>
              <a:t>Rob Bell</a:t>
            </a:r>
          </a:p>
          <a:p>
            <a:pPr algn="r"/>
            <a:r>
              <a:rPr lang="en-US" sz="1400" dirty="0"/>
              <a:t>A beginners Guide to Big O Notation</a:t>
            </a:r>
          </a:p>
          <a:p>
            <a:pPr algn="r"/>
            <a:r>
              <a:rPr lang="en-US" sz="1400" dirty="0"/>
              <a:t>rob-bell.net/2009/06/a-beginners-guide-to-big-o-notation/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p:cNvSpPr>
            <a:spLocks noGrp="1"/>
          </p:cNvSpPr>
          <p:nvPr>
            <p:ph type="title"/>
          </p:nvPr>
        </p:nvSpPr>
        <p:spPr>
          <a:xfrm>
            <a:off x="465720" y="59266"/>
            <a:ext cx="8381948" cy="866842"/>
          </a:xfrm>
        </p:spPr>
        <p:txBody>
          <a:bodyPr>
            <a:normAutofit/>
          </a:bodyPr>
          <a:lstStyle/>
          <a:p>
            <a:r>
              <a:rPr lang="en-US" sz="4000" dirty="0">
                <a:cs typeface="Lucida Sans" pitchFamily="34" charset="0"/>
              </a:rPr>
              <a:t>Linear - O(n)</a:t>
            </a:r>
          </a:p>
        </p:txBody>
      </p:sp>
      <p:sp>
        <p:nvSpPr>
          <p:cNvPr id="24579" name="Rectangle 1"/>
          <p:cNvSpPr>
            <a:spLocks noChangeArrowheads="1"/>
          </p:cNvSpPr>
          <p:nvPr/>
        </p:nvSpPr>
        <p:spPr bwMode="auto">
          <a:xfrm>
            <a:off x="556590" y="1158361"/>
            <a:ext cx="8358809" cy="5293757"/>
          </a:xfrm>
          <a:prstGeom prst="rect">
            <a:avLst/>
          </a:prstGeom>
          <a:noFill/>
          <a:ln w="9525">
            <a:noFill/>
            <a:miter lim="800000"/>
            <a:headEnd/>
            <a:tailEnd/>
          </a:ln>
        </p:spPr>
        <p:txBody>
          <a:bodyPr wrap="square" anchor="ctr">
            <a:spAutoFit/>
          </a:bodyPr>
          <a:lstStyle/>
          <a:p>
            <a:pPr marL="342900" lvl="1" indent="-342900" eaLnBrk="0">
              <a:buFont typeface="Arial" panose="020B0604020202020204" pitchFamily="34" charset="0"/>
              <a:buChar char="•"/>
            </a:pPr>
            <a:r>
              <a:rPr lang="en-US" sz="2000" dirty="0"/>
              <a:t>Example illustrates how </a:t>
            </a:r>
            <a:r>
              <a:rPr lang="en-US" sz="2000" b="1" dirty="0">
                <a:solidFill>
                  <a:srgbClr val="7030A0"/>
                </a:solidFill>
              </a:rPr>
              <a:t>Big O</a:t>
            </a:r>
            <a:r>
              <a:rPr lang="en-US" sz="2000" dirty="0"/>
              <a:t> represents the </a:t>
            </a:r>
            <a:r>
              <a:rPr lang="en-US" sz="2000" b="1" dirty="0">
                <a:solidFill>
                  <a:srgbClr val="7030A0"/>
                </a:solidFill>
              </a:rPr>
              <a:t>worst-case</a:t>
            </a:r>
            <a:r>
              <a:rPr lang="en-US" sz="2000" dirty="0"/>
              <a:t> performance scenario</a:t>
            </a:r>
          </a:p>
          <a:p>
            <a:pPr marL="342900" lvl="4" indent="-342900" eaLnBrk="0">
              <a:buFont typeface="Arial" panose="020B0604020202020204" pitchFamily="34" charset="0"/>
              <a:buChar char="•"/>
            </a:pPr>
            <a:r>
              <a:rPr lang="en-US" sz="2000" dirty="0"/>
              <a:t>Even though a matching string could be found during any iteration of the </a:t>
            </a:r>
            <a:r>
              <a:rPr lang="en-US" sz="2000" dirty="0">
                <a:latin typeface="Arial Unicode MS" pitchFamily="34" charset="-128"/>
              </a:rPr>
              <a:t>for</a:t>
            </a:r>
            <a:r>
              <a:rPr lang="en-US" sz="2000" dirty="0"/>
              <a:t> loop and the function would return early, Big O (notation) will always assume the upper limit where the algorithm will perform the maximum number of iterations</a:t>
            </a:r>
            <a:endParaRPr lang="en-US" sz="2000" dirty="0">
              <a:latin typeface="Arial Unicode MS" pitchFamily="34" charset="-128"/>
            </a:endParaRPr>
          </a:p>
          <a:p>
            <a:pPr eaLnBrk="0" hangingPunct="0"/>
            <a:endParaRPr lang="en-US" sz="2000" dirty="0">
              <a:latin typeface="Arial Unicode MS" pitchFamily="34" charset="-128"/>
            </a:endParaRPr>
          </a:p>
          <a:p>
            <a:pPr eaLnBrk="0" hangingPunct="0"/>
            <a:r>
              <a:rPr lang="en-US" sz="1800" b="1" dirty="0">
                <a:solidFill>
                  <a:srgbClr val="0070C0"/>
                </a:solidFill>
                <a:latin typeface="Arial Unicode MS" pitchFamily="34" charset="-128"/>
              </a:rPr>
              <a:t>bool </a:t>
            </a:r>
            <a:r>
              <a:rPr lang="en-US" sz="1800" b="1" dirty="0" err="1">
                <a:solidFill>
                  <a:srgbClr val="0070C0"/>
                </a:solidFill>
                <a:latin typeface="Arial Unicode MS" pitchFamily="34" charset="-128"/>
              </a:rPr>
              <a:t>ContainsValue</a:t>
            </a:r>
            <a:r>
              <a:rPr lang="en-US" sz="1800" b="1" dirty="0">
                <a:solidFill>
                  <a:srgbClr val="0070C0"/>
                </a:solidFill>
                <a:latin typeface="Arial Unicode MS" pitchFamily="34" charset="-128"/>
              </a:rPr>
              <a:t>(String[] strings, String value) </a:t>
            </a:r>
          </a:p>
          <a:p>
            <a:pPr eaLnBrk="0" hangingPunct="0"/>
            <a:r>
              <a:rPr lang="en-US" sz="1800" b="1" dirty="0">
                <a:solidFill>
                  <a:srgbClr val="0070C0"/>
                </a:solidFill>
                <a:latin typeface="Arial Unicode MS" pitchFamily="34" charset="-128"/>
              </a:rPr>
              <a:t>{ </a:t>
            </a:r>
          </a:p>
          <a:p>
            <a:pPr eaLnBrk="0" hangingPunct="0"/>
            <a:r>
              <a:rPr lang="en-US" sz="1800" b="1" dirty="0">
                <a:solidFill>
                  <a:srgbClr val="0070C0"/>
                </a:solidFill>
                <a:latin typeface="Arial Unicode MS" pitchFamily="34" charset="-128"/>
              </a:rPr>
              <a:t>     </a:t>
            </a:r>
            <a:r>
              <a:rPr lang="en-US" sz="1800" dirty="0">
                <a:solidFill>
                  <a:srgbClr val="7030A0"/>
                </a:solidFill>
                <a:latin typeface="Arial Unicode MS" pitchFamily="34" charset="-128"/>
              </a:rPr>
              <a:t>// additional logics before and after this critical section</a:t>
            </a:r>
          </a:p>
          <a:p>
            <a:pPr eaLnBrk="0" hangingPunct="0"/>
            <a:r>
              <a:rPr lang="en-US" sz="1800" b="1" dirty="0">
                <a:solidFill>
                  <a:srgbClr val="0070C0"/>
                </a:solidFill>
                <a:latin typeface="Arial Unicode MS" pitchFamily="34" charset="-128"/>
              </a:rPr>
              <a:t>     for(</a:t>
            </a:r>
            <a:r>
              <a:rPr lang="en-US" sz="1800" b="1" dirty="0" err="1">
                <a:solidFill>
                  <a:srgbClr val="0070C0"/>
                </a:solidFill>
                <a:latin typeface="Arial Unicode MS" pitchFamily="34" charset="-128"/>
              </a:rPr>
              <a:t>int</a:t>
            </a:r>
            <a:r>
              <a:rPr lang="en-US" sz="1800" b="1" dirty="0">
                <a:solidFill>
                  <a:srgbClr val="0070C0"/>
                </a:solidFill>
                <a:latin typeface="Arial Unicode MS" pitchFamily="34" charset="-128"/>
              </a:rPr>
              <a:t> </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 0; </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&lt; </a:t>
            </a:r>
            <a:r>
              <a:rPr lang="en-US" sz="1800" b="1" dirty="0" err="1">
                <a:solidFill>
                  <a:srgbClr val="0070C0"/>
                </a:solidFill>
                <a:latin typeface="Arial Unicode MS" pitchFamily="34" charset="-128"/>
              </a:rPr>
              <a:t>strings.Length</a:t>
            </a:r>
            <a:r>
              <a:rPr lang="en-US" sz="1800" b="1" dirty="0">
                <a:solidFill>
                  <a:srgbClr val="0070C0"/>
                </a:solidFill>
                <a:latin typeface="Arial Unicode MS" pitchFamily="34" charset="-128"/>
              </a:rPr>
              <a:t>; </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a:t>
            </a:r>
          </a:p>
          <a:p>
            <a:pPr eaLnBrk="0" hangingPunct="0"/>
            <a:r>
              <a:rPr lang="en-US" sz="1800" b="1" dirty="0">
                <a:solidFill>
                  <a:srgbClr val="0070C0"/>
                </a:solidFill>
                <a:latin typeface="Arial Unicode MS" pitchFamily="34" charset="-128"/>
              </a:rPr>
              <a:t>     { </a:t>
            </a:r>
          </a:p>
          <a:p>
            <a:pPr eaLnBrk="0" hangingPunct="0"/>
            <a:r>
              <a:rPr lang="en-US" sz="1800" b="1" dirty="0">
                <a:solidFill>
                  <a:srgbClr val="0070C0"/>
                </a:solidFill>
                <a:latin typeface="Arial Unicode MS" pitchFamily="34" charset="-128"/>
              </a:rPr>
              <a:t>          if(strings[</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 value) </a:t>
            </a:r>
          </a:p>
          <a:p>
            <a:pPr eaLnBrk="0" hangingPunct="0"/>
            <a:r>
              <a:rPr lang="en-US" sz="1800" b="1" dirty="0">
                <a:solidFill>
                  <a:srgbClr val="0070C0"/>
                </a:solidFill>
                <a:latin typeface="Arial Unicode MS" pitchFamily="34" charset="-128"/>
              </a:rPr>
              <a:t>          { </a:t>
            </a:r>
          </a:p>
          <a:p>
            <a:pPr eaLnBrk="0" hangingPunct="0"/>
            <a:r>
              <a:rPr lang="en-US" sz="1800" b="1" dirty="0">
                <a:solidFill>
                  <a:srgbClr val="0070C0"/>
                </a:solidFill>
                <a:latin typeface="Arial Unicode MS" pitchFamily="34" charset="-128"/>
              </a:rPr>
              <a:t>               return true; </a:t>
            </a:r>
          </a:p>
          <a:p>
            <a:pPr eaLnBrk="0" hangingPunct="0"/>
            <a:r>
              <a:rPr lang="en-US" sz="1800" b="1" dirty="0">
                <a:solidFill>
                  <a:srgbClr val="0070C0"/>
                </a:solidFill>
                <a:latin typeface="Arial Unicode MS" pitchFamily="34" charset="-128"/>
              </a:rPr>
              <a:t>          } </a:t>
            </a:r>
          </a:p>
          <a:p>
            <a:pPr eaLnBrk="0" hangingPunct="0"/>
            <a:r>
              <a:rPr lang="en-US" sz="1800" b="1" dirty="0">
                <a:solidFill>
                  <a:srgbClr val="0070C0"/>
                </a:solidFill>
                <a:latin typeface="Arial Unicode MS" pitchFamily="34" charset="-128"/>
              </a:rPr>
              <a:t>     } return false; </a:t>
            </a:r>
          </a:p>
          <a:p>
            <a:pPr eaLnBrk="0" hangingPunct="0"/>
            <a:r>
              <a:rPr lang="en-US" sz="1800" b="1" dirty="0">
                <a:solidFill>
                  <a:srgbClr val="0070C0"/>
                </a:solidFill>
                <a:latin typeface="Arial Unicode MS" pitchFamily="34" charset="-128"/>
              </a:rPr>
              <a:t>}</a:t>
            </a:r>
            <a:r>
              <a:rPr lang="en-US" sz="1800" b="1" dirty="0">
                <a:solidFill>
                  <a:srgbClr val="0070C0"/>
                </a:solidFill>
              </a:rPr>
              <a:t> </a:t>
            </a:r>
          </a:p>
        </p:txBody>
      </p:sp>
      <p:sp>
        <p:nvSpPr>
          <p:cNvPr id="24580" name="TextBox 5"/>
          <p:cNvSpPr txBox="1">
            <a:spLocks noChangeArrowheads="1"/>
          </p:cNvSpPr>
          <p:nvPr/>
        </p:nvSpPr>
        <p:spPr bwMode="auto">
          <a:xfrm>
            <a:off x="4363053" y="6030319"/>
            <a:ext cx="4676775" cy="738187"/>
          </a:xfrm>
          <a:prstGeom prst="rect">
            <a:avLst/>
          </a:prstGeom>
          <a:noFill/>
          <a:ln w="9525">
            <a:noFill/>
            <a:miter lim="800000"/>
            <a:headEnd/>
            <a:tailEnd/>
          </a:ln>
        </p:spPr>
        <p:txBody>
          <a:bodyPr wrap="none">
            <a:spAutoFit/>
          </a:bodyPr>
          <a:lstStyle/>
          <a:p>
            <a:pPr algn="r"/>
            <a:r>
              <a:rPr lang="en-US" sz="1400" dirty="0"/>
              <a:t>Rob Bell</a:t>
            </a:r>
          </a:p>
          <a:p>
            <a:pPr algn="r"/>
            <a:r>
              <a:rPr lang="en-US" sz="1400" dirty="0"/>
              <a:t>A beginners Guide to Big O Notation</a:t>
            </a:r>
          </a:p>
          <a:p>
            <a:pPr algn="r"/>
            <a:r>
              <a:rPr lang="en-US" sz="1400" dirty="0"/>
              <a:t>rob-bell.net/2009/06/a-beginners-guide-to-big-o-notation/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p:cNvSpPr>
            <a:spLocks noGrp="1"/>
          </p:cNvSpPr>
          <p:nvPr>
            <p:ph type="title"/>
          </p:nvPr>
        </p:nvSpPr>
        <p:spPr>
          <a:xfrm>
            <a:off x="457200" y="120650"/>
            <a:ext cx="8229600" cy="793750"/>
          </a:xfrm>
        </p:spPr>
        <p:txBody>
          <a:bodyPr>
            <a:normAutofit fontScale="90000"/>
          </a:bodyPr>
          <a:lstStyle/>
          <a:p>
            <a:r>
              <a:rPr lang="en-US" dirty="0">
                <a:cs typeface="Lucida Sans" pitchFamily="34" charset="0"/>
              </a:rPr>
              <a:t>Polynomial - O(n</a:t>
            </a:r>
            <a:r>
              <a:rPr lang="en-US" baseline="30000" dirty="0">
                <a:cs typeface="Lucida Sans" pitchFamily="34" charset="0"/>
              </a:rPr>
              <a:t>2</a:t>
            </a:r>
            <a:r>
              <a:rPr lang="en-US" dirty="0">
                <a:cs typeface="Lucida Sans" pitchFamily="34" charset="0"/>
              </a:rPr>
              <a:t>)</a:t>
            </a:r>
          </a:p>
        </p:txBody>
      </p:sp>
      <p:sp>
        <p:nvSpPr>
          <p:cNvPr id="25603" name="Rectangle 1"/>
          <p:cNvSpPr>
            <a:spLocks noChangeArrowheads="1"/>
          </p:cNvSpPr>
          <p:nvPr/>
        </p:nvSpPr>
        <p:spPr bwMode="auto">
          <a:xfrm>
            <a:off x="457200" y="984250"/>
            <a:ext cx="8382000" cy="1323975"/>
          </a:xfrm>
          <a:prstGeom prst="rect">
            <a:avLst/>
          </a:prstGeom>
          <a:noFill/>
          <a:ln w="9525">
            <a:noFill/>
            <a:miter lim="800000"/>
            <a:headEnd/>
            <a:tailEnd/>
          </a:ln>
        </p:spPr>
        <p:txBody>
          <a:bodyPr wrap="square" anchor="ctr">
            <a:spAutoFit/>
          </a:bodyPr>
          <a:lstStyle/>
          <a:p>
            <a:pPr marL="342900" indent="-342900" eaLnBrk="0" hangingPunct="0">
              <a:buFont typeface="Arial" panose="020B0604020202020204" pitchFamily="34" charset="0"/>
              <a:buChar char="•"/>
            </a:pPr>
            <a:r>
              <a:rPr lang="en-US" sz="2000" dirty="0"/>
              <a:t>An algorithm whose performance is directly proportional to the square of the size of the input data set. This is common with algorithms that involve nested iterations over the data set. Deeper nested iterations will result in O(n</a:t>
            </a:r>
            <a:r>
              <a:rPr lang="en-US" sz="2000" baseline="30000" dirty="0"/>
              <a:t>3</a:t>
            </a:r>
            <a:r>
              <a:rPr lang="en-US" sz="2000" dirty="0"/>
              <a:t>), O(n</a:t>
            </a:r>
            <a:r>
              <a:rPr lang="en-US" sz="2000" baseline="30000" dirty="0"/>
              <a:t>4</a:t>
            </a:r>
            <a:r>
              <a:rPr lang="en-US" sz="2000" dirty="0"/>
              <a:t>) etc.</a:t>
            </a:r>
            <a:endParaRPr lang="en-US" dirty="0"/>
          </a:p>
        </p:txBody>
      </p:sp>
      <p:sp>
        <p:nvSpPr>
          <p:cNvPr id="25604" name="TextBox 5"/>
          <p:cNvSpPr txBox="1">
            <a:spLocks noChangeArrowheads="1"/>
          </p:cNvSpPr>
          <p:nvPr/>
        </p:nvSpPr>
        <p:spPr bwMode="auto">
          <a:xfrm>
            <a:off x="4467225" y="6119813"/>
            <a:ext cx="4676775" cy="738187"/>
          </a:xfrm>
          <a:prstGeom prst="rect">
            <a:avLst/>
          </a:prstGeom>
          <a:noFill/>
          <a:ln w="9525">
            <a:noFill/>
            <a:miter lim="800000"/>
            <a:headEnd/>
            <a:tailEnd/>
          </a:ln>
        </p:spPr>
        <p:txBody>
          <a:bodyPr wrap="none">
            <a:spAutoFit/>
          </a:bodyPr>
          <a:lstStyle/>
          <a:p>
            <a:pPr algn="r"/>
            <a:r>
              <a:rPr lang="en-US" sz="1400"/>
              <a:t>Rob Bell</a:t>
            </a:r>
          </a:p>
          <a:p>
            <a:pPr algn="r"/>
            <a:r>
              <a:rPr lang="en-US" sz="1400"/>
              <a:t>A beginners Guide to Big O Notation</a:t>
            </a:r>
          </a:p>
          <a:p>
            <a:pPr algn="r"/>
            <a:r>
              <a:rPr lang="en-US" sz="1400"/>
              <a:t>rob-bell.net/2009/06/a-beginners-guide-to-big-o-notation/</a:t>
            </a:r>
          </a:p>
        </p:txBody>
      </p:sp>
      <p:sp>
        <p:nvSpPr>
          <p:cNvPr id="25605" name="Rectangle 1"/>
          <p:cNvSpPr>
            <a:spLocks noChangeArrowheads="1"/>
          </p:cNvSpPr>
          <p:nvPr/>
        </p:nvSpPr>
        <p:spPr bwMode="auto">
          <a:xfrm>
            <a:off x="833376" y="2420828"/>
            <a:ext cx="6541981" cy="4247317"/>
          </a:xfrm>
          <a:prstGeom prst="rect">
            <a:avLst/>
          </a:prstGeom>
          <a:noFill/>
          <a:ln w="9525">
            <a:noFill/>
            <a:miter lim="800000"/>
            <a:headEnd/>
            <a:tailEnd/>
          </a:ln>
        </p:spPr>
        <p:txBody>
          <a:bodyPr wrap="square" anchor="ctr">
            <a:spAutoFit/>
          </a:bodyPr>
          <a:lstStyle/>
          <a:p>
            <a:pPr eaLnBrk="0" hangingPunct="0"/>
            <a:r>
              <a:rPr lang="en-US" sz="1600" b="1" dirty="0">
                <a:solidFill>
                  <a:srgbClr val="0070C0"/>
                </a:solidFill>
                <a:latin typeface="Arial Unicode MS" pitchFamily="34" charset="-128"/>
              </a:rPr>
              <a:t>bool </a:t>
            </a:r>
            <a:r>
              <a:rPr lang="en-US" sz="1600" b="1" dirty="0" err="1">
                <a:solidFill>
                  <a:srgbClr val="0070C0"/>
                </a:solidFill>
                <a:latin typeface="Arial Unicode MS" pitchFamily="34" charset="-128"/>
              </a:rPr>
              <a:t>ContainsDuplicates</a:t>
            </a:r>
            <a:r>
              <a:rPr lang="en-US" sz="1600" b="1" dirty="0">
                <a:solidFill>
                  <a:srgbClr val="0070C0"/>
                </a:solidFill>
                <a:latin typeface="Arial Unicode MS" pitchFamily="34" charset="-128"/>
              </a:rPr>
              <a:t>(String[] strings) {</a:t>
            </a:r>
          </a:p>
          <a:p>
            <a:pPr eaLnBrk="0" hangingPunct="0"/>
            <a:r>
              <a:rPr lang="en-US" sz="1600" b="1" dirty="0">
                <a:solidFill>
                  <a:srgbClr val="0070C0"/>
                </a:solidFill>
                <a:latin typeface="Arial Unicode MS" pitchFamily="34" charset="-128"/>
              </a:rPr>
              <a:t>     for(</a:t>
            </a:r>
            <a:r>
              <a:rPr lang="en-US" sz="1600" b="1" dirty="0" err="1">
                <a:solidFill>
                  <a:srgbClr val="0070C0"/>
                </a:solidFill>
                <a:latin typeface="Arial Unicode MS" pitchFamily="34" charset="-128"/>
              </a:rPr>
              <a:t>int</a:t>
            </a:r>
            <a:r>
              <a:rPr lang="en-US" sz="1600" b="1" dirty="0">
                <a:solidFill>
                  <a:srgbClr val="0070C0"/>
                </a:solidFill>
                <a:latin typeface="Arial Unicode MS" pitchFamily="34" charset="-128"/>
              </a:rPr>
              <a:t> </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 0; </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&lt; </a:t>
            </a:r>
            <a:r>
              <a:rPr lang="en-US" sz="1600" b="1" dirty="0" err="1">
                <a:solidFill>
                  <a:srgbClr val="0070C0"/>
                </a:solidFill>
                <a:latin typeface="Arial Unicode MS" pitchFamily="34" charset="-128"/>
              </a:rPr>
              <a:t>strings.Length</a:t>
            </a:r>
            <a:r>
              <a:rPr lang="en-US" sz="1600" b="1" dirty="0">
                <a:solidFill>
                  <a:srgbClr val="0070C0"/>
                </a:solidFill>
                <a:latin typeface="Arial Unicode MS" pitchFamily="34" charset="-128"/>
              </a:rPr>
              <a:t>; </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a:t>
            </a:r>
          </a:p>
          <a:p>
            <a:pPr eaLnBrk="0" hangingPunct="0"/>
            <a:r>
              <a:rPr lang="en-US" sz="1600" b="1" dirty="0">
                <a:solidFill>
                  <a:srgbClr val="0070C0"/>
                </a:solidFill>
                <a:latin typeface="Arial Unicode MS" pitchFamily="34" charset="-128"/>
              </a:rPr>
              <a:t>     {</a:t>
            </a:r>
          </a:p>
          <a:p>
            <a:pPr eaLnBrk="0" hangingPunct="0"/>
            <a:r>
              <a:rPr lang="en-US" sz="1600" b="1" dirty="0">
                <a:solidFill>
                  <a:srgbClr val="0070C0"/>
                </a:solidFill>
                <a:latin typeface="Arial Unicode MS" pitchFamily="34" charset="-128"/>
              </a:rPr>
              <a:t>         for(</a:t>
            </a:r>
            <a:r>
              <a:rPr lang="en-US" sz="1600" b="1" dirty="0" err="1">
                <a:solidFill>
                  <a:srgbClr val="0070C0"/>
                </a:solidFill>
                <a:latin typeface="Arial Unicode MS" pitchFamily="34" charset="-128"/>
              </a:rPr>
              <a:t>int</a:t>
            </a:r>
            <a:r>
              <a:rPr lang="en-US" sz="1600" b="1" dirty="0">
                <a:solidFill>
                  <a:srgbClr val="0070C0"/>
                </a:solidFill>
                <a:latin typeface="Arial Unicode MS" pitchFamily="34" charset="-128"/>
              </a:rPr>
              <a:t> j = 0; j &lt; </a:t>
            </a:r>
            <a:r>
              <a:rPr lang="en-US" sz="1600" b="1" dirty="0" err="1">
                <a:solidFill>
                  <a:srgbClr val="0070C0"/>
                </a:solidFill>
                <a:latin typeface="Arial Unicode MS" pitchFamily="34" charset="-128"/>
              </a:rPr>
              <a:t>strings.Length</a:t>
            </a:r>
            <a:r>
              <a:rPr lang="en-US" sz="1600" b="1" dirty="0">
                <a:solidFill>
                  <a:srgbClr val="0070C0"/>
                </a:solidFill>
                <a:latin typeface="Arial Unicode MS" pitchFamily="34" charset="-128"/>
              </a:rPr>
              <a:t>; </a:t>
            </a:r>
            <a:r>
              <a:rPr lang="en-US" sz="1600" b="1" dirty="0" err="1">
                <a:solidFill>
                  <a:srgbClr val="0070C0"/>
                </a:solidFill>
                <a:latin typeface="Arial Unicode MS" pitchFamily="34" charset="-128"/>
              </a:rPr>
              <a:t>j++</a:t>
            </a:r>
            <a:r>
              <a:rPr lang="en-US" sz="1600" b="1" dirty="0">
                <a:solidFill>
                  <a:srgbClr val="0070C0"/>
                </a:solidFill>
                <a:latin typeface="Arial Unicode MS" pitchFamily="34" charset="-128"/>
              </a:rPr>
              <a:t>)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if(</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 j) // Don't compare with self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continue;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if(strings[</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 strings[j])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return true;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return false; </a:t>
            </a:r>
          </a:p>
          <a:p>
            <a:pPr eaLnBrk="0" hangingPunct="0"/>
            <a:r>
              <a:rPr lang="en-US" sz="1600" b="1" dirty="0">
                <a:solidFill>
                  <a:srgbClr val="0070C0"/>
                </a:solidFill>
                <a:latin typeface="Arial Unicode MS" pitchFamily="34" charset="-128"/>
              </a:rPr>
              <a:t>}</a:t>
            </a:r>
            <a:r>
              <a:rPr lang="en-US" sz="1600" b="1" dirty="0">
                <a:solidFill>
                  <a:srgbClr val="0070C0"/>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Video Notes</a:t>
            </a:r>
            <a:endParaRPr dirty="0"/>
          </a:p>
        </p:txBody>
      </p:sp>
      <p:sp>
        <p:nvSpPr>
          <p:cNvPr id="71" name="Content Placeholder 5"/>
          <p:cNvSpPr txBox="1">
            <a:spLocks noGrp="1"/>
          </p:cNvSpPr>
          <p:nvPr>
            <p:ph type="body" idx="1"/>
          </p:nvPr>
        </p:nvSpPr>
        <p:spPr>
          <a:xfrm>
            <a:off x="400049" y="1021278"/>
            <a:ext cx="8229601" cy="5276652"/>
          </a:xfrm>
          <a:prstGeom prst="rect">
            <a:avLst/>
          </a:prstGeom>
        </p:spPr>
        <p:txBody>
          <a:bodyPr>
            <a:normAutofit/>
          </a:bodyPr>
          <a:lstStyle/>
          <a:p>
            <a:r>
              <a:rPr lang="en-US" b="1" dirty="0">
                <a:solidFill>
                  <a:srgbClr val="7030A0"/>
                </a:solidFill>
              </a:rPr>
              <a:t>Measuring Efficiency</a:t>
            </a:r>
          </a:p>
          <a:p>
            <a:pPr lvl="1"/>
            <a:r>
              <a:rPr lang="en-US" sz="2000" dirty="0">
                <a:hlinkClick r:id="rId3"/>
              </a:rPr>
              <a:t>https://mediaplayer.pearsoncmg.com/assets/secs-vn-ch04a-measuring-efficiency</a:t>
            </a:r>
            <a:endParaRPr lang="en-US" sz="2000" dirty="0"/>
          </a:p>
          <a:p>
            <a:r>
              <a:rPr lang="en-US" b="1" dirty="0">
                <a:solidFill>
                  <a:srgbClr val="7030A0"/>
                </a:solidFill>
              </a:rPr>
              <a:t>Comparing Bag Implementations</a:t>
            </a:r>
          </a:p>
          <a:p>
            <a:pPr lvl="1"/>
            <a:r>
              <a:rPr lang="en-US" sz="2000" dirty="0">
                <a:hlinkClick r:id="rId4"/>
              </a:rPr>
              <a:t>https://mediaplayer.pearsoncmg.com/assets/secs-vn-ch04b-comparing-bag-implementations</a:t>
            </a:r>
            <a:endParaRPr lang="en-US" sz="20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68584816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Title 1"/>
          <p:cNvSpPr>
            <a:spLocks noGrp="1"/>
          </p:cNvSpPr>
          <p:nvPr>
            <p:ph type="title"/>
          </p:nvPr>
        </p:nvSpPr>
        <p:spPr>
          <a:xfrm>
            <a:off x="352425" y="104274"/>
            <a:ext cx="8229600" cy="803776"/>
          </a:xfrm>
        </p:spPr>
        <p:txBody>
          <a:bodyPr>
            <a:normAutofit fontScale="90000"/>
          </a:bodyPr>
          <a:lstStyle/>
          <a:p>
            <a:r>
              <a:rPr lang="en-US" dirty="0">
                <a:cs typeface="Lucida Sans" pitchFamily="34" charset="0"/>
              </a:rPr>
              <a:t> Exponential - O(2</a:t>
            </a:r>
            <a:r>
              <a:rPr lang="en-US" baseline="30000" dirty="0">
                <a:cs typeface="Lucida Sans" pitchFamily="34" charset="0"/>
              </a:rPr>
              <a:t>n</a:t>
            </a:r>
            <a:r>
              <a:rPr lang="en-US" dirty="0">
                <a:cs typeface="Lucida Sans" pitchFamily="34" charset="0"/>
              </a:rPr>
              <a:t>)</a:t>
            </a:r>
          </a:p>
        </p:txBody>
      </p:sp>
      <p:sp>
        <p:nvSpPr>
          <p:cNvPr id="26627" name="Rectangle 1"/>
          <p:cNvSpPr>
            <a:spLocks noChangeArrowheads="1"/>
          </p:cNvSpPr>
          <p:nvPr/>
        </p:nvSpPr>
        <p:spPr bwMode="auto">
          <a:xfrm>
            <a:off x="578734" y="3462692"/>
            <a:ext cx="8167299" cy="1631216"/>
          </a:xfrm>
          <a:prstGeom prst="rect">
            <a:avLst/>
          </a:prstGeom>
          <a:noFill/>
          <a:ln w="9525">
            <a:noFill/>
            <a:miter lim="800000"/>
            <a:headEnd/>
            <a:tailEnd/>
          </a:ln>
        </p:spPr>
        <p:txBody>
          <a:bodyPr wrap="square" anchor="ctr">
            <a:spAutoFit/>
          </a:bodyPr>
          <a:lstStyle/>
          <a:p>
            <a:pPr marL="342900" indent="-342900" eaLnBrk="0" hangingPunct="0">
              <a:buFont typeface="Arial" panose="020B0604020202020204" pitchFamily="34" charset="0"/>
              <a:buChar char="•"/>
            </a:pPr>
            <a:r>
              <a:rPr lang="en-US" sz="2000" dirty="0"/>
              <a:t>Growth will </a:t>
            </a:r>
            <a:r>
              <a:rPr lang="en-US" sz="2000" b="1" dirty="0">
                <a:solidFill>
                  <a:srgbClr val="7030A0"/>
                </a:solidFill>
              </a:rPr>
              <a:t>double with each additional element </a:t>
            </a:r>
            <a:r>
              <a:rPr lang="en-US" sz="2000" dirty="0"/>
              <a:t>in the input data set. The execution time of an O(2</a:t>
            </a:r>
            <a:r>
              <a:rPr lang="en-US" sz="2000" baseline="30000" dirty="0"/>
              <a:t>N</a:t>
            </a:r>
            <a:r>
              <a:rPr lang="en-US" sz="2000" dirty="0"/>
              <a:t>) function will quickly become very large</a:t>
            </a:r>
          </a:p>
          <a:p>
            <a:pPr marL="342900" indent="-342900" eaLnBrk="0" hangingPunct="0">
              <a:buFont typeface="Arial" panose="020B0604020202020204" pitchFamily="34" charset="0"/>
              <a:buChar char="•"/>
            </a:pPr>
            <a:endParaRPr lang="en-US" sz="2000" dirty="0"/>
          </a:p>
          <a:p>
            <a:pPr marL="342900" lvl="1" indent="-342900" eaLnBrk="0">
              <a:buFont typeface="Arial" panose="020B0604020202020204" pitchFamily="34" charset="0"/>
              <a:buChar char="•"/>
            </a:pPr>
            <a:r>
              <a:rPr lang="en-US" sz="2000" dirty="0">
                <a:solidFill>
                  <a:srgbClr val="0070C0"/>
                </a:solidFill>
              </a:rPr>
              <a:t>Recursive calculation of Fibonacci numbers</a:t>
            </a:r>
          </a:p>
        </p:txBody>
      </p:sp>
      <p:sp>
        <p:nvSpPr>
          <p:cNvPr id="26628" name="TextBox 5"/>
          <p:cNvSpPr txBox="1">
            <a:spLocks noChangeArrowheads="1"/>
          </p:cNvSpPr>
          <p:nvPr/>
        </p:nvSpPr>
        <p:spPr bwMode="auto">
          <a:xfrm>
            <a:off x="4467225" y="6119813"/>
            <a:ext cx="4676775" cy="738187"/>
          </a:xfrm>
          <a:prstGeom prst="rect">
            <a:avLst/>
          </a:prstGeom>
          <a:noFill/>
          <a:ln w="9525">
            <a:noFill/>
            <a:miter lim="800000"/>
            <a:headEnd/>
            <a:tailEnd/>
          </a:ln>
        </p:spPr>
        <p:txBody>
          <a:bodyPr wrap="none">
            <a:spAutoFit/>
          </a:bodyPr>
          <a:lstStyle/>
          <a:p>
            <a:pPr algn="r"/>
            <a:r>
              <a:rPr lang="en-US" sz="1400"/>
              <a:t>Rob Bell</a:t>
            </a:r>
          </a:p>
          <a:p>
            <a:pPr algn="r"/>
            <a:r>
              <a:rPr lang="en-US" sz="1400"/>
              <a:t>A beginners Guide to Big O Notation</a:t>
            </a:r>
          </a:p>
          <a:p>
            <a:pPr algn="r"/>
            <a:r>
              <a:rPr lang="en-US" sz="1400"/>
              <a:t>rob-bell.net/2009/06/a-beginners-guide-to-big-o-notation/</a:t>
            </a:r>
          </a:p>
        </p:txBody>
      </p:sp>
      <p:sp>
        <p:nvSpPr>
          <p:cNvPr id="2" name="Rectangle 1"/>
          <p:cNvSpPr>
            <a:spLocks noChangeArrowheads="1"/>
          </p:cNvSpPr>
          <p:nvPr/>
        </p:nvSpPr>
        <p:spPr bwMode="auto">
          <a:xfrm>
            <a:off x="669333" y="1273443"/>
            <a:ext cx="7408590" cy="19389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242729"/>
                </a:solidFill>
                <a:effectLst/>
                <a:latin typeface="Consolas" panose="020B0609020204030204" pitchFamily="49" charset="0"/>
              </a:rPr>
              <a:t>int</a:t>
            </a:r>
            <a:r>
              <a:rPr kumimoji="0" lang="en-US" altLang="en-US" sz="1800" b="0" i="0" u="none" strike="noStrike" cap="none" normalizeH="0" baseline="0" dirty="0">
                <a:ln>
                  <a:noFill/>
                </a:ln>
                <a:solidFill>
                  <a:srgbClr val="242729"/>
                </a:solidFill>
                <a:effectLst/>
                <a:latin typeface="Consolas" panose="020B0609020204030204" pitchFamily="49" charset="0"/>
              </a:rPr>
              <a:t> Fibonacci(</a:t>
            </a:r>
            <a:r>
              <a:rPr kumimoji="0" lang="en-US" altLang="en-US" sz="1800" b="0" i="0" u="none" strike="noStrike" cap="none" normalizeH="0" baseline="0" dirty="0" err="1">
                <a:ln>
                  <a:noFill/>
                </a:ln>
                <a:solidFill>
                  <a:srgbClr val="242729"/>
                </a:solidFill>
                <a:effectLst/>
                <a:latin typeface="Consolas" panose="020B0609020204030204" pitchFamily="49" charset="0"/>
              </a:rPr>
              <a:t>int</a:t>
            </a:r>
            <a:r>
              <a:rPr kumimoji="0" lang="en-US" altLang="en-US" sz="1800" b="0" i="0" u="none" strike="noStrike" cap="none" normalizeH="0" baseline="0" dirty="0">
                <a:ln>
                  <a:noFill/>
                </a:ln>
                <a:solidFill>
                  <a:srgbClr val="242729"/>
                </a:solidFill>
                <a:effectLst/>
                <a:latin typeface="Consolas" panose="020B0609020204030204" pitchFamily="49" charset="0"/>
              </a:rPr>
              <a:t>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if (n &lt;=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return 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return Fibonacci(n - 1) + Fibonacci(n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408025" y="6206924"/>
            <a:ext cx="2133600" cy="368301"/>
          </a:xfrm>
        </p:spPr>
        <p:txBody>
          <a:bodyPr/>
          <a:lstStyle/>
          <a:p>
            <a:fld id="{ABBE5C89-15C5-4089-BAF9-575596223FFD}" type="slidenum">
              <a:rPr lang="en-US"/>
              <a:pPr/>
              <a:t>21</a:t>
            </a:fld>
            <a:endParaRPr lang="en-US"/>
          </a:p>
        </p:txBody>
      </p:sp>
      <p:sp>
        <p:nvSpPr>
          <p:cNvPr id="54274" name="Rectangle 2"/>
          <p:cNvSpPr>
            <a:spLocks noGrp="1" noChangeArrowheads="1"/>
          </p:cNvSpPr>
          <p:nvPr>
            <p:ph type="title"/>
          </p:nvPr>
        </p:nvSpPr>
        <p:spPr>
          <a:xfrm>
            <a:off x="544010" y="210686"/>
            <a:ext cx="7945940" cy="715073"/>
          </a:xfrm>
        </p:spPr>
        <p:txBody>
          <a:bodyPr>
            <a:noAutofit/>
          </a:bodyPr>
          <a:lstStyle/>
          <a:p>
            <a:r>
              <a:rPr lang="en-US" sz="4000" dirty="0"/>
              <a:t>Growth Rates</a:t>
            </a:r>
          </a:p>
        </p:txBody>
      </p:sp>
      <p:pic>
        <p:nvPicPr>
          <p:cNvPr id="54276" name="Picture 4"/>
          <p:cNvPicPr>
            <a:picLocks noGrp="1" noChangeAspect="1" noChangeArrowheads="1"/>
          </p:cNvPicPr>
          <p:nvPr>
            <p:ph idx="1"/>
          </p:nvPr>
        </p:nvPicPr>
        <p:blipFill>
          <a:blip r:embed="rId2" cstate="print"/>
          <a:srcRect/>
          <a:stretch>
            <a:fillRect/>
          </a:stretch>
        </p:blipFill>
        <p:spPr>
          <a:xfrm>
            <a:off x="630780" y="1054582"/>
            <a:ext cx="7772400" cy="3937000"/>
          </a:xfrm>
          <a:noFill/>
          <a:ln/>
        </p:spPr>
      </p:pic>
    </p:spTree>
    <p:extLst>
      <p:ext uri="{BB962C8B-B14F-4D97-AF65-F5344CB8AC3E}">
        <p14:creationId xmlns:p14="http://schemas.microsoft.com/office/powerpoint/2010/main" val="393777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66725" y="154902"/>
            <a:ext cx="8229600" cy="719742"/>
          </a:xfrm>
        </p:spPr>
        <p:txBody>
          <a:bodyPr>
            <a:noAutofit/>
          </a:bodyPr>
          <a:lstStyle/>
          <a:p>
            <a:pPr algn="l"/>
            <a:r>
              <a:rPr lang="en-US" sz="4000" dirty="0">
                <a:cs typeface="Lucida Sans" pitchFamily="34" charset="0"/>
              </a:rPr>
              <a:t>Orders of Common Functions</a:t>
            </a:r>
          </a:p>
        </p:txBody>
      </p:sp>
      <p:pic>
        <p:nvPicPr>
          <p:cNvPr id="27651" name="Picture 2"/>
          <p:cNvPicPr>
            <a:picLocks noChangeAspect="1" noChangeArrowheads="1"/>
          </p:cNvPicPr>
          <p:nvPr/>
        </p:nvPicPr>
        <p:blipFill>
          <a:blip r:embed="rId3" cstate="print"/>
          <a:srcRect/>
          <a:stretch>
            <a:fillRect/>
          </a:stretch>
        </p:blipFill>
        <p:spPr bwMode="auto">
          <a:xfrm>
            <a:off x="562232" y="1045352"/>
            <a:ext cx="8134093" cy="4502832"/>
          </a:xfrm>
          <a:prstGeom prst="rect">
            <a:avLst/>
          </a:prstGeom>
          <a:noFill/>
          <a:ln w="9525">
            <a:noFill/>
            <a:miter lim="800000"/>
            <a:headEnd/>
            <a:tailEnd/>
          </a:ln>
        </p:spPr>
      </p:pic>
      <p:sp>
        <p:nvSpPr>
          <p:cNvPr id="27652" name="Rectangle 4"/>
          <p:cNvSpPr>
            <a:spLocks noChangeArrowheads="1"/>
          </p:cNvSpPr>
          <p:nvPr/>
        </p:nvSpPr>
        <p:spPr bwMode="auto">
          <a:xfrm>
            <a:off x="3965299" y="5970107"/>
            <a:ext cx="4731026" cy="338554"/>
          </a:xfrm>
          <a:prstGeom prst="rect">
            <a:avLst/>
          </a:prstGeom>
          <a:noFill/>
          <a:ln w="9525">
            <a:noFill/>
            <a:miter lim="800000"/>
            <a:headEnd/>
            <a:tailEnd/>
          </a:ln>
        </p:spPr>
        <p:txBody>
          <a:bodyPr wrap="square">
            <a:spAutoFit/>
          </a:bodyPr>
          <a:lstStyle/>
          <a:p>
            <a:pPr algn="r"/>
            <a:r>
              <a:rPr lang="en-US" sz="1600" dirty="0"/>
              <a:t>From Wikipedia, the free encyclopedia</a:t>
            </a:r>
          </a:p>
        </p:txBody>
      </p:sp>
    </p:spTree>
    <p:extLst>
      <p:ext uri="{BB962C8B-B14F-4D97-AF65-F5344CB8AC3E}">
        <p14:creationId xmlns:p14="http://schemas.microsoft.com/office/powerpoint/2010/main" val="583745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cs typeface="Lucida Sans" pitchFamily="34" charset="0"/>
              </a:rPr>
              <a:t>Additional Resources</a:t>
            </a:r>
            <a:endParaRPr lang="en-US" sz="4000" dirty="0"/>
          </a:p>
        </p:txBody>
      </p:sp>
      <p:sp>
        <p:nvSpPr>
          <p:cNvPr id="3" name="Content Placeholder 2"/>
          <p:cNvSpPr>
            <a:spLocks noGrp="1"/>
          </p:cNvSpPr>
          <p:nvPr>
            <p:ph idx="1"/>
          </p:nvPr>
        </p:nvSpPr>
        <p:spPr>
          <a:xfrm>
            <a:off x="618066" y="1030687"/>
            <a:ext cx="8229601" cy="2916280"/>
          </a:xfrm>
        </p:spPr>
        <p:txBody>
          <a:bodyPr/>
          <a:lstStyle/>
          <a:p>
            <a:pPr marL="342900" lvl="0" indent="-342900" rtl="0" eaLnBrk="0" hangingPunct="0">
              <a:spcBef>
                <a:spcPts val="0"/>
              </a:spcBef>
              <a:buClrTx/>
              <a:buSzTx/>
              <a:buFont typeface="Arial" panose="020B0604020202020204" pitchFamily="34" charset="0"/>
              <a:buChar char="•"/>
              <a:defRPr/>
            </a:pPr>
            <a:r>
              <a:rPr lang="en-US" dirty="0"/>
              <a:t>Big O Notation - explained as easily as possible</a:t>
            </a:r>
          </a:p>
          <a:p>
            <a:pPr marL="800100" lvl="7" indent="-342900" eaLnBrk="0">
              <a:buFont typeface="Arial" panose="020B0604020202020204" pitchFamily="34" charset="0"/>
              <a:buChar char="•"/>
            </a:pPr>
            <a:r>
              <a:rPr lang="en-US" sz="2000" dirty="0">
                <a:hlinkClick r:id="rId2"/>
              </a:rPr>
              <a:t>https://thatcomputerscientist.com/big-o-notation-explained-as-easily-as-possible</a:t>
            </a:r>
            <a:endParaRPr lang="en-US" sz="2000" dirty="0"/>
          </a:p>
          <a:p>
            <a:pPr marL="342900" lvl="6" indent="-342900" eaLnBrk="0">
              <a:buFont typeface="Arial" panose="020B0604020202020204" pitchFamily="34" charset="0"/>
              <a:buChar char="•"/>
            </a:pPr>
            <a:r>
              <a:rPr lang="en-US" dirty="0" err="1"/>
              <a:t>Analysing</a:t>
            </a:r>
            <a:r>
              <a:rPr lang="en-US" dirty="0"/>
              <a:t> Algorithms: Worst Case Running Time</a:t>
            </a:r>
          </a:p>
          <a:p>
            <a:pPr marL="800100" lvl="8" indent="-342900" eaLnBrk="0">
              <a:buFont typeface="Arial" panose="020B0604020202020204" pitchFamily="34" charset="0"/>
              <a:buChar char="•"/>
            </a:pPr>
            <a:r>
              <a:rPr lang="en-US" sz="2000" dirty="0">
                <a:hlinkClick r:id="rId3"/>
              </a:rPr>
              <a:t>https://thatcomputerscientist.com/analysing-algorithms-worst-case-running-time</a:t>
            </a:r>
            <a:endParaRPr lang="en-US" sz="2000" dirty="0"/>
          </a:p>
        </p:txBody>
      </p:sp>
    </p:spTree>
    <p:extLst>
      <p:ext uri="{BB962C8B-B14F-4D97-AF65-F5344CB8AC3E}">
        <p14:creationId xmlns:p14="http://schemas.microsoft.com/office/powerpoint/2010/main" val="2185620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290A67-B3D4-4D28-B88C-8D6AF5184F18}" type="slidenum">
              <a:rPr lang="en-US"/>
              <a:pPr/>
              <a:t>24</a:t>
            </a:fld>
            <a:endParaRPr lang="en-US"/>
          </a:p>
        </p:txBody>
      </p:sp>
      <p:sp>
        <p:nvSpPr>
          <p:cNvPr id="57346" name="Rectangle 2"/>
          <p:cNvSpPr>
            <a:spLocks noGrp="1" noChangeArrowheads="1"/>
          </p:cNvSpPr>
          <p:nvPr>
            <p:ph type="title"/>
          </p:nvPr>
        </p:nvSpPr>
        <p:spPr>
          <a:xfrm>
            <a:off x="380528" y="59266"/>
            <a:ext cx="8467140" cy="866842"/>
          </a:xfrm>
        </p:spPr>
        <p:txBody>
          <a:bodyPr>
            <a:noAutofit/>
          </a:bodyPr>
          <a:lstStyle/>
          <a:p>
            <a:r>
              <a:rPr lang="en-US" sz="4000" dirty="0"/>
              <a:t>Algorithm Speed Analysis Technique</a:t>
            </a:r>
          </a:p>
        </p:txBody>
      </p:sp>
      <p:sp>
        <p:nvSpPr>
          <p:cNvPr id="57347" name="Rectangle 3"/>
          <p:cNvSpPr>
            <a:spLocks noGrp="1" noChangeArrowheads="1"/>
          </p:cNvSpPr>
          <p:nvPr>
            <p:ph type="body" idx="1"/>
          </p:nvPr>
        </p:nvSpPr>
        <p:spPr>
          <a:xfrm>
            <a:off x="380528" y="1071027"/>
            <a:ext cx="7898627" cy="4805337"/>
          </a:xfrm>
        </p:spPr>
        <p:txBody>
          <a:bodyPr>
            <a:normAutofit/>
          </a:bodyPr>
          <a:lstStyle/>
          <a:p>
            <a:r>
              <a:rPr lang="en-US" dirty="0">
                <a:solidFill>
                  <a:srgbClr val="7030A0"/>
                </a:solidFill>
              </a:rPr>
              <a:t>Identify the most critical section of code, </a:t>
            </a:r>
            <a:r>
              <a:rPr lang="en-US" dirty="0"/>
              <a:t>look for the inner most nested loop</a:t>
            </a:r>
            <a:endParaRPr lang="en-US" dirty="0">
              <a:solidFill>
                <a:srgbClr val="7030A0"/>
              </a:solidFill>
            </a:endParaRPr>
          </a:p>
          <a:p>
            <a:r>
              <a:rPr lang="en-US" dirty="0"/>
              <a:t>Determine the maximum number of times this loop executes as a function of </a:t>
            </a:r>
            <a:r>
              <a:rPr lang="en-US" dirty="0">
                <a:latin typeface="Courier New" pitchFamily="49" charset="0"/>
              </a:rPr>
              <a:t>n</a:t>
            </a:r>
            <a:r>
              <a:rPr lang="en-US" dirty="0"/>
              <a:t>, the maximum value of the loop variable(s)</a:t>
            </a:r>
          </a:p>
          <a:p>
            <a:pPr lvl="1"/>
            <a:r>
              <a:rPr lang="en-US" sz="2000" dirty="0"/>
              <a:t>For data structures, </a:t>
            </a:r>
            <a:r>
              <a:rPr lang="en-US" sz="2000" b="1" dirty="0">
                <a:latin typeface="Courier New" pitchFamily="49" charset="0"/>
              </a:rPr>
              <a:t>n</a:t>
            </a:r>
            <a:r>
              <a:rPr lang="en-US" sz="2000" dirty="0"/>
              <a:t> is often the number of nodes in the structure</a:t>
            </a:r>
          </a:p>
          <a:p>
            <a:r>
              <a:rPr lang="en-US" dirty="0"/>
              <a:t>Big-Oh value of the function is the relative speed</a:t>
            </a:r>
          </a:p>
          <a:p>
            <a:r>
              <a:rPr lang="en-US" dirty="0">
                <a:solidFill>
                  <a:srgbClr val="7030A0"/>
                </a:solidFill>
              </a:rPr>
              <a:t>Example: Binary search algorithm is </a:t>
            </a:r>
            <a:r>
              <a:rPr lang="en-US" b="1" dirty="0">
                <a:solidFill>
                  <a:srgbClr val="7030A0"/>
                </a:solidFill>
              </a:rPr>
              <a:t>O(log n)</a:t>
            </a:r>
          </a:p>
        </p:txBody>
      </p:sp>
    </p:spTree>
    <p:extLst>
      <p:ext uri="{BB962C8B-B14F-4D97-AF65-F5344CB8AC3E}">
        <p14:creationId xmlns:p14="http://schemas.microsoft.com/office/powerpoint/2010/main" val="17980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C354AC0-52B1-428E-A4D2-2F59366BA285}" type="slidenum">
              <a:rPr lang="en-US"/>
              <a:pPr/>
              <a:t>25</a:t>
            </a:fld>
            <a:endParaRPr lang="en-US"/>
          </a:p>
        </p:txBody>
      </p:sp>
      <p:sp>
        <p:nvSpPr>
          <p:cNvPr id="61448" name="Rectangle 8"/>
          <p:cNvSpPr>
            <a:spLocks noGrp="1" noChangeArrowheads="1"/>
          </p:cNvSpPr>
          <p:nvPr>
            <p:ph type="title"/>
          </p:nvPr>
        </p:nvSpPr>
        <p:spPr>
          <a:xfrm>
            <a:off x="457200" y="274638"/>
            <a:ext cx="8229600" cy="784141"/>
          </a:xfrm>
        </p:spPr>
        <p:txBody>
          <a:bodyPr>
            <a:noAutofit/>
          </a:bodyPr>
          <a:lstStyle/>
          <a:p>
            <a:r>
              <a:rPr lang="en-US" sz="4000" dirty="0"/>
              <a:t>Binary Search  </a:t>
            </a:r>
          </a:p>
        </p:txBody>
      </p:sp>
      <p:sp>
        <p:nvSpPr>
          <p:cNvPr id="61443" name="Rectangle 3"/>
          <p:cNvSpPr>
            <a:spLocks noGrp="1" noChangeArrowheads="1"/>
          </p:cNvSpPr>
          <p:nvPr>
            <p:ph type="body" sz="half" idx="1"/>
          </p:nvPr>
        </p:nvSpPr>
        <p:spPr>
          <a:xfrm>
            <a:off x="633343" y="5143263"/>
            <a:ext cx="5975350" cy="715963"/>
          </a:xfrm>
        </p:spPr>
        <p:txBody>
          <a:bodyPr/>
          <a:lstStyle/>
          <a:p>
            <a:r>
              <a:rPr lang="en-US" dirty="0"/>
              <a:t>Generalizing T = </a:t>
            </a:r>
            <a:r>
              <a:rPr lang="en-US" sz="2800" dirty="0"/>
              <a:t>log</a:t>
            </a:r>
            <a:r>
              <a:rPr lang="en-US" sz="1400" dirty="0"/>
              <a:t>2</a:t>
            </a:r>
            <a:r>
              <a:rPr lang="en-US" sz="2800" dirty="0"/>
              <a:t>n</a:t>
            </a:r>
          </a:p>
        </p:txBody>
      </p:sp>
      <p:graphicFrame>
        <p:nvGraphicFramePr>
          <p:cNvPr id="61447" name="Object 7"/>
          <p:cNvGraphicFramePr>
            <a:graphicFrameLocks noGrp="1" noChangeAspect="1"/>
          </p:cNvGraphicFramePr>
          <p:nvPr>
            <p:ph sz="half" idx="2"/>
            <p:extLst>
              <p:ext uri="{D42A27DB-BD31-4B8C-83A1-F6EECF244321}">
                <p14:modId xmlns:p14="http://schemas.microsoft.com/office/powerpoint/2010/main" val="1268759491"/>
              </p:ext>
            </p:extLst>
          </p:nvPr>
        </p:nvGraphicFramePr>
        <p:xfrm>
          <a:off x="457200" y="1247689"/>
          <a:ext cx="5272268" cy="3290234"/>
        </p:xfrm>
        <a:graphic>
          <a:graphicData uri="http://schemas.openxmlformats.org/presentationml/2006/ole">
            <mc:AlternateContent xmlns:mc="http://schemas.openxmlformats.org/markup-compatibility/2006">
              <mc:Choice xmlns:v="urn:schemas-microsoft-com:vml" Requires="v">
                <p:oleObj spid="_x0000_s4391" name="Document" r:id="rId3" imgW="5951657" imgH="2505904" progId="Word.Document.8">
                  <p:embed/>
                </p:oleObj>
              </mc:Choice>
              <mc:Fallback>
                <p:oleObj name="Document" r:id="rId3" imgW="5951657" imgH="2505904"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47689"/>
                        <a:ext cx="5272268" cy="329023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84985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3E3EF85-15CD-4546-BBED-4ECCBB09B115}" type="slidenum">
              <a:rPr lang="en-US"/>
              <a:pPr/>
              <a:t>26</a:t>
            </a:fld>
            <a:endParaRPr lang="en-US" dirty="0"/>
          </a:p>
        </p:txBody>
      </p:sp>
      <p:sp>
        <p:nvSpPr>
          <p:cNvPr id="58370" name="Rectangle 2"/>
          <p:cNvSpPr>
            <a:spLocks noGrp="1" noChangeArrowheads="1"/>
          </p:cNvSpPr>
          <p:nvPr>
            <p:ph type="title"/>
          </p:nvPr>
        </p:nvSpPr>
        <p:spPr>
          <a:xfrm>
            <a:off x="557908" y="219008"/>
            <a:ext cx="8229601" cy="756868"/>
          </a:xfrm>
        </p:spPr>
        <p:txBody>
          <a:bodyPr>
            <a:normAutofit fontScale="90000"/>
          </a:bodyPr>
          <a:lstStyle/>
          <a:p>
            <a:r>
              <a:rPr lang="en-US" sz="4000" dirty="0"/>
              <a:t>Binary Search </a:t>
            </a:r>
          </a:p>
        </p:txBody>
      </p:sp>
      <p:sp>
        <p:nvSpPr>
          <p:cNvPr id="58371" name="Rectangle 3"/>
          <p:cNvSpPr>
            <a:spLocks noGrp="1" noChangeArrowheads="1"/>
          </p:cNvSpPr>
          <p:nvPr>
            <p:ph type="body" idx="1"/>
          </p:nvPr>
        </p:nvSpPr>
        <p:spPr>
          <a:xfrm>
            <a:off x="557908" y="4155030"/>
            <a:ext cx="8133593" cy="1325563"/>
          </a:xfrm>
        </p:spPr>
        <p:txBody>
          <a:bodyPr/>
          <a:lstStyle/>
          <a:p>
            <a:r>
              <a:rPr lang="en-US" dirty="0"/>
              <a:t>If n is the size of the array, the while loop executes a maximum of log</a:t>
            </a:r>
            <a:r>
              <a:rPr lang="en-US" sz="1800" baseline="-25000" dirty="0"/>
              <a:t>2</a:t>
            </a:r>
            <a:r>
              <a:rPr lang="en-US" dirty="0"/>
              <a:t>(n-1) times</a:t>
            </a:r>
          </a:p>
        </p:txBody>
      </p:sp>
      <p:sp>
        <p:nvSpPr>
          <p:cNvPr id="58372" name="Rectangle 4"/>
          <p:cNvSpPr>
            <a:spLocks noChangeArrowheads="1"/>
          </p:cNvSpPr>
          <p:nvPr/>
        </p:nvSpPr>
        <p:spPr bwMode="auto">
          <a:xfrm>
            <a:off x="728601" y="1127931"/>
            <a:ext cx="7895724" cy="2585323"/>
          </a:xfrm>
          <a:prstGeom prst="rect">
            <a:avLst/>
          </a:prstGeom>
          <a:solidFill>
            <a:srgbClr val="D9D9D9"/>
          </a:solidFill>
          <a:ln w="9525">
            <a:noFill/>
            <a:miter lim="800000"/>
            <a:headEnd/>
            <a:tailEnd/>
          </a:ln>
          <a:effectLst/>
        </p:spPr>
        <p:txBody>
          <a:bodyPr wrap="square" lIns="228528" tIns="0" rIns="0" bIns="0" anchor="ctr">
            <a:spAutoFit/>
          </a:bodyPr>
          <a:lstStyle/>
          <a:p>
            <a:endParaRPr lang="en-US" dirty="0"/>
          </a:p>
          <a:p>
            <a:r>
              <a:rPr lang="en-US" dirty="0"/>
              <a:t>low = 0;</a:t>
            </a:r>
          </a:p>
          <a:p>
            <a:r>
              <a:rPr lang="en-US" dirty="0"/>
              <a:t>high = n - 1 </a:t>
            </a:r>
          </a:p>
          <a:p>
            <a:r>
              <a:rPr lang="en-US" dirty="0"/>
              <a:t>i = (high - low) / 2;</a:t>
            </a:r>
          </a:p>
          <a:p>
            <a:r>
              <a:rPr lang="en-US" b="1" dirty="0"/>
              <a:t>while</a:t>
            </a:r>
            <a:r>
              <a:rPr lang="en-US" dirty="0"/>
              <a:t> (</a:t>
            </a:r>
            <a:r>
              <a:rPr lang="en-US" dirty="0" err="1"/>
              <a:t>searchValue</a:t>
            </a:r>
            <a:r>
              <a:rPr lang="en-US" dirty="0"/>
              <a:t> != data[i]  &amp;&amp;  high != low)</a:t>
            </a:r>
          </a:p>
          <a:p>
            <a:r>
              <a:rPr lang="en-US" dirty="0"/>
              <a:t>{  </a:t>
            </a:r>
            <a:r>
              <a:rPr lang="en-US" b="1" dirty="0"/>
              <a:t>if</a:t>
            </a:r>
            <a:r>
              <a:rPr lang="en-US" dirty="0"/>
              <a:t>(</a:t>
            </a:r>
            <a:r>
              <a:rPr lang="en-US" dirty="0" err="1"/>
              <a:t>searchValue</a:t>
            </a:r>
            <a:r>
              <a:rPr lang="en-US" dirty="0"/>
              <a:t> &lt; data[i])</a:t>
            </a:r>
          </a:p>
          <a:p>
            <a:r>
              <a:rPr lang="en-US" dirty="0"/>
              <a:t>     {  high= i - 1 } // move high down to eliminate the upper half of the sub-array</a:t>
            </a:r>
          </a:p>
          <a:p>
            <a:r>
              <a:rPr lang="en-US" dirty="0"/>
              <a:t>   </a:t>
            </a:r>
            <a:r>
              <a:rPr lang="en-US" b="1" dirty="0"/>
              <a:t>else </a:t>
            </a:r>
            <a:endParaRPr lang="en-US" dirty="0"/>
          </a:p>
          <a:p>
            <a:r>
              <a:rPr lang="en-US" dirty="0"/>
              <a:t>     { low = i + 1 } // move low up to eliminate the lower half of the sub list</a:t>
            </a:r>
          </a:p>
          <a:p>
            <a:r>
              <a:rPr lang="en-US" dirty="0"/>
              <a:t>   i = (high + low) / 2;</a:t>
            </a:r>
          </a:p>
          <a:p>
            <a:r>
              <a:rPr lang="en-US" dirty="0"/>
              <a:t>}</a:t>
            </a:r>
          </a:p>
          <a:p>
            <a:pPr eaLnBrk="0" hangingPunct="0"/>
            <a:endParaRPr lang="en-US" dirty="0"/>
          </a:p>
        </p:txBody>
      </p:sp>
    </p:spTree>
    <p:extLst>
      <p:ext uri="{BB962C8B-B14F-4D97-AF65-F5344CB8AC3E}">
        <p14:creationId xmlns:p14="http://schemas.microsoft.com/office/powerpoint/2010/main" val="2512542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xfrm>
            <a:off x="509286" y="177408"/>
            <a:ext cx="8177514" cy="837448"/>
          </a:xfrm>
          <a:prstGeom prst="rect">
            <a:avLst/>
          </a:prstGeom>
        </p:spPr>
        <p:txBody>
          <a:bodyPr>
            <a:normAutofit/>
          </a:bodyPr>
          <a:lstStyle>
            <a:lvl1pPr defTabSz="795527">
              <a:defRPr sz="3828"/>
            </a:lvl1pPr>
          </a:lstStyle>
          <a:p>
            <a:r>
              <a:rPr sz="4000" dirty="0"/>
              <a:t>Efficiency of ADT Bag </a:t>
            </a:r>
          </a:p>
        </p:txBody>
      </p:sp>
      <p:sp>
        <p:nvSpPr>
          <p:cNvPr id="112" name="FIGURE 4-11 The time efficiencies of the ADT bag operations for two implementations, expressed in Big Oh notation"/>
          <p:cNvSpPr txBox="1">
            <a:spLocks noGrp="1"/>
          </p:cNvSpPr>
          <p:nvPr>
            <p:ph type="body" sz="quarter" idx="1"/>
          </p:nvPr>
        </p:nvSpPr>
        <p:spPr>
          <a:xfrm>
            <a:off x="759038" y="5302232"/>
            <a:ext cx="7927762" cy="755462"/>
          </a:xfrm>
          <a:prstGeom prst="rect">
            <a:avLst/>
          </a:prstGeom>
        </p:spPr>
        <p:txBody>
          <a:bodyPr>
            <a:noAutofit/>
          </a:bodyPr>
          <a:lstStyle>
            <a:lvl1pPr defTabSz="402336">
              <a:defRPr sz="1936" b="1">
                <a:solidFill>
                  <a:srgbClr val="007FA3"/>
                </a:solidFill>
                <a:latin typeface="Times New Roman"/>
                <a:ea typeface="Times New Roman"/>
                <a:cs typeface="Times New Roman"/>
                <a:sym typeface="Times New Roman"/>
              </a:defRPr>
            </a:lvl1pPr>
          </a:lstStyle>
          <a:p>
            <a:r>
              <a:rPr sz="1800" b="0" dirty="0"/>
              <a:t>The time efficiencies of the </a:t>
            </a:r>
            <a:r>
              <a:rPr sz="1800" dirty="0">
                <a:solidFill>
                  <a:srgbClr val="7030A0"/>
                </a:solidFill>
              </a:rPr>
              <a:t>ADT bag</a:t>
            </a:r>
            <a:r>
              <a:rPr lang="en-US" sz="1800" dirty="0">
                <a:solidFill>
                  <a:srgbClr val="7030A0"/>
                </a:solidFill>
              </a:rPr>
              <a:t> (or any ADT)</a:t>
            </a:r>
            <a:r>
              <a:rPr sz="1800" dirty="0">
                <a:solidFill>
                  <a:srgbClr val="7030A0"/>
                </a:solidFill>
              </a:rPr>
              <a:t> operations </a:t>
            </a:r>
            <a:r>
              <a:rPr sz="1800" b="0" dirty="0"/>
              <a:t>for two implementations, expressed in Big Oh notation</a:t>
            </a:r>
          </a:p>
        </p:txBody>
      </p:sp>
      <p:graphicFrame>
        <p:nvGraphicFramePr>
          <p:cNvPr id="113" name="Table"/>
          <p:cNvGraphicFramePr/>
          <p:nvPr/>
        </p:nvGraphicFramePr>
        <p:xfrm>
          <a:off x="759038" y="1242178"/>
          <a:ext cx="6935181" cy="3832732"/>
        </p:xfrm>
        <a:graphic>
          <a:graphicData uri="http://schemas.openxmlformats.org/drawingml/2006/table">
            <a:tbl>
              <a:tblPr firstRow="1" bandRow="1">
                <a:tableStyleId>{4C3C2611-4C71-4FC5-86AE-919BDF0F9419}</a:tableStyleId>
              </a:tblPr>
              <a:tblGrid>
                <a:gridCol w="3407932">
                  <a:extLst>
                    <a:ext uri="{9D8B030D-6E8A-4147-A177-3AD203B41FA5}">
                      <a16:colId xmlns:a16="http://schemas.microsoft.com/office/drawing/2014/main" val="20000"/>
                    </a:ext>
                  </a:extLst>
                </a:gridCol>
                <a:gridCol w="1663678">
                  <a:extLst>
                    <a:ext uri="{9D8B030D-6E8A-4147-A177-3AD203B41FA5}">
                      <a16:colId xmlns:a16="http://schemas.microsoft.com/office/drawing/2014/main" val="20001"/>
                    </a:ext>
                  </a:extLst>
                </a:gridCol>
                <a:gridCol w="1863571">
                  <a:extLst>
                    <a:ext uri="{9D8B030D-6E8A-4147-A177-3AD203B41FA5}">
                      <a16:colId xmlns:a16="http://schemas.microsoft.com/office/drawing/2014/main" val="20002"/>
                    </a:ext>
                  </a:extLst>
                </a:gridCol>
              </a:tblGrid>
              <a:tr h="498196">
                <a:tc>
                  <a:txBody>
                    <a:bodyPr/>
                    <a:lstStyle/>
                    <a:p>
                      <a:pPr algn="ctr">
                        <a:defRPr sz="1500" i="1">
                          <a:latin typeface="Times New Roman"/>
                          <a:ea typeface="Times New Roman"/>
                          <a:cs typeface="Times New Roman"/>
                          <a:sym typeface="Times New Roman"/>
                        </a:defRPr>
                      </a:pPr>
                      <a:r>
                        <a:rPr i="0" dirty="0"/>
                        <a:t>Operation</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500" i="1">
                          <a:latin typeface="Times New Roman"/>
                          <a:ea typeface="Times New Roman"/>
                          <a:cs typeface="Times New Roman"/>
                          <a:sym typeface="Times New Roman"/>
                        </a:defRPr>
                      </a:pPr>
                      <a:r>
                        <a:rPr i="0"/>
                        <a:t>Fixed-Size Array</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800" b="0">
                          <a:solidFill>
                            <a:srgbClr val="000000"/>
                          </a:solidFill>
                        </a:defRPr>
                      </a:pPr>
                      <a:r>
                        <a:rPr sz="1500" b="1">
                          <a:solidFill>
                            <a:srgbClr val="FFFFFF"/>
                          </a:solidFill>
                          <a:latin typeface="Times New Roman"/>
                          <a:ea typeface="Times New Roman"/>
                          <a:cs typeface="Times New Roman"/>
                          <a:sym typeface="Times New Roman"/>
                        </a:rPr>
                        <a:t>Linked</a:t>
                      </a:r>
                    </a:p>
                  </a:txBody>
                  <a:tcPr marL="0" marR="0" marT="0" marB="0" anchor="b" horzOverflow="overflow">
                    <a:lnL w="6350">
                      <a:solidFill>
                        <a:schemeClr val="accent1">
                          <a:lumOff val="-5882"/>
                        </a:schemeClr>
                      </a:solidFill>
                    </a:lnL>
                    <a:lnR w="1270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16817">
                <a:tc>
                  <a:txBody>
                    <a:bodyPr/>
                    <a:lstStyle/>
                    <a:p>
                      <a:pPr algn="l">
                        <a:defRPr sz="1800"/>
                      </a:pPr>
                      <a:r>
                        <a:rPr sz="1600" b="1">
                          <a:latin typeface="Courier New"/>
                          <a:ea typeface="Courier New"/>
                          <a:cs typeface="Courier New"/>
                          <a:sym typeface="Courier New"/>
                        </a:rPr>
                        <a:t>add(newEntry)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16817">
                <a:tc>
                  <a:txBody>
                    <a:bodyPr/>
                    <a:lstStyle/>
                    <a:p>
                      <a:pPr algn="l">
                        <a:defRPr sz="1800"/>
                      </a:pPr>
                      <a:r>
                        <a:rPr sz="1600" b="1">
                          <a:latin typeface="Courier New"/>
                          <a:ea typeface="Courier New"/>
                          <a:cs typeface="Courier New"/>
                          <a:sym typeface="Courier New"/>
                        </a:rPr>
                        <a:t>remove()</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16817">
                <a:tc>
                  <a:txBody>
                    <a:bodyPr/>
                    <a:lstStyle/>
                    <a:p>
                      <a:pPr algn="l">
                        <a:defRPr sz="1800"/>
                      </a:pPr>
                      <a:r>
                        <a:rPr sz="1600" b="1" dirty="0">
                          <a:latin typeface="Courier New"/>
                          <a:ea typeface="Courier New"/>
                          <a:cs typeface="Courier New"/>
                          <a:sym typeface="Courier New"/>
                        </a:rPr>
                        <a:t>remove(</a:t>
                      </a:r>
                      <a:r>
                        <a:rPr sz="1600" b="1" dirty="0" err="1">
                          <a:latin typeface="Courier New"/>
                          <a:ea typeface="Courier New"/>
                          <a:cs typeface="Courier New"/>
                          <a:sym typeface="Courier New"/>
                        </a:rPr>
                        <a:t>anEntry</a:t>
                      </a:r>
                      <a:r>
                        <a:rPr sz="1600" b="1" dirty="0">
                          <a:latin typeface="Courier New"/>
                          <a:ea typeface="Courier New"/>
                          <a:cs typeface="Courier New"/>
                          <a:sym typeface="Courier New"/>
                        </a:rPr>
                        <a:t>)</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rPr dirty="0"/>
                        <a:t>O(1), O(</a:t>
                      </a:r>
                      <a:r>
                        <a:rPr i="1" dirty="0"/>
                        <a:t>n</a:t>
                      </a:r>
                      <a:r>
                        <a:rPr dirty="0"/>
                        <a:t>), O(</a:t>
                      </a:r>
                      <a:r>
                        <a:rPr i="1" dirty="0"/>
                        <a:t>n</a:t>
                      </a:r>
                      <a:r>
                        <a:rPr dirty="0"/>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16817">
                <a:tc>
                  <a:txBody>
                    <a:bodyPr/>
                    <a:lstStyle/>
                    <a:p>
                      <a:pPr algn="l">
                        <a:defRPr sz="1800"/>
                      </a:pPr>
                      <a:r>
                        <a:rPr sz="1600" b="1">
                          <a:latin typeface="Courier New"/>
                          <a:ea typeface="Courier New"/>
                          <a:cs typeface="Courier New"/>
                          <a:sym typeface="Courier New"/>
                        </a:rPr>
                        <a:t>clear()</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16817">
                <a:tc>
                  <a:txBody>
                    <a:bodyPr/>
                    <a:lstStyle/>
                    <a:p>
                      <a:pPr algn="l">
                        <a:defRPr sz="1800"/>
                      </a:pPr>
                      <a:r>
                        <a:rPr sz="1600" b="1">
                          <a:latin typeface="Courier New"/>
                          <a:ea typeface="Courier New"/>
                          <a:cs typeface="Courier New"/>
                          <a:sym typeface="Courier New"/>
                        </a:rPr>
                        <a:t>getFrequencyOf(anEntry)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16817">
                <a:tc>
                  <a:txBody>
                    <a:bodyPr/>
                    <a:lstStyle/>
                    <a:p>
                      <a:pPr algn="l">
                        <a:defRPr sz="1800"/>
                      </a:pPr>
                      <a:r>
                        <a:rPr sz="1600" b="1">
                          <a:latin typeface="Courier New"/>
                          <a:ea typeface="Courier New"/>
                          <a:cs typeface="Courier New"/>
                          <a:sym typeface="Courier New"/>
                        </a:rPr>
                        <a:t>contains(anEntry)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6"/>
                  </a:ext>
                </a:extLst>
              </a:tr>
              <a:tr h="416817">
                <a:tc>
                  <a:txBody>
                    <a:bodyPr/>
                    <a:lstStyle/>
                    <a:p>
                      <a:pPr algn="l">
                        <a:defRPr sz="1800"/>
                      </a:pPr>
                      <a:r>
                        <a:rPr sz="1600" b="1">
                          <a:latin typeface="Courier New"/>
                          <a:ea typeface="Courier New"/>
                          <a:cs typeface="Courier New"/>
                          <a:sym typeface="Courier New"/>
                        </a:rPr>
                        <a:t>toArray()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7"/>
                  </a:ext>
                </a:extLst>
              </a:tr>
              <a:tr h="416817">
                <a:tc>
                  <a:txBody>
                    <a:bodyPr/>
                    <a:lstStyle/>
                    <a:p>
                      <a:pPr algn="l">
                        <a:defRPr sz="1800"/>
                      </a:pPr>
                      <a:r>
                        <a:rPr sz="1600" b="1">
                          <a:latin typeface="Courier New"/>
                          <a:ea typeface="Courier New"/>
                          <a:cs typeface="Courier New"/>
                          <a:sym typeface="Courier New"/>
                        </a:rPr>
                        <a:t>getCurrentSize(), isEmpty()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800"/>
                      </a:pPr>
                      <a:r>
                        <a:rPr dirty="0">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0453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Additional Resources</a:t>
            </a:r>
            <a:endParaRPr dirty="0"/>
          </a:p>
        </p:txBody>
      </p:sp>
      <p:sp>
        <p:nvSpPr>
          <p:cNvPr id="71" name="Content Placeholder 5"/>
          <p:cNvSpPr txBox="1">
            <a:spLocks noGrp="1"/>
          </p:cNvSpPr>
          <p:nvPr>
            <p:ph type="body" idx="1"/>
          </p:nvPr>
        </p:nvSpPr>
        <p:spPr>
          <a:xfrm>
            <a:off x="400049" y="1021278"/>
            <a:ext cx="8229601" cy="5276652"/>
          </a:xfrm>
          <a:prstGeom prst="rect">
            <a:avLst/>
          </a:prstGeom>
        </p:spPr>
        <p:txBody>
          <a:bodyPr>
            <a:normAutofit/>
          </a:bodyPr>
          <a:lstStyle/>
          <a:p>
            <a:pPr marL="260350" indent="-285750">
              <a:buFont typeface="Arial" panose="020B0604020202020204" pitchFamily="34" charset="0"/>
              <a:buChar char="•"/>
            </a:pPr>
            <a:r>
              <a:rPr lang="en-US" dirty="0"/>
              <a:t>Introduction to Big O Notation and Time Complexity</a:t>
            </a:r>
          </a:p>
          <a:p>
            <a:pPr marL="742950" lvl="1" indent="-285750">
              <a:buFont typeface="Arial" panose="020B0604020202020204" pitchFamily="34" charset="0"/>
              <a:buChar char="•"/>
            </a:pPr>
            <a:r>
              <a:rPr lang="en-US" sz="2000" dirty="0">
                <a:hlinkClick r:id="rId3"/>
              </a:rPr>
              <a:t>https://www.youtube.com/watch?v=D6xkbGLQesk&amp;feature=youtu.be</a:t>
            </a:r>
            <a:endParaRPr lang="en-US" sz="2000" dirty="0"/>
          </a:p>
          <a:p>
            <a:pPr marL="742950" lvl="1" indent="-285750">
              <a:buFont typeface="Arial" panose="020B0604020202020204" pitchFamily="34" charset="0"/>
              <a:buChar char="•"/>
            </a:pPr>
            <a:r>
              <a:rPr lang="en-US" sz="2000" dirty="0">
                <a:hlinkClick r:id="rId4"/>
              </a:rPr>
              <a:t>https://www.youtube.com/watch?v=bum_19loj9A&amp;list=PLBZBJbE_rGRV8D7XZ08LK6z-4zPoWzu5H</a:t>
            </a:r>
            <a:endParaRPr lang="en-US" sz="2000" dirty="0"/>
          </a:p>
          <a:p>
            <a:pPr marL="260350" indent="-285750">
              <a:buFont typeface="Arial" panose="020B0604020202020204" pitchFamily="34" charset="0"/>
              <a:buChar char="•"/>
            </a:pPr>
            <a:r>
              <a:rPr lang="en-US" dirty="0"/>
              <a:t>Big O Quadratic Time Complexity</a:t>
            </a:r>
            <a:endParaRPr lang="en-US" sz="2000" dirty="0"/>
          </a:p>
          <a:p>
            <a:pPr marL="742950" lvl="1" indent="-285750">
              <a:buFont typeface="Arial" panose="020B0604020202020204" pitchFamily="34" charset="0"/>
              <a:buChar char="•"/>
            </a:pPr>
            <a:r>
              <a:rPr lang="en-US" sz="2000" dirty="0">
                <a:hlinkClick r:id="rId5"/>
              </a:rPr>
              <a:t>https://jarednielsen.com/big-o-quadratic-time-complexity/</a:t>
            </a:r>
            <a:endParaRPr lang="en-US" sz="2000" dirty="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101779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5"/>
          <p:cNvPicPr>
            <a:picLocks noChangeAspect="1" noChangeArrowheads="1"/>
          </p:cNvPicPr>
          <p:nvPr/>
        </p:nvPicPr>
        <p:blipFill>
          <a:blip r:embed="rId3" cstate="print"/>
          <a:srcRect/>
          <a:stretch>
            <a:fillRect/>
          </a:stretch>
        </p:blipFill>
        <p:spPr bwMode="auto">
          <a:xfrm>
            <a:off x="457200" y="5562600"/>
            <a:ext cx="1257300" cy="631825"/>
          </a:xfrm>
          <a:prstGeom prst="rect">
            <a:avLst/>
          </a:prstGeom>
          <a:noFill/>
          <a:ln w="9525">
            <a:noFill/>
            <a:miter lim="800000"/>
            <a:headEnd/>
            <a:tailEnd/>
          </a:ln>
        </p:spPr>
      </p:pic>
      <p:pic>
        <p:nvPicPr>
          <p:cNvPr id="20484" name="Picture 2"/>
          <p:cNvPicPr>
            <a:picLocks noChangeAspect="1" noChangeArrowheads="1"/>
          </p:cNvPicPr>
          <p:nvPr/>
        </p:nvPicPr>
        <p:blipFill>
          <a:blip r:embed="rId4" cstate="print"/>
          <a:srcRect/>
          <a:stretch>
            <a:fillRect/>
          </a:stretch>
        </p:blipFill>
        <p:spPr bwMode="auto">
          <a:xfrm>
            <a:off x="457200" y="3781441"/>
            <a:ext cx="8202444" cy="2412984"/>
          </a:xfrm>
          <a:prstGeom prst="rect">
            <a:avLst/>
          </a:prstGeom>
          <a:noFill/>
          <a:ln w="9525">
            <a:noFill/>
            <a:miter lim="800000"/>
            <a:headEnd/>
            <a:tailEnd/>
          </a:ln>
        </p:spPr>
      </p:pic>
      <p:pic>
        <p:nvPicPr>
          <p:cNvPr id="20485" name="Picture 5"/>
          <p:cNvPicPr>
            <a:picLocks noChangeAspect="1" noChangeArrowheads="1"/>
          </p:cNvPicPr>
          <p:nvPr/>
        </p:nvPicPr>
        <p:blipFill>
          <a:blip r:embed="rId5" cstate="print"/>
          <a:srcRect/>
          <a:stretch>
            <a:fillRect/>
          </a:stretch>
        </p:blipFill>
        <p:spPr bwMode="auto">
          <a:xfrm>
            <a:off x="457200" y="2018843"/>
            <a:ext cx="8143875" cy="1609725"/>
          </a:xfrm>
          <a:prstGeom prst="rect">
            <a:avLst/>
          </a:prstGeom>
          <a:noFill/>
          <a:ln w="9525">
            <a:noFill/>
            <a:miter lim="800000"/>
            <a:headEnd/>
            <a:tailEnd/>
          </a:ln>
        </p:spPr>
      </p:pic>
      <p:sp>
        <p:nvSpPr>
          <p:cNvPr id="6" name="Rectangle 5"/>
          <p:cNvSpPr/>
          <p:nvPr/>
        </p:nvSpPr>
        <p:spPr>
          <a:xfrm>
            <a:off x="5586760" y="6434254"/>
            <a:ext cx="3468029" cy="423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
            <a:extLst>
              <a:ext uri="{FF2B5EF4-FFF2-40B4-BE49-F238E27FC236}">
                <a16:creationId xmlns:a16="http://schemas.microsoft.com/office/drawing/2014/main" id="{4CFE8F9F-9125-4820-9287-F57115D5279A}"/>
              </a:ext>
            </a:extLst>
          </p:cNvPr>
          <p:cNvSpPr>
            <a:spLocks noGrp="1" noChangeArrowheads="1"/>
          </p:cNvSpPr>
          <p:nvPr>
            <p:ph type="title"/>
          </p:nvPr>
        </p:nvSpPr>
        <p:spPr>
          <a:xfrm>
            <a:off x="443621" y="138369"/>
            <a:ext cx="8229601" cy="866842"/>
          </a:xfrm>
        </p:spPr>
        <p:txBody>
          <a:bodyPr>
            <a:noAutofit/>
          </a:bodyPr>
          <a:lstStyle/>
          <a:p>
            <a:r>
              <a:rPr lang="en-US" sz="4000" dirty="0">
                <a:cs typeface="Lucida Sans" pitchFamily="34" charset="0"/>
              </a:rPr>
              <a:t>Efficiency | Trade Off Analysis</a:t>
            </a:r>
          </a:p>
        </p:txBody>
      </p:sp>
      <p:sp>
        <p:nvSpPr>
          <p:cNvPr id="7" name="TextBox 9"/>
          <p:cNvSpPr txBox="1">
            <a:spLocks noChangeArrowheads="1"/>
          </p:cNvSpPr>
          <p:nvPr/>
        </p:nvSpPr>
        <p:spPr bwMode="auto">
          <a:xfrm>
            <a:off x="528320" y="1071128"/>
            <a:ext cx="7650480" cy="707886"/>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A flower shop has multiple deliveries to make.  What algorithm should they use?</a:t>
            </a:r>
          </a:p>
        </p:txBody>
      </p:sp>
    </p:spTree>
    <p:extLst>
      <p:ext uri="{BB962C8B-B14F-4D97-AF65-F5344CB8AC3E}">
        <p14:creationId xmlns:p14="http://schemas.microsoft.com/office/powerpoint/2010/main" val="109939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noGrp="1"/>
          </p:cNvSpPr>
          <p:nvPr>
            <p:ph type="title"/>
          </p:nvPr>
        </p:nvSpPr>
        <p:spPr>
          <a:prstGeom prst="rect">
            <a:avLst/>
          </a:prstGeom>
        </p:spPr>
        <p:txBody>
          <a:bodyPr>
            <a:normAutofit/>
          </a:bodyPr>
          <a:lstStyle/>
          <a:p>
            <a:r>
              <a:rPr sz="4000" dirty="0"/>
              <a:t>Efficient Code</a:t>
            </a:r>
          </a:p>
        </p:txBody>
      </p:sp>
      <p:sp>
        <p:nvSpPr>
          <p:cNvPr id="50" name="Content Placeholder 2"/>
          <p:cNvSpPr txBox="1">
            <a:spLocks noGrp="1"/>
          </p:cNvSpPr>
          <p:nvPr>
            <p:ph type="body" idx="1"/>
          </p:nvPr>
        </p:nvSpPr>
        <p:spPr>
          <a:prstGeom prst="rect">
            <a:avLst/>
          </a:prstGeom>
        </p:spPr>
        <p:txBody>
          <a:bodyPr>
            <a:normAutofit lnSpcReduction="10000"/>
          </a:bodyPr>
          <a:lstStyle/>
          <a:p>
            <a:r>
              <a:rPr lang="en-US" dirty="0"/>
              <a:t>What’s efficient code?</a:t>
            </a:r>
          </a:p>
          <a:p>
            <a:r>
              <a:rPr dirty="0"/>
              <a:t>Computers are faster, have larger memories</a:t>
            </a:r>
          </a:p>
          <a:p>
            <a:pPr lvl="1"/>
            <a:r>
              <a:rPr sz="2000" dirty="0"/>
              <a:t>So why worry about efficient code?</a:t>
            </a:r>
          </a:p>
          <a:p>
            <a:r>
              <a:rPr lang="en-US" b="1" dirty="0"/>
              <a:t>Space vs. time analysis</a:t>
            </a:r>
          </a:p>
          <a:p>
            <a:pPr lvl="1"/>
            <a:r>
              <a:rPr lang="en-US" dirty="0"/>
              <a:t>How we measure efficiency</a:t>
            </a:r>
          </a:p>
          <a:p>
            <a:pPr lvl="1"/>
            <a:r>
              <a:rPr lang="en-US" dirty="0">
                <a:solidFill>
                  <a:srgbClr val="7030A0"/>
                </a:solidFill>
              </a:rPr>
              <a:t>What’s more important?  Why?</a:t>
            </a:r>
          </a:p>
          <a:p>
            <a:r>
              <a:rPr lang="en-US" b="1" dirty="0"/>
              <a:t>N : Number of elements </a:t>
            </a:r>
            <a:r>
              <a:rPr lang="en-US" dirty="0"/>
              <a:t>(amount of data)</a:t>
            </a:r>
          </a:p>
          <a:p>
            <a:pPr lvl="1"/>
            <a:r>
              <a:rPr lang="en-US" sz="2000" dirty="0"/>
              <a:t>CMSC 203: 0 &lt;= n &lt;= 50</a:t>
            </a:r>
          </a:p>
          <a:p>
            <a:pPr lvl="1"/>
            <a:r>
              <a:rPr lang="en-US" sz="2000" dirty="0"/>
              <a:t>CMSC 204: Think </a:t>
            </a:r>
            <a:r>
              <a:rPr lang="en-US" sz="2000" b="1" dirty="0">
                <a:solidFill>
                  <a:srgbClr val="7030A0"/>
                </a:solidFill>
              </a:rPr>
              <a:t>Big Data</a:t>
            </a:r>
            <a:endParaRPr lang="en-US" sz="2000" dirty="0"/>
          </a:p>
          <a:p>
            <a:r>
              <a:rPr lang="en-US" dirty="0"/>
              <a:t>Readability</a:t>
            </a:r>
          </a:p>
          <a:p>
            <a:pPr marL="101600" indent="0">
              <a:buNone/>
            </a:pPr>
            <a:endParaRPr dirty="0"/>
          </a:p>
        </p:txBody>
      </p:sp>
    </p:spTree>
    <p:extLst>
      <p:ext uri="{BB962C8B-B14F-4D97-AF65-F5344CB8AC3E}">
        <p14:creationId xmlns:p14="http://schemas.microsoft.com/office/powerpoint/2010/main" val="22815754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ontent Placeholder 2"/>
          <p:cNvSpPr txBox="1"/>
          <p:nvPr/>
        </p:nvSpPr>
        <p:spPr>
          <a:xfrm>
            <a:off x="625032" y="1108802"/>
            <a:ext cx="7953720" cy="60764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1pPr marL="304800" indent="-203200">
              <a:spcBef>
                <a:spcPts val="1500"/>
              </a:spcBef>
              <a:buClr>
                <a:srgbClr val="007FA3"/>
              </a:buClr>
              <a:buSzPct val="100000"/>
              <a:buFont typeface="Arial"/>
              <a:buChar char="•"/>
              <a:defRPr sz="2400"/>
            </a:lvl1pPr>
          </a:lstStyle>
          <a:p>
            <a:r>
              <a:rPr dirty="0"/>
              <a:t>Consider the problem of summing</a:t>
            </a:r>
            <a:r>
              <a:rPr lang="en-US" dirty="0"/>
              <a:t> (running total)</a:t>
            </a:r>
            <a:endParaRPr dirty="0"/>
          </a:p>
        </p:txBody>
      </p:sp>
      <p:sp>
        <p:nvSpPr>
          <p:cNvPr id="53" name="Title 1"/>
          <p:cNvSpPr txBox="1">
            <a:spLocks noGrp="1"/>
          </p:cNvSpPr>
          <p:nvPr>
            <p:ph type="title"/>
          </p:nvPr>
        </p:nvSpPr>
        <p:spPr>
          <a:xfrm>
            <a:off x="625032" y="184650"/>
            <a:ext cx="8048539" cy="837448"/>
          </a:xfrm>
          <a:prstGeom prst="rect">
            <a:avLst/>
          </a:prstGeom>
        </p:spPr>
        <p:txBody>
          <a:bodyPr>
            <a:normAutofit fontScale="90000"/>
          </a:bodyPr>
          <a:lstStyle/>
          <a:p>
            <a:r>
              <a:rPr dirty="0"/>
              <a:t>Importance of Efficiency</a:t>
            </a:r>
          </a:p>
        </p:txBody>
      </p:sp>
      <p:graphicFrame>
        <p:nvGraphicFramePr>
          <p:cNvPr id="55" name="Table"/>
          <p:cNvGraphicFramePr/>
          <p:nvPr>
            <p:extLst>
              <p:ext uri="{D42A27DB-BD31-4B8C-83A1-F6EECF244321}">
                <p14:modId xmlns:p14="http://schemas.microsoft.com/office/powerpoint/2010/main" val="2790649012"/>
              </p:ext>
            </p:extLst>
          </p:nvPr>
        </p:nvGraphicFramePr>
        <p:xfrm>
          <a:off x="1042484" y="2506858"/>
          <a:ext cx="7421894" cy="2325184"/>
        </p:xfrm>
        <a:graphic>
          <a:graphicData uri="http://schemas.openxmlformats.org/drawingml/2006/table">
            <a:tbl>
              <a:tblPr firstRow="1" bandRow="1">
                <a:tableStyleId>{4C3C2611-4C71-4FC5-86AE-919BDF0F9419}</a:tableStyleId>
              </a:tblPr>
              <a:tblGrid>
                <a:gridCol w="2508220">
                  <a:extLst>
                    <a:ext uri="{9D8B030D-6E8A-4147-A177-3AD203B41FA5}">
                      <a16:colId xmlns:a16="http://schemas.microsoft.com/office/drawing/2014/main" val="20000"/>
                    </a:ext>
                  </a:extLst>
                </a:gridCol>
                <a:gridCol w="2721250">
                  <a:extLst>
                    <a:ext uri="{9D8B030D-6E8A-4147-A177-3AD203B41FA5}">
                      <a16:colId xmlns:a16="http://schemas.microsoft.com/office/drawing/2014/main" val="20001"/>
                    </a:ext>
                  </a:extLst>
                </a:gridCol>
                <a:gridCol w="2192424">
                  <a:extLst>
                    <a:ext uri="{9D8B030D-6E8A-4147-A177-3AD203B41FA5}">
                      <a16:colId xmlns:a16="http://schemas.microsoft.com/office/drawing/2014/main" val="20002"/>
                    </a:ext>
                  </a:extLst>
                </a:gridCol>
              </a:tblGrid>
              <a:tr h="379397">
                <a:tc>
                  <a:txBody>
                    <a:bodyPr/>
                    <a:lstStyle/>
                    <a:p>
                      <a:pPr algn="ctr">
                        <a:defRPr sz="1800" b="0">
                          <a:solidFill>
                            <a:srgbClr val="000000"/>
                          </a:solidFill>
                        </a:defRPr>
                      </a:pPr>
                      <a:r>
                        <a:rPr sz="1400" b="1" dirty="0">
                          <a:solidFill>
                            <a:srgbClr val="FFFFFF"/>
                          </a:solidFill>
                        </a:rPr>
                        <a:t>Algorithm A</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dirty="0">
                          <a:solidFill>
                            <a:srgbClr val="FFFFFF"/>
                          </a:solidFill>
                        </a:rPr>
                        <a:t>Algorithm B</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C</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extLst>
                  <a:ext uri="{0D108BD9-81ED-4DB2-BD59-A6C34878D82A}">
                    <a16:rowId xmlns:a16="http://schemas.microsoft.com/office/drawing/2014/main" val="10000"/>
                  </a:ext>
                </a:extLst>
              </a:tr>
              <a:tr h="1945787">
                <a:tc>
                  <a:txBody>
                    <a:bodyPr/>
                    <a:lstStyle/>
                    <a:p>
                      <a:pPr algn="l" defTabSz="344804">
                        <a:tabLst>
                          <a:tab pos="342900" algn="l"/>
                        </a:tabLst>
                        <a:defRPr sz="1300">
                          <a:latin typeface="Menlo"/>
                          <a:ea typeface="Menlo"/>
                          <a:cs typeface="Menlo"/>
                          <a:sym typeface="Menlo"/>
                        </a:defRPr>
                      </a:pPr>
                      <a:r>
                        <a:rPr lang="en-US" sz="2000" dirty="0">
                          <a:solidFill>
                            <a:srgbClr val="BA2DA2"/>
                          </a:solidFill>
                        </a:rPr>
                        <a:t>  </a:t>
                      </a:r>
                      <a:r>
                        <a:rPr lang="en-US" sz="1800" dirty="0" err="1">
                          <a:solidFill>
                            <a:srgbClr val="BA2DA2"/>
                          </a:solidFill>
                        </a:rPr>
                        <a:t>int</a:t>
                      </a:r>
                      <a:r>
                        <a:rPr sz="1800" dirty="0"/>
                        <a:t> sum = </a:t>
                      </a:r>
                      <a:r>
                        <a:rPr sz="1800" dirty="0">
                          <a:solidFill>
                            <a:srgbClr val="272AD8"/>
                          </a:solidFill>
                        </a:rPr>
                        <a:t>0</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lang="en-US" sz="1800" dirty="0">
                          <a:solidFill>
                            <a:srgbClr val="BA2DA2"/>
                          </a:solidFill>
                        </a:rPr>
                        <a:t>  </a:t>
                      </a:r>
                      <a:r>
                        <a:rPr sz="1800" dirty="0">
                          <a:solidFill>
                            <a:srgbClr val="BA2DA2"/>
                          </a:solidFill>
                        </a:rPr>
                        <a:t>for</a:t>
                      </a:r>
                      <a:r>
                        <a:rPr sz="1800" dirty="0"/>
                        <a:t> (</a:t>
                      </a:r>
                      <a:r>
                        <a:rPr lang="en-US" sz="1800" dirty="0" err="1">
                          <a:solidFill>
                            <a:srgbClr val="BA2DA2"/>
                          </a:solidFill>
                        </a:rPr>
                        <a:t>int</a:t>
                      </a:r>
                      <a:r>
                        <a:rPr sz="1800" dirty="0"/>
                        <a:t> i = </a:t>
                      </a:r>
                      <a:r>
                        <a:rPr sz="1800" dirty="0">
                          <a:solidFill>
                            <a:srgbClr val="272AD8"/>
                          </a:solidFill>
                        </a:rPr>
                        <a:t>1</a:t>
                      </a:r>
                      <a:r>
                        <a:rPr sz="1800" dirty="0"/>
                        <a:t>; i &lt;= n; i++)</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1800" dirty="0"/>
                        <a:t>   </a:t>
                      </a:r>
                      <a:r>
                        <a:rPr lang="en-US" sz="1800" dirty="0"/>
                        <a:t>  </a:t>
                      </a:r>
                      <a:r>
                        <a:rPr sz="1800" dirty="0"/>
                        <a:t>sum = sum + i;</a:t>
                      </a:r>
                      <a:endParaRPr sz="1800" dirty="0">
                        <a:latin typeface="+mn-lt"/>
                        <a:ea typeface="+mn-ea"/>
                        <a:cs typeface="+mn-cs"/>
                        <a:sym typeface="Helvetica"/>
                      </a:endParaRP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300">
                          <a:latin typeface="Menlo"/>
                          <a:ea typeface="Menlo"/>
                          <a:cs typeface="Menlo"/>
                          <a:sym typeface="Menlo"/>
                        </a:defRPr>
                      </a:pPr>
                      <a:r>
                        <a:rPr lang="en-US" sz="1800" dirty="0"/>
                        <a:t> </a:t>
                      </a:r>
                      <a:r>
                        <a:rPr sz="1800" dirty="0"/>
                        <a:t>sum = </a:t>
                      </a:r>
                      <a:r>
                        <a:rPr sz="1800" dirty="0">
                          <a:solidFill>
                            <a:srgbClr val="272AD8"/>
                          </a:solidFill>
                        </a:rPr>
                        <a:t>0</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lang="en-US" sz="1800" dirty="0">
                          <a:solidFill>
                            <a:srgbClr val="BA2DA2"/>
                          </a:solidFill>
                        </a:rPr>
                        <a:t> </a:t>
                      </a:r>
                      <a:r>
                        <a:rPr sz="1800" dirty="0">
                          <a:solidFill>
                            <a:srgbClr val="BA2DA2"/>
                          </a:solidFill>
                        </a:rPr>
                        <a:t>for</a:t>
                      </a:r>
                      <a:r>
                        <a:rPr sz="1800" dirty="0"/>
                        <a:t> (</a:t>
                      </a:r>
                      <a:r>
                        <a:rPr lang="en-US" sz="1800" dirty="0" err="1">
                          <a:solidFill>
                            <a:srgbClr val="BA2DA2"/>
                          </a:solidFill>
                        </a:rPr>
                        <a:t>int</a:t>
                      </a:r>
                      <a:r>
                        <a:rPr sz="1800" dirty="0"/>
                        <a:t> i = </a:t>
                      </a:r>
                      <a:r>
                        <a:rPr sz="1800" dirty="0">
                          <a:solidFill>
                            <a:srgbClr val="272AD8"/>
                          </a:solidFill>
                        </a:rPr>
                        <a:t>1</a:t>
                      </a:r>
                      <a:r>
                        <a:rPr sz="1800" dirty="0"/>
                        <a:t>; i &lt;= n; i++)</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lang="en-US" sz="1800" dirty="0"/>
                        <a:t> </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1800" dirty="0"/>
                        <a:t>   </a:t>
                      </a:r>
                      <a:r>
                        <a:rPr sz="1800" dirty="0">
                          <a:solidFill>
                            <a:srgbClr val="BA2DA2"/>
                          </a:solidFill>
                        </a:rPr>
                        <a:t>for</a:t>
                      </a:r>
                      <a:r>
                        <a:rPr sz="1800" dirty="0"/>
                        <a:t> (</a:t>
                      </a:r>
                      <a:r>
                        <a:rPr lang="en-US" sz="1800" dirty="0" err="1">
                          <a:solidFill>
                            <a:srgbClr val="BA2DA2"/>
                          </a:solidFill>
                        </a:rPr>
                        <a:t>int</a:t>
                      </a:r>
                      <a:r>
                        <a:rPr sz="1800" dirty="0"/>
                        <a:t> j = </a:t>
                      </a:r>
                      <a:r>
                        <a:rPr sz="1800" dirty="0">
                          <a:solidFill>
                            <a:srgbClr val="272AD8"/>
                          </a:solidFill>
                        </a:rPr>
                        <a:t>1</a:t>
                      </a:r>
                      <a:r>
                        <a:rPr sz="1800" dirty="0"/>
                        <a:t>; j &lt;= i; </a:t>
                      </a:r>
                      <a:r>
                        <a:rPr sz="1800" dirty="0" err="1"/>
                        <a:t>j++</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1800" dirty="0"/>
                        <a:t>      sum = sum + </a:t>
                      </a:r>
                      <a:r>
                        <a:rPr sz="1800" dirty="0">
                          <a:solidFill>
                            <a:srgbClr val="272AD8"/>
                          </a:solidFill>
                        </a:rPr>
                        <a:t>1</a:t>
                      </a:r>
                      <a:r>
                        <a:rPr sz="1800" dirty="0"/>
                        <a:t>;</a:t>
                      </a:r>
                      <a:endParaRPr sz="1800" dirty="0">
                        <a:latin typeface="+mn-lt"/>
                        <a:ea typeface="+mn-ea"/>
                        <a:cs typeface="+mn-cs"/>
                        <a:sym typeface="Helvetica"/>
                      </a:endParaRPr>
                    </a:p>
                    <a:p>
                      <a:pPr algn="l" defTabSz="344804">
                        <a:tabLst>
                          <a:tab pos="342900" algn="l"/>
                        </a:tabLst>
                        <a:defRPr sz="1300">
                          <a:solidFill>
                            <a:srgbClr val="008400"/>
                          </a:solidFill>
                          <a:latin typeface="Menlo"/>
                          <a:ea typeface="Menlo"/>
                          <a:cs typeface="Menlo"/>
                          <a:sym typeface="Menlo"/>
                        </a:defRPr>
                      </a:pPr>
                      <a:r>
                        <a:rPr lang="en-US" sz="1800" dirty="0">
                          <a:solidFill>
                            <a:srgbClr val="000000"/>
                          </a:solidFill>
                        </a:rPr>
                        <a:t> </a:t>
                      </a:r>
                      <a:r>
                        <a:rPr sz="1800" dirty="0">
                          <a:solidFill>
                            <a:srgbClr val="000000"/>
                          </a:solidFill>
                        </a:rPr>
                        <a:t>} </a:t>
                      </a:r>
                      <a:r>
                        <a:rPr sz="1800" dirty="0"/>
                        <a:t>// end for</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300">
                          <a:latin typeface="Menlo"/>
                          <a:ea typeface="Menlo"/>
                          <a:cs typeface="Menlo"/>
                          <a:sym typeface="Menlo"/>
                        </a:defRPr>
                      </a:pPr>
                      <a:r>
                        <a:rPr lang="en-US" sz="1800" dirty="0"/>
                        <a:t> </a:t>
                      </a:r>
                      <a:r>
                        <a:rPr sz="1800" dirty="0"/>
                        <a:t>sum = n * (n + </a:t>
                      </a:r>
                      <a:r>
                        <a:rPr sz="1800" dirty="0">
                          <a:solidFill>
                            <a:srgbClr val="272AD8"/>
                          </a:solidFill>
                        </a:rPr>
                        <a:t>1</a:t>
                      </a:r>
                      <a:r>
                        <a:rPr sz="1800" dirty="0"/>
                        <a:t>) / </a:t>
                      </a:r>
                      <a:r>
                        <a:rPr sz="1800" dirty="0">
                          <a:solidFill>
                            <a:srgbClr val="272AD8"/>
                          </a:solidFill>
                        </a:rPr>
                        <a:t>2</a:t>
                      </a:r>
                      <a:r>
                        <a:rPr sz="1800" dirty="0"/>
                        <a:t>;</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1"/>
                  </a:ext>
                </a:extLst>
              </a:tr>
            </a:tbl>
          </a:graphicData>
        </a:graphic>
      </p:graphicFrame>
      <p:pic>
        <p:nvPicPr>
          <p:cNvPr id="56" name="The summation of k as k goes from 1 to n. " descr="The summation of k as k goes from 1 to n. "/>
          <p:cNvPicPr>
            <a:picLocks noChangeAspect="1"/>
          </p:cNvPicPr>
          <p:nvPr/>
        </p:nvPicPr>
        <p:blipFill>
          <a:blip r:embed="rId3">
            <a:extLst/>
          </a:blip>
          <a:stretch>
            <a:fillRect/>
          </a:stretch>
        </p:blipFill>
        <p:spPr>
          <a:xfrm>
            <a:off x="1449395" y="1803153"/>
            <a:ext cx="1794620" cy="507561"/>
          </a:xfrm>
          <a:prstGeom prst="rect">
            <a:avLst/>
          </a:prstGeom>
          <a:ln w="12700">
            <a:miter lim="400000"/>
          </a:ln>
        </p:spPr>
      </p:pic>
      <p:sp>
        <p:nvSpPr>
          <p:cNvPr id="2" name="Rectangle 1"/>
          <p:cNvSpPr/>
          <p:nvPr/>
        </p:nvSpPr>
        <p:spPr>
          <a:xfrm>
            <a:off x="742344" y="5278025"/>
            <a:ext cx="7931227" cy="923330"/>
          </a:xfrm>
          <a:prstGeom prst="rect">
            <a:avLst/>
          </a:prstGeom>
        </p:spPr>
        <p:txBody>
          <a:bodyPr wrap="square">
            <a:spAutoFit/>
          </a:bodyPr>
          <a:lstStyle/>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Different approaches to solve the </a:t>
            </a:r>
            <a:r>
              <a:rPr lang="en-US" sz="1800" b="1" dirty="0">
                <a:solidFill>
                  <a:srgbClr val="7030A0"/>
                </a:solidFill>
                <a:latin typeface="Times New Roman" panose="02020603050405020304" pitchFamily="18" charset="0"/>
                <a:cs typeface="Times New Roman" panose="02020603050405020304" pitchFamily="18" charset="0"/>
              </a:rPr>
              <a:t>same</a:t>
            </a:r>
            <a:r>
              <a:rPr lang="en-US" sz="1800" dirty="0">
                <a:latin typeface="Times New Roman" panose="02020603050405020304" pitchFamily="18" charset="0"/>
                <a:cs typeface="Times New Roman" panose="02020603050405020304" pitchFamily="18" charset="0"/>
              </a:rPr>
              <a:t> </a:t>
            </a:r>
            <a:r>
              <a:rPr lang="en-US" sz="1800" b="1" dirty="0">
                <a:solidFill>
                  <a:srgbClr val="7030A0"/>
                </a:solidFill>
                <a:latin typeface="Times New Roman" panose="02020603050405020304" pitchFamily="18" charset="0"/>
                <a:cs typeface="Times New Roman" panose="02020603050405020304" pitchFamily="18" charset="0"/>
              </a:rPr>
              <a:t>problem</a:t>
            </a:r>
          </a:p>
          <a:p>
            <a:pPr marL="342900" indent="-342900">
              <a:buFont typeface="Arial" panose="020B0604020202020204" pitchFamily="34" charset="0"/>
              <a:buChar char="•"/>
            </a:pPr>
            <a:endParaRPr lang="en-US" sz="1800" b="1" dirty="0">
              <a:solidFill>
                <a:srgbClr val="7030A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Which one will run faster?  Test them out using 1,000,000 elements to find out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a:spLocks noGrp="1"/>
          </p:cNvSpPr>
          <p:nvPr>
            <p:ph type="title"/>
          </p:nvPr>
        </p:nvSpPr>
        <p:spPr>
          <a:xfrm>
            <a:off x="443304" y="59266"/>
            <a:ext cx="8404364" cy="866842"/>
          </a:xfrm>
          <a:prstGeom prst="rect">
            <a:avLst/>
          </a:prstGeom>
        </p:spPr>
        <p:txBody>
          <a:bodyPr>
            <a:normAutofit/>
          </a:bodyPr>
          <a:lstStyle/>
          <a:p>
            <a:r>
              <a:rPr sz="4000" dirty="0"/>
              <a:t>Counting Basic Operations</a:t>
            </a:r>
          </a:p>
        </p:txBody>
      </p:sp>
      <p:sp>
        <p:nvSpPr>
          <p:cNvPr id="62" name="Content Placeholder 2"/>
          <p:cNvSpPr txBox="1">
            <a:spLocks noGrp="1"/>
          </p:cNvSpPr>
          <p:nvPr>
            <p:ph type="body" sz="half" idx="1"/>
          </p:nvPr>
        </p:nvSpPr>
        <p:spPr>
          <a:xfrm>
            <a:off x="443303" y="926107"/>
            <a:ext cx="8319697" cy="1519501"/>
          </a:xfrm>
          <a:prstGeom prst="rect">
            <a:avLst/>
          </a:prstGeom>
        </p:spPr>
        <p:txBody>
          <a:bodyPr/>
          <a:lstStyle/>
          <a:p>
            <a:r>
              <a:rPr dirty="0"/>
              <a:t>A basic operation of an algorithm</a:t>
            </a:r>
          </a:p>
          <a:p>
            <a:pPr lvl="1"/>
            <a:r>
              <a:rPr sz="2000" b="1" dirty="0"/>
              <a:t>Most significant contributor </a:t>
            </a:r>
            <a:r>
              <a:rPr sz="2000" dirty="0"/>
              <a:t>to its total time requirement</a:t>
            </a:r>
          </a:p>
        </p:txBody>
      </p:sp>
      <p:graphicFrame>
        <p:nvGraphicFramePr>
          <p:cNvPr id="64" name="Table"/>
          <p:cNvGraphicFramePr/>
          <p:nvPr>
            <p:extLst>
              <p:ext uri="{D42A27DB-BD31-4B8C-83A1-F6EECF244321}">
                <p14:modId xmlns:p14="http://schemas.microsoft.com/office/powerpoint/2010/main" val="4254636937"/>
              </p:ext>
            </p:extLst>
          </p:nvPr>
        </p:nvGraphicFramePr>
        <p:xfrm>
          <a:off x="682905" y="2080586"/>
          <a:ext cx="8182966" cy="3951765"/>
        </p:xfrm>
        <a:graphic>
          <a:graphicData uri="http://schemas.openxmlformats.org/drawingml/2006/table">
            <a:tbl>
              <a:tblPr firstRow="1" bandRow="1">
                <a:tableStyleId>{4C3C2611-4C71-4FC5-86AE-919BDF0F9419}</a:tableStyleId>
              </a:tblPr>
              <a:tblGrid>
                <a:gridCol w="1132297">
                  <a:extLst>
                    <a:ext uri="{9D8B030D-6E8A-4147-A177-3AD203B41FA5}">
                      <a16:colId xmlns:a16="http://schemas.microsoft.com/office/drawing/2014/main" val="20000"/>
                    </a:ext>
                  </a:extLst>
                </a:gridCol>
                <a:gridCol w="2203125">
                  <a:extLst>
                    <a:ext uri="{9D8B030D-6E8A-4147-A177-3AD203B41FA5}">
                      <a16:colId xmlns:a16="http://schemas.microsoft.com/office/drawing/2014/main" val="20001"/>
                    </a:ext>
                  </a:extLst>
                </a:gridCol>
                <a:gridCol w="2712543">
                  <a:extLst>
                    <a:ext uri="{9D8B030D-6E8A-4147-A177-3AD203B41FA5}">
                      <a16:colId xmlns:a16="http://schemas.microsoft.com/office/drawing/2014/main" val="20002"/>
                    </a:ext>
                  </a:extLst>
                </a:gridCol>
                <a:gridCol w="2135001">
                  <a:extLst>
                    <a:ext uri="{9D8B030D-6E8A-4147-A177-3AD203B41FA5}">
                      <a16:colId xmlns:a16="http://schemas.microsoft.com/office/drawing/2014/main" val="20003"/>
                    </a:ext>
                  </a:extLst>
                </a:gridCol>
              </a:tblGrid>
              <a:tr h="387587">
                <a:tc>
                  <a:txBody>
                    <a:bodyPr/>
                    <a:lstStyle/>
                    <a:p>
                      <a:pPr algn="ctr">
                        <a:defRPr sz="1400"/>
                      </a:pPr>
                      <a:endParaRPr dirty="0"/>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A</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dirty="0">
                          <a:solidFill>
                            <a:srgbClr val="FFFFFF"/>
                          </a:solidFill>
                        </a:rPr>
                        <a:t>Algorithm B</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C</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extLst>
                  <a:ext uri="{0D108BD9-81ED-4DB2-BD59-A6C34878D82A}">
                    <a16:rowId xmlns:a16="http://schemas.microsoft.com/office/drawing/2014/main" val="10000"/>
                  </a:ext>
                </a:extLst>
              </a:tr>
              <a:tr h="1987789">
                <a:tc>
                  <a:txBody>
                    <a:bodyPr/>
                    <a:lstStyle/>
                    <a:p>
                      <a:pPr algn="ctr">
                        <a:defRPr sz="1200"/>
                      </a:pPr>
                      <a:endParaRPr sz="1600" dirty="0"/>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lang="en-US" sz="1600" dirty="0">
                          <a:solidFill>
                            <a:srgbClr val="BA2DA2"/>
                          </a:solidFill>
                        </a:rPr>
                        <a:t> </a:t>
                      </a:r>
                      <a:r>
                        <a:rPr lang="en-US" sz="1600" dirty="0" err="1">
                          <a:solidFill>
                            <a:srgbClr val="BA2DA2"/>
                          </a:solidFill>
                        </a:rPr>
                        <a:t>int</a:t>
                      </a:r>
                      <a:r>
                        <a:rPr sz="1600" dirty="0"/>
                        <a:t> sum = </a:t>
                      </a:r>
                      <a:r>
                        <a:rPr sz="1600" dirty="0">
                          <a:solidFill>
                            <a:srgbClr val="272AD8"/>
                          </a:solidFill>
                        </a:rPr>
                        <a:t>0</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lang="en-US" sz="1600" dirty="0">
                          <a:solidFill>
                            <a:srgbClr val="BA2DA2"/>
                          </a:solidFill>
                        </a:rPr>
                        <a:t> </a:t>
                      </a:r>
                      <a:r>
                        <a:rPr sz="1600" dirty="0">
                          <a:solidFill>
                            <a:srgbClr val="BA2DA2"/>
                          </a:solidFill>
                        </a:rPr>
                        <a:t>for</a:t>
                      </a:r>
                      <a:r>
                        <a:rPr sz="1600" dirty="0"/>
                        <a:t> (</a:t>
                      </a:r>
                      <a:r>
                        <a:rPr lang="en-US" sz="1600" dirty="0" err="1">
                          <a:solidFill>
                            <a:srgbClr val="BA2DA2"/>
                          </a:solidFill>
                        </a:rPr>
                        <a:t>int</a:t>
                      </a:r>
                      <a:r>
                        <a:rPr sz="1600" dirty="0"/>
                        <a:t> i = </a:t>
                      </a:r>
                      <a:r>
                        <a:rPr sz="1600" dirty="0">
                          <a:solidFill>
                            <a:srgbClr val="272AD8"/>
                          </a:solidFill>
                        </a:rPr>
                        <a:t>1</a:t>
                      </a:r>
                      <a:r>
                        <a:rPr sz="1600" dirty="0"/>
                        <a:t>; i &lt;= n; i++)</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1600" dirty="0"/>
                        <a:t>   </a:t>
                      </a:r>
                      <a:r>
                        <a:rPr lang="en-US" sz="1600" dirty="0"/>
                        <a:t> </a:t>
                      </a:r>
                      <a:r>
                        <a:rPr sz="1600" dirty="0"/>
                        <a:t>sum = sum + i;</a:t>
                      </a:r>
                      <a:endParaRPr sz="1600" dirty="0">
                        <a:latin typeface="+mn-lt"/>
                        <a:ea typeface="+mn-ea"/>
                        <a:cs typeface="+mn-cs"/>
                        <a:sym typeface="Helvetica"/>
                      </a:endParaRP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lang="en-US" sz="1600" dirty="0"/>
                        <a:t> </a:t>
                      </a:r>
                      <a:r>
                        <a:rPr sz="1600" dirty="0"/>
                        <a:t>sum = </a:t>
                      </a:r>
                      <a:r>
                        <a:rPr sz="1600" dirty="0">
                          <a:solidFill>
                            <a:srgbClr val="272AD8"/>
                          </a:solidFill>
                        </a:rPr>
                        <a:t>0</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lang="en-US" sz="1600" dirty="0">
                          <a:solidFill>
                            <a:srgbClr val="BA2DA2"/>
                          </a:solidFill>
                        </a:rPr>
                        <a:t> </a:t>
                      </a:r>
                      <a:r>
                        <a:rPr sz="1600" dirty="0">
                          <a:solidFill>
                            <a:srgbClr val="BA2DA2"/>
                          </a:solidFill>
                        </a:rPr>
                        <a:t>for</a:t>
                      </a:r>
                      <a:r>
                        <a:rPr sz="1600" dirty="0"/>
                        <a:t> (</a:t>
                      </a:r>
                      <a:r>
                        <a:rPr lang="en-US" sz="1600" dirty="0" err="1">
                          <a:solidFill>
                            <a:srgbClr val="BA2DA2"/>
                          </a:solidFill>
                        </a:rPr>
                        <a:t>int</a:t>
                      </a:r>
                      <a:r>
                        <a:rPr sz="1600" dirty="0"/>
                        <a:t> i = </a:t>
                      </a:r>
                      <a:r>
                        <a:rPr sz="1600" dirty="0">
                          <a:solidFill>
                            <a:srgbClr val="272AD8"/>
                          </a:solidFill>
                        </a:rPr>
                        <a:t>1</a:t>
                      </a:r>
                      <a:r>
                        <a:rPr sz="1600" dirty="0"/>
                        <a:t>; i &lt;= n; i++)</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lang="en-US" sz="1600" dirty="0"/>
                        <a:t> </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1600" dirty="0"/>
                        <a:t>   </a:t>
                      </a:r>
                      <a:r>
                        <a:rPr sz="1600" dirty="0">
                          <a:solidFill>
                            <a:srgbClr val="BA2DA2"/>
                          </a:solidFill>
                        </a:rPr>
                        <a:t>for</a:t>
                      </a:r>
                      <a:r>
                        <a:rPr sz="1600" dirty="0"/>
                        <a:t> (</a:t>
                      </a:r>
                      <a:r>
                        <a:rPr lang="en-US" sz="1600" dirty="0" err="1">
                          <a:solidFill>
                            <a:srgbClr val="BA2DA2"/>
                          </a:solidFill>
                        </a:rPr>
                        <a:t>int</a:t>
                      </a:r>
                      <a:r>
                        <a:rPr sz="1600" dirty="0"/>
                        <a:t> j = </a:t>
                      </a:r>
                      <a:r>
                        <a:rPr sz="1600" dirty="0">
                          <a:solidFill>
                            <a:srgbClr val="272AD8"/>
                          </a:solidFill>
                        </a:rPr>
                        <a:t>1</a:t>
                      </a:r>
                      <a:r>
                        <a:rPr sz="1600" dirty="0"/>
                        <a:t>; j &lt;= i; </a:t>
                      </a:r>
                      <a:r>
                        <a:rPr sz="1600" dirty="0" err="1"/>
                        <a:t>j++</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1600" dirty="0"/>
                        <a:t>      sum = sum + </a:t>
                      </a:r>
                      <a:r>
                        <a:rPr sz="1600" dirty="0">
                          <a:solidFill>
                            <a:srgbClr val="272AD8"/>
                          </a:solidFill>
                        </a:rPr>
                        <a:t>1</a:t>
                      </a:r>
                      <a:r>
                        <a:rPr sz="1600" dirty="0"/>
                        <a:t>;</a:t>
                      </a:r>
                      <a:endParaRPr sz="1600" dirty="0">
                        <a:latin typeface="+mn-lt"/>
                        <a:ea typeface="+mn-ea"/>
                        <a:cs typeface="+mn-cs"/>
                        <a:sym typeface="Helvetica"/>
                      </a:endParaRPr>
                    </a:p>
                    <a:p>
                      <a:pPr algn="l" defTabSz="344804">
                        <a:tabLst>
                          <a:tab pos="342900" algn="l"/>
                        </a:tabLst>
                        <a:defRPr sz="1100">
                          <a:solidFill>
                            <a:srgbClr val="008400"/>
                          </a:solidFill>
                          <a:latin typeface="Menlo"/>
                          <a:ea typeface="Menlo"/>
                          <a:cs typeface="Menlo"/>
                          <a:sym typeface="Menlo"/>
                        </a:defRPr>
                      </a:pPr>
                      <a:r>
                        <a:rPr lang="en-US" sz="1600" dirty="0">
                          <a:solidFill>
                            <a:srgbClr val="000000"/>
                          </a:solidFill>
                        </a:rPr>
                        <a:t> </a:t>
                      </a:r>
                      <a:r>
                        <a:rPr sz="1600" dirty="0">
                          <a:solidFill>
                            <a:srgbClr val="000000"/>
                          </a:solidFill>
                        </a:rPr>
                        <a:t>} </a:t>
                      </a:r>
                      <a:r>
                        <a:rPr sz="1600" dirty="0"/>
                        <a:t>// end for</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lang="en-US" sz="1600" dirty="0"/>
                        <a:t> </a:t>
                      </a:r>
                      <a:r>
                        <a:rPr sz="1600" dirty="0"/>
                        <a:t>sum = n * (n + </a:t>
                      </a:r>
                      <a:r>
                        <a:rPr sz="1600" dirty="0">
                          <a:solidFill>
                            <a:srgbClr val="272AD8"/>
                          </a:solidFill>
                        </a:rPr>
                        <a:t>1</a:t>
                      </a:r>
                      <a:r>
                        <a:rPr sz="1600" dirty="0"/>
                        <a:t>) / </a:t>
                      </a:r>
                      <a:r>
                        <a:rPr sz="1600" dirty="0">
                          <a:solidFill>
                            <a:srgbClr val="272AD8"/>
                          </a:solidFill>
                        </a:rPr>
                        <a:t>2</a:t>
                      </a:r>
                      <a:r>
                        <a:rPr sz="1600" dirty="0"/>
                        <a:t>;</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1"/>
                  </a:ext>
                </a:extLst>
              </a:tr>
              <a:tr h="393383">
                <a:tc>
                  <a:txBody>
                    <a:bodyPr/>
                    <a:lstStyle/>
                    <a:p>
                      <a:pPr algn="ctr">
                        <a:defRPr sz="1800"/>
                      </a:pPr>
                      <a:r>
                        <a:rPr sz="1300"/>
                        <a:t>Additons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i="1">
                          <a:latin typeface="Times New Roman"/>
                          <a:ea typeface="Times New Roman"/>
                          <a:cs typeface="Times New Roman"/>
                          <a:sym typeface="Times New Roman"/>
                        </a:rPr>
                        <a:t>n</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300" b="1" i="1">
                          <a:latin typeface="Times New Roman"/>
                          <a:ea typeface="Times New Roman"/>
                          <a:cs typeface="Times New Roman"/>
                          <a:sym typeface="Times New Roman"/>
                        </a:defRPr>
                      </a:pPr>
                      <a:r>
                        <a:t>n</a:t>
                      </a:r>
                      <a:r>
                        <a:rPr i="0"/>
                        <a:t>(</a:t>
                      </a:r>
                      <a:r>
                        <a:t>n </a:t>
                      </a:r>
                      <a:r>
                        <a:rPr i="0"/>
                        <a:t>+ 1)/2</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2"/>
                  </a:ext>
                </a:extLst>
              </a:tr>
              <a:tr h="393383">
                <a:tc>
                  <a:txBody>
                    <a:bodyPr/>
                    <a:lstStyle/>
                    <a:p>
                      <a:pPr algn="ctr">
                        <a:defRPr sz="1800"/>
                      </a:pPr>
                      <a:r>
                        <a:rPr sz="1300"/>
                        <a:t>Multiplications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3"/>
                  </a:ext>
                </a:extLst>
              </a:tr>
              <a:tr h="393383">
                <a:tc>
                  <a:txBody>
                    <a:bodyPr/>
                    <a:lstStyle/>
                    <a:p>
                      <a:pPr algn="ctr">
                        <a:defRPr sz="1800"/>
                      </a:pPr>
                      <a:r>
                        <a:rPr sz="1300"/>
                        <a:t>Divisions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extLst>
                  <a:ext uri="{0D108BD9-81ED-4DB2-BD59-A6C34878D82A}">
                    <a16:rowId xmlns:a16="http://schemas.microsoft.com/office/drawing/2014/main" val="10004"/>
                  </a:ext>
                </a:extLst>
              </a:tr>
              <a:tr h="393383">
                <a:tc>
                  <a:txBody>
                    <a:bodyPr/>
                    <a:lstStyle/>
                    <a:p>
                      <a:pPr algn="ctr">
                        <a:defRPr sz="1800"/>
                      </a:pPr>
                      <a:r>
                        <a:rPr sz="1300"/>
                        <a:t>Total Basic Operations</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tc>
                  <a:txBody>
                    <a:bodyPr/>
                    <a:lstStyle/>
                    <a:p>
                      <a:pPr algn="ctr">
                        <a:defRPr sz="1800"/>
                      </a:pPr>
                      <a:r>
                        <a:rPr sz="1300" b="1" i="1" dirty="0">
                          <a:latin typeface="Times New Roman"/>
                          <a:ea typeface="Times New Roman"/>
                          <a:cs typeface="Times New Roman"/>
                          <a:sym typeface="Times New Roman"/>
                        </a:rPr>
                        <a:t>n</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tc>
                  <a:txBody>
                    <a:bodyPr/>
                    <a:lstStyle/>
                    <a:p>
                      <a:pPr algn="ctr">
                        <a:defRPr sz="1300" b="1" i="1">
                          <a:latin typeface="Times New Roman"/>
                          <a:ea typeface="Times New Roman"/>
                          <a:cs typeface="Times New Roman"/>
                          <a:sym typeface="Times New Roman"/>
                        </a:defRPr>
                      </a:pPr>
                      <a:r>
                        <a:rPr i="0"/>
                        <a:t>(</a:t>
                      </a:r>
                      <a:r>
                        <a:t>n</a:t>
                      </a:r>
                      <a:r>
                        <a:rPr baseline="31999"/>
                        <a:t>2</a:t>
                      </a:r>
                      <a:r>
                        <a:t> </a:t>
                      </a:r>
                      <a:r>
                        <a:rPr i="0"/>
                        <a:t>+ </a:t>
                      </a:r>
                      <a:r>
                        <a:t>n</a:t>
                      </a:r>
                      <a:r>
                        <a:rPr i="0"/>
                        <a:t>)/2</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dirty="0">
                          <a:latin typeface="Times New Roman"/>
                          <a:ea typeface="Times New Roman"/>
                          <a:cs typeface="Times New Roman"/>
                          <a:sym typeface="Times New Roman"/>
                        </a:rPr>
                        <a:t>3</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noGrp="1"/>
          </p:cNvSpPr>
          <p:nvPr>
            <p:ph type="title"/>
          </p:nvPr>
        </p:nvSpPr>
        <p:spPr>
          <a:xfrm>
            <a:off x="260350" y="252662"/>
            <a:ext cx="8426450" cy="837449"/>
          </a:xfrm>
          <a:prstGeom prst="rect">
            <a:avLst/>
          </a:prstGeom>
        </p:spPr>
        <p:txBody>
          <a:bodyPr>
            <a:normAutofit fontScale="90000"/>
          </a:bodyPr>
          <a:lstStyle/>
          <a:p>
            <a:r>
              <a:rPr dirty="0"/>
              <a:t>Counting Basic Operations</a:t>
            </a:r>
          </a:p>
        </p:txBody>
      </p:sp>
      <p:sp>
        <p:nvSpPr>
          <p:cNvPr id="71" name="FIGURE 4-4 Typical growth-rate functions evaluated at increasing values of n"/>
          <p:cNvSpPr txBox="1">
            <a:spLocks noGrp="1"/>
          </p:cNvSpPr>
          <p:nvPr>
            <p:ph type="body" sz="quarter" idx="1"/>
          </p:nvPr>
        </p:nvSpPr>
        <p:spPr>
          <a:xfrm>
            <a:off x="441323" y="5595308"/>
            <a:ext cx="8229601" cy="581001"/>
          </a:xfrm>
          <a:prstGeom prst="rect">
            <a:avLst/>
          </a:prstGeom>
        </p:spPr>
        <p:txBody>
          <a:bodyPr>
            <a:normAutofit/>
          </a:bodyPr>
          <a:lstStyle/>
          <a:p>
            <a:pPr defTabSz="393192">
              <a:defRPr sz="1892" b="1">
                <a:solidFill>
                  <a:srgbClr val="007FA3"/>
                </a:solidFill>
                <a:latin typeface="Times New Roman"/>
                <a:ea typeface="Times New Roman"/>
                <a:cs typeface="Times New Roman"/>
                <a:sym typeface="Times New Roman"/>
              </a:defRPr>
            </a:pPr>
            <a:r>
              <a:rPr sz="1800" dirty="0"/>
              <a:t>Typical growth-rate functions evaluated at increasing values of </a:t>
            </a:r>
            <a:r>
              <a:rPr sz="1800" i="1" dirty="0"/>
              <a:t>n</a:t>
            </a:r>
          </a:p>
        </p:txBody>
      </p:sp>
      <p:graphicFrame>
        <p:nvGraphicFramePr>
          <p:cNvPr id="72" name="Table"/>
          <p:cNvGraphicFramePr/>
          <p:nvPr>
            <p:extLst>
              <p:ext uri="{D42A27DB-BD31-4B8C-83A1-F6EECF244321}">
                <p14:modId xmlns:p14="http://schemas.microsoft.com/office/powerpoint/2010/main" val="729564697"/>
              </p:ext>
            </p:extLst>
          </p:nvPr>
        </p:nvGraphicFramePr>
        <p:xfrm>
          <a:off x="374649" y="1458469"/>
          <a:ext cx="8362950" cy="2853180"/>
        </p:xfrm>
        <a:graphic>
          <a:graphicData uri="http://schemas.openxmlformats.org/drawingml/2006/table">
            <a:tbl>
              <a:tblPr firstRow="1" bandRow="1">
                <a:tableStyleId>{4C3C2611-4C71-4FC5-86AE-919BDF0F9419}</a:tableStyleId>
              </a:tblPr>
              <a:tblGrid>
                <a:gridCol w="836295">
                  <a:extLst>
                    <a:ext uri="{9D8B030D-6E8A-4147-A177-3AD203B41FA5}">
                      <a16:colId xmlns:a16="http://schemas.microsoft.com/office/drawing/2014/main" val="20000"/>
                    </a:ext>
                  </a:extLst>
                </a:gridCol>
                <a:gridCol w="836295">
                  <a:extLst>
                    <a:ext uri="{9D8B030D-6E8A-4147-A177-3AD203B41FA5}">
                      <a16:colId xmlns:a16="http://schemas.microsoft.com/office/drawing/2014/main" val="20001"/>
                    </a:ext>
                  </a:extLst>
                </a:gridCol>
                <a:gridCol w="836295">
                  <a:extLst>
                    <a:ext uri="{9D8B030D-6E8A-4147-A177-3AD203B41FA5}">
                      <a16:colId xmlns:a16="http://schemas.microsoft.com/office/drawing/2014/main" val="20002"/>
                    </a:ext>
                  </a:extLst>
                </a:gridCol>
                <a:gridCol w="836295">
                  <a:extLst>
                    <a:ext uri="{9D8B030D-6E8A-4147-A177-3AD203B41FA5}">
                      <a16:colId xmlns:a16="http://schemas.microsoft.com/office/drawing/2014/main" val="20003"/>
                    </a:ext>
                  </a:extLst>
                </a:gridCol>
                <a:gridCol w="836295">
                  <a:extLst>
                    <a:ext uri="{9D8B030D-6E8A-4147-A177-3AD203B41FA5}">
                      <a16:colId xmlns:a16="http://schemas.microsoft.com/office/drawing/2014/main" val="20004"/>
                    </a:ext>
                  </a:extLst>
                </a:gridCol>
                <a:gridCol w="836295">
                  <a:extLst>
                    <a:ext uri="{9D8B030D-6E8A-4147-A177-3AD203B41FA5}">
                      <a16:colId xmlns:a16="http://schemas.microsoft.com/office/drawing/2014/main" val="20005"/>
                    </a:ext>
                  </a:extLst>
                </a:gridCol>
                <a:gridCol w="836295">
                  <a:extLst>
                    <a:ext uri="{9D8B030D-6E8A-4147-A177-3AD203B41FA5}">
                      <a16:colId xmlns:a16="http://schemas.microsoft.com/office/drawing/2014/main" val="20006"/>
                    </a:ext>
                  </a:extLst>
                </a:gridCol>
                <a:gridCol w="836295">
                  <a:extLst>
                    <a:ext uri="{9D8B030D-6E8A-4147-A177-3AD203B41FA5}">
                      <a16:colId xmlns:a16="http://schemas.microsoft.com/office/drawing/2014/main" val="20007"/>
                    </a:ext>
                  </a:extLst>
                </a:gridCol>
                <a:gridCol w="836295">
                  <a:extLst>
                    <a:ext uri="{9D8B030D-6E8A-4147-A177-3AD203B41FA5}">
                      <a16:colId xmlns:a16="http://schemas.microsoft.com/office/drawing/2014/main" val="20008"/>
                    </a:ext>
                  </a:extLst>
                </a:gridCol>
                <a:gridCol w="836295">
                  <a:extLst>
                    <a:ext uri="{9D8B030D-6E8A-4147-A177-3AD203B41FA5}">
                      <a16:colId xmlns:a16="http://schemas.microsoft.com/office/drawing/2014/main" val="20009"/>
                    </a:ext>
                  </a:extLst>
                </a:gridCol>
              </a:tblGrid>
              <a:tr h="402438">
                <a:tc>
                  <a:txBody>
                    <a:bodyPr/>
                    <a:lstStyle/>
                    <a:p>
                      <a:pPr algn="ctr">
                        <a:defRPr sz="1800" b="0">
                          <a:solidFill>
                            <a:srgbClr val="000000"/>
                          </a:solidFill>
                        </a:defRPr>
                      </a:pPr>
                      <a:r>
                        <a:rPr sz="1400" b="1" i="1">
                          <a:solidFill>
                            <a:srgbClr val="FFFFFF"/>
                          </a:solidFill>
                          <a:latin typeface="Times New Roman"/>
                          <a:ea typeface="Times New Roman"/>
                          <a:cs typeface="Times New Roman"/>
                          <a:sym typeface="Times New Roman"/>
                        </a:rPr>
                        <a:t>n</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a:t>
                      </a:r>
                      <a:r>
                        <a:rPr baseline="31999"/>
                        <a:t>2</a:t>
                      </a:r>
                      <a:r>
                        <a:t>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800" b="0">
                          <a:solidFill>
                            <a:srgbClr val="000000"/>
                          </a:solidFill>
                        </a:defRPr>
                      </a:pPr>
                      <a:r>
                        <a:rPr sz="1400" b="1" i="1">
                          <a:solidFill>
                            <a:srgbClr val="FFFFFF"/>
                          </a:solidFill>
                          <a:latin typeface="Times New Roman"/>
                          <a:ea typeface="Times New Roman"/>
                          <a:cs typeface="Times New Roman"/>
                          <a:sym typeface="Times New Roman"/>
                        </a:rPr>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rPr i="1"/>
                        <a:t>n </a:t>
                      </a:r>
                      <a:r>
                        <a:t>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baseline="31999"/>
                        <a:t>2</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baseline="31999"/>
                        <a:t>3</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2</a:t>
                      </a:r>
                      <a:r>
                        <a:rPr i="1" baseline="6057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a:t>!</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08457">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08457">
                <a:tc>
                  <a:txBody>
                    <a:bodyPr/>
                    <a:lstStyle/>
                    <a:p>
                      <a:pPr algn="ctr">
                        <a:defRPr sz="1300">
                          <a:latin typeface="Times New Roman"/>
                          <a:ea typeface="Times New Roman"/>
                          <a:cs typeface="Times New Roman"/>
                          <a:sym typeface="Times New Roman"/>
                        </a:defRPr>
                      </a:pPr>
                      <a:r>
                        <a:t>10</a:t>
                      </a:r>
                      <a:r>
                        <a:rPr baseline="31999"/>
                        <a:t>2</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dirty="0">
                          <a:latin typeface="Times New Roman"/>
                          <a:ea typeface="Times New Roman"/>
                          <a:cs typeface="Times New Roman"/>
                          <a:sym typeface="Times New Roman"/>
                        </a:rPr>
                        <a:t>44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664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94</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08457">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99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9,966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1435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08457">
                <a:tc>
                  <a:txBody>
                    <a:bodyPr/>
                    <a:lstStyle/>
                    <a:p>
                      <a:pPr algn="ctr">
                        <a:defRPr sz="1300">
                          <a:latin typeface="Times New Roman"/>
                          <a:ea typeface="Times New Roman"/>
                          <a:cs typeface="Times New Roman"/>
                          <a:sym typeface="Times New Roman"/>
                        </a:defRPr>
                      </a:pPr>
                      <a:r>
                        <a:t>10</a:t>
                      </a:r>
                      <a:r>
                        <a:rPr baseline="31999"/>
                        <a:t>4</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dirty="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177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132,877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8</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19,335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08457">
                <a:tc>
                  <a:txBody>
                    <a:bodyPr/>
                    <a:lstStyle/>
                    <a:p>
                      <a:pPr algn="ctr">
                        <a:defRPr sz="1300">
                          <a:latin typeface="Times New Roman"/>
                          <a:ea typeface="Times New Roman"/>
                          <a:cs typeface="Times New Roman"/>
                          <a:sym typeface="Times New Roman"/>
                        </a:defRPr>
                      </a:pPr>
                      <a:r>
                        <a:t>10</a:t>
                      </a:r>
                      <a:r>
                        <a:rPr baseline="31999"/>
                        <a:t>5</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276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1,660,964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15</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30,103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243,338</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08457">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397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19,931,569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18</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301,301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rPr dirty="0"/>
                        <a:t>10</a:t>
                      </a:r>
                      <a:r>
                        <a:rPr baseline="31999" dirty="0"/>
                        <a:t>2,933,369</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25400">
                      <a:solidFill>
                        <a:schemeClr val="accent1">
                          <a:lumOff val="-5882"/>
                        </a:schemeClr>
                      </a:solidFill>
                    </a:lnB>
                    <a:noFill/>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xfrm>
            <a:off x="536712" y="184299"/>
            <a:ext cx="8136859" cy="837448"/>
          </a:xfrm>
          <a:prstGeom prst="rect">
            <a:avLst/>
          </a:prstGeom>
        </p:spPr>
        <p:txBody>
          <a:bodyPr>
            <a:normAutofit fontScale="90000"/>
          </a:bodyPr>
          <a:lstStyle/>
          <a:p>
            <a:r>
              <a:rPr dirty="0"/>
              <a:t>Picturing </a:t>
            </a:r>
            <a:r>
              <a:rPr lang="en-US" dirty="0"/>
              <a:t>Time </a:t>
            </a:r>
            <a:r>
              <a:rPr dirty="0"/>
              <a:t>Efficiency</a:t>
            </a:r>
          </a:p>
        </p:txBody>
      </p:sp>
      <p:sp>
        <p:nvSpPr>
          <p:cNvPr id="108" name="FIGURE 4-10 The time required to process one million items by algorithms of various orders at the rate of one million operations per second"/>
          <p:cNvSpPr txBox="1">
            <a:spLocks noGrp="1"/>
          </p:cNvSpPr>
          <p:nvPr>
            <p:ph type="body" sz="quarter" idx="1"/>
          </p:nvPr>
        </p:nvSpPr>
        <p:spPr>
          <a:xfrm>
            <a:off x="536712" y="5377428"/>
            <a:ext cx="8229600" cy="738892"/>
          </a:xfrm>
          <a:prstGeom prst="rect">
            <a:avLst/>
          </a:prstGeom>
        </p:spPr>
        <p:txBody>
          <a:bodyPr>
            <a:normAutofit/>
          </a:bodyPr>
          <a:lstStyle>
            <a:lvl1pPr defTabSz="402336">
              <a:defRPr sz="1936" b="1">
                <a:solidFill>
                  <a:srgbClr val="007FA3"/>
                </a:solidFill>
                <a:latin typeface="Times New Roman"/>
                <a:ea typeface="Times New Roman"/>
                <a:cs typeface="Times New Roman"/>
                <a:sym typeface="Times New Roman"/>
              </a:defRPr>
            </a:lvl1pPr>
          </a:lstStyle>
          <a:p>
            <a:r>
              <a:rPr sz="1800" b="0" dirty="0"/>
              <a:t>The time required to process one million items by algorithms of various orders at the rate of one million operations per second</a:t>
            </a:r>
          </a:p>
        </p:txBody>
      </p:sp>
      <p:graphicFrame>
        <p:nvGraphicFramePr>
          <p:cNvPr id="109" name="Table"/>
          <p:cNvGraphicFramePr/>
          <p:nvPr>
            <p:extLst>
              <p:ext uri="{D42A27DB-BD31-4B8C-83A1-F6EECF244321}">
                <p14:modId xmlns:p14="http://schemas.microsoft.com/office/powerpoint/2010/main" val="340935560"/>
              </p:ext>
            </p:extLst>
          </p:nvPr>
        </p:nvGraphicFramePr>
        <p:xfrm>
          <a:off x="765623" y="1306028"/>
          <a:ext cx="5962045" cy="2999098"/>
        </p:xfrm>
        <a:graphic>
          <a:graphicData uri="http://schemas.openxmlformats.org/drawingml/2006/table">
            <a:tbl>
              <a:tblPr firstRow="1" bandRow="1">
                <a:tableStyleId>{4C3C2611-4C71-4FC5-86AE-919BDF0F9419}</a:tableStyleId>
              </a:tblPr>
              <a:tblGrid>
                <a:gridCol w="2150876">
                  <a:extLst>
                    <a:ext uri="{9D8B030D-6E8A-4147-A177-3AD203B41FA5}">
                      <a16:colId xmlns:a16="http://schemas.microsoft.com/office/drawing/2014/main" val="20000"/>
                    </a:ext>
                  </a:extLst>
                </a:gridCol>
                <a:gridCol w="3811169">
                  <a:extLst>
                    <a:ext uri="{9D8B030D-6E8A-4147-A177-3AD203B41FA5}">
                      <a16:colId xmlns:a16="http://schemas.microsoft.com/office/drawing/2014/main" val="20001"/>
                    </a:ext>
                  </a:extLst>
                </a:gridCol>
              </a:tblGrid>
              <a:tr h="498196">
                <a:tc>
                  <a:txBody>
                    <a:bodyPr/>
                    <a:lstStyle/>
                    <a:p>
                      <a:pPr algn="ctr">
                        <a:defRPr sz="1500" i="1">
                          <a:latin typeface="Times New Roman"/>
                          <a:ea typeface="Times New Roman"/>
                          <a:cs typeface="Times New Roman"/>
                          <a:sym typeface="Times New Roman"/>
                        </a:defRPr>
                      </a:pPr>
                      <a:r>
                        <a:rPr i="0"/>
                        <a:t>Growth-Rate Function </a:t>
                      </a:r>
                      <a:r>
                        <a:t>g</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500" i="1">
                          <a:latin typeface="Times New Roman"/>
                          <a:ea typeface="Times New Roman"/>
                          <a:cs typeface="Times New Roman"/>
                          <a:sym typeface="Times New Roman"/>
                        </a:defRPr>
                      </a:pPr>
                      <a:r>
                        <a:rPr dirty="0"/>
                        <a:t>g</a:t>
                      </a:r>
                      <a:r>
                        <a:rPr i="0" dirty="0"/>
                        <a:t>(10</a:t>
                      </a:r>
                      <a:r>
                        <a:rPr i="0" baseline="31999" dirty="0"/>
                        <a:t>6</a:t>
                      </a:r>
                      <a:r>
                        <a:rPr i="0" dirty="0"/>
                        <a:t>) / 10</a:t>
                      </a:r>
                      <a:r>
                        <a:rPr i="0" baseline="31999" dirty="0"/>
                        <a:t>6</a:t>
                      </a:r>
                    </a:p>
                  </a:txBody>
                  <a:tcPr marL="0" marR="0" marT="0" marB="0" anchor="b" horzOverflow="overflow">
                    <a:lnL w="6350">
                      <a:solidFill>
                        <a:schemeClr val="accent1">
                          <a:lumOff val="-5882"/>
                        </a:schemeClr>
                      </a:solidFill>
                    </a:lnL>
                    <a:lnR w="1270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16817">
                <a:tc>
                  <a:txBody>
                    <a:bodyPr/>
                    <a:lstStyle/>
                    <a:p>
                      <a:pPr algn="ctr">
                        <a:defRPr sz="1600">
                          <a:latin typeface="Times New Roman"/>
                          <a:ea typeface="Times New Roman"/>
                          <a:cs typeface="Times New Roman"/>
                          <a:sym typeface="Times New Roman"/>
                        </a:defRPr>
                      </a:pPr>
                      <a:r>
                        <a:t>log </a:t>
                      </a: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0.0000199 seconds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16817">
                <a:tc>
                  <a:txBody>
                    <a:bodyPr/>
                    <a:lstStyle/>
                    <a:p>
                      <a:pPr algn="ctr">
                        <a:defRPr sz="1600">
                          <a:latin typeface="Times New Roman"/>
                          <a:ea typeface="Times New Roman"/>
                          <a:cs typeface="Times New Roman"/>
                          <a:sym typeface="Times New Roman"/>
                        </a:defRPr>
                      </a:pP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 second</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16817">
                <a:tc>
                  <a:txBody>
                    <a:bodyPr/>
                    <a:lstStyle/>
                    <a:p>
                      <a:pPr algn="ctr">
                        <a:defRPr sz="1600">
                          <a:latin typeface="Times New Roman"/>
                          <a:ea typeface="Times New Roman"/>
                          <a:cs typeface="Times New Roman"/>
                          <a:sym typeface="Times New Roman"/>
                        </a:defRPr>
                      </a:pPr>
                      <a:r>
                        <a:rPr i="1" dirty="0"/>
                        <a:t>n</a:t>
                      </a:r>
                      <a:r>
                        <a:rPr dirty="0"/>
                        <a:t> log </a:t>
                      </a:r>
                      <a:r>
                        <a:rPr i="1" dirty="0"/>
                        <a:t>n</a:t>
                      </a:r>
                      <a:r>
                        <a:rPr dirty="0"/>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19.9 seconds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16817">
                <a:tc>
                  <a:txBody>
                    <a:bodyPr/>
                    <a:lstStyle/>
                    <a:p>
                      <a:pPr algn="ctr">
                        <a:defRPr sz="1600">
                          <a:latin typeface="Times New Roman"/>
                          <a:ea typeface="Times New Roman"/>
                          <a:cs typeface="Times New Roman"/>
                          <a:sym typeface="Times New Roman"/>
                        </a:defRPr>
                      </a:pPr>
                      <a:r>
                        <a:rPr i="1" dirty="0"/>
                        <a:t>n</a:t>
                      </a:r>
                      <a:r>
                        <a:rPr i="1" baseline="31999" dirty="0"/>
                        <a:t>2</a:t>
                      </a:r>
                      <a:r>
                        <a:rPr dirty="0"/>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11.6 days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16817">
                <a:tc>
                  <a:txBody>
                    <a:bodyPr/>
                    <a:lstStyle/>
                    <a:p>
                      <a:pPr algn="ctr">
                        <a:defRPr sz="1600">
                          <a:latin typeface="Times New Roman"/>
                          <a:ea typeface="Times New Roman"/>
                          <a:cs typeface="Times New Roman"/>
                          <a:sym typeface="Times New Roman"/>
                        </a:defRPr>
                      </a:pPr>
                      <a:r>
                        <a:rPr i="1"/>
                        <a:t>n</a:t>
                      </a:r>
                      <a:r>
                        <a:rPr i="1" baseline="31999"/>
                        <a:t>3</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31,709.8 years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16817">
                <a:tc>
                  <a:txBody>
                    <a:bodyPr/>
                    <a:lstStyle/>
                    <a:p>
                      <a:pPr algn="ctr">
                        <a:defRPr sz="1600">
                          <a:latin typeface="Times New Roman"/>
                          <a:ea typeface="Times New Roman"/>
                          <a:cs typeface="Times New Roman"/>
                          <a:sym typeface="Times New Roman"/>
                        </a:defRPr>
                      </a:pPr>
                      <a:r>
                        <a:t>2</a:t>
                      </a:r>
                      <a:r>
                        <a:rPr i="1" baseline="31999"/>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600">
                          <a:latin typeface="Times New Roman"/>
                          <a:ea typeface="Times New Roman"/>
                          <a:cs typeface="Times New Roman"/>
                          <a:sym typeface="Times New Roman"/>
                        </a:defRPr>
                      </a:pPr>
                      <a:r>
                        <a:rPr dirty="0"/>
                        <a:t>10</a:t>
                      </a:r>
                      <a:r>
                        <a:rPr baseline="31999" dirty="0"/>
                        <a:t>301,016</a:t>
                      </a:r>
                      <a:r>
                        <a:rPr dirty="0"/>
                        <a:t> years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20656784"/>
      </p:ext>
    </p:extLst>
  </p:cSld>
  <p:clrMapOvr>
    <a:masterClrMapping/>
  </p:clrMapOvr>
  <p:transition spd="med"/>
</p:sld>
</file>

<file path=ppt/theme/theme1.xml><?xml version="1.0" encoding="utf-8"?>
<a:theme xmlns:a="http://schemas.openxmlformats.org/drawingml/2006/main" name="1_508 Lecture">
  <a:themeElements>
    <a:clrScheme name="1_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1_508 Lecture">
      <a:majorFont>
        <a:latin typeface="Arial"/>
        <a:ea typeface="Arial"/>
        <a:cs typeface="Arial"/>
      </a:majorFont>
      <a:minorFont>
        <a:latin typeface="Helvetica"/>
        <a:ea typeface="Helvetica"/>
        <a:cs typeface="Helvetica"/>
      </a:minorFont>
    </a:fontScheme>
    <a:fmtScheme name="1_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508 Lecture">
  <a:themeElements>
    <a:clrScheme name="1_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1_508 Lecture">
      <a:majorFont>
        <a:latin typeface="Arial"/>
        <a:ea typeface="Arial"/>
        <a:cs typeface="Arial"/>
      </a:majorFont>
      <a:minorFont>
        <a:latin typeface="Helvetica"/>
        <a:ea typeface="Helvetica"/>
        <a:cs typeface="Helvetica"/>
      </a:minorFont>
    </a:fontScheme>
    <a:fmtScheme name="1_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3606</TotalTime>
  <Words>1758</Words>
  <Application>Microsoft Office PowerPoint</Application>
  <PresentationFormat>On-screen Show (4:3)</PresentationFormat>
  <Paragraphs>356</Paragraphs>
  <Slides>27</Slides>
  <Notes>17</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9" baseType="lpstr">
      <vt:lpstr>Arial Unicode MS</vt:lpstr>
      <vt:lpstr>Arial</vt:lpstr>
      <vt:lpstr>Consolas</vt:lpstr>
      <vt:lpstr>Courier New</vt:lpstr>
      <vt:lpstr>Helvetica</vt:lpstr>
      <vt:lpstr>Lucida Sans</vt:lpstr>
      <vt:lpstr>Menlo</vt:lpstr>
      <vt:lpstr>Times New Roman</vt:lpstr>
      <vt:lpstr>Verdana</vt:lpstr>
      <vt:lpstr>1_508 Lecture</vt:lpstr>
      <vt:lpstr>3_508 Lecture</vt:lpstr>
      <vt:lpstr>Document</vt:lpstr>
      <vt:lpstr>Module 6</vt:lpstr>
      <vt:lpstr>Video Notes</vt:lpstr>
      <vt:lpstr>Additional Resources</vt:lpstr>
      <vt:lpstr>Efficiency | Trade Off Analysis</vt:lpstr>
      <vt:lpstr>Efficient Code</vt:lpstr>
      <vt:lpstr>Importance of Efficiency</vt:lpstr>
      <vt:lpstr>Counting Basic Operations</vt:lpstr>
      <vt:lpstr>Counting Basic Operations</vt:lpstr>
      <vt:lpstr>Picturing Time Efficiency</vt:lpstr>
      <vt:lpstr>Growth Rates</vt:lpstr>
      <vt:lpstr>Best, Worst &amp; Average Cases</vt:lpstr>
      <vt:lpstr>Big O Notation (Picturing Efficiency)</vt:lpstr>
      <vt:lpstr>An O(n2) algorithm</vt:lpstr>
      <vt:lpstr>Another O(n2) algorithm</vt:lpstr>
      <vt:lpstr>Big Oh Notation</vt:lpstr>
      <vt:lpstr>More Examples</vt:lpstr>
      <vt:lpstr>Constant - O(1)</vt:lpstr>
      <vt:lpstr>Linear - O(n)</vt:lpstr>
      <vt:lpstr>Polynomial - O(n2)</vt:lpstr>
      <vt:lpstr> Exponential - O(2n)</vt:lpstr>
      <vt:lpstr>Growth Rates</vt:lpstr>
      <vt:lpstr>Orders of Common Functions</vt:lpstr>
      <vt:lpstr>Additional Resources</vt:lpstr>
      <vt:lpstr>Algorithm Speed Analysis Technique</vt:lpstr>
      <vt:lpstr>Binary Search  </vt:lpstr>
      <vt:lpstr>Binary Search </vt:lpstr>
      <vt:lpstr>Efficiency of ADT Bag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Montgomery College</cp:lastModifiedBy>
  <cp:revision>269</cp:revision>
  <dcterms:modified xsi:type="dcterms:W3CDTF">2021-09-12T13:54:51Z</dcterms:modified>
</cp:coreProperties>
</file>