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1" r:id="rId3"/>
    <p:sldMasterId id="2147483684" r:id="rId4"/>
  </p:sldMasterIdLst>
  <p:notesMasterIdLst>
    <p:notesMasterId r:id="rId35"/>
  </p:notesMasterIdLst>
  <p:sldIdLst>
    <p:sldId id="322" r:id="rId5"/>
    <p:sldId id="333" r:id="rId6"/>
    <p:sldId id="334" r:id="rId7"/>
    <p:sldId id="256" r:id="rId8"/>
    <p:sldId id="302" r:id="rId9"/>
    <p:sldId id="301" r:id="rId10"/>
    <p:sldId id="277" r:id="rId11"/>
    <p:sldId id="276" r:id="rId12"/>
    <p:sldId id="306" r:id="rId13"/>
    <p:sldId id="309" r:id="rId14"/>
    <p:sldId id="278" r:id="rId15"/>
    <p:sldId id="279" r:id="rId16"/>
    <p:sldId id="280" r:id="rId17"/>
    <p:sldId id="274" r:id="rId18"/>
    <p:sldId id="300" r:id="rId19"/>
    <p:sldId id="258" r:id="rId20"/>
    <p:sldId id="261" r:id="rId21"/>
    <p:sldId id="263" r:id="rId22"/>
    <p:sldId id="264" r:id="rId23"/>
    <p:sldId id="284" r:id="rId24"/>
    <p:sldId id="295" r:id="rId25"/>
    <p:sldId id="331" r:id="rId26"/>
    <p:sldId id="294" r:id="rId27"/>
    <p:sldId id="313" r:id="rId28"/>
    <p:sldId id="312" r:id="rId29"/>
    <p:sldId id="297" r:id="rId30"/>
    <p:sldId id="265" r:id="rId31"/>
    <p:sldId id="266" r:id="rId32"/>
    <p:sldId id="267" r:id="rId33"/>
    <p:sldId id="268" r:id="rId3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61" autoAdjust="0"/>
  </p:normalViewPr>
  <p:slideViewPr>
    <p:cSldViewPr snapToGrid="0">
      <p:cViewPr varScale="1">
        <p:scale>
          <a:sx n="81" d="100"/>
          <a:sy n="81" d="100"/>
        </p:scale>
        <p:origin x="72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46582086"/>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oracle.com/javase/8/docs/api/java/util/Set.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oracle.com/en/java/javase/11/docs/api/java.base/java/util/Collections.html" TargetMode="External"/><Relationship Id="rId4" Type="http://schemas.openxmlformats.org/officeDocument/2006/relationships/hyperlink" Target="https://docs.oracle.com/javase/8/docs/technotes/guides/collections/overview.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tackoverflow.com/questions/15608667/why-is-there-no-direct-implemention-of-bag-in-java-collection-framewor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abstract-data-type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eb.mit.edu/6.005/www/fa14/classes/08-abstract-data-typ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CMSC 204 is a “classic” computer science course.  It’s being taught everywhere</a:t>
            </a:r>
          </a:p>
        </p:txBody>
      </p:sp>
    </p:spTree>
    <p:extLst>
      <p:ext uri="{BB962C8B-B14F-4D97-AF65-F5344CB8AC3E}">
        <p14:creationId xmlns:p14="http://schemas.microsoft.com/office/powerpoint/2010/main" val="48861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About 204, we learn to </a:t>
            </a:r>
            <a:r>
              <a:rPr lang="en-US" b="1" dirty="0"/>
              <a:t>how to build </a:t>
            </a:r>
            <a:r>
              <a:rPr lang="en-US" dirty="0"/>
              <a:t>and </a:t>
            </a:r>
            <a:r>
              <a:rPr lang="en-US" b="1" dirty="0"/>
              <a:t>utilize</a:t>
            </a:r>
            <a:r>
              <a:rPr lang="en-US" dirty="0"/>
              <a:t> data structures</a:t>
            </a:r>
          </a:p>
        </p:txBody>
      </p:sp>
    </p:spTree>
    <p:extLst>
      <p:ext uri="{BB962C8B-B14F-4D97-AF65-F5344CB8AC3E}">
        <p14:creationId xmlns:p14="http://schemas.microsoft.com/office/powerpoint/2010/main" val="310718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Standard ADT enables</a:t>
            </a:r>
            <a:r>
              <a:rPr lang="en-US" baseline="0" dirty="0"/>
              <a:t> us -</a:t>
            </a:r>
          </a:p>
          <a:p>
            <a:pPr marL="171450" lvl="4" indent="-171450">
              <a:buFont typeface="Arial" panose="020B0604020202020204" pitchFamily="34" charset="0"/>
              <a:buChar char="•"/>
            </a:pPr>
            <a:r>
              <a:rPr lang="en-US" b="1" baseline="0" dirty="0"/>
              <a:t>NOT to worry </a:t>
            </a:r>
            <a:r>
              <a:rPr lang="en-US" baseline="0" dirty="0"/>
              <a:t>about the “how” (something is being built)</a:t>
            </a:r>
            <a:endParaRPr lang="en-US" dirty="0"/>
          </a:p>
        </p:txBody>
      </p:sp>
    </p:spTree>
    <p:extLst>
      <p:ext uri="{BB962C8B-B14F-4D97-AF65-F5344CB8AC3E}">
        <p14:creationId xmlns:p14="http://schemas.microsoft.com/office/powerpoint/2010/main" val="3219290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Think</a:t>
            </a:r>
            <a:r>
              <a:rPr lang="en-US" baseline="0" dirty="0"/>
              <a:t> about the grocery bag that you use during checkout </a:t>
            </a:r>
          </a:p>
        </p:txBody>
      </p:sp>
    </p:spTree>
    <p:extLst>
      <p:ext uri="{BB962C8B-B14F-4D97-AF65-F5344CB8AC3E}">
        <p14:creationId xmlns:p14="http://schemas.microsoft.com/office/powerpoint/2010/main" val="3845622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know how to use an </a:t>
            </a:r>
            <a:r>
              <a:rPr lang="en-US" b="1" dirty="0"/>
              <a:t>array</a:t>
            </a:r>
          </a:p>
          <a:p>
            <a:pPr marL="171450" indent="-171450">
              <a:buFont typeface="Arial" panose="020B0604020202020204" pitchFamily="34" charset="0"/>
              <a:buChar char="•"/>
            </a:pPr>
            <a:r>
              <a:rPr lang="en-US" b="0" dirty="0"/>
              <a:t>It’s a build-in</a:t>
            </a:r>
            <a:r>
              <a:rPr lang="en-US" b="0" baseline="0" dirty="0"/>
              <a:t> ADT that you get to use</a:t>
            </a:r>
          </a:p>
          <a:p>
            <a:pPr marL="171450" indent="-171450">
              <a:buFont typeface="Arial" panose="020B0604020202020204" pitchFamily="34" charset="0"/>
              <a:buChar char="•"/>
            </a:pPr>
            <a:r>
              <a:rPr lang="en-US" b="0" baseline="0" dirty="0"/>
              <a:t>We are here to build something similar, the ADT </a:t>
            </a:r>
            <a:r>
              <a:rPr lang="en-US" b="1" baseline="0" dirty="0"/>
              <a:t>Bag</a:t>
            </a:r>
            <a:endParaRPr lang="en-US" b="1"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24402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What’s an interface?</a:t>
            </a:r>
          </a:p>
          <a:p>
            <a:pPr marL="171450" indent="-171450">
              <a:buFont typeface="Arial" panose="020B0604020202020204" pitchFamily="34" charset="0"/>
              <a:buChar char="•"/>
            </a:pPr>
            <a:r>
              <a:rPr lang="en-US" dirty="0"/>
              <a:t>Why do we need this </a:t>
            </a:r>
            <a:r>
              <a:rPr lang="en-US" dirty="0" err="1"/>
              <a:t>BagInterface</a:t>
            </a:r>
            <a:r>
              <a:rPr lang="en-US" dirty="0"/>
              <a:t>?</a:t>
            </a:r>
          </a:p>
          <a:p>
            <a:pPr marL="171450" indent="-171450">
              <a:buFont typeface="Arial" panose="020B0604020202020204" pitchFamily="34" charset="0"/>
              <a:buChar char="•"/>
            </a:pPr>
            <a:r>
              <a:rPr lang="en-US" dirty="0"/>
              <a:t>It’s derived from the UML class diagram</a:t>
            </a:r>
          </a:p>
        </p:txBody>
      </p:sp>
    </p:spTree>
    <p:extLst>
      <p:ext uri="{BB962C8B-B14F-4D97-AF65-F5344CB8AC3E}">
        <p14:creationId xmlns:p14="http://schemas.microsoft.com/office/powerpoint/2010/main" val="2123932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real life, this is what happens</a:t>
            </a:r>
          </a:p>
        </p:txBody>
      </p:sp>
    </p:spTree>
    <p:extLst>
      <p:ext uri="{BB962C8B-B14F-4D97-AF65-F5344CB8AC3E}">
        <p14:creationId xmlns:p14="http://schemas.microsoft.com/office/powerpoint/2010/main" val="115110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hlinkClick r:id="rId3"/>
              </a:rPr>
              <a:t>https</a:t>
            </a:r>
            <a:r>
              <a:rPr lang="en-US" dirty="0">
                <a:hlinkClick r:id="rId3"/>
              </a:rPr>
              <a:t>://docs.oracle.com/javase/8/docs/api/java/util/Set.html</a:t>
            </a:r>
            <a:endParaRPr lang="en-US" dirty="0"/>
          </a:p>
          <a:p>
            <a:pPr marL="171450" indent="-171450">
              <a:buFont typeface="Arial" panose="020B0604020202020204" pitchFamily="34" charset="0"/>
              <a:buChar char="•"/>
            </a:pPr>
            <a:r>
              <a:rPr lang="en-US" dirty="0">
                <a:hlinkClick r:id="rId4"/>
              </a:rPr>
              <a:t>https://docs.oracle.com/javase/8/docs/technotes/guides/collections/overview.html</a:t>
            </a:r>
            <a:endParaRPr lang="en-US" dirty="0"/>
          </a:p>
          <a:p>
            <a:pPr marL="171450" indent="-171450">
              <a:buFont typeface="Arial" panose="020B0604020202020204" pitchFamily="34" charset="0"/>
              <a:buChar char="•"/>
            </a:pPr>
            <a:r>
              <a:rPr lang="en-US" dirty="0">
                <a:hlinkClick r:id="rId5"/>
              </a:rPr>
              <a:t>https://docs.oracle.com/en/java/javase/11/docs/api/java.base/java/util/Collections.html</a:t>
            </a:r>
            <a:endParaRPr lang="en-US" dirty="0"/>
          </a:p>
        </p:txBody>
      </p:sp>
    </p:spTree>
    <p:extLst>
      <p:ext uri="{BB962C8B-B14F-4D97-AF65-F5344CB8AC3E}">
        <p14:creationId xmlns:p14="http://schemas.microsoft.com/office/powerpoint/2010/main" val="4193748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US" dirty="0"/>
              <a:t>+ </a:t>
            </a:r>
            <a:r>
              <a:rPr lang="en-US" dirty="0">
                <a:hlinkClick r:id="rId3"/>
              </a:rPr>
              <a:t>https://stackoverflow.com/questions/15608667/why-is-there-no-direct-implemention-of-bag-in-java-collection-framework</a:t>
            </a:r>
            <a:endParaRPr lang="en-US" dirty="0"/>
          </a:p>
          <a:p>
            <a:endParaRPr lang="en-US" dirty="0"/>
          </a:p>
        </p:txBody>
      </p:sp>
    </p:spTree>
    <p:extLst>
      <p:ext uri="{BB962C8B-B14F-4D97-AF65-F5344CB8AC3E}">
        <p14:creationId xmlns:p14="http://schemas.microsoft.com/office/powerpoint/2010/main" val="385339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8283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Complete this activity to grasp what we have learned</a:t>
            </a:r>
            <a:endParaRPr lang="en-US" dirty="0"/>
          </a:p>
        </p:txBody>
      </p:sp>
    </p:spTree>
    <p:extLst>
      <p:ext uri="{BB962C8B-B14F-4D97-AF65-F5344CB8AC3E}">
        <p14:creationId xmlns:p14="http://schemas.microsoft.com/office/powerpoint/2010/main" val="365245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299871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Consider completing this activity as well</a:t>
            </a:r>
          </a:p>
        </p:txBody>
      </p:sp>
    </p:spTree>
    <p:extLst>
      <p:ext uri="{BB962C8B-B14F-4D97-AF65-F5344CB8AC3E}">
        <p14:creationId xmlns:p14="http://schemas.microsoft.com/office/powerpoint/2010/main" val="272700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are the primitive data types?</a:t>
            </a:r>
          </a:p>
        </p:txBody>
      </p:sp>
    </p:spTree>
    <p:extLst>
      <p:ext uri="{BB962C8B-B14F-4D97-AF65-F5344CB8AC3E}">
        <p14:creationId xmlns:p14="http://schemas.microsoft.com/office/powerpoint/2010/main" val="29951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Your mobile phone (any device</a:t>
            </a:r>
            <a:r>
              <a:rPr lang="en-US" baseline="0" dirty="0"/>
              <a:t>) would not be very useful without data</a:t>
            </a:r>
          </a:p>
          <a:p>
            <a:pPr marL="171450" indent="-171450">
              <a:buFont typeface="Arial" panose="020B0604020202020204" pitchFamily="34" charset="0"/>
              <a:buChar char="•"/>
            </a:pPr>
            <a:r>
              <a:rPr lang="en-US" baseline="0" dirty="0"/>
              <a:t>Up to this point, we “learn” how to program</a:t>
            </a:r>
          </a:p>
          <a:p>
            <a:pPr marL="171450" indent="-171450">
              <a:buFont typeface="Arial" panose="020B0604020202020204" pitchFamily="34" charset="0"/>
              <a:buChar char="•"/>
            </a:pPr>
            <a:r>
              <a:rPr lang="en-US" b="1" baseline="0" dirty="0"/>
              <a:t>Time to start thinking about data - 204</a:t>
            </a:r>
            <a:endParaRPr lang="en-US" b="1" dirty="0"/>
          </a:p>
        </p:txBody>
      </p:sp>
    </p:spTree>
    <p:extLst>
      <p:ext uri="{BB962C8B-B14F-4D97-AF65-F5344CB8AC3E}">
        <p14:creationId xmlns:p14="http://schemas.microsoft.com/office/powerpoint/2010/main" val="2953070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Computers need a way to organize and manipulate data (in memory in particular)</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Additional resources</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https://opendsa-server.cs.vt.edu/ODSA/Books/CS3/html/ADT.html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 Example 1.2.4</a:t>
            </a:r>
          </a:p>
          <a:p>
            <a:pPr marL="171450" marR="0" lvl="2"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hlinkClick r:id="rId3"/>
              </a:rPr>
              <a:t>https://www.geeksforgeeks.org/abstract-data-types/</a:t>
            </a: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hlinkClick r:id="rId4"/>
              </a:rPr>
              <a:t>http://web.mit.edu/6.005/www/fa14/classes/08-abstract-data-types/</a:t>
            </a: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70C0"/>
              </a:solidFill>
            </a:endParaRP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ME</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https://www.cs.princeton.edu/courses/archive/fall20/cos126/lectures/CS.8.ADTs-2x2.pdf</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http://www2.cs.siu.edu/~tmengistu/Courses/Fall2015/CS220/Slides/Abstract%20Data%20Types.pdf</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70C0"/>
                </a:solidFill>
              </a:rPr>
              <a:t>https://www.cs.umb.edu/~bobw/CS210/Lecture06.pdf</a:t>
            </a:r>
          </a:p>
        </p:txBody>
      </p:sp>
    </p:spTree>
    <p:extLst>
      <p:ext uri="{BB962C8B-B14F-4D97-AF65-F5344CB8AC3E}">
        <p14:creationId xmlns:p14="http://schemas.microsoft.com/office/powerpoint/2010/main" val="32371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https://opendsa-server.cs.vt.edu/ODSA/Books/CS3/html/ADT.html</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 Example 1.2.4</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59037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ADT typically abstracts “one” view, the one we </a:t>
            </a:r>
            <a:r>
              <a:rPr lang="en-US" baseline="0" dirty="0"/>
              <a:t>care about the most</a:t>
            </a:r>
          </a:p>
          <a:p>
            <a:pPr marL="171450" indent="-171450">
              <a:buFont typeface="Arial" panose="020B0604020202020204" pitchFamily="34" charset="0"/>
              <a:buChar char="•"/>
            </a:pPr>
            <a:r>
              <a:rPr lang="en-US" baseline="0" dirty="0"/>
              <a:t>We could consider other views as needed</a:t>
            </a:r>
            <a:endParaRPr lang="en-US" dirty="0"/>
          </a:p>
        </p:txBody>
      </p:sp>
    </p:spTree>
    <p:extLst>
      <p:ext uri="{BB962C8B-B14F-4D97-AF65-F5344CB8AC3E}">
        <p14:creationId xmlns:p14="http://schemas.microsoft.com/office/powerpoint/2010/main" val="62147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Abstraction applies to methods and data structures as</a:t>
            </a:r>
            <a:r>
              <a:rPr lang="en-US" sz="1200" baseline="0" dirty="0"/>
              <a:t> well</a:t>
            </a:r>
            <a:endParaRPr lang="en-US" sz="1200" dirty="0"/>
          </a:p>
          <a:p>
            <a:endParaRPr lang="en-US" dirty="0"/>
          </a:p>
        </p:txBody>
      </p:sp>
    </p:spTree>
    <p:extLst>
      <p:ext uri="{BB962C8B-B14F-4D97-AF65-F5344CB8AC3E}">
        <p14:creationId xmlns:p14="http://schemas.microsoft.com/office/powerpoint/2010/main" val="175111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soring as an</a:t>
            </a:r>
            <a:r>
              <a:rPr lang="en-US" baseline="0" dirty="0"/>
              <a:t> example</a:t>
            </a:r>
          </a:p>
          <a:p>
            <a:pPr marL="171450" indent="-171450">
              <a:buFont typeface="Arial" panose="020B0604020202020204" pitchFamily="34" charset="0"/>
              <a:buChar char="•"/>
            </a:pPr>
            <a:r>
              <a:rPr lang="en-US" baseline="0" dirty="0"/>
              <a:t>We learn how to write a soring routine first (so that we know how to do so)</a:t>
            </a:r>
          </a:p>
          <a:p>
            <a:pPr marL="171450" indent="-171450">
              <a:buFont typeface="Arial" panose="020B0604020202020204" pitchFamily="34" charset="0"/>
              <a:buChar char="•"/>
            </a:pPr>
            <a:r>
              <a:rPr lang="en-US" baseline="0" dirty="0"/>
              <a:t>We then learn how to use (going forward)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https://www.geeksforgeeks.org/sorting-algorithms/</a:t>
            </a:r>
          </a:p>
          <a:p>
            <a:pPr marL="171450" lvl="1" indent="-171450">
              <a:buFont typeface="Arial" panose="020B0604020202020204" pitchFamily="34" charset="0"/>
              <a:buChar char="•"/>
            </a:pPr>
            <a:endParaRPr lang="en-US" dirty="0"/>
          </a:p>
        </p:txBody>
      </p:sp>
    </p:spTree>
    <p:extLst>
      <p:ext uri="{BB962C8B-B14F-4D97-AF65-F5344CB8AC3E}">
        <p14:creationId xmlns:p14="http://schemas.microsoft.com/office/powerpoint/2010/main" val="18664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96085640-27BD-4D8D-B5E5-5A760892C107}" type="slidenum">
              <a:rPr lang="en-US" altLang="en-US"/>
              <a:pPr>
                <a:defRPr/>
              </a:pPr>
              <a:t>‹#›</a:t>
            </a:fld>
            <a:endParaRPr lang="en-US" altLang="en-US"/>
          </a:p>
        </p:txBody>
      </p:sp>
    </p:spTree>
    <p:extLst>
      <p:ext uri="{BB962C8B-B14F-4D97-AF65-F5344CB8AC3E}">
        <p14:creationId xmlns:p14="http://schemas.microsoft.com/office/powerpoint/2010/main" val="71087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C93ED13F-7B9F-4494-B4E3-26F9F1577BD9}" type="slidenum">
              <a:rPr lang="en-US" altLang="en-US"/>
              <a:pPr>
                <a:defRPr/>
              </a:pPr>
              <a:t>‹#›</a:t>
            </a:fld>
            <a:endParaRPr lang="en-US" altLang="en-US"/>
          </a:p>
        </p:txBody>
      </p:sp>
    </p:spTree>
    <p:extLst>
      <p:ext uri="{BB962C8B-B14F-4D97-AF65-F5344CB8AC3E}">
        <p14:creationId xmlns:p14="http://schemas.microsoft.com/office/powerpoint/2010/main" val="44904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ltLang="en-US"/>
              <a:t>1-</a:t>
            </a:r>
            <a:fld id="{2B170483-D7CD-4468-9650-0D6A177A025F}" type="slidenum">
              <a:rPr lang="en-US" altLang="en-US"/>
              <a:pPr>
                <a:defRPr/>
              </a:pPr>
              <a:t>‹#›</a:t>
            </a:fld>
            <a:endParaRPr lang="en-US" altLang="en-US"/>
          </a:p>
        </p:txBody>
      </p:sp>
    </p:spTree>
    <p:extLst>
      <p:ext uri="{BB962C8B-B14F-4D97-AF65-F5344CB8AC3E}">
        <p14:creationId xmlns:p14="http://schemas.microsoft.com/office/powerpoint/2010/main" val="272498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ltLang="en-US"/>
              <a:t>1-</a:t>
            </a:r>
            <a:fld id="{D0504751-BBD9-499E-85BE-68871BC20776}" type="slidenum">
              <a:rPr lang="en-US" altLang="en-US"/>
              <a:pPr>
                <a:defRPr/>
              </a:pPr>
              <a:t>‹#›</a:t>
            </a:fld>
            <a:endParaRPr lang="en-US" altLang="en-US"/>
          </a:p>
        </p:txBody>
      </p:sp>
    </p:spTree>
    <p:extLst>
      <p:ext uri="{BB962C8B-B14F-4D97-AF65-F5344CB8AC3E}">
        <p14:creationId xmlns:p14="http://schemas.microsoft.com/office/powerpoint/2010/main" val="67732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ltLang="en-US"/>
              <a:t>1-</a:t>
            </a:r>
            <a:fld id="{FEE52757-3170-4887-A01B-0B1E6178C7D2}" type="slidenum">
              <a:rPr lang="en-US" altLang="en-US"/>
              <a:pPr>
                <a:defRPr/>
              </a:pPr>
              <a:t>‹#›</a:t>
            </a:fld>
            <a:endParaRPr lang="en-US" altLang="en-US"/>
          </a:p>
        </p:txBody>
      </p:sp>
    </p:spTree>
    <p:extLst>
      <p:ext uri="{BB962C8B-B14F-4D97-AF65-F5344CB8AC3E}">
        <p14:creationId xmlns:p14="http://schemas.microsoft.com/office/powerpoint/2010/main" val="22458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ABFC5E02-07A0-4341-BE18-932DEECC8540}" type="slidenum">
              <a:rPr lang="en-US" altLang="en-US"/>
              <a:pPr>
                <a:defRPr/>
              </a:pPr>
              <a:t>‹#›</a:t>
            </a:fld>
            <a:endParaRPr lang="en-US" altLang="en-US"/>
          </a:p>
        </p:txBody>
      </p:sp>
    </p:spTree>
    <p:extLst>
      <p:ext uri="{BB962C8B-B14F-4D97-AF65-F5344CB8AC3E}">
        <p14:creationId xmlns:p14="http://schemas.microsoft.com/office/powerpoint/2010/main" val="1666946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ltLang="en-US"/>
              <a:t>1-</a:t>
            </a:r>
            <a:fld id="{E8029132-CE5B-4F4B-A363-8C0F37A329DD}" type="slidenum">
              <a:rPr lang="en-US" altLang="en-US"/>
              <a:pPr>
                <a:defRPr/>
              </a:pPr>
              <a:t>‹#›</a:t>
            </a:fld>
            <a:endParaRPr lang="en-US" altLang="en-US"/>
          </a:p>
        </p:txBody>
      </p:sp>
    </p:spTree>
    <p:extLst>
      <p:ext uri="{BB962C8B-B14F-4D97-AF65-F5344CB8AC3E}">
        <p14:creationId xmlns:p14="http://schemas.microsoft.com/office/powerpoint/2010/main" val="120726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0578227C-5898-4B45-8E2D-A2D961B82996}" type="slidenum">
              <a:rPr lang="en-US" altLang="en-US"/>
              <a:pPr>
                <a:defRPr/>
              </a:pPr>
              <a:t>‹#›</a:t>
            </a:fld>
            <a:endParaRPr lang="en-US" altLang="en-US"/>
          </a:p>
        </p:txBody>
      </p:sp>
    </p:spTree>
    <p:extLst>
      <p:ext uri="{BB962C8B-B14F-4D97-AF65-F5344CB8AC3E}">
        <p14:creationId xmlns:p14="http://schemas.microsoft.com/office/powerpoint/2010/main" val="3331492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7FC08A96-6509-46FA-9AE8-0187F86AD3EE}" type="slidenum">
              <a:rPr lang="en-US" altLang="en-US"/>
              <a:pPr>
                <a:defRPr/>
              </a:pPr>
              <a:t>‹#›</a:t>
            </a:fld>
            <a:endParaRPr lang="en-US" altLang="en-US"/>
          </a:p>
        </p:txBody>
      </p:sp>
    </p:spTree>
    <p:extLst>
      <p:ext uri="{BB962C8B-B14F-4D97-AF65-F5344CB8AC3E}">
        <p14:creationId xmlns:p14="http://schemas.microsoft.com/office/powerpoint/2010/main" val="721984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67153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6110679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536230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7E178DDB-7C6F-4044-B19D-63B1F3E4DE6B}" type="slidenum">
              <a:rPr lang="en-US"/>
              <a:pPr>
                <a:defRPr/>
              </a:pPr>
              <a:t>‹#›</a:t>
            </a:fld>
            <a:endParaRPr lang="en-US"/>
          </a:p>
        </p:txBody>
      </p:sp>
    </p:spTree>
    <p:extLst>
      <p:ext uri="{BB962C8B-B14F-4D97-AF65-F5344CB8AC3E}">
        <p14:creationId xmlns:p14="http://schemas.microsoft.com/office/powerpoint/2010/main" val="41103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62532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1257300" y="1947863"/>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eaLnBrk="1" hangingPunct="1">
              <a:defRPr/>
            </a:pPr>
            <a:r>
              <a:rPr lang="en-US" altLang="en-US" sz="2800" b="1" dirty="0">
                <a:solidFill>
                  <a:srgbClr val="9A4C25"/>
                </a:solidFill>
                <a:latin typeface="Tw Cen MT" panose="020B0602020104020603" pitchFamily="34" charset="0"/>
              </a:rPr>
              <a:t>CHAPTER 2</a:t>
            </a:r>
          </a:p>
        </p:txBody>
      </p:sp>
      <p:sp>
        <p:nvSpPr>
          <p:cNvPr id="3" name="Text Box 13"/>
          <p:cNvSpPr txBox="1">
            <a:spLocks noChangeArrowheads="1"/>
          </p:cNvSpPr>
          <p:nvPr userDrawn="1"/>
        </p:nvSpPr>
        <p:spPr bwMode="auto">
          <a:xfrm>
            <a:off x="685800" y="2590800"/>
            <a:ext cx="304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600" b="1" dirty="0">
                <a:latin typeface="Tw Cen MT" pitchFamily="34" charset="0"/>
              </a:rPr>
              <a:t>Java Fundamentals</a:t>
            </a:r>
          </a:p>
        </p:txBody>
      </p:sp>
      <p:sp>
        <p:nvSpPr>
          <p:cNvPr id="4" name="Rectangle 2"/>
          <p:cNvSpPr>
            <a:spLocks noChangeArrowheads="1"/>
          </p:cNvSpPr>
          <p:nvPr userDrawn="1"/>
        </p:nvSpPr>
        <p:spPr bwMode="auto">
          <a:xfrm>
            <a:off x="2743200" y="6462713"/>
            <a:ext cx="372903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eaLnBrk="1" hangingPunct="1">
              <a:spcBef>
                <a:spcPct val="50000"/>
              </a:spcBef>
              <a:defRPr/>
            </a:pPr>
            <a:r>
              <a:rPr lang="en-US" altLang="en-US" sz="1200" dirty="0">
                <a:latin typeface="Times New Roman" panose="02020603050405020304" pitchFamily="18" charset="0"/>
              </a:rPr>
              <a:t>Copyright © 2016 Pearson Education, Inc., Hoboken NJ</a:t>
            </a: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5800" y="730250"/>
            <a:ext cx="4029075"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9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ltLang="en-US"/>
              <a:t>1-</a:t>
            </a:r>
            <a:fld id="{EB8BD996-4F86-4C52-A90E-8D06A3E6E5A5}" type="slidenum">
              <a:rPr lang="en-US" altLang="en-US"/>
              <a:pPr>
                <a:defRPr/>
              </a:pPr>
              <a:t>‹#›</a:t>
            </a:fld>
            <a:endParaRPr lang="en-US" altLang="en-US"/>
          </a:p>
        </p:txBody>
      </p:sp>
    </p:spTree>
    <p:extLst>
      <p:ext uri="{BB962C8B-B14F-4D97-AF65-F5344CB8AC3E}">
        <p14:creationId xmlns:p14="http://schemas.microsoft.com/office/powerpoint/2010/main" val="94732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70"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1731"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pPr>
              <a:defRPr/>
            </a:pPr>
            <a:r>
              <a:rPr lang="en-US" altLang="en-US"/>
              <a:t>1-</a:t>
            </a:r>
            <a:fld id="{B7F86FE7-B5A7-4D55-B25A-963273B34965}" type="slidenum">
              <a:rPr lang="en-US" altLang="en-US"/>
              <a:pPr>
                <a:defRPr/>
              </a:pPr>
              <a:t>‹#›</a:t>
            </a:fld>
            <a:endParaRPr lang="en-US" altLang="en-US"/>
          </a:p>
        </p:txBody>
      </p:sp>
      <p:sp>
        <p:nvSpPr>
          <p:cNvPr id="1028" name="Rectangle 4"/>
          <p:cNvSpPr>
            <a:spLocks noChangeArrowheads="1"/>
          </p:cNvSpPr>
          <p:nvPr/>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defRPr/>
            </a:pPr>
            <a:r>
              <a:rPr lang="en-US" altLang="en-US" sz="1200" dirty="0">
                <a:solidFill>
                  <a:srgbClr val="000000"/>
                </a:solidFill>
                <a:latin typeface=" Arial"/>
              </a:rPr>
              <a:t>©2016 Pearson Education, Inc. Upper Saddle River, NJ. All Rights Reserved.</a:t>
            </a:r>
          </a:p>
        </p:txBody>
      </p:sp>
      <p:sp>
        <p:nvSpPr>
          <p:cNvPr id="2" name="Rectangle 5"/>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6"/>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defRPr/>
            </a:pPr>
            <a:endParaRPr lang="en-US" altLang="en-US"/>
          </a:p>
        </p:txBody>
      </p:sp>
    </p:spTree>
    <p:extLst>
      <p:ext uri="{BB962C8B-B14F-4D97-AF65-F5344CB8AC3E}">
        <p14:creationId xmlns:p14="http://schemas.microsoft.com/office/powerpoint/2010/main" val="426360317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rtl="0" eaLnBrk="0" fontAlgn="base" hangingPunct="0">
        <a:spcBef>
          <a:spcPct val="0"/>
        </a:spcBef>
        <a:spcAft>
          <a:spcPct val="0"/>
        </a:spcAft>
        <a:defRPr sz="3600">
          <a:solidFill>
            <a:srgbClr val="9A4C25"/>
          </a:solidFill>
          <a:latin typeface="+mj-lt"/>
          <a:ea typeface="+mj-ea"/>
          <a:cs typeface="+mj-cs"/>
        </a:defRPr>
      </a:lvl1pPr>
      <a:lvl2pPr algn="l" rtl="0" eaLnBrk="0" fontAlgn="base" hangingPunct="0">
        <a:spcBef>
          <a:spcPct val="0"/>
        </a:spcBef>
        <a:spcAft>
          <a:spcPct val="0"/>
        </a:spcAft>
        <a:defRPr sz="3600">
          <a:solidFill>
            <a:srgbClr val="9A4C25"/>
          </a:solidFill>
          <a:latin typeface="Arial" pitchFamily="34" charset="0"/>
          <a:cs typeface="Arial" pitchFamily="34" charset="0"/>
        </a:defRPr>
      </a:lvl2pPr>
      <a:lvl3pPr algn="l" rtl="0" eaLnBrk="0" fontAlgn="base" hangingPunct="0">
        <a:spcBef>
          <a:spcPct val="0"/>
        </a:spcBef>
        <a:spcAft>
          <a:spcPct val="0"/>
        </a:spcAft>
        <a:defRPr sz="3600">
          <a:solidFill>
            <a:srgbClr val="9A4C25"/>
          </a:solidFill>
          <a:latin typeface="Arial" pitchFamily="34" charset="0"/>
          <a:cs typeface="Arial" pitchFamily="34" charset="0"/>
        </a:defRPr>
      </a:lvl3pPr>
      <a:lvl4pPr algn="l" rtl="0" eaLnBrk="0" fontAlgn="base" hangingPunct="0">
        <a:spcBef>
          <a:spcPct val="0"/>
        </a:spcBef>
        <a:spcAft>
          <a:spcPct val="0"/>
        </a:spcAft>
        <a:defRPr sz="3600">
          <a:solidFill>
            <a:srgbClr val="9A4C25"/>
          </a:solidFill>
          <a:latin typeface="Arial" pitchFamily="34" charset="0"/>
          <a:cs typeface="Arial" pitchFamily="34" charset="0"/>
        </a:defRPr>
      </a:lvl4pPr>
      <a:lvl5pPr algn="l" rtl="0" eaLnBrk="0" fontAlgn="base" hangingPunct="0">
        <a:spcBef>
          <a:spcPct val="0"/>
        </a:spcBef>
        <a:spcAft>
          <a:spcPct val="0"/>
        </a:spcAft>
        <a:defRPr sz="3600">
          <a:solidFill>
            <a:srgbClr val="9A4C25"/>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9A4C25"/>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A4C25"/>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9A4C25"/>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9A4C25"/>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9A4C25"/>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4">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216653527"/>
      </p:ext>
    </p:extLst>
  </p:cSld>
  <p:clrMap bg1="lt1" tx1="dk1" bg2="lt2" tx2="dk2" accent1="accent1" accent2="accent2" accent3="accent3" accent4="accent4" accent5="accent5" accent6="accent6" hlink="hlink" folHlink="folHlink"/>
  <p:sldLayoutIdLst>
    <p:sldLayoutId id="2147483685" r:id="rId1"/>
    <p:sldLayoutId id="2147483686" r:id="rId2"/>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oracle.com/javase/8/docs/technotes/guides/collections/overview.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stackoverflow.com/questions/15608667/why-is-there-no-direct-implemention-of-bag-in-java-collection-framework"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Class-responsibility-collaboration_card"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diaplayer.pearsoncmg.com/assets/secs-vn-ch01a-designing-an-adt" TargetMode="External"/><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xfrm>
            <a:off x="359596" y="152400"/>
            <a:ext cx="8505004" cy="866842"/>
          </a:xfrm>
          <a:prstGeom prst="rect">
            <a:avLst/>
          </a:prstGeom>
        </p:spPr>
        <p:txBody>
          <a:bodyPr>
            <a:noAutofit/>
          </a:bodyPr>
          <a:lstStyle/>
          <a:p>
            <a:r>
              <a:rPr lang="en-US" sz="4000" b="0" dirty="0"/>
              <a:t>Weekly Assignments</a:t>
            </a:r>
            <a:endParaRPr sz="4000" b="0" dirty="0"/>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pPr marL="304800" lvl="1" indent="-203200">
              <a:buFont typeface="Arial"/>
              <a:buChar char="•"/>
            </a:pPr>
            <a:r>
              <a:rPr lang="en-US" dirty="0"/>
              <a:t>Junit Lab</a:t>
            </a:r>
          </a:p>
          <a:p>
            <a:pPr marL="304800" lvl="1" indent="-203200">
              <a:buFont typeface="Arial"/>
              <a:buChar char="•"/>
            </a:pPr>
            <a:r>
              <a:rPr lang="en-US" dirty="0"/>
              <a:t>Quiz</a:t>
            </a:r>
          </a:p>
          <a:p>
            <a:pPr marL="304800" lvl="1" indent="-203200">
              <a:buFont typeface="Arial"/>
              <a:buChar char="•"/>
            </a:pPr>
            <a:r>
              <a:rPr lang="en-US" dirty="0"/>
              <a:t>Activity 1.1</a:t>
            </a:r>
          </a:p>
          <a:p>
            <a:pPr marL="304800" lvl="1" indent="-203200">
              <a:buFont typeface="Arial"/>
              <a:buChar char="•"/>
            </a:pPr>
            <a:r>
              <a:rPr lang="en-US" dirty="0"/>
              <a:t>Project 1</a:t>
            </a:r>
          </a:p>
        </p:txBody>
      </p:sp>
    </p:spTree>
    <p:extLst>
      <p:ext uri="{BB962C8B-B14F-4D97-AF65-F5344CB8AC3E}">
        <p14:creationId xmlns:p14="http://schemas.microsoft.com/office/powerpoint/2010/main" val="23653475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xfrm>
            <a:off x="443971" y="169333"/>
            <a:ext cx="8229601" cy="916857"/>
          </a:xfrm>
          <a:prstGeom prst="rect">
            <a:avLst/>
          </a:prstGeom>
        </p:spPr>
        <p:txBody>
          <a:bodyPr anchor="t">
            <a:normAutofit/>
          </a:bodyPr>
          <a:lstStyle/>
          <a:p>
            <a:r>
              <a:rPr lang="en-US" dirty="0"/>
              <a:t>Activity | Registering</a:t>
            </a:r>
            <a:r>
              <a:rPr dirty="0"/>
              <a:t> C</a:t>
            </a:r>
            <a:r>
              <a:rPr lang="en-US" dirty="0"/>
              <a:t>ourses</a:t>
            </a:r>
            <a:endParaRPr dirty="0"/>
          </a:p>
        </p:txBody>
      </p:sp>
      <p:pic>
        <p:nvPicPr>
          <p:cNvPr id="101" name="A diagram illustrates a use case diagram for registration system.&#10;&#10;Picture 2" descr="A diagram illustrates a use case diagram for registration system.Picture 2"/>
          <p:cNvPicPr>
            <a:picLocks noChangeAspect="1"/>
          </p:cNvPicPr>
          <p:nvPr/>
        </p:nvPicPr>
        <p:blipFill>
          <a:blip r:embed="rId3">
            <a:extLst/>
          </a:blip>
          <a:stretch>
            <a:fillRect/>
          </a:stretch>
        </p:blipFill>
        <p:spPr>
          <a:xfrm>
            <a:off x="3555253" y="1741746"/>
            <a:ext cx="5588747" cy="4618092"/>
          </a:xfrm>
          <a:prstGeom prst="rect">
            <a:avLst/>
          </a:prstGeom>
          <a:ln w="12700">
            <a:miter lim="400000"/>
          </a:ln>
        </p:spPr>
      </p:pic>
      <p:sp>
        <p:nvSpPr>
          <p:cNvPr id="2" name="Rectangle 1"/>
          <p:cNvSpPr/>
          <p:nvPr/>
        </p:nvSpPr>
        <p:spPr>
          <a:xfrm>
            <a:off x="615696" y="1218526"/>
            <a:ext cx="3535890" cy="1938992"/>
          </a:xfrm>
          <a:prstGeom prst="rect">
            <a:avLst/>
          </a:prstGeom>
        </p:spPr>
        <p:txBody>
          <a:bodyPr wrap="square">
            <a:spAutoFit/>
          </a:bodyPr>
          <a:lstStyle/>
          <a:p>
            <a:pPr marL="342900" indent="-342900">
              <a:buFont typeface="Arial" panose="020B0604020202020204" pitchFamily="34" charset="0"/>
              <a:buChar char="•"/>
            </a:pPr>
            <a:r>
              <a:rPr lang="en-US" sz="2400" dirty="0"/>
              <a:t>ADT Course</a:t>
            </a:r>
          </a:p>
          <a:p>
            <a:pPr marL="342900" indent="-342900">
              <a:buFont typeface="Arial" panose="020B0604020202020204" pitchFamily="34" charset="0"/>
              <a:buChar char="•"/>
            </a:pPr>
            <a:r>
              <a:rPr lang="en-US" sz="2400" dirty="0">
                <a:solidFill>
                  <a:srgbClr val="7030A0"/>
                </a:solidFill>
              </a:rPr>
              <a:t>Registration view</a:t>
            </a:r>
          </a:p>
          <a:p>
            <a:pPr marL="342900" indent="-342900">
              <a:buFont typeface="Arial" panose="020B0604020202020204" pitchFamily="34" charset="0"/>
              <a:buChar char="•"/>
            </a:pPr>
            <a:r>
              <a:rPr lang="en-US" sz="2400" dirty="0"/>
              <a:t>Faculty view</a:t>
            </a:r>
          </a:p>
          <a:p>
            <a:pPr marL="342900" indent="-342900">
              <a:buFont typeface="Arial" panose="020B0604020202020204" pitchFamily="34" charset="0"/>
              <a:buChar char="•"/>
            </a:pPr>
            <a:r>
              <a:rPr lang="en-US" sz="2400" dirty="0"/>
              <a:t>Financial view</a:t>
            </a:r>
          </a:p>
          <a:p>
            <a:pPr marL="342900" indent="-342900">
              <a:buFont typeface="Arial" panose="020B0604020202020204" pitchFamily="34" charset="0"/>
              <a:buChar char="•"/>
            </a:pPr>
            <a:r>
              <a:rPr lang="en-US" sz="2400" dirty="0"/>
              <a:t>Academic view</a:t>
            </a:r>
          </a:p>
        </p:txBody>
      </p:sp>
    </p:spTree>
    <p:extLst>
      <p:ext uri="{BB962C8B-B14F-4D97-AF65-F5344CB8AC3E}">
        <p14:creationId xmlns:p14="http://schemas.microsoft.com/office/powerpoint/2010/main" val="6157789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37890" name="Rectangle 2"/>
          <p:cNvSpPr>
            <a:spLocks noGrp="1" noChangeArrowheads="1"/>
          </p:cNvSpPr>
          <p:nvPr>
            <p:ph type="title"/>
          </p:nvPr>
        </p:nvSpPr>
        <p:spPr>
          <a:xfrm>
            <a:off x="635000" y="242552"/>
            <a:ext cx="8229600" cy="866842"/>
          </a:xfrm>
        </p:spPr>
        <p:txBody>
          <a:bodyPr>
            <a:noAutofit/>
          </a:bodyPr>
          <a:lstStyle/>
          <a:p>
            <a:r>
              <a:rPr lang="en-US" sz="4800" dirty="0"/>
              <a:t>Abstraction</a:t>
            </a:r>
          </a:p>
        </p:txBody>
      </p:sp>
      <p:sp>
        <p:nvSpPr>
          <p:cNvPr id="37891" name="Rectangle 3"/>
          <p:cNvSpPr>
            <a:spLocks noGrp="1" noChangeArrowheads="1"/>
          </p:cNvSpPr>
          <p:nvPr>
            <p:ph type="body" idx="1"/>
          </p:nvPr>
        </p:nvSpPr>
        <p:spPr/>
        <p:txBody>
          <a:bodyPr/>
          <a:lstStyle/>
          <a:p>
            <a:pPr>
              <a:lnSpc>
                <a:spcPct val="90000"/>
              </a:lnSpc>
            </a:pPr>
            <a:r>
              <a:rPr lang="en-US" dirty="0"/>
              <a:t>The idea of knowing how to use something without knowing how it is implemented</a:t>
            </a:r>
          </a:p>
          <a:p>
            <a:pPr lvl="1">
              <a:lnSpc>
                <a:spcPct val="90000"/>
              </a:lnSpc>
            </a:pPr>
            <a:r>
              <a:rPr lang="en-US" sz="2000" dirty="0"/>
              <a:t>We know how to drive a car, but few of us could design and build one</a:t>
            </a:r>
          </a:p>
          <a:p>
            <a:pPr>
              <a:lnSpc>
                <a:spcPct val="90000"/>
              </a:lnSpc>
            </a:pPr>
            <a:r>
              <a:rPr lang="en-US" dirty="0"/>
              <a:t>Two types of abstractions in Computer Science</a:t>
            </a:r>
          </a:p>
          <a:p>
            <a:pPr lvl="1">
              <a:lnSpc>
                <a:spcPct val="90000"/>
              </a:lnSpc>
            </a:pPr>
            <a:r>
              <a:rPr lang="en-US" sz="2000" dirty="0">
                <a:solidFill>
                  <a:srgbClr val="7030A0"/>
                </a:solidFill>
              </a:rPr>
              <a:t>Procedural abstraction</a:t>
            </a:r>
          </a:p>
          <a:p>
            <a:pPr lvl="1">
              <a:lnSpc>
                <a:spcPct val="90000"/>
              </a:lnSpc>
            </a:pPr>
            <a:r>
              <a:rPr lang="en-US" sz="2000" b="1" dirty="0">
                <a:solidFill>
                  <a:srgbClr val="7030A0"/>
                </a:solidFill>
                <a:latin typeface="Times New Roman"/>
                <a:ea typeface="Times New Roman"/>
                <a:cs typeface="Times New Roman"/>
              </a:rPr>
              <a:t>Data abstraction </a:t>
            </a:r>
            <a:r>
              <a:rPr lang="en-US" sz="2000" dirty="0">
                <a:solidFill>
                  <a:srgbClr val="7030A0"/>
                </a:solidFill>
                <a:latin typeface="Times New Roman"/>
                <a:ea typeface="Times New Roman"/>
                <a:cs typeface="Times New Roman"/>
              </a:rPr>
              <a:t>(Abstract Data Types, ADTs)</a:t>
            </a:r>
          </a:p>
        </p:txBody>
      </p:sp>
    </p:spTree>
    <p:extLst>
      <p:ext uri="{BB962C8B-B14F-4D97-AF65-F5344CB8AC3E}">
        <p14:creationId xmlns:p14="http://schemas.microsoft.com/office/powerpoint/2010/main" val="1064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38914" name="Rectangle 2"/>
          <p:cNvSpPr>
            <a:spLocks noGrp="1" noChangeArrowheads="1"/>
          </p:cNvSpPr>
          <p:nvPr>
            <p:ph type="title"/>
          </p:nvPr>
        </p:nvSpPr>
        <p:spPr>
          <a:xfrm>
            <a:off x="635000" y="183085"/>
            <a:ext cx="8229600" cy="866842"/>
          </a:xfrm>
        </p:spPr>
        <p:txBody>
          <a:bodyPr>
            <a:noAutofit/>
          </a:bodyPr>
          <a:lstStyle/>
          <a:p>
            <a:r>
              <a:rPr lang="en-US" sz="4800" dirty="0"/>
              <a:t>Procedural Abstraction</a:t>
            </a:r>
          </a:p>
        </p:txBody>
      </p:sp>
      <p:sp>
        <p:nvSpPr>
          <p:cNvPr id="38915" name="Rectangle 3"/>
          <p:cNvSpPr>
            <a:spLocks noGrp="1" noChangeArrowheads="1"/>
          </p:cNvSpPr>
          <p:nvPr>
            <p:ph type="body" idx="1"/>
          </p:nvPr>
        </p:nvSpPr>
        <p:spPr>
          <a:xfrm>
            <a:off x="635000" y="1049927"/>
            <a:ext cx="8229600" cy="5031976"/>
          </a:xfrm>
        </p:spPr>
        <p:txBody>
          <a:bodyPr>
            <a:normAutofit/>
          </a:bodyPr>
          <a:lstStyle/>
          <a:p>
            <a:pPr>
              <a:lnSpc>
                <a:spcPct val="90000"/>
              </a:lnSpc>
            </a:pPr>
            <a:r>
              <a:rPr lang="en-US" sz="2600" dirty="0"/>
              <a:t>To use a </a:t>
            </a:r>
            <a:r>
              <a:rPr lang="en-US" sz="2600" b="1" dirty="0">
                <a:solidFill>
                  <a:srgbClr val="7030A0"/>
                </a:solidFill>
                <a:latin typeface="Times New Roman"/>
                <a:ea typeface="Times New Roman"/>
                <a:cs typeface="Times New Roman"/>
              </a:rPr>
              <a:t>method</a:t>
            </a:r>
          </a:p>
          <a:p>
            <a:pPr lvl="1">
              <a:lnSpc>
                <a:spcPct val="90000"/>
              </a:lnSpc>
            </a:pPr>
            <a:r>
              <a:rPr lang="en-US" sz="2200" dirty="0"/>
              <a:t>We need only to know</a:t>
            </a:r>
          </a:p>
          <a:p>
            <a:pPr lvl="2">
              <a:lnSpc>
                <a:spcPct val="90000"/>
              </a:lnSpc>
            </a:pPr>
            <a:r>
              <a:rPr lang="en-US" sz="1900" b="1" dirty="0">
                <a:solidFill>
                  <a:srgbClr val="7030A0"/>
                </a:solidFill>
                <a:latin typeface="Times New Roman"/>
                <a:ea typeface="Times New Roman"/>
                <a:cs typeface="Times New Roman"/>
              </a:rPr>
              <a:t>What</a:t>
            </a:r>
            <a:r>
              <a:rPr lang="en-US" sz="1900" b="1" dirty="0">
                <a:solidFill>
                  <a:srgbClr val="007FA3"/>
                </a:solidFill>
                <a:latin typeface="Times New Roman"/>
                <a:ea typeface="Times New Roman"/>
                <a:cs typeface="Times New Roman"/>
              </a:rPr>
              <a:t> </a:t>
            </a:r>
            <a:r>
              <a:rPr lang="en-US" sz="1900" dirty="0"/>
              <a:t>it does (to decide when to invoke it); </a:t>
            </a:r>
            <a:r>
              <a:rPr lang="en-US" sz="1900" b="1" dirty="0">
                <a:solidFill>
                  <a:srgbClr val="7030A0"/>
                </a:solidFill>
                <a:latin typeface="Times New Roman"/>
                <a:ea typeface="Times New Roman"/>
                <a:cs typeface="Times New Roman"/>
              </a:rPr>
              <a:t>How</a:t>
            </a:r>
            <a:r>
              <a:rPr lang="en-US" sz="1900" b="1" dirty="0">
                <a:solidFill>
                  <a:srgbClr val="007FA3"/>
                </a:solidFill>
                <a:latin typeface="Times New Roman"/>
                <a:ea typeface="Times New Roman"/>
                <a:cs typeface="Times New Roman"/>
              </a:rPr>
              <a:t> </a:t>
            </a:r>
            <a:r>
              <a:rPr lang="en-US" sz="1900" dirty="0"/>
              <a:t>to invoke it (its signature), but </a:t>
            </a:r>
            <a:r>
              <a:rPr lang="en-US" sz="1900" b="1" dirty="0">
                <a:solidFill>
                  <a:srgbClr val="7030A0"/>
                </a:solidFill>
                <a:latin typeface="Times New Roman"/>
                <a:ea typeface="Times New Roman"/>
                <a:cs typeface="Times New Roman"/>
              </a:rPr>
              <a:t>not </a:t>
            </a:r>
            <a:r>
              <a:rPr lang="en-US" sz="1900" dirty="0"/>
              <a:t>how it works (its algorithm)</a:t>
            </a:r>
          </a:p>
          <a:p>
            <a:pPr lvl="2">
              <a:lnSpc>
                <a:spcPct val="90000"/>
              </a:lnSpc>
            </a:pPr>
            <a:r>
              <a:rPr lang="en-US" sz="1900" dirty="0" err="1"/>
              <a:t>System.out.println</a:t>
            </a:r>
            <a:r>
              <a:rPr lang="en-US" sz="1900" dirty="0"/>
              <a:t>()</a:t>
            </a:r>
          </a:p>
          <a:p>
            <a:pPr lvl="1">
              <a:lnSpc>
                <a:spcPct val="90000"/>
              </a:lnSpc>
            </a:pPr>
            <a:r>
              <a:rPr lang="en-US" sz="2200" dirty="0"/>
              <a:t>Allow us to build upon others’ knowledge (algorithms) and efforts (method coding and debugging)</a:t>
            </a:r>
          </a:p>
          <a:p>
            <a:pPr>
              <a:lnSpc>
                <a:spcPct val="90000"/>
              </a:lnSpc>
            </a:pPr>
            <a:r>
              <a:rPr lang="en-US" sz="2600" dirty="0"/>
              <a:t>Examples</a:t>
            </a:r>
          </a:p>
          <a:p>
            <a:pPr lvl="1">
              <a:lnSpc>
                <a:spcPct val="90000"/>
              </a:lnSpc>
            </a:pPr>
            <a:r>
              <a:rPr lang="en-US" sz="2200" dirty="0"/>
              <a:t>Selection Sort</a:t>
            </a:r>
          </a:p>
          <a:p>
            <a:pPr lvl="1">
              <a:lnSpc>
                <a:spcPct val="90000"/>
              </a:lnSpc>
            </a:pPr>
            <a:r>
              <a:rPr lang="en-US" sz="2200" dirty="0"/>
              <a:t>Radix Sort</a:t>
            </a:r>
          </a:p>
          <a:p>
            <a:pPr lvl="1">
              <a:lnSpc>
                <a:spcPct val="90000"/>
              </a:lnSpc>
            </a:pPr>
            <a:r>
              <a:rPr lang="en-US" sz="2200" dirty="0"/>
              <a:t>Java Standard Library</a:t>
            </a:r>
          </a:p>
        </p:txBody>
      </p:sp>
    </p:spTree>
    <p:extLst>
      <p:ext uri="{BB962C8B-B14F-4D97-AF65-F5344CB8AC3E}">
        <p14:creationId xmlns:p14="http://schemas.microsoft.com/office/powerpoint/2010/main" val="357066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39938" name="Rectangle 2"/>
          <p:cNvSpPr>
            <a:spLocks noGrp="1" noChangeArrowheads="1"/>
          </p:cNvSpPr>
          <p:nvPr>
            <p:ph type="title"/>
          </p:nvPr>
        </p:nvSpPr>
        <p:spPr>
          <a:xfrm>
            <a:off x="635000" y="242552"/>
            <a:ext cx="8229600" cy="866842"/>
          </a:xfrm>
        </p:spPr>
        <p:txBody>
          <a:bodyPr>
            <a:noAutofit/>
          </a:bodyPr>
          <a:lstStyle/>
          <a:p>
            <a:r>
              <a:rPr lang="en-US" sz="4800" dirty="0"/>
              <a:t>Data Abstraction </a:t>
            </a:r>
            <a:r>
              <a:rPr lang="en-US" sz="4000" dirty="0"/>
              <a:t>(ADT)</a:t>
            </a:r>
          </a:p>
        </p:txBody>
      </p:sp>
      <p:sp>
        <p:nvSpPr>
          <p:cNvPr id="39939" name="Rectangle 3"/>
          <p:cNvSpPr>
            <a:spLocks noGrp="1" noChangeArrowheads="1"/>
          </p:cNvSpPr>
          <p:nvPr>
            <p:ph type="body" idx="1"/>
          </p:nvPr>
        </p:nvSpPr>
        <p:spPr>
          <a:xfrm>
            <a:off x="635000" y="1109394"/>
            <a:ext cx="8229600" cy="5031976"/>
          </a:xfrm>
        </p:spPr>
        <p:txBody>
          <a:bodyPr>
            <a:normAutofit/>
          </a:bodyPr>
          <a:lstStyle/>
          <a:p>
            <a:r>
              <a:rPr lang="en-US" dirty="0"/>
              <a:t>Similarly, to utilize a data structure</a:t>
            </a:r>
          </a:p>
          <a:p>
            <a:pPr lvl="1"/>
            <a:r>
              <a:rPr lang="en-US" sz="2000" dirty="0"/>
              <a:t>We only need to know</a:t>
            </a:r>
          </a:p>
          <a:p>
            <a:pPr lvl="2"/>
            <a:r>
              <a:rPr lang="en-US" sz="1800" b="1" dirty="0"/>
              <a:t>What the </a:t>
            </a:r>
            <a:r>
              <a:rPr lang="en-US" sz="1800" b="1" dirty="0">
                <a:solidFill>
                  <a:srgbClr val="7030A0"/>
                </a:solidFill>
              </a:rPr>
              <a:t>operation methods </a:t>
            </a:r>
            <a:r>
              <a:rPr lang="en-US" sz="1800" dirty="0"/>
              <a:t>do (to decide when to invoke them)</a:t>
            </a:r>
          </a:p>
          <a:p>
            <a:pPr lvl="2"/>
            <a:r>
              <a:rPr lang="en-US" sz="1800" b="1" dirty="0"/>
              <a:t>How to </a:t>
            </a:r>
            <a:r>
              <a:rPr lang="en-US" sz="1800" b="1" dirty="0">
                <a:solidFill>
                  <a:srgbClr val="7030A0"/>
                </a:solidFill>
              </a:rPr>
              <a:t>invoke</a:t>
            </a:r>
            <a:r>
              <a:rPr lang="en-US" sz="1800" b="1" dirty="0"/>
              <a:t> the operation </a:t>
            </a:r>
            <a:r>
              <a:rPr lang="en-US" sz="1800" dirty="0"/>
              <a:t>methods (their signature)</a:t>
            </a:r>
          </a:p>
          <a:p>
            <a:r>
              <a:rPr lang="en-US" dirty="0"/>
              <a:t>Examples | Queue &amp; Stack</a:t>
            </a:r>
          </a:p>
          <a:p>
            <a:r>
              <a:rPr lang="en-US" dirty="0"/>
              <a:t>What we will learn in CMSC 204</a:t>
            </a:r>
          </a:p>
          <a:p>
            <a:pPr lvl="1"/>
            <a:r>
              <a:rPr lang="en-US" sz="2000" b="1" dirty="0">
                <a:solidFill>
                  <a:srgbClr val="7030A0"/>
                </a:solidFill>
              </a:rPr>
              <a:t>Build </a:t>
            </a:r>
            <a:r>
              <a:rPr lang="en-US" sz="2000" dirty="0">
                <a:solidFill>
                  <a:srgbClr val="7030A0"/>
                </a:solidFill>
              </a:rPr>
              <a:t>ADTs</a:t>
            </a:r>
          </a:p>
          <a:p>
            <a:pPr lvl="1"/>
            <a:r>
              <a:rPr lang="en-US" sz="2000" b="1" dirty="0">
                <a:solidFill>
                  <a:srgbClr val="7030A0"/>
                </a:solidFill>
              </a:rPr>
              <a:t>Utilize</a:t>
            </a:r>
            <a:r>
              <a:rPr lang="en-US" sz="2000" dirty="0">
                <a:solidFill>
                  <a:srgbClr val="7030A0"/>
                </a:solidFill>
              </a:rPr>
              <a:t> ADTs</a:t>
            </a:r>
          </a:p>
        </p:txBody>
      </p:sp>
    </p:spTree>
    <p:extLst>
      <p:ext uri="{BB962C8B-B14F-4D97-AF65-F5344CB8AC3E}">
        <p14:creationId xmlns:p14="http://schemas.microsoft.com/office/powerpoint/2010/main" val="342916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40962" name="Rectangle 2"/>
          <p:cNvSpPr>
            <a:spLocks noGrp="1" noChangeArrowheads="1"/>
          </p:cNvSpPr>
          <p:nvPr>
            <p:ph type="title"/>
          </p:nvPr>
        </p:nvSpPr>
        <p:spPr/>
        <p:txBody>
          <a:bodyPr>
            <a:noAutofit/>
          </a:bodyPr>
          <a:lstStyle/>
          <a:p>
            <a:r>
              <a:rPr lang="en-US" sz="4800" dirty="0">
                <a:solidFill>
                  <a:srgbClr val="7030A0"/>
                </a:solidFill>
              </a:rPr>
              <a:t>Standard</a:t>
            </a:r>
            <a:r>
              <a:rPr lang="en-US" sz="4800" dirty="0"/>
              <a:t> Abstract Data Type</a:t>
            </a:r>
          </a:p>
        </p:txBody>
      </p:sp>
      <p:sp>
        <p:nvSpPr>
          <p:cNvPr id="40963" name="Rectangle 3"/>
          <p:cNvSpPr>
            <a:spLocks noGrp="1" noChangeArrowheads="1"/>
          </p:cNvSpPr>
          <p:nvPr>
            <p:ph type="body" idx="1"/>
          </p:nvPr>
        </p:nvSpPr>
        <p:spPr>
          <a:xfrm>
            <a:off x="635000" y="1120564"/>
            <a:ext cx="8229600" cy="3073367"/>
          </a:xfrm>
        </p:spPr>
        <p:txBody>
          <a:bodyPr/>
          <a:lstStyle/>
          <a:p>
            <a:r>
              <a:rPr lang="en-US" dirty="0"/>
              <a:t>An ADT whose method signatures conform to a </a:t>
            </a:r>
            <a:r>
              <a:rPr lang="en-US" dirty="0">
                <a:solidFill>
                  <a:srgbClr val="7030A0"/>
                </a:solidFill>
              </a:rPr>
              <a:t>standard</a:t>
            </a:r>
          </a:p>
          <a:p>
            <a:pPr lvl="1"/>
            <a:r>
              <a:rPr lang="en-US" sz="2000" dirty="0"/>
              <a:t>Advantage is that an application’s data structure can be changed by changing</a:t>
            </a:r>
          </a:p>
          <a:p>
            <a:pPr lvl="2"/>
            <a:r>
              <a:rPr lang="en-US" sz="2000" dirty="0"/>
              <a:t>The </a:t>
            </a:r>
            <a:r>
              <a:rPr lang="en-US" sz="2000" dirty="0">
                <a:solidFill>
                  <a:srgbClr val="7030A0"/>
                </a:solidFill>
              </a:rPr>
              <a:t>declaration</a:t>
            </a:r>
            <a:r>
              <a:rPr lang="en-US" sz="2000" dirty="0"/>
              <a:t> of the data structure object </a:t>
            </a:r>
          </a:p>
          <a:p>
            <a:pPr lvl="2"/>
            <a:r>
              <a:rPr lang="en-US" sz="2000" dirty="0"/>
              <a:t>Not the operation </a:t>
            </a:r>
            <a:r>
              <a:rPr lang="en-US" sz="2000" dirty="0">
                <a:solidFill>
                  <a:srgbClr val="7030A0"/>
                </a:solidFill>
              </a:rPr>
              <a:t>method</a:t>
            </a:r>
            <a:r>
              <a:rPr lang="en-US" sz="2000" dirty="0"/>
              <a:t> invocations</a:t>
            </a:r>
          </a:p>
          <a:p>
            <a:pPr lvl="1"/>
            <a:r>
              <a:rPr lang="en-US" sz="2000" dirty="0"/>
              <a:t>Greatly reduces the cost of software maintenance  </a:t>
            </a:r>
          </a:p>
        </p:txBody>
      </p:sp>
      <p:sp>
        <p:nvSpPr>
          <p:cNvPr id="2" name="TextBox 1">
            <a:extLst>
              <a:ext uri="{FF2B5EF4-FFF2-40B4-BE49-F238E27FC236}">
                <a16:creationId xmlns:a16="http://schemas.microsoft.com/office/drawing/2014/main" id="{6D028AF0-AEF8-4E8E-8C02-EEA82080BCD1}"/>
              </a:ext>
            </a:extLst>
          </p:cNvPr>
          <p:cNvSpPr txBox="1"/>
          <p:nvPr/>
        </p:nvSpPr>
        <p:spPr>
          <a:xfrm>
            <a:off x="635000" y="4295253"/>
            <a:ext cx="8051800"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Example: </a:t>
            </a:r>
            <a:r>
              <a:rPr lang="en-US" sz="1600" dirty="0"/>
              <a:t>Declare t</a:t>
            </a:r>
            <a:r>
              <a:rPr kumimoji="0" lang="en-US" sz="1600" b="0" i="0" u="none" strike="noStrike" cap="none" spc="0" normalizeH="0" baseline="0" dirty="0">
                <a:ln>
                  <a:noFill/>
                </a:ln>
                <a:solidFill>
                  <a:srgbClr val="000000"/>
                </a:solidFill>
                <a:effectLst/>
                <a:uFillTx/>
                <a:latin typeface="+mn-lt"/>
                <a:ea typeface="+mn-ea"/>
                <a:cs typeface="+mn-cs"/>
                <a:sym typeface="Arial"/>
              </a:rPr>
              <a:t>he </a:t>
            </a:r>
            <a:r>
              <a:rPr lang="en-US" sz="1600" dirty="0">
                <a:solidFill>
                  <a:srgbClr val="7030A0"/>
                </a:solidFill>
              </a:rPr>
              <a:t>s</a:t>
            </a:r>
            <a:r>
              <a:rPr kumimoji="0" lang="en-US" sz="1600" b="0" i="0" u="none" strike="noStrike" cap="none" spc="0" normalizeH="0" baseline="0" dirty="0">
                <a:ln>
                  <a:noFill/>
                </a:ln>
                <a:solidFill>
                  <a:srgbClr val="7030A0"/>
                </a:solidFill>
                <a:effectLst/>
                <a:uFillTx/>
                <a:latin typeface="+mn-lt"/>
                <a:ea typeface="+mn-ea"/>
                <a:cs typeface="+mn-cs"/>
                <a:sym typeface="Arial"/>
              </a:rPr>
              <a:t>tandard</a:t>
            </a:r>
            <a:r>
              <a:rPr kumimoji="0" lang="en-US" sz="1600" b="0" i="0" u="none" strike="noStrike" cap="none" spc="0" normalizeH="0" baseline="0" dirty="0">
                <a:ln>
                  <a:noFill/>
                </a:ln>
                <a:solidFill>
                  <a:srgbClr val="000000"/>
                </a:solidFill>
                <a:effectLst/>
                <a:uFillTx/>
                <a:latin typeface="+mn-lt"/>
                <a:ea typeface="+mn-ea"/>
                <a:cs typeface="+mn-cs"/>
                <a:sym typeface="Arial"/>
              </a:rPr>
              <a:t> method signature to add an element to a data structure as:</a:t>
            </a:r>
          </a:p>
          <a:p>
            <a:pPr marL="0" marR="0" indent="0" algn="l" defTabSz="914400" rtl="0" fontAlgn="auto" latinLnBrk="0" hangingPunct="0">
              <a:lnSpc>
                <a:spcPct val="100000"/>
              </a:lnSpc>
              <a:spcBef>
                <a:spcPts val="0"/>
              </a:spcBef>
              <a:spcAft>
                <a:spcPts val="0"/>
              </a:spcAft>
              <a:buClrTx/>
              <a:buSzTx/>
              <a:buFontTx/>
              <a:buNone/>
              <a:tabLst/>
            </a:pPr>
            <a:r>
              <a:rPr lang="en-US" sz="1600" dirty="0"/>
              <a:t>	</a:t>
            </a:r>
            <a:r>
              <a:rPr lang="en-US" sz="1600" b="1" dirty="0" err="1">
                <a:solidFill>
                  <a:srgbClr val="7030A0"/>
                </a:solidFill>
              </a:rPr>
              <a:t>boolean</a:t>
            </a:r>
            <a:r>
              <a:rPr lang="en-US" sz="1600" b="1" dirty="0">
                <a:solidFill>
                  <a:srgbClr val="7030A0"/>
                </a:solidFill>
              </a:rPr>
              <a:t> add(T element)</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You could then change the data structure from an array based list to a linked list without having to change the method signature to add an element to the data structure. You wouldn’t have to worry that the method to add an element to your new data structure was called “insert” or “</a:t>
            </a:r>
            <a:r>
              <a:rPr kumimoji="0" lang="en-US" sz="1600" b="0" i="0" u="none" strike="noStrike" cap="none" spc="0" normalizeH="0" baseline="0" dirty="0" err="1">
                <a:ln>
                  <a:noFill/>
                </a:ln>
                <a:solidFill>
                  <a:srgbClr val="000000"/>
                </a:solidFill>
                <a:effectLst/>
                <a:uFillTx/>
                <a:latin typeface="+mn-lt"/>
                <a:ea typeface="+mn-ea"/>
                <a:cs typeface="+mn-cs"/>
                <a:sym typeface="Arial"/>
              </a:rPr>
              <a:t>addItem</a:t>
            </a:r>
            <a:r>
              <a:rPr kumimoji="0" lang="en-US" sz="1600" b="0" i="0" u="none" strike="noStrike" cap="none" spc="0" normalizeH="0" baseline="0" dirty="0">
                <a:ln>
                  <a:noFill/>
                </a:ln>
                <a:solidFill>
                  <a:srgbClr val="000000"/>
                </a:solidFill>
                <a:effectLst/>
                <a:uFillTx/>
                <a:latin typeface="+mn-lt"/>
                <a:ea typeface="+mn-ea"/>
                <a:cs typeface="+mn-cs"/>
                <a:sym typeface="Arial"/>
              </a:rPr>
              <a:t>”, etc.</a:t>
            </a:r>
          </a:p>
        </p:txBody>
      </p:sp>
    </p:spTree>
    <p:extLst>
      <p:ext uri="{BB962C8B-B14F-4D97-AF65-F5344CB8AC3E}">
        <p14:creationId xmlns:p14="http://schemas.microsoft.com/office/powerpoint/2010/main" val="36358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1524000"/>
            <a:ext cx="7772400" cy="1362075"/>
          </a:xfrm>
        </p:spPr>
        <p:txBody>
          <a:bodyPr lIns="92075" tIns="46038" rIns="92075" bIns="46038"/>
          <a:lstStyle/>
          <a:p>
            <a:pPr eaLnBrk="1" hangingPunct="1"/>
            <a:r>
              <a:rPr lang="en-US" altLang="en-US" sz="5400" b="0" cap="none" dirty="0">
                <a:solidFill>
                  <a:srgbClr val="007FA3"/>
                </a:solidFill>
                <a:latin typeface="Times New Roman"/>
                <a:ea typeface="Times New Roman"/>
                <a:cs typeface="Times New Roman"/>
              </a:rPr>
              <a:t>The ADT </a:t>
            </a:r>
            <a:r>
              <a:rPr lang="en-US" altLang="en-US" sz="5400" cap="none" dirty="0">
                <a:solidFill>
                  <a:srgbClr val="007FA3"/>
                </a:solidFill>
                <a:latin typeface="Times New Roman"/>
                <a:ea typeface="Times New Roman"/>
                <a:cs typeface="Times New Roman"/>
              </a:rPr>
              <a:t>Bag</a:t>
            </a:r>
          </a:p>
        </p:txBody>
      </p:sp>
    </p:spTree>
    <p:extLst>
      <p:ext uri="{BB962C8B-B14F-4D97-AF65-F5344CB8AC3E}">
        <p14:creationId xmlns:p14="http://schemas.microsoft.com/office/powerpoint/2010/main" val="10786649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4"/>
          <p:cNvSpPr txBox="1">
            <a:spLocks noGrp="1"/>
          </p:cNvSpPr>
          <p:nvPr>
            <p:ph type="title"/>
          </p:nvPr>
        </p:nvSpPr>
        <p:spPr>
          <a:prstGeom prst="rect">
            <a:avLst/>
          </a:prstGeom>
        </p:spPr>
        <p:txBody>
          <a:bodyPr>
            <a:noAutofit/>
          </a:bodyPr>
          <a:lstStyle/>
          <a:p>
            <a:r>
              <a:rPr sz="4800" dirty="0"/>
              <a:t>ADT Bag</a:t>
            </a:r>
          </a:p>
        </p:txBody>
      </p:sp>
      <p:sp>
        <p:nvSpPr>
          <p:cNvPr id="53" name="Content Placeholder 5"/>
          <p:cNvSpPr txBox="1">
            <a:spLocks noGrp="1"/>
          </p:cNvSpPr>
          <p:nvPr>
            <p:ph type="body" idx="1"/>
          </p:nvPr>
        </p:nvSpPr>
        <p:spPr>
          <a:xfrm>
            <a:off x="635000" y="1208487"/>
            <a:ext cx="7495209" cy="5031976"/>
          </a:xfrm>
          <a:prstGeom prst="rect">
            <a:avLst/>
          </a:prstGeom>
        </p:spPr>
        <p:txBody>
          <a:bodyPr/>
          <a:lstStyle/>
          <a:p>
            <a:r>
              <a:rPr sz="2800" dirty="0"/>
              <a:t>Definition</a:t>
            </a:r>
          </a:p>
          <a:p>
            <a:pPr lvl="1"/>
            <a:r>
              <a:rPr sz="2000" dirty="0"/>
              <a:t>A finite collection of objects in </a:t>
            </a:r>
            <a:r>
              <a:rPr sz="2000" dirty="0">
                <a:solidFill>
                  <a:srgbClr val="0070C0"/>
                </a:solidFill>
              </a:rPr>
              <a:t>no particular order</a:t>
            </a:r>
          </a:p>
          <a:p>
            <a:pPr lvl="1"/>
            <a:r>
              <a:rPr sz="2000" dirty="0"/>
              <a:t>Can contain </a:t>
            </a:r>
            <a:r>
              <a:rPr sz="2000" dirty="0">
                <a:solidFill>
                  <a:srgbClr val="0070C0"/>
                </a:solidFill>
              </a:rPr>
              <a:t>duplicate items</a:t>
            </a:r>
          </a:p>
          <a:p>
            <a:r>
              <a:rPr sz="2800" dirty="0"/>
              <a:t>Possible behaviors</a:t>
            </a:r>
          </a:p>
          <a:p>
            <a:pPr lvl="1"/>
            <a:r>
              <a:rPr lang="en-US" sz="2000" dirty="0"/>
              <a:t>Add, remove objects </a:t>
            </a:r>
          </a:p>
          <a:p>
            <a:pPr lvl="1"/>
            <a:r>
              <a:rPr sz="2000" dirty="0"/>
              <a:t>Check for empty</a:t>
            </a:r>
            <a:endParaRPr lang="en-US" sz="2000" dirty="0"/>
          </a:p>
          <a:p>
            <a:pPr lvl="1"/>
            <a:r>
              <a:rPr lang="en-US" sz="2000" dirty="0"/>
              <a:t>Get number of items</a:t>
            </a:r>
          </a:p>
          <a:p>
            <a:pPr lvl="1"/>
            <a:endParaRPr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4956" y="282401"/>
            <a:ext cx="2103124" cy="2685293"/>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xfrm>
            <a:off x="443971" y="152406"/>
            <a:ext cx="8229601" cy="916857"/>
          </a:xfrm>
          <a:prstGeom prst="rect">
            <a:avLst/>
          </a:prstGeom>
        </p:spPr>
        <p:txBody>
          <a:bodyPr>
            <a:noAutofit/>
          </a:bodyPr>
          <a:lstStyle>
            <a:lvl1pPr defTabSz="786384">
              <a:defRPr sz="3784"/>
            </a:lvl1pPr>
          </a:lstStyle>
          <a:p>
            <a:r>
              <a:rPr lang="en-US" sz="4800" b="0" dirty="0"/>
              <a:t>ADT Bag </a:t>
            </a:r>
            <a:r>
              <a:rPr lang="en-US" sz="4400" b="0" dirty="0"/>
              <a:t>(UML Class Diagram)</a:t>
            </a:r>
            <a:r>
              <a:rPr sz="4400" b="0" dirty="0"/>
              <a:t> </a:t>
            </a:r>
            <a:endParaRPr sz="4800" b="0" dirty="0"/>
          </a:p>
        </p:txBody>
      </p:sp>
      <p:graphicFrame>
        <p:nvGraphicFramePr>
          <p:cNvPr id="64" name="Table"/>
          <p:cNvGraphicFramePr/>
          <p:nvPr>
            <p:extLst>
              <p:ext uri="{D42A27DB-BD31-4B8C-83A1-F6EECF244321}">
                <p14:modId xmlns:p14="http://schemas.microsoft.com/office/powerpoint/2010/main" val="2576259342"/>
              </p:ext>
            </p:extLst>
          </p:nvPr>
        </p:nvGraphicFramePr>
        <p:xfrm>
          <a:off x="801709" y="1494037"/>
          <a:ext cx="5325269" cy="3312905"/>
        </p:xfrm>
        <a:graphic>
          <a:graphicData uri="http://schemas.openxmlformats.org/drawingml/2006/table">
            <a:tbl>
              <a:tblPr>
                <a:tableStyleId>{4C3C2611-4C71-4FC5-86AE-919BDF0F9419}</a:tableStyleId>
              </a:tblPr>
              <a:tblGrid>
                <a:gridCol w="5325269">
                  <a:extLst>
                    <a:ext uri="{9D8B030D-6E8A-4147-A177-3AD203B41FA5}">
                      <a16:colId xmlns:a16="http://schemas.microsoft.com/office/drawing/2014/main" val="20000"/>
                    </a:ext>
                  </a:extLst>
                </a:gridCol>
              </a:tblGrid>
              <a:tr h="526115">
                <a:tc>
                  <a:txBody>
                    <a:bodyPr/>
                    <a:lstStyle/>
                    <a:p>
                      <a:pPr marL="1224280" marR="1305560" algn="ctr" defTabSz="457200">
                        <a:defRPr sz="1800"/>
                      </a:pPr>
                      <a:r>
                        <a:rPr sz="1500" b="1" dirty="0">
                          <a:solidFill>
                            <a:srgbClr val="2F2A2B"/>
                          </a:solidFill>
                        </a:rPr>
                        <a:t>Bag</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526115">
                <a:tc>
                  <a:txBody>
                    <a:bodyPr/>
                    <a:lstStyle/>
                    <a:p>
                      <a:pPr algn="l">
                        <a:defRPr sz="1500"/>
                      </a:pPr>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2260675">
                <a:tc>
                  <a:txBody>
                    <a:bodyPr/>
                    <a:lstStyle/>
                    <a:p>
                      <a:pPr marL="47625" algn="l" defTabSz="457200">
                        <a:defRPr sz="1500">
                          <a:solidFill>
                            <a:srgbClr val="2F2A2B"/>
                          </a:solidFill>
                        </a:defRPr>
                      </a:pPr>
                      <a:r>
                        <a:rPr dirty="0"/>
                        <a:t>+</a:t>
                      </a:r>
                      <a:r>
                        <a:rPr dirty="0" err="1"/>
                        <a:t>getCurrentSize</a:t>
                      </a:r>
                      <a:r>
                        <a:rPr dirty="0"/>
                        <a:t>(): integer</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isEmpty</a:t>
                      </a:r>
                      <a:r>
                        <a:rPr dirty="0"/>
                        <a: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b="1" dirty="0">
                          <a:solidFill>
                            <a:srgbClr val="0070C0"/>
                          </a:solidFill>
                        </a:rPr>
                        <a:t>+add(</a:t>
                      </a:r>
                      <a:r>
                        <a:rPr b="1" dirty="0" err="1">
                          <a:solidFill>
                            <a:srgbClr val="0070C0"/>
                          </a:solidFill>
                        </a:rPr>
                        <a:t>newEntry</a:t>
                      </a:r>
                      <a:r>
                        <a:rPr b="1" dirty="0">
                          <a:solidFill>
                            <a:srgbClr val="0070C0"/>
                          </a:solidFill>
                        </a:rPr>
                        <a:t>: T): </a:t>
                      </a:r>
                      <a:r>
                        <a:rPr b="1" dirty="0" err="1">
                          <a:solidFill>
                            <a:srgbClr val="0070C0"/>
                          </a:solidFill>
                        </a:rPr>
                        <a:t>boolean</a:t>
                      </a:r>
                      <a:endParaRPr b="1" dirty="0">
                        <a:solidFill>
                          <a:srgbClr val="0070C0"/>
                        </a:solidFill>
                        <a:latin typeface="Times New Roman"/>
                        <a:ea typeface="Times New Roman"/>
                        <a:cs typeface="Times New Roman"/>
                        <a:sym typeface="Times New Roman"/>
                      </a:endParaRPr>
                    </a:p>
                    <a:p>
                      <a:pPr marL="47625" algn="l" defTabSz="457200">
                        <a:defRPr sz="1500">
                          <a:solidFill>
                            <a:srgbClr val="2F2A2B"/>
                          </a:solidFill>
                        </a:defRPr>
                      </a:pPr>
                      <a:r>
                        <a:rPr dirty="0"/>
                        <a:t>+remove(): </a:t>
                      </a:r>
                      <a:r>
                        <a:rPr sz="1500" b="1" i="0" u="none" strike="noStrike" cap="none" spc="0" baseline="0" dirty="0">
                          <a:ln>
                            <a:noFill/>
                          </a:ln>
                          <a:solidFill>
                            <a:srgbClr val="0070C0"/>
                          </a:solidFill>
                          <a:uFillTx/>
                          <a:latin typeface="+mn-lt"/>
                          <a:ea typeface="+mn-ea"/>
                          <a:cs typeface="+mn-cs"/>
                          <a:sym typeface="Arial"/>
                        </a:rPr>
                        <a:t>T</a:t>
                      </a:r>
                      <a:endParaRPr sz="1500" b="1" i="0" u="none" strike="noStrike" cap="none" spc="0" baseline="0" dirty="0">
                        <a:ln>
                          <a:noFill/>
                        </a:ln>
                        <a:solidFill>
                          <a:srgbClr val="0070C0"/>
                        </a:solidFill>
                        <a:uFillTx/>
                        <a:latin typeface="+mn-lt"/>
                        <a:ea typeface="+mn-ea"/>
                        <a:cs typeface="+mn-cs"/>
                        <a:sym typeface="Times New Roman"/>
                      </a:endParaRPr>
                    </a:p>
                    <a:p>
                      <a:pPr marL="47625" algn="l" defTabSz="457200">
                        <a:defRPr sz="1500">
                          <a:solidFill>
                            <a:srgbClr val="2F2A2B"/>
                          </a:solidFill>
                        </a:defRPr>
                      </a:pPr>
                      <a:r>
                        <a:rPr dirty="0"/>
                        <a:t>+remove(</a:t>
                      </a:r>
                      <a:r>
                        <a:rPr dirty="0" err="1"/>
                        <a:t>anEntry</a:t>
                      </a:r>
                      <a:r>
                        <a:rPr dirty="0"/>
                        <a:t>: </a:t>
                      </a:r>
                      <a:r>
                        <a:rPr sz="1500" b="1" i="0" u="none" strike="noStrike" cap="none" spc="0" baseline="0" dirty="0">
                          <a:ln>
                            <a:noFill/>
                          </a:ln>
                          <a:solidFill>
                            <a:srgbClr val="0070C0"/>
                          </a:solidFill>
                          <a:uFillTx/>
                          <a:latin typeface="+mn-lt"/>
                          <a:ea typeface="+mn-ea"/>
                          <a:cs typeface="+mn-cs"/>
                          <a:sym typeface="Arial"/>
                        </a:rPr>
                        <a:t>T</a:t>
                      </a:r>
                      <a:r>
                        <a:rPr dirty="0"/>
                        <a: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+clear(): void</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getFrequencyOf</a:t>
                      </a:r>
                      <a:r>
                        <a:rPr dirty="0"/>
                        <a:t>(</a:t>
                      </a:r>
                      <a:r>
                        <a:rPr dirty="0" err="1"/>
                        <a:t>anEntry</a:t>
                      </a:r>
                      <a:r>
                        <a:rPr dirty="0"/>
                        <a:t>: </a:t>
                      </a:r>
                      <a:r>
                        <a:rPr sz="1500" b="1" i="0" u="none" strike="noStrike" cap="none" spc="0" baseline="0" dirty="0">
                          <a:ln>
                            <a:noFill/>
                          </a:ln>
                          <a:solidFill>
                            <a:srgbClr val="0070C0"/>
                          </a:solidFill>
                          <a:uFillTx/>
                          <a:latin typeface="+mn-lt"/>
                          <a:ea typeface="+mn-ea"/>
                          <a:cs typeface="+mn-cs"/>
                          <a:sym typeface="Arial"/>
                        </a:rPr>
                        <a:t>T</a:t>
                      </a:r>
                      <a:r>
                        <a:rPr dirty="0"/>
                        <a:t>): integer</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+contains(</a:t>
                      </a:r>
                      <a:r>
                        <a:rPr dirty="0" err="1"/>
                        <a:t>anEntry</a:t>
                      </a:r>
                      <a:r>
                        <a:rPr dirty="0"/>
                        <a:t>: T): </a:t>
                      </a:r>
                      <a:r>
                        <a:rPr dirty="0" err="1"/>
                        <a:t>boolean</a:t>
                      </a:r>
                      <a:endParaRPr dirty="0">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rPr dirty="0"/>
                        <a:t>+</a:t>
                      </a:r>
                      <a:r>
                        <a:rPr dirty="0" err="1"/>
                        <a:t>toArray</a:t>
                      </a:r>
                      <a:r>
                        <a:rPr dirty="0"/>
                        <a:t>(): </a:t>
                      </a:r>
                      <a:r>
                        <a:rPr sz="1500" b="1" i="0" u="none" strike="noStrike" cap="none" spc="0" baseline="0" dirty="0">
                          <a:ln>
                            <a:noFill/>
                          </a:ln>
                          <a:solidFill>
                            <a:srgbClr val="0070C0"/>
                          </a:solidFill>
                          <a:uFillTx/>
                          <a:latin typeface="+mn-lt"/>
                          <a:ea typeface="+mn-ea"/>
                          <a:cs typeface="+mn-cs"/>
                          <a:sym typeface="Arial"/>
                        </a:rPr>
                        <a:t>T</a:t>
                      </a:r>
                      <a:r>
                        <a:rPr dirty="0"/>
                        <a:t>[]</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4"/>
          <p:cNvSpPr txBox="1">
            <a:spLocks noGrp="1"/>
          </p:cNvSpPr>
          <p:nvPr>
            <p:ph type="title"/>
          </p:nvPr>
        </p:nvSpPr>
        <p:spPr>
          <a:prstGeom prst="rect">
            <a:avLst/>
          </a:prstGeom>
        </p:spPr>
        <p:txBody>
          <a:bodyPr>
            <a:normAutofit/>
          </a:bodyPr>
          <a:lstStyle/>
          <a:p>
            <a:r>
              <a:rPr sz="4800" b="0" dirty="0"/>
              <a:t>An Interface </a:t>
            </a:r>
            <a:r>
              <a:rPr b="0" dirty="0"/>
              <a:t>(</a:t>
            </a:r>
            <a:r>
              <a:rPr lang="en-US" b="0" dirty="0"/>
              <a:t>1 of 2</a:t>
            </a:r>
            <a:r>
              <a:rPr b="0" dirty="0"/>
              <a:t>)</a:t>
            </a:r>
          </a:p>
        </p:txBody>
      </p:sp>
      <p:sp>
        <p:nvSpPr>
          <p:cNvPr id="71" name="/** An interface that describes the operations of a bag of objects. */…"/>
          <p:cNvSpPr txBox="1"/>
          <p:nvPr/>
        </p:nvSpPr>
        <p:spPr>
          <a:xfrm>
            <a:off x="421581" y="1025313"/>
            <a:ext cx="8300838" cy="466455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An interface that describes the operations of a bag of objects.</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solidFill>
                  <a:srgbClr val="BA2DA2"/>
                </a:solidFill>
              </a:rPr>
              <a:t>public</a:t>
            </a:r>
            <a:r>
              <a:rPr dirty="0"/>
              <a:t> </a:t>
            </a:r>
            <a:r>
              <a:rPr dirty="0">
                <a:solidFill>
                  <a:srgbClr val="BA2DA2"/>
                </a:solidFill>
              </a:rPr>
              <a:t>interface</a:t>
            </a:r>
            <a:r>
              <a:rPr dirty="0"/>
              <a:t> </a:t>
            </a:r>
            <a:r>
              <a:rPr dirty="0" err="1"/>
              <a:t>BagInterface</a:t>
            </a:r>
            <a:r>
              <a:rPr dirty="0"/>
              <a:t>&lt;T&gt;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Gets the current number of entries in this bag.</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The integer number of entries currently in the bag.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int</a:t>
            </a:r>
            <a:r>
              <a:rPr dirty="0"/>
              <a:t> </a:t>
            </a:r>
            <a:r>
              <a:rPr dirty="0" err="1"/>
              <a:t>getCurrentSize</a:t>
            </a:r>
            <a:r>
              <a:rPr dirty="0"/>
              <a: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Sees whether this bag is empty.</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True if the bag is empty, or false if not.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t>
            </a:r>
            <a:r>
              <a:rPr dirty="0" err="1"/>
              <a:t>isEmpty</a:t>
            </a:r>
            <a:r>
              <a:rPr dirty="0"/>
              <a:t>();</a:t>
            </a:r>
            <a:endParaRPr dirty="0">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Adds a new entry to this bag.</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a:t>
            </a:r>
            <a:r>
              <a:rPr b="1" dirty="0" err="1"/>
              <a:t>param</a:t>
            </a:r>
            <a:r>
              <a:rPr dirty="0"/>
              <a:t> </a:t>
            </a:r>
            <a:r>
              <a:rPr dirty="0" err="1"/>
              <a:t>newEntry</a:t>
            </a:r>
            <a:r>
              <a:rPr dirty="0"/>
              <a:t>  The object to be added as a new entry.</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True if the addition is successful, or false if not.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add(T </a:t>
            </a:r>
            <a:r>
              <a:rPr dirty="0" err="1"/>
              <a:t>newEntry</a:t>
            </a:r>
            <a:r>
              <a:rPr dirty="0"/>
              <a:t>);</a:t>
            </a:r>
            <a:endParaRPr dirty="0">
              <a:latin typeface="+mj-lt"/>
              <a:ea typeface="+mj-ea"/>
              <a:cs typeface="+mj-cs"/>
              <a:sym typeface="Helvetica"/>
            </a:endParaRPr>
          </a:p>
          <a:p>
            <a:pPr defTabSz="344804">
              <a:tabLst>
                <a:tab pos="342900" algn="l"/>
              </a:tabLst>
              <a:defRPr sz="1500">
                <a:latin typeface="+mj-lt"/>
                <a:ea typeface="+mj-ea"/>
                <a:cs typeface="+mj-cs"/>
                <a:sym typeface="Helvetica"/>
              </a:defRPr>
            </a:pPr>
            <a:endParaRPr dirty="0">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Removes one unspecified entry from this bag, if possible.</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a:t>
            </a:r>
            <a:r>
              <a:rPr b="1" dirty="0"/>
              <a:t>@return</a:t>
            </a:r>
            <a:r>
              <a:rPr dirty="0"/>
              <a:t>  Either the removed entry, if the removal.</a:t>
            </a:r>
            <a:endParaRPr dirty="0">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dirty="0"/>
              <a:t>                was successful, or null. */</a:t>
            </a:r>
            <a:endParaRPr dirty="0">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public</a:t>
            </a:r>
            <a:r>
              <a:rPr dirty="0"/>
              <a:t> T remove();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4"/>
          <p:cNvSpPr txBox="1">
            <a:spLocks noGrp="1"/>
          </p:cNvSpPr>
          <p:nvPr>
            <p:ph type="title"/>
          </p:nvPr>
        </p:nvSpPr>
        <p:spPr>
          <a:prstGeom prst="rect">
            <a:avLst/>
          </a:prstGeom>
        </p:spPr>
        <p:txBody>
          <a:bodyPr>
            <a:normAutofit/>
          </a:bodyPr>
          <a:lstStyle/>
          <a:p>
            <a:r>
              <a:rPr sz="4000" b="0" dirty="0"/>
              <a:t>An Interface (</a:t>
            </a:r>
            <a:r>
              <a:rPr lang="en-US" sz="4000" b="0" dirty="0"/>
              <a:t>2 of</a:t>
            </a:r>
            <a:r>
              <a:rPr sz="4000" b="0" dirty="0"/>
              <a:t> 2)</a:t>
            </a:r>
          </a:p>
        </p:txBody>
      </p:sp>
      <p:sp>
        <p:nvSpPr>
          <p:cNvPr id="75" name="/** Removes one occurrence of a given entry from this bag, if possible.…"/>
          <p:cNvSpPr txBox="1"/>
          <p:nvPr/>
        </p:nvSpPr>
        <p:spPr>
          <a:xfrm>
            <a:off x="354926" y="944879"/>
            <a:ext cx="6020236" cy="526297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Removes one occurrence of a given entry from this bag, if possible.</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be removed.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True if the removal was successful, or false if not.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lang="en-US" dirty="0"/>
              <a:t>	</a:t>
            </a:r>
            <a:r>
              <a:rPr dirty="0">
                <a:solidFill>
                  <a:srgbClr val="BA2DA2"/>
                </a:solidFill>
              </a:rPr>
              <a:t>public</a:t>
            </a:r>
            <a:r>
              <a:rPr dirty="0"/>
              <a:t> </a:t>
            </a:r>
            <a:r>
              <a:rPr dirty="0" err="1">
                <a:solidFill>
                  <a:srgbClr val="BA2DA2"/>
                </a:solidFill>
              </a:rPr>
              <a:t>boolean</a:t>
            </a:r>
            <a:r>
              <a:rPr dirty="0"/>
              <a:t> remove(T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Removes all entries from this bag.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a:solidFill>
                  <a:srgbClr val="BA2DA2"/>
                </a:solidFill>
              </a:rPr>
              <a:t>void</a:t>
            </a:r>
            <a:r>
              <a:rPr dirty="0"/>
              <a:t> clear();</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Counts the number of times a given entry appears in this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be counted.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The number of times </a:t>
            </a:r>
            <a:r>
              <a:rPr dirty="0" err="1"/>
              <a:t>anEntry</a:t>
            </a:r>
            <a:r>
              <a:rPr dirty="0"/>
              <a:t> appears in the bag.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int</a:t>
            </a:r>
            <a:r>
              <a:rPr dirty="0"/>
              <a:t> </a:t>
            </a:r>
            <a:r>
              <a:rPr dirty="0" err="1"/>
              <a:t>getFrequencyOf</a:t>
            </a:r>
            <a:r>
              <a:rPr dirty="0"/>
              <a:t>(T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Tests whether this bag contains a given entry.</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a:t>
            </a:r>
            <a:r>
              <a:rPr b="1" dirty="0" err="1"/>
              <a:t>param</a:t>
            </a:r>
            <a:r>
              <a:rPr dirty="0"/>
              <a:t> </a:t>
            </a:r>
            <a:r>
              <a:rPr dirty="0" err="1"/>
              <a:t>anEntry</a:t>
            </a:r>
            <a:r>
              <a:rPr dirty="0"/>
              <a:t>  The entry to find.</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True if the bag contains </a:t>
            </a:r>
            <a:r>
              <a:rPr dirty="0" err="1"/>
              <a:t>anEntry</a:t>
            </a:r>
            <a:r>
              <a:rPr dirty="0"/>
              <a:t>, or false if not.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contains(T </a:t>
            </a:r>
            <a:r>
              <a:rPr dirty="0" err="1"/>
              <a:t>anEntry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Retrieves all entries that are in this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a:t>
            </a:r>
            <a:r>
              <a:rPr b="1" dirty="0"/>
              <a:t>@return</a:t>
            </a:r>
            <a:r>
              <a:rPr dirty="0"/>
              <a:t>  A newly allocated array of all the entries in the bag.</a:t>
            </a:r>
            <a:endParaRPr dirty="0">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t>                Note: If the bag is empty, the returned array is empty. */</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T[] </a:t>
            </a:r>
            <a:r>
              <a:rPr dirty="0" err="1"/>
              <a:t>toArray</a:t>
            </a:r>
            <a:r>
              <a:rPr dirty="0"/>
              <a:t>();</a:t>
            </a:r>
            <a:endParaRPr lang="en-US" dirty="0"/>
          </a:p>
          <a:p>
            <a:pPr defTabSz="344804">
              <a:tabLst>
                <a:tab pos="342900" algn="l"/>
              </a:tabLst>
              <a:defRPr>
                <a:latin typeface="Menlo"/>
                <a:ea typeface="Menlo"/>
                <a:cs typeface="Menlo"/>
                <a:sym typeface="Menlo"/>
              </a:defRPr>
            </a:pP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a:t>
            </a:r>
            <a:r>
              <a:rPr dirty="0"/>
              <a:t>// end </a:t>
            </a:r>
            <a:r>
              <a:rPr dirty="0" err="1"/>
              <a:t>BagInterface</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000" b="0" dirty="0" err="1"/>
              <a:t>ModernC</a:t>
            </a:r>
            <a:endParaRPr sz="4000" b="0" dirty="0"/>
          </a:p>
        </p:txBody>
      </p:sp>
      <p:sp>
        <p:nvSpPr>
          <p:cNvPr id="49" name="Content Placeholder 3"/>
          <p:cNvSpPr txBox="1">
            <a:spLocks noGrp="1"/>
          </p:cNvSpPr>
          <p:nvPr>
            <p:ph type="body" sz="half" idx="1"/>
          </p:nvPr>
        </p:nvSpPr>
        <p:spPr>
          <a:xfrm>
            <a:off x="443970" y="1056087"/>
            <a:ext cx="7374663" cy="5046762"/>
          </a:xfrm>
          <a:prstGeom prst="rect">
            <a:avLst/>
          </a:prstGeom>
        </p:spPr>
        <p:txBody>
          <a:bodyPr>
            <a:normAutofit/>
          </a:bodyPr>
          <a:lstStyle/>
          <a:p>
            <a:pPr marL="101600" indent="0">
              <a:buNone/>
            </a:pPr>
            <a:r>
              <a:rPr lang="en-US" dirty="0"/>
              <a:t>“You can’t learn a programming language without practicing it.  You must have a decent programming environment at your disposal, and you must master it to some extent.”</a:t>
            </a:r>
          </a:p>
          <a:p>
            <a:pPr marL="101600" indent="0" algn="r">
              <a:buNone/>
            </a:pPr>
            <a:r>
              <a:rPr lang="en-US" sz="2000" dirty="0"/>
              <a:t>Jens </a:t>
            </a:r>
            <a:r>
              <a:rPr lang="en-US" sz="2000" dirty="0" err="1"/>
              <a:t>Gustedt</a:t>
            </a:r>
            <a:r>
              <a:rPr lang="en-US" sz="2000" dirty="0"/>
              <a:t>, </a:t>
            </a:r>
            <a:r>
              <a:rPr lang="en-US" sz="2000" dirty="0" err="1"/>
              <a:t>ModernC</a:t>
            </a:r>
            <a:endParaRPr lang="en-US" sz="2000" dirty="0"/>
          </a:p>
          <a:p>
            <a:pPr marL="101600" indent="0" algn="r">
              <a:buNone/>
            </a:pPr>
            <a:r>
              <a:rPr lang="en-US" sz="2000" dirty="0"/>
              <a:t>https://modernc.gforge.inria.fr/ </a:t>
            </a:r>
          </a:p>
        </p:txBody>
      </p:sp>
    </p:spTree>
    <p:extLst>
      <p:ext uri="{BB962C8B-B14F-4D97-AF65-F5344CB8AC3E}">
        <p14:creationId xmlns:p14="http://schemas.microsoft.com/office/powerpoint/2010/main" val="167583136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prstGeom prst="rect">
            <a:avLst/>
          </a:prstGeom>
        </p:spPr>
        <p:txBody>
          <a:bodyPr>
            <a:noAutofit/>
          </a:bodyPr>
          <a:lstStyle>
            <a:lvl1pPr defTabSz="795527">
              <a:defRPr sz="3828"/>
            </a:lvl1pPr>
          </a:lstStyle>
          <a:p>
            <a:r>
              <a:rPr sz="4400" b="0" dirty="0"/>
              <a:t>Vending Machine</a:t>
            </a:r>
            <a:r>
              <a:rPr lang="en-US" sz="4400" b="0" dirty="0"/>
              <a:t> </a:t>
            </a:r>
            <a:endParaRPr sz="4400" b="0" dirty="0"/>
          </a:p>
        </p:txBody>
      </p:sp>
      <p:sp>
        <p:nvSpPr>
          <p:cNvPr id="100" name="Text Placeholder 2"/>
          <p:cNvSpPr txBox="1">
            <a:spLocks noGrp="1"/>
          </p:cNvSpPr>
          <p:nvPr>
            <p:ph type="body" idx="1"/>
          </p:nvPr>
        </p:nvSpPr>
        <p:spPr>
          <a:xfrm>
            <a:off x="635000" y="1208487"/>
            <a:ext cx="5151802" cy="5031976"/>
          </a:xfrm>
          <a:prstGeom prst="rect">
            <a:avLst/>
          </a:prstGeom>
        </p:spPr>
        <p:txBody>
          <a:bodyPr>
            <a:normAutofit fontScale="92500" lnSpcReduction="10000"/>
          </a:bodyPr>
          <a:lstStyle/>
          <a:p>
            <a:r>
              <a:rPr dirty="0"/>
              <a:t>Can perform only tasks machine’s interface presents</a:t>
            </a:r>
          </a:p>
          <a:p>
            <a:r>
              <a:rPr dirty="0"/>
              <a:t>You must understand these tasks</a:t>
            </a:r>
          </a:p>
          <a:p>
            <a:r>
              <a:rPr dirty="0"/>
              <a:t>Cannot access the inside of the machine</a:t>
            </a:r>
          </a:p>
          <a:p>
            <a:r>
              <a:rPr dirty="0"/>
              <a:t>You can use the machine even though you do not know what happens inside</a:t>
            </a:r>
          </a:p>
          <a:p>
            <a:r>
              <a:rPr dirty="0">
                <a:solidFill>
                  <a:srgbClr val="0070C0"/>
                </a:solidFill>
              </a:rPr>
              <a:t>Usable even with </a:t>
            </a:r>
            <a:r>
              <a:rPr lang="en-US" dirty="0">
                <a:solidFill>
                  <a:srgbClr val="0070C0"/>
                </a:solidFill>
              </a:rPr>
              <a:t>an “upgraded"</a:t>
            </a:r>
            <a:r>
              <a:rPr dirty="0">
                <a:solidFill>
                  <a:srgbClr val="0070C0"/>
                </a:solidFill>
              </a:rPr>
              <a:t> inside</a:t>
            </a:r>
            <a:endParaRPr lang="en-US" dirty="0">
              <a:solidFill>
                <a:srgbClr val="0070C0"/>
              </a:solidFill>
            </a:endParaRPr>
          </a:p>
          <a:p>
            <a:r>
              <a:rPr lang="en-US" dirty="0">
                <a:solidFill>
                  <a:srgbClr val="7030A0"/>
                </a:solidFill>
              </a:rPr>
              <a:t>Similar to the “car” we discussed earlier</a:t>
            </a:r>
            <a:endParaRPr dirty="0">
              <a:solidFill>
                <a:srgbClr val="7030A0"/>
              </a:solidFill>
            </a:endParaRPr>
          </a:p>
        </p:txBody>
      </p:sp>
      <p:pic>
        <p:nvPicPr>
          <p:cNvPr id="101" name="A diagram illustrates a woman standing in front of a vending machine and a call out speech bubble from the woman reads, I am really thirsty hyphen what looks good?&#10;&#10;Picture 2" descr="A diagram illustrates a woman standing in front of a vending machine and a call out speech bubble from the woman reads, I am really thirsty hyphen what looks good?Picture 2"/>
          <p:cNvPicPr>
            <a:picLocks noChangeAspect="1"/>
          </p:cNvPicPr>
          <p:nvPr/>
        </p:nvPicPr>
        <p:blipFill>
          <a:blip r:embed="rId3">
            <a:extLst/>
          </a:blip>
          <a:stretch>
            <a:fillRect/>
          </a:stretch>
        </p:blipFill>
        <p:spPr>
          <a:xfrm>
            <a:off x="6038055" y="1208487"/>
            <a:ext cx="2725001" cy="2963747"/>
          </a:xfrm>
          <a:prstGeom prst="rect">
            <a:avLst/>
          </a:prstGeom>
          <a:ln w="12700">
            <a:miter lim="400000"/>
          </a:ln>
        </p:spPr>
      </p:pic>
    </p:spTree>
    <p:extLst>
      <p:ext uri="{BB962C8B-B14F-4D97-AF65-F5344CB8AC3E}">
        <p14:creationId xmlns:p14="http://schemas.microsoft.com/office/powerpoint/2010/main" val="9381271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E2E3-1091-4ACA-9A89-AF5053EECBD7}"/>
              </a:ext>
            </a:extLst>
          </p:cNvPr>
          <p:cNvSpPr>
            <a:spLocks noGrp="1"/>
          </p:cNvSpPr>
          <p:nvPr>
            <p:ph type="title"/>
          </p:nvPr>
        </p:nvSpPr>
        <p:spPr>
          <a:xfrm>
            <a:off x="4048018" y="337387"/>
            <a:ext cx="4549454" cy="866842"/>
          </a:xfrm>
        </p:spPr>
        <p:txBody>
          <a:bodyPr>
            <a:normAutofit fontScale="90000"/>
          </a:bodyPr>
          <a:lstStyle/>
          <a:p>
            <a:r>
              <a:rPr lang="en-US" dirty="0"/>
              <a:t>Java Class Library</a:t>
            </a:r>
          </a:p>
        </p:txBody>
      </p:sp>
      <p:pic>
        <p:nvPicPr>
          <p:cNvPr id="4" name="Picture 3">
            <a:extLst>
              <a:ext uri="{FF2B5EF4-FFF2-40B4-BE49-F238E27FC236}">
                <a16:creationId xmlns:a16="http://schemas.microsoft.com/office/drawing/2014/main" id="{DCF4F100-AD02-417B-9259-D61EA1D013B2}"/>
              </a:ext>
            </a:extLst>
          </p:cNvPr>
          <p:cNvPicPr>
            <a:picLocks noChangeAspect="1"/>
          </p:cNvPicPr>
          <p:nvPr/>
        </p:nvPicPr>
        <p:blipFill>
          <a:blip r:embed="rId3"/>
          <a:stretch>
            <a:fillRect/>
          </a:stretch>
        </p:blipFill>
        <p:spPr>
          <a:xfrm>
            <a:off x="145836" y="1413189"/>
            <a:ext cx="8363164" cy="5444811"/>
          </a:xfrm>
          <a:prstGeom prst="rect">
            <a:avLst/>
          </a:prstGeom>
        </p:spPr>
      </p:pic>
      <p:pic>
        <p:nvPicPr>
          <p:cNvPr id="5" name="Picture 4">
            <a:extLst>
              <a:ext uri="{FF2B5EF4-FFF2-40B4-BE49-F238E27FC236}">
                <a16:creationId xmlns:a16="http://schemas.microsoft.com/office/drawing/2014/main" id="{8561127D-1E4A-4570-A97A-EFF99A598EC5}"/>
              </a:ext>
            </a:extLst>
          </p:cNvPr>
          <p:cNvPicPr>
            <a:picLocks noChangeAspect="1"/>
          </p:cNvPicPr>
          <p:nvPr/>
        </p:nvPicPr>
        <p:blipFill>
          <a:blip r:embed="rId4"/>
          <a:stretch>
            <a:fillRect/>
          </a:stretch>
        </p:blipFill>
        <p:spPr>
          <a:xfrm>
            <a:off x="145836" y="152400"/>
            <a:ext cx="2905125" cy="1314450"/>
          </a:xfrm>
          <a:prstGeom prst="rect">
            <a:avLst/>
          </a:prstGeom>
        </p:spPr>
      </p:pic>
    </p:spTree>
    <p:extLst>
      <p:ext uri="{BB962C8B-B14F-4D97-AF65-F5344CB8AC3E}">
        <p14:creationId xmlns:p14="http://schemas.microsoft.com/office/powerpoint/2010/main" val="24914070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pitchFamily="1" charset="-128"/>
              </a:defRPr>
            </a:lvl1pPr>
            <a:lvl2pPr marL="742950" indent="-285750">
              <a:defRPr sz="2400">
                <a:solidFill>
                  <a:schemeClr val="tx1"/>
                </a:solidFill>
                <a:latin typeface="Arial" panose="020B0604020202020204" pitchFamily="34" charset="0"/>
                <a:ea typeface="ヒラギノ角ゴ Pro W3" pitchFamily="1" charset="-128"/>
              </a:defRPr>
            </a:lvl2pPr>
            <a:lvl3pPr marL="1143000" indent="-228600">
              <a:defRPr sz="2400">
                <a:solidFill>
                  <a:schemeClr val="tx1"/>
                </a:solidFill>
                <a:latin typeface="Arial" panose="020B0604020202020204" pitchFamily="34" charset="0"/>
                <a:ea typeface="ヒラギノ角ゴ Pro W3" pitchFamily="1" charset="-128"/>
              </a:defRPr>
            </a:lvl3pPr>
            <a:lvl4pPr marL="1600200" indent="-228600">
              <a:defRPr sz="2400">
                <a:solidFill>
                  <a:schemeClr val="tx1"/>
                </a:solidFill>
                <a:latin typeface="Arial" panose="020B0604020202020204" pitchFamily="34" charset="0"/>
                <a:ea typeface="ヒラギノ角ゴ Pro W3" pitchFamily="1" charset="-128"/>
              </a:defRPr>
            </a:lvl4pPr>
            <a:lvl5pPr marL="2057400" indent="-228600">
              <a:defRPr sz="24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1" charset="-128"/>
              </a:defRPr>
            </a:lvl9pPr>
          </a:lstStyle>
          <a:p>
            <a:fld id="{4C92B3FD-6E59-4733-A143-246B72EB7DCF}" type="slidenum">
              <a:rPr lang="en-US" altLang="en-US" sz="1400">
                <a:solidFill>
                  <a:schemeClr val="bg2"/>
                </a:solidFill>
                <a:latin typeface="Arial Narrow" panose="020B0606020202030204" pitchFamily="34" charset="0"/>
              </a:rPr>
              <a:pPr/>
              <a:t>22</a:t>
            </a:fld>
            <a:endParaRPr lang="en-US" altLang="en-US" sz="1400">
              <a:solidFill>
                <a:schemeClr val="bg2"/>
              </a:solidFill>
              <a:latin typeface="Arial Narrow" panose="020B0606020202030204" pitchFamily="34" charset="0"/>
            </a:endParaRPr>
          </a:p>
        </p:txBody>
      </p:sp>
      <p:sp>
        <p:nvSpPr>
          <p:cNvPr id="512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altLang="en-US" sz="4000" dirty="0"/>
              <a:t>The Java Collection Framework</a:t>
            </a:r>
          </a:p>
        </p:txBody>
      </p:sp>
      <p:sp>
        <p:nvSpPr>
          <p:cNvPr id="51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90000"/>
              </a:lnSpc>
            </a:pPr>
            <a:r>
              <a:rPr lang="en-US" altLang="en-US" dirty="0"/>
              <a:t>The Java Collections Framework is a library of classes and interfaces for working with collections of objects</a:t>
            </a:r>
          </a:p>
          <a:p>
            <a:pPr eaLnBrk="1" hangingPunct="1">
              <a:lnSpc>
                <a:spcPct val="90000"/>
              </a:lnSpc>
            </a:pPr>
            <a:endParaRPr lang="en-US" altLang="en-US" dirty="0"/>
          </a:p>
          <a:p>
            <a:pPr eaLnBrk="1" hangingPunct="1">
              <a:lnSpc>
                <a:spcPct val="90000"/>
              </a:lnSpc>
            </a:pPr>
            <a:r>
              <a:rPr lang="en-US" altLang="en-US" dirty="0"/>
              <a:t>A collection is an object which can store other objects, called elements. Collections provide methods for adding and removing elements, and for searching for a particular element within the collection</a:t>
            </a:r>
          </a:p>
        </p:txBody>
      </p:sp>
    </p:spTree>
    <p:extLst>
      <p:ext uri="{BB962C8B-B14F-4D97-AF65-F5344CB8AC3E}">
        <p14:creationId xmlns:p14="http://schemas.microsoft.com/office/powerpoint/2010/main" val="235068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noAutofit/>
          </a:bodyPr>
          <a:lstStyle/>
          <a:p>
            <a:pPr defTabSz="786384">
              <a:defRPr sz="3784"/>
            </a:pPr>
            <a:r>
              <a:rPr sz="3600" dirty="0"/>
              <a:t>Interface </a:t>
            </a:r>
            <a:r>
              <a:rPr sz="3600" dirty="0">
                <a:sym typeface="Courier New"/>
              </a:rPr>
              <a:t>Set</a:t>
            </a:r>
            <a:r>
              <a:rPr lang="en-US" sz="3600" dirty="0">
                <a:sym typeface="Courier New"/>
              </a:rPr>
              <a:t> </a:t>
            </a:r>
            <a:r>
              <a:rPr lang="en-US" sz="3600" b="0" dirty="0">
                <a:sym typeface="Courier New"/>
              </a:rPr>
              <a:t>| Java Collection Framework</a:t>
            </a:r>
            <a:endParaRPr sz="3600" b="0" dirty="0">
              <a:sym typeface="Courier New"/>
            </a:endParaRPr>
          </a:p>
        </p:txBody>
      </p:sp>
      <p:sp>
        <p:nvSpPr>
          <p:cNvPr id="109" name="/** An interface that describes the operations of a set of objects. */…"/>
          <p:cNvSpPr txBox="1"/>
          <p:nvPr/>
        </p:nvSpPr>
        <p:spPr>
          <a:xfrm>
            <a:off x="761063" y="1712587"/>
            <a:ext cx="5338960" cy="483209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An interface that describes the operations of a set of objects.</a:t>
            </a:r>
            <a:r>
              <a:rPr kumimoji="0" b="0" i="0" u="none" strike="noStrike" kern="0" cap="none" spc="0" normalizeH="0" baseline="0" noProof="0" dirty="0">
                <a:ln>
                  <a:noFill/>
                </a:ln>
                <a:solidFill>
                  <a:srgbClr val="000000"/>
                </a:solidFill>
                <a:effectLst/>
                <a:uLnTx/>
                <a:uFillTx/>
                <a:latin typeface="Helvetica"/>
                <a:ea typeface="+mj-ea"/>
                <a:cs typeface="Helvetica"/>
                <a:sym typeface="Helvetica"/>
              </a:rPr>
              <a:t> </a:t>
            </a:r>
            <a:r>
              <a:rPr kumimoji="0" b="0" i="0" u="none" strike="noStrike" kern="0" cap="none" spc="0" normalizeH="0" baseline="0" noProof="0" dirty="0">
                <a:ln>
                  <a:noFill/>
                </a:ln>
                <a:solidFill>
                  <a:srgbClr val="0084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interface</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SetInterface</a:t>
            </a:r>
            <a:r>
              <a:rPr kumimoji="0" b="0" i="0" u="none" strike="noStrike" kern="0" cap="none" spc="0" normalizeH="0" baseline="0" noProof="0" dirty="0">
                <a:ln>
                  <a:noFill/>
                </a:ln>
                <a:solidFill>
                  <a:srgbClr val="000000"/>
                </a:solidFill>
                <a:effectLst/>
                <a:uLnTx/>
                <a:uFillTx/>
                <a:latin typeface="Menlo"/>
                <a:sym typeface="Menlo"/>
              </a:rPr>
              <a:t>&lt;T&gt;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int</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getCurrentSize</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000000"/>
                </a:solidFill>
                <a:effectLst/>
                <a:uLnTx/>
                <a:uFillTx/>
                <a:latin typeface="Menlo"/>
                <a:sym typeface="Menlo"/>
              </a:rPr>
              <a:t>isEmpty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Adds a new entry to this set, avoiding duplicates.</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a:t>
            </a:r>
            <a:r>
              <a:rPr kumimoji="0" b="1" i="0" u="none" strike="noStrike" kern="0" cap="none" spc="0" normalizeH="0" baseline="0" noProof="0" dirty="0" err="1">
                <a:ln>
                  <a:noFill/>
                </a:ln>
                <a:solidFill>
                  <a:srgbClr val="008400"/>
                </a:solidFill>
                <a:effectLst/>
                <a:uLnTx/>
                <a:uFillTx/>
                <a:latin typeface="Menlo"/>
                <a:sym typeface="Menlo"/>
              </a:rPr>
              <a:t>param</a:t>
            </a:r>
            <a:r>
              <a:rPr kumimoji="0" b="0" i="0" u="none" strike="noStrike" kern="0" cap="none" spc="0" normalizeH="0" baseline="0" noProof="0" dirty="0">
                <a:ln>
                  <a:noFill/>
                </a:ln>
                <a:solidFill>
                  <a:srgbClr val="008400"/>
                </a:solidFill>
                <a:effectLst/>
                <a:uLnTx/>
                <a:uFillTx/>
                <a:latin typeface="Menlo"/>
                <a:sym typeface="Menlo"/>
              </a:rPr>
              <a:t> </a:t>
            </a:r>
            <a:r>
              <a:rPr kumimoji="0" b="0" i="0" u="none" strike="noStrike" kern="0" cap="none" spc="0" normalizeH="0" baseline="0" noProof="0" dirty="0" err="1">
                <a:ln>
                  <a:noFill/>
                </a:ln>
                <a:solidFill>
                  <a:srgbClr val="008400"/>
                </a:solidFill>
                <a:effectLst/>
                <a:uLnTx/>
                <a:uFillTx/>
                <a:latin typeface="Menlo"/>
                <a:sym typeface="Menlo"/>
              </a:rPr>
              <a:t>newEntry</a:t>
            </a:r>
            <a:r>
              <a:rPr kumimoji="0" b="0" i="0" u="none" strike="noStrike" kern="0" cap="none" spc="0" normalizeH="0" baseline="0" noProof="0" dirty="0">
                <a:ln>
                  <a:noFill/>
                </a:ln>
                <a:solidFill>
                  <a:srgbClr val="008400"/>
                </a:solidFill>
                <a:effectLst/>
                <a:uLnTx/>
                <a:uFillTx/>
                <a:latin typeface="Menlo"/>
                <a:sym typeface="Menlo"/>
              </a:rPr>
              <a:t>  The object to be added as a new entry.</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@return</a:t>
            </a:r>
            <a:r>
              <a:rPr kumimoji="0" b="0" i="0" u="none" strike="noStrike" kern="0" cap="none" spc="0" normalizeH="0" baseline="0" noProof="0" dirty="0">
                <a:ln>
                  <a:noFill/>
                </a:ln>
                <a:solidFill>
                  <a:srgbClr val="008400"/>
                </a:solidFill>
                <a:effectLst/>
                <a:uLnTx/>
                <a:uFillTx/>
                <a:latin typeface="Menlo"/>
                <a:sym typeface="Menlo"/>
              </a:rPr>
              <a:t>  True if the addition is successful, or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false if the item already is in the set.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add(T </a:t>
            </a:r>
            <a:r>
              <a:rPr kumimoji="0" b="0" i="0" u="none" strike="noStrike" kern="0" cap="none" spc="0" normalizeH="0" baseline="0" noProof="0" dirty="0" err="1">
                <a:ln>
                  <a:noFill/>
                </a:ln>
                <a:solidFill>
                  <a:srgbClr val="000000"/>
                </a:solidFill>
                <a:effectLst/>
                <a:uLnTx/>
                <a:uFillTx/>
                <a:latin typeface="Menlo"/>
                <a:sym typeface="Menlo"/>
              </a:rPr>
              <a:t>newEntry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j-lt"/>
                <a:ea typeface="+mj-ea"/>
                <a:cs typeface="+mj-cs"/>
                <a:sym typeface="Helvetica"/>
              </a:defRPr>
            </a:pP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Removes a specific entry from this set, if possible.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a:t>
            </a:r>
            <a:r>
              <a:rPr kumimoji="0" b="1" i="0" u="none" strike="noStrike" kern="0" cap="none" spc="0" normalizeH="0" baseline="0" noProof="0" dirty="0" err="1">
                <a:ln>
                  <a:noFill/>
                </a:ln>
                <a:solidFill>
                  <a:srgbClr val="008400"/>
                </a:solidFill>
                <a:effectLst/>
                <a:uLnTx/>
                <a:uFillTx/>
                <a:latin typeface="Menlo"/>
                <a:sym typeface="Menlo"/>
              </a:rPr>
              <a:t>param</a:t>
            </a:r>
            <a:r>
              <a:rPr kumimoji="0" b="0" i="0" u="none" strike="noStrike" kern="0" cap="none" spc="0" normalizeH="0" baseline="0" noProof="0" dirty="0">
                <a:ln>
                  <a:noFill/>
                </a:ln>
                <a:solidFill>
                  <a:srgbClr val="008400"/>
                </a:solidFill>
                <a:effectLst/>
                <a:uLnTx/>
                <a:uFillTx/>
                <a:latin typeface="Menlo"/>
                <a:sym typeface="Menlo"/>
              </a:rPr>
              <a:t> </a:t>
            </a:r>
            <a:r>
              <a:rPr kumimoji="0" b="0" i="0" u="none" strike="noStrike" kern="0" cap="none" spc="0" normalizeH="0" baseline="0" noProof="0" dirty="0" err="1">
                <a:ln>
                  <a:noFill/>
                </a:ln>
                <a:solidFill>
                  <a:srgbClr val="008400"/>
                </a:solidFill>
                <a:effectLst/>
                <a:uLnTx/>
                <a:uFillTx/>
                <a:latin typeface="Menlo"/>
                <a:sym typeface="Menlo"/>
              </a:rPr>
              <a:t>anEntry</a:t>
            </a:r>
            <a:r>
              <a:rPr kumimoji="0" b="0" i="0" u="none" strike="noStrike" kern="0" cap="none" spc="0" normalizeH="0" baseline="0" noProof="0" dirty="0">
                <a:ln>
                  <a:noFill/>
                </a:ln>
                <a:solidFill>
                  <a:srgbClr val="008400"/>
                </a:solidFill>
                <a:effectLst/>
                <a:uLnTx/>
                <a:uFillTx/>
                <a:latin typeface="Menlo"/>
                <a:sym typeface="Menlo"/>
              </a:rPr>
              <a:t>  The entry to be removed.</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8400"/>
                </a:solidFill>
                <a:effectLst/>
                <a:uLnTx/>
                <a:uFillTx/>
                <a:latin typeface="Menlo"/>
                <a:sym typeface="Menlo"/>
              </a:rPr>
              <a:t>       </a:t>
            </a:r>
            <a:r>
              <a:rPr kumimoji="0" b="1" i="0" u="none" strike="noStrike" kern="0" cap="none" spc="0" normalizeH="0" baseline="0" noProof="0" dirty="0">
                <a:ln>
                  <a:noFill/>
                </a:ln>
                <a:solidFill>
                  <a:srgbClr val="008400"/>
                </a:solidFill>
                <a:effectLst/>
                <a:uLnTx/>
                <a:uFillTx/>
                <a:latin typeface="Menlo"/>
                <a:sym typeface="Menlo"/>
              </a:rPr>
              <a:t>@return</a:t>
            </a:r>
            <a:r>
              <a:rPr kumimoji="0" b="0" i="0" u="none" strike="noStrike" kern="0" cap="none" spc="0" normalizeH="0" baseline="0" noProof="0" dirty="0">
                <a:ln>
                  <a:noFill/>
                </a:ln>
                <a:solidFill>
                  <a:srgbClr val="008400"/>
                </a:solidFill>
                <a:effectLst/>
                <a:uLnTx/>
                <a:uFillTx/>
                <a:latin typeface="Menlo"/>
                <a:sym typeface="Menlo"/>
              </a:rPr>
              <a:t>  True if the removal was successful, or false if not.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remove(T </a:t>
            </a:r>
            <a:r>
              <a:rPr kumimoji="0" b="0" i="0" u="none" strike="noStrike" kern="0" cap="none" spc="0" normalizeH="0" baseline="0" noProof="0" dirty="0" err="1">
                <a:ln>
                  <a:noFill/>
                </a:ln>
                <a:solidFill>
                  <a:srgbClr val="000000"/>
                </a:solidFill>
                <a:effectLst/>
                <a:uLnTx/>
                <a:uFillTx/>
                <a:latin typeface="Menlo"/>
                <a:sym typeface="Menlo"/>
              </a:rPr>
              <a:t>anEntry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T remove();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void</a:t>
            </a:r>
            <a:r>
              <a:rPr kumimoji="0" b="0" i="0" u="none" strike="noStrike" kern="0" cap="none" spc="0" normalizeH="0" baseline="0" noProof="0" dirty="0">
                <a:ln>
                  <a:noFill/>
                </a:ln>
                <a:solidFill>
                  <a:srgbClr val="000000"/>
                </a:solidFill>
                <a:effectLst/>
                <a:uLnTx/>
                <a:uFillTx/>
                <a:latin typeface="Menlo"/>
                <a:sym typeface="Menlo"/>
              </a:rPr>
              <a:t> clear();</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err="1">
                <a:ln>
                  <a:noFill/>
                </a:ln>
                <a:solidFill>
                  <a:srgbClr val="BA2DA2"/>
                </a:solidFill>
                <a:effectLst/>
                <a:uLnTx/>
                <a:uFillTx/>
                <a:latin typeface="Menlo"/>
                <a:sym typeface="Menlo"/>
              </a:rPr>
              <a:t>boolean</a:t>
            </a:r>
            <a:r>
              <a:rPr kumimoji="0" b="0" i="0" u="none" strike="noStrike" kern="0" cap="none" spc="0" normalizeH="0" baseline="0" noProof="0" dirty="0">
                <a:ln>
                  <a:noFill/>
                </a:ln>
                <a:solidFill>
                  <a:srgbClr val="000000"/>
                </a:solidFill>
                <a:effectLst/>
                <a:uLnTx/>
                <a:uFillTx/>
                <a:latin typeface="Menlo"/>
                <a:sym typeface="Menlo"/>
              </a:rPr>
              <a:t> contains(T </a:t>
            </a:r>
            <a:r>
              <a:rPr kumimoji="0" b="0" i="0" u="none" strike="noStrike" kern="0" cap="none" spc="0" normalizeH="0" baseline="0" noProof="0" dirty="0" err="1">
                <a:ln>
                  <a:noFill/>
                </a:ln>
                <a:solidFill>
                  <a:srgbClr val="000000"/>
                </a:solidFill>
                <a:effectLst/>
                <a:uLnTx/>
                <a:uFillTx/>
                <a:latin typeface="Menlo"/>
                <a:sym typeface="Menlo"/>
              </a:rPr>
              <a:t>anEntry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BA2DA2"/>
                </a:solidFill>
                <a:effectLst/>
                <a:uLnTx/>
                <a:uFillTx/>
                <a:latin typeface="Menlo"/>
                <a:sym typeface="Menlo"/>
              </a:rPr>
              <a:t>public</a:t>
            </a:r>
            <a:r>
              <a:rPr kumimoji="0" b="0" i="0" u="none" strike="noStrike" kern="0" cap="none" spc="0" normalizeH="0" baseline="0" noProof="0" dirty="0">
                <a:ln>
                  <a:noFill/>
                </a:ln>
                <a:solidFill>
                  <a:srgbClr val="000000"/>
                </a:solidFill>
                <a:effectLst/>
                <a:uLnTx/>
                <a:uFillTx/>
                <a:latin typeface="Menlo"/>
                <a:sym typeface="Menlo"/>
              </a:rPr>
              <a:t> T[] </a:t>
            </a:r>
            <a:r>
              <a:rPr kumimoji="0" b="0" i="0" u="none" strike="noStrike" kern="0" cap="none" spc="0" normalizeH="0" baseline="0" noProof="0" dirty="0" err="1">
                <a:ln>
                  <a:noFill/>
                </a:ln>
                <a:solidFill>
                  <a:srgbClr val="000000"/>
                </a:solidFill>
                <a:effectLst/>
                <a:uLnTx/>
                <a:uFillTx/>
                <a:latin typeface="Menlo"/>
                <a:sym typeface="Menlo"/>
              </a:rPr>
              <a:t>toArray</a:t>
            </a:r>
            <a:r>
              <a:rPr kumimoji="0" b="0" i="0" u="none" strike="noStrike" kern="0" cap="none" spc="0" normalizeH="0" baseline="0" noProof="0" dirty="0">
                <a:ln>
                  <a:noFill/>
                </a:ln>
                <a:solidFill>
                  <a:srgbClr val="000000"/>
                </a:solidFill>
                <a:effectLst/>
                <a:uLnTx/>
                <a:uFillTx/>
                <a:latin typeface="Menlo"/>
                <a:sym typeface="Menlo"/>
              </a:rPr>
              <a:t>();</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b="0" i="0" u="none" strike="noStrike" kern="0" cap="none" spc="0" normalizeH="0" baseline="0" noProof="0" dirty="0">
                <a:ln>
                  <a:noFill/>
                </a:ln>
                <a:solidFill>
                  <a:srgbClr val="000000"/>
                </a:solidFill>
                <a:effectLst/>
                <a:uLnTx/>
                <a:uFillTx/>
                <a:latin typeface="Menlo"/>
                <a:sym typeface="Menlo"/>
              </a:rPr>
              <a:t>} </a:t>
            </a:r>
            <a:r>
              <a:rPr kumimoji="0" b="0" i="0" u="none" strike="noStrike" kern="0" cap="none" spc="0" normalizeH="0" baseline="0" noProof="0" dirty="0">
                <a:ln>
                  <a:noFill/>
                </a:ln>
                <a:solidFill>
                  <a:srgbClr val="008400"/>
                </a:solidFill>
                <a:effectLst/>
                <a:uLnTx/>
                <a:uFillTx/>
                <a:latin typeface="Menlo"/>
                <a:sym typeface="Menlo"/>
              </a:rPr>
              <a:t>// end </a:t>
            </a:r>
            <a:r>
              <a:rPr kumimoji="0" b="0" i="0" u="none" strike="noStrike" kern="0" cap="none" spc="0" normalizeH="0" baseline="0" noProof="0" dirty="0" err="1">
                <a:ln>
                  <a:noFill/>
                </a:ln>
                <a:solidFill>
                  <a:srgbClr val="008400"/>
                </a:solidFill>
                <a:effectLst/>
                <a:uLnTx/>
                <a:uFillTx/>
                <a:latin typeface="Menlo"/>
                <a:sym typeface="Menlo"/>
              </a:rPr>
              <a:t>SetInterface</a:t>
            </a:r>
            <a:endParaRPr kumimoji="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
        <p:nvSpPr>
          <p:cNvPr id="2" name="Rectangle 1"/>
          <p:cNvSpPr/>
          <p:nvPr/>
        </p:nvSpPr>
        <p:spPr>
          <a:xfrm>
            <a:off x="443971" y="1030627"/>
            <a:ext cx="7753708" cy="523220"/>
          </a:xfrm>
          <a:prstGeom prst="rect">
            <a:avLst/>
          </a:prstGeom>
        </p:spPr>
        <p:txBody>
          <a:bodyPr wrap="square">
            <a:spAutoFit/>
          </a:bodyPr>
          <a:lstStyle/>
          <a:p>
            <a:pPr marL="285750" lvl="5" indent="-285750" fontAlgn="base">
              <a:buFont typeface="Arial" panose="020B0604020202020204" pitchFamily="34" charset="0"/>
              <a:buChar char="•"/>
            </a:pPr>
            <a:r>
              <a:rPr lang="en-US" dirty="0">
                <a:hlinkClick r:id="rId3"/>
              </a:rPr>
              <a:t>https://docs.oracle.com/javase/8/docs/technotes/guides/collections/overview.html</a:t>
            </a:r>
            <a:endParaRPr lang="en-US" dirty="0"/>
          </a:p>
          <a:p>
            <a:pPr marL="285750" lvl="4" indent="-285750" fontAlgn="base">
              <a:buFont typeface="Arial" panose="020B0604020202020204" pitchFamily="34" charset="0"/>
              <a:buChar char="•"/>
            </a:pPr>
            <a:r>
              <a:rPr lang="en-US" dirty="0">
                <a:latin typeface="Menlo"/>
                <a:ea typeface="Menlo"/>
                <a:cs typeface="Menlo"/>
                <a:hlinkClick r:id="rId4"/>
              </a:rPr>
              <a:t>Why is there no direct implementation of Bag in Java collection framework?</a:t>
            </a:r>
            <a:endParaRPr lang="en-US" dirty="0">
              <a:latin typeface="Menlo"/>
              <a:ea typeface="Menlo"/>
              <a:cs typeface="Menlo"/>
            </a:endParaRPr>
          </a:p>
        </p:txBody>
      </p:sp>
    </p:spTree>
    <p:extLst>
      <p:ext uri="{BB962C8B-B14F-4D97-AF65-F5344CB8AC3E}">
        <p14:creationId xmlns:p14="http://schemas.microsoft.com/office/powerpoint/2010/main" val="370576774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normAutofit/>
          </a:bodyPr>
          <a:lstStyle/>
          <a:p>
            <a:r>
              <a:rPr sz="4800" b="0" dirty="0"/>
              <a:t>CRC Card</a:t>
            </a:r>
          </a:p>
        </p:txBody>
      </p:sp>
      <p:graphicFrame>
        <p:nvGraphicFramePr>
          <p:cNvPr id="57" name="Table"/>
          <p:cNvGraphicFramePr/>
          <p:nvPr>
            <p:extLst/>
          </p:nvPr>
        </p:nvGraphicFramePr>
        <p:xfrm>
          <a:off x="902971" y="1133272"/>
          <a:ext cx="6374360" cy="4497347"/>
        </p:xfrm>
        <a:graphic>
          <a:graphicData uri="http://schemas.openxmlformats.org/drawingml/2006/table">
            <a:tbl>
              <a:tblPr>
                <a:tableStyleId>{4C3C2611-4C71-4FC5-86AE-919BDF0F9419}</a:tableStyleId>
              </a:tblPr>
              <a:tblGrid>
                <a:gridCol w="6374360">
                  <a:extLst>
                    <a:ext uri="{9D8B030D-6E8A-4147-A177-3AD203B41FA5}">
                      <a16:colId xmlns:a16="http://schemas.microsoft.com/office/drawing/2014/main" val="20000"/>
                    </a:ext>
                  </a:extLst>
                </a:gridCol>
              </a:tblGrid>
              <a:tr h="484359">
                <a:tc>
                  <a:txBody>
                    <a:bodyPr/>
                    <a:lstStyle/>
                    <a:p>
                      <a:pPr marL="1206500" marR="1852929" algn="ctr" defTabSz="457200">
                        <a:defRPr sz="1800"/>
                      </a:pPr>
                      <a:r>
                        <a:rPr sz="2500" b="1" i="1" dirty="0">
                          <a:solidFill>
                            <a:srgbClr val="2F2A2B"/>
                          </a:solidFill>
                          <a:latin typeface="Times New Roman"/>
                          <a:ea typeface="Times New Roman"/>
                          <a:cs typeface="Times New Roman"/>
                          <a:sym typeface="Times New Roman"/>
                        </a:rPr>
                        <a:t>Bag</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286642">
                <a:tc>
                  <a:txBody>
                    <a:bodyPr/>
                    <a:lstStyle/>
                    <a:p>
                      <a:pPr marL="128904" algn="l" defTabSz="457200">
                        <a:defRPr sz="1800"/>
                      </a:pPr>
                      <a:r>
                        <a:rPr sz="1600" b="1" i="1">
                          <a:solidFill>
                            <a:srgbClr val="2F2A2B"/>
                          </a:solidFill>
                          <a:latin typeface="Times New Roman"/>
                          <a:ea typeface="Times New Roman"/>
                          <a:cs typeface="Times New Roman"/>
                          <a:sym typeface="Times New Roman"/>
                        </a:rPr>
                        <a:t>Responsibilities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01"/>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Get the number of items currently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2"/>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See whether the bag is empty</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3"/>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Add a given object to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4"/>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an unspecified object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5"/>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 particular object from the bag, if possible</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6"/>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all objects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7"/>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Count the number of times a certain object occurs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8"/>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Test whether the bag contains a particular object</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9"/>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Look at all objects that are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0"/>
                  </a:ext>
                </a:extLst>
              </a:tr>
              <a:tr h="286642">
                <a:tc>
                  <a:txBody>
                    <a:bodyPr/>
                    <a:lstStyle/>
                    <a:p>
                      <a:pPr algn="l">
                        <a:defRPr sz="1600"/>
                      </a:pPr>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1"/>
                  </a:ext>
                </a:extLst>
              </a:tr>
              <a:tr h="286642">
                <a:tc>
                  <a:txBody>
                    <a:bodyPr/>
                    <a:lstStyle/>
                    <a:p>
                      <a:pPr marL="149225" algn="l" defTabSz="457200">
                        <a:defRPr sz="1800"/>
                      </a:pPr>
                      <a:r>
                        <a:rPr sz="1600" b="1" i="1" dirty="0">
                          <a:solidFill>
                            <a:srgbClr val="2F2A2B"/>
                          </a:solidFill>
                          <a:latin typeface="Times New Roman"/>
                          <a:ea typeface="Times New Roman"/>
                          <a:cs typeface="Times New Roman"/>
                          <a:sym typeface="Times New Roman"/>
                        </a:rPr>
                        <a:t>Collaborations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12"/>
                  </a:ext>
                </a:extLst>
              </a:tr>
              <a:tr h="286642">
                <a:tc>
                  <a:txBody>
                    <a:bodyPr/>
                    <a:lstStyle/>
                    <a:p>
                      <a:pPr marL="288925" algn="l" defTabSz="457200">
                        <a:defRPr sz="1800"/>
                      </a:pPr>
                      <a:r>
                        <a:rPr sz="1600" i="1" dirty="0">
                          <a:solidFill>
                            <a:srgbClr val="2F2A2B"/>
                          </a:solidFill>
                          <a:latin typeface="Times New Roman"/>
                          <a:ea typeface="Times New Roman"/>
                          <a:cs typeface="Times New Roman"/>
                          <a:sym typeface="Times New Roman"/>
                        </a:rPr>
                        <a:t>The class of </a:t>
                      </a:r>
                      <a:r>
                        <a:rPr sz="1600" b="1" i="1" dirty="0">
                          <a:solidFill>
                            <a:srgbClr val="0070C0"/>
                          </a:solidFill>
                          <a:latin typeface="Times New Roman"/>
                          <a:ea typeface="Times New Roman"/>
                          <a:cs typeface="Times New Roman"/>
                          <a:sym typeface="Times New Roman"/>
                        </a:rPr>
                        <a:t>objects</a:t>
                      </a:r>
                      <a:r>
                        <a:rPr sz="1600" i="1" dirty="0">
                          <a:solidFill>
                            <a:srgbClr val="2F2A2B"/>
                          </a:solidFill>
                          <a:latin typeface="Times New Roman"/>
                          <a:ea typeface="Times New Roman"/>
                          <a:cs typeface="Times New Roman"/>
                          <a:sym typeface="Times New Roman"/>
                        </a:rPr>
                        <a:t> that the bag can contain</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3"/>
                  </a:ext>
                </a:extLst>
              </a:tr>
              <a:tr h="286642">
                <a:tc>
                  <a:txBody>
                    <a:bodyPr/>
                    <a:lstStyle/>
                    <a:p>
                      <a:pPr marL="288925" algn="l" defTabSz="457200">
                        <a:defRPr sz="1600" i="1">
                          <a:solidFill>
                            <a:srgbClr val="2F2A2B"/>
                          </a:solidFill>
                          <a:latin typeface="Times New Roman"/>
                          <a:ea typeface="Times New Roman"/>
                          <a:cs typeface="Times New Roman"/>
                          <a:sym typeface="Times New Roman"/>
                        </a:defRPr>
                      </a:pPr>
                      <a:endParaRPr dirty="0"/>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4"/>
                  </a:ext>
                </a:extLst>
              </a:tr>
            </a:tbl>
          </a:graphicData>
        </a:graphic>
      </p:graphicFrame>
      <p:sp>
        <p:nvSpPr>
          <p:cNvPr id="2" name="Rectangle 1"/>
          <p:cNvSpPr/>
          <p:nvPr/>
        </p:nvSpPr>
        <p:spPr>
          <a:xfrm>
            <a:off x="815009" y="5860895"/>
            <a:ext cx="6462322" cy="307777"/>
          </a:xfrm>
          <a:prstGeom prst="rect">
            <a:avLst/>
          </a:prstGeom>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hlinkClick r:id="rId2"/>
              </a:rPr>
              <a:t>https://en.wikipedia.org/wiki/Class-responsibility-collaboration_card</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77316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noAutofit/>
          </a:bodyPr>
          <a:lstStyle/>
          <a:p>
            <a:r>
              <a:rPr sz="4800" b="0" dirty="0"/>
              <a:t>Design Decision</a:t>
            </a:r>
          </a:p>
        </p:txBody>
      </p:sp>
      <p:sp>
        <p:nvSpPr>
          <p:cNvPr id="67" name="Content Placeholder 4"/>
          <p:cNvSpPr txBox="1">
            <a:spLocks noGrp="1"/>
          </p:cNvSpPr>
          <p:nvPr>
            <p:ph type="body" idx="1"/>
          </p:nvPr>
        </p:nvSpPr>
        <p:spPr>
          <a:prstGeom prst="rect">
            <a:avLst/>
          </a:prstGeom>
        </p:spPr>
        <p:txBody>
          <a:bodyPr/>
          <a:lstStyle/>
          <a:p>
            <a:pPr marL="101600" indent="0">
              <a:buNone/>
            </a:pPr>
            <a:r>
              <a:rPr lang="en-US" dirty="0"/>
              <a:t>How do we handle </a:t>
            </a:r>
            <a:r>
              <a:rPr dirty="0"/>
              <a:t>unusual conditions?</a:t>
            </a:r>
          </a:p>
          <a:p>
            <a:pPr lvl="1"/>
            <a:r>
              <a:rPr sz="2000" strike="sngStrike" dirty="0"/>
              <a:t>Assume it won’t happen</a:t>
            </a:r>
          </a:p>
          <a:p>
            <a:pPr lvl="1"/>
            <a:r>
              <a:rPr sz="2000" strike="sngStrike" dirty="0"/>
              <a:t>Ignore invalid situations</a:t>
            </a:r>
          </a:p>
          <a:p>
            <a:pPr lvl="1"/>
            <a:r>
              <a:rPr lang="en-US" sz="2000" b="1" dirty="0">
                <a:solidFill>
                  <a:srgbClr val="7030A0"/>
                </a:solidFill>
              </a:rPr>
              <a:t>What conditions are we talking about?</a:t>
            </a:r>
          </a:p>
          <a:p>
            <a:pPr lvl="1"/>
            <a:r>
              <a:rPr sz="2000" dirty="0">
                <a:solidFill>
                  <a:schemeClr val="tx1"/>
                </a:solidFill>
              </a:rPr>
              <a:t>Return value that signals a problem</a:t>
            </a:r>
          </a:p>
          <a:p>
            <a:pPr lvl="1"/>
            <a:r>
              <a:rPr sz="2000" dirty="0">
                <a:solidFill>
                  <a:schemeClr val="tx1"/>
                </a:solidFill>
              </a:rPr>
              <a:t>Return a Boolean</a:t>
            </a:r>
          </a:p>
          <a:p>
            <a:pPr lvl="1"/>
            <a:r>
              <a:rPr sz="2000" dirty="0">
                <a:solidFill>
                  <a:schemeClr val="tx1"/>
                </a:solidFill>
              </a:rPr>
              <a:t>Throw an exception</a:t>
            </a:r>
          </a:p>
        </p:txBody>
      </p:sp>
    </p:spTree>
    <p:extLst>
      <p:ext uri="{BB962C8B-B14F-4D97-AF65-F5344CB8AC3E}">
        <p14:creationId xmlns:p14="http://schemas.microsoft.com/office/powerpoint/2010/main" val="2890826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Take-Home Activities</a:t>
            </a:r>
            <a:endParaRPr lang="en-US" dirty="0"/>
          </a:p>
        </p:txBody>
      </p:sp>
      <p:sp>
        <p:nvSpPr>
          <p:cNvPr id="3" name="Content Placeholder 2"/>
          <p:cNvSpPr>
            <a:spLocks noGrp="1"/>
          </p:cNvSpPr>
          <p:nvPr>
            <p:ph idx="1"/>
          </p:nvPr>
        </p:nvSpPr>
        <p:spPr/>
        <p:txBody>
          <a:bodyPr/>
          <a:lstStyle/>
          <a:p>
            <a:r>
              <a:rPr lang="en-US" dirty="0"/>
              <a:t>If you have time, get Activities 1 &amp; 2 (subsequent slides) to work</a:t>
            </a:r>
          </a:p>
        </p:txBody>
      </p:sp>
    </p:spTree>
    <p:extLst>
      <p:ext uri="{BB962C8B-B14F-4D97-AF65-F5344CB8AC3E}">
        <p14:creationId xmlns:p14="http://schemas.microsoft.com/office/powerpoint/2010/main" val="1146274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p:cNvSpPr/>
          <p:nvPr/>
        </p:nvSpPr>
        <p:spPr>
          <a:xfrm>
            <a:off x="6248467" y="1405466"/>
            <a:ext cx="2723058" cy="1270001"/>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78" name="Title 1"/>
          <p:cNvSpPr txBox="1">
            <a:spLocks noGrp="1"/>
          </p:cNvSpPr>
          <p:nvPr>
            <p:ph type="title"/>
          </p:nvPr>
        </p:nvSpPr>
        <p:spPr>
          <a:prstGeom prst="rect">
            <a:avLst/>
          </a:prstGeom>
        </p:spPr>
        <p:txBody>
          <a:bodyPr>
            <a:noAutofit/>
          </a:bodyPr>
          <a:lstStyle/>
          <a:p>
            <a:r>
              <a:rPr lang="en-US" b="0" dirty="0"/>
              <a:t>Activity 1 : Online Shopper </a:t>
            </a:r>
            <a:r>
              <a:rPr lang="en-US" sz="2800" b="0" dirty="0"/>
              <a:t>(ADT Bag)</a:t>
            </a:r>
            <a:endParaRPr sz="4800" b="0" dirty="0"/>
          </a:p>
        </p:txBody>
      </p:sp>
      <p:sp>
        <p:nvSpPr>
          <p:cNvPr id="80" name="/** A class that maintains a shopping cart for an online store. */…"/>
          <p:cNvSpPr txBox="1"/>
          <p:nvPr/>
        </p:nvSpPr>
        <p:spPr>
          <a:xfrm>
            <a:off x="201863" y="1043315"/>
            <a:ext cx="7704304" cy="511897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sz="1300">
                <a:solidFill>
                  <a:srgbClr val="008400"/>
                </a:solidFill>
                <a:latin typeface="Menlo"/>
                <a:ea typeface="Menlo"/>
                <a:cs typeface="Menlo"/>
                <a:sym typeface="Menlo"/>
              </a:defRPr>
            </a:pPr>
            <a:r>
              <a:rPr dirty="0"/>
              <a:t>/** A class that maintains a shopping cart for an online store.</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OnlineShopper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static</a:t>
            </a:r>
            <a:r>
              <a:rPr dirty="0"/>
              <a:t> </a:t>
            </a:r>
            <a:r>
              <a:rPr dirty="0">
                <a:solidFill>
                  <a:srgbClr val="BA2DA2"/>
                </a:solidFill>
              </a:rPr>
              <a:t>void</a:t>
            </a:r>
            <a:r>
              <a:rPr dirty="0"/>
              <a:t> main(String[] </a:t>
            </a:r>
            <a:r>
              <a:rPr dirty="0" err="1"/>
              <a:t>args</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items = {</a:t>
            </a:r>
            <a:r>
              <a:rPr dirty="0">
                <a:solidFill>
                  <a:srgbClr val="BA2DA2"/>
                </a:solidFill>
              </a:rPr>
              <a:t>new</a:t>
            </a:r>
            <a:r>
              <a:rPr dirty="0"/>
              <a:t> Item(</a:t>
            </a:r>
            <a:r>
              <a:rPr dirty="0">
                <a:solidFill>
                  <a:srgbClr val="D12F1B"/>
                </a:solidFill>
              </a:rPr>
              <a:t>"Bird feeder"</a:t>
            </a:r>
            <a:r>
              <a:rPr dirty="0"/>
              <a:t>, </a:t>
            </a:r>
            <a:r>
              <a:rPr dirty="0">
                <a:solidFill>
                  <a:srgbClr val="272AD8"/>
                </a:solidFill>
              </a:rPr>
              <a:t>2050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"Squirrel guard"</a:t>
            </a:r>
            <a:r>
              <a:rPr dirty="0"/>
              <a:t>, </a:t>
            </a:r>
            <a:r>
              <a:rPr dirty="0">
                <a:solidFill>
                  <a:srgbClr val="272AD8"/>
                </a:solidFill>
              </a:rPr>
              <a:t>1547</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"Bird bath"</a:t>
            </a:r>
            <a:r>
              <a:rPr dirty="0"/>
              <a:t>, </a:t>
            </a:r>
            <a:r>
              <a:rPr dirty="0">
                <a:solidFill>
                  <a:srgbClr val="272AD8"/>
                </a:solidFill>
              </a:rPr>
              <a:t>4499</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"Sunflower seeds"</a:t>
            </a:r>
            <a:r>
              <a:rPr dirty="0"/>
              <a:t>, </a:t>
            </a:r>
            <a:r>
              <a:rPr dirty="0">
                <a:solidFill>
                  <a:srgbClr val="272AD8"/>
                </a:solidFill>
              </a:rPr>
              <a:t>1295</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BagInterface</a:t>
            </a:r>
            <a:r>
              <a:rPr dirty="0"/>
              <a:t>&lt;Item&gt; </a:t>
            </a:r>
            <a:r>
              <a:rPr dirty="0" err="1"/>
              <a:t>shoppingCart</a:t>
            </a:r>
            <a:r>
              <a:rPr dirty="0"/>
              <a:t> = </a:t>
            </a:r>
            <a:r>
              <a:rPr dirty="0">
                <a:solidFill>
                  <a:srgbClr val="BA2DA2"/>
                </a:solidFill>
              </a:rPr>
              <a:t>new</a:t>
            </a:r>
            <a:r>
              <a:rPr dirty="0"/>
              <a:t> Bag&lt;&gt;();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int</a:t>
            </a:r>
            <a:r>
              <a:rPr dirty="0"/>
              <a:t> </a:t>
            </a:r>
            <a:r>
              <a:rPr dirty="0" err="1"/>
              <a:t>totalCost</a:t>
            </a:r>
            <a:r>
              <a:rPr dirty="0"/>
              <a:t> = </a:t>
            </a:r>
            <a:r>
              <a:rPr dirty="0">
                <a:solidFill>
                  <a:srgbClr val="272AD8"/>
                </a:solidFill>
              </a:rPr>
              <a:t>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 Statements that add selected items to the shopping cart: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for</a:t>
            </a:r>
            <a:r>
              <a:rPr dirty="0"/>
              <a:t> (</a:t>
            </a:r>
            <a:r>
              <a:rPr dirty="0">
                <a:solidFill>
                  <a:srgbClr val="BA2DA2"/>
                </a:solidFill>
              </a:rPr>
              <a:t>int</a:t>
            </a:r>
            <a:r>
              <a:rPr dirty="0"/>
              <a:t> index = </a:t>
            </a:r>
            <a:r>
              <a:rPr dirty="0">
                <a:solidFill>
                  <a:srgbClr val="272AD8"/>
                </a:solidFill>
              </a:rPr>
              <a:t>0</a:t>
            </a:r>
            <a:r>
              <a:rPr dirty="0"/>
              <a:t>; index &lt; </a:t>
            </a:r>
            <a:r>
              <a:rPr dirty="0" err="1"/>
              <a:t>items.length</a:t>
            </a:r>
            <a:r>
              <a:rPr dirty="0"/>
              <a:t>; index++)</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a:t>
            </a:r>
            <a:r>
              <a:rPr dirty="0" err="1"/>
              <a:t>nextItem</a:t>
            </a:r>
            <a:r>
              <a:rPr dirty="0"/>
              <a:t> = items[index]; </a:t>
            </a:r>
            <a:r>
              <a:rPr dirty="0">
                <a:solidFill>
                  <a:srgbClr val="008400"/>
                </a:solidFill>
              </a:rPr>
              <a:t>// Simulate getting item from 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shoppingCart.add</a:t>
            </a:r>
            <a:r>
              <a:rPr dirty="0"/>
              <a:t>(</a:t>
            </a:r>
            <a:r>
              <a:rPr dirty="0" err="1"/>
              <a:t>nextItem</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err="1"/>
              <a:t>totalCost</a:t>
            </a:r>
            <a:r>
              <a:rPr dirty="0"/>
              <a:t> + </a:t>
            </a:r>
            <a:r>
              <a:rPr dirty="0" err="1"/>
              <a:t>nextItem.getPrice</a:t>
            </a:r>
            <a:r>
              <a:rPr dirty="0"/>
              <a:t>();  </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for</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Simulate checkout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while</a:t>
            </a:r>
            <a:r>
              <a:rPr dirty="0"/>
              <a:t> (!</a:t>
            </a:r>
            <a:r>
              <a:rPr dirty="0" err="1"/>
              <a:t>shoppingCart.isEmpty</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err="1"/>
              <a:t>shoppingCart.remove</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a:solidFill>
                  <a:srgbClr val="D12F1B"/>
                </a:solidFill>
              </a:rPr>
              <a:t>"Total cost: "</a:t>
            </a:r>
            <a:r>
              <a:rPr dirty="0"/>
              <a:t> + </a:t>
            </a:r>
            <a:r>
              <a:rPr dirty="0">
                <a:solidFill>
                  <a:srgbClr val="D12F1B"/>
                </a:solidFill>
              </a:rPr>
              <a:t>"\t$"</a:t>
            </a:r>
            <a:r>
              <a:rPr dirty="0"/>
              <a:t> + </a:t>
            </a:r>
            <a:r>
              <a:rPr dirty="0" err="1"/>
              <a:t>totalCost</a:t>
            </a:r>
            <a:r>
              <a:rPr dirty="0"/>
              <a:t> / </a:t>
            </a:r>
            <a:r>
              <a:rPr dirty="0">
                <a:solidFill>
                  <a:srgbClr val="272AD8"/>
                </a:solidFill>
              </a:rPr>
              <a:t>100</a:t>
            </a:r>
            <a:r>
              <a:rPr dirty="0"/>
              <a:t> + </a:t>
            </a:r>
            <a:r>
              <a:rPr dirty="0">
                <a:solidFill>
                  <a:srgbClr val="D12F1B"/>
                </a:solidFill>
              </a:rPr>
              <a:t>"."</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a:solidFill>
                  <a:srgbClr val="272AD8"/>
                </a:solidFill>
              </a:rPr>
              <a:t>100</a:t>
            </a:r>
            <a:r>
              <a:rPr dirty="0"/>
              <a:t>);</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main</a:t>
            </a: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end </a:t>
            </a:r>
            <a:r>
              <a:rPr dirty="0" err="1"/>
              <a:t>OnlineShopper</a:t>
            </a:r>
            <a:endParaRPr dirty="0">
              <a:solidFill>
                <a:srgbClr val="000000"/>
              </a:solidFill>
              <a:latin typeface="+mj-lt"/>
              <a:ea typeface="+mj-ea"/>
              <a:cs typeface="+mj-cs"/>
              <a:sym typeface="Helvetica"/>
            </a:endParaRPr>
          </a:p>
        </p:txBody>
      </p:sp>
      <p:sp>
        <p:nvSpPr>
          <p:cNvPr id="81" name="Sunflower seeds $12.95…"/>
          <p:cNvSpPr txBox="1"/>
          <p:nvPr/>
        </p:nvSpPr>
        <p:spPr>
          <a:xfrm>
            <a:off x="6251295" y="1700530"/>
            <a:ext cx="2717401" cy="98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sz="1200" b="1">
                <a:latin typeface="Courier New"/>
                <a:ea typeface="Courier New"/>
                <a:cs typeface="Courier New"/>
                <a:sym typeface="Courier New"/>
              </a:defRPr>
            </a:pPr>
            <a:r>
              <a:t> Sunflower seeds $12.95</a:t>
            </a:r>
          </a:p>
          <a:p>
            <a:pPr defTabSz="344804">
              <a:tabLst>
                <a:tab pos="342900" algn="l"/>
              </a:tabLst>
              <a:defRPr sz="1200" b="1">
                <a:latin typeface="Courier New"/>
                <a:ea typeface="Courier New"/>
                <a:cs typeface="Courier New"/>
                <a:sym typeface="Courier New"/>
              </a:defRPr>
            </a:pPr>
            <a:r>
              <a:t> Bird bath	    $44.99</a:t>
            </a:r>
          </a:p>
          <a:p>
            <a:pPr defTabSz="344804">
              <a:tabLst>
                <a:tab pos="342900" algn="l"/>
              </a:tabLst>
              <a:defRPr sz="1200" b="1">
                <a:latin typeface="Courier New"/>
                <a:ea typeface="Courier New"/>
                <a:cs typeface="Courier New"/>
                <a:sym typeface="Courier New"/>
              </a:defRPr>
            </a:pPr>
            <a:r>
              <a:t> Squirrel guard	 $15.47</a:t>
            </a:r>
          </a:p>
          <a:p>
            <a:pPr defTabSz="344804">
              <a:tabLst>
                <a:tab pos="342900" algn="l"/>
              </a:tabLst>
              <a:defRPr sz="1200" b="1">
                <a:latin typeface="Courier New"/>
                <a:ea typeface="Courier New"/>
                <a:cs typeface="Courier New"/>
                <a:sym typeface="Courier New"/>
              </a:defRPr>
            </a:pPr>
            <a:r>
              <a:t> Bird feeder	    $20.50</a:t>
            </a:r>
          </a:p>
          <a:p>
            <a:pPr defTabSz="344804">
              <a:tabLst>
                <a:tab pos="342900" algn="l"/>
              </a:tabLst>
              <a:defRPr sz="1200" b="1">
                <a:latin typeface="Courier New"/>
                <a:ea typeface="Courier New"/>
                <a:cs typeface="Courier New"/>
                <a:sym typeface="Courier New"/>
              </a:defRPr>
            </a:pPr>
            <a:r>
              <a:t> Total cost: 	 $93.91</a:t>
            </a:r>
          </a:p>
        </p:txBody>
      </p:sp>
      <p:sp>
        <p:nvSpPr>
          <p:cNvPr id="82" name="Program Output"/>
          <p:cNvSpPr txBox="1"/>
          <p:nvPr/>
        </p:nvSpPr>
        <p:spPr>
          <a:xfrm>
            <a:off x="6362401" y="1400704"/>
            <a:ext cx="1418455"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xfrm>
            <a:off x="443971" y="113771"/>
            <a:ext cx="8229601" cy="860316"/>
          </a:xfrm>
          <a:prstGeom prst="rect">
            <a:avLst/>
          </a:prstGeom>
        </p:spPr>
        <p:txBody>
          <a:bodyPr>
            <a:normAutofit fontScale="90000"/>
          </a:bodyPr>
          <a:lstStyle/>
          <a:p>
            <a:r>
              <a:rPr lang="en-US" sz="4800" b="0" dirty="0"/>
              <a:t>Activity 2: </a:t>
            </a:r>
            <a:r>
              <a:rPr sz="4800" b="0" dirty="0"/>
              <a:t>A Piggy Bank</a:t>
            </a:r>
            <a:r>
              <a:rPr lang="en-US" sz="4800" b="0" dirty="0"/>
              <a:t> (1 of 3)</a:t>
            </a:r>
            <a:endParaRPr sz="4800" b="0" dirty="0"/>
          </a:p>
        </p:txBody>
      </p:sp>
      <p:sp>
        <p:nvSpPr>
          <p:cNvPr id="86" name="/** A class that implements a piggy bank by using a bag. */…"/>
          <p:cNvSpPr txBox="1"/>
          <p:nvPr/>
        </p:nvSpPr>
        <p:spPr>
          <a:xfrm>
            <a:off x="543577" y="974086"/>
            <a:ext cx="6353880" cy="493742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 class that implements a piggy bank by using a bag.</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PiggyBank</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private</a:t>
            </a:r>
            <a:r>
              <a:rPr dirty="0"/>
              <a:t> </a:t>
            </a:r>
            <a:r>
              <a:rPr dirty="0" err="1"/>
              <a:t>BagInterface</a:t>
            </a:r>
            <a:r>
              <a:rPr dirty="0"/>
              <a:t>&lt;Coin&gt; coins;</a:t>
            </a:r>
            <a:endParaRPr dirty="0">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t>PiggyBank</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coins = </a:t>
            </a:r>
            <a:r>
              <a:rPr dirty="0">
                <a:solidFill>
                  <a:srgbClr val="BA2DA2"/>
                </a:solidFill>
              </a:rPr>
              <a:t>new</a:t>
            </a:r>
            <a:r>
              <a:rPr dirty="0"/>
              <a:t> </a:t>
            </a:r>
            <a:r>
              <a:rPr dirty="0" err="1"/>
              <a:t>ArrayBag</a:t>
            </a:r>
            <a:r>
              <a:rPr dirty="0"/>
              <a:t>&lt;&gt;();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default constructor</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add(Coin </a:t>
            </a:r>
            <a:r>
              <a:rPr dirty="0" err="1"/>
              <a:t>aCoin</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coins.add</a:t>
            </a:r>
            <a:r>
              <a:rPr dirty="0"/>
              <a:t>(</a:t>
            </a:r>
            <a:r>
              <a:rPr dirty="0" err="1"/>
              <a:t>aCoin</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add</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Coin remove()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coins.remove</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remove</a:t>
            </a:r>
            <a:endParaRPr dirty="0">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t>
            </a:r>
            <a:r>
              <a:rPr dirty="0" err="1"/>
              <a:t>isEmpty</a:t>
            </a: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dirty="0"/>
              <a:t>		</a:t>
            </a:r>
            <a:r>
              <a:rPr dirty="0">
                <a:solidFill>
                  <a:srgbClr val="BA2DA2"/>
                </a:solidFill>
              </a:rPr>
              <a:t>return</a:t>
            </a:r>
            <a:r>
              <a:rPr dirty="0"/>
              <a:t> </a:t>
            </a:r>
            <a:r>
              <a:rPr dirty="0" err="1"/>
              <a:t>coins.isEmpty</a:t>
            </a:r>
            <a:r>
              <a:rPr dirty="0"/>
              <a:t>();</a:t>
            </a:r>
            <a:endParaRPr dirty="0">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 </a:t>
            </a:r>
            <a:r>
              <a:rPr dirty="0"/>
              <a:t>// end </a:t>
            </a:r>
            <a:r>
              <a:rPr dirty="0" err="1"/>
              <a:t>isEmpty</a:t>
            </a:r>
            <a:endParaRPr dirty="0">
              <a:solidFill>
                <a:srgbClr val="000000"/>
              </a:solidFill>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dirty="0">
                <a:solidFill>
                  <a:srgbClr val="000000"/>
                </a:solidFill>
              </a:rPr>
              <a:t>} </a:t>
            </a:r>
            <a:r>
              <a:rPr dirty="0"/>
              <a:t>// end </a:t>
            </a:r>
            <a:r>
              <a:rPr dirty="0" err="1"/>
              <a:t>PiggyBank</a:t>
            </a:r>
            <a:endParaRPr dirty="0">
              <a:solidFill>
                <a:srgbClr val="000000"/>
              </a:solidFill>
              <a:latin typeface="+mj-lt"/>
              <a:ea typeface="+mj-ea"/>
              <a:cs typeface="+mj-cs"/>
              <a:sym typeface="Helvetica"/>
            </a:endParaRPr>
          </a:p>
        </p:txBody>
      </p:sp>
      <p:sp>
        <p:nvSpPr>
          <p:cNvPr id="5" name="Rectangle 4">
            <a:extLst>
              <a:ext uri="{FF2B5EF4-FFF2-40B4-BE49-F238E27FC236}">
                <a16:creationId xmlns:a16="http://schemas.microsoft.com/office/drawing/2014/main" id="{BC2A12BC-F7C4-4D2C-8E4A-A0D27A59A37A}"/>
              </a:ext>
            </a:extLst>
          </p:cNvPr>
          <p:cNvSpPr/>
          <p:nvPr/>
        </p:nvSpPr>
        <p:spPr>
          <a:xfrm>
            <a:off x="824114" y="1514487"/>
            <a:ext cx="3001927" cy="37645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BC646E5B-6942-492A-B617-0BCBD8019830}"/>
              </a:ext>
            </a:extLst>
          </p:cNvPr>
          <p:cNvSpPr/>
          <p:nvPr/>
        </p:nvSpPr>
        <p:spPr>
          <a:xfrm>
            <a:off x="824115" y="3219804"/>
            <a:ext cx="198073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0E6EF7CA-3439-435D-8273-156E00ADB99C}"/>
              </a:ext>
            </a:extLst>
          </p:cNvPr>
          <p:cNvSpPr/>
          <p:nvPr/>
        </p:nvSpPr>
        <p:spPr>
          <a:xfrm>
            <a:off x="819413" y="4159723"/>
            <a:ext cx="1810771"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8" name="Rectangle 7">
            <a:extLst>
              <a:ext uri="{FF2B5EF4-FFF2-40B4-BE49-F238E27FC236}">
                <a16:creationId xmlns:a16="http://schemas.microsoft.com/office/drawing/2014/main" id="{3E0B4480-E0D2-4053-BA12-4A191DBF0AEE}"/>
              </a:ext>
            </a:extLst>
          </p:cNvPr>
          <p:cNvSpPr/>
          <p:nvPr/>
        </p:nvSpPr>
        <p:spPr>
          <a:xfrm>
            <a:off x="819413" y="5172058"/>
            <a:ext cx="188269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63063"/>
            <a:ext cx="8229600" cy="916857"/>
          </a:xfrm>
          <a:prstGeom prst="rect">
            <a:avLst/>
          </a:prstGeom>
        </p:spPr>
        <p:txBody>
          <a:bodyPr>
            <a:normAutofit/>
          </a:bodyPr>
          <a:lstStyle>
            <a:lvl1pPr defTabSz="795527">
              <a:defRPr sz="3828"/>
            </a:lvl1pPr>
          </a:lstStyle>
          <a:p>
            <a:r>
              <a:rPr lang="en-US" sz="4400" b="0" dirty="0"/>
              <a:t>Activity 2: A Piggy Bank (2 of 3)</a:t>
            </a:r>
            <a:endParaRPr sz="4400" b="0" dirty="0"/>
          </a:p>
        </p:txBody>
      </p:sp>
      <p:sp>
        <p:nvSpPr>
          <p:cNvPr id="90" name="/** A class that demonstrates the class PiggyBank. */…"/>
          <p:cNvSpPr txBox="1"/>
          <p:nvPr/>
        </p:nvSpPr>
        <p:spPr>
          <a:xfrm>
            <a:off x="474068" y="801793"/>
            <a:ext cx="8288932" cy="498198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dirty="0"/>
              <a:t>/**</a:t>
            </a:r>
            <a:r>
              <a:rPr dirty="0">
                <a:solidFill>
                  <a:srgbClr val="000000"/>
                </a:solidFill>
                <a:latin typeface="+mj-lt"/>
                <a:ea typeface="+mj-ea"/>
                <a:cs typeface="+mj-cs"/>
                <a:sym typeface="Helvetica"/>
              </a:rPr>
              <a:t> </a:t>
            </a:r>
            <a:r>
              <a:rPr dirty="0"/>
              <a:t>A class that demonstrates the class </a:t>
            </a:r>
            <a:r>
              <a:rPr dirty="0" err="1"/>
              <a:t>PiggyBank</a:t>
            </a:r>
            <a:r>
              <a:rPr dirty="0"/>
              <a:t>.</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PiggyBankExample</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public</a:t>
            </a:r>
            <a:r>
              <a:rPr dirty="0"/>
              <a:t> </a:t>
            </a:r>
            <a:r>
              <a:rPr dirty="0">
                <a:solidFill>
                  <a:srgbClr val="BA2DA2"/>
                </a:solidFill>
              </a:rPr>
              <a:t>static</a:t>
            </a:r>
            <a:r>
              <a:rPr dirty="0"/>
              <a:t> </a:t>
            </a:r>
            <a:r>
              <a:rPr dirty="0">
                <a:solidFill>
                  <a:srgbClr val="BA2DA2"/>
                </a:solidFill>
              </a:rPr>
              <a:t>void</a:t>
            </a:r>
            <a:r>
              <a:rPr dirty="0"/>
              <a:t> main(String[] </a:t>
            </a:r>
            <a:r>
              <a:rPr dirty="0" err="1"/>
              <a:t>args</a:t>
            </a: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PiggyBank</a:t>
            </a:r>
            <a:r>
              <a:rPr dirty="0"/>
              <a:t> </a:t>
            </a:r>
            <a:r>
              <a:rPr dirty="0" err="1"/>
              <a:t>myBank</a:t>
            </a:r>
            <a:r>
              <a:rPr dirty="0"/>
              <a:t> = </a:t>
            </a:r>
            <a:r>
              <a:rPr dirty="0">
                <a:solidFill>
                  <a:srgbClr val="BA2DA2"/>
                </a:solidFill>
              </a:rPr>
              <a:t>new</a:t>
            </a:r>
            <a:r>
              <a:rPr dirty="0"/>
              <a:t> </a:t>
            </a:r>
            <a:r>
              <a:rPr dirty="0" err="1"/>
              <a:t>PiggyBank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1</a:t>
            </a:r>
            <a:r>
              <a:rPr dirty="0"/>
              <a:t>, </a:t>
            </a:r>
            <a:r>
              <a:rPr dirty="0">
                <a:solidFill>
                  <a:srgbClr val="272AD8"/>
                </a:solidFill>
              </a:rPr>
              <a:t>2010</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5</a:t>
            </a:r>
            <a:r>
              <a:rPr dirty="0"/>
              <a:t>, </a:t>
            </a:r>
            <a:r>
              <a:rPr dirty="0">
                <a:solidFill>
                  <a:srgbClr val="272AD8"/>
                </a:solidFill>
              </a:rPr>
              <a:t>2011</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10</a:t>
            </a:r>
            <a:r>
              <a:rPr dirty="0"/>
              <a:t>, </a:t>
            </a:r>
            <a:r>
              <a:rPr dirty="0">
                <a:solidFill>
                  <a:srgbClr val="272AD8"/>
                </a:solidFill>
              </a:rPr>
              <a:t>2000</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addCoin</a:t>
            </a:r>
            <a:r>
              <a:rPr dirty="0"/>
              <a:t>(</a:t>
            </a:r>
            <a:r>
              <a:rPr dirty="0">
                <a:solidFill>
                  <a:srgbClr val="BA2DA2"/>
                </a:solidFill>
              </a:rPr>
              <a:t>new</a:t>
            </a:r>
            <a:r>
              <a:rPr dirty="0"/>
              <a:t> Coin(</a:t>
            </a:r>
            <a:r>
              <a:rPr dirty="0">
                <a:solidFill>
                  <a:srgbClr val="272AD8"/>
                </a:solidFill>
              </a:rPr>
              <a:t>25</a:t>
            </a:r>
            <a:r>
              <a:rPr dirty="0"/>
              <a:t>, </a:t>
            </a:r>
            <a:r>
              <a:rPr dirty="0">
                <a:solidFill>
                  <a:srgbClr val="272AD8"/>
                </a:solidFill>
              </a:rPr>
              <a:t>2012</a:t>
            </a:r>
            <a:r>
              <a:rPr dirty="0"/>
              <a:t>), </a:t>
            </a:r>
            <a:r>
              <a:rPr dirty="0" err="1"/>
              <a:t>myBank</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solidFill>
                  <a:srgbClr val="D12F1B"/>
                </a:solidFill>
                <a:latin typeface="Menlo"/>
                <a:ea typeface="Menlo"/>
                <a:cs typeface="Menlo"/>
                <a:sym typeface="Menlo"/>
              </a:defRPr>
            </a:pPr>
            <a:r>
              <a:rPr dirty="0">
                <a:solidFill>
                  <a:srgbClr val="000000"/>
                </a:solidFill>
              </a:rPr>
              <a:t> 		</a:t>
            </a:r>
            <a:r>
              <a:rPr dirty="0" err="1">
                <a:solidFill>
                  <a:srgbClr val="000000"/>
                </a:solidFill>
              </a:rPr>
              <a:t>System.out.println</a:t>
            </a:r>
            <a:r>
              <a:rPr dirty="0">
                <a:solidFill>
                  <a:srgbClr val="000000"/>
                </a:solidFill>
              </a:rPr>
              <a:t>(</a:t>
            </a:r>
            <a:r>
              <a:rPr dirty="0"/>
              <a:t>"Removing all the coins:"</a:t>
            </a:r>
            <a:r>
              <a:rPr dirty="0">
                <a:solidFill>
                  <a:srgbClr val="000000"/>
                </a:solidFill>
              </a:rPr>
              <a:t>);</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solidFill>
                  <a:srgbClr val="BA2DA2"/>
                </a:solidFill>
              </a:rPr>
              <a:t>int</a:t>
            </a:r>
            <a:r>
              <a:rPr dirty="0"/>
              <a:t> </a:t>
            </a:r>
            <a:r>
              <a:rPr dirty="0" err="1"/>
              <a:t>amountRemoved</a:t>
            </a:r>
            <a:r>
              <a:rPr dirty="0"/>
              <a:t> = </a:t>
            </a:r>
            <a:r>
              <a:rPr dirty="0">
                <a:solidFill>
                  <a:srgbClr val="272AD8"/>
                </a:solidFill>
              </a:rPr>
              <a:t>0</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a:solidFill>
                  <a:srgbClr val="BA2DA2"/>
                </a:solidFill>
              </a:rPr>
              <a:t>while</a:t>
            </a:r>
            <a:r>
              <a:rPr dirty="0"/>
              <a:t> (!</a:t>
            </a:r>
            <a:r>
              <a:rPr dirty="0" err="1"/>
              <a:t>myBank.isEmpty</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Coin </a:t>
            </a:r>
            <a:r>
              <a:rPr dirty="0" err="1"/>
              <a:t>removedCoin</a:t>
            </a:r>
            <a:r>
              <a:rPr dirty="0"/>
              <a:t> = </a:t>
            </a:r>
            <a:r>
              <a:rPr dirty="0" err="1"/>
              <a:t>myBank.remove</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System.out.println</a:t>
            </a:r>
            <a:r>
              <a:rPr dirty="0"/>
              <a:t>(</a:t>
            </a:r>
            <a:r>
              <a:rPr dirty="0">
                <a:solidFill>
                  <a:srgbClr val="D12F1B"/>
                </a:solidFill>
              </a:rPr>
              <a:t>"Removed a "</a:t>
            </a:r>
            <a:r>
              <a:rPr dirty="0"/>
              <a:t> + </a:t>
            </a:r>
            <a:r>
              <a:rPr dirty="0" err="1"/>
              <a:t>removedCoin.getCoinName</a:t>
            </a:r>
            <a:r>
              <a:rPr dirty="0"/>
              <a:t>() + </a:t>
            </a:r>
            <a:r>
              <a:rPr dirty="0">
                <a:solidFill>
                  <a:srgbClr val="D12F1B"/>
                </a:solidFill>
              </a:rPr>
              <a:t>"."</a:t>
            </a:r>
            <a:r>
              <a:rPr dirty="0"/>
              <a:t>);</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amountRemoved</a:t>
            </a:r>
            <a:r>
              <a:rPr dirty="0"/>
              <a:t> = </a:t>
            </a:r>
            <a:r>
              <a:rPr dirty="0" err="1"/>
              <a:t>amountRemoved</a:t>
            </a:r>
            <a:r>
              <a:rPr dirty="0"/>
              <a:t> + </a:t>
            </a:r>
            <a:r>
              <a:rPr dirty="0" err="1"/>
              <a:t>removedCoin.getValue</a:t>
            </a:r>
            <a:r>
              <a:rPr dirty="0"/>
              <a:t>();</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 </a:t>
            </a:r>
            <a:r>
              <a:rPr dirty="0"/>
              <a:t>// end while</a:t>
            </a:r>
            <a:endParaRPr dirty="0">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dirty="0"/>
              <a:t>      </a:t>
            </a:r>
            <a:endParaRPr dirty="0">
              <a:latin typeface="+mj-lt"/>
              <a:ea typeface="+mj-ea"/>
              <a:cs typeface="+mj-cs"/>
              <a:sym typeface="Helvetica"/>
            </a:endParaRPr>
          </a:p>
          <a:p>
            <a:pPr defTabSz="344804">
              <a:tabLst>
                <a:tab pos="342900" algn="l"/>
              </a:tabLst>
              <a:defRPr>
                <a:latin typeface="Menlo"/>
                <a:ea typeface="Menlo"/>
                <a:cs typeface="Menlo"/>
                <a:sym typeface="Menlo"/>
              </a:defRPr>
            </a:pPr>
            <a:r>
              <a:rPr dirty="0"/>
              <a:t>		</a:t>
            </a:r>
            <a:r>
              <a:rPr dirty="0" err="1"/>
              <a:t>System.out.println</a:t>
            </a:r>
            <a:r>
              <a:rPr dirty="0"/>
              <a:t>(</a:t>
            </a:r>
            <a:r>
              <a:rPr dirty="0">
                <a:solidFill>
                  <a:srgbClr val="D12F1B"/>
                </a:solidFill>
              </a:rPr>
              <a:t>"All done. Removed "</a:t>
            </a:r>
            <a:r>
              <a:rPr dirty="0"/>
              <a:t> + </a:t>
            </a:r>
            <a:r>
              <a:rPr dirty="0" err="1"/>
              <a:t>amountRemoved</a:t>
            </a:r>
            <a:r>
              <a:rPr dirty="0"/>
              <a:t> + </a:t>
            </a:r>
            <a:r>
              <a:rPr dirty="0">
                <a:solidFill>
                  <a:srgbClr val="D12F1B"/>
                </a:solidFill>
              </a:rPr>
              <a:t>" cents."</a:t>
            </a:r>
            <a:r>
              <a:rPr dirty="0"/>
              <a:t>);</a:t>
            </a:r>
            <a:endParaRPr dirty="0">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dirty="0">
                <a:solidFill>
                  <a:srgbClr val="000000"/>
                </a:solidFill>
              </a:rPr>
              <a:t>	} </a:t>
            </a:r>
            <a:r>
              <a:rPr dirty="0"/>
              <a:t>// end main</a:t>
            </a:r>
          </a:p>
        </p:txBody>
      </p:sp>
      <p:sp>
        <p:nvSpPr>
          <p:cNvPr id="5" name="Rectangle 4">
            <a:extLst>
              <a:ext uri="{FF2B5EF4-FFF2-40B4-BE49-F238E27FC236}">
                <a16:creationId xmlns:a16="http://schemas.microsoft.com/office/drawing/2014/main" id="{74BA7961-5C03-401A-91B8-F00B720C7B56}"/>
              </a:ext>
            </a:extLst>
          </p:cNvPr>
          <p:cNvSpPr/>
          <p:nvPr/>
        </p:nvSpPr>
        <p:spPr>
          <a:xfrm>
            <a:off x="803566" y="1863808"/>
            <a:ext cx="3407487" cy="3259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2B3FC984-A815-4491-B80B-EDAE1D5F7FF1}"/>
              </a:ext>
            </a:extLst>
          </p:cNvPr>
          <p:cNvSpPr/>
          <p:nvPr/>
        </p:nvSpPr>
        <p:spPr>
          <a:xfrm>
            <a:off x="1192272" y="3999120"/>
            <a:ext cx="1779528" cy="259323"/>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31BDE74-3810-4A79-8482-D2720E4A219A}"/>
              </a:ext>
            </a:extLst>
          </p:cNvPr>
          <p:cNvSpPr/>
          <p:nvPr/>
        </p:nvSpPr>
        <p:spPr>
          <a:xfrm>
            <a:off x="2373799" y="4386116"/>
            <a:ext cx="1837253" cy="270106"/>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000" b="0" dirty="0"/>
              <a:t>Algorithms, Parts I &amp; II</a:t>
            </a:r>
            <a:endParaRPr sz="4000" b="0" dirty="0"/>
          </a:p>
        </p:txBody>
      </p:sp>
      <p:sp>
        <p:nvSpPr>
          <p:cNvPr id="49" name="Content Placeholder 3"/>
          <p:cNvSpPr txBox="1">
            <a:spLocks noGrp="1"/>
          </p:cNvSpPr>
          <p:nvPr>
            <p:ph type="body" sz="half" idx="1"/>
          </p:nvPr>
        </p:nvSpPr>
        <p:spPr>
          <a:xfrm>
            <a:off x="635000" y="1056087"/>
            <a:ext cx="7183633" cy="866843"/>
          </a:xfrm>
          <a:prstGeom prst="rect">
            <a:avLst/>
          </a:prstGeom>
        </p:spPr>
        <p:txBody>
          <a:bodyPr>
            <a:normAutofit/>
          </a:bodyPr>
          <a:lstStyle/>
          <a:p>
            <a:r>
              <a:rPr lang="en-US" dirty="0"/>
              <a:t>Princeton | Coursera</a:t>
            </a:r>
            <a:endParaRPr lang="en-US" sz="2000" dirty="0"/>
          </a:p>
        </p:txBody>
      </p:sp>
      <p:pic>
        <p:nvPicPr>
          <p:cNvPr id="2" name="Picture 1">
            <a:extLst>
              <a:ext uri="{FF2B5EF4-FFF2-40B4-BE49-F238E27FC236}">
                <a16:creationId xmlns:a16="http://schemas.microsoft.com/office/drawing/2014/main" id="{9496CAE9-C0BB-4111-AB2A-AA30CA58EC0D}"/>
              </a:ext>
            </a:extLst>
          </p:cNvPr>
          <p:cNvPicPr>
            <a:picLocks noChangeAspect="1"/>
          </p:cNvPicPr>
          <p:nvPr/>
        </p:nvPicPr>
        <p:blipFill>
          <a:blip r:embed="rId3"/>
          <a:stretch>
            <a:fillRect/>
          </a:stretch>
        </p:blipFill>
        <p:spPr>
          <a:xfrm>
            <a:off x="740179" y="1788698"/>
            <a:ext cx="7476008" cy="3605233"/>
          </a:xfrm>
          <a:prstGeom prst="rect">
            <a:avLst/>
          </a:prstGeom>
        </p:spPr>
      </p:pic>
    </p:spTree>
    <p:extLst>
      <p:ext uri="{BB962C8B-B14F-4D97-AF65-F5344CB8AC3E}">
        <p14:creationId xmlns:p14="http://schemas.microsoft.com/office/powerpoint/2010/main" val="238163974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a:spLocks noGrp="1"/>
          </p:cNvSpPr>
          <p:nvPr>
            <p:ph type="title"/>
          </p:nvPr>
        </p:nvSpPr>
        <p:spPr>
          <a:xfrm>
            <a:off x="457200" y="107813"/>
            <a:ext cx="8229600" cy="916857"/>
          </a:xfrm>
          <a:prstGeom prst="rect">
            <a:avLst/>
          </a:prstGeom>
        </p:spPr>
        <p:txBody>
          <a:bodyPr>
            <a:normAutofit/>
          </a:bodyPr>
          <a:lstStyle>
            <a:lvl1pPr defTabSz="795527">
              <a:defRPr sz="3828"/>
            </a:lvl1pPr>
          </a:lstStyle>
          <a:p>
            <a:r>
              <a:rPr lang="en-US" sz="4400" b="0" dirty="0"/>
              <a:t>Activity 2: A Piggy Bank (3 of 3)</a:t>
            </a:r>
            <a:endParaRPr sz="4400" b="0" dirty="0"/>
          </a:p>
        </p:txBody>
      </p:sp>
      <p:sp>
        <p:nvSpPr>
          <p:cNvPr id="94" name="private static void addCoin(Coin aCoin, PiggyBank aBank)…"/>
          <p:cNvSpPr txBox="1"/>
          <p:nvPr/>
        </p:nvSpPr>
        <p:spPr>
          <a:xfrm>
            <a:off x="457200" y="842837"/>
            <a:ext cx="7717676" cy="2123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addCoin(Coin aCoin, PiggyBank aBank)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if</a:t>
            </a:r>
            <a:r>
              <a:t> (aBank.add(aCoin))</a:t>
            </a:r>
            <a:endParaRPr>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"Added a "</a:t>
            </a:r>
            <a:r>
              <a:t> + aCoin.getCoinName() + </a:t>
            </a:r>
            <a:r>
              <a:rPr>
                <a:solidFill>
                  <a:srgbClr val="D12F1B"/>
                </a:solidFill>
              </a:rPr>
              <a:t>"."</a:t>
            </a:r>
            <a:r>
              <a:t>);</a:t>
            </a:r>
            <a:endParaRPr>
              <a:latin typeface="+mj-lt"/>
              <a:ea typeface="+mj-ea"/>
              <a:cs typeface="+mj-cs"/>
              <a:sym typeface="Helvetica"/>
            </a:endParaRPr>
          </a:p>
          <a:p>
            <a:pPr defTabSz="344804">
              <a:tabLst>
                <a:tab pos="342900" algn="l"/>
              </a:tabLst>
              <a:defRPr>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"Tried to add a "</a:t>
            </a:r>
            <a:r>
              <a:t> + aCoin.getCoinName() +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D12F1B"/>
                </a:solidFill>
              </a:rPr>
              <a:t>", but couldn't"</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addCoin</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PiggyBankExample</a:t>
            </a:r>
          </a:p>
        </p:txBody>
      </p:sp>
      <p:sp>
        <p:nvSpPr>
          <p:cNvPr id="95" name="Rectangle"/>
          <p:cNvSpPr/>
          <p:nvPr/>
        </p:nvSpPr>
        <p:spPr>
          <a:xfrm>
            <a:off x="2429933" y="3115733"/>
            <a:ext cx="3336268" cy="2495419"/>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96" name="Added a PENNY.…"/>
          <p:cNvSpPr txBox="1"/>
          <p:nvPr/>
        </p:nvSpPr>
        <p:spPr>
          <a:xfrm>
            <a:off x="2482687" y="3461596"/>
            <a:ext cx="3281559" cy="2123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b="1">
                <a:latin typeface="Courier New"/>
                <a:ea typeface="Courier New"/>
                <a:cs typeface="Courier New"/>
                <a:sym typeface="Courier New"/>
              </a:defRPr>
            </a:pPr>
            <a:r>
              <a:t> Added a PENNY.</a:t>
            </a:r>
          </a:p>
          <a:p>
            <a:pPr defTabSz="344804">
              <a:tabLst>
                <a:tab pos="342900" algn="l"/>
              </a:tabLst>
              <a:defRPr b="1">
                <a:latin typeface="Courier New"/>
                <a:ea typeface="Courier New"/>
                <a:cs typeface="Courier New"/>
                <a:sym typeface="Courier New"/>
              </a:defRPr>
            </a:pPr>
            <a:r>
              <a:t> Added a NICKEL.</a:t>
            </a:r>
          </a:p>
          <a:p>
            <a:pPr defTabSz="344804">
              <a:tabLst>
                <a:tab pos="342900" algn="l"/>
              </a:tabLst>
              <a:defRPr b="1">
                <a:latin typeface="Courier New"/>
                <a:ea typeface="Courier New"/>
                <a:cs typeface="Courier New"/>
                <a:sym typeface="Courier New"/>
              </a:defRPr>
            </a:pPr>
            <a:r>
              <a:t> Added a DIME.</a:t>
            </a:r>
          </a:p>
          <a:p>
            <a:pPr defTabSz="344804">
              <a:tabLst>
                <a:tab pos="342900" algn="l"/>
              </a:tabLst>
              <a:defRPr b="1">
                <a:latin typeface="Courier New"/>
                <a:ea typeface="Courier New"/>
                <a:cs typeface="Courier New"/>
                <a:sym typeface="Courier New"/>
              </a:defRPr>
            </a:pPr>
            <a:r>
              <a:t> Added a QUARTER.</a:t>
            </a:r>
          </a:p>
          <a:p>
            <a:pPr defTabSz="344804">
              <a:tabLst>
                <a:tab pos="342900" algn="l"/>
              </a:tabLst>
              <a:defRPr b="1">
                <a:latin typeface="Courier New"/>
                <a:ea typeface="Courier New"/>
                <a:cs typeface="Courier New"/>
                <a:sym typeface="Courier New"/>
              </a:defRPr>
            </a:pPr>
            <a:r>
              <a:t> Removing all the coins:</a:t>
            </a:r>
          </a:p>
          <a:p>
            <a:pPr defTabSz="344804">
              <a:tabLst>
                <a:tab pos="342900" algn="l"/>
              </a:tabLst>
              <a:defRPr b="1">
                <a:latin typeface="Courier New"/>
                <a:ea typeface="Courier New"/>
                <a:cs typeface="Courier New"/>
                <a:sym typeface="Courier New"/>
              </a:defRPr>
            </a:pPr>
            <a:r>
              <a:t> Removed a QUARTER.</a:t>
            </a:r>
          </a:p>
          <a:p>
            <a:pPr defTabSz="344804">
              <a:tabLst>
                <a:tab pos="342900" algn="l"/>
              </a:tabLst>
              <a:defRPr b="1">
                <a:latin typeface="Courier New"/>
                <a:ea typeface="Courier New"/>
                <a:cs typeface="Courier New"/>
                <a:sym typeface="Courier New"/>
              </a:defRPr>
            </a:pPr>
            <a:r>
              <a:t> Removed a DIME.</a:t>
            </a:r>
          </a:p>
          <a:p>
            <a:pPr defTabSz="344804">
              <a:tabLst>
                <a:tab pos="342900" algn="l"/>
              </a:tabLst>
              <a:defRPr b="1">
                <a:latin typeface="Courier New"/>
                <a:ea typeface="Courier New"/>
                <a:cs typeface="Courier New"/>
                <a:sym typeface="Courier New"/>
              </a:defRPr>
            </a:pPr>
            <a:r>
              <a:t> Removed a NICKEL.</a:t>
            </a:r>
          </a:p>
          <a:p>
            <a:pPr defTabSz="344804">
              <a:tabLst>
                <a:tab pos="342900" algn="l"/>
              </a:tabLst>
              <a:defRPr b="1">
                <a:latin typeface="Courier New"/>
                <a:ea typeface="Courier New"/>
                <a:cs typeface="Courier New"/>
                <a:sym typeface="Courier New"/>
              </a:defRPr>
            </a:pPr>
            <a:r>
              <a:t> Removed a PENNY.</a:t>
            </a:r>
          </a:p>
          <a:p>
            <a:pPr defTabSz="344804">
              <a:tabLst>
                <a:tab pos="342900" algn="l"/>
              </a:tabLst>
              <a:defRPr b="1">
                <a:latin typeface="Courier New"/>
                <a:ea typeface="Courier New"/>
                <a:cs typeface="Courier New"/>
                <a:sym typeface="Courier New"/>
              </a:defRPr>
            </a:pPr>
            <a:r>
              <a:t> All done. Removed 41 cents.</a:t>
            </a:r>
          </a:p>
        </p:txBody>
      </p:sp>
      <p:sp>
        <p:nvSpPr>
          <p:cNvPr id="97" name="Program Output"/>
          <p:cNvSpPr txBox="1"/>
          <p:nvPr/>
        </p:nvSpPr>
        <p:spPr>
          <a:xfrm>
            <a:off x="2586268" y="3147373"/>
            <a:ext cx="1418454"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
        <p:nvSpPr>
          <p:cNvPr id="8" name="Rectangle 7">
            <a:extLst>
              <a:ext uri="{FF2B5EF4-FFF2-40B4-BE49-F238E27FC236}">
                <a16:creationId xmlns:a16="http://schemas.microsoft.com/office/drawing/2014/main" id="{CA3F7718-D53C-4047-8BF2-2EF1DBE9410A}"/>
              </a:ext>
            </a:extLst>
          </p:cNvPr>
          <p:cNvSpPr/>
          <p:nvPr/>
        </p:nvSpPr>
        <p:spPr>
          <a:xfrm>
            <a:off x="997779" y="1498918"/>
            <a:ext cx="1588489" cy="32988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a:bodyPr>
          <a:lstStyle/>
          <a:p>
            <a:pPr defTabSz="694944">
              <a:defRPr sz="3343"/>
            </a:pPr>
            <a:r>
              <a:rPr lang="en-US" sz="4000" dirty="0"/>
              <a:t>Bags | Chapter 1</a:t>
            </a:r>
            <a:endParaRPr sz="400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 | Learning Strategy</a:t>
            </a:r>
            <a:endParaRPr dirty="0"/>
          </a:p>
        </p:txBody>
      </p:sp>
      <p:sp>
        <p:nvSpPr>
          <p:cNvPr id="71" name="Content Placeholder 5"/>
          <p:cNvSpPr txBox="1">
            <a:spLocks noGrp="1"/>
          </p:cNvSpPr>
          <p:nvPr>
            <p:ph type="body" idx="1"/>
          </p:nvPr>
        </p:nvSpPr>
        <p:spPr>
          <a:xfrm>
            <a:off x="400049" y="1021278"/>
            <a:ext cx="8229601" cy="4923710"/>
          </a:xfrm>
          <a:prstGeom prst="rect">
            <a:avLst/>
          </a:prstGeom>
        </p:spPr>
        <p:txBody>
          <a:bodyPr>
            <a:normAutofit fontScale="92500" lnSpcReduction="10000"/>
          </a:bodyPr>
          <a:lstStyle/>
          <a:p>
            <a:r>
              <a:rPr lang="en-US" dirty="0"/>
              <a:t>Designing an ADT</a:t>
            </a:r>
          </a:p>
          <a:p>
            <a:pPr lvl="1"/>
            <a:r>
              <a:rPr lang="en-US" sz="2100" dirty="0">
                <a:hlinkClick r:id="rId3"/>
              </a:rPr>
              <a:t>https://mediaplayer.pearsoncmg.com/assets/secs-vn-ch01a-designing-an-adt</a:t>
            </a:r>
            <a:endParaRPr lang="en-US" sz="2100" dirty="0"/>
          </a:p>
          <a:p>
            <a:r>
              <a:rPr lang="en-US" dirty="0"/>
              <a:t>Learning Strategy | My Recommendations</a:t>
            </a:r>
          </a:p>
          <a:p>
            <a:pPr lvl="1"/>
            <a:r>
              <a:rPr lang="en-US" sz="2200" dirty="0"/>
              <a:t>Each chapter (of our textbook) includes a set of video notes</a:t>
            </a:r>
          </a:p>
          <a:p>
            <a:pPr lvl="2"/>
            <a:r>
              <a:rPr lang="en-US" sz="1900" dirty="0"/>
              <a:t>Available under Course Content</a:t>
            </a:r>
          </a:p>
          <a:p>
            <a:pPr lvl="2"/>
            <a:r>
              <a:rPr lang="en-US" sz="1900" b="1" dirty="0">
                <a:solidFill>
                  <a:srgbClr val="7030A0"/>
                </a:solidFill>
              </a:rPr>
              <a:t>Watch them first – they will help with your learning</a:t>
            </a:r>
          </a:p>
          <a:p>
            <a:pPr lvl="1"/>
            <a:r>
              <a:rPr lang="en-US" sz="2200" dirty="0"/>
              <a:t>Mastering Course Topics</a:t>
            </a:r>
          </a:p>
          <a:p>
            <a:pPr lvl="2"/>
            <a:r>
              <a:rPr lang="en-US" sz="1900" dirty="0"/>
              <a:t>Watch videos</a:t>
            </a:r>
          </a:p>
          <a:p>
            <a:pPr lvl="2"/>
            <a:r>
              <a:rPr lang="en-US" sz="1900" dirty="0"/>
              <a:t>Review provided PPTs next</a:t>
            </a:r>
          </a:p>
          <a:p>
            <a:pPr lvl="2"/>
            <a:r>
              <a:rPr lang="en-US" sz="1900" dirty="0"/>
              <a:t>Read our text (last)</a:t>
            </a:r>
          </a:p>
        </p:txBody>
      </p:sp>
    </p:spTree>
    <p:extLst>
      <p:ext uri="{BB962C8B-B14F-4D97-AF65-F5344CB8AC3E}">
        <p14:creationId xmlns:p14="http://schemas.microsoft.com/office/powerpoint/2010/main" val="222756233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1524000"/>
            <a:ext cx="7772400" cy="1362075"/>
          </a:xfrm>
        </p:spPr>
        <p:txBody>
          <a:bodyPr lIns="92075" tIns="46038" rIns="92075" bIns="46038"/>
          <a:lstStyle/>
          <a:p>
            <a:pPr eaLnBrk="1" hangingPunct="1"/>
            <a:r>
              <a:rPr lang="en-US" altLang="en-US" sz="4800" cap="none" dirty="0">
                <a:solidFill>
                  <a:srgbClr val="007FA3"/>
                </a:solidFill>
                <a:latin typeface="Times New Roman"/>
                <a:ea typeface="Times New Roman"/>
                <a:cs typeface="Times New Roman"/>
              </a:rPr>
              <a:t>Abstract Data Type (ADT)</a:t>
            </a:r>
          </a:p>
        </p:txBody>
      </p:sp>
    </p:spTree>
    <p:extLst>
      <p:ext uri="{BB962C8B-B14F-4D97-AF65-F5344CB8AC3E}">
        <p14:creationId xmlns:p14="http://schemas.microsoft.com/office/powerpoint/2010/main" val="18626917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1F036EF-937B-492C-85BA-6ABD40131D0C}"/>
              </a:ext>
            </a:extLst>
          </p:cNvPr>
          <p:cNvSpPr txBox="1">
            <a:spLocks noGrp="1"/>
          </p:cNvSpPr>
          <p:nvPr>
            <p:ph type="title"/>
          </p:nvPr>
        </p:nvSpPr>
        <p:spPr>
          <a:xfrm>
            <a:off x="523982" y="152400"/>
            <a:ext cx="8340618" cy="866842"/>
          </a:xfrm>
          <a:prstGeom prst="rect">
            <a:avLst/>
          </a:prstGeom>
        </p:spPr>
        <p:txBody>
          <a:bodyPr>
            <a:noAutofit/>
          </a:bodyPr>
          <a:lstStyle/>
          <a:p>
            <a:r>
              <a:rPr sz="4000" dirty="0"/>
              <a:t>Data Organization in Life</a:t>
            </a:r>
          </a:p>
        </p:txBody>
      </p:sp>
      <p:sp>
        <p:nvSpPr>
          <p:cNvPr id="5" name="Content Placeholder 3">
            <a:extLst>
              <a:ext uri="{FF2B5EF4-FFF2-40B4-BE49-F238E27FC236}">
                <a16:creationId xmlns:a16="http://schemas.microsoft.com/office/drawing/2014/main" id="{C7FB9146-749E-4E56-90D8-FFFFA70AA478}"/>
              </a:ext>
            </a:extLst>
          </p:cNvPr>
          <p:cNvSpPr txBox="1">
            <a:spLocks noGrp="1"/>
          </p:cNvSpPr>
          <p:nvPr>
            <p:ph type="body" sz="half" idx="1"/>
          </p:nvPr>
        </p:nvSpPr>
        <p:spPr>
          <a:xfrm>
            <a:off x="443971" y="1347987"/>
            <a:ext cx="3402560" cy="4377564"/>
          </a:xfrm>
          <a:prstGeom prst="rect">
            <a:avLst/>
          </a:prstGeom>
        </p:spPr>
        <p:txBody>
          <a:bodyPr>
            <a:normAutofit fontScale="92500" lnSpcReduction="10000"/>
          </a:bodyPr>
          <a:lstStyle/>
          <a:p>
            <a:r>
              <a:rPr lang="en-US" dirty="0">
                <a:solidFill>
                  <a:srgbClr val="0070C0"/>
                </a:solidFill>
              </a:rPr>
              <a:t>What data are you dealing every day?</a:t>
            </a:r>
          </a:p>
          <a:p>
            <a:endParaRPr lang="en-US" dirty="0"/>
          </a:p>
          <a:p>
            <a:r>
              <a:rPr lang="en-US" dirty="0"/>
              <a:t>Road map</a:t>
            </a:r>
          </a:p>
          <a:p>
            <a:r>
              <a:rPr lang="en-US" dirty="0"/>
              <a:t>Standing in line</a:t>
            </a:r>
          </a:p>
          <a:p>
            <a:r>
              <a:rPr dirty="0"/>
              <a:t>Stack of books</a:t>
            </a:r>
            <a:endParaRPr lang="en-US" dirty="0"/>
          </a:p>
          <a:p>
            <a:r>
              <a:rPr lang="en-US" dirty="0"/>
              <a:t>Dictionary</a:t>
            </a:r>
          </a:p>
          <a:p>
            <a:r>
              <a:rPr dirty="0"/>
              <a:t>To-</a:t>
            </a:r>
            <a:r>
              <a:rPr lang="en-US" dirty="0"/>
              <a:t>d</a:t>
            </a:r>
            <a:r>
              <a:rPr dirty="0"/>
              <a:t>o list</a:t>
            </a:r>
            <a:endParaRPr lang="en-US" dirty="0"/>
          </a:p>
          <a:p>
            <a:r>
              <a:rPr lang="en-US" dirty="0"/>
              <a:t>Data on computer</a:t>
            </a:r>
            <a:endParaRPr dirty="0"/>
          </a:p>
        </p:txBody>
      </p:sp>
      <p:pic>
        <p:nvPicPr>
          <p:cNvPr id="6" name="Examples of everyday organization. A todo list, a shopping bag, an organizational chart, a map, a stack of books, a line to buy tickets, a dictionary" descr="Examples of everyday organization. A todo list, a shopping bag, an organizational chart, a map, a stack of books, a line to buy tickets, a dictionary">
            <a:extLst>
              <a:ext uri="{FF2B5EF4-FFF2-40B4-BE49-F238E27FC236}">
                <a16:creationId xmlns:a16="http://schemas.microsoft.com/office/drawing/2014/main" id="{0780FD91-EE3C-47BE-A3ED-0188A9A78651}"/>
              </a:ext>
            </a:extLst>
          </p:cNvPr>
          <p:cNvPicPr>
            <a:picLocks noChangeAspect="1"/>
          </p:cNvPicPr>
          <p:nvPr/>
        </p:nvPicPr>
        <p:blipFill>
          <a:blip r:embed="rId3">
            <a:extLst/>
          </a:blip>
          <a:stretch>
            <a:fillRect/>
          </a:stretch>
        </p:blipFill>
        <p:spPr>
          <a:xfrm>
            <a:off x="3925393" y="1347987"/>
            <a:ext cx="4837607" cy="3863976"/>
          </a:xfrm>
          <a:prstGeom prst="rect">
            <a:avLst/>
          </a:prstGeom>
          <a:ln w="12700">
            <a:miter lim="400000"/>
          </a:ln>
          <a:effectLst>
            <a:outerShdw blurRad="292100" dist="139700" dir="2700000" rotWithShape="0">
              <a:srgbClr val="333333">
                <a:alpha val="64999"/>
              </a:srgbClr>
            </a:outerShdw>
          </a:effectLst>
        </p:spPr>
      </p:pic>
    </p:spTree>
    <p:extLst>
      <p:ext uri="{BB962C8B-B14F-4D97-AF65-F5344CB8AC3E}">
        <p14:creationId xmlns:p14="http://schemas.microsoft.com/office/powerpoint/2010/main" val="5558796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sz="4800" dirty="0"/>
              <a:t>Data Organization</a:t>
            </a:r>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r>
              <a:rPr lang="en-US" dirty="0">
                <a:solidFill>
                  <a:srgbClr val="0070C0"/>
                </a:solidFill>
              </a:rPr>
              <a:t>Primitive vs. Abstract Data Type</a:t>
            </a:r>
          </a:p>
          <a:p>
            <a:pPr lvl="1"/>
            <a:r>
              <a:rPr lang="en-US" sz="2000" dirty="0"/>
              <a:t>Data that is stored</a:t>
            </a:r>
          </a:p>
          <a:p>
            <a:pPr lvl="1"/>
            <a:r>
              <a:rPr lang="en-US" sz="2000" dirty="0"/>
              <a:t>Operations on that data</a:t>
            </a:r>
          </a:p>
          <a:p>
            <a:pPr lvl="1"/>
            <a:r>
              <a:rPr lang="en-US" sz="2000" dirty="0">
                <a:solidFill>
                  <a:srgbClr val="0070C0"/>
                </a:solidFill>
              </a:rPr>
              <a:t>What does this remind you of ?</a:t>
            </a:r>
          </a:p>
          <a:p>
            <a:r>
              <a:rPr lang="en-US" dirty="0">
                <a:solidFill>
                  <a:srgbClr val="0070C0"/>
                </a:solidFill>
              </a:rPr>
              <a:t>Data Structure </a:t>
            </a:r>
            <a:r>
              <a:rPr lang="en-US" dirty="0"/>
              <a:t>– implementation of a ADT</a:t>
            </a:r>
          </a:p>
          <a:p>
            <a:r>
              <a:rPr lang="en-US" dirty="0">
                <a:solidFill>
                  <a:srgbClr val="0070C0"/>
                </a:solidFill>
              </a:rPr>
              <a:t>Collection</a:t>
            </a:r>
            <a:r>
              <a:rPr lang="en-US" dirty="0"/>
              <a:t> – ADT that contains a group of objects</a:t>
            </a:r>
          </a:p>
          <a:p>
            <a:pPr lvl="1">
              <a:spcBef>
                <a:spcPts val="0"/>
              </a:spcBef>
            </a:pPr>
            <a:r>
              <a:rPr lang="en-US" sz="2000" b="1" dirty="0">
                <a:solidFill>
                  <a:srgbClr val="0070C0"/>
                </a:solidFill>
              </a:rPr>
              <a:t>Bag</a:t>
            </a:r>
          </a:p>
          <a:p>
            <a:pPr lvl="1">
              <a:spcBef>
                <a:spcPts val="0"/>
              </a:spcBef>
            </a:pPr>
            <a:r>
              <a:rPr lang="en-US" sz="2000" dirty="0">
                <a:solidFill>
                  <a:schemeClr val="tx1"/>
                </a:solidFill>
              </a:rPr>
              <a:t>List</a:t>
            </a:r>
          </a:p>
          <a:p>
            <a:pPr lvl="1">
              <a:spcBef>
                <a:spcPts val="0"/>
              </a:spcBef>
            </a:pPr>
            <a:r>
              <a:rPr lang="en-US" sz="2000" dirty="0"/>
              <a:t>Stack &amp; Queue</a:t>
            </a:r>
          </a:p>
          <a:p>
            <a:pPr lvl="1">
              <a:spcBef>
                <a:spcPts val="0"/>
              </a:spcBef>
            </a:pPr>
            <a:r>
              <a:rPr lang="en-US" sz="2000" dirty="0"/>
              <a:t>Dictionary</a:t>
            </a:r>
          </a:p>
          <a:p>
            <a:pPr lvl="1">
              <a:spcBef>
                <a:spcPts val="0"/>
              </a:spcBef>
            </a:pPr>
            <a:r>
              <a:rPr lang="en-US" sz="2000" dirty="0"/>
              <a:t>Tree</a:t>
            </a:r>
          </a:p>
          <a:p>
            <a:pPr lvl="1">
              <a:spcBef>
                <a:spcPts val="0"/>
              </a:spcBef>
            </a:pPr>
            <a:r>
              <a:rPr lang="en-US" sz="2000" dirty="0"/>
              <a:t>Graph</a:t>
            </a:r>
          </a:p>
        </p:txBody>
      </p:sp>
    </p:spTree>
    <p:extLst>
      <p:ext uri="{BB962C8B-B14F-4D97-AF65-F5344CB8AC3E}">
        <p14:creationId xmlns:p14="http://schemas.microsoft.com/office/powerpoint/2010/main" val="6058049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noAutofit/>
          </a:bodyPr>
          <a:lstStyle/>
          <a:p>
            <a:r>
              <a:rPr lang="en-US" sz="4800" dirty="0"/>
              <a:t>ADT Car | Example</a:t>
            </a:r>
            <a:endParaRPr sz="4800" dirty="0"/>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r>
              <a:rPr lang="en-US" dirty="0"/>
              <a:t>When operating a car, the primary activities are </a:t>
            </a:r>
            <a:r>
              <a:rPr lang="en-US" dirty="0">
                <a:solidFill>
                  <a:srgbClr val="7030A0"/>
                </a:solidFill>
              </a:rPr>
              <a:t>steering, accelerating</a:t>
            </a:r>
            <a:r>
              <a:rPr lang="en-US" dirty="0"/>
              <a:t>, and </a:t>
            </a:r>
            <a:r>
              <a:rPr lang="en-US" dirty="0">
                <a:solidFill>
                  <a:srgbClr val="7030A0"/>
                </a:solidFill>
              </a:rPr>
              <a:t>braking </a:t>
            </a:r>
          </a:p>
          <a:p>
            <a:r>
              <a:rPr lang="en-US" dirty="0"/>
              <a:t>This design for cars can be viewed as an ADT with operations "</a:t>
            </a:r>
            <a:r>
              <a:rPr lang="en-US" dirty="0">
                <a:solidFill>
                  <a:srgbClr val="7030A0"/>
                </a:solidFill>
              </a:rPr>
              <a:t>steer</a:t>
            </a:r>
            <a:r>
              <a:rPr lang="en-US" dirty="0"/>
              <a:t>", "</a:t>
            </a:r>
            <a:r>
              <a:rPr lang="en-US" dirty="0">
                <a:solidFill>
                  <a:srgbClr val="7030A0"/>
                </a:solidFill>
              </a:rPr>
              <a:t>accelerate</a:t>
            </a:r>
            <a:r>
              <a:rPr lang="en-US" dirty="0"/>
              <a:t>", and "</a:t>
            </a:r>
            <a:r>
              <a:rPr lang="en-US" dirty="0">
                <a:solidFill>
                  <a:srgbClr val="7030A0"/>
                </a:solidFill>
              </a:rPr>
              <a:t>brak</a:t>
            </a:r>
            <a:r>
              <a:rPr lang="en-US" dirty="0">
                <a:solidFill>
                  <a:srgbClr val="0070C0"/>
                </a:solidFill>
              </a:rPr>
              <a:t>e</a:t>
            </a:r>
            <a:r>
              <a:rPr lang="en-US" dirty="0"/>
              <a:t>"</a:t>
            </a:r>
          </a:p>
          <a:p>
            <a:pPr lvl="1"/>
            <a:r>
              <a:rPr lang="en-US" sz="2000" dirty="0"/>
              <a:t>Two cars (from two different automakers) might implement these operations in radically different ways, say with different types of engine, or front- versus rear-wheel drive </a:t>
            </a:r>
          </a:p>
          <a:p>
            <a:r>
              <a:rPr lang="en-US" dirty="0"/>
              <a:t>Most drivers can operate any of them</a:t>
            </a:r>
          </a:p>
          <a:p>
            <a:pPr lvl="1"/>
            <a:r>
              <a:rPr lang="en-US" sz="2000" dirty="0"/>
              <a:t>ADT presents a uniform method of operation that does not require the driver to understand the specifics of any particular engine or drive design </a:t>
            </a:r>
          </a:p>
          <a:p>
            <a:pPr lvl="1"/>
            <a:r>
              <a:rPr lang="en-US" sz="2000" dirty="0"/>
              <a:t>These differences are deliberately hidden</a:t>
            </a:r>
          </a:p>
        </p:txBody>
      </p:sp>
    </p:spTree>
    <p:extLst>
      <p:ext uri="{BB962C8B-B14F-4D97-AF65-F5344CB8AC3E}">
        <p14:creationId xmlns:p14="http://schemas.microsoft.com/office/powerpoint/2010/main" val="4044618951"/>
      </p:ext>
    </p:extLst>
  </p:cSld>
  <p:clrMapOvr>
    <a:masterClrMapping/>
  </p:clrMapOvr>
  <p:transition spd="med"/>
</p:sld>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876</TotalTime>
  <Words>2859</Words>
  <Application>Microsoft Office PowerPoint</Application>
  <PresentationFormat>On-screen Show (4:3)</PresentationFormat>
  <Paragraphs>376</Paragraphs>
  <Slides>30</Slides>
  <Notes>20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30</vt:i4>
      </vt:variant>
    </vt:vector>
  </HeadingPairs>
  <TitlesOfParts>
    <vt:vector size="44" baseType="lpstr">
      <vt:lpstr> Arial</vt:lpstr>
      <vt:lpstr>Arial</vt:lpstr>
      <vt:lpstr>Arial Narrow</vt:lpstr>
      <vt:lpstr>Courier New</vt:lpstr>
      <vt:lpstr>Helvetica</vt:lpstr>
      <vt:lpstr>Menlo</vt:lpstr>
      <vt:lpstr>Times New Roman</vt:lpstr>
      <vt:lpstr>Tw Cen MT</vt:lpstr>
      <vt:lpstr>Verdana</vt:lpstr>
      <vt:lpstr>ヒラギノ角ゴ Pro W3</vt:lpstr>
      <vt:lpstr>508 Lecture</vt:lpstr>
      <vt:lpstr>1_508 Lecture</vt:lpstr>
      <vt:lpstr>2_Gaddis_CntrlStrc</vt:lpstr>
      <vt:lpstr>2_508 Lecture</vt:lpstr>
      <vt:lpstr>Weekly Assignments</vt:lpstr>
      <vt:lpstr>ModernC</vt:lpstr>
      <vt:lpstr>Algorithms, Parts I &amp; II</vt:lpstr>
      <vt:lpstr>Bags | Chapter 1</vt:lpstr>
      <vt:lpstr>Video Notes | Learning Strategy</vt:lpstr>
      <vt:lpstr>Abstract Data Type (ADT)</vt:lpstr>
      <vt:lpstr>Data Organization in Life</vt:lpstr>
      <vt:lpstr>Data Organization</vt:lpstr>
      <vt:lpstr>ADT Car | Example</vt:lpstr>
      <vt:lpstr>Activity | Registering Courses</vt:lpstr>
      <vt:lpstr>Abstraction</vt:lpstr>
      <vt:lpstr>Procedural Abstraction</vt:lpstr>
      <vt:lpstr>Data Abstraction (ADT)</vt:lpstr>
      <vt:lpstr>Standard Abstract Data Type</vt:lpstr>
      <vt:lpstr>The ADT Bag</vt:lpstr>
      <vt:lpstr>ADT Bag</vt:lpstr>
      <vt:lpstr>ADT Bag (UML Class Diagram) </vt:lpstr>
      <vt:lpstr>An Interface (1 of 2)</vt:lpstr>
      <vt:lpstr>An Interface (2 of 2)</vt:lpstr>
      <vt:lpstr>Vending Machine </vt:lpstr>
      <vt:lpstr>Java Class Library</vt:lpstr>
      <vt:lpstr>The Java Collection Framework</vt:lpstr>
      <vt:lpstr>Interface Set | Java Collection Framework</vt:lpstr>
      <vt:lpstr>CRC Card</vt:lpstr>
      <vt:lpstr>Design Decision</vt:lpstr>
      <vt:lpstr>Take-Home Activities</vt:lpstr>
      <vt:lpstr>Activity 1 : Online Shopper (ADT Bag)</vt:lpstr>
      <vt:lpstr>Activity 2: A Piggy Bank (1 of 3)</vt:lpstr>
      <vt:lpstr>Activity 2: A Piggy Bank (2 of 3)</vt:lpstr>
      <vt:lpstr>Activity 2: A Piggy Bank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324</cp:revision>
  <dcterms:modified xsi:type="dcterms:W3CDTF">2021-08-25T19:28:20Z</dcterms:modified>
</cp:coreProperties>
</file>