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 id="2147483668" r:id="rId3"/>
    <p:sldMasterId id="2147483673" r:id="rId4"/>
    <p:sldMasterId id="2147483681" r:id="rId5"/>
    <p:sldMasterId id="2147483727" r:id="rId6"/>
  </p:sldMasterIdLst>
  <p:notesMasterIdLst>
    <p:notesMasterId r:id="rId39"/>
  </p:notesMasterIdLst>
  <p:sldIdLst>
    <p:sldId id="256" r:id="rId7"/>
    <p:sldId id="425" r:id="rId8"/>
    <p:sldId id="431" r:id="rId9"/>
    <p:sldId id="433" r:id="rId10"/>
    <p:sldId id="407" r:id="rId11"/>
    <p:sldId id="275" r:id="rId12"/>
    <p:sldId id="412" r:id="rId13"/>
    <p:sldId id="423" r:id="rId14"/>
    <p:sldId id="414" r:id="rId15"/>
    <p:sldId id="276" r:id="rId16"/>
    <p:sldId id="277" r:id="rId17"/>
    <p:sldId id="278" r:id="rId18"/>
    <p:sldId id="427" r:id="rId19"/>
    <p:sldId id="424" r:id="rId20"/>
    <p:sldId id="410" r:id="rId21"/>
    <p:sldId id="411" r:id="rId22"/>
    <p:sldId id="262" r:id="rId23"/>
    <p:sldId id="263" r:id="rId24"/>
    <p:sldId id="403" r:id="rId25"/>
    <p:sldId id="264" r:id="rId26"/>
    <p:sldId id="388" r:id="rId27"/>
    <p:sldId id="391" r:id="rId28"/>
    <p:sldId id="347" r:id="rId29"/>
    <p:sldId id="348" r:id="rId30"/>
    <p:sldId id="349" r:id="rId31"/>
    <p:sldId id="350" r:id="rId32"/>
    <p:sldId id="421" r:id="rId33"/>
    <p:sldId id="360" r:id="rId34"/>
    <p:sldId id="362" r:id="rId35"/>
    <p:sldId id="363" r:id="rId36"/>
    <p:sldId id="364" r:id="rId37"/>
    <p:sldId id="365" r:id="rId3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AD7"/>
          </a:solidFill>
        </a:fill>
      </a:tcStyle>
    </a:wholeTbl>
    <a:band2H>
      <a:tcTxStyle/>
      <a:tcStyle>
        <a:tcBdr/>
        <a:fill>
          <a:solidFill>
            <a:srgbClr val="E7E7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4CA"/>
          </a:solidFill>
        </a:fill>
      </a:tcStyle>
    </a:wholeTbl>
    <a:band2H>
      <a:tcTxStyle/>
      <a:tcStyle>
        <a:tcBdr/>
        <a:fill>
          <a:solidFill>
            <a:srgbClr val="F6EB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26" autoAdjust="0"/>
    <p:restoredTop sz="82327" autoAdjust="0"/>
  </p:normalViewPr>
  <p:slideViewPr>
    <p:cSldViewPr snapToGrid="0">
      <p:cViewPr varScale="1">
        <p:scale>
          <a:sx n="82" d="100"/>
          <a:sy n="82" d="100"/>
        </p:scale>
        <p:origin x="312" y="96"/>
      </p:cViewPr>
      <p:guideLst/>
    </p:cSldViewPr>
  </p:slideViewPr>
  <p:outlineViewPr>
    <p:cViewPr>
      <p:scale>
        <a:sx n="33" d="100"/>
        <a:sy n="33" d="100"/>
      </p:scale>
      <p:origin x="0" y="-6816"/>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Arial"/>
      </a:defRPr>
    </a:lvl1pPr>
    <a:lvl2pPr indent="228600" defTabSz="457200" latinLnBrk="0">
      <a:defRPr sz="1200">
        <a:latin typeface="+mn-lt"/>
        <a:ea typeface="+mn-ea"/>
        <a:cs typeface="+mn-cs"/>
        <a:sym typeface="Arial"/>
      </a:defRPr>
    </a:lvl2pPr>
    <a:lvl3pPr indent="457200" defTabSz="457200" latinLnBrk="0">
      <a:defRPr sz="1200">
        <a:latin typeface="+mn-lt"/>
        <a:ea typeface="+mn-ea"/>
        <a:cs typeface="+mn-cs"/>
        <a:sym typeface="Arial"/>
      </a:defRPr>
    </a:lvl3pPr>
    <a:lvl4pPr indent="685800" defTabSz="457200" latinLnBrk="0">
      <a:defRPr sz="1200">
        <a:latin typeface="+mn-lt"/>
        <a:ea typeface="+mn-ea"/>
        <a:cs typeface="+mn-cs"/>
        <a:sym typeface="Arial"/>
      </a:defRPr>
    </a:lvl4pPr>
    <a:lvl5pPr indent="914400" defTabSz="457200" latinLnBrk="0">
      <a:defRPr sz="1200">
        <a:latin typeface="+mn-lt"/>
        <a:ea typeface="+mn-ea"/>
        <a:cs typeface="+mn-cs"/>
        <a:sym typeface="Arial"/>
      </a:defRPr>
    </a:lvl5pPr>
    <a:lvl6pPr indent="1143000" defTabSz="457200" latinLnBrk="0">
      <a:defRPr sz="1200">
        <a:latin typeface="+mn-lt"/>
        <a:ea typeface="+mn-ea"/>
        <a:cs typeface="+mn-cs"/>
        <a:sym typeface="Arial"/>
      </a:defRPr>
    </a:lvl6pPr>
    <a:lvl7pPr indent="1371600" defTabSz="457200" latinLnBrk="0">
      <a:defRPr sz="1200">
        <a:latin typeface="+mn-lt"/>
        <a:ea typeface="+mn-ea"/>
        <a:cs typeface="+mn-cs"/>
        <a:sym typeface="Arial"/>
      </a:defRPr>
    </a:lvl7pPr>
    <a:lvl8pPr indent="1600200" defTabSz="457200" latinLnBrk="0">
      <a:defRPr sz="1200">
        <a:latin typeface="+mn-lt"/>
        <a:ea typeface="+mn-ea"/>
        <a:cs typeface="+mn-cs"/>
        <a:sym typeface="Arial"/>
      </a:defRPr>
    </a:lvl8pPr>
    <a:lvl9pPr indent="1828800" defTabSz="457200" latinLnBrk="0">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geeksforgeeks.org/wildcards-in-java/"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endParaRPr lang="en-US" dirty="0"/>
          </a:p>
        </p:txBody>
      </p:sp>
    </p:spTree>
    <p:extLst>
      <p:ext uri="{BB962C8B-B14F-4D97-AF65-F5344CB8AC3E}">
        <p14:creationId xmlns:p14="http://schemas.microsoft.com/office/powerpoint/2010/main" val="2957885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 K, V &amp; T were used and they make sense.  Any characters, such as, A, B, C &amp; D, could have been used</a:t>
            </a:r>
          </a:p>
        </p:txBody>
      </p:sp>
    </p:spTree>
    <p:extLst>
      <p:ext uri="{BB962C8B-B14F-4D97-AF65-F5344CB8AC3E}">
        <p14:creationId xmlns:p14="http://schemas.microsoft.com/office/powerpoint/2010/main" val="3432074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two integer values, we know what </a:t>
            </a:r>
            <a:r>
              <a:rPr lang="en-US" b="1" dirty="0"/>
              <a:t>greater</a:t>
            </a:r>
            <a:r>
              <a:rPr lang="en-US" dirty="0"/>
              <a:t> means</a:t>
            </a:r>
          </a:p>
          <a:p>
            <a:pPr marL="171450" indent="-171450">
              <a:buFont typeface="Arial" panose="020B0604020202020204" pitchFamily="34" charset="0"/>
              <a:buChar char="•"/>
            </a:pPr>
            <a:r>
              <a:rPr lang="en-US" dirty="0"/>
              <a:t>For two apples, it’s not as obvious; In fact, the compiler </a:t>
            </a:r>
            <a:r>
              <a:rPr lang="en-US" b="1" dirty="0"/>
              <a:t>does not </a:t>
            </a:r>
            <a:r>
              <a:rPr lang="en-US" dirty="0"/>
              <a:t>know what to do</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3078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compare two objects, we need to implement a “compare” method</a:t>
            </a:r>
          </a:p>
        </p:txBody>
      </p:sp>
    </p:spTree>
    <p:extLst>
      <p:ext uri="{BB962C8B-B14F-4D97-AF65-F5344CB8AC3E}">
        <p14:creationId xmlns:p14="http://schemas.microsoft.com/office/powerpoint/2010/main" val="77740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compare two circles</a:t>
            </a:r>
            <a:r>
              <a:rPr lang="en-US" baseline="0" dirty="0"/>
              <a:t> (objects,) we will need to implement the </a:t>
            </a:r>
            <a:r>
              <a:rPr lang="en-US" baseline="0" dirty="0" err="1"/>
              <a:t>compareTo</a:t>
            </a:r>
            <a:r>
              <a:rPr lang="en-US" baseline="0" dirty="0"/>
              <a:t>()</a:t>
            </a:r>
          </a:p>
          <a:p>
            <a:pPr marL="171450" indent="-171450">
              <a:buFont typeface="Arial" panose="020B0604020202020204" pitchFamily="34" charset="0"/>
              <a:buChar char="•"/>
            </a:pPr>
            <a:r>
              <a:rPr lang="en-US" baseline="0" dirty="0"/>
              <a:t>We are able to utilize </a:t>
            </a:r>
            <a:r>
              <a:rPr lang="en-US" b="1" baseline="0" dirty="0"/>
              <a:t>the &lt; operator </a:t>
            </a:r>
            <a:r>
              <a:rPr lang="en-US" baseline="0" dirty="0"/>
              <a:t>because radius is a </a:t>
            </a:r>
            <a:r>
              <a:rPr lang="en-US" b="1" baseline="0" dirty="0"/>
              <a:t>double</a:t>
            </a:r>
            <a:endParaRPr lang="en-US" b="1" dirty="0"/>
          </a:p>
        </p:txBody>
      </p:sp>
    </p:spTree>
    <p:extLst>
      <p:ext uri="{BB962C8B-B14F-4D97-AF65-F5344CB8AC3E}">
        <p14:creationId xmlns:p14="http://schemas.microsoft.com/office/powerpoint/2010/main" val="1387822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a generic method</a:t>
            </a:r>
          </a:p>
          <a:p>
            <a:pPr marL="171450" indent="-171450">
              <a:buFont typeface="Arial" panose="020B0604020202020204" pitchFamily="34" charset="0"/>
              <a:buChar char="•"/>
            </a:pPr>
            <a:r>
              <a:rPr lang="en-US" dirty="0"/>
              <a:t>Why do we need </a:t>
            </a:r>
            <a:r>
              <a:rPr lang="en-US" dirty="0" err="1"/>
              <a:t>compareTo</a:t>
            </a:r>
            <a:r>
              <a:rPr lang="en-US" dirty="0"/>
              <a:t>()?</a:t>
            </a:r>
          </a:p>
          <a:p>
            <a:pPr marL="171450" indent="-171450">
              <a:buFont typeface="Arial" panose="020B0604020202020204" pitchFamily="34" charset="0"/>
              <a:buChar char="•"/>
            </a:pPr>
            <a:r>
              <a:rPr lang="en-US" dirty="0"/>
              <a:t>What’s wrong?</a:t>
            </a:r>
          </a:p>
        </p:txBody>
      </p:sp>
    </p:spTree>
    <p:extLst>
      <p:ext uri="{BB962C8B-B14F-4D97-AF65-F5344CB8AC3E}">
        <p14:creationId xmlns:p14="http://schemas.microsoft.com/office/powerpoint/2010/main" val="3469626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a:t>
            </a:r>
            <a:r>
              <a:rPr lang="en-US" baseline="0" dirty="0"/>
              <a:t> to learn the syntax</a:t>
            </a:r>
          </a:p>
          <a:p>
            <a:pPr marL="171450" indent="-171450">
              <a:buFont typeface="Arial" panose="020B0604020202020204" pitchFamily="34" charset="0"/>
              <a:buChar char="•"/>
            </a:pPr>
            <a:r>
              <a:rPr lang="en-US" baseline="0" dirty="0"/>
              <a:t>We are saying  that we are using an interface Comparable</a:t>
            </a:r>
            <a:endParaRPr lang="en-US" dirty="0"/>
          </a:p>
        </p:txBody>
      </p:sp>
    </p:spTree>
    <p:extLst>
      <p:ext uri="{BB962C8B-B14F-4D97-AF65-F5344CB8AC3E}">
        <p14:creationId xmlns:p14="http://schemas.microsoft.com/office/powerpoint/2010/main" val="108245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Read this article</a:t>
            </a:r>
          </a:p>
        </p:txBody>
      </p:sp>
    </p:spTree>
    <p:extLst>
      <p:ext uri="{BB962C8B-B14F-4D97-AF65-F5344CB8AC3E}">
        <p14:creationId xmlns:p14="http://schemas.microsoft.com/office/powerpoint/2010/main" val="2644552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Checkout below two generics references</a:t>
            </a:r>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hlinkClick r:id="rId3"/>
              </a:rPr>
              <a:t>https://www.geeksforgeeks.org/wildcards-in-java/</a:t>
            </a:r>
            <a:endParaRPr lang="en-US" sz="2000" dirty="0"/>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https://www.baeldung.com/java-generics-interview-questions</a:t>
            </a:r>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027297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pair of values</a:t>
            </a:r>
            <a:r>
              <a:rPr lang="en-US" baseline="0" dirty="0"/>
              <a:t> of different types</a:t>
            </a:r>
          </a:p>
        </p:txBody>
      </p:sp>
    </p:spTree>
    <p:extLst>
      <p:ext uri="{BB962C8B-B14F-4D97-AF65-F5344CB8AC3E}">
        <p14:creationId xmlns:p14="http://schemas.microsoft.com/office/powerpoint/2010/main" val="3646634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“joe” and “</a:t>
            </a:r>
            <a:r>
              <a:rPr lang="en-US" dirty="0" err="1"/>
              <a:t>joePhone</a:t>
            </a:r>
            <a:r>
              <a:rPr lang="en-US" dirty="0"/>
              <a:t>” are two different types</a:t>
            </a:r>
          </a:p>
        </p:txBody>
      </p:sp>
    </p:spTree>
    <p:extLst>
      <p:ext uri="{BB962C8B-B14F-4D97-AF65-F5344CB8AC3E}">
        <p14:creationId xmlns:p14="http://schemas.microsoft.com/office/powerpoint/2010/main" val="21857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endParaRPr lang="en-US" dirty="0"/>
          </a:p>
        </p:txBody>
      </p:sp>
    </p:spTree>
    <p:extLst>
      <p:ext uri="{BB962C8B-B14F-4D97-AF65-F5344CB8AC3E}">
        <p14:creationId xmlns:p14="http://schemas.microsoft.com/office/powerpoint/2010/main" val="1267143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can implement generic methods (for a class,) in addition</a:t>
            </a:r>
            <a:r>
              <a:rPr lang="en-US" baseline="0" dirty="0"/>
              <a:t> to create a generic class</a:t>
            </a:r>
          </a:p>
          <a:p>
            <a:pPr marL="171450" indent="-171450">
              <a:buFont typeface="Arial" panose="020B0604020202020204" pitchFamily="34" charset="0"/>
              <a:buChar char="•"/>
            </a:pPr>
            <a:r>
              <a:rPr lang="en-US" baseline="0" dirty="0"/>
              <a:t>Be mindful about the generic method’s </a:t>
            </a:r>
            <a:r>
              <a:rPr lang="en-US" b="1" baseline="0" dirty="0"/>
              <a:t>syntax</a:t>
            </a:r>
            <a:endParaRPr lang="en-US" b="1" dirty="0"/>
          </a:p>
        </p:txBody>
      </p:sp>
    </p:spTree>
    <p:extLst>
      <p:ext uri="{BB962C8B-B14F-4D97-AF65-F5344CB8AC3E}">
        <p14:creationId xmlns:p14="http://schemas.microsoft.com/office/powerpoint/2010/main" val="1868380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a good idea to start implementing something specific first; then change it to a generic method </a:t>
            </a:r>
          </a:p>
        </p:txBody>
      </p:sp>
    </p:spTree>
    <p:extLst>
      <p:ext uri="{BB962C8B-B14F-4D97-AF65-F5344CB8AC3E}">
        <p14:creationId xmlns:p14="http://schemas.microsoft.com/office/powerpoint/2010/main" val="3511090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Why </a:t>
            </a:r>
            <a:r>
              <a:rPr lang="en-US" b="1" dirty="0"/>
              <a:t>E</a:t>
            </a:r>
            <a:r>
              <a:rPr lang="en-US" dirty="0"/>
              <a:t> and not </a:t>
            </a:r>
            <a:r>
              <a:rPr lang="en-US" b="1" dirty="0"/>
              <a:t>T</a:t>
            </a:r>
            <a:r>
              <a:rPr lang="en-US" dirty="0"/>
              <a:t>?</a:t>
            </a:r>
          </a:p>
          <a:p>
            <a:pPr marL="171450" indent="-171450">
              <a:buFont typeface="Arial" panose="020B0604020202020204" pitchFamily="34" charset="0"/>
              <a:buChar char="•"/>
            </a:pPr>
            <a:r>
              <a:rPr lang="en-US" dirty="0"/>
              <a:t>Syntax of a generic method</a:t>
            </a:r>
          </a:p>
          <a:p>
            <a:pPr marL="171450" marR="0" lvl="8"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E7069"/>
                </a:solidFill>
                <a:effectLst/>
                <a:uLnTx/>
                <a:uFillTx/>
                <a:latin typeface="Courier New" pitchFamily="49" charset="0"/>
                <a:ea typeface="+mn-ea"/>
                <a:cs typeface="+mn-cs"/>
              </a:rPr>
              <a:t>   public static </a:t>
            </a:r>
            <a:r>
              <a:rPr kumimoji="0" lang="en-US" sz="1200" b="1" i="0" u="none" strike="noStrike" kern="1200" cap="none" spc="0" normalizeH="0" baseline="0" noProof="0" dirty="0">
                <a:ln>
                  <a:noFill/>
                </a:ln>
                <a:solidFill>
                  <a:srgbClr val="7030A0"/>
                </a:solidFill>
                <a:effectLst/>
                <a:uLnTx/>
                <a:uFillTx/>
                <a:latin typeface="Courier New" pitchFamily="49" charset="0"/>
                <a:ea typeface="+mn-ea"/>
                <a:cs typeface="+mn-cs"/>
              </a:rPr>
              <a:t>&lt;E&gt;</a:t>
            </a:r>
            <a:r>
              <a:rPr kumimoji="0" lang="en-US" sz="1200" b="0" i="0" u="none" strike="noStrike" kern="1200" cap="none" spc="0" normalizeH="0" baseline="0" noProof="0" dirty="0">
                <a:ln>
                  <a:noFill/>
                </a:ln>
                <a:solidFill>
                  <a:srgbClr val="6E7069"/>
                </a:solidFill>
                <a:effectLst/>
                <a:uLnTx/>
                <a:uFillTx/>
                <a:latin typeface="Courier New" pitchFamily="49" charset="0"/>
                <a:ea typeface="+mn-ea"/>
                <a:cs typeface="+mn-cs"/>
              </a:rPr>
              <a:t> void print(</a:t>
            </a:r>
            <a:r>
              <a:rPr lang="en-US" sz="1200" b="1" kern="1200" dirty="0">
                <a:solidFill>
                  <a:srgbClr val="7030A0"/>
                </a:solidFill>
                <a:latin typeface="Courier New" pitchFamily="49" charset="0"/>
              </a:rPr>
              <a:t>E</a:t>
            </a:r>
            <a:r>
              <a:rPr kumimoji="0" lang="en-US" sz="1200" b="0" i="0" u="none" strike="noStrike" kern="1200" cap="none" spc="0" normalizeH="0" baseline="0" noProof="0" dirty="0">
                <a:ln>
                  <a:noFill/>
                </a:ln>
                <a:solidFill>
                  <a:srgbClr val="6E7069"/>
                </a:solidFill>
                <a:effectLst/>
                <a:uLnTx/>
                <a:uFillTx/>
                <a:latin typeface="Courier New" pitchFamily="49" charset="0"/>
                <a:ea typeface="+mn-ea"/>
                <a:cs typeface="+mn-cs"/>
              </a:rPr>
              <a:t>[] a) { …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22925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 can be a challenge to fix a generic</a:t>
            </a:r>
            <a:r>
              <a:rPr lang="en-US" baseline="0" dirty="0"/>
              <a:t> error, including a (generic) syntax error</a:t>
            </a:r>
            <a:r>
              <a:rPr lang="en-US" dirty="0"/>
              <a:t> </a:t>
            </a:r>
          </a:p>
          <a:p>
            <a:pPr marL="171450" indent="-171450">
              <a:buFont typeface="Arial" panose="020B0604020202020204" pitchFamily="34" charset="0"/>
              <a:buChar char="•"/>
            </a:pPr>
            <a:r>
              <a:rPr lang="en-US" dirty="0"/>
              <a:t>Internally, inside</a:t>
            </a:r>
            <a:r>
              <a:rPr lang="en-US" baseline="0" dirty="0"/>
              <a:t> the JVM, this is how Generics work</a:t>
            </a:r>
          </a:p>
          <a:p>
            <a:pPr marL="171450" indent="-171450">
              <a:buFont typeface="Arial" panose="020B0604020202020204" pitchFamily="34" charset="0"/>
              <a:buChar char="•"/>
            </a:pPr>
            <a:r>
              <a:rPr lang="en-US" baseline="0" dirty="0"/>
              <a:t>What’s the problem then?</a:t>
            </a:r>
            <a:endParaRPr lang="en-US" dirty="0"/>
          </a:p>
        </p:txBody>
      </p:sp>
    </p:spTree>
    <p:extLst>
      <p:ext uri="{BB962C8B-B14F-4D97-AF65-F5344CB8AC3E}">
        <p14:creationId xmlns:p14="http://schemas.microsoft.com/office/powerpoint/2010/main" val="1062863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 mindful</a:t>
            </a:r>
            <a:r>
              <a:rPr lang="en-US" baseline="0" dirty="0"/>
              <a:t> if you are doing a “</a:t>
            </a:r>
            <a:r>
              <a:rPr lang="en-US" b="1" baseline="0" dirty="0"/>
              <a:t>new</a:t>
            </a:r>
            <a:r>
              <a:rPr lang="en-US" baseline="0" dirty="0"/>
              <a:t>” inside a generic</a:t>
            </a:r>
            <a:endParaRPr lang="en-US" dirty="0"/>
          </a:p>
        </p:txBody>
      </p:sp>
    </p:spTree>
    <p:extLst>
      <p:ext uri="{BB962C8B-B14F-4D97-AF65-F5344CB8AC3E}">
        <p14:creationId xmlns:p14="http://schemas.microsoft.com/office/powerpoint/2010/main" val="273181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423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endParaRPr lang="en-US" dirty="0"/>
          </a:p>
        </p:txBody>
      </p:sp>
    </p:spTree>
    <p:extLst>
      <p:ext uri="{BB962C8B-B14F-4D97-AF65-F5344CB8AC3E}">
        <p14:creationId xmlns:p14="http://schemas.microsoft.com/office/powerpoint/2010/main" val="420000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solidFill>
                  <a:srgbClr val="6E7069"/>
                </a:solidFill>
                <a:latin typeface="Courier New" pitchFamily="49" charset="0"/>
              </a:rPr>
              <a:t>Q: array vs. </a:t>
            </a:r>
            <a:r>
              <a:rPr lang="en-US" sz="1200" dirty="0" err="1">
                <a:solidFill>
                  <a:srgbClr val="6E7069"/>
                </a:solidFill>
                <a:latin typeface="Courier New" pitchFamily="49" charset="0"/>
              </a:rPr>
              <a:t>ArrayList</a:t>
            </a:r>
            <a:endParaRPr lang="en-US" sz="1200" dirty="0">
              <a:solidFill>
                <a:srgbClr val="6E7069"/>
              </a:solidFill>
              <a:latin typeface="Courier New" pitchFamily="49" charset="0"/>
            </a:endParaRPr>
          </a:p>
          <a:p>
            <a:pPr marL="171450" indent="-171450">
              <a:buFont typeface="Arial" panose="020B0604020202020204" pitchFamily="34" charset="0"/>
              <a:buChar char="•"/>
            </a:pPr>
            <a:r>
              <a:rPr lang="en-US" sz="1200" dirty="0" err="1">
                <a:solidFill>
                  <a:srgbClr val="6E7069"/>
                </a:solidFill>
                <a:latin typeface="Courier New" pitchFamily="49" charset="0"/>
              </a:rPr>
              <a:t>ArrayList</a:t>
            </a:r>
            <a:r>
              <a:rPr lang="en-US" sz="1200" dirty="0">
                <a:solidFill>
                  <a:srgbClr val="6E7069"/>
                </a:solidFill>
                <a:latin typeface="Courier New" pitchFamily="49" charset="0"/>
              </a:rPr>
              <a:t>&lt;</a:t>
            </a:r>
            <a:r>
              <a:rPr lang="en-US" sz="1200" b="1" dirty="0">
                <a:solidFill>
                  <a:srgbClr val="7030A0"/>
                </a:solidFill>
                <a:latin typeface="Courier New" pitchFamily="49" charset="0"/>
              </a:rPr>
              <a:t>Banana</a:t>
            </a:r>
            <a:r>
              <a:rPr lang="en-US" sz="1200" dirty="0">
                <a:solidFill>
                  <a:srgbClr val="6E7069"/>
                </a:solidFill>
                <a:latin typeface="Courier New" pitchFamily="49" charset="0"/>
              </a:rPr>
              <a:t>&gt; // Banana</a:t>
            </a:r>
            <a:r>
              <a:rPr lang="en-US" sz="1200" baseline="0" dirty="0">
                <a:solidFill>
                  <a:srgbClr val="6E7069"/>
                </a:solidFill>
                <a:latin typeface="Courier New" pitchFamily="49" charset="0"/>
              </a:rPr>
              <a:t> is a class</a:t>
            </a:r>
          </a:p>
          <a:p>
            <a:pPr marL="171450" indent="-171450">
              <a:buFont typeface="Arial" panose="020B0604020202020204" pitchFamily="34" charset="0"/>
              <a:buChar char="•"/>
            </a:pPr>
            <a:r>
              <a:rPr lang="en-US" sz="1200" dirty="0" err="1">
                <a:solidFill>
                  <a:srgbClr val="6E7069"/>
                </a:solidFill>
                <a:latin typeface="Courier New" pitchFamily="49" charset="0"/>
              </a:rPr>
              <a:t>ArrayList</a:t>
            </a:r>
            <a:r>
              <a:rPr lang="en-US" sz="1200" dirty="0">
                <a:solidFill>
                  <a:srgbClr val="6E7069"/>
                </a:solidFill>
                <a:latin typeface="Courier New" pitchFamily="49" charset="0"/>
              </a:rPr>
              <a:t>&lt;</a:t>
            </a:r>
            <a:r>
              <a:rPr lang="en-US" sz="1200" b="1" dirty="0">
                <a:solidFill>
                  <a:srgbClr val="7030A0"/>
                </a:solidFill>
                <a:latin typeface="Courier New" pitchFamily="49" charset="0"/>
              </a:rPr>
              <a:t>Integer</a:t>
            </a:r>
            <a:r>
              <a:rPr lang="en-US" sz="1200" dirty="0">
                <a:solidFill>
                  <a:srgbClr val="6E7069"/>
                </a:solidFill>
                <a:latin typeface="Courier New" pitchFamily="49" charset="0"/>
              </a:rPr>
              <a:t>&gt;</a:t>
            </a:r>
            <a:endParaRPr lang="en-US" dirty="0"/>
          </a:p>
        </p:txBody>
      </p:sp>
    </p:spTree>
    <p:extLst>
      <p:ext uri="{BB962C8B-B14F-4D97-AF65-F5344CB8AC3E}">
        <p14:creationId xmlns:p14="http://schemas.microsoft.com/office/powerpoint/2010/main" val="304347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E</a:t>
            </a:r>
            <a:r>
              <a:rPr lang="en-US" dirty="0"/>
              <a:t> vs. </a:t>
            </a:r>
            <a:r>
              <a:rPr lang="en-US" b="1" dirty="0"/>
              <a:t>T</a:t>
            </a:r>
          </a:p>
          <a:p>
            <a:pPr marL="171450" indent="-171450">
              <a:buFont typeface="Arial" panose="020B0604020202020204" pitchFamily="34" charset="0"/>
              <a:buChar char="•"/>
            </a:pPr>
            <a:r>
              <a:rPr lang="en-US" b="1" dirty="0" err="1"/>
              <a:t>ArrayList</a:t>
            </a:r>
            <a:r>
              <a:rPr lang="en-US" b="1" dirty="0"/>
              <a:t> </a:t>
            </a:r>
            <a:r>
              <a:rPr lang="en-US" b="0" dirty="0"/>
              <a:t>supports any data type</a:t>
            </a:r>
          </a:p>
        </p:txBody>
      </p:sp>
    </p:spTree>
    <p:extLst>
      <p:ext uri="{BB962C8B-B14F-4D97-AF65-F5344CB8AC3E}">
        <p14:creationId xmlns:p14="http://schemas.microsoft.com/office/powerpoint/2010/main" val="33218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can specify a generic data type for an interface also</a:t>
            </a:r>
          </a:p>
        </p:txBody>
      </p:sp>
    </p:spTree>
    <p:extLst>
      <p:ext uri="{BB962C8B-B14F-4D97-AF65-F5344CB8AC3E}">
        <p14:creationId xmlns:p14="http://schemas.microsoft.com/office/powerpoint/2010/main" val="249559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Without generic, we would need to implement the “same” class multiple times in order to support different data type </a:t>
            </a:r>
          </a:p>
        </p:txBody>
      </p:sp>
    </p:spTree>
    <p:extLst>
      <p:ext uri="{BB962C8B-B14F-4D97-AF65-F5344CB8AC3E}">
        <p14:creationId xmlns:p14="http://schemas.microsoft.com/office/powerpoint/2010/main" val="693556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61724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are building the </a:t>
            </a:r>
            <a:r>
              <a:rPr lang="en-US" dirty="0" err="1"/>
              <a:t>OrderedPair</a:t>
            </a:r>
            <a:r>
              <a:rPr lang="en-US" dirty="0"/>
              <a:t> class to support</a:t>
            </a:r>
            <a:r>
              <a:rPr lang="en-US" baseline="0" dirty="0"/>
              <a:t> any type of data; following the established Pair interface (definition)</a:t>
            </a:r>
            <a:endParaRPr lang="en-US" dirty="0"/>
          </a:p>
        </p:txBody>
      </p:sp>
    </p:spTree>
    <p:extLst>
      <p:ext uri="{BB962C8B-B14F-4D97-AF65-F5344CB8AC3E}">
        <p14:creationId xmlns:p14="http://schemas.microsoft.com/office/powerpoint/2010/main" val="779588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828655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249435" y="-1"/>
            <a:ext cx="8513565" cy="807816"/>
          </a:xfrm>
          <a:prstGeom prst="rect">
            <a:avLst/>
          </a:prstGeom>
        </p:spPr>
        <p:txBody>
          <a:bodyPr/>
          <a:lstStyle/>
          <a:p>
            <a:r>
              <a:t>Title Text</a:t>
            </a:r>
          </a:p>
        </p:txBody>
      </p:sp>
      <p:sp>
        <p:nvSpPr>
          <p:cNvPr id="24" name="Body Level One…"/>
          <p:cNvSpPr txBox="1">
            <a:spLocks noGrp="1"/>
          </p:cNvSpPr>
          <p:nvPr>
            <p:ph type="body" sz="quarter" idx="1"/>
          </p:nvPr>
        </p:nvSpPr>
        <p:spPr>
          <a:xfrm>
            <a:off x="457200" y="5831015"/>
            <a:ext cx="8229600" cy="581001"/>
          </a:xfrm>
          <a:prstGeom prst="rect">
            <a:avLst/>
          </a:prstGeom>
        </p:spPr>
        <p:txBody>
          <a:bodyPr anchor="b"/>
          <a:lstStyle>
            <a:lvl1pPr marL="0" indent="0">
              <a:spcBef>
                <a:spcPts val="0"/>
              </a:spcBef>
              <a:buClrTx/>
              <a:buSzTx/>
              <a:buFontTx/>
              <a:buNone/>
              <a:defRPr sz="3600" b="1">
                <a:solidFill>
                  <a:srgbClr val="007FA3"/>
                </a:solidFill>
                <a:latin typeface="Times New Roman"/>
                <a:ea typeface="Times New Roman"/>
                <a:cs typeface="Times New Roman"/>
                <a:sym typeface="Times New Roman"/>
              </a:defRPr>
            </a:lvl1pPr>
            <a:lvl2pPr marL="0" indent="228600">
              <a:spcBef>
                <a:spcPts val="0"/>
              </a:spcBef>
              <a:buClrTx/>
              <a:buSzTx/>
              <a:buFontTx/>
              <a:buNone/>
              <a:defRPr sz="3600" b="1">
                <a:solidFill>
                  <a:srgbClr val="007FA3"/>
                </a:solidFill>
                <a:latin typeface="Times New Roman"/>
                <a:ea typeface="Times New Roman"/>
                <a:cs typeface="Times New Roman"/>
                <a:sym typeface="Times New Roman"/>
              </a:defRPr>
            </a:lvl2pPr>
            <a:lvl3pPr marL="0" indent="457200">
              <a:spcBef>
                <a:spcPts val="0"/>
              </a:spcBef>
              <a:buClrTx/>
              <a:buSzTx/>
              <a:buFontTx/>
              <a:buNone/>
              <a:defRPr sz="3600" b="1">
                <a:solidFill>
                  <a:srgbClr val="007FA3"/>
                </a:solidFill>
                <a:latin typeface="Times New Roman"/>
                <a:ea typeface="Times New Roman"/>
                <a:cs typeface="Times New Roman"/>
                <a:sym typeface="Times New Roman"/>
              </a:defRPr>
            </a:lvl3pPr>
            <a:lvl4pPr marL="0" indent="685800">
              <a:spcBef>
                <a:spcPts val="0"/>
              </a:spcBef>
              <a:buClrTx/>
              <a:buSzTx/>
              <a:buFontTx/>
              <a:buNone/>
              <a:defRPr sz="3600" b="1">
                <a:solidFill>
                  <a:srgbClr val="007FA3"/>
                </a:solidFill>
                <a:latin typeface="Times New Roman"/>
                <a:ea typeface="Times New Roman"/>
                <a:cs typeface="Times New Roman"/>
                <a:sym typeface="Times New Roman"/>
              </a:defRPr>
            </a:lvl4pPr>
            <a:lvl5pPr marL="0" indent="914400">
              <a:spcBef>
                <a:spcPts val="0"/>
              </a:spcBef>
              <a:buClrTx/>
              <a:buSzTx/>
              <a:buFontTx/>
              <a:buNone/>
              <a:defRPr sz="3600" b="1">
                <a:solidFill>
                  <a:srgbClr val="007FA3"/>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28770202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031303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55712E4-591A-452E-8AEB-53B7F6836D8F}" type="datetime1">
              <a:rPr lang="en-US" smtClean="0"/>
              <a:pPr/>
              <a:t>8/31/2021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2DE7801A-B14F-4BC7-A564-94E45372F0B8}" type="slidenum">
              <a:rPr lang="en-US" smtClean="0"/>
              <a:pPr>
                <a:defRPr/>
              </a:pPr>
              <a:t>‹#›</a:t>
            </a:fld>
            <a:endParaRPr lang="en-US"/>
          </a:p>
        </p:txBody>
      </p:sp>
    </p:spTree>
    <p:extLst>
      <p:ext uri="{BB962C8B-B14F-4D97-AF65-F5344CB8AC3E}">
        <p14:creationId xmlns:p14="http://schemas.microsoft.com/office/powerpoint/2010/main" val="4051969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A23274A-F2FF-480A-92CE-7796BFE0FDB2}" type="datetime1">
              <a:rPr lang="en-US" smtClean="0"/>
              <a:pPr/>
              <a:t>8/31/2021</a:t>
            </a:fld>
            <a:endParaRPr lang="en-US"/>
          </a:p>
        </p:txBody>
      </p:sp>
      <p:sp>
        <p:nvSpPr>
          <p:cNvPr id="9" name="Slide Number Placeholder 8"/>
          <p:cNvSpPr>
            <a:spLocks noGrp="1"/>
          </p:cNvSpPr>
          <p:nvPr>
            <p:ph type="sldNum" sz="quarter" idx="15"/>
          </p:nvPr>
        </p:nvSpPr>
        <p:spPr/>
        <p:txBody>
          <a:bodyPr rtlCol="0"/>
          <a:lstStyle/>
          <a:p>
            <a:pPr>
              <a:defRPr/>
            </a:pPr>
            <a:fld id="{9AA5DC01-B3A0-4750-9E8A-08B529E5FD72}" type="slidenum">
              <a:rPr lang="en-US" smtClean="0"/>
              <a:pPr>
                <a:defRPr/>
              </a:pPr>
              <a:t>‹#›</a:t>
            </a:fld>
            <a:endParaRPr lang="en-US"/>
          </a:p>
        </p:txBody>
      </p:sp>
      <p:sp>
        <p:nvSpPr>
          <p:cNvPr id="10" name="Footer Placeholder 9"/>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1466959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46AACF-807A-4D22-A6A7-507A072F8E3A}" type="datetime1">
              <a:rPr lang="en-US" smtClean="0"/>
              <a:pPr/>
              <a:t>8/31/2021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0DF416C7-A62B-436D-87A4-F5BB7EAA9E66}" type="slidenum">
              <a:rPr lang="en-US" smtClean="0"/>
              <a:pPr>
                <a:defRPr/>
              </a:pPr>
              <a:t>‹#›</a:t>
            </a:fld>
            <a:endParaRPr lang="en-US"/>
          </a:p>
        </p:txBody>
      </p:sp>
    </p:spTree>
    <p:extLst>
      <p:ext uri="{BB962C8B-B14F-4D97-AF65-F5344CB8AC3E}">
        <p14:creationId xmlns:p14="http://schemas.microsoft.com/office/powerpoint/2010/main" val="169409811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16693B1-86A4-4CC4-8B14-BBBCFE631AE8}" type="datetime1">
              <a:rPr lang="en-US" smtClean="0"/>
              <a:pPr/>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C851036-7F53-4CB8-9F11-68082449011B}"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851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27B82EA-64CC-454E-8B72-F2FB237F6EF0}" type="datetime1">
              <a:rPr lang="en-US" smtClean="0"/>
              <a:pPr/>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D535E6B6-031F-4946-9069-189A71E0A329}"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659403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5EAC46-68B1-412A-8F12-D59EE584DC20}" type="datetime1">
              <a:rPr lang="en-US" smtClean="0"/>
              <a:pPr/>
              <a:t>8/31/2021</a:t>
            </a:fld>
            <a:endParaRPr lang="en-US"/>
          </a:p>
        </p:txBody>
      </p:sp>
      <p:sp>
        <p:nvSpPr>
          <p:cNvPr id="7" name="Slide Number Placeholder 6"/>
          <p:cNvSpPr>
            <a:spLocks noGrp="1"/>
          </p:cNvSpPr>
          <p:nvPr>
            <p:ph type="sldNum" sz="quarter" idx="11"/>
          </p:nvPr>
        </p:nvSpPr>
        <p:spPr/>
        <p:txBody>
          <a:bodyPr rtlCol="0"/>
          <a:lstStyle/>
          <a:p>
            <a:pPr>
              <a:defRPr/>
            </a:pPr>
            <a:fld id="{1A1C22D7-09EE-4108-93C0-10334DB15F05}" type="slidenum">
              <a:rPr lang="en-US" smtClean="0"/>
              <a:pPr>
                <a:defRPr/>
              </a:pPr>
              <a:t>‹#›</a:t>
            </a:fld>
            <a:endParaRPr lang="en-US"/>
          </a:p>
        </p:txBody>
      </p:sp>
      <p:sp>
        <p:nvSpPr>
          <p:cNvPr id="8" name="Footer Placeholder 7"/>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842843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8/31/2021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53487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717128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4F09C7C-B3BE-4E78-9817-D8C4AE7A1028}" type="datetime1">
              <a:rPr lang="en-US" smtClean="0"/>
              <a:pPr/>
              <a:t>8/31/2021</a:t>
            </a:fld>
            <a:endParaRPr lang="en-US"/>
          </a:p>
        </p:txBody>
      </p:sp>
      <p:sp>
        <p:nvSpPr>
          <p:cNvPr id="22" name="Slide Number Placeholder 21"/>
          <p:cNvSpPr>
            <a:spLocks noGrp="1"/>
          </p:cNvSpPr>
          <p:nvPr>
            <p:ph type="sldNum" sz="quarter" idx="15"/>
          </p:nvPr>
        </p:nvSpPr>
        <p:spPr/>
        <p:txBody>
          <a:bodyPr rtlCol="0"/>
          <a:lstStyle/>
          <a:p>
            <a:pPr>
              <a:defRPr/>
            </a:pPr>
            <a:fld id="{300DC3A3-1CB7-44B4-A094-B541F39134B6}" type="slidenum">
              <a:rPr lang="en-US" smtClean="0"/>
              <a:pPr>
                <a:defRPr/>
              </a:pPr>
              <a:t>‹#›</a:t>
            </a:fld>
            <a:endParaRPr lang="en-US"/>
          </a:p>
        </p:txBody>
      </p:sp>
      <p:sp>
        <p:nvSpPr>
          <p:cNvPr id="23" name="Footer Placeholder 22"/>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368175461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B83D481-2ACA-43C4-A2BB-6CB3387497A9}" type="datetime1">
              <a:rPr lang="en-US" smtClean="0"/>
              <a:pPr/>
              <a:t>8/31/2021</a:t>
            </a:fld>
            <a:endParaRPr lang="en-US"/>
          </a:p>
        </p:txBody>
      </p:sp>
      <p:sp>
        <p:nvSpPr>
          <p:cNvPr id="18" name="Slide Number Placeholder 17"/>
          <p:cNvSpPr>
            <a:spLocks noGrp="1"/>
          </p:cNvSpPr>
          <p:nvPr>
            <p:ph type="sldNum" sz="quarter" idx="11"/>
          </p:nvPr>
        </p:nvSpPr>
        <p:spPr/>
        <p:txBody>
          <a:bodyPr rtlCol="0"/>
          <a:lstStyle/>
          <a:p>
            <a:pPr>
              <a:defRPr/>
            </a:pPr>
            <a:fld id="{D80AAA6F-12C4-43C9-856B-9EEFE37E02A6}" type="slidenum">
              <a:rPr lang="en-US" smtClean="0"/>
              <a:pPr>
                <a:defRPr/>
              </a:pPr>
              <a:t>‹#›</a:t>
            </a:fld>
            <a:endParaRPr lang="en-US"/>
          </a:p>
        </p:txBody>
      </p:sp>
      <p:sp>
        <p:nvSpPr>
          <p:cNvPr id="21" name="Footer Placeholder 20"/>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2025992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1040AB-F710-428D-8FAD-9DA1A59ED330}" type="datetime1">
              <a:rPr lang="en-US" smtClean="0"/>
              <a:pPr/>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2AB22713-48E3-4864-8523-D70D498E1D4C}" type="slidenum">
              <a:rPr lang="en-US" smtClean="0"/>
              <a:pPr>
                <a:defRPr/>
              </a:pPr>
              <a:t>‹#›</a:t>
            </a:fld>
            <a:endParaRPr lang="en-US"/>
          </a:p>
        </p:txBody>
      </p:sp>
    </p:spTree>
    <p:extLst>
      <p:ext uri="{BB962C8B-B14F-4D97-AF65-F5344CB8AC3E}">
        <p14:creationId xmlns:p14="http://schemas.microsoft.com/office/powerpoint/2010/main" val="2287707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ACF946-4E78-4549-99B7-9D1A1D8DB555}" type="datetime1">
              <a:rPr lang="en-US" smtClean="0"/>
              <a:pPr/>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8464F227-663E-4636-AF4D-D3756D034590}" type="slidenum">
              <a:rPr lang="en-US" smtClean="0"/>
              <a:pPr>
                <a:defRPr/>
              </a:pPr>
              <a:t>‹#›</a:t>
            </a:fld>
            <a:endParaRPr lang="en-US"/>
          </a:p>
        </p:txBody>
      </p:sp>
    </p:spTree>
    <p:extLst>
      <p:ext uri="{BB962C8B-B14F-4D97-AF65-F5344CB8AC3E}">
        <p14:creationId xmlns:p14="http://schemas.microsoft.com/office/powerpoint/2010/main" val="1205418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3128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3899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inued">
    <p:spTree>
      <p:nvGrpSpPr>
        <p:cNvPr id="1" name=""/>
        <p:cNvGrpSpPr/>
        <p:nvPr/>
      </p:nvGrpSpPr>
      <p:grpSpPr>
        <a:xfrm>
          <a:off x="0" y="0"/>
          <a:ext cx="0" cy="0"/>
          <a:chOff x="0" y="0"/>
          <a:chExt cx="0" cy="0"/>
        </a:xfrm>
      </p:grpSpPr>
      <p:sp>
        <p:nvSpPr>
          <p:cNvPr id="2" name="Text Box 6"/>
          <p:cNvSpPr txBox="1">
            <a:spLocks noChangeArrowheads="1"/>
          </p:cNvSpPr>
          <p:nvPr userDrawn="1"/>
        </p:nvSpPr>
        <p:spPr bwMode="auto">
          <a:xfrm>
            <a:off x="7010400" y="6145213"/>
            <a:ext cx="1676400" cy="36671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defRPr/>
            </a:pPr>
            <a:r>
              <a:rPr lang="en-US" b="1" i="1"/>
              <a:t>Continued</a:t>
            </a:r>
          </a:p>
        </p:txBody>
      </p:sp>
    </p:spTree>
    <p:extLst>
      <p:ext uri="{BB962C8B-B14F-4D97-AF65-F5344CB8AC3E}">
        <p14:creationId xmlns:p14="http://schemas.microsoft.com/office/powerpoint/2010/main" val="369731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41598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5018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61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43971" y="113770"/>
            <a:ext cx="8229601" cy="916857"/>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946415176"/>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31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4057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420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3687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7193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75690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39439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4328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2335316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57200" y="228600"/>
            <a:ext cx="8229600" cy="916856"/>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7351822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32336961"/>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5921217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1_5e Title &amp; Content">
    <p:spTree>
      <p:nvGrpSpPr>
        <p:cNvPr id="1" name=""/>
        <p:cNvGrpSpPr/>
        <p:nvPr/>
      </p:nvGrpSpPr>
      <p:grpSpPr>
        <a:xfrm>
          <a:off x="0" y="0"/>
          <a:ext cx="0" cy="0"/>
          <a:chOff x="0" y="0"/>
          <a:chExt cx="0" cy="0"/>
        </a:xfrm>
      </p:grpSpPr>
      <p:sp>
        <p:nvSpPr>
          <p:cNvPr id="41" name="Title Text"/>
          <p:cNvSpPr txBox="1">
            <a:spLocks noGrp="1"/>
          </p:cNvSpPr>
          <p:nvPr>
            <p:ph type="title"/>
          </p:nvPr>
        </p:nvSpPr>
        <p:spPr>
          <a:xfrm>
            <a:off x="635000" y="152400"/>
            <a:ext cx="8229600" cy="866842"/>
          </a:xfrm>
          <a:prstGeom prst="rect">
            <a:avLst/>
          </a:prstGeom>
        </p:spPr>
        <p:txBody>
          <a:bodyPr/>
          <a:lstStyle/>
          <a:p>
            <a:r>
              <a:t>Title Text</a:t>
            </a:r>
          </a:p>
        </p:txBody>
      </p:sp>
      <p:sp>
        <p:nvSpPr>
          <p:cNvPr id="42" name="Body Level One…"/>
          <p:cNvSpPr txBox="1">
            <a:spLocks noGrp="1"/>
          </p:cNvSpPr>
          <p:nvPr>
            <p:ph type="body" idx="1"/>
          </p:nvPr>
        </p:nvSpPr>
        <p:spPr>
          <a:xfrm>
            <a:off x="635000" y="1208487"/>
            <a:ext cx="8229600" cy="503197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07379193"/>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8/31/2021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29094833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704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4629300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57200" y="228600"/>
            <a:ext cx="8229600" cy="916856"/>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15325076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5973646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5e Title &amp; Content">
    <p:spTree>
      <p:nvGrpSpPr>
        <p:cNvPr id="1" name=""/>
        <p:cNvGrpSpPr/>
        <p:nvPr/>
      </p:nvGrpSpPr>
      <p:grpSpPr>
        <a:xfrm>
          <a:off x="0" y="0"/>
          <a:ext cx="0" cy="0"/>
          <a:chOff x="0" y="0"/>
          <a:chExt cx="0" cy="0"/>
        </a:xfrm>
      </p:grpSpPr>
      <p:sp>
        <p:nvSpPr>
          <p:cNvPr id="41" name="Title Text"/>
          <p:cNvSpPr txBox="1">
            <a:spLocks noGrp="1"/>
          </p:cNvSpPr>
          <p:nvPr>
            <p:ph type="title"/>
          </p:nvPr>
        </p:nvSpPr>
        <p:spPr>
          <a:xfrm>
            <a:off x="635000" y="152400"/>
            <a:ext cx="8229600" cy="866842"/>
          </a:xfrm>
          <a:prstGeom prst="rect">
            <a:avLst/>
          </a:prstGeom>
        </p:spPr>
        <p:txBody>
          <a:bodyPr/>
          <a:lstStyle/>
          <a:p>
            <a:r>
              <a:t>Title Text</a:t>
            </a:r>
          </a:p>
        </p:txBody>
      </p:sp>
      <p:sp>
        <p:nvSpPr>
          <p:cNvPr id="42" name="Body Level One…"/>
          <p:cNvSpPr txBox="1">
            <a:spLocks noGrp="1"/>
          </p:cNvSpPr>
          <p:nvPr>
            <p:ph type="body" idx="1"/>
          </p:nvPr>
        </p:nvSpPr>
        <p:spPr>
          <a:xfrm>
            <a:off x="635000" y="1208487"/>
            <a:ext cx="8229600" cy="503197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2690347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8/31/2021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1721451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3.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theme" Target="../theme/theme5.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0.xml"/><Relationship Id="rId7" Type="http://schemas.openxmlformats.org/officeDocument/2006/relationships/theme" Target="../theme/theme6.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3">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35000" y="152400"/>
            <a:ext cx="8229600" cy="8668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rPr dirty="0"/>
              <a:t>Title Text</a:t>
            </a:r>
          </a:p>
        </p:txBody>
      </p:sp>
      <p:sp>
        <p:nvSpPr>
          <p:cNvPr id="5" name="Body Level One…"/>
          <p:cNvSpPr txBox="1">
            <a:spLocks noGrp="1"/>
          </p:cNvSpPr>
          <p:nvPr>
            <p:ph type="body" idx="1"/>
          </p:nvPr>
        </p:nvSpPr>
        <p:spPr>
          <a:xfrm>
            <a:off x="635000" y="1208487"/>
            <a:ext cx="8229600"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itle Text"/>
          <p:cNvSpPr txBox="1">
            <a:spLocks noGrp="1"/>
          </p:cNvSpPr>
          <p:nvPr>
            <p:ph type="title"/>
          </p:nvPr>
        </p:nvSpPr>
        <p:spPr>
          <a:xfrm>
            <a:off x="635000" y="152400"/>
            <a:ext cx="8229600" cy="8668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rPr dirty="0"/>
              <a:t>Title Text</a:t>
            </a:r>
          </a:p>
        </p:txBody>
      </p:sp>
      <p:sp>
        <p:nvSpPr>
          <p:cNvPr id="5" name="Body Level One…"/>
          <p:cNvSpPr txBox="1">
            <a:spLocks noGrp="1"/>
          </p:cNvSpPr>
          <p:nvPr>
            <p:ph type="body" idx="1"/>
          </p:nvPr>
        </p:nvSpPr>
        <p:spPr>
          <a:xfrm>
            <a:off x="635000" y="1208487"/>
            <a:ext cx="8229600"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94956184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7">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18066" y="59266"/>
            <a:ext cx="8229601"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t>Title Text</a:t>
            </a:r>
          </a:p>
        </p:txBody>
      </p:sp>
      <p:sp>
        <p:nvSpPr>
          <p:cNvPr id="5" name="Body Level One…"/>
          <p:cNvSpPr txBox="1">
            <a:spLocks noGrp="1"/>
          </p:cNvSpPr>
          <p:nvPr>
            <p:ph type="body" idx="1"/>
          </p:nvPr>
        </p:nvSpPr>
        <p:spPr>
          <a:xfrm>
            <a:off x="618066" y="1030687"/>
            <a:ext cx="8229601"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3116511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721" r:id="rId5"/>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58233" y="0"/>
            <a:ext cx="8513234" cy="8160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t>Title Text</a:t>
            </a:r>
          </a:p>
        </p:txBody>
      </p:sp>
      <p:pic>
        <p:nvPicPr>
          <p:cNvPr id="3" name="Shape 15" descr="Shape 15"/>
          <p:cNvPicPr>
            <a:picLocks noChangeAspect="1"/>
          </p:cNvPicPr>
          <p:nvPr/>
        </p:nvPicPr>
        <p:blipFill>
          <a:blip r:embed="rId5">
            <a:extLst/>
          </a:blip>
          <a:stretch>
            <a:fillRect/>
          </a:stretch>
        </p:blipFill>
        <p:spPr>
          <a:xfrm>
            <a:off x="443971" y="6429709"/>
            <a:ext cx="918000" cy="279915"/>
          </a:xfrm>
          <a:prstGeom prst="rect">
            <a:avLst/>
          </a:prstGeom>
          <a:ln w="12700">
            <a:miter lim="400000"/>
          </a:ln>
        </p:spPr>
      </p:pic>
      <p:sp>
        <p:nvSpPr>
          <p:cNvPr id="4"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5" name="Body Level One…"/>
          <p:cNvSpPr txBox="1">
            <a:spLocks noGrp="1"/>
          </p:cNvSpPr>
          <p:nvPr>
            <p:ph type="body" idx="1"/>
          </p:nvPr>
        </p:nvSpPr>
        <p:spPr>
          <a:xfrm>
            <a:off x="400049" y="913012"/>
            <a:ext cx="8229601"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74449197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B33CCA9-93D4-421E-8144-6CC6C9F1B499}" type="datetime1">
              <a:rPr lang="en-US" smtClean="0"/>
              <a:pPr/>
              <a:t>8/31/2021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054EB598-2939-4E5F-B87A-2CAE3D6FE176}" type="slidenum">
              <a:rPr lang="en-US" smtClean="0"/>
              <a:pPr>
                <a:defRPr/>
              </a:pPr>
              <a:t>‹#›</a:t>
            </a:fld>
            <a:endParaRPr lang="en-US"/>
          </a:p>
        </p:txBody>
      </p:sp>
      <p:sp>
        <p:nvSpPr>
          <p:cNvPr id="15" name="Rectangle 14"/>
          <p:cNvSpPr/>
          <p:nvPr userDrawn="1"/>
        </p:nvSpPr>
        <p:spPr>
          <a:xfrm>
            <a:off x="5624186" y="6488482"/>
            <a:ext cx="3519814" cy="369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138127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9" r:id="rId12"/>
    <p:sldLayoutId id="2147483701" r:id="rId13"/>
    <p:sldLayoutId id="2147483702" r:id="rId14"/>
    <p:sldLayoutId id="2147483703" r:id="rId15"/>
    <p:sldLayoutId id="2147483708" r:id="rId16"/>
    <p:sldLayoutId id="2147483709" r:id="rId17"/>
    <p:sldLayoutId id="2147483710" r:id="rId18"/>
    <p:sldLayoutId id="2147483711" r:id="rId19"/>
    <p:sldLayoutId id="2147483712" r:id="rId20"/>
    <p:sldLayoutId id="2147483714" r:id="rId21"/>
    <p:sldLayoutId id="2147483715" r:id="rId22"/>
    <p:sldLayoutId id="2147483716" r:id="rId23"/>
    <p:sldLayoutId id="2147483717" r:id="rId24"/>
    <p:sldLayoutId id="2147483718" r:id="rId25"/>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8">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18066" y="59266"/>
            <a:ext cx="8229601"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t>Title Text</a:t>
            </a:r>
          </a:p>
        </p:txBody>
      </p:sp>
      <p:sp>
        <p:nvSpPr>
          <p:cNvPr id="5" name="Body Level One…"/>
          <p:cNvSpPr txBox="1">
            <a:spLocks noGrp="1"/>
          </p:cNvSpPr>
          <p:nvPr>
            <p:ph type="body" idx="1"/>
          </p:nvPr>
        </p:nvSpPr>
        <p:spPr>
          <a:xfrm>
            <a:off x="618066" y="1030687"/>
            <a:ext cx="8229601"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59519146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difference-equals-method-java/"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mediaplayer.pearsoncmg.com/assets/secs-vn-JI01-generic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mediaplayer.pearsoncmg.com/assets/secs-vn-JI08-Generics-3" TargetMode="External"/><Relationship Id="rId4" Type="http://schemas.openxmlformats.org/officeDocument/2006/relationships/hyperlink" Target="https://mediaplayer.pearsoncmg.com/assets/secs-vn-JI05-More-Generic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hyperlink" Target="https://blogs.oracle.com/javamagazine/java-generics-tutorial-principals-fundamentals?source=:em:nw:mt::::RC_WWMK200429P00043:NSL400158270"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www.oreilly.com/library/view/temporary-acces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jUcAyZ5OUm0"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docs.oracle.com/javase/tutorial/java/generics/QandE/generics-questions.html" TargetMode="External"/><Relationship Id="rId5" Type="http://schemas.openxmlformats.org/officeDocument/2006/relationships/hyperlink" Target="https://docs.oracle.com/javase/tutorial/java/generics/index.html" TargetMode="External"/><Relationship Id="rId4" Type="http://schemas.openxmlformats.org/officeDocument/2006/relationships/hyperlink" Target="https://docs.oracle.com/javase/8/docs/technotes/guides/language/generics.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tutorial/java/generics/why.htm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prstGeom prst="rect">
            <a:avLst/>
          </a:prstGeom>
        </p:spPr>
        <p:txBody>
          <a:bodyPr lIns="0" tIns="0" rIns="0" bIns="0">
            <a:normAutofit/>
          </a:bodyPr>
          <a:lstStyle/>
          <a:p>
            <a:pPr defTabSz="694944">
              <a:defRPr sz="3343"/>
            </a:pPr>
            <a:r>
              <a:rPr lang="en-US" sz="4000" dirty="0"/>
              <a:t>Module 3</a:t>
            </a:r>
            <a:endParaRPr sz="4000" baseline="29966" dirty="0"/>
          </a:p>
        </p:txBody>
      </p:sp>
      <p:sp>
        <p:nvSpPr>
          <p:cNvPr id="46" name="Shape 199"/>
          <p:cNvSpPr txBox="1"/>
          <p:nvPr/>
        </p:nvSpPr>
        <p:spPr>
          <a:xfrm>
            <a:off x="4947369" y="1421040"/>
            <a:ext cx="3079631" cy="66009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a:defRPr sz="5800" b="1">
                <a:solidFill>
                  <a:srgbClr val="007FA3"/>
                </a:solidFill>
                <a:latin typeface="Times New Roman"/>
                <a:ea typeface="Times New Roman"/>
                <a:cs typeface="Times New Roman"/>
                <a:sym typeface="Times New Roman"/>
              </a:defRPr>
            </a:lvl1pPr>
          </a:lstStyle>
          <a:p>
            <a:pPr defTabSz="694944">
              <a:defRPr sz="3343"/>
            </a:pPr>
            <a:r>
              <a:rPr lang="en-US" sz="4000" dirty="0"/>
              <a:t>Generics</a:t>
            </a:r>
            <a:endParaRPr sz="4000" dirty="0"/>
          </a:p>
        </p:txBody>
      </p:sp>
      <p:pic>
        <p:nvPicPr>
          <p:cNvPr id="47" name="Picture 8" descr="Picture 8"/>
          <p:cNvPicPr>
            <a:picLocks noChangeAspect="1"/>
          </p:cNvPicPr>
          <p:nvPr/>
        </p:nvPicPr>
        <p:blipFill>
          <a:blip r:embed="rId2">
            <a:extLst/>
          </a:blip>
          <a:stretch>
            <a:fillRect/>
          </a:stretch>
        </p:blipFill>
        <p:spPr>
          <a:xfrm>
            <a:off x="379413" y="1421040"/>
            <a:ext cx="4124641" cy="4776560"/>
          </a:xfrm>
          <a:prstGeom prst="rect">
            <a:avLst/>
          </a:prstGeom>
          <a:ln w="12700">
            <a:miter lim="400000"/>
          </a:ln>
          <a:effectLst>
            <a:outerShdw blurRad="50800" dist="38100" dir="2700000" rotWithShape="0">
              <a:srgbClr val="000000">
                <a:alpha val="40000"/>
              </a:srgbClr>
            </a:outerShdw>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3"/>
          <p:cNvSpPr txBox="1">
            <a:spLocks noGrp="1"/>
          </p:cNvSpPr>
          <p:nvPr>
            <p:ph type="title"/>
          </p:nvPr>
        </p:nvSpPr>
        <p:spPr>
          <a:xfrm>
            <a:off x="457200" y="228600"/>
            <a:ext cx="8229600" cy="824696"/>
          </a:xfrm>
          <a:prstGeom prst="rect">
            <a:avLst/>
          </a:prstGeom>
        </p:spPr>
        <p:txBody>
          <a:bodyPr>
            <a:normAutofit/>
          </a:bodyPr>
          <a:lstStyle/>
          <a:p>
            <a:r>
              <a:rPr lang="en-US" sz="4000" dirty="0"/>
              <a:t>Example </a:t>
            </a:r>
            <a:endParaRPr sz="4000" dirty="0"/>
          </a:p>
        </p:txBody>
      </p:sp>
      <p:sp>
        <p:nvSpPr>
          <p:cNvPr id="62" name="Text Placeholder 4"/>
          <p:cNvSpPr txBox="1">
            <a:spLocks noGrp="1"/>
          </p:cNvSpPr>
          <p:nvPr>
            <p:ph type="body" sz="quarter" idx="1"/>
          </p:nvPr>
        </p:nvSpPr>
        <p:spPr>
          <a:xfrm>
            <a:off x="457200" y="5553306"/>
            <a:ext cx="8229600" cy="554647"/>
          </a:xfrm>
          <a:prstGeom prst="rect">
            <a:avLst/>
          </a:prstGeom>
        </p:spPr>
        <p:txBody>
          <a:bodyPr>
            <a:normAutofit/>
          </a:bodyPr>
          <a:lstStyle/>
          <a:p>
            <a:pPr defTabSz="740663">
              <a:defRPr sz="3564" b="1">
                <a:solidFill>
                  <a:srgbClr val="007FA3"/>
                </a:solidFill>
                <a:latin typeface="Times New Roman"/>
                <a:ea typeface="Times New Roman"/>
                <a:cs typeface="Times New Roman"/>
                <a:sym typeface="Times New Roman"/>
              </a:defRPr>
            </a:pPr>
            <a:r>
              <a:rPr lang="en-US" sz="1800" dirty="0" err="1">
                <a:latin typeface="Times New Roman"/>
                <a:ea typeface="Courier New"/>
                <a:cs typeface="Times New Roman"/>
                <a:sym typeface="Times New Roman"/>
              </a:rPr>
              <a:t>Pairable</a:t>
            </a:r>
            <a:r>
              <a:rPr lang="en-US" sz="1800" dirty="0">
                <a:latin typeface="Times New Roman"/>
                <a:ea typeface="Courier New"/>
                <a:cs typeface="Times New Roman"/>
                <a:sym typeface="Times New Roman"/>
              </a:rPr>
              <a:t> can support any data type</a:t>
            </a:r>
            <a:endParaRPr sz="1800" dirty="0">
              <a:latin typeface="Courier New"/>
              <a:ea typeface="Courier New"/>
              <a:cs typeface="Courier New"/>
              <a:sym typeface="Courier New"/>
            </a:endParaRPr>
          </a:p>
        </p:txBody>
      </p:sp>
      <p:sp>
        <p:nvSpPr>
          <p:cNvPr id="63" name="/**…"/>
          <p:cNvSpPr txBox="1"/>
          <p:nvPr/>
        </p:nvSpPr>
        <p:spPr>
          <a:xfrm>
            <a:off x="786309" y="1343660"/>
            <a:ext cx="3593289" cy="286232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84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8400"/>
                </a:solidFill>
                <a:effectLst/>
                <a:uLnTx/>
                <a:uFillTx/>
                <a:latin typeface="Menlo"/>
                <a:sym typeface="Menlo"/>
              </a:rPr>
              <a:t>    An interface for pairs of objects.</a:t>
            </a:r>
            <a:endParaRPr kumimoji="0" sz="18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84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interface</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err="1">
                <a:ln>
                  <a:noFill/>
                </a:ln>
                <a:solidFill>
                  <a:srgbClr val="000000"/>
                </a:solidFill>
                <a:effectLst/>
                <a:uLnTx/>
                <a:uFillTx/>
                <a:latin typeface="Menlo"/>
                <a:sym typeface="Menlo"/>
              </a:rPr>
              <a:t>Pairable</a:t>
            </a:r>
            <a:r>
              <a:rPr kumimoji="0" sz="1800" b="0" i="0" u="none" strike="noStrike" kern="0" cap="none" spc="0" normalizeH="0" baseline="0" noProof="0" dirty="0">
                <a:ln>
                  <a:noFill/>
                </a:ln>
                <a:solidFill>
                  <a:srgbClr val="000000"/>
                </a:solidFill>
                <a:effectLst/>
                <a:uLnTx/>
                <a:uFillTx/>
                <a:latin typeface="Menlo"/>
                <a:sym typeface="Menlo"/>
              </a:rPr>
              <a:t>&lt;</a:t>
            </a:r>
            <a:r>
              <a:rPr kumimoji="0" sz="1800" b="1" i="0" u="none" strike="noStrike" kern="0" cap="none" spc="0" normalizeH="0" baseline="0" noProof="0" dirty="0">
                <a:ln>
                  <a:noFill/>
                </a:ln>
                <a:solidFill>
                  <a:srgbClr val="7030A0"/>
                </a:solidFill>
                <a:effectLst/>
                <a:uLnTx/>
                <a:uFillTx/>
                <a:latin typeface="Menlo"/>
                <a:sym typeface="Menlo"/>
              </a:rPr>
              <a:t>T</a:t>
            </a:r>
            <a:r>
              <a:rPr kumimoji="0" sz="1800" b="0" i="0" u="none" strike="noStrike" kern="0" cap="none" spc="0" normalizeH="0" baseline="0" noProof="0" dirty="0">
                <a:ln>
                  <a:noFill/>
                </a:ln>
                <a:solidFill>
                  <a:srgbClr val="000000"/>
                </a:solidFill>
                <a:effectLst/>
                <a:uLnTx/>
                <a:uFillTx/>
                <a:latin typeface="Menlo"/>
                <a:sym typeface="Menlo"/>
              </a:rPr>
              <a:t>&gt;</a:t>
            </a:r>
            <a:endParaRPr kumimoji="0" sz="18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a:t>
            </a:r>
            <a:r>
              <a:rPr kumimoji="0" sz="1800" b="1" i="0" u="none" strike="noStrike" kern="0" cap="none" spc="0" normalizeH="0" baseline="0" noProof="0" dirty="0">
                <a:ln>
                  <a:noFill/>
                </a:ln>
                <a:solidFill>
                  <a:srgbClr val="7030A0"/>
                </a:solidFill>
                <a:effectLst/>
                <a:uLnTx/>
                <a:uFillTx/>
                <a:latin typeface="Menlo"/>
                <a:ea typeface="Menlo"/>
                <a:cs typeface="Menlo"/>
                <a:sym typeface="Menlo"/>
              </a:rPr>
              <a:t>T</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err="1">
                <a:ln>
                  <a:noFill/>
                </a:ln>
                <a:solidFill>
                  <a:srgbClr val="000000"/>
                </a:solidFill>
                <a:effectLst/>
                <a:uLnTx/>
                <a:uFillTx/>
                <a:latin typeface="Menlo"/>
                <a:sym typeface="Menlo"/>
              </a:rPr>
              <a:t>getFirst</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a:t>
            </a:r>
            <a:r>
              <a:rPr kumimoji="0" sz="1800" b="1" i="0" u="none" strike="noStrike" kern="0" cap="none" spc="0" normalizeH="0" baseline="0" noProof="0" dirty="0">
                <a:ln>
                  <a:noFill/>
                </a:ln>
                <a:solidFill>
                  <a:srgbClr val="7030A0"/>
                </a:solidFill>
                <a:effectLst/>
                <a:uLnTx/>
                <a:uFillTx/>
                <a:latin typeface="Menlo"/>
                <a:ea typeface="Menlo"/>
                <a:cs typeface="Menlo"/>
                <a:sym typeface="Menlo"/>
              </a:rPr>
              <a:t>T</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err="1">
                <a:ln>
                  <a:noFill/>
                </a:ln>
                <a:solidFill>
                  <a:srgbClr val="000000"/>
                </a:solidFill>
                <a:effectLst/>
                <a:uLnTx/>
                <a:uFillTx/>
                <a:latin typeface="Menlo"/>
                <a:sym typeface="Menlo"/>
              </a:rPr>
              <a:t>getSecond</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void</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err="1">
                <a:ln>
                  <a:noFill/>
                </a:ln>
                <a:solidFill>
                  <a:srgbClr val="000000"/>
                </a:solidFill>
                <a:effectLst/>
                <a:uLnTx/>
                <a:uFillTx/>
                <a:latin typeface="Menlo"/>
                <a:sym typeface="Menlo"/>
              </a:rPr>
              <a:t>changeOrder</a:t>
            </a:r>
            <a:r>
              <a:rPr kumimoji="0" sz="1800" b="0" i="0" u="none" strike="noStrike" kern="0" cap="none" spc="0" normalizeH="0" baseline="0" noProof="0" dirty="0">
                <a:ln>
                  <a:noFill/>
                </a:ln>
                <a:solidFill>
                  <a:srgbClr val="000000"/>
                </a:solidFill>
                <a:effectLst/>
                <a:uLnTx/>
                <a:uFillTx/>
                <a:latin typeface="Menlo"/>
                <a:sym typeface="Menlo"/>
              </a:rPr>
              <a:t>();</a:t>
            </a:r>
            <a:endParaRPr kumimoji="0" lang="en-US" sz="1800" b="0" i="0" u="none" strike="noStrike" kern="0" cap="none" spc="0" normalizeH="0" baseline="0" noProof="0" dirty="0">
              <a:ln>
                <a:noFill/>
              </a:ln>
              <a:solidFill>
                <a:srgbClr val="000000"/>
              </a:solidFill>
              <a:effectLst/>
              <a:uLnTx/>
              <a:uFillTx/>
              <a:latin typeface="Menlo"/>
              <a:sym typeface="Menlo"/>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endParaRPr kumimoji="0" sz="18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008400"/>
                </a:solidFill>
                <a:effectLst/>
                <a:uLnTx/>
                <a:uFillTx/>
                <a:latin typeface="Menlo"/>
                <a:sym typeface="Menlo"/>
              </a:rPr>
              <a:t>// end </a:t>
            </a:r>
            <a:r>
              <a:rPr kumimoji="0" sz="1800" b="0" i="0" u="none" strike="noStrike" kern="0" cap="none" spc="0" normalizeH="0" baseline="0" noProof="0" dirty="0" err="1">
                <a:ln>
                  <a:noFill/>
                </a:ln>
                <a:solidFill>
                  <a:srgbClr val="008400"/>
                </a:solidFill>
                <a:effectLst/>
                <a:uLnTx/>
                <a:uFillTx/>
                <a:latin typeface="Menlo"/>
                <a:sym typeface="Menlo"/>
              </a:rPr>
              <a:t>Pairable</a:t>
            </a:r>
            <a:endParaRPr kumimoji="0" sz="1800" b="0" i="0" u="none" strike="noStrike" kern="0" cap="none" spc="0" normalizeH="0" baseline="0" noProof="0" dirty="0">
              <a:ln>
                <a:noFill/>
              </a:ln>
              <a:solidFill>
                <a:srgbClr val="000000"/>
              </a:solidFill>
              <a:effectLst/>
              <a:uLnTx/>
              <a:uFillTx/>
              <a:latin typeface="Helvetica"/>
              <a:ea typeface="+mn-ea"/>
              <a:cs typeface="Helvetica"/>
              <a:sym typeface="Helvetica"/>
            </a:endParaRPr>
          </a:p>
        </p:txBody>
      </p:sp>
    </p:spTree>
    <p:extLst>
      <p:ext uri="{BB962C8B-B14F-4D97-AF65-F5344CB8AC3E}">
        <p14:creationId xmlns:p14="http://schemas.microsoft.com/office/powerpoint/2010/main" val="27649548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3"/>
          <p:cNvSpPr txBox="1">
            <a:spLocks noGrp="1"/>
          </p:cNvSpPr>
          <p:nvPr>
            <p:ph type="title"/>
          </p:nvPr>
        </p:nvSpPr>
        <p:spPr>
          <a:xfrm>
            <a:off x="457200" y="228600"/>
            <a:ext cx="8229600" cy="845535"/>
          </a:xfrm>
          <a:prstGeom prst="rect">
            <a:avLst/>
          </a:prstGeom>
        </p:spPr>
        <p:txBody>
          <a:bodyPr>
            <a:normAutofit fontScale="90000"/>
          </a:bodyPr>
          <a:lstStyle/>
          <a:p>
            <a:r>
              <a:rPr lang="en-US" dirty="0"/>
              <a:t>Example | </a:t>
            </a:r>
            <a:r>
              <a:rPr dirty="0"/>
              <a:t>Generic Class </a:t>
            </a:r>
            <a:r>
              <a:rPr sz="3600" dirty="0"/>
              <a:t>(1</a:t>
            </a:r>
            <a:r>
              <a:rPr lang="en-US" sz="3600" dirty="0"/>
              <a:t> of 2</a:t>
            </a:r>
            <a:r>
              <a:rPr sz="3600" dirty="0"/>
              <a:t>)</a:t>
            </a:r>
          </a:p>
        </p:txBody>
      </p:sp>
      <p:sp>
        <p:nvSpPr>
          <p:cNvPr id="66" name="Text Placeholder 4"/>
          <p:cNvSpPr txBox="1">
            <a:spLocks noGrp="1"/>
          </p:cNvSpPr>
          <p:nvPr>
            <p:ph type="body" sz="quarter" idx="1"/>
          </p:nvPr>
        </p:nvSpPr>
        <p:spPr>
          <a:xfrm>
            <a:off x="443971" y="5652810"/>
            <a:ext cx="8229601" cy="682250"/>
          </a:xfrm>
          <a:prstGeom prst="rect">
            <a:avLst/>
          </a:prstGeom>
        </p:spPr>
        <p:txBody>
          <a:bodyPr>
            <a:normAutofit/>
          </a:bodyPr>
          <a:lstStyle/>
          <a:p>
            <a:pPr defTabSz="740663">
              <a:defRPr sz="3564" b="1">
                <a:solidFill>
                  <a:srgbClr val="007FA3"/>
                </a:solidFill>
                <a:latin typeface="Times New Roman"/>
                <a:ea typeface="Times New Roman"/>
                <a:cs typeface="Times New Roman"/>
                <a:sym typeface="Times New Roman"/>
              </a:defRPr>
            </a:pPr>
            <a:r>
              <a:rPr lang="en-US" sz="1800" dirty="0">
                <a:solidFill>
                  <a:srgbClr val="007FA3"/>
                </a:solidFill>
                <a:latin typeface="Times New Roman"/>
                <a:ea typeface="Courier New"/>
                <a:cs typeface="Times New Roman"/>
              </a:rPr>
              <a:t>An actual </a:t>
            </a:r>
            <a:r>
              <a:rPr sz="1800" dirty="0">
                <a:solidFill>
                  <a:srgbClr val="007FA3"/>
                </a:solidFill>
                <a:latin typeface="Times New Roman"/>
                <a:ea typeface="Courier New"/>
                <a:cs typeface="Times New Roman"/>
              </a:rPr>
              <a:t>class</a:t>
            </a:r>
            <a:r>
              <a:rPr lang="en-US" sz="1800" dirty="0">
                <a:solidFill>
                  <a:srgbClr val="007FA3"/>
                </a:solidFill>
                <a:latin typeface="Times New Roman"/>
                <a:ea typeface="Courier New"/>
                <a:cs typeface="Times New Roman"/>
              </a:rPr>
              <a:t>,</a:t>
            </a:r>
            <a:r>
              <a:rPr sz="1800" dirty="0">
                <a:solidFill>
                  <a:srgbClr val="007FA3"/>
                </a:solidFill>
                <a:latin typeface="Times New Roman"/>
                <a:ea typeface="Courier New"/>
                <a:cs typeface="Times New Roman"/>
              </a:rPr>
              <a:t> </a:t>
            </a:r>
            <a:r>
              <a:rPr sz="1800" dirty="0" err="1">
                <a:solidFill>
                  <a:srgbClr val="007FA3"/>
                </a:solidFill>
                <a:latin typeface="Times New Roman"/>
                <a:ea typeface="Courier New"/>
                <a:cs typeface="Times New Roman"/>
                <a:sym typeface="Courier New"/>
              </a:rPr>
              <a:t>OrderedPair</a:t>
            </a:r>
            <a:r>
              <a:rPr lang="en-US" sz="1800" dirty="0">
                <a:solidFill>
                  <a:srgbClr val="007FA3"/>
                </a:solidFill>
                <a:latin typeface="Times New Roman"/>
                <a:ea typeface="Courier New"/>
                <a:cs typeface="Times New Roman"/>
                <a:sym typeface="Courier New"/>
              </a:rPr>
              <a:t>, is now implemented</a:t>
            </a:r>
            <a:endParaRPr sz="1800" dirty="0">
              <a:solidFill>
                <a:srgbClr val="007FA3"/>
              </a:solidFill>
              <a:latin typeface="Times New Roman"/>
              <a:ea typeface="Courier New"/>
              <a:cs typeface="Times New Roman"/>
              <a:sym typeface="Courier New"/>
            </a:endParaRPr>
          </a:p>
        </p:txBody>
      </p:sp>
      <p:sp>
        <p:nvSpPr>
          <p:cNvPr id="67" name="/** A class of ordered pairs of objects having the same data type. */…"/>
          <p:cNvSpPr txBox="1"/>
          <p:nvPr/>
        </p:nvSpPr>
        <p:spPr>
          <a:xfrm>
            <a:off x="553155" y="1145456"/>
            <a:ext cx="8470068" cy="44360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8400"/>
                </a:solidFill>
                <a:effectLst/>
                <a:uLnTx/>
                <a:uFillTx/>
                <a:latin typeface="Menlo"/>
                <a:sym typeface="Menlo"/>
              </a:rPr>
              <a:t>/**</a:t>
            </a:r>
            <a:r>
              <a:rPr kumimoji="0" sz="1600" b="0" i="0" u="none" strike="noStrike" kern="0" cap="none" spc="0" normalizeH="0" baseline="0" noProof="0" dirty="0">
                <a:ln>
                  <a:noFill/>
                </a:ln>
                <a:solidFill>
                  <a:srgbClr val="000000"/>
                </a:solidFill>
                <a:effectLst/>
                <a:uLnTx/>
                <a:uFillTx/>
                <a:latin typeface="Helvetica"/>
                <a:ea typeface="+mn-ea"/>
                <a:cs typeface="Helvetica"/>
                <a:sym typeface="Helvetica"/>
              </a:rPr>
              <a:t> </a:t>
            </a:r>
            <a:r>
              <a:rPr kumimoji="0" sz="1600" b="0" i="0" u="none" strike="noStrike" kern="0" cap="none" spc="0" normalizeH="0" baseline="0" noProof="0" dirty="0">
                <a:ln>
                  <a:noFill/>
                </a:ln>
                <a:solidFill>
                  <a:srgbClr val="008400"/>
                </a:solidFill>
                <a:effectLst/>
                <a:uLnTx/>
                <a:uFillTx/>
                <a:latin typeface="Menlo"/>
                <a:sym typeface="Menlo"/>
              </a:rPr>
              <a:t>A class of ordered pairs of objects having the same data type.</a:t>
            </a:r>
            <a:r>
              <a:rPr kumimoji="0" sz="1600" b="0" i="0" u="none" strike="noStrike" kern="0" cap="none" spc="0" normalizeH="0" baseline="0" noProof="0" dirty="0">
                <a:ln>
                  <a:noFill/>
                </a:ln>
                <a:solidFill>
                  <a:srgbClr val="000000"/>
                </a:solidFill>
                <a:effectLst/>
                <a:uLnTx/>
                <a:uFillTx/>
                <a:latin typeface="Helvetica"/>
                <a:ea typeface="+mn-ea"/>
                <a:cs typeface="Helvetica"/>
                <a:sym typeface="Helvetica"/>
              </a:rPr>
              <a:t> </a:t>
            </a:r>
            <a:r>
              <a:rPr kumimoji="0" sz="1600" b="0" i="0" u="none" strike="noStrike" kern="0" cap="none" spc="0" normalizeH="0" baseline="0" noProof="0" dirty="0">
                <a:ln>
                  <a:noFill/>
                </a:ln>
                <a:solidFill>
                  <a:srgbClr val="0084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class</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OrderedPair</a:t>
            </a:r>
            <a:r>
              <a:rPr kumimoji="0" sz="1600" b="0" i="0" u="none" strike="noStrike" kern="0" cap="none" spc="0" normalizeH="0" baseline="0" noProof="0" dirty="0">
                <a:ln>
                  <a:noFill/>
                </a:ln>
                <a:solidFill>
                  <a:srgbClr val="000000"/>
                </a:solidFill>
                <a:effectLst/>
                <a:uLnTx/>
                <a:uFillTx/>
                <a:latin typeface="Menlo"/>
                <a:sym typeface="Menlo"/>
              </a:rPr>
              <a:t>&lt;T&gt; </a:t>
            </a:r>
            <a:r>
              <a:rPr kumimoji="0" sz="1600" b="0" i="0" u="none" strike="noStrike" kern="0" cap="none" spc="0" normalizeH="0" baseline="0" noProof="0" dirty="0">
                <a:ln>
                  <a:noFill/>
                </a:ln>
                <a:solidFill>
                  <a:srgbClr val="BA2DA2"/>
                </a:solidFill>
                <a:effectLst/>
                <a:uLnTx/>
                <a:uFillTx/>
                <a:latin typeface="Menlo"/>
                <a:sym typeface="Menlo"/>
              </a:rPr>
              <a:t>implements</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Pairable</a:t>
            </a:r>
            <a:r>
              <a:rPr kumimoji="0" sz="1600" b="0" i="0" u="none" strike="noStrike" kern="0" cap="none" spc="0" normalizeH="0" baseline="0" noProof="0" dirty="0">
                <a:ln>
                  <a:noFill/>
                </a:ln>
                <a:solidFill>
                  <a:srgbClr val="000000"/>
                </a:solidFill>
                <a:effectLst/>
                <a:uLnTx/>
                <a:uFillTx/>
                <a:latin typeface="Menlo"/>
                <a:sym typeface="Menlo"/>
              </a:rPr>
              <a:t>&lt;T&gt;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private</a:t>
            </a:r>
            <a:r>
              <a:rPr kumimoji="0" sz="1600" b="0" i="0" u="none" strike="noStrike" kern="0" cap="none" spc="0" normalizeH="0" baseline="0" noProof="0" dirty="0">
                <a:ln>
                  <a:noFill/>
                </a:ln>
                <a:solidFill>
                  <a:srgbClr val="000000"/>
                </a:solidFill>
                <a:effectLst/>
                <a:uLnTx/>
                <a:uFillTx/>
                <a:latin typeface="Menlo"/>
                <a:sym typeface="Menlo"/>
              </a:rPr>
              <a:t> T first, second;</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OrderedPair</a:t>
            </a:r>
            <a:r>
              <a:rPr kumimoji="0" sz="1600" b="0" i="0" u="none" strike="noStrike" kern="0" cap="none" spc="0" normalizeH="0" baseline="0" noProof="0" dirty="0">
                <a:ln>
                  <a:noFill/>
                </a:ln>
                <a:solidFill>
                  <a:srgbClr val="000000"/>
                </a:solidFill>
                <a:effectLst/>
                <a:uLnTx/>
                <a:uFillTx/>
                <a:latin typeface="Menlo"/>
                <a:sym typeface="Menlo"/>
              </a:rPr>
              <a:t>(T </a:t>
            </a:r>
            <a:r>
              <a:rPr kumimoji="0" sz="1600" b="0" i="0" u="none" strike="noStrike" kern="0" cap="none" spc="0" normalizeH="0" baseline="0" noProof="0" dirty="0" err="1">
                <a:ln>
                  <a:noFill/>
                </a:ln>
                <a:solidFill>
                  <a:srgbClr val="000000"/>
                </a:solidFill>
                <a:effectLst/>
                <a:uLnTx/>
                <a:uFillTx/>
                <a:latin typeface="Menlo"/>
                <a:sym typeface="Menlo"/>
              </a:rPr>
              <a:t>firstItem</a:t>
            </a:r>
            <a:r>
              <a:rPr kumimoji="0" sz="1600" b="0" i="0" u="none" strike="noStrike" kern="0" cap="none" spc="0" normalizeH="0" baseline="0" noProof="0" dirty="0">
                <a:ln>
                  <a:noFill/>
                </a:ln>
                <a:solidFill>
                  <a:srgbClr val="000000"/>
                </a:solidFill>
                <a:effectLst/>
                <a:uLnTx/>
                <a:uFillTx/>
                <a:latin typeface="Menlo"/>
                <a:sym typeface="Menlo"/>
              </a:rPr>
              <a:t>, T </a:t>
            </a:r>
            <a:r>
              <a:rPr kumimoji="0" sz="1600" b="0" i="0" u="none" strike="noStrike" kern="0" cap="none" spc="0" normalizeH="0" baseline="0" noProof="0" dirty="0" err="1">
                <a:ln>
                  <a:noFill/>
                </a:ln>
                <a:solidFill>
                  <a:srgbClr val="000000"/>
                </a:solidFill>
                <a:effectLst/>
                <a:uLnTx/>
                <a:uFillTx/>
                <a:latin typeface="Menlo"/>
                <a:sym typeface="Menlo"/>
              </a:rPr>
              <a:t>secondItem</a:t>
            </a:r>
            <a:r>
              <a:rPr kumimoji="0" sz="1600" b="0" i="0" u="none" strike="noStrike" kern="0" cap="none" spc="0" normalizeH="0" baseline="0" noProof="0" dirty="0">
                <a:ln>
                  <a:noFill/>
                </a:ln>
                <a:solidFill>
                  <a:srgbClr val="000000"/>
                </a:solidFill>
                <a:effectLst/>
                <a:uLnTx/>
                <a:uFillTx/>
                <a:latin typeface="Menlo"/>
                <a:sym typeface="Menlo"/>
              </a:rPr>
              <a:t>)</a:t>
            </a:r>
            <a:br>
              <a:rPr kumimoji="0" sz="1600" b="0" i="0" u="none" strike="noStrike" kern="0" cap="none" spc="0" normalizeH="0" baseline="0" noProof="0" dirty="0">
                <a:ln>
                  <a:noFill/>
                </a:ln>
                <a:solidFill>
                  <a:srgbClr val="000000"/>
                </a:solidFill>
                <a:effectLst/>
                <a:uLnTx/>
                <a:uFillTx/>
                <a:latin typeface="Menlo"/>
                <a:sym typeface="Menlo"/>
              </a:rPr>
            </a:b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NOTE: no &lt;T&gt; after constructor name</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first = </a:t>
            </a:r>
            <a:r>
              <a:rPr kumimoji="0" sz="1600" b="0" i="0" u="none" strike="noStrike" kern="0" cap="none" spc="0" normalizeH="0" baseline="0" noProof="0" dirty="0" err="1">
                <a:ln>
                  <a:noFill/>
                </a:ln>
                <a:solidFill>
                  <a:srgbClr val="000000"/>
                </a:solidFill>
                <a:effectLst/>
                <a:uLnTx/>
                <a:uFillTx/>
                <a:latin typeface="Menlo"/>
                <a:sym typeface="Menlo"/>
              </a:rPr>
              <a:t>firstItem</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second = </a:t>
            </a:r>
            <a:r>
              <a:rPr kumimoji="0" sz="1600" b="0" i="0" u="none" strike="noStrike" kern="0" cap="none" spc="0" normalizeH="0" baseline="0" noProof="0" dirty="0" err="1">
                <a:ln>
                  <a:noFill/>
                </a:ln>
                <a:solidFill>
                  <a:srgbClr val="000000"/>
                </a:solidFill>
                <a:effectLst/>
                <a:uLnTx/>
                <a:uFillTx/>
                <a:latin typeface="Menlo"/>
                <a:sym typeface="Menlo"/>
              </a:rPr>
              <a:t>secondItem</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a:ln>
                  <a:noFill/>
                </a:ln>
                <a:solidFill>
                  <a:srgbClr val="008400"/>
                </a:solidFill>
                <a:effectLst/>
                <a:uLnTx/>
                <a:uFillTx/>
                <a:latin typeface="Menlo"/>
                <a:sym typeface="Menlo"/>
              </a:rPr>
              <a:t>// end constructor</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Returns the first object in this pair.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T </a:t>
            </a:r>
            <a:r>
              <a:rPr kumimoji="0" sz="1600" b="0" i="0" u="none" strike="noStrike" kern="0" cap="none" spc="0" normalizeH="0" baseline="0" noProof="0" dirty="0" err="1">
                <a:ln>
                  <a:noFill/>
                </a:ln>
                <a:solidFill>
                  <a:srgbClr val="000000"/>
                </a:solidFill>
                <a:effectLst/>
                <a:uLnTx/>
                <a:uFillTx/>
                <a:latin typeface="Menlo"/>
                <a:sym typeface="Menlo"/>
              </a:rPr>
              <a:t>getFirst</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return</a:t>
            </a:r>
            <a:r>
              <a:rPr kumimoji="0" sz="1600" b="0" i="0" u="none" strike="noStrike" kern="0" cap="none" spc="0" normalizeH="0" baseline="0" noProof="0" dirty="0">
                <a:ln>
                  <a:noFill/>
                </a:ln>
                <a:solidFill>
                  <a:srgbClr val="000000"/>
                </a:solidFill>
                <a:effectLst/>
                <a:uLnTx/>
                <a:uFillTx/>
                <a:latin typeface="Menlo"/>
                <a:sym typeface="Menlo"/>
              </a:rPr>
              <a:t> first;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a:ln>
                  <a:noFill/>
                </a:ln>
                <a:solidFill>
                  <a:srgbClr val="008400"/>
                </a:solidFill>
                <a:effectLst/>
                <a:uLnTx/>
                <a:uFillTx/>
                <a:latin typeface="Menlo"/>
                <a:sym typeface="Menlo"/>
              </a:rPr>
              <a:t>// end </a:t>
            </a:r>
            <a:r>
              <a:rPr kumimoji="0" sz="1600" b="0" i="0" u="none" strike="noStrike" kern="0" cap="none" spc="0" normalizeH="0" baseline="0" noProof="0" dirty="0" err="1">
                <a:ln>
                  <a:noFill/>
                </a:ln>
                <a:solidFill>
                  <a:srgbClr val="008400"/>
                </a:solidFill>
                <a:effectLst/>
                <a:uLnTx/>
                <a:uFillTx/>
                <a:latin typeface="Menlo"/>
                <a:sym typeface="Menlo"/>
              </a:rPr>
              <a:t>getFirst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p>
        </p:txBody>
      </p:sp>
    </p:spTree>
    <p:extLst>
      <p:ext uri="{BB962C8B-B14F-4D97-AF65-F5344CB8AC3E}">
        <p14:creationId xmlns:p14="http://schemas.microsoft.com/office/powerpoint/2010/main" val="122415845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3"/>
          <p:cNvSpPr txBox="1">
            <a:spLocks noGrp="1"/>
          </p:cNvSpPr>
          <p:nvPr>
            <p:ph type="title"/>
          </p:nvPr>
        </p:nvSpPr>
        <p:spPr>
          <a:xfrm>
            <a:off x="457200" y="228600"/>
            <a:ext cx="8229600" cy="733612"/>
          </a:xfrm>
          <a:prstGeom prst="rect">
            <a:avLst/>
          </a:prstGeom>
        </p:spPr>
        <p:txBody>
          <a:bodyPr>
            <a:normAutofit fontScale="90000"/>
          </a:bodyPr>
          <a:lstStyle/>
          <a:p>
            <a:r>
              <a:rPr lang="en-US" dirty="0"/>
              <a:t>Example | </a:t>
            </a:r>
            <a:r>
              <a:rPr dirty="0"/>
              <a:t>Generic Class </a:t>
            </a:r>
            <a:r>
              <a:rPr lang="en-US" sz="3600" dirty="0"/>
              <a:t>(2 of 2)</a:t>
            </a:r>
            <a:endParaRPr sz="3600" dirty="0"/>
          </a:p>
        </p:txBody>
      </p:sp>
      <p:sp>
        <p:nvSpPr>
          <p:cNvPr id="71" name="/** Returns the second object in this pair. */…"/>
          <p:cNvSpPr txBox="1"/>
          <p:nvPr/>
        </p:nvSpPr>
        <p:spPr>
          <a:xfrm>
            <a:off x="541866" y="1077722"/>
            <a:ext cx="6889116" cy="4739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8400"/>
                </a:solidFill>
                <a:effectLst/>
                <a:uLnTx/>
                <a:uFillTx/>
                <a:latin typeface="Menlo"/>
                <a:sym typeface="Menlo"/>
              </a:rPr>
              <a:t> </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Returns the second object in this pair.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sz="1400" b="0" i="0" u="none" strike="noStrike" kern="0" cap="none" spc="0" normalizeH="0" baseline="0" noProof="0" dirty="0">
                <a:ln>
                  <a:noFill/>
                </a:ln>
                <a:solidFill>
                  <a:srgbClr val="000000"/>
                </a:solidFill>
                <a:effectLst/>
                <a:uLnTx/>
                <a:uFillTx/>
                <a:latin typeface="Menlo"/>
                <a:sym typeface="Menlo"/>
              </a:rPr>
              <a:t>   </a:t>
            </a:r>
            <a:r>
              <a:rPr kumimoji="0" sz="1400" b="0" i="0" u="none" strike="noStrike" kern="0" cap="none" spc="0" normalizeH="0" baseline="0" noProof="0" dirty="0">
                <a:ln>
                  <a:noFill/>
                </a:ln>
                <a:solidFill>
                  <a:srgbClr val="BA2DA2"/>
                </a:solidFill>
                <a:effectLst/>
                <a:uLnTx/>
                <a:uFillTx/>
                <a:latin typeface="Menlo"/>
                <a:sym typeface="Menlo"/>
              </a:rPr>
              <a:t>public</a:t>
            </a:r>
            <a:r>
              <a:rPr kumimoji="0" sz="1400" b="0" i="0" u="none" strike="noStrike" kern="0" cap="none" spc="0" normalizeH="0" baseline="0" noProof="0" dirty="0">
                <a:ln>
                  <a:noFill/>
                </a:ln>
                <a:solidFill>
                  <a:srgbClr val="000000"/>
                </a:solidFill>
                <a:effectLst/>
                <a:uLnTx/>
                <a:uFillTx/>
                <a:latin typeface="Menlo"/>
                <a:sym typeface="Menlo"/>
              </a:rPr>
              <a:t> T </a:t>
            </a:r>
            <a:r>
              <a:rPr kumimoji="0" sz="1400" b="0" i="0" u="none" strike="noStrike" kern="0" cap="none" spc="0" normalizeH="0" baseline="0" noProof="0" dirty="0" err="1">
                <a:ln>
                  <a:noFill/>
                </a:ln>
                <a:solidFill>
                  <a:srgbClr val="000000"/>
                </a:solidFill>
                <a:effectLst/>
                <a:uLnTx/>
                <a:uFillTx/>
                <a:latin typeface="Menlo"/>
                <a:sym typeface="Menlo"/>
              </a:rPr>
              <a:t>getSecond</a:t>
            </a:r>
            <a:r>
              <a:rPr kumimoji="0" sz="1400" b="0" i="0" u="none" strike="noStrike" kern="0" cap="none" spc="0" normalizeH="0" baseline="0" noProof="0" dirty="0">
                <a:ln>
                  <a:noFill/>
                </a:ln>
                <a:solidFill>
                  <a:srgbClr val="000000"/>
                </a:solidFill>
                <a:effectLst/>
                <a:uLnTx/>
                <a:uFillTx/>
                <a:latin typeface="Menlo"/>
                <a:sym typeface="Menlo"/>
              </a:rPr>
              <a:t>()</a:t>
            </a:r>
            <a:endParaRPr kumimoji="0" sz="14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sz="1400" b="0" i="0" u="none" strike="noStrike" kern="0" cap="none" spc="0" normalizeH="0" baseline="0" noProof="0" dirty="0">
                <a:ln>
                  <a:noFill/>
                </a:ln>
                <a:solidFill>
                  <a:srgbClr val="000000"/>
                </a:solidFill>
                <a:effectLst/>
                <a:uLnTx/>
                <a:uFillTx/>
                <a:latin typeface="Menlo"/>
                <a:sym typeface="Menlo"/>
              </a:rPr>
              <a:t>   {</a:t>
            </a:r>
            <a:endParaRPr kumimoji="0" sz="14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sz="1400" b="0" i="0" u="none" strike="noStrike" kern="0" cap="none" spc="0" normalizeH="0" baseline="0" noProof="0" dirty="0">
                <a:ln>
                  <a:noFill/>
                </a:ln>
                <a:solidFill>
                  <a:srgbClr val="000000"/>
                </a:solidFill>
                <a:effectLst/>
                <a:uLnTx/>
                <a:uFillTx/>
                <a:latin typeface="Menlo"/>
                <a:sym typeface="Menlo"/>
              </a:rPr>
              <a:t>      </a:t>
            </a:r>
            <a:r>
              <a:rPr kumimoji="0" sz="1400" b="0" i="0" u="none" strike="noStrike" kern="0" cap="none" spc="0" normalizeH="0" baseline="0" noProof="0" dirty="0">
                <a:ln>
                  <a:noFill/>
                </a:ln>
                <a:solidFill>
                  <a:srgbClr val="BA2DA2"/>
                </a:solidFill>
                <a:effectLst/>
                <a:uLnTx/>
                <a:uFillTx/>
                <a:latin typeface="Menlo"/>
                <a:sym typeface="Menlo"/>
              </a:rPr>
              <a:t>return</a:t>
            </a:r>
            <a:r>
              <a:rPr kumimoji="0" sz="1400" b="0" i="0" u="none" strike="noStrike" kern="0" cap="none" spc="0" normalizeH="0" baseline="0" noProof="0" dirty="0">
                <a:ln>
                  <a:noFill/>
                </a:ln>
                <a:solidFill>
                  <a:srgbClr val="000000"/>
                </a:solidFill>
                <a:effectLst/>
                <a:uLnTx/>
                <a:uFillTx/>
                <a:latin typeface="Menlo"/>
                <a:sym typeface="Menlo"/>
              </a:rPr>
              <a:t> second;</a:t>
            </a:r>
            <a:endParaRPr kumimoji="0" sz="14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sz="1400" b="0" i="0" u="none" strike="noStrike" kern="0" cap="none" spc="0" normalizeH="0" baseline="0" noProof="0" dirty="0">
                <a:ln>
                  <a:noFill/>
                </a:ln>
                <a:solidFill>
                  <a:srgbClr val="000000"/>
                </a:solidFill>
                <a:effectLst/>
                <a:uLnTx/>
                <a:uFillTx/>
                <a:latin typeface="Menlo"/>
                <a:sym typeface="Menlo"/>
              </a:rPr>
              <a:t>   } </a:t>
            </a:r>
            <a:r>
              <a:rPr kumimoji="0" sz="1400" b="0" i="0" u="none" strike="noStrike" kern="0" cap="none" spc="0" normalizeH="0" baseline="0" noProof="0" dirty="0">
                <a:ln>
                  <a:noFill/>
                </a:ln>
                <a:solidFill>
                  <a:srgbClr val="008400"/>
                </a:solidFill>
                <a:effectLst/>
                <a:uLnTx/>
                <a:uFillTx/>
                <a:latin typeface="Menlo"/>
                <a:sym typeface="Menlo"/>
              </a:rPr>
              <a:t>// end </a:t>
            </a:r>
            <a:r>
              <a:rPr kumimoji="0" sz="1400" b="0" i="0" u="none" strike="noStrike" kern="0" cap="none" spc="0" normalizeH="0" baseline="0" noProof="0" dirty="0" err="1">
                <a:ln>
                  <a:noFill/>
                </a:ln>
                <a:solidFill>
                  <a:srgbClr val="008400"/>
                </a:solidFill>
                <a:effectLst/>
                <a:uLnTx/>
                <a:uFillTx/>
                <a:latin typeface="Menlo"/>
                <a:sym typeface="Menlo"/>
              </a:rPr>
              <a:t>getSecond</a:t>
            </a:r>
            <a:r>
              <a:rPr kumimoji="0" sz="1400" b="0" i="0" u="none" strike="noStrike" kern="0" cap="none" spc="0" normalizeH="0" baseline="0" noProof="0" dirty="0">
                <a:ln>
                  <a:noFill/>
                </a:ln>
                <a:solidFill>
                  <a:srgbClr val="008400"/>
                </a:solidFill>
                <a:effectLst/>
                <a:uLnTx/>
                <a:uFillTx/>
                <a:latin typeface="Menlo"/>
                <a:sym typeface="Menlo"/>
              </a:rPr>
              <a:t> </a:t>
            </a: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endParaRPr kumimoji="0" sz="1400" b="0" i="0" u="none" strike="noStrike" kern="0" cap="none" spc="0" normalizeH="0" baseline="0" noProof="0" dirty="0">
              <a:ln>
                <a:noFill/>
              </a:ln>
              <a:solidFill>
                <a:srgbClr val="0084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Returns a string representation of this pair.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String </a:t>
            </a:r>
            <a:r>
              <a:rPr kumimoji="0" sz="1600" b="0" i="0" u="none" strike="noStrike" kern="0" cap="none" spc="0" normalizeH="0" baseline="0" noProof="0" dirty="0" err="1">
                <a:ln>
                  <a:noFill/>
                </a:ln>
                <a:solidFill>
                  <a:srgbClr val="000000"/>
                </a:solidFill>
                <a:effectLst/>
                <a:uLnTx/>
                <a:uFillTx/>
                <a:latin typeface="Menlo"/>
                <a:sym typeface="Menlo"/>
              </a:rPr>
              <a:t>toString</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return</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D12F1B"/>
                </a:solidFill>
                <a:effectLst/>
                <a:uLnTx/>
                <a:uFillTx/>
                <a:latin typeface="Menlo"/>
                <a:sym typeface="Menlo"/>
              </a:rPr>
              <a:t>"("</a:t>
            </a:r>
            <a:r>
              <a:rPr kumimoji="0" sz="1600" b="0" i="0" u="none" strike="noStrike" kern="0" cap="none" spc="0" normalizeH="0" baseline="0" noProof="0" dirty="0">
                <a:ln>
                  <a:noFill/>
                </a:ln>
                <a:solidFill>
                  <a:srgbClr val="000000"/>
                </a:solidFill>
                <a:effectLst/>
                <a:uLnTx/>
                <a:uFillTx/>
                <a:latin typeface="Menlo"/>
                <a:sym typeface="Menlo"/>
              </a:rPr>
              <a:t> + first + </a:t>
            </a:r>
            <a:r>
              <a:rPr kumimoji="0" sz="1600" b="0" i="0" u="none" strike="noStrike" kern="0" cap="none" spc="0" normalizeH="0" baseline="0" noProof="0" dirty="0">
                <a:ln>
                  <a:noFill/>
                </a:ln>
                <a:solidFill>
                  <a:srgbClr val="D12F1B"/>
                </a:solidFill>
                <a:effectLst/>
                <a:uLnTx/>
                <a:uFillTx/>
                <a:latin typeface="Menlo"/>
                <a:sym typeface="Menlo"/>
              </a:rPr>
              <a:t>", "</a:t>
            </a:r>
            <a:r>
              <a:rPr kumimoji="0" sz="1600" b="0" i="0" u="none" strike="noStrike" kern="0" cap="none" spc="0" normalizeH="0" baseline="0" noProof="0" dirty="0">
                <a:ln>
                  <a:noFill/>
                </a:ln>
                <a:solidFill>
                  <a:srgbClr val="000000"/>
                </a:solidFill>
                <a:effectLst/>
                <a:uLnTx/>
                <a:uFillTx/>
                <a:latin typeface="Menlo"/>
                <a:sym typeface="Menlo"/>
              </a:rPr>
              <a:t> + second + </a:t>
            </a:r>
            <a:r>
              <a:rPr kumimoji="0" sz="1600" b="0" i="0" u="none" strike="noStrike" kern="0" cap="none" spc="0" normalizeH="0" baseline="0" noProof="0" dirty="0">
                <a:ln>
                  <a:noFill/>
                </a:ln>
                <a:solidFill>
                  <a:srgbClr val="D12F1B"/>
                </a:solidFill>
                <a:effectLst/>
                <a:uLnTx/>
                <a:uFillTx/>
                <a:latin typeface="Menlo"/>
                <a:sym typeface="Menlo"/>
              </a:rPr>
              <a:t>")"</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a:ln>
                  <a:noFill/>
                </a:ln>
                <a:solidFill>
                  <a:srgbClr val="008400"/>
                </a:solidFill>
                <a:effectLst/>
                <a:uLnTx/>
                <a:uFillTx/>
                <a:latin typeface="Menlo"/>
                <a:sym typeface="Menlo"/>
              </a:rPr>
              <a:t>// end </a:t>
            </a:r>
            <a:r>
              <a:rPr kumimoji="0" sz="1600" b="0" i="0" u="none" strike="noStrike" kern="0" cap="none" spc="0" normalizeH="0" baseline="0" noProof="0" dirty="0" err="1">
                <a:ln>
                  <a:noFill/>
                </a:ln>
                <a:solidFill>
                  <a:srgbClr val="008400"/>
                </a:solidFill>
                <a:effectLst/>
                <a:uLnTx/>
                <a:uFillTx/>
                <a:latin typeface="Menlo"/>
                <a:sym typeface="Menlo"/>
              </a:rPr>
              <a:t>toString</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Interchanges the objects in this pair.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void</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changeOrder</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T temp = first;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first = second;</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second = temp;</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a:ln>
                  <a:noFill/>
                </a:ln>
                <a:solidFill>
                  <a:srgbClr val="008400"/>
                </a:solidFill>
                <a:effectLst/>
                <a:uLnTx/>
                <a:uFillTx/>
                <a:latin typeface="Menlo"/>
                <a:sym typeface="Menlo"/>
              </a:rPr>
              <a:t>// </a:t>
            </a:r>
            <a:r>
              <a:rPr kumimoji="0" sz="1600" b="0" i="0" u="none" strike="noStrike" kern="0" cap="none" spc="0" normalizeH="0" baseline="0" noProof="0" dirty="0" err="1">
                <a:ln>
                  <a:noFill/>
                </a:ln>
                <a:solidFill>
                  <a:srgbClr val="008400"/>
                </a:solidFill>
                <a:effectLst/>
                <a:uLnTx/>
                <a:uFillTx/>
                <a:latin typeface="Menlo"/>
                <a:sym typeface="Menlo"/>
              </a:rPr>
              <a:t>changeOrder</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end </a:t>
            </a:r>
            <a:r>
              <a:rPr kumimoji="0" sz="1600" b="0" i="0" u="none" strike="noStrike" kern="0" cap="none" spc="0" normalizeH="0" baseline="0" noProof="0" dirty="0" err="1">
                <a:ln>
                  <a:noFill/>
                </a:ln>
                <a:solidFill>
                  <a:srgbClr val="008400"/>
                </a:solidFill>
                <a:effectLst/>
                <a:uLnTx/>
                <a:uFillTx/>
                <a:latin typeface="Menlo"/>
                <a:sym typeface="Menlo"/>
              </a:rPr>
              <a:t>OrderedPair</a:t>
            </a:r>
            <a:endParaRPr kumimoji="0" sz="1600" b="0" i="0" u="none" strike="noStrike" kern="0" cap="none" spc="0" normalizeH="0" baseline="0" noProof="0" dirty="0">
              <a:ln>
                <a:noFill/>
              </a:ln>
              <a:solidFill>
                <a:srgbClr val="008400"/>
              </a:solidFill>
              <a:effectLst/>
              <a:uLnTx/>
              <a:uFillTx/>
              <a:latin typeface="Menlo"/>
              <a:sym typeface="Menlo"/>
            </a:endParaRPr>
          </a:p>
        </p:txBody>
      </p:sp>
    </p:spTree>
    <p:extLst>
      <p:ext uri="{BB962C8B-B14F-4D97-AF65-F5344CB8AC3E}">
        <p14:creationId xmlns:p14="http://schemas.microsoft.com/office/powerpoint/2010/main" val="166744424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698" y="228600"/>
            <a:ext cx="8039101" cy="836271"/>
          </a:xfrm>
        </p:spPr>
        <p:txBody>
          <a:bodyPr>
            <a:normAutofit/>
          </a:bodyPr>
          <a:lstStyle/>
          <a:p>
            <a:r>
              <a:rPr lang="en-US" sz="4000" kern="1200" dirty="0"/>
              <a:t>Standard Type Variable Names</a:t>
            </a:r>
            <a:endParaRPr lang="en-US" sz="4000" dirty="0"/>
          </a:p>
        </p:txBody>
      </p:sp>
      <p:sp>
        <p:nvSpPr>
          <p:cNvPr id="3" name="Text Placeholder 2"/>
          <p:cNvSpPr>
            <a:spLocks noGrp="1"/>
          </p:cNvSpPr>
          <p:nvPr>
            <p:ph type="body" sz="quarter" idx="1"/>
          </p:nvPr>
        </p:nvSpPr>
        <p:spPr>
          <a:xfrm>
            <a:off x="647698" y="5675972"/>
            <a:ext cx="8039102" cy="535258"/>
          </a:xfrm>
        </p:spPr>
        <p:txBody>
          <a:bodyPr>
            <a:normAutofit/>
          </a:bodyPr>
          <a:lstStyle/>
          <a:p>
            <a:r>
              <a:rPr lang="en-US" sz="2000" dirty="0">
                <a:solidFill>
                  <a:srgbClr val="007FA3"/>
                </a:solidFill>
                <a:latin typeface="Times New Roman"/>
                <a:ea typeface="Courier New"/>
                <a:cs typeface="Times New Roman"/>
                <a:sym typeface="Times New Roman"/>
              </a:rPr>
              <a:t>E, K, V, T, are just naming conventions only</a:t>
            </a:r>
            <a:endParaRPr lang="en-US" sz="2000" dirty="0">
              <a:solidFill>
                <a:srgbClr val="007FA3"/>
              </a:solidFill>
              <a:latin typeface="Times New Roman"/>
              <a:ea typeface="Courier New"/>
              <a:cs typeface="Times New Roman"/>
              <a:sym typeface="Courier New"/>
            </a:endParaRPr>
          </a:p>
          <a:p>
            <a:endParaRPr lang="en-US" sz="900" dirty="0"/>
          </a:p>
        </p:txBody>
      </p:sp>
      <p:graphicFrame>
        <p:nvGraphicFramePr>
          <p:cNvPr id="4" name="Group 36"/>
          <p:cNvGraphicFramePr>
            <a:graphicFrameLocks noGrp="1"/>
          </p:cNvGraphicFramePr>
          <p:nvPr>
            <p:extLst>
              <p:ext uri="{D42A27DB-BD31-4B8C-83A1-F6EECF244321}">
                <p14:modId xmlns:p14="http://schemas.microsoft.com/office/powerpoint/2010/main" val="3225674842"/>
              </p:ext>
            </p:extLst>
          </p:nvPr>
        </p:nvGraphicFramePr>
        <p:xfrm>
          <a:off x="647699" y="1233504"/>
          <a:ext cx="7848600" cy="4064002"/>
        </p:xfrm>
        <a:graphic>
          <a:graphicData uri="http://schemas.openxmlformats.org/drawingml/2006/table">
            <a:tbl>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Type Variable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Name Meaning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7030A0"/>
                          </a:solidFill>
                          <a:effectLst/>
                          <a:latin typeface="Courier New" pitchFamily="49" charset="0"/>
                          <a:cs typeface="Courier New" pitchFamily="49" charset="0"/>
                        </a:rPr>
                        <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Element type in a </a:t>
                      </a:r>
                      <a:r>
                        <a:rPr kumimoji="0" lang="en-US" sz="2400" b="0" i="0" u="none" strike="noStrike" cap="none" normalizeH="0" baseline="0" dirty="0">
                          <a:ln>
                            <a:noFill/>
                          </a:ln>
                          <a:solidFill>
                            <a:srgbClr val="7030A0"/>
                          </a:solidFill>
                          <a:effectLst/>
                          <a:latin typeface="Arial" charset="0"/>
                        </a:rPr>
                        <a:t>collection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spc="0" normalizeH="0" baseline="0" dirty="0">
                          <a:ln>
                            <a:noFill/>
                          </a:ln>
                          <a:solidFill>
                            <a:srgbClr val="7030A0"/>
                          </a:solidFill>
                          <a:effectLst/>
                          <a:uFillTx/>
                          <a:latin typeface="Courier New" pitchFamily="49" charset="0"/>
                          <a:ea typeface="+mn-ea"/>
                          <a:cs typeface="Courier New" pitchFamily="49" charset="0"/>
                          <a:sym typeface="Arial"/>
                        </a:rPr>
                        <a:t>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Key type in a </a:t>
                      </a:r>
                      <a:r>
                        <a:rPr kumimoji="0" lang="en-US" sz="2400" b="0" i="0" u="none" strike="noStrike" cap="none" normalizeH="0" baseline="0" dirty="0">
                          <a:ln>
                            <a:noFill/>
                          </a:ln>
                          <a:solidFill>
                            <a:srgbClr val="7030A0"/>
                          </a:solidFill>
                          <a:effectLst/>
                          <a:latin typeface="Arial" charset="0"/>
                        </a:rPr>
                        <a:t>map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spc="0" normalizeH="0" baseline="0" dirty="0">
                          <a:ln>
                            <a:noFill/>
                          </a:ln>
                          <a:solidFill>
                            <a:srgbClr val="7030A0"/>
                          </a:solidFill>
                          <a:effectLst/>
                          <a:uFillTx/>
                          <a:latin typeface="Courier New" pitchFamily="49" charset="0"/>
                          <a:ea typeface="+mn-ea"/>
                          <a:cs typeface="Courier New" pitchFamily="49" charset="0"/>
                          <a:sym typeface="Arial"/>
                        </a:rPr>
                        <a:t>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Value type in a </a:t>
                      </a:r>
                      <a:r>
                        <a:rPr kumimoji="0" lang="en-US" sz="2400" b="0" i="0" u="none" strike="noStrike" cap="none" normalizeH="0" baseline="0" dirty="0">
                          <a:ln>
                            <a:noFill/>
                          </a:ln>
                          <a:solidFill>
                            <a:srgbClr val="7030A0"/>
                          </a:solidFill>
                          <a:effectLst/>
                          <a:latin typeface="Arial" charset="0"/>
                        </a:rPr>
                        <a:t>map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spc="0" normalizeH="0" baseline="0" dirty="0">
                          <a:ln>
                            <a:noFill/>
                          </a:ln>
                          <a:solidFill>
                            <a:srgbClr val="7030A0"/>
                          </a:solidFill>
                          <a:effectLst/>
                          <a:uFillTx/>
                          <a:latin typeface="Courier New" pitchFamily="49" charset="0"/>
                          <a:ea typeface="+mn-ea"/>
                          <a:cs typeface="Courier New" pitchFamily="49" charset="0"/>
                          <a:sym typeface="Arial"/>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General type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spc="0" normalizeH="0" baseline="0" dirty="0">
                          <a:ln>
                            <a:noFill/>
                          </a:ln>
                          <a:solidFill>
                            <a:srgbClr val="7030A0"/>
                          </a:solidFill>
                          <a:effectLst/>
                          <a:uFillTx/>
                          <a:latin typeface="Courier New" pitchFamily="49" charset="0"/>
                          <a:ea typeface="+mn-ea"/>
                          <a:cs typeface="Courier New" pitchFamily="49" charset="0"/>
                          <a:sym typeface="Arial"/>
                        </a:rPr>
                        <a:t>S, U</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Additional general types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Oval 4"/>
          <p:cNvSpPr/>
          <p:nvPr/>
        </p:nvSpPr>
        <p:spPr>
          <a:xfrm>
            <a:off x="2040674" y="3902927"/>
            <a:ext cx="1148575" cy="735980"/>
          </a:xfrm>
          <a:prstGeom prst="ellipse">
            <a:avLst/>
          </a:prstGeom>
          <a:noFill/>
          <a:ln w="381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428675895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p:cNvSpPr txBox="1">
            <a:spLocks noGrp="1"/>
          </p:cNvSpPr>
          <p:nvPr>
            <p:ph type="title"/>
          </p:nvPr>
        </p:nvSpPr>
        <p:spPr>
          <a:xfrm>
            <a:off x="400048" y="89210"/>
            <a:ext cx="8371417" cy="816042"/>
          </a:xfrm>
          <a:prstGeom prst="rect">
            <a:avLst/>
          </a:prstGeom>
        </p:spPr>
        <p:txBody>
          <a:bodyPr>
            <a:normAutofit/>
          </a:bodyPr>
          <a:lstStyle/>
          <a:p>
            <a:pPr defTabSz="868680">
              <a:defRPr sz="4180"/>
            </a:pPr>
            <a:r>
              <a:rPr lang="en-US" sz="4000" dirty="0"/>
              <a:t>Comparing Two Objects</a:t>
            </a:r>
            <a:endParaRPr sz="4000" dirty="0">
              <a:latin typeface="Courier New"/>
              <a:ea typeface="Courier New"/>
              <a:cs typeface="Courier New"/>
              <a:sym typeface="Courier New"/>
            </a:endParaRPr>
          </a:p>
        </p:txBody>
      </p:sp>
      <p:sp>
        <p:nvSpPr>
          <p:cNvPr id="53" name="Content Placeholder 5"/>
          <p:cNvSpPr txBox="1">
            <a:spLocks noGrp="1"/>
          </p:cNvSpPr>
          <p:nvPr>
            <p:ph type="body" idx="1"/>
          </p:nvPr>
        </p:nvSpPr>
        <p:spPr>
          <a:xfrm>
            <a:off x="400049" y="1137424"/>
            <a:ext cx="8229601" cy="3313299"/>
          </a:xfrm>
          <a:prstGeom prst="rect">
            <a:avLst/>
          </a:prstGeom>
        </p:spPr>
        <p:txBody>
          <a:bodyPr>
            <a:normAutofit/>
          </a:bodyPr>
          <a:lstStyle/>
          <a:p>
            <a:r>
              <a:rPr lang="en-US" dirty="0"/>
              <a:t>Why do we need to compare?</a:t>
            </a:r>
          </a:p>
          <a:p>
            <a:r>
              <a:rPr lang="en-US" dirty="0"/>
              <a:t>Is “a” greater than “b”?</a:t>
            </a:r>
            <a:endParaRPr dirty="0"/>
          </a:p>
          <a:p>
            <a:pPr lvl="1"/>
            <a:r>
              <a:rPr lang="en-US" sz="2000" dirty="0" err="1"/>
              <a:t>int</a:t>
            </a:r>
            <a:r>
              <a:rPr lang="en-US" sz="2000" dirty="0"/>
              <a:t> a, b;</a:t>
            </a:r>
          </a:p>
          <a:p>
            <a:pPr lvl="1"/>
            <a:r>
              <a:rPr lang="en-US" sz="2000" dirty="0"/>
              <a:t>Apple c, b;</a:t>
            </a:r>
          </a:p>
          <a:p>
            <a:r>
              <a:rPr lang="en-US" dirty="0"/>
              <a:t>Is “a” better than “b”?</a:t>
            </a:r>
          </a:p>
          <a:p>
            <a:r>
              <a:rPr lang="en-US" dirty="0"/>
              <a:t>“better” vs. “bigger”</a:t>
            </a:r>
          </a:p>
        </p:txBody>
      </p:sp>
    </p:spTree>
    <p:extLst>
      <p:ext uri="{BB962C8B-B14F-4D97-AF65-F5344CB8AC3E}">
        <p14:creationId xmlns:p14="http://schemas.microsoft.com/office/powerpoint/2010/main" val="282275650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p:cNvSpPr txBox="1">
            <a:spLocks noGrp="1"/>
          </p:cNvSpPr>
          <p:nvPr>
            <p:ph type="title"/>
          </p:nvPr>
        </p:nvSpPr>
        <p:spPr>
          <a:xfrm>
            <a:off x="258232" y="93516"/>
            <a:ext cx="8513234" cy="816042"/>
          </a:xfrm>
          <a:prstGeom prst="rect">
            <a:avLst/>
          </a:prstGeom>
        </p:spPr>
        <p:txBody>
          <a:bodyPr>
            <a:normAutofit/>
          </a:bodyPr>
          <a:lstStyle/>
          <a:p>
            <a:pPr defTabSz="868680">
              <a:defRPr sz="4180"/>
            </a:pPr>
            <a:r>
              <a:rPr sz="4000" dirty="0"/>
              <a:t>The Interface </a:t>
            </a:r>
            <a:r>
              <a:rPr sz="4000" dirty="0">
                <a:latin typeface="Courier New"/>
                <a:ea typeface="Courier New"/>
                <a:cs typeface="Courier New"/>
                <a:sym typeface="Courier New"/>
              </a:rPr>
              <a:t>Comparable</a:t>
            </a:r>
          </a:p>
        </p:txBody>
      </p:sp>
      <p:sp>
        <p:nvSpPr>
          <p:cNvPr id="53" name="Content Placeholder 5"/>
          <p:cNvSpPr txBox="1">
            <a:spLocks noGrp="1"/>
          </p:cNvSpPr>
          <p:nvPr>
            <p:ph type="body" idx="1"/>
          </p:nvPr>
        </p:nvSpPr>
        <p:spPr>
          <a:xfrm>
            <a:off x="400048" y="2720898"/>
            <a:ext cx="8229601" cy="3313299"/>
          </a:xfrm>
          <a:prstGeom prst="rect">
            <a:avLst/>
          </a:prstGeom>
        </p:spPr>
        <p:txBody>
          <a:bodyPr>
            <a:normAutofit fontScale="92500" lnSpcReduction="20000"/>
          </a:bodyPr>
          <a:lstStyle/>
          <a:p>
            <a:r>
              <a:rPr dirty="0"/>
              <a:t>By invoking </a:t>
            </a:r>
            <a:r>
              <a:rPr b="1" dirty="0" err="1">
                <a:latin typeface="Courier New"/>
                <a:ea typeface="Courier New"/>
                <a:cs typeface="Courier New"/>
                <a:sym typeface="Courier New"/>
              </a:rPr>
              <a:t>compareTo</a:t>
            </a:r>
            <a:r>
              <a:rPr dirty="0"/>
              <a:t>, you compare two objects of the class T.</a:t>
            </a:r>
          </a:p>
          <a:p>
            <a:pPr lvl="1"/>
            <a:r>
              <a:rPr sz="2200" dirty="0"/>
              <a:t>The interface </a:t>
            </a:r>
            <a:r>
              <a:rPr sz="2200" b="1" dirty="0" err="1"/>
              <a:t>java.lang.Comparable</a:t>
            </a:r>
            <a:endParaRPr lang="en-US" sz="2200" b="1" dirty="0"/>
          </a:p>
          <a:p>
            <a:r>
              <a:rPr lang="en-US" dirty="0"/>
              <a:t>Consider the method </a:t>
            </a:r>
            <a:r>
              <a:rPr lang="en-US" b="1" dirty="0" err="1">
                <a:latin typeface="Courier New"/>
                <a:ea typeface="Courier New"/>
                <a:cs typeface="Courier New"/>
                <a:sym typeface="Courier New"/>
              </a:rPr>
              <a:t>compareTo</a:t>
            </a:r>
            <a:r>
              <a:rPr lang="en-US" dirty="0"/>
              <a:t> for class </a:t>
            </a:r>
            <a:r>
              <a:rPr lang="en-US" b="1" dirty="0">
                <a:latin typeface="Courier New"/>
                <a:ea typeface="Courier New"/>
                <a:cs typeface="Courier New"/>
                <a:sym typeface="Courier New"/>
              </a:rPr>
              <a:t>String</a:t>
            </a:r>
          </a:p>
          <a:p>
            <a:pPr lvl="1"/>
            <a:r>
              <a:rPr lang="en-US" sz="2200" dirty="0"/>
              <a:t>if </a:t>
            </a:r>
            <a:r>
              <a:rPr lang="en-US" sz="2200" b="1" dirty="0">
                <a:latin typeface="Courier New"/>
                <a:ea typeface="Courier New"/>
                <a:cs typeface="Courier New"/>
                <a:sym typeface="Courier New"/>
              </a:rPr>
              <a:t>s</a:t>
            </a:r>
            <a:r>
              <a:rPr lang="en-US" sz="2200" dirty="0"/>
              <a:t> and </a:t>
            </a:r>
            <a:r>
              <a:rPr lang="en-US" sz="2200" b="1" dirty="0">
                <a:latin typeface="Courier New"/>
                <a:ea typeface="Courier New"/>
                <a:cs typeface="Courier New"/>
                <a:sym typeface="Courier New"/>
              </a:rPr>
              <a:t>t</a:t>
            </a:r>
            <a:r>
              <a:rPr lang="en-US" sz="2200" dirty="0"/>
              <a:t> are strings, </a:t>
            </a:r>
            <a:r>
              <a:rPr lang="en-US" sz="2200" b="1" dirty="0" err="1">
                <a:latin typeface="Courier New"/>
                <a:ea typeface="Courier New"/>
                <a:cs typeface="Courier New"/>
                <a:sym typeface="Courier New"/>
              </a:rPr>
              <a:t>s.compareTo</a:t>
            </a:r>
            <a:r>
              <a:rPr lang="en-US" sz="2200" b="1" dirty="0">
                <a:latin typeface="Courier New"/>
                <a:ea typeface="Courier New"/>
                <a:cs typeface="Courier New"/>
                <a:sym typeface="Courier New"/>
              </a:rPr>
              <a:t>(t)</a:t>
            </a:r>
            <a:r>
              <a:rPr lang="en-US" sz="2200" dirty="0"/>
              <a:t> is</a:t>
            </a:r>
          </a:p>
          <a:p>
            <a:pPr lvl="2"/>
            <a:r>
              <a:rPr lang="en-US" sz="1900" b="1" dirty="0"/>
              <a:t>Negative value </a:t>
            </a:r>
            <a:r>
              <a:rPr lang="en-US" sz="1900" dirty="0"/>
              <a:t>if </a:t>
            </a:r>
            <a:r>
              <a:rPr lang="en-US" sz="1900" b="1" dirty="0">
                <a:latin typeface="Courier New"/>
                <a:ea typeface="Courier New"/>
                <a:cs typeface="Courier New"/>
                <a:sym typeface="Courier New"/>
              </a:rPr>
              <a:t>s</a:t>
            </a:r>
            <a:r>
              <a:rPr lang="en-US" sz="1900" dirty="0"/>
              <a:t> comes before </a:t>
            </a:r>
            <a:r>
              <a:rPr lang="en-US" sz="1900" b="1" dirty="0">
                <a:latin typeface="Courier New"/>
                <a:ea typeface="Courier New"/>
                <a:cs typeface="Courier New"/>
                <a:sym typeface="Courier New"/>
              </a:rPr>
              <a:t>t</a:t>
            </a:r>
          </a:p>
          <a:p>
            <a:pPr lvl="2"/>
            <a:r>
              <a:rPr lang="en-US" sz="1900" b="1" dirty="0"/>
              <a:t>Zero</a:t>
            </a:r>
            <a:r>
              <a:rPr lang="en-US" sz="1900" dirty="0"/>
              <a:t> if </a:t>
            </a:r>
            <a:r>
              <a:rPr lang="en-US" sz="1900" b="1" dirty="0">
                <a:latin typeface="Courier New"/>
                <a:ea typeface="Courier New"/>
                <a:cs typeface="Courier New"/>
                <a:sym typeface="Courier New"/>
              </a:rPr>
              <a:t>s</a:t>
            </a:r>
            <a:r>
              <a:rPr lang="en-US" sz="1900" dirty="0"/>
              <a:t> and </a:t>
            </a:r>
            <a:r>
              <a:rPr lang="en-US" sz="1900" b="1" dirty="0">
                <a:latin typeface="Courier New"/>
                <a:ea typeface="Courier New"/>
                <a:cs typeface="Courier New"/>
                <a:sym typeface="Courier New"/>
              </a:rPr>
              <a:t>t</a:t>
            </a:r>
            <a:r>
              <a:rPr lang="en-US" sz="1900" dirty="0"/>
              <a:t> are equal</a:t>
            </a:r>
          </a:p>
          <a:p>
            <a:pPr lvl="2"/>
            <a:r>
              <a:rPr lang="en-US" sz="1900" b="1" dirty="0"/>
              <a:t>Positive value</a:t>
            </a:r>
            <a:r>
              <a:rPr lang="en-US" sz="1900" dirty="0"/>
              <a:t> if </a:t>
            </a:r>
            <a:r>
              <a:rPr lang="en-US" sz="1900" b="1" dirty="0">
                <a:latin typeface="Courier New"/>
                <a:ea typeface="Courier New"/>
                <a:cs typeface="Courier New"/>
                <a:sym typeface="Courier New"/>
              </a:rPr>
              <a:t>s</a:t>
            </a:r>
            <a:r>
              <a:rPr lang="en-US" sz="1900" dirty="0"/>
              <a:t> comes after </a:t>
            </a:r>
            <a:r>
              <a:rPr lang="en-US" sz="1900" b="1" dirty="0">
                <a:latin typeface="Courier New"/>
                <a:ea typeface="Courier New"/>
                <a:cs typeface="Courier New"/>
                <a:sym typeface="Courier New"/>
              </a:rPr>
              <a:t>t</a:t>
            </a:r>
          </a:p>
          <a:p>
            <a:endParaRPr b="1" dirty="0"/>
          </a:p>
        </p:txBody>
      </p:sp>
      <p:sp>
        <p:nvSpPr>
          <p:cNvPr id="54" name="public interface Comparable&lt;T&gt;…"/>
          <p:cNvSpPr txBox="1"/>
          <p:nvPr/>
        </p:nvSpPr>
        <p:spPr>
          <a:xfrm>
            <a:off x="589710" y="1042455"/>
            <a:ext cx="5844544" cy="132343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2000" b="0" i="0" u="none" strike="noStrike" kern="0" cap="none" spc="0" normalizeH="0" baseline="0" noProof="0" dirty="0">
                <a:ln>
                  <a:noFill/>
                </a:ln>
                <a:solidFill>
                  <a:srgbClr val="BA2DA2"/>
                </a:solidFill>
                <a:effectLst/>
                <a:uLnTx/>
                <a:uFillTx/>
                <a:latin typeface="Menlo"/>
                <a:sym typeface="Menlo"/>
              </a:rPr>
              <a:t>public</a:t>
            </a: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a:ln>
                  <a:noFill/>
                </a:ln>
                <a:solidFill>
                  <a:srgbClr val="BA2DA2"/>
                </a:solidFill>
                <a:effectLst/>
                <a:uLnTx/>
                <a:uFillTx/>
                <a:latin typeface="Menlo"/>
                <a:sym typeface="Menlo"/>
              </a:rPr>
              <a:t>interface</a:t>
            </a:r>
            <a:r>
              <a:rPr kumimoji="0" sz="2000" b="0" i="0" u="none" strike="noStrike" kern="0" cap="none" spc="0" normalizeH="0" baseline="0" noProof="0" dirty="0">
                <a:ln>
                  <a:noFill/>
                </a:ln>
                <a:solidFill>
                  <a:srgbClr val="000000"/>
                </a:solidFill>
                <a:effectLst/>
                <a:uLnTx/>
                <a:uFillTx/>
                <a:latin typeface="Menlo"/>
                <a:sym typeface="Menlo"/>
              </a:rPr>
              <a:t> Comparable&lt;T&gt;</a:t>
            </a:r>
            <a:endParaRPr kumimoji="0" sz="20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2000" b="0" i="0" u="none" strike="noStrike" kern="0" cap="none" spc="0" normalizeH="0" baseline="0" noProof="0" dirty="0">
                <a:ln>
                  <a:noFill/>
                </a:ln>
                <a:solidFill>
                  <a:srgbClr val="000000"/>
                </a:solidFill>
                <a:effectLst/>
                <a:uLnTx/>
                <a:uFillTx/>
                <a:latin typeface="Menlo"/>
                <a:sym typeface="Menlo"/>
              </a:rPr>
              <a:t>{</a:t>
            </a:r>
            <a:endParaRPr kumimoji="0" sz="20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a:ln>
                  <a:noFill/>
                </a:ln>
                <a:solidFill>
                  <a:srgbClr val="BA2DA2"/>
                </a:solidFill>
                <a:effectLst/>
                <a:uLnTx/>
                <a:uFillTx/>
                <a:latin typeface="Menlo"/>
                <a:sym typeface="Menlo"/>
              </a:rPr>
              <a:t>public</a:t>
            </a: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err="1">
                <a:ln>
                  <a:noFill/>
                </a:ln>
                <a:solidFill>
                  <a:srgbClr val="BA2DA2"/>
                </a:solidFill>
                <a:effectLst/>
                <a:uLnTx/>
                <a:uFillTx/>
                <a:latin typeface="Menlo"/>
                <a:sym typeface="Menlo"/>
              </a:rPr>
              <a:t>int</a:t>
            </a: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err="1">
                <a:ln>
                  <a:noFill/>
                </a:ln>
                <a:solidFill>
                  <a:srgbClr val="000000"/>
                </a:solidFill>
                <a:effectLst/>
                <a:uLnTx/>
                <a:uFillTx/>
                <a:latin typeface="Menlo"/>
                <a:sym typeface="Menlo"/>
              </a:rPr>
              <a:t>compareTo</a:t>
            </a:r>
            <a:r>
              <a:rPr kumimoji="0" sz="2000" b="0" i="0" u="none" strike="noStrike" kern="0" cap="none" spc="0" normalizeH="0" baseline="0" noProof="0" dirty="0">
                <a:ln>
                  <a:noFill/>
                </a:ln>
                <a:solidFill>
                  <a:srgbClr val="000000"/>
                </a:solidFill>
                <a:effectLst/>
                <a:uLnTx/>
                <a:uFillTx/>
                <a:latin typeface="Menlo"/>
                <a:sym typeface="Menlo"/>
              </a:rPr>
              <a:t>(T other);</a:t>
            </a:r>
            <a:endParaRPr kumimoji="0" sz="20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a:ln>
                  <a:noFill/>
                </a:ln>
                <a:solidFill>
                  <a:srgbClr val="008400"/>
                </a:solidFill>
                <a:effectLst/>
                <a:uLnTx/>
                <a:uFillTx/>
                <a:latin typeface="Menlo"/>
                <a:sym typeface="Menlo"/>
              </a:rPr>
              <a:t>// end Comparable</a:t>
            </a:r>
          </a:p>
        </p:txBody>
      </p:sp>
    </p:spTree>
    <p:extLst>
      <p:ext uri="{BB962C8B-B14F-4D97-AF65-F5344CB8AC3E}">
        <p14:creationId xmlns:p14="http://schemas.microsoft.com/office/powerpoint/2010/main" val="30846063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noGrp="1"/>
          </p:cNvSpPr>
          <p:nvPr>
            <p:ph type="title"/>
          </p:nvPr>
        </p:nvSpPr>
        <p:spPr>
          <a:prstGeom prst="rect">
            <a:avLst/>
          </a:prstGeom>
        </p:spPr>
        <p:txBody>
          <a:bodyPr>
            <a:normAutofit/>
          </a:bodyPr>
          <a:lstStyle/>
          <a:p>
            <a:pPr defTabSz="868680">
              <a:defRPr sz="4180"/>
            </a:pPr>
            <a:r>
              <a:rPr lang="en-US" sz="4000" dirty="0"/>
              <a:t>Class Circle | Example</a:t>
            </a:r>
            <a:endParaRPr sz="4000" dirty="0">
              <a:latin typeface="Courier New"/>
              <a:ea typeface="Courier New"/>
              <a:cs typeface="Courier New"/>
              <a:sym typeface="Courier New"/>
            </a:endParaRPr>
          </a:p>
        </p:txBody>
      </p:sp>
      <p:sp>
        <p:nvSpPr>
          <p:cNvPr id="58" name="public class Circle implements Comparable&lt;Circle&gt;, Measurable…"/>
          <p:cNvSpPr txBox="1"/>
          <p:nvPr/>
        </p:nvSpPr>
        <p:spPr>
          <a:xfrm>
            <a:off x="540537" y="1411527"/>
            <a:ext cx="4931797" cy="501675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class</a:t>
            </a:r>
            <a:r>
              <a:rPr kumimoji="0" sz="1600" b="0" i="0" u="none" strike="noStrike" kern="0" cap="none" spc="0" normalizeH="0" baseline="0" noProof="0" dirty="0">
                <a:ln>
                  <a:noFill/>
                </a:ln>
                <a:solidFill>
                  <a:srgbClr val="000000"/>
                </a:solidFill>
                <a:effectLst/>
                <a:uLnTx/>
                <a:uFillTx/>
                <a:latin typeface="Menlo"/>
                <a:sym typeface="Menlo"/>
              </a:rPr>
              <a:t> Circle </a:t>
            </a:r>
            <a:r>
              <a:rPr kumimoji="0" sz="1600" b="0" i="0" u="none" strike="noStrike" kern="0" cap="none" spc="0" normalizeH="0" baseline="0" noProof="0" dirty="0">
                <a:ln>
                  <a:noFill/>
                </a:ln>
                <a:solidFill>
                  <a:srgbClr val="BA2DA2"/>
                </a:solidFill>
                <a:effectLst/>
                <a:uLnTx/>
                <a:uFillTx/>
                <a:latin typeface="Menlo"/>
                <a:sym typeface="Menlo"/>
              </a:rPr>
              <a:t>implements</a:t>
            </a:r>
            <a:r>
              <a:rPr kumimoji="0" sz="1600" b="0" i="0" u="none" strike="noStrike" kern="0" cap="none" spc="0" normalizeH="0" baseline="0" noProof="0" dirty="0">
                <a:ln>
                  <a:noFill/>
                </a:ln>
                <a:solidFill>
                  <a:srgbClr val="000000"/>
                </a:solidFill>
                <a:effectLst/>
                <a:uLnTx/>
                <a:uFillTx/>
                <a:latin typeface="Menlo"/>
                <a:sym typeface="Menlo"/>
              </a:rPr>
              <a:t> Comparable&lt;Circle&gt;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private</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double</a:t>
            </a:r>
            <a:r>
              <a:rPr kumimoji="0" sz="1600" b="0" i="0" u="none" strike="noStrike" kern="0" cap="none" spc="0" normalizeH="0" baseline="0" noProof="0" dirty="0">
                <a:ln>
                  <a:noFill/>
                </a:ln>
                <a:solidFill>
                  <a:srgbClr val="000000"/>
                </a:solidFill>
                <a:effectLst/>
                <a:uLnTx/>
                <a:uFillTx/>
                <a:latin typeface="Menlo"/>
                <a:sym typeface="Menlo"/>
              </a:rPr>
              <a:t> radius;</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n-lt"/>
                <a:ea typeface="+mn-ea"/>
                <a:cs typeface="+mn-cs"/>
                <a:sym typeface="Helvetica"/>
              </a:defRPr>
            </a:pP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Definitions of constructors and methods are here.</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 . .</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n-lt"/>
                <a:ea typeface="+mn-ea"/>
                <a:cs typeface="+mn-cs"/>
                <a:sym typeface="Helvetica"/>
              </a:defRPr>
            </a:pP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BA2DA2"/>
                </a:solidFill>
                <a:effectLst/>
                <a:uLnTx/>
                <a:uFillTx/>
                <a:latin typeface="Menlo"/>
                <a:sym typeface="Menlo"/>
              </a:rPr>
              <a:t>int</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compareTo</a:t>
            </a:r>
            <a:r>
              <a:rPr kumimoji="0" sz="1600" b="0" i="0" u="none" strike="noStrike" kern="0" cap="none" spc="0" normalizeH="0" baseline="0" noProof="0" dirty="0">
                <a:ln>
                  <a:noFill/>
                </a:ln>
                <a:solidFill>
                  <a:srgbClr val="000000"/>
                </a:solidFill>
                <a:effectLst/>
                <a:uLnTx/>
                <a:uFillTx/>
                <a:latin typeface="Menlo"/>
                <a:sym typeface="Menlo"/>
              </a:rPr>
              <a:t>(Circle other)</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BA2DA2"/>
                </a:solidFill>
                <a:effectLst/>
                <a:uLnTx/>
                <a:uFillTx/>
                <a:latin typeface="Menlo"/>
                <a:sym typeface="Menlo"/>
              </a:rPr>
              <a:t>int</a:t>
            </a:r>
            <a:r>
              <a:rPr kumimoji="0" sz="1600" b="0" i="0" u="none" strike="noStrike" kern="0" cap="none" spc="0" normalizeH="0" baseline="0" noProof="0" dirty="0">
                <a:ln>
                  <a:noFill/>
                </a:ln>
                <a:solidFill>
                  <a:srgbClr val="000000"/>
                </a:solidFill>
                <a:effectLst/>
                <a:uLnTx/>
                <a:uFillTx/>
                <a:latin typeface="Menlo"/>
                <a:sym typeface="Menlo"/>
              </a:rPr>
              <a:t> result;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if</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BA2DA2"/>
                </a:solidFill>
                <a:effectLst/>
                <a:uLnTx/>
                <a:uFillTx/>
                <a:latin typeface="Menlo"/>
                <a:sym typeface="Menlo"/>
              </a:rPr>
              <a:t>this</a:t>
            </a:r>
            <a:r>
              <a:rPr kumimoji="0" sz="1600" b="0" i="0" u="none" strike="noStrike" kern="0" cap="none" spc="0" normalizeH="0" baseline="0" noProof="0" dirty="0" err="1">
                <a:ln>
                  <a:noFill/>
                </a:ln>
                <a:solidFill>
                  <a:srgbClr val="000000"/>
                </a:solidFill>
                <a:effectLst/>
                <a:uLnTx/>
                <a:uFillTx/>
                <a:latin typeface="Menlo"/>
                <a:sym typeface="Menlo"/>
              </a:rPr>
              <a:t>.equals</a:t>
            </a:r>
            <a:r>
              <a:rPr kumimoji="0" sz="1600" b="0" i="0" u="none" strike="noStrike" kern="0" cap="none" spc="0" normalizeH="0" baseline="0" noProof="0" dirty="0">
                <a:ln>
                  <a:noFill/>
                </a:ln>
                <a:solidFill>
                  <a:srgbClr val="000000"/>
                </a:solidFill>
                <a:effectLst/>
                <a:uLnTx/>
                <a:uFillTx/>
                <a:latin typeface="Menlo"/>
                <a:sym typeface="Menlo"/>
              </a:rPr>
              <a:t>(other))</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result = </a:t>
            </a:r>
            <a:r>
              <a:rPr kumimoji="0" sz="1600" b="0" i="0" u="none" strike="noStrike" kern="0" cap="none" spc="0" normalizeH="0" baseline="0" noProof="0" dirty="0">
                <a:ln>
                  <a:noFill/>
                </a:ln>
                <a:solidFill>
                  <a:srgbClr val="272AD8"/>
                </a:solidFill>
                <a:effectLst/>
                <a:uLnTx/>
                <a:uFillTx/>
                <a:latin typeface="Menlo"/>
                <a:sym typeface="Menlo"/>
              </a:rPr>
              <a:t>0</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else</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if</a:t>
            </a:r>
            <a:r>
              <a:rPr kumimoji="0" sz="1600" b="0" i="0" u="none" strike="noStrike" kern="0" cap="none" spc="0" normalizeH="0" baseline="0" noProof="0" dirty="0">
                <a:ln>
                  <a:noFill/>
                </a:ln>
                <a:solidFill>
                  <a:srgbClr val="000000"/>
                </a:solidFill>
                <a:effectLst/>
                <a:uLnTx/>
                <a:uFillTx/>
                <a:latin typeface="Menlo"/>
                <a:sym typeface="Menlo"/>
              </a:rPr>
              <a:t> (radius &lt; </a:t>
            </a:r>
            <a:r>
              <a:rPr kumimoji="0" sz="1600" b="0" i="0" u="none" strike="noStrike" kern="0" cap="none" spc="0" normalizeH="0" baseline="0" noProof="0" dirty="0" err="1">
                <a:ln>
                  <a:noFill/>
                </a:ln>
                <a:solidFill>
                  <a:srgbClr val="000000"/>
                </a:solidFill>
                <a:effectLst/>
                <a:uLnTx/>
                <a:uFillTx/>
                <a:latin typeface="Menlo"/>
                <a:sym typeface="Menlo"/>
              </a:rPr>
              <a:t>other.radius</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result = </a:t>
            </a:r>
            <a:r>
              <a:rPr kumimoji="0" sz="1600" b="0" i="0" u="none" strike="noStrike" kern="0" cap="none" spc="0" normalizeH="0" baseline="0" noProof="0" dirty="0">
                <a:ln>
                  <a:noFill/>
                </a:ln>
                <a:solidFill>
                  <a:srgbClr val="272AD8"/>
                </a:solidFill>
                <a:effectLst/>
                <a:uLnTx/>
                <a:uFillTx/>
                <a:latin typeface="Menlo"/>
                <a:sym typeface="Menlo"/>
              </a:rPr>
              <a:t>-1</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else</a:t>
            </a: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result = </a:t>
            </a:r>
            <a:r>
              <a:rPr kumimoji="0" sz="1600" b="0" i="0" u="none" strike="noStrike" kern="0" cap="none" spc="0" normalizeH="0" baseline="0" noProof="0" dirty="0">
                <a:ln>
                  <a:noFill/>
                </a:ln>
                <a:solidFill>
                  <a:srgbClr val="272AD8"/>
                </a:solidFill>
                <a:effectLst/>
                <a:uLnTx/>
                <a:uFillTx/>
                <a:latin typeface="Menlo"/>
                <a:sym typeface="Menlo"/>
              </a:rPr>
              <a:t>1</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n-lt"/>
                <a:ea typeface="+mn-ea"/>
                <a:cs typeface="+mn-cs"/>
                <a:sym typeface="Helvetica"/>
              </a:defRPr>
            </a:pP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return</a:t>
            </a:r>
            <a:r>
              <a:rPr kumimoji="0" sz="1600" b="0" i="0" u="none" strike="noStrike" kern="0" cap="none" spc="0" normalizeH="0" baseline="0" noProof="0" dirty="0">
                <a:ln>
                  <a:noFill/>
                </a:ln>
                <a:solidFill>
                  <a:srgbClr val="000000"/>
                </a:solidFill>
                <a:effectLst/>
                <a:uLnTx/>
                <a:uFillTx/>
                <a:latin typeface="Menlo"/>
                <a:sym typeface="Menlo"/>
              </a:rPr>
              <a:t> result;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a:ln>
                  <a:noFill/>
                </a:ln>
                <a:solidFill>
                  <a:srgbClr val="008400"/>
                </a:solidFill>
                <a:effectLst/>
                <a:uLnTx/>
                <a:uFillTx/>
                <a:latin typeface="Menlo"/>
                <a:sym typeface="Menlo"/>
              </a:rPr>
              <a:t>// </a:t>
            </a:r>
            <a:r>
              <a:rPr kumimoji="0" sz="1600" b="0" i="0" u="none" strike="noStrike" kern="0" cap="none" spc="0" normalizeH="0" baseline="0" noProof="0" dirty="0" err="1">
                <a:ln>
                  <a:noFill/>
                </a:ln>
                <a:solidFill>
                  <a:srgbClr val="008400"/>
                </a:solidFill>
                <a:effectLst/>
                <a:uLnTx/>
                <a:uFillTx/>
                <a:latin typeface="Menlo"/>
                <a:sym typeface="Menlo"/>
              </a:rPr>
              <a:t>compareTo</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end Circle</a:t>
            </a:r>
          </a:p>
        </p:txBody>
      </p:sp>
      <p:sp>
        <p:nvSpPr>
          <p:cNvPr id="2" name="Rectangle 1"/>
          <p:cNvSpPr/>
          <p:nvPr/>
        </p:nvSpPr>
        <p:spPr>
          <a:xfrm>
            <a:off x="459317" y="913729"/>
            <a:ext cx="7036419" cy="400110"/>
          </a:xfrm>
          <a:prstGeom prst="rect">
            <a:avLst/>
          </a:prstGeom>
        </p:spPr>
        <p:txBody>
          <a:bodyPr wrap="square">
            <a:spAutoFit/>
          </a:bodyPr>
          <a:lstStyle/>
          <a:p>
            <a:pPr marL="171450" marR="0" lvl="0" indent="-17145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7FA3"/>
                </a:solidFill>
                <a:effectLst/>
                <a:uLnTx/>
                <a:uFillTx/>
                <a:latin typeface="Times New Roman"/>
                <a:ea typeface="Times New Roman"/>
                <a:cs typeface="Times New Roman"/>
                <a:sym typeface="Times New Roman"/>
              </a:rPr>
              <a:t>How do we compare two circle objects?</a:t>
            </a:r>
          </a:p>
        </p:txBody>
      </p:sp>
    </p:spTree>
    <p:extLst>
      <p:ext uri="{BB962C8B-B14F-4D97-AF65-F5344CB8AC3E}">
        <p14:creationId xmlns:p14="http://schemas.microsoft.com/office/powerpoint/2010/main" val="60300272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noGrp="1"/>
          </p:cNvSpPr>
          <p:nvPr>
            <p:ph type="title"/>
          </p:nvPr>
        </p:nvSpPr>
        <p:spPr>
          <a:xfrm>
            <a:off x="249435" y="156115"/>
            <a:ext cx="8513565" cy="807816"/>
          </a:xfrm>
          <a:prstGeom prst="rect">
            <a:avLst/>
          </a:prstGeom>
        </p:spPr>
        <p:txBody>
          <a:bodyPr>
            <a:normAutofit fontScale="90000"/>
          </a:bodyPr>
          <a:lstStyle/>
          <a:p>
            <a:r>
              <a:rPr dirty="0"/>
              <a:t>Bounded Type Parameters</a:t>
            </a:r>
          </a:p>
        </p:txBody>
      </p:sp>
      <p:sp>
        <p:nvSpPr>
          <p:cNvPr id="71" name="Content Placeholder 2"/>
          <p:cNvSpPr txBox="1">
            <a:spLocks noGrp="1"/>
          </p:cNvSpPr>
          <p:nvPr>
            <p:ph type="body" sz="quarter" idx="1"/>
          </p:nvPr>
        </p:nvSpPr>
        <p:spPr>
          <a:xfrm>
            <a:off x="249435" y="963931"/>
            <a:ext cx="8590304" cy="829739"/>
          </a:xfrm>
          <a:prstGeom prst="rect">
            <a:avLst/>
          </a:prstGeom>
        </p:spPr>
        <p:txBody>
          <a:bodyPr>
            <a:noAutofit/>
          </a:bodyPr>
          <a:lstStyle/>
          <a:p>
            <a:pPr marL="342900" indent="-342900" defTabSz="612648">
              <a:buFont typeface="Arial" panose="020B0604020202020204" pitchFamily="34" charset="0"/>
              <a:buChar char="•"/>
              <a:defRPr sz="2412"/>
            </a:pPr>
            <a:r>
              <a:rPr lang="en-US" sz="2000" b="0" dirty="0"/>
              <a:t>W</a:t>
            </a:r>
            <a:r>
              <a:rPr sz="2000" b="0" dirty="0"/>
              <a:t>e want to write a static method that returns the smallest object in an array.  Suppose that we wrote our method shown here:</a:t>
            </a:r>
          </a:p>
        </p:txBody>
      </p:sp>
      <p:sp>
        <p:nvSpPr>
          <p:cNvPr id="72" name="public MyClass…"/>
          <p:cNvSpPr txBox="1"/>
          <p:nvPr/>
        </p:nvSpPr>
        <p:spPr>
          <a:xfrm>
            <a:off x="731323" y="1871797"/>
            <a:ext cx="6539271" cy="424731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err="1">
                <a:ln>
                  <a:noFill/>
                </a:ln>
                <a:solidFill>
                  <a:srgbClr val="000000"/>
                </a:solidFill>
                <a:effectLst/>
                <a:uLnTx/>
                <a:uFillTx/>
                <a:latin typeface="Menlo"/>
                <a:sym typeface="Menlo"/>
              </a:rPr>
              <a:t>MyClass</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First draft </a:t>
            </a:r>
            <a:r>
              <a:rPr kumimoji="0" lang="en-US" sz="1600" b="0" i="0" u="none" strike="noStrike" kern="0" cap="none" spc="0" normalizeH="0" baseline="0" noProof="0" dirty="0">
                <a:ln>
                  <a:noFill/>
                </a:ln>
                <a:solidFill>
                  <a:srgbClr val="008400"/>
                </a:solidFill>
                <a:effectLst/>
                <a:uLnTx/>
                <a:uFillTx/>
                <a:latin typeface="Menlo"/>
                <a:sym typeface="Menlo"/>
              </a:rPr>
              <a:t>| this is </a:t>
            </a:r>
            <a:r>
              <a:rPr kumimoji="0" sz="1600" b="0" i="0" u="none" strike="noStrike" kern="0" cap="none" spc="0" normalizeH="0" baseline="0" noProof="0" dirty="0">
                <a:ln>
                  <a:noFill/>
                </a:ln>
                <a:solidFill>
                  <a:srgbClr val="008400"/>
                </a:solidFill>
                <a:effectLst/>
                <a:uLnTx/>
                <a:uFillTx/>
                <a:latin typeface="Menlo"/>
                <a:sym typeface="Menlo"/>
              </a:rPr>
              <a:t>INCORRECT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static</a:t>
            </a:r>
            <a:r>
              <a:rPr kumimoji="0" sz="1800" b="0" i="0" u="none" strike="noStrike" kern="0" cap="none" spc="0" normalizeH="0" baseline="0" noProof="0" dirty="0">
                <a:ln>
                  <a:noFill/>
                </a:ln>
                <a:solidFill>
                  <a:srgbClr val="000000"/>
                </a:solidFill>
                <a:effectLst/>
                <a:uLnTx/>
                <a:uFillTx/>
                <a:latin typeface="Menlo"/>
                <a:sym typeface="Menlo"/>
              </a:rPr>
              <a:t> &lt;T&gt; T </a:t>
            </a:r>
            <a:r>
              <a:rPr kumimoji="0" sz="1800" b="0" i="0" u="none" strike="noStrike" kern="0" cap="none" spc="0" normalizeH="0" baseline="0" noProof="0" dirty="0" err="1">
                <a:ln>
                  <a:noFill/>
                </a:ln>
                <a:solidFill>
                  <a:srgbClr val="000000"/>
                </a:solidFill>
                <a:effectLst/>
                <a:uLnTx/>
                <a:uFillTx/>
                <a:latin typeface="Menlo"/>
                <a:sym typeface="Menlo"/>
              </a:rPr>
              <a:t>arrayMinimum</a:t>
            </a:r>
            <a:r>
              <a:rPr kumimoji="0" sz="1800" b="0" i="0" u="none" strike="noStrike" kern="0" cap="none" spc="0" normalizeH="0" baseline="0" noProof="0" dirty="0">
                <a:ln>
                  <a:noFill/>
                </a:ln>
                <a:solidFill>
                  <a:srgbClr val="000000"/>
                </a:solidFill>
                <a:effectLst/>
                <a:uLnTx/>
                <a:uFillTx/>
                <a:latin typeface="Menlo"/>
                <a:sym typeface="Menlo"/>
              </a:rPr>
              <a:t>(T[] </a:t>
            </a:r>
            <a:r>
              <a:rPr kumimoji="0" sz="1800" b="0" i="0" u="none" strike="noStrike" kern="0" cap="none" spc="0" normalizeH="0" baseline="0" noProof="0" dirty="0" err="1">
                <a:ln>
                  <a:noFill/>
                </a:ln>
                <a:solidFill>
                  <a:srgbClr val="000000"/>
                </a:solidFill>
                <a:effectLst/>
                <a:uLnTx/>
                <a:uFillTx/>
                <a:latin typeface="Menlo"/>
                <a:sym typeface="Menlo"/>
              </a:rPr>
              <a:t>anArray</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T minimum = </a:t>
            </a:r>
            <a:r>
              <a:rPr kumimoji="0" sz="1800" b="0" i="0" u="none" strike="noStrike" kern="0" cap="none" spc="0" normalizeH="0" baseline="0" noProof="0" dirty="0" err="1">
                <a:ln>
                  <a:noFill/>
                </a:ln>
                <a:solidFill>
                  <a:srgbClr val="000000"/>
                </a:solidFill>
                <a:effectLst/>
                <a:uLnTx/>
                <a:uFillTx/>
                <a:latin typeface="Menlo"/>
                <a:sym typeface="Menlo"/>
              </a:rPr>
              <a:t>anArray</a:t>
            </a:r>
            <a:r>
              <a:rPr kumimoji="0" sz="1800" b="0" i="0" u="none" strike="noStrike" kern="0" cap="none" spc="0" normalizeH="0" baseline="0" noProof="0" dirty="0">
                <a:ln>
                  <a:noFill/>
                </a:ln>
                <a:solidFill>
                  <a:srgbClr val="000000"/>
                </a:solidFill>
                <a:effectLst/>
                <a:uLnTx/>
                <a:uFillTx/>
                <a:latin typeface="Menlo"/>
                <a:sym typeface="Menlo"/>
              </a:rPr>
              <a:t>[</a:t>
            </a:r>
            <a:r>
              <a:rPr kumimoji="0" sz="1800" b="0" i="0" u="none" strike="noStrike" kern="0" cap="none" spc="0" normalizeH="0" baseline="0" noProof="0" dirty="0">
                <a:ln>
                  <a:noFill/>
                </a:ln>
                <a:solidFill>
                  <a:srgbClr val="272AD8"/>
                </a:solidFill>
                <a:effectLst/>
                <a:uLnTx/>
                <a:uFillTx/>
                <a:latin typeface="Menlo"/>
                <a:sym typeface="Menlo"/>
              </a:rPr>
              <a:t>0</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for</a:t>
            </a:r>
            <a:r>
              <a:rPr kumimoji="0" sz="1800" b="0" i="0" u="none" strike="noStrike" kern="0" cap="none" spc="0" normalizeH="0" baseline="0" noProof="0" dirty="0">
                <a:ln>
                  <a:noFill/>
                </a:ln>
                <a:solidFill>
                  <a:srgbClr val="000000"/>
                </a:solidFill>
                <a:effectLst/>
                <a:uLnTx/>
                <a:uFillTx/>
                <a:latin typeface="Menlo"/>
                <a:sym typeface="Menlo"/>
              </a:rPr>
              <a:t> (T </a:t>
            </a:r>
            <a:r>
              <a:rPr kumimoji="0" sz="1800" b="0" i="0" u="none" strike="noStrike" kern="0" cap="none" spc="0" normalizeH="0" baseline="0" noProof="0" dirty="0" err="1">
                <a:ln>
                  <a:noFill/>
                </a:ln>
                <a:solidFill>
                  <a:srgbClr val="000000"/>
                </a:solidFill>
                <a:effectLst/>
                <a:uLnTx/>
                <a:uFillTx/>
                <a:latin typeface="Menlo"/>
                <a:sym typeface="Menlo"/>
              </a:rPr>
              <a:t>arrayEntry</a:t>
            </a:r>
            <a:r>
              <a:rPr kumimoji="0" sz="1800" b="0" i="0" u="none" strike="noStrike" kern="0" cap="none" spc="0" normalizeH="0" baseline="0" noProof="0" dirty="0">
                <a:ln>
                  <a:noFill/>
                </a:ln>
                <a:solidFill>
                  <a:srgbClr val="000000"/>
                </a:solidFill>
                <a:effectLst/>
                <a:uLnTx/>
                <a:uFillTx/>
                <a:latin typeface="Menlo"/>
                <a:sym typeface="Menlo"/>
              </a:rPr>
              <a:t> : </a:t>
            </a:r>
            <a:r>
              <a:rPr kumimoji="0" sz="1800" b="0" i="0" u="none" strike="noStrike" kern="0" cap="none" spc="0" normalizeH="0" baseline="0" noProof="0" dirty="0" err="1">
                <a:ln>
                  <a:noFill/>
                </a:ln>
                <a:solidFill>
                  <a:srgbClr val="000000"/>
                </a:solidFill>
                <a:effectLst/>
                <a:uLnTx/>
                <a:uFillTx/>
                <a:latin typeface="Menlo"/>
                <a:sym typeface="Menlo"/>
              </a:rPr>
              <a:t>anArray</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if</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err="1">
                <a:ln>
                  <a:noFill/>
                </a:ln>
                <a:solidFill>
                  <a:srgbClr val="000000"/>
                </a:solidFill>
                <a:effectLst/>
                <a:uLnTx/>
                <a:uFillTx/>
                <a:latin typeface="Menlo"/>
                <a:sym typeface="Menlo"/>
              </a:rPr>
              <a:t>arrayEntry.compareTo</a:t>
            </a:r>
            <a:r>
              <a:rPr kumimoji="0" sz="1800" b="0" i="0" u="none" strike="noStrike" kern="0" cap="none" spc="0" normalizeH="0" baseline="0" noProof="0" dirty="0">
                <a:ln>
                  <a:noFill/>
                </a:ln>
                <a:solidFill>
                  <a:srgbClr val="000000"/>
                </a:solidFill>
                <a:effectLst/>
                <a:uLnTx/>
                <a:uFillTx/>
                <a:latin typeface="Menlo"/>
                <a:sym typeface="Menlo"/>
              </a:rPr>
              <a:t>(minimum) &lt; </a:t>
            </a:r>
            <a:r>
              <a:rPr kumimoji="0" sz="1800" b="0" i="0" u="none" strike="noStrike" kern="0" cap="none" spc="0" normalizeH="0" baseline="0" noProof="0" dirty="0">
                <a:ln>
                  <a:noFill/>
                </a:ln>
                <a:solidFill>
                  <a:srgbClr val="272AD8"/>
                </a:solidFill>
                <a:effectLst/>
                <a:uLnTx/>
                <a:uFillTx/>
                <a:latin typeface="Menlo"/>
                <a:sym typeface="Menlo"/>
              </a:rPr>
              <a:t>0</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minimum = </a:t>
            </a:r>
            <a:r>
              <a:rPr kumimoji="0" sz="1800" b="0" i="0" u="none" strike="noStrike" kern="0" cap="none" spc="0" normalizeH="0" baseline="0" noProof="0" dirty="0" err="1">
                <a:ln>
                  <a:noFill/>
                </a:ln>
                <a:solidFill>
                  <a:srgbClr val="000000"/>
                </a:solidFill>
                <a:effectLst/>
                <a:uLnTx/>
                <a:uFillTx/>
                <a:latin typeface="Menlo"/>
                <a:sym typeface="Menlo"/>
              </a:rPr>
              <a:t>arrayEntry</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 </a:t>
            </a:r>
            <a:r>
              <a:rPr kumimoji="0" sz="1800" b="0" i="0" u="none" strike="noStrike" kern="0" cap="none" spc="0" normalizeH="0" baseline="0" noProof="0" dirty="0">
                <a:ln>
                  <a:noFill/>
                </a:ln>
                <a:solidFill>
                  <a:srgbClr val="008400"/>
                </a:solidFill>
                <a:effectLst/>
                <a:uLnTx/>
                <a:uFillTx/>
                <a:latin typeface="Menlo"/>
                <a:sym typeface="Menlo"/>
              </a:rPr>
              <a:t>// end for</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n-lt"/>
                <a:ea typeface="+mn-ea"/>
                <a:cs typeface="+mn-cs"/>
                <a:sym typeface="Helvetica"/>
              </a:defRPr>
            </a:pP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return</a:t>
            </a:r>
            <a:r>
              <a:rPr kumimoji="0" sz="1800" b="0" i="0" u="none" strike="noStrike" kern="0" cap="none" spc="0" normalizeH="0" baseline="0" noProof="0" dirty="0">
                <a:ln>
                  <a:noFill/>
                </a:ln>
                <a:solidFill>
                  <a:srgbClr val="000000"/>
                </a:solidFill>
                <a:effectLst/>
                <a:uLnTx/>
                <a:uFillTx/>
                <a:latin typeface="Menlo"/>
                <a:sym typeface="Menlo"/>
              </a:rPr>
              <a:t> minimum;</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 </a:t>
            </a:r>
            <a:r>
              <a:rPr kumimoji="0" sz="1800" b="0" i="0" u="none" strike="noStrike" kern="0" cap="none" spc="0" normalizeH="0" baseline="0" noProof="0" dirty="0">
                <a:ln>
                  <a:noFill/>
                </a:ln>
                <a:solidFill>
                  <a:srgbClr val="008400"/>
                </a:solidFill>
                <a:effectLst/>
                <a:uLnTx/>
                <a:uFillTx/>
                <a:latin typeface="Menlo"/>
                <a:sym typeface="Menlo"/>
              </a:rPr>
              <a:t>// end </a:t>
            </a:r>
            <a:r>
              <a:rPr kumimoji="0" sz="1800" b="0" i="0" u="none" strike="noStrike" kern="0" cap="none" spc="0" normalizeH="0" baseline="0" noProof="0" dirty="0" err="1">
                <a:ln>
                  <a:noFill/>
                </a:ln>
                <a:solidFill>
                  <a:srgbClr val="008400"/>
                </a:solidFill>
                <a:effectLst/>
                <a:uLnTx/>
                <a:uFillTx/>
                <a:latin typeface="Menlo"/>
                <a:sym typeface="Menlo"/>
              </a:rPr>
              <a:t>arrayMinimum</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008400"/>
                </a:solidFill>
                <a:effectLst/>
                <a:uLnTx/>
                <a:uFillTx/>
                <a:latin typeface="Menlo"/>
                <a:sym typeface="Menlo"/>
              </a:rPr>
              <a:t>// end </a:t>
            </a:r>
            <a:r>
              <a:rPr kumimoji="0" sz="1800" b="0" i="0" u="none" strike="noStrike" kern="0" cap="none" spc="0" normalizeH="0" baseline="0" noProof="0" dirty="0" err="1">
                <a:ln>
                  <a:noFill/>
                </a:ln>
                <a:solidFill>
                  <a:srgbClr val="008400"/>
                </a:solidFill>
                <a:effectLst/>
                <a:uLnTx/>
                <a:uFillTx/>
                <a:latin typeface="Menlo"/>
                <a:sym typeface="Menlo"/>
              </a:rPr>
              <a:t>MyClass</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p:txBody>
      </p:sp>
    </p:spTree>
    <p:extLst>
      <p:ext uri="{BB962C8B-B14F-4D97-AF65-F5344CB8AC3E}">
        <p14:creationId xmlns:p14="http://schemas.microsoft.com/office/powerpoint/2010/main" val="324510973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le 1"/>
          <p:cNvSpPr txBox="1">
            <a:spLocks noGrp="1"/>
          </p:cNvSpPr>
          <p:nvPr>
            <p:ph type="title"/>
          </p:nvPr>
        </p:nvSpPr>
        <p:spPr>
          <a:prstGeom prst="rect">
            <a:avLst/>
          </a:prstGeom>
        </p:spPr>
        <p:txBody>
          <a:bodyPr>
            <a:normAutofit fontScale="90000"/>
          </a:bodyPr>
          <a:lstStyle/>
          <a:p>
            <a:r>
              <a:rPr dirty="0"/>
              <a:t>Bounded Type Parameters</a:t>
            </a:r>
          </a:p>
        </p:txBody>
      </p:sp>
      <p:sp>
        <p:nvSpPr>
          <p:cNvPr id="76" name="Content Placeholder 2"/>
          <p:cNvSpPr txBox="1">
            <a:spLocks noGrp="1"/>
          </p:cNvSpPr>
          <p:nvPr>
            <p:ph type="body" sz="quarter" idx="1"/>
          </p:nvPr>
        </p:nvSpPr>
        <p:spPr>
          <a:xfrm>
            <a:off x="249435" y="792187"/>
            <a:ext cx="8229601" cy="581001"/>
          </a:xfrm>
          <a:prstGeom prst="rect">
            <a:avLst/>
          </a:prstGeom>
        </p:spPr>
        <p:txBody>
          <a:bodyPr>
            <a:noAutofit/>
          </a:bodyPr>
          <a:lstStyle>
            <a:lvl1pPr defTabSz="749808">
              <a:defRPr sz="2952"/>
            </a:lvl1pPr>
          </a:lstStyle>
          <a:p>
            <a:pPr marL="457200" indent="-457200">
              <a:buFont typeface="Arial" panose="020B0604020202020204" pitchFamily="34" charset="0"/>
              <a:buChar char="•"/>
            </a:pPr>
            <a:r>
              <a:rPr sz="2000" b="0" dirty="0"/>
              <a:t>Header really should be as shown</a:t>
            </a:r>
          </a:p>
        </p:txBody>
      </p:sp>
      <p:sp>
        <p:nvSpPr>
          <p:cNvPr id="77" name="public MyClass…"/>
          <p:cNvSpPr txBox="1"/>
          <p:nvPr/>
        </p:nvSpPr>
        <p:spPr>
          <a:xfrm>
            <a:off x="496047" y="1567180"/>
            <a:ext cx="8388042" cy="378565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MyClass</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static</a:t>
            </a:r>
            <a:r>
              <a:rPr kumimoji="0" sz="1600" b="0" i="0" u="none" strike="noStrike" kern="0" cap="none" spc="0" normalizeH="0" baseline="0" noProof="0" dirty="0">
                <a:ln>
                  <a:noFill/>
                </a:ln>
                <a:solidFill>
                  <a:srgbClr val="000000"/>
                </a:solidFill>
                <a:effectLst/>
                <a:uLnTx/>
                <a:uFillTx/>
                <a:latin typeface="Menlo"/>
                <a:sym typeface="Menlo"/>
              </a:rPr>
              <a:t> &lt;T </a:t>
            </a:r>
            <a:r>
              <a:rPr kumimoji="0" sz="1600" b="0" i="0" u="none" strike="noStrike" kern="0" cap="none" spc="0" normalizeH="0" baseline="0" noProof="0" dirty="0">
                <a:ln>
                  <a:noFill/>
                </a:ln>
                <a:solidFill>
                  <a:srgbClr val="BA2DA2"/>
                </a:solidFill>
                <a:effectLst/>
                <a:uLnTx/>
                <a:uFillTx/>
                <a:latin typeface="Menlo"/>
                <a:sym typeface="Menlo"/>
              </a:rPr>
              <a:t>extends</a:t>
            </a:r>
            <a:r>
              <a:rPr kumimoji="0" sz="1600" b="0" i="0" u="none" strike="noStrike" kern="0" cap="none" spc="0" normalizeH="0" baseline="0" noProof="0" dirty="0">
                <a:ln>
                  <a:noFill/>
                </a:ln>
                <a:solidFill>
                  <a:srgbClr val="000000"/>
                </a:solidFill>
                <a:effectLst/>
                <a:uLnTx/>
                <a:uFillTx/>
                <a:latin typeface="Menlo"/>
                <a:sym typeface="Menlo"/>
              </a:rPr>
              <a:t> Comparable&lt;T&gt;&gt; T </a:t>
            </a:r>
            <a:r>
              <a:rPr kumimoji="0" sz="1600" b="0" i="0" u="none" strike="noStrike" kern="0" cap="none" spc="0" normalizeH="0" baseline="0" noProof="0" dirty="0" err="1">
                <a:ln>
                  <a:noFill/>
                </a:ln>
                <a:solidFill>
                  <a:srgbClr val="000000"/>
                </a:solidFill>
                <a:effectLst/>
                <a:uLnTx/>
                <a:uFillTx/>
                <a:latin typeface="Menlo"/>
                <a:sym typeface="Menlo"/>
              </a:rPr>
              <a:t>arrayMinimum</a:t>
            </a:r>
            <a:r>
              <a:rPr kumimoji="0" sz="1600" b="0" i="0" u="none" strike="noStrike" kern="0" cap="none" spc="0" normalizeH="0" baseline="0" noProof="0" dirty="0">
                <a:ln>
                  <a:noFill/>
                </a:ln>
                <a:solidFill>
                  <a:srgbClr val="000000"/>
                </a:solidFill>
                <a:effectLst/>
                <a:uLnTx/>
                <a:uFillTx/>
                <a:latin typeface="Menlo"/>
                <a:sym typeface="Menlo"/>
              </a:rPr>
              <a:t>(T[] </a:t>
            </a:r>
            <a:r>
              <a:rPr kumimoji="0" sz="1600" b="0" i="0" u="none" strike="noStrike" kern="0" cap="none" spc="0" normalizeH="0" baseline="0" noProof="0" dirty="0" err="1">
                <a:ln>
                  <a:noFill/>
                </a:ln>
                <a:solidFill>
                  <a:srgbClr val="000000"/>
                </a:solidFill>
                <a:effectLst/>
                <a:uLnTx/>
                <a:uFillTx/>
                <a:latin typeface="Menlo"/>
                <a:sym typeface="Menlo"/>
              </a:rPr>
              <a:t>anArray</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T minimum = </a:t>
            </a:r>
            <a:r>
              <a:rPr kumimoji="0" sz="1600" b="0" i="0" u="none" strike="noStrike" kern="0" cap="none" spc="0" normalizeH="0" baseline="0" noProof="0" dirty="0" err="1">
                <a:ln>
                  <a:noFill/>
                </a:ln>
                <a:solidFill>
                  <a:srgbClr val="000000"/>
                </a:solidFill>
                <a:effectLst/>
                <a:uLnTx/>
                <a:uFillTx/>
                <a:latin typeface="Menlo"/>
                <a:sym typeface="Menlo"/>
              </a:rPr>
              <a:t>anArray</a:t>
            </a:r>
            <a:r>
              <a:rPr kumimoji="0" sz="1600" b="0" i="0" u="none" strike="noStrike" kern="0" cap="none" spc="0" normalizeH="0" baseline="0" noProof="0" dirty="0">
                <a:ln>
                  <a:noFill/>
                </a:ln>
                <a:solidFill>
                  <a:srgbClr val="000000"/>
                </a:solidFill>
                <a:effectLst/>
                <a:uLnTx/>
                <a:uFillTx/>
                <a:latin typeface="Menlo"/>
                <a:sym typeface="Menlo"/>
              </a:rPr>
              <a:t>[</a:t>
            </a:r>
            <a:r>
              <a:rPr kumimoji="0" sz="1600" b="0" i="0" u="none" strike="noStrike" kern="0" cap="none" spc="0" normalizeH="0" baseline="0" noProof="0" dirty="0">
                <a:ln>
                  <a:noFill/>
                </a:ln>
                <a:solidFill>
                  <a:srgbClr val="272AD8"/>
                </a:solidFill>
                <a:effectLst/>
                <a:uLnTx/>
                <a:uFillTx/>
                <a:latin typeface="Menlo"/>
                <a:sym typeface="Menlo"/>
              </a:rPr>
              <a:t>0</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for</a:t>
            </a:r>
            <a:r>
              <a:rPr kumimoji="0" sz="1600" b="0" i="0" u="none" strike="noStrike" kern="0" cap="none" spc="0" normalizeH="0" baseline="0" noProof="0" dirty="0">
                <a:ln>
                  <a:noFill/>
                </a:ln>
                <a:solidFill>
                  <a:srgbClr val="000000"/>
                </a:solidFill>
                <a:effectLst/>
                <a:uLnTx/>
                <a:uFillTx/>
                <a:latin typeface="Menlo"/>
                <a:sym typeface="Menlo"/>
              </a:rPr>
              <a:t> (T </a:t>
            </a:r>
            <a:r>
              <a:rPr kumimoji="0" sz="1600" b="0" i="0" u="none" strike="noStrike" kern="0" cap="none" spc="0" normalizeH="0" baseline="0" noProof="0" dirty="0" err="1">
                <a:ln>
                  <a:noFill/>
                </a:ln>
                <a:solidFill>
                  <a:srgbClr val="000000"/>
                </a:solidFill>
                <a:effectLst/>
                <a:uLnTx/>
                <a:uFillTx/>
                <a:latin typeface="Menlo"/>
                <a:sym typeface="Menlo"/>
              </a:rPr>
              <a:t>arrayEntry</a:t>
            </a: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err="1">
                <a:ln>
                  <a:noFill/>
                </a:ln>
                <a:solidFill>
                  <a:srgbClr val="000000"/>
                </a:solidFill>
                <a:effectLst/>
                <a:uLnTx/>
                <a:uFillTx/>
                <a:latin typeface="Menlo"/>
                <a:sym typeface="Menlo"/>
              </a:rPr>
              <a:t>anArray</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if</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arrayEntry.compareTo</a:t>
            </a:r>
            <a:r>
              <a:rPr kumimoji="0" sz="1600" b="0" i="0" u="none" strike="noStrike" kern="0" cap="none" spc="0" normalizeH="0" baseline="0" noProof="0" dirty="0">
                <a:ln>
                  <a:noFill/>
                </a:ln>
                <a:solidFill>
                  <a:srgbClr val="000000"/>
                </a:solidFill>
                <a:effectLst/>
                <a:uLnTx/>
                <a:uFillTx/>
                <a:latin typeface="Menlo"/>
                <a:sym typeface="Menlo"/>
              </a:rPr>
              <a:t>(minimum) &lt; </a:t>
            </a:r>
            <a:r>
              <a:rPr kumimoji="0" sz="1600" b="0" i="0" u="none" strike="noStrike" kern="0" cap="none" spc="0" normalizeH="0" baseline="0" noProof="0" dirty="0">
                <a:ln>
                  <a:noFill/>
                </a:ln>
                <a:solidFill>
                  <a:srgbClr val="272AD8"/>
                </a:solidFill>
                <a:effectLst/>
                <a:uLnTx/>
                <a:uFillTx/>
                <a:latin typeface="Menlo"/>
                <a:sym typeface="Menlo"/>
              </a:rPr>
              <a:t>0</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minimum = </a:t>
            </a:r>
            <a:r>
              <a:rPr kumimoji="0" sz="1600" b="0" i="0" u="none" strike="noStrike" kern="0" cap="none" spc="0" normalizeH="0" baseline="0" noProof="0" dirty="0" err="1">
                <a:ln>
                  <a:noFill/>
                </a:ln>
                <a:solidFill>
                  <a:srgbClr val="000000"/>
                </a:solidFill>
                <a:effectLst/>
                <a:uLnTx/>
                <a:uFillTx/>
                <a:latin typeface="Menlo"/>
                <a:sym typeface="Menlo"/>
              </a:rPr>
              <a:t>arrayEntry</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a:ln>
                  <a:noFill/>
                </a:ln>
                <a:solidFill>
                  <a:srgbClr val="008400"/>
                </a:solidFill>
                <a:effectLst/>
                <a:uLnTx/>
                <a:uFillTx/>
                <a:latin typeface="Menlo"/>
                <a:sym typeface="Menlo"/>
              </a:rPr>
              <a:t>// end for</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n-lt"/>
                <a:ea typeface="+mn-ea"/>
                <a:cs typeface="+mn-cs"/>
                <a:sym typeface="Helvetica"/>
              </a:defRPr>
            </a:pP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return</a:t>
            </a:r>
            <a:r>
              <a:rPr kumimoji="0" sz="1600" b="0" i="0" u="none" strike="noStrike" kern="0" cap="none" spc="0" normalizeH="0" baseline="0" noProof="0" dirty="0">
                <a:ln>
                  <a:noFill/>
                </a:ln>
                <a:solidFill>
                  <a:srgbClr val="000000"/>
                </a:solidFill>
                <a:effectLst/>
                <a:uLnTx/>
                <a:uFillTx/>
                <a:latin typeface="Menlo"/>
                <a:sym typeface="Menlo"/>
              </a:rPr>
              <a:t> minimum;</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a:ln>
                  <a:noFill/>
                </a:ln>
                <a:solidFill>
                  <a:srgbClr val="008400"/>
                </a:solidFill>
                <a:effectLst/>
                <a:uLnTx/>
                <a:uFillTx/>
                <a:latin typeface="Menlo"/>
                <a:sym typeface="Menlo"/>
              </a:rPr>
              <a:t>// end </a:t>
            </a:r>
            <a:r>
              <a:rPr kumimoji="0" sz="1600" b="0" i="0" u="none" strike="noStrike" kern="0" cap="none" spc="0" normalizeH="0" baseline="0" noProof="0" dirty="0" err="1">
                <a:ln>
                  <a:noFill/>
                </a:ln>
                <a:solidFill>
                  <a:srgbClr val="008400"/>
                </a:solidFill>
                <a:effectLst/>
                <a:uLnTx/>
                <a:uFillTx/>
                <a:latin typeface="Menlo"/>
                <a:sym typeface="Menlo"/>
              </a:rPr>
              <a:t>arrayMinimum</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 .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end </a:t>
            </a:r>
            <a:r>
              <a:rPr kumimoji="0" sz="1600" b="0" i="0" u="none" strike="noStrike" kern="0" cap="none" spc="0" normalizeH="0" baseline="0" noProof="0" dirty="0" err="1">
                <a:ln>
                  <a:noFill/>
                </a:ln>
                <a:solidFill>
                  <a:srgbClr val="008400"/>
                </a:solidFill>
                <a:effectLst/>
                <a:uLnTx/>
                <a:uFillTx/>
                <a:latin typeface="Menlo"/>
                <a:sym typeface="Menlo"/>
              </a:rPr>
              <a:t>MyClass</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p:txBody>
      </p:sp>
      <p:sp>
        <p:nvSpPr>
          <p:cNvPr id="78" name="Rounded Rectangle"/>
          <p:cNvSpPr/>
          <p:nvPr/>
        </p:nvSpPr>
        <p:spPr>
          <a:xfrm>
            <a:off x="430306" y="1946995"/>
            <a:ext cx="8092320" cy="436761"/>
          </a:xfrm>
          <a:prstGeom prst="roundRect">
            <a:avLst>
              <a:gd name="adj" fmla="val 43617"/>
            </a:avLst>
          </a:prstGeom>
          <a:ln w="50800">
            <a:solidFill>
              <a:schemeClr val="accent3">
                <a:lumOff val="-8509"/>
              </a:schemeClr>
            </a:solidFill>
          </a:ln>
          <a:effectLst>
            <a:outerShdw blurRad="38100" dist="23000" dir="5400000" rotWithShape="0">
              <a:srgbClr val="000000">
                <a:alpha val="35000"/>
              </a:srgbClr>
            </a:outerShdw>
          </a:effectLst>
        </p:spPr>
        <p:txBody>
          <a:bodyPr lIns="45719" rIns="45719"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6868567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0"/>
            <a:ext cx="8371418" cy="816042"/>
          </a:xfrm>
        </p:spPr>
        <p:txBody>
          <a:bodyPr>
            <a:normAutofit fontScale="90000"/>
          </a:bodyPr>
          <a:lstStyle/>
          <a:p>
            <a:r>
              <a:rPr lang="en-US" dirty="0"/>
              <a:t>Comparing Two Objects</a:t>
            </a:r>
          </a:p>
        </p:txBody>
      </p:sp>
      <p:sp>
        <p:nvSpPr>
          <p:cNvPr id="3" name="Text Placeholder 2"/>
          <p:cNvSpPr>
            <a:spLocks noGrp="1"/>
          </p:cNvSpPr>
          <p:nvPr>
            <p:ph type="body" idx="1"/>
          </p:nvPr>
        </p:nvSpPr>
        <p:spPr>
          <a:xfrm>
            <a:off x="400049" y="913012"/>
            <a:ext cx="8229601" cy="3454451"/>
          </a:xfrm>
        </p:spPr>
        <p:txBody>
          <a:bodyPr>
            <a:normAutofit/>
          </a:bodyPr>
          <a:lstStyle/>
          <a:p>
            <a:r>
              <a:rPr lang="en-US" dirty="0"/>
              <a:t>.equals() vs. == vs. </a:t>
            </a:r>
            <a:r>
              <a:rPr lang="en-US" dirty="0" err="1"/>
              <a:t>compareTo</a:t>
            </a:r>
            <a:r>
              <a:rPr lang="en-US" dirty="0"/>
              <a:t>()</a:t>
            </a:r>
          </a:p>
          <a:p>
            <a:pPr lvl="1"/>
            <a:r>
              <a:rPr lang="en-US" sz="2000" dirty="0">
                <a:hlinkClick r:id="rId3"/>
              </a:rPr>
              <a:t>https://www.geeksforgeeks.org/difference-equals-method-java/</a:t>
            </a:r>
            <a:endParaRPr lang="en-US" sz="2000" dirty="0"/>
          </a:p>
          <a:p>
            <a:endParaRPr lang="en-US" dirty="0"/>
          </a:p>
        </p:txBody>
      </p:sp>
    </p:spTree>
    <p:extLst>
      <p:ext uri="{BB962C8B-B14F-4D97-AF65-F5344CB8AC3E}">
        <p14:creationId xmlns:p14="http://schemas.microsoft.com/office/powerpoint/2010/main" val="30713455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Video Notes</a:t>
            </a:r>
            <a:endParaRPr dirty="0"/>
          </a:p>
        </p:txBody>
      </p:sp>
      <p:sp>
        <p:nvSpPr>
          <p:cNvPr id="71" name="Content Placeholder 5"/>
          <p:cNvSpPr txBox="1">
            <a:spLocks noGrp="1"/>
          </p:cNvSpPr>
          <p:nvPr>
            <p:ph type="body" idx="1"/>
          </p:nvPr>
        </p:nvSpPr>
        <p:spPr>
          <a:xfrm>
            <a:off x="400049" y="1021278"/>
            <a:ext cx="8229601" cy="5276652"/>
          </a:xfrm>
          <a:prstGeom prst="rect">
            <a:avLst/>
          </a:prstGeom>
        </p:spPr>
        <p:txBody>
          <a:bodyPr>
            <a:normAutofit/>
          </a:bodyPr>
          <a:lstStyle/>
          <a:p>
            <a:r>
              <a:rPr lang="en-US" dirty="0"/>
              <a:t>Generics</a:t>
            </a:r>
          </a:p>
          <a:p>
            <a:pPr lvl="1"/>
            <a:r>
              <a:rPr lang="en-US" sz="2000" dirty="0">
                <a:hlinkClick r:id="rId3"/>
              </a:rPr>
              <a:t>https://mediaplayer.pearsoncmg.com/assets/secs-vn-JI01-generics</a:t>
            </a:r>
            <a:endParaRPr lang="en-US" sz="2000" dirty="0"/>
          </a:p>
          <a:p>
            <a:r>
              <a:rPr lang="en-US" dirty="0"/>
              <a:t>More Generics</a:t>
            </a:r>
          </a:p>
          <a:p>
            <a:pPr lvl="1"/>
            <a:r>
              <a:rPr lang="en-US" sz="2000" dirty="0">
                <a:hlinkClick r:id="rId4"/>
              </a:rPr>
              <a:t>https://mediaplayer.pearsoncmg.com/assets/secs-vn-JI05-More-Generics</a:t>
            </a:r>
            <a:endParaRPr lang="en-US" sz="2000" dirty="0"/>
          </a:p>
          <a:p>
            <a:r>
              <a:rPr lang="en-US" dirty="0"/>
              <a:t>Generics 3</a:t>
            </a:r>
          </a:p>
          <a:p>
            <a:pPr lvl="1"/>
            <a:r>
              <a:rPr lang="en-US" sz="2000" dirty="0">
                <a:hlinkClick r:id="rId5"/>
              </a:rPr>
              <a:t>https://mediaplayer.pearsoncmg.com/assets/secs-vn-JI08-Generics-3</a:t>
            </a:r>
            <a:endParaRPr lang="en-US" sz="2000" dirty="0"/>
          </a:p>
        </p:txBody>
      </p:sp>
    </p:spTree>
    <p:extLst>
      <p:ext uri="{BB962C8B-B14F-4D97-AF65-F5344CB8AC3E}">
        <p14:creationId xmlns:p14="http://schemas.microsoft.com/office/powerpoint/2010/main" val="134061444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txBox="1">
            <a:spLocks noGrp="1"/>
          </p:cNvSpPr>
          <p:nvPr>
            <p:ph type="title"/>
          </p:nvPr>
        </p:nvSpPr>
        <p:spPr>
          <a:prstGeom prst="rect">
            <a:avLst/>
          </a:prstGeom>
        </p:spPr>
        <p:txBody>
          <a:bodyPr>
            <a:normAutofit fontScale="90000"/>
          </a:bodyPr>
          <a:lstStyle/>
          <a:p>
            <a:r>
              <a:rPr dirty="0"/>
              <a:t>Wildcards</a:t>
            </a:r>
          </a:p>
        </p:txBody>
      </p:sp>
      <p:sp>
        <p:nvSpPr>
          <p:cNvPr id="81" name="Content Placeholder 4"/>
          <p:cNvSpPr txBox="1">
            <a:spLocks noGrp="1"/>
          </p:cNvSpPr>
          <p:nvPr>
            <p:ph type="body" sz="half" idx="1"/>
          </p:nvPr>
        </p:nvSpPr>
        <p:spPr>
          <a:xfrm>
            <a:off x="202670" y="913012"/>
            <a:ext cx="8086695" cy="1435741"/>
          </a:xfrm>
          <a:prstGeom prst="rect">
            <a:avLst/>
          </a:prstGeom>
        </p:spPr>
        <p:txBody>
          <a:bodyPr>
            <a:normAutofit lnSpcReduction="10000"/>
          </a:bodyPr>
          <a:lstStyle/>
          <a:p>
            <a:r>
              <a:rPr sz="2000" dirty="0"/>
              <a:t>Question mark, ?, is used to represent an unknown class type</a:t>
            </a:r>
          </a:p>
          <a:p>
            <a:pPr lvl="1"/>
            <a:r>
              <a:rPr sz="2000" dirty="0"/>
              <a:t>Referred to as a wildcard</a:t>
            </a:r>
          </a:p>
          <a:p>
            <a:r>
              <a:rPr sz="2000" dirty="0"/>
              <a:t>Consider following method and objects</a:t>
            </a:r>
          </a:p>
        </p:txBody>
      </p:sp>
      <p:sp>
        <p:nvSpPr>
          <p:cNvPr id="82" name="public static void displayPair(OrderedPair&lt;?&gt; pair)…"/>
          <p:cNvSpPr txBox="1"/>
          <p:nvPr/>
        </p:nvSpPr>
        <p:spPr>
          <a:xfrm>
            <a:off x="710670" y="2447861"/>
            <a:ext cx="6793245" cy="1107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dirty="0">
                <a:ln>
                  <a:noFill/>
                </a:ln>
                <a:solidFill>
                  <a:srgbClr val="BA2DA2"/>
                </a:solidFill>
                <a:effectLst/>
                <a:uLnTx/>
                <a:uFillTx/>
                <a:latin typeface="Menlo"/>
                <a:sym typeface="Menlo"/>
              </a:rPr>
              <a:t>public</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a:ln>
                  <a:noFill/>
                </a:ln>
                <a:solidFill>
                  <a:srgbClr val="BA2DA2"/>
                </a:solidFill>
                <a:effectLst/>
                <a:uLnTx/>
                <a:uFillTx/>
                <a:latin typeface="Menlo"/>
                <a:sym typeface="Menlo"/>
              </a:rPr>
              <a:t>static</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a:ln>
                  <a:noFill/>
                </a:ln>
                <a:solidFill>
                  <a:srgbClr val="BA2DA2"/>
                </a:solidFill>
                <a:effectLst/>
                <a:uLnTx/>
                <a:uFillTx/>
                <a:latin typeface="Menlo"/>
                <a:sym typeface="Menlo"/>
              </a:rPr>
              <a:t>void</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err="1">
                <a:ln>
                  <a:noFill/>
                </a:ln>
                <a:solidFill>
                  <a:srgbClr val="000000"/>
                </a:solidFill>
                <a:effectLst/>
                <a:uLnTx/>
                <a:uFillTx/>
                <a:latin typeface="Menlo"/>
                <a:sym typeface="Menlo"/>
              </a:rPr>
              <a:t>displayPair</a:t>
            </a:r>
            <a:r>
              <a:rPr kumimoji="0" sz="1700" b="0" i="0" u="none" strike="noStrike" kern="0" cap="none" spc="0" normalizeH="0" baseline="0" noProof="0" dirty="0">
                <a:ln>
                  <a:noFill/>
                </a:ln>
                <a:solidFill>
                  <a:srgbClr val="000000"/>
                </a:solidFill>
                <a:effectLst/>
                <a:uLnTx/>
                <a:uFillTx/>
                <a:latin typeface="Menlo"/>
                <a:sym typeface="Menlo"/>
              </a:rPr>
              <a:t>(</a:t>
            </a:r>
            <a:r>
              <a:rPr kumimoji="0" sz="1700" b="0" i="0" u="none" strike="noStrike" kern="0" cap="none" spc="0" normalizeH="0" baseline="0" noProof="0" dirty="0" err="1">
                <a:ln>
                  <a:noFill/>
                </a:ln>
                <a:solidFill>
                  <a:srgbClr val="000000"/>
                </a:solidFill>
                <a:effectLst/>
                <a:uLnTx/>
                <a:uFillTx/>
                <a:latin typeface="Menlo"/>
                <a:sym typeface="Menlo"/>
              </a:rPr>
              <a:t>OrderedPair</a:t>
            </a:r>
            <a:r>
              <a:rPr kumimoji="0" sz="1700" b="0" i="0" u="none" strike="noStrike" kern="0" cap="none" spc="0" normalizeH="0" baseline="0" noProof="0" dirty="0">
                <a:ln>
                  <a:noFill/>
                </a:ln>
                <a:solidFill>
                  <a:srgbClr val="000000"/>
                </a:solidFill>
                <a:effectLst/>
                <a:uLnTx/>
                <a:uFillTx/>
                <a:latin typeface="Menlo"/>
                <a:sym typeface="Menlo"/>
              </a:rPr>
              <a:t>&lt;?&gt; pair)</a:t>
            </a:r>
            <a:endParaRPr kumimoji="0" sz="17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dirty="0">
                <a:ln>
                  <a:noFill/>
                </a:ln>
                <a:solidFill>
                  <a:srgbClr val="000000"/>
                </a:solidFill>
                <a:effectLst/>
                <a:uLnTx/>
                <a:uFillTx/>
                <a:latin typeface="Menlo"/>
                <a:sym typeface="Menlo"/>
              </a:rPr>
              <a:t>{</a:t>
            </a:r>
            <a:endParaRPr kumimoji="0" sz="17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err="1">
                <a:ln>
                  <a:noFill/>
                </a:ln>
                <a:solidFill>
                  <a:srgbClr val="000000"/>
                </a:solidFill>
                <a:effectLst/>
                <a:uLnTx/>
                <a:uFillTx/>
                <a:latin typeface="Menlo"/>
                <a:sym typeface="Menlo"/>
              </a:rPr>
              <a:t>System.out.println</a:t>
            </a:r>
            <a:r>
              <a:rPr kumimoji="0" sz="1700" b="0" i="0" u="none" strike="noStrike" kern="0" cap="none" spc="0" normalizeH="0" baseline="0" noProof="0" dirty="0">
                <a:ln>
                  <a:noFill/>
                </a:ln>
                <a:solidFill>
                  <a:srgbClr val="000000"/>
                </a:solidFill>
                <a:effectLst/>
                <a:uLnTx/>
                <a:uFillTx/>
                <a:latin typeface="Menlo"/>
                <a:sym typeface="Menlo"/>
              </a:rPr>
              <a:t>(pair);</a:t>
            </a:r>
            <a:endParaRPr kumimoji="0" sz="17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a:ln>
                  <a:noFill/>
                </a:ln>
                <a:solidFill>
                  <a:srgbClr val="008400"/>
                </a:solidFill>
                <a:effectLst/>
                <a:uLnTx/>
                <a:uFillTx/>
                <a:latin typeface="Menlo"/>
                <a:sym typeface="Menlo"/>
              </a:rPr>
              <a:t>// end </a:t>
            </a:r>
            <a:r>
              <a:rPr kumimoji="0" sz="1700" b="0" i="0" u="none" strike="noStrike" kern="0" cap="none" spc="0" normalizeH="0" baseline="0" noProof="0" dirty="0" err="1">
                <a:ln>
                  <a:noFill/>
                </a:ln>
                <a:solidFill>
                  <a:srgbClr val="008400"/>
                </a:solidFill>
                <a:effectLst/>
                <a:uLnTx/>
                <a:uFillTx/>
                <a:latin typeface="Menlo"/>
                <a:sym typeface="Menlo"/>
              </a:rPr>
              <a:t>displayPair</a:t>
            </a:r>
            <a:endParaRPr kumimoji="0" sz="1700" b="0" i="0" u="none" strike="noStrike" kern="0" cap="none" spc="0" normalizeH="0" baseline="0" noProof="0" dirty="0">
              <a:ln>
                <a:noFill/>
              </a:ln>
              <a:solidFill>
                <a:srgbClr val="008400"/>
              </a:solidFill>
              <a:effectLst/>
              <a:uLnTx/>
              <a:uFillTx/>
              <a:latin typeface="Menlo"/>
              <a:sym typeface="Menlo"/>
            </a:endParaRPr>
          </a:p>
        </p:txBody>
      </p:sp>
      <p:sp>
        <p:nvSpPr>
          <p:cNvPr id="83" name="OrderedPair&lt;String&gt; aPair = new OrderedPair&lt;&gt;(&quot;apple&quot;, &quot;banana&quot;);…"/>
          <p:cNvSpPr txBox="1"/>
          <p:nvPr/>
        </p:nvSpPr>
        <p:spPr>
          <a:xfrm>
            <a:off x="583670" y="3735138"/>
            <a:ext cx="8812986" cy="675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marL="0" marR="0" lvl="0" indent="0" algn="l" defTabSz="344804" rtl="0" eaLnBrk="1" fontAlgn="auto" latinLnBrk="0" hangingPunct="0">
              <a:lnSpc>
                <a:spcPct val="100000"/>
              </a:lnSpc>
              <a:spcBef>
                <a:spcPts val="60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dirty="0" err="1">
                <a:ln>
                  <a:noFill/>
                </a:ln>
                <a:solidFill>
                  <a:srgbClr val="000000"/>
                </a:solidFill>
                <a:effectLst/>
                <a:uLnTx/>
                <a:uFillTx/>
                <a:latin typeface="Menlo"/>
                <a:sym typeface="Menlo"/>
              </a:rPr>
              <a:t>OrderedPair</a:t>
            </a:r>
            <a:r>
              <a:rPr kumimoji="0" sz="1700" b="0" i="0" u="none" strike="noStrike" kern="0" cap="none" spc="0" normalizeH="0" baseline="0" noProof="0" dirty="0">
                <a:ln>
                  <a:noFill/>
                </a:ln>
                <a:solidFill>
                  <a:srgbClr val="000000"/>
                </a:solidFill>
                <a:effectLst/>
                <a:uLnTx/>
                <a:uFillTx/>
                <a:latin typeface="Menlo"/>
                <a:sym typeface="Menlo"/>
              </a:rPr>
              <a:t>&lt;String&gt; </a:t>
            </a:r>
            <a:r>
              <a:rPr kumimoji="0" sz="1700" b="0" i="0" u="none" strike="noStrike" kern="0" cap="none" spc="0" normalizeH="0" baseline="0" noProof="0" dirty="0" err="1">
                <a:ln>
                  <a:noFill/>
                </a:ln>
                <a:solidFill>
                  <a:srgbClr val="000000"/>
                </a:solidFill>
                <a:effectLst/>
                <a:uLnTx/>
                <a:uFillTx/>
                <a:latin typeface="Menlo"/>
                <a:sym typeface="Menlo"/>
              </a:rPr>
              <a:t>aPair</a:t>
            </a:r>
            <a:r>
              <a:rPr kumimoji="0" sz="1700" b="0" i="0" u="none" strike="noStrike" kern="0" cap="none" spc="0" normalizeH="0" baseline="0" noProof="0" dirty="0">
                <a:ln>
                  <a:noFill/>
                </a:ln>
                <a:solidFill>
                  <a:srgbClr val="000000"/>
                </a:solidFill>
                <a:effectLst/>
                <a:uLnTx/>
                <a:uFillTx/>
                <a:latin typeface="Menlo"/>
                <a:sym typeface="Menlo"/>
              </a:rPr>
              <a:t> = </a:t>
            </a:r>
            <a:r>
              <a:rPr kumimoji="0" sz="1700" b="0" i="0" u="none" strike="noStrike" kern="0" cap="none" spc="0" normalizeH="0" baseline="0" noProof="0" dirty="0">
                <a:ln>
                  <a:noFill/>
                </a:ln>
                <a:solidFill>
                  <a:srgbClr val="BA2DA2"/>
                </a:solidFill>
                <a:effectLst/>
                <a:uLnTx/>
                <a:uFillTx/>
                <a:latin typeface="Menlo"/>
                <a:sym typeface="Menlo"/>
              </a:rPr>
              <a:t>new</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err="1">
                <a:ln>
                  <a:noFill/>
                </a:ln>
                <a:solidFill>
                  <a:srgbClr val="000000"/>
                </a:solidFill>
                <a:effectLst/>
                <a:uLnTx/>
                <a:uFillTx/>
                <a:latin typeface="Menlo"/>
                <a:sym typeface="Menlo"/>
              </a:rPr>
              <a:t>OrderedPair</a:t>
            </a:r>
            <a:r>
              <a:rPr kumimoji="0" sz="1700" b="0" i="0" u="none" strike="noStrike" kern="0" cap="none" spc="0" normalizeH="0" baseline="0" noProof="0" dirty="0">
                <a:ln>
                  <a:noFill/>
                </a:ln>
                <a:solidFill>
                  <a:srgbClr val="000000"/>
                </a:solidFill>
                <a:effectLst/>
                <a:uLnTx/>
                <a:uFillTx/>
                <a:latin typeface="Menlo"/>
                <a:sym typeface="Menlo"/>
              </a:rPr>
              <a:t>&lt;&gt;(</a:t>
            </a:r>
            <a:r>
              <a:rPr kumimoji="0" sz="1700" b="0" i="0" u="none" strike="noStrike" kern="0" cap="none" spc="0" normalizeH="0" baseline="0" noProof="0" dirty="0">
                <a:ln>
                  <a:noFill/>
                </a:ln>
                <a:solidFill>
                  <a:srgbClr val="D12F1B"/>
                </a:solidFill>
                <a:effectLst/>
                <a:uLnTx/>
                <a:uFillTx/>
                <a:latin typeface="Menlo"/>
                <a:sym typeface="Menlo"/>
              </a:rPr>
              <a:t>"apple"</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a:ln>
                  <a:noFill/>
                </a:ln>
                <a:solidFill>
                  <a:srgbClr val="D12F1B"/>
                </a:solidFill>
                <a:effectLst/>
                <a:uLnTx/>
                <a:uFillTx/>
                <a:latin typeface="Menlo"/>
                <a:sym typeface="Menlo"/>
              </a:rPr>
              <a:t>"banana"</a:t>
            </a:r>
            <a:r>
              <a:rPr kumimoji="0" sz="1700" b="0" i="0" u="none" strike="noStrike" kern="0" cap="none" spc="0" normalizeH="0" baseline="0" noProof="0" dirty="0">
                <a:ln>
                  <a:noFill/>
                </a:ln>
                <a:solidFill>
                  <a:srgbClr val="000000"/>
                </a:solidFill>
                <a:effectLst/>
                <a:uLnTx/>
                <a:uFillTx/>
                <a:latin typeface="Menlo"/>
                <a:sym typeface="Menlo"/>
              </a:rPr>
              <a:t>); </a:t>
            </a:r>
          </a:p>
          <a:p>
            <a:pPr marL="0" marR="0" lvl="0" indent="0" algn="l" defTabSz="344804" rtl="0" eaLnBrk="1" fontAlgn="auto" latinLnBrk="0" hangingPunct="0">
              <a:lnSpc>
                <a:spcPct val="100000"/>
              </a:lnSpc>
              <a:spcBef>
                <a:spcPts val="60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dirty="0" err="1">
                <a:ln>
                  <a:noFill/>
                </a:ln>
                <a:solidFill>
                  <a:srgbClr val="000000"/>
                </a:solidFill>
                <a:effectLst/>
                <a:uLnTx/>
                <a:uFillTx/>
                <a:latin typeface="Menlo"/>
                <a:sym typeface="Menlo"/>
              </a:rPr>
              <a:t>OrderedPair</a:t>
            </a:r>
            <a:r>
              <a:rPr kumimoji="0" sz="1700" b="0" i="0" u="none" strike="noStrike" kern="0" cap="none" spc="0" normalizeH="0" baseline="0" noProof="0" dirty="0">
                <a:ln>
                  <a:noFill/>
                </a:ln>
                <a:solidFill>
                  <a:srgbClr val="000000"/>
                </a:solidFill>
                <a:effectLst/>
                <a:uLnTx/>
                <a:uFillTx/>
                <a:latin typeface="Menlo"/>
                <a:sym typeface="Menlo"/>
              </a:rPr>
              <a:t>&lt;Integer&gt; </a:t>
            </a:r>
            <a:r>
              <a:rPr kumimoji="0" sz="1700" b="0" i="0" u="none" strike="noStrike" kern="0" cap="none" spc="0" normalizeH="0" baseline="0" noProof="0" dirty="0" err="1">
                <a:ln>
                  <a:noFill/>
                </a:ln>
                <a:solidFill>
                  <a:srgbClr val="000000"/>
                </a:solidFill>
                <a:effectLst/>
                <a:uLnTx/>
                <a:uFillTx/>
                <a:latin typeface="Menlo"/>
                <a:sym typeface="Menlo"/>
              </a:rPr>
              <a:t>anotherPair</a:t>
            </a:r>
            <a:r>
              <a:rPr kumimoji="0" sz="1700" b="0" i="0" u="none" strike="noStrike" kern="0" cap="none" spc="0" normalizeH="0" baseline="0" noProof="0" dirty="0">
                <a:ln>
                  <a:noFill/>
                </a:ln>
                <a:solidFill>
                  <a:srgbClr val="000000"/>
                </a:solidFill>
                <a:effectLst/>
                <a:uLnTx/>
                <a:uFillTx/>
                <a:latin typeface="Menlo"/>
                <a:sym typeface="Menlo"/>
              </a:rPr>
              <a:t> = </a:t>
            </a:r>
            <a:r>
              <a:rPr kumimoji="0" sz="1700" b="0" i="0" u="none" strike="noStrike" kern="0" cap="none" spc="0" normalizeH="0" baseline="0" noProof="0" dirty="0">
                <a:ln>
                  <a:noFill/>
                </a:ln>
                <a:solidFill>
                  <a:srgbClr val="BA2DA2"/>
                </a:solidFill>
                <a:effectLst/>
                <a:uLnTx/>
                <a:uFillTx/>
                <a:latin typeface="Menlo"/>
                <a:sym typeface="Menlo"/>
              </a:rPr>
              <a:t>new</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err="1">
                <a:ln>
                  <a:noFill/>
                </a:ln>
                <a:solidFill>
                  <a:srgbClr val="000000"/>
                </a:solidFill>
                <a:effectLst/>
                <a:uLnTx/>
                <a:uFillTx/>
                <a:latin typeface="Menlo"/>
                <a:sym typeface="Menlo"/>
              </a:rPr>
              <a:t>OrderedPair</a:t>
            </a:r>
            <a:r>
              <a:rPr kumimoji="0" sz="1700" b="0" i="0" u="none" strike="noStrike" kern="0" cap="none" spc="0" normalizeH="0" baseline="0" noProof="0" dirty="0">
                <a:ln>
                  <a:noFill/>
                </a:ln>
                <a:solidFill>
                  <a:srgbClr val="000000"/>
                </a:solidFill>
                <a:effectLst/>
                <a:uLnTx/>
                <a:uFillTx/>
                <a:latin typeface="Menlo"/>
                <a:sym typeface="Menlo"/>
              </a:rPr>
              <a:t>&lt;&gt;(</a:t>
            </a:r>
            <a:r>
              <a:rPr kumimoji="0" sz="1700" b="0" i="0" u="none" strike="noStrike" kern="0" cap="none" spc="0" normalizeH="0" baseline="0" noProof="0" dirty="0">
                <a:ln>
                  <a:noFill/>
                </a:ln>
                <a:solidFill>
                  <a:srgbClr val="272AD8"/>
                </a:solidFill>
                <a:effectLst/>
                <a:uLnTx/>
                <a:uFillTx/>
                <a:latin typeface="Menlo"/>
                <a:sym typeface="Menlo"/>
              </a:rPr>
              <a:t>1</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a:ln>
                  <a:noFill/>
                </a:ln>
                <a:solidFill>
                  <a:srgbClr val="272AD8"/>
                </a:solidFill>
                <a:effectLst/>
                <a:uLnTx/>
                <a:uFillTx/>
                <a:latin typeface="Menlo"/>
                <a:sym typeface="Menlo"/>
              </a:rPr>
              <a:t>2</a:t>
            </a:r>
            <a:r>
              <a:rPr kumimoji="0" sz="1700" b="0" i="0" u="none" strike="noStrike" kern="0" cap="none" spc="0" normalizeH="0" baseline="0" noProof="0" dirty="0">
                <a:ln>
                  <a:noFill/>
                </a:ln>
                <a:solidFill>
                  <a:srgbClr val="000000"/>
                </a:solidFill>
                <a:effectLst/>
                <a:uLnTx/>
                <a:uFillTx/>
                <a:latin typeface="Menlo"/>
                <a:sym typeface="Menlo"/>
              </a:rPr>
              <a:t>);</a:t>
            </a:r>
          </a:p>
        </p:txBody>
      </p:sp>
      <p:sp>
        <p:nvSpPr>
          <p:cNvPr id="84" name="displayPair(aPair);…"/>
          <p:cNvSpPr txBox="1"/>
          <p:nvPr/>
        </p:nvSpPr>
        <p:spPr>
          <a:xfrm>
            <a:off x="710670" y="5603240"/>
            <a:ext cx="3353710" cy="675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marL="0" marR="0" lvl="0" indent="0" algn="l" defTabSz="344804" rtl="0" eaLnBrk="1" fontAlgn="auto" latinLnBrk="0" hangingPunct="0">
              <a:lnSpc>
                <a:spcPct val="100000"/>
              </a:lnSpc>
              <a:spcBef>
                <a:spcPts val="60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displayPair(aPair);</a:t>
            </a:r>
          </a:p>
          <a:p>
            <a:pPr marL="0" marR="0" lvl="0" indent="0" algn="l" defTabSz="344804" rtl="0" eaLnBrk="1" fontAlgn="auto" latinLnBrk="0" hangingPunct="0">
              <a:lnSpc>
                <a:spcPct val="100000"/>
              </a:lnSpc>
              <a:spcBef>
                <a:spcPts val="60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a:ln>
                  <a:noFill/>
                </a:ln>
                <a:solidFill>
                  <a:srgbClr val="000000"/>
                </a:solidFill>
                <a:effectLst/>
                <a:uLnTx/>
                <a:uFillTx/>
                <a:latin typeface="Menlo"/>
                <a:sym typeface="Menlo"/>
              </a:rPr>
              <a:t>displayPair(anotherPair);</a:t>
            </a:r>
          </a:p>
        </p:txBody>
      </p:sp>
      <p:sp>
        <p:nvSpPr>
          <p:cNvPr id="85" name="Content Placeholder 4"/>
          <p:cNvSpPr txBox="1"/>
          <p:nvPr/>
        </p:nvSpPr>
        <p:spPr>
          <a:xfrm>
            <a:off x="202670" y="4747763"/>
            <a:ext cx="8229601" cy="85547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pPr marL="304800" marR="0" lvl="0" indent="-203200" algn="l" defTabSz="914400" rtl="0" eaLnBrk="1" fontAlgn="auto" latinLnBrk="0" hangingPunct="0">
              <a:lnSpc>
                <a:spcPct val="100000"/>
              </a:lnSpc>
              <a:spcBef>
                <a:spcPts val="1500"/>
              </a:spcBef>
              <a:spcAft>
                <a:spcPts val="0"/>
              </a:spcAft>
              <a:buClr>
                <a:srgbClr val="007FA3"/>
              </a:buClr>
              <a:buSzPct val="100000"/>
              <a:buFont typeface="Arial"/>
              <a:buChar char="•"/>
              <a:tabLst/>
              <a:defRPr sz="2400"/>
            </a:pPr>
            <a:r>
              <a:rPr kumimoji="0" sz="2000" b="0" i="0" u="none" strike="noStrike" kern="0" cap="none" spc="0" normalizeH="0" baseline="0" noProof="0" dirty="0">
                <a:ln>
                  <a:noFill/>
                </a:ln>
                <a:solidFill>
                  <a:srgbClr val="000000"/>
                </a:solidFill>
                <a:effectLst/>
                <a:uLnTx/>
                <a:uFillTx/>
                <a:latin typeface="Arial"/>
                <a:cs typeface="Arial"/>
                <a:sym typeface="Arial"/>
              </a:rPr>
              <a:t>Method </a:t>
            </a:r>
            <a:r>
              <a:rPr kumimoji="0" sz="20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displayPair</a:t>
            </a:r>
            <a:r>
              <a:rPr kumimoji="0" sz="2000" b="0" i="0" u="none" strike="noStrike" kern="0" cap="none" spc="0" normalizeH="0" baseline="0" noProof="0" dirty="0">
                <a:ln>
                  <a:noFill/>
                </a:ln>
                <a:solidFill>
                  <a:srgbClr val="000000"/>
                </a:solidFill>
                <a:effectLst/>
                <a:uLnTx/>
                <a:uFillTx/>
                <a:latin typeface="Arial"/>
                <a:cs typeface="Arial"/>
                <a:sym typeface="Arial"/>
              </a:rPr>
              <a:t> will accept as an argument a pair of objects whose data type is any one class</a:t>
            </a:r>
          </a:p>
        </p:txBody>
      </p:sp>
    </p:spTree>
    <p:extLst>
      <p:ext uri="{BB962C8B-B14F-4D97-AF65-F5344CB8AC3E}">
        <p14:creationId xmlns:p14="http://schemas.microsoft.com/office/powerpoint/2010/main" val="48800108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noGrp="1"/>
          </p:cNvSpPr>
          <p:nvPr>
            <p:ph type="title"/>
          </p:nvPr>
        </p:nvSpPr>
        <p:spPr>
          <a:prstGeom prst="rect">
            <a:avLst/>
          </a:prstGeom>
        </p:spPr>
        <p:txBody>
          <a:bodyPr>
            <a:noAutofit/>
          </a:bodyPr>
          <a:lstStyle/>
          <a:p>
            <a:r>
              <a:rPr sz="4000" dirty="0"/>
              <a:t>More Than One Generic Type</a:t>
            </a:r>
          </a:p>
        </p:txBody>
      </p:sp>
      <p:sp>
        <p:nvSpPr>
          <p:cNvPr id="57" name="Text Placeholder 2"/>
          <p:cNvSpPr txBox="1">
            <a:spLocks noGrp="1"/>
          </p:cNvSpPr>
          <p:nvPr>
            <p:ph type="body" sz="quarter" idx="1"/>
          </p:nvPr>
        </p:nvSpPr>
        <p:spPr>
          <a:prstGeom prst="rect">
            <a:avLst/>
          </a:prstGeom>
        </p:spPr>
        <p:txBody>
          <a:bodyPr>
            <a:normAutofit/>
          </a:bodyPr>
          <a:lstStyle/>
          <a:p>
            <a:pPr defTabSz="667512">
              <a:defRPr sz="2628"/>
            </a:pPr>
            <a:r>
              <a:rPr lang="en-US" sz="2000" b="0" dirty="0">
                <a:ea typeface="Courier New"/>
              </a:rPr>
              <a:t>S &amp; T means that they are  two different (generic) data types</a:t>
            </a:r>
            <a:endParaRPr sz="2000" b="0" dirty="0">
              <a:latin typeface="Courier New"/>
              <a:ea typeface="Courier New"/>
              <a:cs typeface="Courier New"/>
              <a:sym typeface="Courier New"/>
            </a:endParaRPr>
          </a:p>
        </p:txBody>
      </p:sp>
      <p:sp>
        <p:nvSpPr>
          <p:cNvPr id="58" name="public class Pair&lt;S, T&gt;…"/>
          <p:cNvSpPr txBox="1"/>
          <p:nvPr/>
        </p:nvSpPr>
        <p:spPr>
          <a:xfrm>
            <a:off x="706056" y="1000394"/>
            <a:ext cx="5787341" cy="463804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class</a:t>
            </a:r>
            <a:r>
              <a:rPr kumimoji="0" sz="1800" b="0" i="0" u="none" strike="noStrike" kern="0" cap="none" spc="0" normalizeH="0" baseline="0" noProof="0" dirty="0">
                <a:ln>
                  <a:noFill/>
                </a:ln>
                <a:solidFill>
                  <a:srgbClr val="000000"/>
                </a:solidFill>
                <a:effectLst/>
                <a:uLnTx/>
                <a:uFillTx/>
                <a:latin typeface="Menlo"/>
                <a:sym typeface="Menlo"/>
              </a:rPr>
              <a:t> Pair&lt;S, T&gt;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private</a:t>
            </a:r>
            <a:r>
              <a:rPr kumimoji="0" sz="1800" b="0" i="0" u="none" strike="noStrike" kern="0" cap="none" spc="0" normalizeH="0" baseline="0" noProof="0" dirty="0">
                <a:ln>
                  <a:noFill/>
                </a:ln>
                <a:solidFill>
                  <a:srgbClr val="000000"/>
                </a:solidFill>
                <a:effectLst/>
                <a:uLnTx/>
                <a:uFillTx/>
                <a:latin typeface="Menlo"/>
                <a:sym typeface="Menlo"/>
              </a:rPr>
              <a:t> S first;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private</a:t>
            </a:r>
            <a:r>
              <a:rPr kumimoji="0" sz="1800" b="0" i="0" u="none" strike="noStrike" kern="0" cap="none" spc="0" normalizeH="0" baseline="0" noProof="0" dirty="0">
                <a:ln>
                  <a:noFill/>
                </a:ln>
                <a:solidFill>
                  <a:srgbClr val="000000"/>
                </a:solidFill>
                <a:effectLst/>
                <a:uLnTx/>
                <a:uFillTx/>
                <a:latin typeface="Menlo"/>
                <a:sym typeface="Menlo"/>
              </a:rPr>
              <a:t> T second;</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Pair(S </a:t>
            </a:r>
            <a:r>
              <a:rPr kumimoji="0" sz="1800" b="0" i="0" u="none" strike="noStrike" kern="0" cap="none" spc="0" normalizeH="0" baseline="0" noProof="0" dirty="0" err="1">
                <a:ln>
                  <a:noFill/>
                </a:ln>
                <a:solidFill>
                  <a:srgbClr val="000000"/>
                </a:solidFill>
                <a:effectLst/>
                <a:uLnTx/>
                <a:uFillTx/>
                <a:latin typeface="Menlo"/>
                <a:sym typeface="Menlo"/>
              </a:rPr>
              <a:t>firstItem</a:t>
            </a:r>
            <a:r>
              <a:rPr kumimoji="0" sz="1800" b="0" i="0" u="none" strike="noStrike" kern="0" cap="none" spc="0" normalizeH="0" baseline="0" noProof="0" dirty="0">
                <a:ln>
                  <a:noFill/>
                </a:ln>
                <a:solidFill>
                  <a:srgbClr val="000000"/>
                </a:solidFill>
                <a:effectLst/>
                <a:uLnTx/>
                <a:uFillTx/>
                <a:latin typeface="Menlo"/>
                <a:sym typeface="Menlo"/>
              </a:rPr>
              <a:t>, T </a:t>
            </a:r>
            <a:r>
              <a:rPr kumimoji="0" sz="1800" b="0" i="0" u="none" strike="noStrike" kern="0" cap="none" spc="0" normalizeH="0" baseline="0" noProof="0" dirty="0" err="1">
                <a:ln>
                  <a:noFill/>
                </a:ln>
                <a:solidFill>
                  <a:srgbClr val="000000"/>
                </a:solidFill>
                <a:effectLst/>
                <a:uLnTx/>
                <a:uFillTx/>
                <a:latin typeface="Menlo"/>
                <a:sym typeface="Menlo"/>
              </a:rPr>
              <a:t>secondItem</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first = </a:t>
            </a:r>
            <a:r>
              <a:rPr kumimoji="0" sz="1800" b="0" i="0" u="none" strike="noStrike" kern="0" cap="none" spc="0" normalizeH="0" baseline="0" noProof="0" dirty="0" err="1">
                <a:ln>
                  <a:noFill/>
                </a:ln>
                <a:solidFill>
                  <a:srgbClr val="000000"/>
                </a:solidFill>
                <a:effectLst/>
                <a:uLnTx/>
                <a:uFillTx/>
                <a:latin typeface="Menlo"/>
                <a:sym typeface="Menlo"/>
              </a:rPr>
              <a:t>firstItem</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second = </a:t>
            </a:r>
            <a:r>
              <a:rPr kumimoji="0" sz="1800" b="0" i="0" u="none" strike="noStrike" kern="0" cap="none" spc="0" normalizeH="0" baseline="0" noProof="0" dirty="0" err="1">
                <a:ln>
                  <a:noFill/>
                </a:ln>
                <a:solidFill>
                  <a:srgbClr val="000000"/>
                </a:solidFill>
                <a:effectLst/>
                <a:uLnTx/>
                <a:uFillTx/>
                <a:latin typeface="Menlo"/>
                <a:sym typeface="Menlo"/>
              </a:rPr>
              <a:t>secondItem</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 </a:t>
            </a:r>
            <a:r>
              <a:rPr kumimoji="0" sz="1800" b="0" i="0" u="none" strike="noStrike" kern="0" cap="none" spc="0" normalizeH="0" baseline="0" noProof="0" dirty="0">
                <a:ln>
                  <a:noFill/>
                </a:ln>
                <a:solidFill>
                  <a:srgbClr val="008400"/>
                </a:solidFill>
                <a:effectLst/>
                <a:uLnTx/>
                <a:uFillTx/>
                <a:latin typeface="Menlo"/>
                <a:sym typeface="Menlo"/>
              </a:rPr>
              <a:t>// end constructor</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String </a:t>
            </a:r>
            <a:r>
              <a:rPr kumimoji="0" sz="1800" b="0" i="0" u="none" strike="noStrike" kern="0" cap="none" spc="0" normalizeH="0" baseline="0" noProof="0" dirty="0" err="1">
                <a:ln>
                  <a:noFill/>
                </a:ln>
                <a:solidFill>
                  <a:srgbClr val="000000"/>
                </a:solidFill>
                <a:effectLst/>
                <a:uLnTx/>
                <a:uFillTx/>
                <a:latin typeface="Menlo"/>
                <a:sym typeface="Menlo"/>
              </a:rPr>
              <a:t>toString</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return</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D12F1B"/>
                </a:solidFill>
                <a:effectLst/>
                <a:uLnTx/>
                <a:uFillTx/>
                <a:latin typeface="Menlo"/>
                <a:sym typeface="Menlo"/>
              </a:rPr>
              <a:t>"("</a:t>
            </a:r>
            <a:r>
              <a:rPr kumimoji="0" sz="1800" b="0" i="0" u="none" strike="noStrike" kern="0" cap="none" spc="0" normalizeH="0" baseline="0" noProof="0" dirty="0">
                <a:ln>
                  <a:noFill/>
                </a:ln>
                <a:solidFill>
                  <a:srgbClr val="000000"/>
                </a:solidFill>
                <a:effectLst/>
                <a:uLnTx/>
                <a:uFillTx/>
                <a:latin typeface="Menlo"/>
                <a:sym typeface="Menlo"/>
              </a:rPr>
              <a:t> + first + </a:t>
            </a:r>
            <a:r>
              <a:rPr kumimoji="0" sz="1800" b="0" i="0" u="none" strike="noStrike" kern="0" cap="none" spc="0" normalizeH="0" baseline="0" noProof="0" dirty="0">
                <a:ln>
                  <a:noFill/>
                </a:ln>
                <a:solidFill>
                  <a:srgbClr val="D12F1B"/>
                </a:solidFill>
                <a:effectLst/>
                <a:uLnTx/>
                <a:uFillTx/>
                <a:latin typeface="Menlo"/>
                <a:sym typeface="Menlo"/>
              </a:rPr>
              <a:t>", "</a:t>
            </a:r>
            <a:r>
              <a:rPr kumimoji="0" sz="1800" b="0" i="0" u="none" strike="noStrike" kern="0" cap="none" spc="0" normalizeH="0" baseline="0" noProof="0" dirty="0">
                <a:ln>
                  <a:noFill/>
                </a:ln>
                <a:solidFill>
                  <a:srgbClr val="000000"/>
                </a:solidFill>
                <a:effectLst/>
                <a:uLnTx/>
                <a:uFillTx/>
                <a:latin typeface="Menlo"/>
                <a:sym typeface="Menlo"/>
              </a:rPr>
              <a:t> + second + </a:t>
            </a:r>
            <a:r>
              <a:rPr kumimoji="0" sz="1800" b="0" i="0" u="none" strike="noStrike" kern="0" cap="none" spc="0" normalizeH="0" baseline="0" noProof="0" dirty="0">
                <a:ln>
                  <a:noFill/>
                </a:ln>
                <a:solidFill>
                  <a:srgbClr val="D12F1B"/>
                </a:solidFill>
                <a:effectLst/>
                <a:uLnTx/>
                <a:uFillTx/>
                <a:latin typeface="Menlo"/>
                <a:sym typeface="Menlo"/>
              </a:rPr>
              <a:t>")"</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 </a:t>
            </a:r>
            <a:r>
              <a:rPr kumimoji="0" sz="1800" b="0" i="0" u="none" strike="noStrike" kern="0" cap="none" spc="0" normalizeH="0" baseline="0" noProof="0" dirty="0">
                <a:ln>
                  <a:noFill/>
                </a:ln>
                <a:solidFill>
                  <a:srgbClr val="008400"/>
                </a:solidFill>
                <a:effectLst/>
                <a:uLnTx/>
                <a:uFillTx/>
                <a:latin typeface="Menlo"/>
                <a:sym typeface="Menlo"/>
              </a:rPr>
              <a:t>// end </a:t>
            </a:r>
            <a:r>
              <a:rPr kumimoji="0" sz="1800" b="0" i="0" u="none" strike="noStrike" kern="0" cap="none" spc="0" normalizeH="0" baseline="0" noProof="0" dirty="0" err="1">
                <a:ln>
                  <a:noFill/>
                </a:ln>
                <a:solidFill>
                  <a:srgbClr val="008400"/>
                </a:solidFill>
                <a:effectLst/>
                <a:uLnTx/>
                <a:uFillTx/>
                <a:latin typeface="Menlo"/>
                <a:sym typeface="Menlo"/>
              </a:rPr>
              <a:t>toString</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008400"/>
                </a:solidFill>
                <a:effectLst/>
                <a:uLnTx/>
                <a:uFillTx/>
                <a:latin typeface="Menlo"/>
                <a:sym typeface="Menlo"/>
              </a:rPr>
              <a:t>// end Pair</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p:txBody>
      </p:sp>
    </p:spTree>
    <p:extLst>
      <p:ext uri="{BB962C8B-B14F-4D97-AF65-F5344CB8AC3E}">
        <p14:creationId xmlns:p14="http://schemas.microsoft.com/office/powerpoint/2010/main" val="301060491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noGrp="1"/>
          </p:cNvSpPr>
          <p:nvPr>
            <p:ph type="title"/>
          </p:nvPr>
        </p:nvSpPr>
        <p:spPr>
          <a:prstGeom prst="rect">
            <a:avLst/>
          </a:prstGeom>
        </p:spPr>
        <p:txBody>
          <a:bodyPr>
            <a:normAutofit fontScale="90000"/>
          </a:bodyPr>
          <a:lstStyle/>
          <a:p>
            <a:r>
              <a:rPr dirty="0"/>
              <a:t>More Than One Generic Type</a:t>
            </a:r>
          </a:p>
        </p:txBody>
      </p:sp>
      <p:sp>
        <p:nvSpPr>
          <p:cNvPr id="54" name="Content Placeholder 2"/>
          <p:cNvSpPr txBox="1">
            <a:spLocks noGrp="1"/>
          </p:cNvSpPr>
          <p:nvPr>
            <p:ph type="body" idx="1"/>
          </p:nvPr>
        </p:nvSpPr>
        <p:spPr>
          <a:prstGeom prst="rect">
            <a:avLst/>
          </a:prstGeom>
        </p:spPr>
        <p:txBody>
          <a:bodyPr>
            <a:normAutofit fontScale="92500" lnSpcReduction="10000"/>
          </a:bodyPr>
          <a:lstStyle/>
          <a:p>
            <a:r>
              <a:rPr dirty="0"/>
              <a:t>Possible to define more than one generic type within a class definition</a:t>
            </a:r>
          </a:p>
          <a:p>
            <a:pPr lvl="1"/>
            <a:r>
              <a:rPr sz="2000" dirty="0"/>
              <a:t>Write identifiers, separated by commas, within angle brackets after class’s name</a:t>
            </a:r>
          </a:p>
          <a:p>
            <a:r>
              <a:rPr dirty="0"/>
              <a:t>Each represents actual data type specified by the client when it instantiates object of the class</a:t>
            </a:r>
            <a:endParaRPr lang="en-US" dirty="0"/>
          </a:p>
          <a:p>
            <a:r>
              <a:rPr lang="en-US" dirty="0"/>
              <a:t>Example | class Pair</a:t>
            </a:r>
          </a:p>
          <a:p>
            <a:pPr marL="609600" lvl="1" indent="0" defTabSz="344804">
              <a:lnSpc>
                <a:spcPct val="150000"/>
              </a:lnSpc>
              <a:buNone/>
              <a:tabLst>
                <a:tab pos="342900" algn="l"/>
              </a:tabLst>
              <a:defRPr sz="1800">
                <a:latin typeface="Menlo"/>
                <a:ea typeface="Menlo"/>
                <a:cs typeface="Menlo"/>
                <a:sym typeface="Menlo"/>
              </a:defRPr>
            </a:pPr>
            <a:r>
              <a:rPr lang="en-US" sz="1800" dirty="0">
                <a:latin typeface="Menlo"/>
                <a:sym typeface="Menlo"/>
              </a:rPr>
              <a:t>Name joe = </a:t>
            </a:r>
            <a:r>
              <a:rPr lang="en-US" sz="1800" dirty="0">
                <a:solidFill>
                  <a:srgbClr val="BA2DA2"/>
                </a:solidFill>
                <a:latin typeface="Menlo"/>
                <a:sym typeface="Menlo"/>
              </a:rPr>
              <a:t>new</a:t>
            </a:r>
            <a:r>
              <a:rPr lang="en-US" sz="1800" dirty="0">
                <a:latin typeface="Menlo"/>
                <a:sym typeface="Menlo"/>
              </a:rPr>
              <a:t> Name(</a:t>
            </a:r>
            <a:r>
              <a:rPr lang="en-US" sz="1800" dirty="0">
                <a:solidFill>
                  <a:srgbClr val="D12F1B"/>
                </a:solidFill>
                <a:latin typeface="Menlo"/>
                <a:sym typeface="Menlo"/>
              </a:rPr>
              <a:t>"Joe"</a:t>
            </a:r>
            <a:r>
              <a:rPr lang="en-US" sz="1800" dirty="0">
                <a:latin typeface="Menlo"/>
                <a:sym typeface="Menlo"/>
              </a:rPr>
              <a:t>, </a:t>
            </a:r>
            <a:r>
              <a:rPr lang="en-US" sz="1800" dirty="0">
                <a:solidFill>
                  <a:srgbClr val="D12F1B"/>
                </a:solidFill>
                <a:latin typeface="Menlo"/>
                <a:sym typeface="Menlo"/>
              </a:rPr>
              <a:t>"Java"</a:t>
            </a:r>
            <a:r>
              <a:rPr lang="en-US" sz="1800" dirty="0">
                <a:latin typeface="Menlo"/>
                <a:sym typeface="Menlo"/>
              </a:rPr>
              <a:t>);</a:t>
            </a:r>
            <a:endParaRPr lang="en-US" sz="1800" dirty="0">
              <a:latin typeface="Helvetica"/>
              <a:cs typeface="Helvetica"/>
              <a:sym typeface="Helvetica"/>
            </a:endParaRPr>
          </a:p>
          <a:p>
            <a:pPr marL="609600" lvl="1" indent="0" defTabSz="344804">
              <a:lnSpc>
                <a:spcPct val="150000"/>
              </a:lnSpc>
              <a:buNone/>
              <a:tabLst>
                <a:tab pos="342900" algn="l"/>
              </a:tabLst>
              <a:defRPr sz="1800">
                <a:latin typeface="Menlo"/>
                <a:ea typeface="Menlo"/>
                <a:cs typeface="Menlo"/>
                <a:sym typeface="Menlo"/>
              </a:defRPr>
            </a:pPr>
            <a:r>
              <a:rPr lang="en-US" sz="1800" dirty="0">
                <a:latin typeface="Menlo"/>
                <a:sym typeface="Menlo"/>
              </a:rPr>
              <a:t>String </a:t>
            </a:r>
            <a:r>
              <a:rPr lang="en-US" sz="1800" dirty="0" err="1">
                <a:latin typeface="Menlo"/>
                <a:sym typeface="Menlo"/>
              </a:rPr>
              <a:t>joePhone</a:t>
            </a:r>
            <a:r>
              <a:rPr lang="en-US" sz="1800" dirty="0">
                <a:latin typeface="Menlo"/>
                <a:sym typeface="Menlo"/>
              </a:rPr>
              <a:t> = </a:t>
            </a:r>
            <a:r>
              <a:rPr lang="en-US" sz="1800" dirty="0">
                <a:solidFill>
                  <a:srgbClr val="D12F1B"/>
                </a:solidFill>
                <a:latin typeface="Menlo"/>
                <a:sym typeface="Menlo"/>
              </a:rPr>
              <a:t>"(401) 555-1234"</a:t>
            </a:r>
            <a:r>
              <a:rPr lang="en-US" sz="1800" dirty="0">
                <a:latin typeface="Menlo"/>
                <a:sym typeface="Menlo"/>
              </a:rPr>
              <a:t>;</a:t>
            </a:r>
            <a:endParaRPr lang="en-US" sz="1800" dirty="0">
              <a:latin typeface="Helvetica"/>
              <a:cs typeface="Helvetica"/>
              <a:sym typeface="Helvetica"/>
            </a:endParaRPr>
          </a:p>
          <a:p>
            <a:pPr marL="609600" lvl="1" indent="0" defTabSz="344804">
              <a:lnSpc>
                <a:spcPct val="150000"/>
              </a:lnSpc>
              <a:buNone/>
              <a:tabLst>
                <a:tab pos="342900" algn="l"/>
              </a:tabLst>
              <a:defRPr sz="1800">
                <a:latin typeface="Menlo"/>
                <a:ea typeface="Menlo"/>
                <a:cs typeface="Menlo"/>
                <a:sym typeface="Menlo"/>
              </a:defRPr>
            </a:pPr>
            <a:r>
              <a:rPr lang="en-US" sz="1800" dirty="0">
                <a:latin typeface="Menlo"/>
                <a:sym typeface="Menlo"/>
              </a:rPr>
              <a:t>Pair&lt;Name, String&gt; </a:t>
            </a:r>
            <a:r>
              <a:rPr lang="en-US" sz="1800" dirty="0" err="1">
                <a:latin typeface="Menlo"/>
                <a:sym typeface="Menlo"/>
              </a:rPr>
              <a:t>joeEntry</a:t>
            </a:r>
            <a:r>
              <a:rPr lang="en-US" sz="1800" dirty="0">
                <a:latin typeface="Menlo"/>
                <a:sym typeface="Menlo"/>
              </a:rPr>
              <a:t> = </a:t>
            </a:r>
            <a:r>
              <a:rPr lang="en-US" sz="1800" dirty="0">
                <a:solidFill>
                  <a:srgbClr val="BA2DA2"/>
                </a:solidFill>
                <a:latin typeface="Menlo"/>
                <a:sym typeface="Menlo"/>
              </a:rPr>
              <a:t>new</a:t>
            </a:r>
            <a:r>
              <a:rPr lang="en-US" sz="1800" dirty="0">
                <a:latin typeface="Menlo"/>
                <a:sym typeface="Menlo"/>
              </a:rPr>
              <a:t> Pair&lt;&gt;(joe, </a:t>
            </a:r>
            <a:r>
              <a:rPr lang="en-US" sz="1800" dirty="0" err="1">
                <a:latin typeface="Menlo"/>
                <a:sym typeface="Menlo"/>
              </a:rPr>
              <a:t>joePhone</a:t>
            </a:r>
            <a:r>
              <a:rPr lang="en-US" sz="1800" dirty="0">
                <a:latin typeface="Menlo"/>
                <a:sym typeface="Menlo"/>
              </a:rPr>
              <a:t>);</a:t>
            </a:r>
            <a:endParaRPr lang="en-US" sz="1800" dirty="0">
              <a:latin typeface="Helvetica"/>
              <a:cs typeface="Helvetica"/>
              <a:sym typeface="Helvetica"/>
            </a:endParaRPr>
          </a:p>
          <a:p>
            <a:pPr marL="609600" lvl="1" indent="0" defTabSz="344804">
              <a:lnSpc>
                <a:spcPct val="150000"/>
              </a:lnSpc>
              <a:buNone/>
              <a:tabLst>
                <a:tab pos="342900" algn="l"/>
              </a:tabLst>
              <a:defRPr sz="1800">
                <a:latin typeface="Menlo"/>
                <a:ea typeface="Menlo"/>
                <a:cs typeface="Menlo"/>
                <a:sym typeface="Menlo"/>
              </a:defRPr>
            </a:pPr>
            <a:r>
              <a:rPr lang="en-US" sz="1800" dirty="0" err="1">
                <a:latin typeface="Menlo"/>
                <a:sym typeface="Menlo"/>
              </a:rPr>
              <a:t>System.out.println</a:t>
            </a:r>
            <a:r>
              <a:rPr lang="en-US" sz="1800" dirty="0">
                <a:latin typeface="Menlo"/>
                <a:sym typeface="Menlo"/>
              </a:rPr>
              <a:t>(</a:t>
            </a:r>
            <a:r>
              <a:rPr lang="en-US" sz="1800" dirty="0" err="1">
                <a:latin typeface="Menlo"/>
                <a:sym typeface="Menlo"/>
              </a:rPr>
              <a:t>joeEntry</a:t>
            </a:r>
            <a:r>
              <a:rPr lang="en-US" sz="1800" dirty="0">
                <a:latin typeface="Menlo"/>
                <a:sym typeface="Menlo"/>
              </a:rPr>
              <a:t>);</a:t>
            </a:r>
            <a:endParaRPr lang="en-US" sz="1800" dirty="0">
              <a:latin typeface="Helvetica"/>
              <a:cs typeface="Helvetica"/>
              <a:sym typeface="Helvetica"/>
            </a:endParaRPr>
          </a:p>
        </p:txBody>
      </p:sp>
    </p:spTree>
    <p:extLst>
      <p:ext uri="{BB962C8B-B14F-4D97-AF65-F5344CB8AC3E}">
        <p14:creationId xmlns:p14="http://schemas.microsoft.com/office/powerpoint/2010/main" val="378394965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4"/>
          <p:cNvSpPr txBox="1">
            <a:spLocks noChangeArrowheads="1"/>
          </p:cNvSpPr>
          <p:nvPr/>
        </p:nvSpPr>
        <p:spPr bwMode="auto">
          <a:xfrm>
            <a:off x="457200" y="1063900"/>
            <a:ext cx="8004413" cy="5401479"/>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1" i="0" u="none" strike="noStrike" kern="1200" cap="none" spc="0" normalizeH="0" baseline="0" noProof="0" dirty="0">
                <a:ln>
                  <a:noFill/>
                </a:ln>
                <a:solidFill>
                  <a:prstClr val="black"/>
                </a:solidFill>
                <a:effectLst/>
                <a:uLnTx/>
                <a:uFillTx/>
                <a:latin typeface="Arial" charset="0"/>
                <a:ea typeface="+mn-ea"/>
                <a:cs typeface="Helvetica"/>
                <a:sym typeface="Arial"/>
              </a:rPr>
              <a:t>Generic method: </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method with a type variable </a:t>
            </a:r>
          </a:p>
          <a:p>
            <a:pPr marL="236538" marR="0" lvl="2"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Can be defined inside </a:t>
            </a:r>
            <a:r>
              <a:rPr kumimoji="0" lang="en-US" sz="2400" b="0" i="0" u="none" strike="noStrike" kern="1200" cap="none" spc="0" normalizeH="0" baseline="0" noProof="0" dirty="0">
                <a:ln>
                  <a:noFill/>
                </a:ln>
                <a:solidFill>
                  <a:srgbClr val="FF0000"/>
                </a:solidFill>
                <a:effectLst/>
                <a:uLnTx/>
                <a:uFillTx/>
                <a:latin typeface="Arial" charset="0"/>
                <a:ea typeface="+mn-ea"/>
                <a:cs typeface="Helvetica"/>
                <a:sym typeface="Arial"/>
              </a:rPr>
              <a:t>non-generic</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 classes </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Example: Want to declare a method that can print an array of any type: </a:t>
            </a:r>
            <a:endParaRPr kumimoji="0" lang="en-US" sz="2400" b="0" i="0" u="none" strike="noStrike" kern="1200" cap="none" spc="0" normalizeH="0" baseline="0" noProof="0" dirty="0">
              <a:ln>
                <a:noFill/>
              </a:ln>
              <a:solidFill>
                <a:prstClr val="black"/>
              </a:solidFill>
              <a:effectLst/>
              <a:uLnTx/>
              <a:uFillTx/>
              <a:latin typeface="Courier New" pitchFamily="49" charset="0"/>
              <a:ea typeface="+mn-ea"/>
              <a:cs typeface="Helvetica"/>
              <a:sym typeface="Arial"/>
            </a:endParaRP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public class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ArrayUtil</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Prints all elements in an array.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param</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 the array to print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public static </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Helvetica"/>
                <a:sym typeface="Arial"/>
              </a:rPr>
              <a:t>&lt;T&gt;</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void print(</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Helvetica"/>
                <a:sym typeface="Arial"/>
              </a:rPr>
              <a:t>T</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a:t>
            </a:r>
            <a:endParaRPr kumimoji="0" lang="en-US" sz="1800" b="1" i="0" u="none" strike="noStrike" kern="1200" cap="none" spc="0" normalizeH="0" baseline="0" noProof="0" dirty="0">
              <a:ln>
                <a:noFill/>
              </a:ln>
              <a:solidFill>
                <a:srgbClr val="6E7069"/>
              </a:solidFill>
              <a:effectLst/>
              <a:uLnTx/>
              <a:uFillTx/>
              <a:latin typeface="Arial" charset="0"/>
              <a:ea typeface="+mn-ea"/>
              <a:cs typeface="Helvetica"/>
              <a:sym typeface="Arial"/>
            </a:endParaRPr>
          </a:p>
        </p:txBody>
      </p:sp>
      <p:sp>
        <p:nvSpPr>
          <p:cNvPr id="5" name="Title 1"/>
          <p:cNvSpPr txBox="1">
            <a:spLocks/>
          </p:cNvSpPr>
          <p:nvPr/>
        </p:nvSpPr>
        <p:spPr>
          <a:xfrm>
            <a:off x="457200" y="223969"/>
            <a:ext cx="8229600" cy="718986"/>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Generic Methods</a:t>
            </a:r>
          </a:p>
        </p:txBody>
      </p:sp>
    </p:spTree>
    <p:extLst>
      <p:ext uri="{BB962C8B-B14F-4D97-AF65-F5344CB8AC3E}">
        <p14:creationId xmlns:p14="http://schemas.microsoft.com/office/powerpoint/2010/main" val="3010376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4"/>
          <p:cNvSpPr txBox="1">
            <a:spLocks noChangeArrowheads="1"/>
          </p:cNvSpPr>
          <p:nvPr/>
        </p:nvSpPr>
        <p:spPr bwMode="auto">
          <a:xfrm>
            <a:off x="457201" y="1253416"/>
            <a:ext cx="7633503" cy="4339650"/>
          </a:xfrm>
          <a:prstGeom prst="rect">
            <a:avLst/>
          </a:prstGeom>
          <a:noFill/>
          <a:ln w="9525">
            <a:noFill/>
            <a:miter lim="800000"/>
            <a:headEnd/>
            <a:tailEnd/>
          </a:ln>
        </p:spPr>
        <p:txBody>
          <a:bodyPr wrap="square">
            <a:spAutoFit/>
          </a:bodyPr>
          <a:lstStyle/>
          <a:p>
            <a:pPr marL="8001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Often easier to see how to implement a generic method by starting with a concrete example; e.g. print the elements in an array of </a:t>
            </a:r>
            <a:r>
              <a:rPr kumimoji="0" lang="en-US" sz="2400" b="0" i="1" u="none" strike="noStrike" kern="1200" cap="none" spc="0" normalizeH="0" baseline="0" noProof="0" dirty="0">
                <a:ln>
                  <a:noFill/>
                </a:ln>
                <a:solidFill>
                  <a:prstClr val="black"/>
                </a:solidFill>
                <a:effectLst/>
                <a:uLnTx/>
                <a:uFillTx/>
                <a:latin typeface="Arial" charset="0"/>
                <a:ea typeface="+mn-ea"/>
                <a:cs typeface="Helvetica"/>
                <a:sym typeface="Arial"/>
              </a:rPr>
              <a:t>strings</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 </a:t>
            </a:r>
            <a:b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br>
            <a:endPar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endParaRPr>
          </a:p>
          <a:p>
            <a:pPr marL="45720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public class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ArrayUtil</a:t>
            </a:r>
            <a:endPar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endParaRPr>
          </a:p>
          <a:p>
            <a:pPr marL="457200" marR="0" lvl="2"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public static void print(String[] a) </a:t>
            </a:r>
            <a:b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b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b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b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for (String e : a) </a:t>
            </a:r>
            <a:b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b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System.out.print</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(e + " "); </a:t>
            </a:r>
            <a:b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b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System.out.println</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 .</a:t>
            </a:r>
            <a:b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b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a:t>
            </a:r>
            <a:r>
              <a:rPr kumimoji="0" lang="en-US" sz="1800" b="1" i="0" u="none" strike="noStrike" kern="1200" cap="none" spc="0" normalizeH="0" baseline="0" noProof="0" dirty="0">
                <a:ln>
                  <a:noFill/>
                </a:ln>
                <a:solidFill>
                  <a:srgbClr val="6E7069"/>
                </a:solidFill>
                <a:effectLst/>
                <a:uLnTx/>
                <a:uFillTx/>
                <a:latin typeface="Arial" charset="0"/>
                <a:ea typeface="+mn-ea"/>
                <a:cs typeface="Helvetica"/>
                <a:sym typeface="Arial"/>
              </a:rPr>
              <a:t> </a:t>
            </a:r>
          </a:p>
        </p:txBody>
      </p:sp>
      <p:sp>
        <p:nvSpPr>
          <p:cNvPr id="4" name="Title 1"/>
          <p:cNvSpPr txBox="1">
            <a:spLocks/>
          </p:cNvSpPr>
          <p:nvPr/>
        </p:nvSpPr>
        <p:spPr>
          <a:xfrm>
            <a:off x="457200" y="319592"/>
            <a:ext cx="8229600" cy="809961"/>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Implement a Generic Method </a:t>
            </a:r>
            <a:r>
              <a:rPr kumimoji="0" lang="en-US" sz="32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(1 of 3) </a:t>
            </a:r>
            <a:endPar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endParaRPr>
          </a:p>
        </p:txBody>
      </p:sp>
    </p:spTree>
    <p:extLst>
      <p:ext uri="{BB962C8B-B14F-4D97-AF65-F5344CB8AC3E}">
        <p14:creationId xmlns:p14="http://schemas.microsoft.com/office/powerpoint/2010/main" val="3992968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457200" y="1282118"/>
            <a:ext cx="8229600" cy="4000500"/>
          </a:xfrm>
          <a:prstGeom prst="rect">
            <a:avLst/>
          </a:prstGeom>
          <a:noFill/>
          <a:ln w="9525">
            <a:noFill/>
            <a:miter lim="800000"/>
            <a:headEnd/>
            <a:tailEnd/>
          </a:ln>
        </p:spPr>
        <p:txBody>
          <a:bodyPr wrap="square">
            <a:spAutoFit/>
          </a:bodyPr>
          <a:lstStyle/>
          <a:p>
            <a:pPr marL="179388" marR="0" lvl="0" indent="-179388" algn="l" defTabSz="914400" rtl="0" eaLnBrk="1" fontAlgn="base" latinLnBrk="0" hangingPunct="1">
              <a:lnSpc>
                <a:spcPct val="100000"/>
              </a:lnSpc>
              <a:spcBef>
                <a:spcPts val="1200"/>
              </a:spcBef>
              <a:spcAft>
                <a:spcPct val="0"/>
              </a:spcAft>
              <a:buClrTx/>
              <a:buSzTx/>
              <a:buFont typeface="Arial"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In order to make the method into a generic method:</a:t>
            </a:r>
          </a:p>
          <a:p>
            <a:pPr marL="636588" marR="0" lvl="1" indent="-179388" algn="l" defTabSz="914400" rtl="0" eaLnBrk="1" fontAlgn="base" latinLnBrk="0" hangingPunct="1">
              <a:lnSpc>
                <a:spcPct val="100000"/>
              </a:lnSpc>
              <a:spcBef>
                <a:spcPts val="1200"/>
              </a:spcBef>
              <a:spcAft>
                <a:spcPct val="0"/>
              </a:spcAft>
              <a:buClrTx/>
              <a:buSzTx/>
              <a:buFont typeface="Arial" charset="0"/>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mn-ea"/>
                <a:cs typeface="Helvetica"/>
                <a:sym typeface="Arial"/>
              </a:rPr>
              <a:t>Replace </a:t>
            </a:r>
            <a:r>
              <a:rPr kumimoji="0" lang="en-US" sz="2000" b="0" i="1"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sym typeface="Arial"/>
              </a:rPr>
              <a:t>String </a:t>
            </a:r>
            <a:r>
              <a:rPr kumimoji="0" lang="en-US" sz="2000" b="0" i="1" u="none" strike="noStrike" kern="1200" cap="none" spc="0" normalizeH="0" baseline="0" noProof="0" dirty="0">
                <a:ln>
                  <a:noFill/>
                </a:ln>
                <a:solidFill>
                  <a:prstClr val="black"/>
                </a:solidFill>
                <a:effectLst/>
                <a:uLnTx/>
                <a:uFillTx/>
                <a:latin typeface="Arial" charset="0"/>
                <a:ea typeface="+mn-ea"/>
                <a:cs typeface="Helvetica"/>
                <a:sym typeface="Arial"/>
              </a:rPr>
              <a:t>with a type parameter, say </a:t>
            </a:r>
            <a:r>
              <a:rPr kumimoji="0" lang="en-US" sz="2000" b="0" i="1"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sym typeface="Arial"/>
              </a:rPr>
              <a:t>E</a:t>
            </a:r>
            <a:r>
              <a:rPr kumimoji="0" lang="en-US" sz="2000" b="0" i="1" u="none" strike="noStrike" kern="1200" cap="none" spc="0" normalizeH="0" baseline="0" noProof="0" dirty="0">
                <a:ln>
                  <a:noFill/>
                </a:ln>
                <a:solidFill>
                  <a:prstClr val="black"/>
                </a:solidFill>
                <a:effectLst/>
                <a:uLnTx/>
                <a:uFillTx/>
                <a:latin typeface="Arial" charset="0"/>
                <a:ea typeface="+mn-ea"/>
                <a:cs typeface="Helvetica"/>
                <a:sym typeface="Arial"/>
              </a:rPr>
              <a:t>, to denote the element type</a:t>
            </a:r>
          </a:p>
          <a:p>
            <a:pPr marL="636588" marR="0" lvl="1" indent="-179388" algn="l" defTabSz="914400" rtl="0" eaLnBrk="1" fontAlgn="base" latinLnBrk="0" hangingPunct="1">
              <a:lnSpc>
                <a:spcPct val="100000"/>
              </a:lnSpc>
              <a:spcBef>
                <a:spcPts val="1200"/>
              </a:spcBef>
              <a:spcAft>
                <a:spcPct val="0"/>
              </a:spcAft>
              <a:buClrTx/>
              <a:buSzTx/>
              <a:buFont typeface="Arial" charset="0"/>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mn-ea"/>
                <a:cs typeface="Helvetica"/>
                <a:sym typeface="Arial"/>
              </a:rPr>
              <a:t>Supply the type parameters between the method's modifiers and return type</a:t>
            </a:r>
            <a:endPar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endParaRPr>
          </a:p>
          <a:p>
            <a:pPr marL="457200" marR="0" lvl="2" indent="-179388" algn="l" defTabSz="914400" rtl="0" eaLnBrk="1" fontAlgn="base" latinLnBrk="0" hangingPunct="1">
              <a:lnSpc>
                <a:spcPct val="100000"/>
              </a:lnSpc>
              <a:spcBef>
                <a:spcPts val="12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public static </a:t>
            </a:r>
            <a:r>
              <a:rPr kumimoji="0" lang="en-US" sz="2000" b="1" i="0" u="none" strike="noStrike" kern="1200" cap="none" spc="0" normalizeH="0" baseline="0" noProof="0" dirty="0">
                <a:ln>
                  <a:noFill/>
                </a:ln>
                <a:solidFill>
                  <a:srgbClr val="7030A0"/>
                </a:solidFill>
                <a:effectLst/>
                <a:uLnTx/>
                <a:uFillTx/>
                <a:latin typeface="Courier New" pitchFamily="49" charset="0"/>
                <a:ea typeface="+mn-ea"/>
                <a:cs typeface="Helvetica"/>
                <a:sym typeface="Arial"/>
              </a:rPr>
              <a:t>&lt;E&gt;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void print(</a:t>
            </a:r>
            <a:r>
              <a:rPr kumimoji="0" lang="en-US" sz="2000" b="1" i="0" u="none" strike="noStrike" kern="1200" cap="none" spc="0" normalizeH="0" baseline="0" noProof="0" dirty="0">
                <a:ln>
                  <a:noFill/>
                </a:ln>
                <a:solidFill>
                  <a:srgbClr val="7030A0"/>
                </a:solidFill>
                <a:effectLst/>
                <a:uLnTx/>
                <a:uFillTx/>
                <a:latin typeface="Courier New" pitchFamily="49" charset="0"/>
                <a:cs typeface="Helvetica"/>
                <a:sym typeface="Arial"/>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for (</a:t>
            </a:r>
            <a:r>
              <a:rPr kumimoji="0" lang="en-US" sz="2000" b="1" i="0" u="none" strike="noStrike" kern="1200" cap="none" spc="0" normalizeH="0" baseline="0" noProof="0" dirty="0">
                <a:ln>
                  <a:noFill/>
                </a:ln>
                <a:solidFill>
                  <a:srgbClr val="7030A0"/>
                </a:solidFill>
                <a:effectLst/>
                <a:uLnTx/>
                <a:uFillTx/>
                <a:latin typeface="Courier New" pitchFamily="49" charset="0"/>
                <a:cs typeface="Helvetica"/>
                <a:sym typeface="Arial"/>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a)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System.out.print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(e + " ");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System.out.println</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a:t>
            </a:r>
            <a:endParaRPr kumimoji="0" lang="en-US" sz="2000" b="0" i="0" u="none" strike="noStrike" kern="1200" cap="none" spc="0" normalizeH="0" baseline="0" noProof="0" dirty="0">
              <a:ln>
                <a:noFill/>
              </a:ln>
              <a:solidFill>
                <a:srgbClr val="6E7069"/>
              </a:solidFill>
              <a:effectLst/>
              <a:uLnTx/>
              <a:uFillTx/>
              <a:latin typeface="Arial" charset="0"/>
              <a:ea typeface="+mn-ea"/>
              <a:cs typeface="Helvetica"/>
              <a:sym typeface="Arial"/>
            </a:endParaRPr>
          </a:p>
        </p:txBody>
      </p:sp>
      <p:sp>
        <p:nvSpPr>
          <p:cNvPr id="4" name="Title 1"/>
          <p:cNvSpPr txBox="1">
            <a:spLocks/>
          </p:cNvSpPr>
          <p:nvPr/>
        </p:nvSpPr>
        <p:spPr>
          <a:xfrm>
            <a:off x="457200" y="319592"/>
            <a:ext cx="8229600" cy="79934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Implement a Generic Method </a:t>
            </a:r>
            <a:r>
              <a:rPr kumimoji="0" lang="en-US" sz="32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(2 of 3) </a:t>
            </a:r>
            <a:endPar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endParaRPr>
          </a:p>
        </p:txBody>
      </p:sp>
      <p:cxnSp>
        <p:nvCxnSpPr>
          <p:cNvPr id="3" name="Straight Arrow Connector 2"/>
          <p:cNvCxnSpPr/>
          <p:nvPr/>
        </p:nvCxnSpPr>
        <p:spPr>
          <a:xfrm>
            <a:off x="2636322" y="2493818"/>
            <a:ext cx="368135" cy="53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85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457200" y="1106311"/>
            <a:ext cx="8050192" cy="4770537"/>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When calling a generic method, you need not instantiate the type variables:</a:t>
            </a:r>
          </a:p>
          <a:p>
            <a:pPr marL="457200" marR="0" lvl="1" indent="0" algn="l" defTabSz="914400" rtl="0" eaLnBrk="1" fontAlgn="base" latinLnBrk="0" hangingPunct="1">
              <a:lnSpc>
                <a:spcPct val="100000"/>
              </a:lnSpc>
              <a:spcBef>
                <a:spcPts val="12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Rectangle[] rectangles = . .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b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ArrayUtil.print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(rectangles);</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457200" marR="0" lvl="1" indent="0" algn="l" defTabSz="914400" rtl="0" eaLnBrk="1" fontAlgn="base" latinLnBrk="0" hangingPunct="1">
              <a:lnSpc>
                <a:spcPct val="100000"/>
              </a:lnSpc>
              <a:spcBef>
                <a:spcPts val="1200"/>
              </a:spcBef>
              <a:spcAft>
                <a:spcPct val="0"/>
              </a:spcAft>
              <a:buClrTx/>
              <a:buSzTx/>
              <a:buFontTx/>
              <a:buNone/>
              <a:tabLst/>
              <a:defRPr/>
            </a:pPr>
            <a:endPar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endParaRP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The compiler deduces that </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E</a:t>
            </a:r>
            <a:r>
              <a:rPr kumimoji="0" lang="en-US" sz="2400" b="0" i="0" u="none" strike="noStrike" kern="1200" cap="none" spc="0" normalizeH="0" baseline="0" noProof="0" dirty="0">
                <a:ln>
                  <a:noFill/>
                </a:ln>
                <a:solidFill>
                  <a:srgbClr val="6E7069"/>
                </a:solidFill>
                <a:effectLst/>
                <a:uLnTx/>
                <a:uFillTx/>
                <a:latin typeface="Arial" charset="0"/>
                <a:ea typeface="+mn-ea"/>
                <a:cs typeface="Helvetica"/>
                <a:sym typeface="Arial"/>
              </a:rPr>
              <a:t> </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is </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Rectangle</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 </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You can also define generic methods that are not static </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1" i="0" u="none" strike="noStrike" kern="1200" cap="none" spc="0" normalizeH="0" baseline="0" noProof="0" dirty="0">
                <a:ln>
                  <a:noFill/>
                </a:ln>
                <a:solidFill>
                  <a:srgbClr val="7030A0"/>
                </a:solidFill>
                <a:effectLst/>
                <a:uLnTx/>
                <a:uFillTx/>
                <a:latin typeface="Arial" charset="0"/>
                <a:ea typeface="+mn-ea"/>
                <a:cs typeface="Helvetica"/>
                <a:sym typeface="Arial"/>
              </a:rPr>
              <a:t>Cannot</a:t>
            </a:r>
            <a:r>
              <a:rPr kumimoji="0" lang="en-US" sz="2400" b="0" i="0" u="none" strike="noStrike" kern="1200" cap="none" spc="0" normalizeH="0" baseline="0" noProof="0" dirty="0">
                <a:ln>
                  <a:noFill/>
                </a:ln>
                <a:solidFill>
                  <a:srgbClr val="7030A0"/>
                </a:solidFill>
                <a:effectLst/>
                <a:uLnTx/>
                <a:uFillTx/>
                <a:latin typeface="Arial" charset="0"/>
                <a:ea typeface="+mn-ea"/>
                <a:cs typeface="Helvetica"/>
                <a:sym typeface="Arial"/>
              </a:rPr>
              <a:t> replace type variables with </a:t>
            </a:r>
            <a:r>
              <a:rPr kumimoji="0" lang="en-US" sz="2400" b="1" i="0" u="none" strike="noStrike" kern="1200" cap="none" spc="0" normalizeH="0" baseline="0" noProof="0" dirty="0">
                <a:ln>
                  <a:noFill/>
                </a:ln>
                <a:solidFill>
                  <a:srgbClr val="7030A0"/>
                </a:solidFill>
                <a:effectLst/>
                <a:uLnTx/>
                <a:uFillTx/>
                <a:latin typeface="Arial" charset="0"/>
                <a:ea typeface="+mn-ea"/>
                <a:cs typeface="Helvetica"/>
                <a:sym typeface="Arial"/>
              </a:rPr>
              <a:t>primitive types </a:t>
            </a:r>
            <a:endParaRPr kumimoji="0" lang="en-US" sz="2400" b="0" i="0" u="none" strike="noStrike" kern="1200" cap="none" spc="0" normalizeH="0" baseline="0" noProof="0" dirty="0">
              <a:ln>
                <a:noFill/>
              </a:ln>
              <a:solidFill>
                <a:prstClr val="black"/>
              </a:solidFill>
              <a:effectLst/>
              <a:uLnTx/>
              <a:uFillTx/>
              <a:latin typeface="Arial" charset="0"/>
              <a:cs typeface="Helvetica"/>
              <a:sym typeface="Arial"/>
            </a:endParaRPr>
          </a:p>
          <a:p>
            <a:pPr marL="0" marR="0" lvl="8" indent="0" algn="l" defTabSz="914400" rtl="0" eaLnBrk="1" fontAlgn="base" latinLnBrk="0" hangingPunct="1">
              <a:lnSpc>
                <a:spcPct val="100000"/>
              </a:lnSpc>
              <a:spcBef>
                <a:spcPct val="5000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charset="0"/>
                <a:cs typeface="Helvetica"/>
                <a:sym typeface="Arial"/>
              </a:rPr>
              <a:t>	</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e.g., cannot use the generic </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print</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 method to print 	an array of type </a:t>
            </a:r>
            <a:r>
              <a:rPr kumimoji="0" lang="en-US" sz="2400" b="0"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int</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a:t>
            </a:r>
            <a:r>
              <a:rPr kumimoji="0" lang="en-US" sz="2000" b="0" i="0" u="none" strike="noStrike" kern="1200" cap="none" spc="0" normalizeH="0" baseline="0" noProof="0" dirty="0">
                <a:ln>
                  <a:noFill/>
                </a:ln>
                <a:solidFill>
                  <a:prstClr val="black"/>
                </a:solidFill>
                <a:effectLst/>
                <a:uLnTx/>
                <a:uFillTx/>
                <a:latin typeface="Courier New" pitchFamily="49" charset="0"/>
                <a:ea typeface="+mn-ea"/>
                <a:cs typeface="Helvetica"/>
                <a:sym typeface="Arial"/>
              </a:rPr>
              <a:t> </a:t>
            </a:r>
          </a:p>
        </p:txBody>
      </p:sp>
      <p:sp>
        <p:nvSpPr>
          <p:cNvPr id="4" name="Title 1"/>
          <p:cNvSpPr txBox="1">
            <a:spLocks/>
          </p:cNvSpPr>
          <p:nvPr/>
        </p:nvSpPr>
        <p:spPr>
          <a:xfrm>
            <a:off x="457200" y="229945"/>
            <a:ext cx="8229600" cy="786719"/>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Implement a Generic Method </a:t>
            </a:r>
            <a:r>
              <a:rPr kumimoji="0" lang="en-US" sz="32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(3 of 3) </a:t>
            </a:r>
            <a:endPar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endParaRPr>
          </a:p>
        </p:txBody>
      </p:sp>
    </p:spTree>
    <p:extLst>
      <p:ext uri="{BB962C8B-B14F-4D97-AF65-F5344CB8AC3E}">
        <p14:creationId xmlns:p14="http://schemas.microsoft.com/office/powerpoint/2010/main" val="3267914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542" y="1837490"/>
            <a:ext cx="6144322" cy="807816"/>
          </a:xfrm>
        </p:spPr>
        <p:txBody>
          <a:bodyPr>
            <a:normAutofit fontScale="90000"/>
          </a:bodyPr>
          <a:lstStyle/>
          <a:p>
            <a:pPr algn="ctr"/>
            <a:r>
              <a:rPr lang="en-US" dirty="0"/>
              <a:t>Type Erasure</a:t>
            </a:r>
          </a:p>
        </p:txBody>
      </p:sp>
    </p:spTree>
    <p:extLst>
      <p:ext uri="{BB962C8B-B14F-4D97-AF65-F5344CB8AC3E}">
        <p14:creationId xmlns:p14="http://schemas.microsoft.com/office/powerpoint/2010/main" val="39242712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4"/>
          <p:cNvSpPr txBox="1">
            <a:spLocks noChangeArrowheads="1"/>
          </p:cNvSpPr>
          <p:nvPr/>
        </p:nvSpPr>
        <p:spPr bwMode="auto">
          <a:xfrm>
            <a:off x="457200" y="1283272"/>
            <a:ext cx="7886700" cy="4801314"/>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mn-cs"/>
              </a:rPr>
              <a:t>The virtual machine erases type parameters, replacing them with their bounds or </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Object</a:t>
            </a:r>
            <a:r>
              <a:rPr kumimoji="0" lang="en-US" sz="2000" b="0" i="0" u="none" strike="noStrike" kern="1200" cap="none" spc="0" normalizeH="0" baseline="0" noProof="0" dirty="0">
                <a:ln>
                  <a:noFill/>
                </a:ln>
                <a:solidFill>
                  <a:prstClr val="black"/>
                </a:solidFill>
                <a:effectLst/>
                <a:uLnTx/>
                <a:uFillTx/>
                <a:latin typeface="Arial" charset="0"/>
                <a:ea typeface="+mn-ea"/>
                <a:cs typeface="+mn-cs"/>
              </a:rPr>
              <a:t>s</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mn-cs"/>
              </a:rPr>
              <a:t>For example, generic class </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Pair&lt;T, S&gt; </a:t>
            </a:r>
            <a:r>
              <a:rPr kumimoji="0" lang="en-US" sz="2000" b="0" i="0" u="none" strike="noStrike" kern="1200" cap="none" spc="0" normalizeH="0" baseline="0" noProof="0" dirty="0">
                <a:ln>
                  <a:noFill/>
                </a:ln>
                <a:solidFill>
                  <a:prstClr val="black"/>
                </a:solidFill>
                <a:effectLst/>
                <a:uLnTx/>
                <a:uFillTx/>
                <a:latin typeface="Arial" charset="0"/>
                <a:ea typeface="+mn-ea"/>
                <a:cs typeface="+mn-cs"/>
              </a:rPr>
              <a:t>turns into the following raw class:</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itchFamily="49" charset="0"/>
                <a:ea typeface="+mn-ea"/>
                <a:cs typeface="+mn-cs"/>
              </a:rPr>
              <a:t>  </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public class Pair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private </a:t>
            </a:r>
            <a:r>
              <a:rPr kumimoji="0" lang="en-US" sz="1600" b="1" i="0" u="none" strike="noStrike" kern="1200" cap="none" spc="0" normalizeH="0" baseline="0" noProof="0" dirty="0">
                <a:ln>
                  <a:noFill/>
                </a:ln>
                <a:solidFill>
                  <a:srgbClr val="0057C1"/>
                </a:solidFill>
                <a:effectLst/>
                <a:uLnTx/>
                <a:uFillTx/>
                <a:latin typeface="Courier New" pitchFamily="49" charset="0"/>
                <a:ea typeface="+mn-ea"/>
                <a:cs typeface="+mn-cs"/>
              </a:rPr>
              <a:t>Object </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first;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private </a:t>
            </a:r>
            <a:r>
              <a:rPr kumimoji="0" lang="en-US" sz="1600" b="1"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second;</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public Pair(</a:t>
            </a:r>
            <a:r>
              <a:rPr kumimoji="0" lang="en-US" sz="1600" b="1"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1" i="0" u="none" strike="noStrike" kern="1200" cap="none" spc="0" normalizeH="0" baseline="0" noProof="0" dirty="0" err="1">
                <a:ln>
                  <a:noFill/>
                </a:ln>
                <a:solidFill>
                  <a:srgbClr val="6E7069"/>
                </a:solidFill>
                <a:effectLst/>
                <a:uLnTx/>
                <a:uFillTx/>
                <a:latin typeface="Courier New" pitchFamily="49" charset="0"/>
                <a:ea typeface="+mn-ea"/>
                <a:cs typeface="+mn-cs"/>
              </a:rPr>
              <a:t>firstElement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1"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1" i="0" u="none" strike="noStrike" kern="1200" cap="none" spc="0" normalizeH="0" baseline="0" noProof="0" dirty="0" err="1">
                <a:ln>
                  <a:noFill/>
                </a:ln>
                <a:solidFill>
                  <a:srgbClr val="6E7069"/>
                </a:solidFill>
                <a:effectLst/>
                <a:uLnTx/>
                <a:uFillTx/>
                <a:latin typeface="Courier New" pitchFamily="49" charset="0"/>
                <a:ea typeface="+mn-ea"/>
                <a:cs typeface="+mn-cs"/>
              </a:rPr>
              <a:t>secondElement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first = </a:t>
            </a:r>
            <a:r>
              <a:rPr kumimoji="0" lang="en-US" sz="1600" b="1" i="0" u="none" strike="noStrike" kern="1200" cap="none" spc="0" normalizeH="0" baseline="0" noProof="0" dirty="0" err="1">
                <a:ln>
                  <a:noFill/>
                </a:ln>
                <a:solidFill>
                  <a:srgbClr val="6E7069"/>
                </a:solidFill>
                <a:effectLst/>
                <a:uLnTx/>
                <a:uFillTx/>
                <a:latin typeface="Courier New" pitchFamily="49" charset="0"/>
                <a:ea typeface="+mn-ea"/>
                <a:cs typeface="+mn-cs"/>
              </a:rPr>
              <a:t>firstElement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second = </a:t>
            </a:r>
            <a:r>
              <a:rPr kumimoji="0" lang="en-US" sz="1600" b="1" i="0" u="none" strike="noStrike" kern="1200" cap="none" spc="0" normalizeH="0" baseline="0" noProof="0" dirty="0" err="1">
                <a:ln>
                  <a:noFill/>
                </a:ln>
                <a:solidFill>
                  <a:srgbClr val="6E7069"/>
                </a:solidFill>
                <a:effectLst/>
                <a:uLnTx/>
                <a:uFillTx/>
                <a:latin typeface="Courier New" pitchFamily="49" charset="0"/>
                <a:ea typeface="+mn-ea"/>
                <a:cs typeface="+mn-cs"/>
              </a:rPr>
              <a:t>secondElement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public </a:t>
            </a:r>
            <a:r>
              <a:rPr kumimoji="0" lang="en-US" sz="1600" b="1"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1" i="0" u="none" strike="noStrike" kern="1200" cap="none" spc="0" normalizeH="0" baseline="0" noProof="0" dirty="0" err="1">
                <a:ln>
                  <a:noFill/>
                </a:ln>
                <a:solidFill>
                  <a:srgbClr val="6E7069"/>
                </a:solidFill>
                <a:effectLst/>
                <a:uLnTx/>
                <a:uFillTx/>
                <a:latin typeface="Courier New" pitchFamily="49" charset="0"/>
                <a:ea typeface="+mn-ea"/>
                <a:cs typeface="+mn-cs"/>
              </a:rPr>
              <a:t>getFirst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 return first; }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public </a:t>
            </a:r>
            <a:r>
              <a:rPr kumimoji="0" lang="en-US" sz="1600" b="1"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1" i="0" u="none" strike="noStrike" kern="1200" cap="none" spc="0" normalizeH="0" baseline="0" noProof="0" dirty="0" err="1">
                <a:ln>
                  <a:noFill/>
                </a:ln>
                <a:solidFill>
                  <a:srgbClr val="6E7069"/>
                </a:solidFill>
                <a:effectLst/>
                <a:uLnTx/>
                <a:uFillTx/>
                <a:latin typeface="Courier New" pitchFamily="49" charset="0"/>
                <a:ea typeface="+mn-ea"/>
                <a:cs typeface="+mn-cs"/>
              </a:rPr>
              <a:t>getSecond</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 return second; }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a:t>
            </a:r>
          </a:p>
        </p:txBody>
      </p:sp>
      <p:sp>
        <p:nvSpPr>
          <p:cNvPr id="4" name="Title 1"/>
          <p:cNvSpPr txBox="1">
            <a:spLocks/>
          </p:cNvSpPr>
          <p:nvPr/>
        </p:nvSpPr>
        <p:spPr>
          <a:xfrm>
            <a:off x="457200" y="229944"/>
            <a:ext cx="8229600" cy="785880"/>
          </a:xfrm>
          <a:prstGeom prst="rect">
            <a:avLst/>
          </a:prstGeom>
        </p:spPr>
        <p:txBody>
          <a:bodyPr/>
          <a:lstStyle/>
          <a:p>
            <a:pPr lvl="0" defTabSz="868680" rtl="0" eaLnBrk="0" fontAlgn="base" hangingPunct="0">
              <a:defRPr sz="4180"/>
            </a:pPr>
            <a:r>
              <a:rPr lang="en-US" sz="4000" b="1" dirty="0">
                <a:solidFill>
                  <a:srgbClr val="007FA3"/>
                </a:solidFill>
                <a:latin typeface="Times New Roman"/>
                <a:ea typeface="Times New Roman"/>
                <a:cs typeface="Times New Roman"/>
                <a:sym typeface="Times New Roman"/>
              </a:rPr>
              <a:t>Type Erasure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4"/>
          <p:cNvSpPr txBox="1">
            <a:spLocks noChangeArrowheads="1"/>
          </p:cNvSpPr>
          <p:nvPr/>
        </p:nvSpPr>
        <p:spPr bwMode="auto">
          <a:xfrm>
            <a:off x="561787" y="1117600"/>
            <a:ext cx="7901641" cy="4678204"/>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mn-cs"/>
              </a:rPr>
              <a:t>Knowing </a:t>
            </a:r>
            <a:r>
              <a:rPr kumimoji="0" lang="en-US" sz="2000" b="1" i="0" u="none" strike="noStrike" kern="1200" cap="none" spc="0" normalizeH="0" baseline="0" noProof="0" dirty="0">
                <a:ln>
                  <a:noFill/>
                </a:ln>
                <a:solidFill>
                  <a:schemeClr val="tx1"/>
                </a:solidFill>
                <a:effectLst/>
                <a:uLnTx/>
                <a:uFillTx/>
                <a:latin typeface="Arial" charset="0"/>
                <a:ea typeface="+mn-ea"/>
                <a:cs typeface="+mn-cs"/>
              </a:rPr>
              <a:t>raw types </a:t>
            </a:r>
            <a:r>
              <a:rPr kumimoji="0" lang="en-US" sz="2000" b="0" i="0" u="none" strike="noStrike" kern="1200" cap="none" spc="0" normalizeH="0" baseline="0" noProof="0" dirty="0">
                <a:ln>
                  <a:noFill/>
                </a:ln>
                <a:solidFill>
                  <a:prstClr val="black"/>
                </a:solidFill>
                <a:effectLst/>
                <a:uLnTx/>
                <a:uFillTx/>
                <a:latin typeface="Arial" charset="0"/>
                <a:ea typeface="+mn-ea"/>
                <a:cs typeface="+mn-cs"/>
              </a:rPr>
              <a:t>helps you understand generics’ limitations</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000" b="0" i="0" u="none" strike="noStrike" kern="1200" cap="none" spc="0" normalizeH="0" baseline="0" noProof="0" dirty="0">
                <a:ln>
                  <a:noFill/>
                </a:ln>
                <a:solidFill>
                  <a:schemeClr val="tx1"/>
                </a:solidFill>
                <a:effectLst/>
                <a:uLnTx/>
                <a:uFillTx/>
                <a:latin typeface="Arial" charset="0"/>
                <a:ea typeface="+mn-ea"/>
                <a:cs typeface="+mn-cs"/>
              </a:rPr>
              <a:t>For example, trying to fill </a:t>
            </a:r>
            <a:r>
              <a:rPr kumimoji="0" lang="en-US" sz="2000" b="1" i="0" u="none" strike="noStrike" kern="1200" cap="none" spc="0" normalizeH="0" baseline="0" noProof="0" dirty="0">
                <a:ln>
                  <a:noFill/>
                </a:ln>
                <a:solidFill>
                  <a:schemeClr val="tx1"/>
                </a:solidFill>
                <a:effectLst/>
                <a:uLnTx/>
                <a:uFillTx/>
                <a:latin typeface="Arial" charset="0"/>
                <a:ea typeface="+mn-ea"/>
                <a:cs typeface="+mn-cs"/>
              </a:rPr>
              <a:t>an array </a:t>
            </a:r>
            <a:r>
              <a:rPr kumimoji="0" lang="en-US" sz="2000" b="0" i="0" u="none" strike="noStrike" kern="1200" cap="none" spc="0" normalizeH="0" baseline="0" noProof="0" dirty="0">
                <a:ln>
                  <a:noFill/>
                </a:ln>
                <a:solidFill>
                  <a:schemeClr val="tx1"/>
                </a:solidFill>
                <a:effectLst/>
                <a:uLnTx/>
                <a:uFillTx/>
                <a:latin typeface="Arial" charset="0"/>
                <a:ea typeface="+mn-ea"/>
                <a:cs typeface="+mn-cs"/>
              </a:rPr>
              <a:t>with copies of objects would be wrong:</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public static &lt;T&gt; void </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fillWithDefaults</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(T[] a)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for (</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int</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 0; </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&lt; </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a.length</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a[</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 new 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000" b="1" i="0" u="none" strike="noStrike" kern="1200" cap="none" spc="0" normalizeH="0" baseline="0" noProof="0" dirty="0">
                <a:ln>
                  <a:noFill/>
                </a:ln>
                <a:solidFill>
                  <a:prstClr val="black"/>
                </a:solidFill>
                <a:effectLst/>
                <a:uLnTx/>
                <a:uFillTx/>
                <a:latin typeface="Arial" charset="0"/>
                <a:ea typeface="+mn-ea"/>
                <a:cs typeface="+mn-cs"/>
              </a:rPr>
              <a:t>Type erasure yields:</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public static void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fillWithDefaults</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(Object[] a)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for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int</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0;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&lt;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a.length</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new Object(); // Not useful</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p:txBody>
      </p:sp>
      <p:sp>
        <p:nvSpPr>
          <p:cNvPr id="4" name="Title 1"/>
          <p:cNvSpPr txBox="1">
            <a:spLocks/>
          </p:cNvSpPr>
          <p:nvPr/>
        </p:nvSpPr>
        <p:spPr>
          <a:xfrm>
            <a:off x="463176" y="182133"/>
            <a:ext cx="8229600" cy="683708"/>
          </a:xfrm>
          <a:prstGeom prst="rect">
            <a:avLst/>
          </a:prstGeom>
        </p:spPr>
        <p:txBody>
          <a:bodyPr/>
          <a:lstStyle/>
          <a:p>
            <a:pPr defTabSz="868680" eaLnBrk="0" fontAlgn="base">
              <a:defRPr sz="4180"/>
            </a:pPr>
            <a:r>
              <a:rPr lang="en-US" sz="4000" b="1" dirty="0">
                <a:solidFill>
                  <a:srgbClr val="007FA3"/>
                </a:solidFill>
                <a:latin typeface="Times New Roman"/>
                <a:ea typeface="Times New Roman"/>
                <a:cs typeface="Times New Roman"/>
              </a:rPr>
              <a:t>Type Erasure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Best Generics Resources</a:t>
            </a:r>
            <a:endParaRPr dirty="0"/>
          </a:p>
        </p:txBody>
      </p:sp>
      <p:sp>
        <p:nvSpPr>
          <p:cNvPr id="71" name="Content Placeholder 5"/>
          <p:cNvSpPr txBox="1">
            <a:spLocks noGrp="1"/>
          </p:cNvSpPr>
          <p:nvPr>
            <p:ph type="body" idx="1"/>
          </p:nvPr>
        </p:nvSpPr>
        <p:spPr>
          <a:xfrm>
            <a:off x="400049" y="1021278"/>
            <a:ext cx="8229601" cy="5276652"/>
          </a:xfrm>
          <a:prstGeom prst="rect">
            <a:avLst/>
          </a:prstGeom>
        </p:spPr>
        <p:txBody>
          <a:bodyPr>
            <a:normAutofit lnSpcReduction="10000"/>
          </a:bodyPr>
          <a:lstStyle/>
          <a:p>
            <a:r>
              <a:rPr lang="en-US" b="1" dirty="0">
                <a:solidFill>
                  <a:srgbClr val="7030A0"/>
                </a:solidFill>
              </a:rPr>
              <a:t>Understanding Java Generics</a:t>
            </a:r>
            <a:endParaRPr lang="en-US" dirty="0">
              <a:solidFill>
                <a:srgbClr val="7030A0"/>
              </a:solidFill>
            </a:endParaRPr>
          </a:p>
          <a:p>
            <a:pPr lvl="1"/>
            <a:r>
              <a:rPr lang="en-US" sz="2000" dirty="0">
                <a:hlinkClick r:id="rId3"/>
              </a:rPr>
              <a:t>https://blogs.oracle.com/javamagazine/java-generics-tutorial-principals-fundamentals</a:t>
            </a:r>
          </a:p>
          <a:p>
            <a:pPr lvl="1"/>
            <a:r>
              <a:rPr lang="en-US" sz="2000" dirty="0">
                <a:hlinkClick r:id="rId3"/>
              </a:rPr>
              <a:t>https://blogs.oracle.com/javamagazine/java-generics-tutorial-wildcards-subtyping-typeerasure</a:t>
            </a:r>
          </a:p>
          <a:p>
            <a:r>
              <a:rPr lang="en-US" b="1" dirty="0">
                <a:solidFill>
                  <a:srgbClr val="7030A0"/>
                </a:solidFill>
              </a:rPr>
              <a:t>O’Reilly:</a:t>
            </a:r>
            <a:r>
              <a:rPr lang="en-US" dirty="0">
                <a:solidFill>
                  <a:srgbClr val="7030A0"/>
                </a:solidFill>
              </a:rPr>
              <a:t> </a:t>
            </a:r>
            <a:r>
              <a:rPr lang="en-US" b="1" dirty="0">
                <a:solidFill>
                  <a:srgbClr val="7030A0"/>
                </a:solidFill>
              </a:rPr>
              <a:t>Understanding Java 8 Generics </a:t>
            </a:r>
            <a:r>
              <a:rPr lang="en-US" dirty="0"/>
              <a:t>(Video)</a:t>
            </a:r>
            <a:endParaRPr lang="en-US" sz="2000" dirty="0"/>
          </a:p>
          <a:p>
            <a:pPr lvl="1"/>
            <a:r>
              <a:rPr lang="en-US" sz="2000" dirty="0"/>
              <a:t>Watch </a:t>
            </a:r>
            <a:r>
              <a:rPr lang="en-US" sz="2000" b="1" dirty="0">
                <a:solidFill>
                  <a:srgbClr val="7030A0"/>
                </a:solidFill>
              </a:rPr>
              <a:t>Part 5: Type erasure </a:t>
            </a:r>
            <a:r>
              <a:rPr lang="en-US" sz="2000" dirty="0">
                <a:solidFill>
                  <a:schemeClr val="tx1"/>
                </a:solidFill>
              </a:rPr>
              <a:t>(as a starting point)</a:t>
            </a:r>
            <a:endParaRPr lang="en-US" sz="2000" dirty="0">
              <a:hlinkClick r:id="rId3"/>
            </a:endParaRPr>
          </a:p>
          <a:p>
            <a:pPr lvl="2"/>
            <a:r>
              <a:rPr lang="en-US" sz="1800" dirty="0"/>
              <a:t>Unavailable on YouTube, but you can access it for free as a MC student</a:t>
            </a:r>
          </a:p>
          <a:p>
            <a:pPr lvl="1"/>
            <a:r>
              <a:rPr lang="en-US" sz="2000" dirty="0"/>
              <a:t>Visit </a:t>
            </a:r>
            <a:r>
              <a:rPr lang="en-US" sz="2000" dirty="0">
                <a:hlinkClick r:id="rId4"/>
              </a:rPr>
              <a:t>https://www.oreilly.com/library/view/temporary-access/</a:t>
            </a:r>
            <a:endParaRPr lang="en-US" sz="2000" dirty="0"/>
          </a:p>
          <a:p>
            <a:pPr lvl="2"/>
            <a:r>
              <a:rPr lang="en-US" sz="1800" dirty="0"/>
              <a:t>Select </a:t>
            </a:r>
            <a:r>
              <a:rPr lang="en-US" sz="1800" b="1" dirty="0">
                <a:solidFill>
                  <a:srgbClr val="7030A0"/>
                </a:solidFill>
              </a:rPr>
              <a:t>Not listed. Click here. </a:t>
            </a:r>
            <a:r>
              <a:rPr lang="en-US" sz="1800" dirty="0"/>
              <a:t>option</a:t>
            </a:r>
          </a:p>
          <a:p>
            <a:pPr lvl="2"/>
            <a:r>
              <a:rPr lang="en-US" sz="1800" dirty="0"/>
              <a:t>Provide your MC email address </a:t>
            </a:r>
          </a:p>
        </p:txBody>
      </p:sp>
    </p:spTree>
    <p:extLst>
      <p:ext uri="{BB962C8B-B14F-4D97-AF65-F5344CB8AC3E}">
        <p14:creationId xmlns:p14="http://schemas.microsoft.com/office/powerpoint/2010/main" val="10726713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197892" y="1464643"/>
            <a:ext cx="8488908" cy="2400657"/>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mn-cs"/>
              </a:rPr>
              <a:t>To solve this particular problem, you can supply a default value:</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public static &lt;E&gt; void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fillWithDefaults</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(E[] a,</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E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defaultValue</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for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int</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0;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&lt;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a.length</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defaultValue</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p:txBody>
      </p:sp>
      <p:sp>
        <p:nvSpPr>
          <p:cNvPr id="4" name="Title 1"/>
          <p:cNvSpPr txBox="1">
            <a:spLocks/>
          </p:cNvSpPr>
          <p:nvPr/>
        </p:nvSpPr>
        <p:spPr>
          <a:xfrm>
            <a:off x="457200" y="223969"/>
            <a:ext cx="8229600" cy="702384"/>
          </a:xfrm>
          <a:prstGeom prst="rect">
            <a:avLst/>
          </a:prstGeom>
        </p:spPr>
        <p:txBody>
          <a:bodyPr/>
          <a:lstStyle/>
          <a:p>
            <a:pPr lvl="0" defTabSz="868680" eaLnBrk="0" fontAlgn="base">
              <a:defRPr sz="4180"/>
            </a:pPr>
            <a:r>
              <a:rPr lang="en-US" sz="4000" b="1" dirty="0">
                <a:solidFill>
                  <a:srgbClr val="007FA3"/>
                </a:solidFill>
                <a:latin typeface="Times New Roman"/>
                <a:ea typeface="Times New Roman"/>
                <a:cs typeface="Times New Roman"/>
              </a:rPr>
              <a:t>Type Erasure</a:t>
            </a:r>
          </a:p>
        </p:txBody>
      </p:sp>
      <p:grpSp>
        <p:nvGrpSpPr>
          <p:cNvPr id="8" name="Group 7"/>
          <p:cNvGrpSpPr/>
          <p:nvPr/>
        </p:nvGrpSpPr>
        <p:grpSpPr>
          <a:xfrm>
            <a:off x="1825568" y="2664971"/>
            <a:ext cx="4987263" cy="2242558"/>
            <a:chOff x="1733265" y="2483893"/>
            <a:chExt cx="4987263" cy="2242558"/>
          </a:xfrm>
        </p:grpSpPr>
        <p:sp>
          <p:nvSpPr>
            <p:cNvPr id="5" name="TextBox 4"/>
            <p:cNvSpPr txBox="1"/>
            <p:nvPr/>
          </p:nvSpPr>
          <p:spPr>
            <a:xfrm>
              <a:off x="1733265" y="4326341"/>
              <a:ext cx="498726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mn-cs"/>
                </a:rPr>
                <a:t>This would have already been constructed</a:t>
              </a:r>
            </a:p>
          </p:txBody>
        </p:sp>
        <p:cxnSp>
          <p:nvCxnSpPr>
            <p:cNvPr id="7" name="Straight Arrow Connector 6"/>
            <p:cNvCxnSpPr/>
            <p:nvPr/>
          </p:nvCxnSpPr>
          <p:spPr>
            <a:xfrm flipH="1" flipV="1">
              <a:off x="2251881" y="2483893"/>
              <a:ext cx="436728" cy="1828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4"/>
          <p:cNvSpPr txBox="1">
            <a:spLocks noChangeArrowheads="1"/>
          </p:cNvSpPr>
          <p:nvPr/>
        </p:nvSpPr>
        <p:spPr bwMode="auto">
          <a:xfrm>
            <a:off x="293426" y="850810"/>
            <a:ext cx="8475261" cy="3385542"/>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1" i="0" u="none" strike="noStrike" kern="1200" cap="none" spc="0" normalizeH="0" baseline="0" noProof="0" dirty="0">
                <a:ln>
                  <a:noFill/>
                </a:ln>
                <a:solidFill>
                  <a:srgbClr val="7030A0"/>
                </a:solidFill>
                <a:effectLst/>
                <a:uLnTx/>
                <a:uFillTx/>
                <a:latin typeface="Arial" charset="0"/>
                <a:ea typeface="+mn-ea"/>
                <a:cs typeface="+mn-cs"/>
              </a:rPr>
              <a:t>You cannot construct an array of a generic type:</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public class Group&lt;E&gt;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private </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Courier New" pitchFamily="49" charset="0"/>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elements;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public Group()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a:t>
            </a:r>
          </a:p>
          <a:p>
            <a:pPr marL="693738" lvl="1" indent="-236538" fontAlgn="base" hangingPunct="1">
              <a:spcBef>
                <a:spcPct val="0"/>
              </a:spcBef>
              <a:spcAft>
                <a:spcPct val="0"/>
              </a:spcAft>
              <a:defRPr/>
            </a:pPr>
            <a:r>
              <a:rPr lang="en-US" sz="2000" kern="1200" dirty="0">
                <a:solidFill>
                  <a:srgbClr val="6E7069"/>
                </a:solidFill>
                <a:latin typeface="Courier New" pitchFamily="49" charset="0"/>
                <a:cs typeface="Courier New" pitchFamily="49" charset="0"/>
              </a:rPr>
              <a:t>      </a:t>
            </a:r>
            <a:r>
              <a:rPr lang="en-US" sz="1800" kern="1200" dirty="0">
                <a:solidFill>
                  <a:srgbClr val="6E7069"/>
                </a:solidFill>
                <a:latin typeface="Courier New" pitchFamily="49" charset="0"/>
                <a:cs typeface="Courier New" pitchFamily="49" charset="0"/>
              </a:rPr>
              <a:t>// Error, would construct Object objects </a:t>
            </a:r>
            <a:endPar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endParaRP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elements = new E[MAX_SIZE];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p:txBody>
      </p:sp>
      <p:sp>
        <p:nvSpPr>
          <p:cNvPr id="5" name="TextBox 4"/>
          <p:cNvSpPr txBox="1">
            <a:spLocks noChangeArrowheads="1"/>
          </p:cNvSpPr>
          <p:nvPr/>
        </p:nvSpPr>
        <p:spPr bwMode="auto">
          <a:xfrm>
            <a:off x="6126480" y="5315789"/>
            <a:ext cx="2519376" cy="1077218"/>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mn-ea"/>
                <a:cs typeface="+mn-cs"/>
              </a:rPr>
              <a:t>This array is being</a:t>
            </a:r>
            <a:r>
              <a:rPr kumimoji="0" lang="en-US" sz="1600" b="0" i="0" u="none" strike="noStrike" kern="1200" cap="none" spc="0" normalizeH="0" noProof="0" dirty="0">
                <a:ln>
                  <a:noFill/>
                </a:ln>
                <a:solidFill>
                  <a:prstClr val="black"/>
                </a:solidFill>
                <a:effectLst/>
                <a:uLnTx/>
                <a:uFillTx/>
                <a:latin typeface="Arial" charset="0"/>
                <a:ea typeface="+mn-ea"/>
                <a:cs typeface="+mn-cs"/>
              </a:rPr>
              <a:t> passed in and it </a:t>
            </a:r>
            <a:r>
              <a:rPr kumimoji="0" lang="en-US" sz="1600" b="0" i="0" u="none" strike="noStrike" kern="1200" cap="none" spc="0" normalizeH="0" baseline="0" noProof="0" dirty="0">
                <a:ln>
                  <a:noFill/>
                </a:ln>
                <a:solidFill>
                  <a:prstClr val="black"/>
                </a:solidFill>
                <a:effectLst/>
                <a:uLnTx/>
                <a:uFillTx/>
                <a:latin typeface="Arial" charset="0"/>
                <a:ea typeface="+mn-ea"/>
                <a:cs typeface="+mn-cs"/>
              </a:rPr>
              <a:t>has already been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mn-ea"/>
                <a:cs typeface="+mn-cs"/>
              </a:rPr>
              <a:t>constructed </a:t>
            </a:r>
          </a:p>
        </p:txBody>
      </p:sp>
      <p:sp>
        <p:nvSpPr>
          <p:cNvPr id="8" name="Title 1"/>
          <p:cNvSpPr txBox="1">
            <a:spLocks/>
          </p:cNvSpPr>
          <p:nvPr/>
        </p:nvSpPr>
        <p:spPr>
          <a:xfrm>
            <a:off x="416256" y="111605"/>
            <a:ext cx="8229600" cy="709108"/>
          </a:xfrm>
          <a:prstGeom prst="rect">
            <a:avLst/>
          </a:prstGeom>
        </p:spPr>
        <p:txBody>
          <a:bodyPr/>
          <a:lstStyle/>
          <a:p>
            <a:pPr defTabSz="868680" eaLnBrk="0" fontAlgn="base">
              <a:defRPr sz="4180"/>
            </a:pPr>
            <a:r>
              <a:rPr lang="en-US" sz="4000" b="1" dirty="0">
                <a:solidFill>
                  <a:srgbClr val="007FA3"/>
                </a:solidFill>
                <a:latin typeface="Times New Roman"/>
                <a:ea typeface="Times New Roman"/>
                <a:cs typeface="Times New Roman"/>
              </a:rPr>
              <a:t>Type Erasure</a:t>
            </a:r>
          </a:p>
        </p:txBody>
      </p:sp>
      <p:grpSp>
        <p:nvGrpSpPr>
          <p:cNvPr id="15" name="Group 14"/>
          <p:cNvGrpSpPr/>
          <p:nvPr/>
        </p:nvGrpSpPr>
        <p:grpSpPr>
          <a:xfrm>
            <a:off x="152400" y="2320120"/>
            <a:ext cx="8750732" cy="4331694"/>
            <a:chOff x="152400" y="2320120"/>
            <a:chExt cx="8750732" cy="4331694"/>
          </a:xfrm>
        </p:grpSpPr>
        <p:grpSp>
          <p:nvGrpSpPr>
            <p:cNvPr id="2" name="Group 2"/>
            <p:cNvGrpSpPr>
              <a:grpSpLocks/>
            </p:cNvGrpSpPr>
            <p:nvPr/>
          </p:nvGrpSpPr>
          <p:grpSpPr bwMode="auto">
            <a:xfrm>
              <a:off x="152400" y="4176474"/>
              <a:ext cx="8750732" cy="2475340"/>
              <a:chOff x="152400" y="4458024"/>
              <a:chExt cx="8750314" cy="2476176"/>
            </a:xfrm>
          </p:grpSpPr>
          <p:sp>
            <p:nvSpPr>
              <p:cNvPr id="51206" name="Rectangle 3"/>
              <p:cNvSpPr>
                <a:spLocks noChangeArrowheads="1"/>
              </p:cNvSpPr>
              <p:nvPr/>
            </p:nvSpPr>
            <p:spPr bwMode="auto">
              <a:xfrm>
                <a:off x="152400" y="4995208"/>
                <a:ext cx="6248400" cy="1938992"/>
              </a:xfrm>
              <a:prstGeom prst="rect">
                <a:avLst/>
              </a:prstGeom>
              <a:noFill/>
              <a:ln w="9525">
                <a:noFill/>
                <a:miter lim="800000"/>
                <a:headEnd/>
                <a:tailEnd/>
              </a:ln>
            </p:spPr>
            <p:txBody>
              <a:bodyPr>
                <a:spAutoFit/>
              </a:bodyPr>
              <a:lstStyle/>
              <a:p>
                <a:pPr marL="457200" marR="0" lvl="2" indent="-179388" algn="l" defTabSz="914400" rtl="0" eaLnBrk="1" fontAlgn="base" latinLnBrk="0" hangingPunct="1">
                  <a:lnSpc>
                    <a:spcPct val="100000"/>
                  </a:lnSpc>
                  <a:spcBef>
                    <a:spcPts val="12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public static </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mn-cs"/>
                  </a:rPr>
                  <a:t>&lt;E&gt;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void print(</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mn-cs"/>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for (</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mn-cs"/>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 a)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System.out.print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(e + " ");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System.out.println</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a:t>
                </a:r>
                <a:endParaRPr kumimoji="0" lang="en-US" sz="2000" b="0" i="0" u="none" strike="noStrike" kern="1200" cap="none" spc="0" normalizeH="0" baseline="0" noProof="0" dirty="0">
                  <a:ln>
                    <a:noFill/>
                  </a:ln>
                  <a:solidFill>
                    <a:srgbClr val="6E7069"/>
                  </a:solidFill>
                  <a:effectLst/>
                  <a:uLnTx/>
                  <a:uFillTx/>
                  <a:latin typeface="Arial" charset="0"/>
                  <a:ea typeface="+mn-ea"/>
                  <a:cs typeface="+mn-cs"/>
                </a:endParaRPr>
              </a:p>
            </p:txBody>
          </p:sp>
          <p:sp>
            <p:nvSpPr>
              <p:cNvPr id="51207" name="TextBox 1"/>
              <p:cNvSpPr txBox="1">
                <a:spLocks noChangeArrowheads="1"/>
              </p:cNvSpPr>
              <p:nvPr/>
            </p:nvSpPr>
            <p:spPr bwMode="auto">
              <a:xfrm>
                <a:off x="6343930" y="4458024"/>
                <a:ext cx="2558784" cy="40024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charset="0"/>
                    <a:ea typeface="+mn-ea"/>
                    <a:cs typeface="+mn-cs"/>
                  </a:rPr>
                  <a:t>How is this different?</a:t>
                </a:r>
              </a:p>
            </p:txBody>
          </p:sp>
        </p:grpSp>
        <p:cxnSp>
          <p:nvCxnSpPr>
            <p:cNvPr id="10" name="Straight Arrow Connector 9"/>
            <p:cNvCxnSpPr/>
            <p:nvPr/>
          </p:nvCxnSpPr>
          <p:spPr>
            <a:xfrm flipH="1" flipV="1">
              <a:off x="2756849" y="2320120"/>
              <a:ext cx="3548417" cy="20744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1207" idx="1"/>
            </p:cNvCxnSpPr>
            <p:nvPr/>
          </p:nvCxnSpPr>
          <p:spPr>
            <a:xfrm flipH="1">
              <a:off x="5186150" y="4376529"/>
              <a:ext cx="1158076" cy="4274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 name="Straight Arrow Connector 3"/>
          <p:cNvCxnSpPr/>
          <p:nvPr/>
        </p:nvCxnSpPr>
        <p:spPr>
          <a:xfrm flipH="1" flipV="1">
            <a:off x="5318760" y="5059680"/>
            <a:ext cx="807720"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4"/>
          <p:cNvSpPr txBox="1">
            <a:spLocks noChangeArrowheads="1"/>
          </p:cNvSpPr>
          <p:nvPr/>
        </p:nvSpPr>
        <p:spPr bwMode="auto">
          <a:xfrm>
            <a:off x="590308" y="1122577"/>
            <a:ext cx="8553691" cy="3093154"/>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One remedy is to use an array list instead:</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public class Group&lt;E&gt;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private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ArrayList</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&lt;E&gt; elements;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public Group()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elements = new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ArrayList</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&lt;E&gt;(); // Ok</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p:txBody>
      </p:sp>
      <p:sp>
        <p:nvSpPr>
          <p:cNvPr id="4" name="Title 1"/>
          <p:cNvSpPr txBox="1">
            <a:spLocks/>
          </p:cNvSpPr>
          <p:nvPr/>
        </p:nvSpPr>
        <p:spPr>
          <a:xfrm>
            <a:off x="457200" y="157547"/>
            <a:ext cx="8229600" cy="807004"/>
          </a:xfrm>
          <a:prstGeom prst="rect">
            <a:avLst/>
          </a:prstGeom>
        </p:spPr>
        <p:txBody>
          <a:bodyPr/>
          <a:lstStyle/>
          <a:p>
            <a:pPr lvl="0" defTabSz="868680" eaLnBrk="0" fontAlgn="base">
              <a:defRPr sz="4180"/>
            </a:pPr>
            <a:r>
              <a:rPr lang="en-US" sz="4000" b="1" dirty="0">
                <a:solidFill>
                  <a:srgbClr val="007FA3"/>
                </a:solidFill>
                <a:latin typeface="Times New Roman"/>
                <a:ea typeface="Times New Roman"/>
                <a:cs typeface="Times New Roman"/>
              </a:rPr>
              <a:t>Type Erasure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Additional Resources</a:t>
            </a:r>
            <a:endParaRPr dirty="0"/>
          </a:p>
        </p:txBody>
      </p:sp>
      <p:sp>
        <p:nvSpPr>
          <p:cNvPr id="71" name="Content Placeholder 5"/>
          <p:cNvSpPr txBox="1">
            <a:spLocks noGrp="1"/>
          </p:cNvSpPr>
          <p:nvPr>
            <p:ph type="body" idx="1"/>
          </p:nvPr>
        </p:nvSpPr>
        <p:spPr>
          <a:xfrm>
            <a:off x="400049" y="1021278"/>
            <a:ext cx="8229601" cy="5276652"/>
          </a:xfrm>
          <a:prstGeom prst="rect">
            <a:avLst/>
          </a:prstGeom>
        </p:spPr>
        <p:txBody>
          <a:bodyPr>
            <a:normAutofit/>
          </a:bodyPr>
          <a:lstStyle/>
          <a:p>
            <a:r>
              <a:rPr lang="en-US" dirty="0"/>
              <a:t>Java Generics</a:t>
            </a:r>
          </a:p>
          <a:p>
            <a:pPr lvl="1"/>
            <a:r>
              <a:rPr lang="en-US" sz="2000" dirty="0">
                <a:hlinkClick r:id="rId3"/>
              </a:rPr>
              <a:t>https://www.youtube.com/watch?v=jUcAyZ5OUm0</a:t>
            </a:r>
            <a:endParaRPr lang="en-US" sz="2000" dirty="0"/>
          </a:p>
          <a:p>
            <a:r>
              <a:rPr lang="en-US" dirty="0"/>
              <a:t>Oracle</a:t>
            </a:r>
          </a:p>
          <a:p>
            <a:pPr lvl="1"/>
            <a:r>
              <a:rPr lang="en-US" sz="2000" dirty="0">
                <a:hlinkClick r:id="rId4"/>
              </a:rPr>
              <a:t>https://www.oracle.com/technical-resources/articles/java/juneau-generics.html</a:t>
            </a:r>
          </a:p>
          <a:p>
            <a:pPr lvl="1"/>
            <a:r>
              <a:rPr lang="en-US" sz="2000" dirty="0">
                <a:hlinkClick r:id="rId4"/>
              </a:rPr>
              <a:t>https://docs.oracle.com/javase/8/docs/technotes/guides/language/generics.html</a:t>
            </a:r>
            <a:endParaRPr lang="en-US" sz="2000" dirty="0"/>
          </a:p>
          <a:p>
            <a:pPr lvl="1"/>
            <a:r>
              <a:rPr lang="en-US" sz="2000" dirty="0">
                <a:hlinkClick r:id="rId5"/>
              </a:rPr>
              <a:t>https://docs.oracle.com/javase/tutorial/java/generics/index.html</a:t>
            </a:r>
            <a:endParaRPr lang="en-US" sz="2000" dirty="0"/>
          </a:p>
          <a:p>
            <a:pPr lvl="1"/>
            <a:r>
              <a:rPr lang="en-US" sz="2000" dirty="0">
                <a:solidFill>
                  <a:srgbClr val="7030A0"/>
                </a:solidFill>
                <a:hlinkClick r:id="rId6"/>
              </a:rPr>
              <a:t>https://docs.oracle.com/javase/tutorial/java/generics/QandE/generics-questions.html</a:t>
            </a:r>
            <a:endParaRPr lang="en-US" sz="2000" dirty="0">
              <a:solidFill>
                <a:srgbClr val="7030A0"/>
              </a:solidFill>
            </a:endParaRPr>
          </a:p>
        </p:txBody>
      </p:sp>
    </p:spTree>
    <p:extLst>
      <p:ext uri="{BB962C8B-B14F-4D97-AF65-F5344CB8AC3E}">
        <p14:creationId xmlns:p14="http://schemas.microsoft.com/office/powerpoint/2010/main" val="283787068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p:cNvSpPr txBox="1">
            <a:spLocks noGrp="1"/>
          </p:cNvSpPr>
          <p:nvPr>
            <p:ph type="title"/>
          </p:nvPr>
        </p:nvSpPr>
        <p:spPr>
          <a:xfrm>
            <a:off x="618066" y="143487"/>
            <a:ext cx="8229601" cy="866842"/>
          </a:xfrm>
          <a:prstGeom prst="rect">
            <a:avLst/>
          </a:prstGeom>
        </p:spPr>
        <p:txBody>
          <a:bodyPr>
            <a:normAutofit/>
          </a:bodyPr>
          <a:lstStyle/>
          <a:p>
            <a:r>
              <a:rPr sz="4000" dirty="0"/>
              <a:t>Generic Data Types</a:t>
            </a:r>
          </a:p>
        </p:txBody>
      </p:sp>
      <p:sp>
        <p:nvSpPr>
          <p:cNvPr id="59" name="Content Placeholder 2"/>
          <p:cNvSpPr txBox="1">
            <a:spLocks noGrp="1"/>
          </p:cNvSpPr>
          <p:nvPr>
            <p:ph type="body" idx="1"/>
          </p:nvPr>
        </p:nvSpPr>
        <p:spPr>
          <a:xfrm>
            <a:off x="618066" y="1203157"/>
            <a:ext cx="8229601" cy="4859505"/>
          </a:xfrm>
          <a:prstGeom prst="rect">
            <a:avLst/>
          </a:prstGeom>
        </p:spPr>
        <p:txBody>
          <a:bodyPr>
            <a:normAutofit/>
          </a:bodyPr>
          <a:lstStyle/>
          <a:p>
            <a:r>
              <a:rPr lang="en-US" dirty="0"/>
              <a:t>Can be instantiated with class or interface type:</a:t>
            </a:r>
          </a:p>
          <a:p>
            <a:pPr marL="636588" lvl="1" indent="-179388">
              <a:spcBef>
                <a:spcPct val="50000"/>
              </a:spcBef>
            </a:pPr>
            <a:r>
              <a:rPr lang="en-US" sz="2000" dirty="0" err="1">
                <a:solidFill>
                  <a:srgbClr val="6E7069"/>
                </a:solidFill>
                <a:latin typeface="Courier New" pitchFamily="49" charset="0"/>
              </a:rPr>
              <a:t>ArrayList</a:t>
            </a:r>
            <a:r>
              <a:rPr lang="en-US" sz="2000" dirty="0">
                <a:solidFill>
                  <a:srgbClr val="6E7069"/>
                </a:solidFill>
                <a:latin typeface="Courier New" pitchFamily="49" charset="0"/>
              </a:rPr>
              <a:t>&lt;</a:t>
            </a:r>
            <a:r>
              <a:rPr lang="en-US" sz="2000" b="1" dirty="0">
                <a:solidFill>
                  <a:srgbClr val="7030A0"/>
                </a:solidFill>
                <a:latin typeface="Courier New" pitchFamily="49" charset="0"/>
              </a:rPr>
              <a:t>String</a:t>
            </a:r>
            <a:r>
              <a:rPr lang="en-US" sz="2000" dirty="0">
                <a:solidFill>
                  <a:srgbClr val="6E7069"/>
                </a:solidFill>
                <a:latin typeface="Courier New" pitchFamily="49" charset="0"/>
              </a:rPr>
              <a:t>&gt; </a:t>
            </a:r>
          </a:p>
          <a:p>
            <a:pPr marL="636588" lvl="1" indent="-179388">
              <a:spcBef>
                <a:spcPct val="50000"/>
              </a:spcBef>
            </a:pPr>
            <a:r>
              <a:rPr lang="en-US" sz="2000" dirty="0" err="1">
                <a:solidFill>
                  <a:srgbClr val="6E7069"/>
                </a:solidFill>
                <a:latin typeface="Courier New" pitchFamily="49" charset="0"/>
              </a:rPr>
              <a:t>ArrayList</a:t>
            </a:r>
            <a:r>
              <a:rPr lang="en-US" sz="2000" dirty="0">
                <a:solidFill>
                  <a:srgbClr val="6E7069"/>
                </a:solidFill>
                <a:latin typeface="Courier New" pitchFamily="49" charset="0"/>
              </a:rPr>
              <a:t>&lt;</a:t>
            </a:r>
            <a:r>
              <a:rPr lang="en-US" sz="2000" b="1" dirty="0" err="1">
                <a:solidFill>
                  <a:srgbClr val="7030A0"/>
                </a:solidFill>
                <a:latin typeface="Courier New" pitchFamily="49" charset="0"/>
              </a:rPr>
              <a:t>BankAccount</a:t>
            </a:r>
            <a:r>
              <a:rPr lang="en-US" sz="2000" dirty="0">
                <a:solidFill>
                  <a:srgbClr val="6E7069"/>
                </a:solidFill>
                <a:latin typeface="Courier New" pitchFamily="49" charset="0"/>
              </a:rPr>
              <a:t>&gt; </a:t>
            </a:r>
            <a:r>
              <a:rPr lang="en-US" sz="1600" dirty="0">
                <a:solidFill>
                  <a:srgbClr val="6E7069"/>
                </a:solidFill>
                <a:latin typeface="Courier New" pitchFamily="49" charset="0"/>
              </a:rPr>
              <a:t>//</a:t>
            </a:r>
            <a:r>
              <a:rPr lang="en-US" sz="1600" dirty="0" err="1">
                <a:solidFill>
                  <a:srgbClr val="6E7069"/>
                </a:solidFill>
                <a:latin typeface="Courier New" pitchFamily="49" charset="0"/>
              </a:rPr>
              <a:t>BankAccount</a:t>
            </a:r>
            <a:r>
              <a:rPr lang="en-US" sz="1600" dirty="0">
                <a:solidFill>
                  <a:srgbClr val="6E7069"/>
                </a:solidFill>
                <a:latin typeface="Courier New" pitchFamily="49" charset="0"/>
              </a:rPr>
              <a:t> is a class</a:t>
            </a:r>
            <a:endParaRPr lang="en-US" sz="2000" dirty="0">
              <a:solidFill>
                <a:srgbClr val="6E7069"/>
              </a:solidFill>
              <a:latin typeface="Courier New" pitchFamily="49" charset="0"/>
            </a:endParaRPr>
          </a:p>
          <a:p>
            <a:pPr marL="636588" lvl="1" indent="-179388">
              <a:spcBef>
                <a:spcPct val="50000"/>
              </a:spcBef>
            </a:pPr>
            <a:r>
              <a:rPr lang="en-US" sz="2000" dirty="0" err="1">
                <a:solidFill>
                  <a:srgbClr val="6E7069"/>
                </a:solidFill>
                <a:latin typeface="Courier New" pitchFamily="49" charset="0"/>
              </a:rPr>
              <a:t>ArrayList</a:t>
            </a:r>
            <a:r>
              <a:rPr lang="en-US" sz="2000" dirty="0">
                <a:solidFill>
                  <a:srgbClr val="6E7069"/>
                </a:solidFill>
                <a:latin typeface="Courier New" pitchFamily="49" charset="0"/>
              </a:rPr>
              <a:t>&lt;</a:t>
            </a:r>
            <a:r>
              <a:rPr lang="en-US" sz="2000" b="1" dirty="0">
                <a:solidFill>
                  <a:srgbClr val="7030A0"/>
                </a:solidFill>
                <a:latin typeface="Courier New" pitchFamily="49" charset="0"/>
              </a:rPr>
              <a:t>Measurable</a:t>
            </a:r>
            <a:r>
              <a:rPr lang="en-US" sz="2000" dirty="0">
                <a:solidFill>
                  <a:srgbClr val="6E7069"/>
                </a:solidFill>
                <a:latin typeface="Courier New" pitchFamily="49" charset="0"/>
              </a:rPr>
              <a:t>&gt;</a:t>
            </a:r>
            <a:r>
              <a:rPr lang="en-US" sz="2800" dirty="0">
                <a:solidFill>
                  <a:srgbClr val="6E7069"/>
                </a:solidFill>
              </a:rPr>
              <a:t>    </a:t>
            </a:r>
            <a:r>
              <a:rPr lang="en-US" sz="1800" dirty="0">
                <a:solidFill>
                  <a:srgbClr val="6E7069"/>
                </a:solidFill>
              </a:rPr>
              <a:t>/ / </a:t>
            </a:r>
            <a:r>
              <a:rPr lang="en-US" sz="1800" dirty="0">
                <a:solidFill>
                  <a:srgbClr val="6E7069"/>
                </a:solidFill>
                <a:latin typeface="Courier New" pitchFamily="49" charset="0"/>
                <a:cs typeface="Courier New" pitchFamily="49" charset="0"/>
              </a:rPr>
              <a:t>Measurable is a interface</a:t>
            </a:r>
            <a:endParaRPr lang="en-US" dirty="0">
              <a:solidFill>
                <a:srgbClr val="0070C0"/>
              </a:solidFill>
            </a:endParaRPr>
          </a:p>
          <a:p>
            <a:pPr marL="179388" indent="-179388">
              <a:spcBef>
                <a:spcPct val="50000"/>
              </a:spcBef>
              <a:buFont typeface="Arial" charset="0"/>
              <a:buChar char="•"/>
            </a:pPr>
            <a:r>
              <a:rPr lang="en-US" dirty="0">
                <a:solidFill>
                  <a:srgbClr val="FF0000"/>
                </a:solidFill>
              </a:rPr>
              <a:t> </a:t>
            </a:r>
            <a:r>
              <a:rPr lang="en-US" b="1" dirty="0">
                <a:solidFill>
                  <a:srgbClr val="FF0000"/>
                </a:solidFill>
              </a:rPr>
              <a:t>Cannot use a primitive type as a type variable</a:t>
            </a:r>
          </a:p>
          <a:p>
            <a:pPr marL="636588" lvl="1" indent="-179388">
              <a:spcBef>
                <a:spcPct val="50000"/>
              </a:spcBef>
            </a:pPr>
            <a:r>
              <a:rPr lang="en-US" sz="2000" dirty="0" err="1">
                <a:solidFill>
                  <a:srgbClr val="FF0000"/>
                </a:solidFill>
                <a:latin typeface="Courier New" pitchFamily="49" charset="0"/>
              </a:rPr>
              <a:t>ArrayList</a:t>
            </a:r>
            <a:r>
              <a:rPr lang="en-US" sz="2000" dirty="0">
                <a:solidFill>
                  <a:srgbClr val="FF0000"/>
                </a:solidFill>
                <a:latin typeface="Courier New" pitchFamily="49" charset="0"/>
              </a:rPr>
              <a:t>&lt;double&gt; // no good</a:t>
            </a:r>
            <a:endParaRPr lang="en-US" sz="2000" dirty="0">
              <a:solidFill>
                <a:srgbClr val="6E7069"/>
              </a:solidFill>
              <a:latin typeface="Courier New" pitchFamily="49" charset="0"/>
            </a:endParaRPr>
          </a:p>
          <a:p>
            <a:pPr marL="636588" lvl="1" indent="-179388">
              <a:spcBef>
                <a:spcPct val="50000"/>
              </a:spcBef>
            </a:pPr>
            <a:r>
              <a:rPr lang="en-US" sz="2000" b="1" dirty="0" err="1">
                <a:solidFill>
                  <a:srgbClr val="0070C0"/>
                </a:solidFill>
                <a:latin typeface="Courier New" pitchFamily="49" charset="0"/>
              </a:rPr>
              <a:t>ArrayList</a:t>
            </a:r>
            <a:r>
              <a:rPr lang="en-US" sz="2000" b="1" dirty="0">
                <a:solidFill>
                  <a:srgbClr val="0070C0"/>
                </a:solidFill>
                <a:latin typeface="Courier New" pitchFamily="49" charset="0"/>
              </a:rPr>
              <a:t>&lt;</a:t>
            </a:r>
            <a:r>
              <a:rPr lang="en-US" sz="2000" b="1" dirty="0">
                <a:solidFill>
                  <a:srgbClr val="7030A0"/>
                </a:solidFill>
                <a:latin typeface="Courier New" pitchFamily="49" charset="0"/>
              </a:rPr>
              <a:t>Double</a:t>
            </a:r>
            <a:r>
              <a:rPr lang="en-US" sz="2000" b="1" dirty="0">
                <a:solidFill>
                  <a:srgbClr val="0070C0"/>
                </a:solidFill>
                <a:latin typeface="Courier New" pitchFamily="49" charset="0"/>
              </a:rPr>
              <a:t>&gt;</a:t>
            </a:r>
          </a:p>
        </p:txBody>
      </p:sp>
    </p:spTree>
    <p:extLst>
      <p:ext uri="{BB962C8B-B14F-4D97-AF65-F5344CB8AC3E}">
        <p14:creationId xmlns:p14="http://schemas.microsoft.com/office/powerpoint/2010/main" val="8512802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p:cNvSpPr txBox="1">
            <a:spLocks noGrp="1"/>
          </p:cNvSpPr>
          <p:nvPr>
            <p:ph type="title"/>
          </p:nvPr>
        </p:nvSpPr>
        <p:spPr>
          <a:prstGeom prst="rect">
            <a:avLst/>
          </a:prstGeom>
        </p:spPr>
        <p:txBody>
          <a:bodyPr>
            <a:normAutofit/>
          </a:bodyPr>
          <a:lstStyle/>
          <a:p>
            <a:r>
              <a:rPr sz="4000" dirty="0"/>
              <a:t>Generic Data Types</a:t>
            </a:r>
          </a:p>
        </p:txBody>
      </p:sp>
      <p:sp>
        <p:nvSpPr>
          <p:cNvPr id="59" name="Content Placeholder 2"/>
          <p:cNvSpPr txBox="1">
            <a:spLocks noGrp="1"/>
          </p:cNvSpPr>
          <p:nvPr>
            <p:ph type="body" idx="1"/>
          </p:nvPr>
        </p:nvSpPr>
        <p:spPr>
          <a:xfrm>
            <a:off x="618066" y="1059721"/>
            <a:ext cx="8229601" cy="5374533"/>
          </a:xfrm>
          <a:prstGeom prst="rect">
            <a:avLst/>
          </a:prstGeom>
        </p:spPr>
        <p:txBody>
          <a:bodyPr>
            <a:normAutofit/>
          </a:bodyPr>
          <a:lstStyle/>
          <a:p>
            <a:r>
              <a:rPr dirty="0"/>
              <a:t>Enable you to write a placeholder instead of an actual class type</a:t>
            </a:r>
          </a:p>
          <a:p>
            <a:r>
              <a:rPr dirty="0"/>
              <a:t>You define a generic class </a:t>
            </a:r>
            <a:r>
              <a:rPr lang="en-US" dirty="0"/>
              <a:t>– </a:t>
            </a:r>
            <a:r>
              <a:rPr dirty="0"/>
              <a:t>Client chooses data type of the objects in collection</a:t>
            </a:r>
            <a:endParaRPr lang="en-US" dirty="0"/>
          </a:p>
          <a:p>
            <a:pPr lvl="1">
              <a:spcBef>
                <a:spcPts val="600"/>
              </a:spcBef>
            </a:pPr>
            <a:endParaRPr lang="en-US" dirty="0"/>
          </a:p>
          <a:p>
            <a:pPr marL="863600" lvl="2" indent="0">
              <a:spcBef>
                <a:spcPts val="1200"/>
              </a:spcBef>
              <a:buNone/>
            </a:pPr>
            <a:r>
              <a:rPr lang="en-US" sz="1800" b="1" dirty="0">
                <a:solidFill>
                  <a:srgbClr val="002060"/>
                </a:solidFill>
                <a:latin typeface="Courier New" pitchFamily="49" charset="0"/>
              </a:rPr>
              <a:t>public class </a:t>
            </a:r>
            <a:r>
              <a:rPr lang="en-US" sz="1800" b="1" dirty="0" err="1">
                <a:solidFill>
                  <a:srgbClr val="002060"/>
                </a:solidFill>
                <a:latin typeface="Courier New" pitchFamily="49" charset="0"/>
              </a:rPr>
              <a:t>ArrayList</a:t>
            </a:r>
            <a:r>
              <a:rPr lang="en-US" sz="1800" b="1" dirty="0">
                <a:solidFill>
                  <a:srgbClr val="002060"/>
                </a:solidFill>
                <a:latin typeface="Courier New" pitchFamily="49" charset="0"/>
              </a:rPr>
              <a:t>&lt;E&gt;</a:t>
            </a:r>
          </a:p>
          <a:p>
            <a:pPr marL="863600" lvl="2" indent="0">
              <a:buNone/>
            </a:pPr>
            <a:r>
              <a:rPr lang="en-US" sz="1800" b="1" dirty="0">
                <a:solidFill>
                  <a:srgbClr val="002060"/>
                </a:solidFill>
                <a:latin typeface="Courier New" pitchFamily="49" charset="0"/>
              </a:rPr>
              <a:t>{</a:t>
            </a:r>
          </a:p>
          <a:p>
            <a:pPr marL="863600" lvl="2" indent="0">
              <a:buNone/>
            </a:pPr>
            <a:r>
              <a:rPr lang="en-US" sz="1800" b="1" dirty="0">
                <a:solidFill>
                  <a:srgbClr val="002060"/>
                </a:solidFill>
                <a:latin typeface="Courier New" pitchFamily="49" charset="0"/>
              </a:rPr>
              <a:t>   public </a:t>
            </a:r>
            <a:r>
              <a:rPr lang="en-US" sz="1800" b="1" dirty="0" err="1">
                <a:solidFill>
                  <a:srgbClr val="002060"/>
                </a:solidFill>
                <a:latin typeface="Courier New" pitchFamily="49" charset="0"/>
              </a:rPr>
              <a:t>ArrayList</a:t>
            </a:r>
            <a:r>
              <a:rPr lang="en-US" sz="1800" b="1" dirty="0">
                <a:solidFill>
                  <a:srgbClr val="002060"/>
                </a:solidFill>
                <a:latin typeface="Courier New" pitchFamily="49" charset="0"/>
              </a:rPr>
              <a:t>() { . . . }</a:t>
            </a:r>
          </a:p>
          <a:p>
            <a:pPr marL="863600" lvl="2" indent="0">
              <a:buNone/>
            </a:pPr>
            <a:r>
              <a:rPr lang="en-US" sz="1800" b="1" dirty="0">
                <a:solidFill>
                  <a:srgbClr val="002060"/>
                </a:solidFill>
                <a:latin typeface="Courier New" pitchFamily="49" charset="0"/>
              </a:rPr>
              <a:t>   public void add(E element) { . . . }</a:t>
            </a:r>
          </a:p>
          <a:p>
            <a:pPr marL="863600" lvl="2" indent="0">
              <a:buNone/>
            </a:pPr>
            <a:r>
              <a:rPr lang="en-US" sz="1800" b="1" dirty="0">
                <a:solidFill>
                  <a:srgbClr val="002060"/>
                </a:solidFill>
                <a:latin typeface="Courier New" pitchFamily="49" charset="0"/>
              </a:rPr>
              <a:t>   . . .</a:t>
            </a:r>
          </a:p>
          <a:p>
            <a:pPr marL="863600" lvl="2" indent="0">
              <a:buNone/>
            </a:pPr>
            <a:r>
              <a:rPr lang="en-US" sz="1800" b="1" dirty="0">
                <a:solidFill>
                  <a:srgbClr val="002060"/>
                </a:solidFill>
                <a:latin typeface="Courier New" pitchFamily="49" charset="0"/>
              </a:rPr>
              <a:t>}</a:t>
            </a:r>
          </a:p>
        </p:txBody>
      </p:sp>
    </p:spTree>
    <p:extLst>
      <p:ext uri="{BB962C8B-B14F-4D97-AF65-F5344CB8AC3E}">
        <p14:creationId xmlns:p14="http://schemas.microsoft.com/office/powerpoint/2010/main" val="28098441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010400" y="6245225"/>
            <a:ext cx="2133600" cy="476250"/>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DF39BCC3-B31D-4E64-92A3-7A88011928BC}" type="slidenum">
              <a:rPr kumimoji="0" lang="en-US" sz="1400" b="1" i="0" u="none" strike="noStrike" kern="1200" cap="none" spc="0" normalizeH="0" baseline="0" noProof="0" smtClean="0">
                <a:ln>
                  <a:noFill/>
                </a:ln>
                <a:solidFill>
                  <a:srgbClr val="FFFFFF"/>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sz="1400" b="1" i="0" u="none" strike="noStrike" kern="1200" cap="none" spc="0" normalizeH="0" baseline="0" noProof="0">
              <a:ln>
                <a:noFill/>
              </a:ln>
              <a:solidFill>
                <a:srgbClr val="FFFFFF"/>
              </a:solidFill>
              <a:effectLst/>
              <a:uLnTx/>
              <a:uFillTx/>
              <a:latin typeface="Arial" charset="0"/>
              <a:ea typeface="+mn-ea"/>
              <a:cs typeface="+mn-cs"/>
            </a:endParaRPr>
          </a:p>
        </p:txBody>
      </p:sp>
      <p:sp>
        <p:nvSpPr>
          <p:cNvPr id="5" name="TextBox 4"/>
          <p:cNvSpPr txBox="1"/>
          <p:nvPr/>
        </p:nvSpPr>
        <p:spPr>
          <a:xfrm>
            <a:off x="479686" y="1206195"/>
            <a:ext cx="7629993" cy="397031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400" dirty="0">
                <a:latin typeface="+mj-lt"/>
                <a:ea typeface="+mj-ea"/>
                <a:cs typeface="+mj-cs"/>
              </a:rPr>
              <a:t>A generic type is a </a:t>
            </a:r>
            <a:r>
              <a:rPr lang="en-US" sz="2400" dirty="0">
                <a:solidFill>
                  <a:srgbClr val="7030A0"/>
                </a:solidFill>
                <a:latin typeface="+mj-lt"/>
                <a:ea typeface="+mj-ea"/>
                <a:cs typeface="+mj-cs"/>
              </a:rPr>
              <a:t>class or interface </a:t>
            </a:r>
            <a:r>
              <a:rPr lang="en-US" sz="2400" dirty="0">
                <a:latin typeface="+mj-lt"/>
                <a:ea typeface="+mj-ea"/>
                <a:cs typeface="+mj-cs"/>
              </a:rPr>
              <a:t>that introduces a family of parameterized types by declaring a </a:t>
            </a:r>
            <a:r>
              <a:rPr lang="en-US" sz="2400" b="1" dirty="0">
                <a:solidFill>
                  <a:srgbClr val="7030A0"/>
                </a:solidFill>
                <a:latin typeface="+mj-lt"/>
                <a:ea typeface="+mj-ea"/>
                <a:cs typeface="+mj-cs"/>
              </a:rPr>
              <a:t>formal type parameter</a:t>
            </a:r>
            <a:r>
              <a:rPr lang="en-US" sz="2400" dirty="0">
                <a:latin typeface="+mj-lt"/>
                <a:ea typeface="+mj-ea"/>
                <a:cs typeface="+mj-cs"/>
              </a:rPr>
              <a:t> list (a comma-separated list of type parameter names between angle brackets)</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sz="2400" dirty="0">
              <a:latin typeface="+mj-lt"/>
              <a:ea typeface="+mj-ea"/>
              <a:cs typeface="+mj-cs"/>
            </a:endParaRPr>
          </a:p>
          <a:p>
            <a:pPr fontAlgn="base" hangingPunct="1">
              <a:spcBef>
                <a:spcPct val="0"/>
              </a:spcBef>
              <a:spcAft>
                <a:spcPct val="0"/>
              </a:spcAft>
              <a:defRPr/>
            </a:pPr>
            <a:r>
              <a:rPr lang="en-US" sz="2000" dirty="0"/>
              <a:t>	class </a:t>
            </a:r>
            <a:r>
              <a:rPr lang="en-US" sz="2000" b="1" dirty="0"/>
              <a:t>identifier</a:t>
            </a:r>
            <a:r>
              <a:rPr lang="en-US" sz="2000" dirty="0"/>
              <a:t>&lt;</a:t>
            </a:r>
            <a:r>
              <a:rPr lang="en-US" sz="2000" dirty="0" err="1"/>
              <a:t>formal_type_parameter_list</a:t>
            </a:r>
            <a:r>
              <a:rPr lang="en-US" sz="2000" dirty="0"/>
              <a:t>&gt; {}</a:t>
            </a:r>
            <a:br>
              <a:rPr lang="en-US" sz="2000" dirty="0"/>
            </a:br>
            <a:r>
              <a:rPr lang="en-US" sz="2000" dirty="0"/>
              <a:t>	interface </a:t>
            </a:r>
            <a:r>
              <a:rPr lang="en-US" sz="2000" b="1" dirty="0"/>
              <a:t>identifier</a:t>
            </a:r>
            <a:r>
              <a:rPr lang="en-US" sz="2000" dirty="0"/>
              <a:t>&lt;</a:t>
            </a:r>
            <a:r>
              <a:rPr lang="en-US" sz="2000" dirty="0" err="1"/>
              <a:t>formal_type_parameter_list</a:t>
            </a:r>
            <a:r>
              <a:rPr lang="en-US" sz="2000" dirty="0"/>
              <a:t>&gt; {} </a:t>
            </a:r>
          </a:p>
          <a:p>
            <a:pPr fontAlgn="base" hangingPunct="1">
              <a:spcBef>
                <a:spcPct val="0"/>
              </a:spcBef>
              <a:spcAft>
                <a:spcPct val="0"/>
              </a:spcAft>
              <a:defRPr/>
            </a:pPr>
            <a:endParaRPr lang="en-US" sz="2000" dirty="0"/>
          </a:p>
          <a:p>
            <a:pPr fontAlgn="base" hangingPunct="1">
              <a:spcBef>
                <a:spcPct val="0"/>
              </a:spcBef>
              <a:spcAft>
                <a:spcPct val="0"/>
              </a:spcAft>
              <a:defRPr/>
            </a:pPr>
            <a:r>
              <a:rPr lang="en-US" sz="2400" dirty="0">
                <a:solidFill>
                  <a:srgbClr val="7030A0"/>
                </a:solidFill>
                <a:latin typeface="+mj-lt"/>
                <a:ea typeface="+mj-ea"/>
                <a:cs typeface="+mj-cs"/>
              </a:rPr>
              <a:t>For example, </a:t>
            </a:r>
            <a:r>
              <a:rPr lang="en-US" sz="2400" b="1" dirty="0">
                <a:solidFill>
                  <a:srgbClr val="7030A0"/>
                </a:solidFill>
                <a:latin typeface="+mj-lt"/>
                <a:ea typeface="+mj-ea"/>
                <a:cs typeface="+mj-cs"/>
              </a:rPr>
              <a:t>List&lt;E&gt;</a:t>
            </a:r>
            <a:r>
              <a:rPr lang="en-US" sz="2400" dirty="0">
                <a:solidFill>
                  <a:srgbClr val="7030A0"/>
                </a:solidFill>
                <a:latin typeface="+mj-lt"/>
                <a:ea typeface="+mj-ea"/>
                <a:cs typeface="+mj-cs"/>
              </a:rPr>
              <a:t> is a generic type</a:t>
            </a:r>
            <a:r>
              <a:rPr lang="en-US" sz="2400" dirty="0">
                <a:latin typeface="+mj-lt"/>
                <a:ea typeface="+mj-ea"/>
                <a:cs typeface="+mj-cs"/>
              </a:rPr>
              <a:t>, where List is an interface and type parameter E identifies the list's element type</a:t>
            </a:r>
          </a:p>
        </p:txBody>
      </p:sp>
      <p:sp>
        <p:nvSpPr>
          <p:cNvPr id="6" name="Rectangle 2"/>
          <p:cNvSpPr txBox="1">
            <a:spLocks noChangeArrowheads="1"/>
          </p:cNvSpPr>
          <p:nvPr/>
        </p:nvSpPr>
        <p:spPr>
          <a:xfrm>
            <a:off x="479686" y="239059"/>
            <a:ext cx="8229600" cy="73620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000" b="1" dirty="0">
                <a:solidFill>
                  <a:srgbClr val="007FA3"/>
                </a:solidFill>
                <a:latin typeface="Times New Roman"/>
                <a:ea typeface="Times New Roman"/>
                <a:cs typeface="Times New Roman"/>
                <a:sym typeface="Times New Roman"/>
              </a:rPr>
              <a:t>Generic Types</a:t>
            </a:r>
          </a:p>
        </p:txBody>
      </p:sp>
    </p:spTree>
    <p:extLst>
      <p:ext uri="{BB962C8B-B14F-4D97-AF65-F5344CB8AC3E}">
        <p14:creationId xmlns:p14="http://schemas.microsoft.com/office/powerpoint/2010/main" val="78568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13556"/>
            <a:ext cx="8229600" cy="709535"/>
          </a:xfrm>
          <a:prstGeom prst="rect">
            <a:avLst/>
          </a:prstGeom>
        </p:spPr>
        <p:txBody>
          <a:bodyPr>
            <a:normAutofit fontScale="97500"/>
          </a:bodyPr>
          <a:lst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a:lstStyle>
          <a:p>
            <a:pPr hangingPunct="1"/>
            <a:r>
              <a:rPr lang="en-US" sz="4100" dirty="0"/>
              <a:t>List Interface </a:t>
            </a:r>
            <a:r>
              <a:rPr lang="en-US" sz="3700" b="0" dirty="0"/>
              <a:t>(Java Class Library)</a:t>
            </a: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085937"/>
            <a:ext cx="8056756" cy="288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5"/>
          <p:cNvSpPr txBox="1">
            <a:spLocks noChangeArrowheads="1"/>
          </p:cNvSpPr>
          <p:nvPr/>
        </p:nvSpPr>
        <p:spPr bwMode="auto">
          <a:xfrm>
            <a:off x="228600" y="4129591"/>
            <a:ext cx="8480502"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dirty="0"/>
              <a:t>An ordered collection (also known as a </a:t>
            </a:r>
            <a:r>
              <a:rPr lang="en-US" i="1" dirty="0"/>
              <a:t>sequence</a:t>
            </a:r>
            <a:r>
              <a:rPr lang="en-US" dirty="0"/>
              <a:t>). The user of this interface has precise control over where in the list each element is inserted. The user can access elements by their integer index (position in the list), and search for elements in the list.</a:t>
            </a:r>
          </a:p>
          <a:p>
            <a:pPr eaLnBrk="1" hangingPunct="1"/>
            <a:r>
              <a:rPr lang="en-US" b="1" dirty="0">
                <a:solidFill>
                  <a:srgbClr val="0033CC"/>
                </a:solidFill>
              </a:rPr>
              <a:t>Unlike sets, lists typically allow duplicate elements</a:t>
            </a:r>
            <a:r>
              <a:rPr lang="en-US" dirty="0"/>
              <a:t>. More formally, lists typically allow pairs of elements e1 and e2 such that e1.equals(e2), and they typically allow multiple null elements if they allow null elements at all. It is not inconceivable that someone might wish to implement a list that prohibits duplicates, by throwing runtime exceptions when the user attempts to insert them, but we expect this usage to be rare</a:t>
            </a:r>
          </a:p>
        </p:txBody>
      </p:sp>
    </p:spTree>
    <p:extLst>
      <p:ext uri="{BB962C8B-B14F-4D97-AF65-F5344CB8AC3E}">
        <p14:creationId xmlns:p14="http://schemas.microsoft.com/office/powerpoint/2010/main" val="123034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74812"/>
            <a:ext cx="8428566" cy="816042"/>
          </a:xfrm>
        </p:spPr>
        <p:txBody>
          <a:bodyPr>
            <a:normAutofit fontScale="90000"/>
          </a:bodyPr>
          <a:lstStyle/>
          <a:p>
            <a:r>
              <a:rPr lang="en-US" dirty="0"/>
              <a:t>Why Generics</a:t>
            </a:r>
          </a:p>
        </p:txBody>
      </p:sp>
      <p:sp>
        <p:nvSpPr>
          <p:cNvPr id="3" name="Text Placeholder 2"/>
          <p:cNvSpPr>
            <a:spLocks noGrp="1"/>
          </p:cNvSpPr>
          <p:nvPr>
            <p:ph type="body" idx="1"/>
          </p:nvPr>
        </p:nvSpPr>
        <p:spPr>
          <a:xfrm>
            <a:off x="400049" y="1190064"/>
            <a:ext cx="8229601" cy="5089712"/>
          </a:xfrm>
        </p:spPr>
        <p:txBody>
          <a:bodyPr>
            <a:normAutofit/>
          </a:bodyPr>
          <a:lstStyle/>
          <a:p>
            <a:r>
              <a:rPr lang="en-US" dirty="0"/>
              <a:t>Stronger type checks at compile time</a:t>
            </a:r>
          </a:p>
          <a:p>
            <a:r>
              <a:rPr lang="en-US" dirty="0"/>
              <a:t>Elimination of (type) casts</a:t>
            </a:r>
          </a:p>
          <a:p>
            <a:r>
              <a:rPr lang="en-US" dirty="0"/>
              <a:t>Enabling programmers to implement generic algorithms</a:t>
            </a:r>
          </a:p>
          <a:p>
            <a:endParaRPr lang="en-US" dirty="0"/>
          </a:p>
          <a:p>
            <a:endParaRPr lang="en-US" dirty="0"/>
          </a:p>
          <a:p>
            <a:pPr marL="101600" indent="0">
              <a:buNone/>
            </a:pPr>
            <a:endParaRPr lang="en-US" dirty="0"/>
          </a:p>
          <a:p>
            <a:pPr marL="101600" indent="0">
              <a:buNone/>
            </a:pPr>
            <a:endParaRPr lang="en-US" dirty="0"/>
          </a:p>
          <a:p>
            <a:endParaRPr lang="en-US" dirty="0"/>
          </a:p>
          <a:p>
            <a:pPr marL="101600" indent="0" algn="r">
              <a:buNone/>
            </a:pPr>
            <a:r>
              <a:rPr lang="en-US" sz="1800" dirty="0">
                <a:hlinkClick r:id="rId3"/>
              </a:rPr>
              <a:t>https://docs.oracle.com/javase/tutorial/java/generics/why.html</a:t>
            </a:r>
            <a:endParaRPr lang="en-US" sz="1800" dirty="0"/>
          </a:p>
        </p:txBody>
      </p:sp>
    </p:spTree>
    <p:extLst>
      <p:ext uri="{BB962C8B-B14F-4D97-AF65-F5344CB8AC3E}">
        <p14:creationId xmlns:p14="http://schemas.microsoft.com/office/powerpoint/2010/main" val="3701499223"/>
      </p:ext>
    </p:extLst>
  </p:cSld>
  <p:clrMapOvr>
    <a:masterClrMapping/>
  </p:clrMapOvr>
  <p:transition spd="med"/>
</p:sld>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Arial"/>
        <a:ea typeface="Arial"/>
        <a:cs typeface="Arial"/>
      </a:majorFont>
      <a:minorFont>
        <a:latin typeface="Helvetica"/>
        <a:ea typeface="Helvetica"/>
        <a:cs typeface="Helvetica"/>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3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Arial"/>
        <a:ea typeface="Arial"/>
        <a:cs typeface="Arial"/>
      </a:majorFont>
      <a:minorFont>
        <a:latin typeface="Helvetica"/>
        <a:ea typeface="Helvetica"/>
        <a:cs typeface="Helvetica"/>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6.xml><?xml version="1.0" encoding="utf-8"?>
<a:theme xmlns:a="http://schemas.openxmlformats.org/drawingml/2006/main" name="5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Arial"/>
        <a:ea typeface="Arial"/>
        <a:cs typeface="Arial"/>
      </a:majorFont>
      <a:minorFont>
        <a:latin typeface="Helvetica"/>
        <a:ea typeface="Helvetica"/>
        <a:cs typeface="Helvetica"/>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7.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1104</TotalTime>
  <Words>2883</Words>
  <Application>Microsoft Office PowerPoint</Application>
  <PresentationFormat>On-screen Show (4:3)</PresentationFormat>
  <Paragraphs>389</Paragraphs>
  <Slides>32</Slides>
  <Notes>25</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32</vt:i4>
      </vt:variant>
    </vt:vector>
  </HeadingPairs>
  <TitlesOfParts>
    <vt:vector size="48" baseType="lpstr">
      <vt:lpstr>ＭＳ Ｐゴシック</vt:lpstr>
      <vt:lpstr>Arial</vt:lpstr>
      <vt:lpstr>Century Schoolbook</vt:lpstr>
      <vt:lpstr>Courier New</vt:lpstr>
      <vt:lpstr>Helvetica</vt:lpstr>
      <vt:lpstr>Menlo</vt:lpstr>
      <vt:lpstr>Times New Roman</vt:lpstr>
      <vt:lpstr>Verdana</vt:lpstr>
      <vt:lpstr>Wingdings</vt:lpstr>
      <vt:lpstr>Wingdings 2</vt:lpstr>
      <vt:lpstr>508 Lecture</vt:lpstr>
      <vt:lpstr>1_508 Lecture</vt:lpstr>
      <vt:lpstr>2_508 Lecture</vt:lpstr>
      <vt:lpstr>3_508 Lecture</vt:lpstr>
      <vt:lpstr>Oriel</vt:lpstr>
      <vt:lpstr>5_508 Lecture</vt:lpstr>
      <vt:lpstr>Module 3</vt:lpstr>
      <vt:lpstr>Video Notes</vt:lpstr>
      <vt:lpstr>Best Generics Resources</vt:lpstr>
      <vt:lpstr>Additional Resources</vt:lpstr>
      <vt:lpstr>Generic Data Types</vt:lpstr>
      <vt:lpstr>Generic Data Types</vt:lpstr>
      <vt:lpstr>PowerPoint Presentation</vt:lpstr>
      <vt:lpstr>PowerPoint Presentation</vt:lpstr>
      <vt:lpstr>Why Generics</vt:lpstr>
      <vt:lpstr>Example </vt:lpstr>
      <vt:lpstr>Example | Generic Class (1 of 2)</vt:lpstr>
      <vt:lpstr>Example | Generic Class (2 of 2)</vt:lpstr>
      <vt:lpstr>Standard Type Variable Names</vt:lpstr>
      <vt:lpstr>Comparing Two Objects</vt:lpstr>
      <vt:lpstr>The Interface Comparable</vt:lpstr>
      <vt:lpstr>Class Circle | Example</vt:lpstr>
      <vt:lpstr>Bounded Type Parameters</vt:lpstr>
      <vt:lpstr>Bounded Type Parameters</vt:lpstr>
      <vt:lpstr>Comparing Two Objects</vt:lpstr>
      <vt:lpstr>Wildcards</vt:lpstr>
      <vt:lpstr>More Than One Generic Type</vt:lpstr>
      <vt:lpstr>More Than One Generic Type</vt:lpstr>
      <vt:lpstr>PowerPoint Presentation</vt:lpstr>
      <vt:lpstr>PowerPoint Presentation</vt:lpstr>
      <vt:lpstr>PowerPoint Presentation</vt:lpstr>
      <vt:lpstr>PowerPoint Presentation</vt:lpstr>
      <vt:lpstr>Type Erasure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Abstractions with Java™</dc:title>
  <cp:lastModifiedBy>Gary Thai</cp:lastModifiedBy>
  <cp:revision>346</cp:revision>
  <dcterms:modified xsi:type="dcterms:W3CDTF">2021-08-31T22:23:05Z</dcterms:modified>
</cp:coreProperties>
</file>