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1.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0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149"/>
  </p:notesMasterIdLst>
  <p:sldIdLst>
    <p:sldId id="474" r:id="rId3"/>
    <p:sldId id="540" r:id="rId4"/>
    <p:sldId id="284" r:id="rId5"/>
    <p:sldId id="328" r:id="rId6"/>
    <p:sldId id="258" r:id="rId7"/>
    <p:sldId id="329" r:id="rId8"/>
    <p:sldId id="313" r:id="rId9"/>
    <p:sldId id="314" r:id="rId10"/>
    <p:sldId id="315" r:id="rId11"/>
    <p:sldId id="333" r:id="rId12"/>
    <p:sldId id="316" r:id="rId13"/>
    <p:sldId id="424" r:id="rId14"/>
    <p:sldId id="317" r:id="rId15"/>
    <p:sldId id="318" r:id="rId16"/>
    <p:sldId id="320" r:id="rId17"/>
    <p:sldId id="475" r:id="rId18"/>
    <p:sldId id="335" r:id="rId19"/>
    <p:sldId id="425" r:id="rId20"/>
    <p:sldId id="337" r:id="rId21"/>
    <p:sldId id="338" r:id="rId22"/>
    <p:sldId id="339" r:id="rId23"/>
    <p:sldId id="340" r:id="rId24"/>
    <p:sldId id="343" r:id="rId25"/>
    <p:sldId id="459" r:id="rId26"/>
    <p:sldId id="342" r:id="rId27"/>
    <p:sldId id="344" r:id="rId28"/>
    <p:sldId id="345" r:id="rId29"/>
    <p:sldId id="346" r:id="rId30"/>
    <p:sldId id="462" r:id="rId31"/>
    <p:sldId id="460" r:id="rId32"/>
    <p:sldId id="461" r:id="rId33"/>
    <p:sldId id="347" r:id="rId34"/>
    <p:sldId id="440" r:id="rId35"/>
    <p:sldId id="349" r:id="rId36"/>
    <p:sldId id="350" r:id="rId37"/>
    <p:sldId id="351" r:id="rId38"/>
    <p:sldId id="352" r:id="rId39"/>
    <p:sldId id="353" r:id="rId40"/>
    <p:sldId id="476" r:id="rId41"/>
    <p:sldId id="477" r:id="rId42"/>
    <p:sldId id="478" r:id="rId43"/>
    <p:sldId id="479" r:id="rId44"/>
    <p:sldId id="358" r:id="rId45"/>
    <p:sldId id="453" r:id="rId46"/>
    <p:sldId id="507" r:id="rId47"/>
    <p:sldId id="441" r:id="rId48"/>
    <p:sldId id="442" r:id="rId49"/>
    <p:sldId id="482" r:id="rId50"/>
    <p:sldId id="483" r:id="rId51"/>
    <p:sldId id="484" r:id="rId52"/>
    <p:sldId id="443" r:id="rId53"/>
    <p:sldId id="449" r:id="rId54"/>
    <p:sldId id="363" r:id="rId55"/>
    <p:sldId id="364" r:id="rId56"/>
    <p:sldId id="365" r:id="rId57"/>
    <p:sldId id="451" r:id="rId58"/>
    <p:sldId id="367" r:id="rId59"/>
    <p:sldId id="368" r:id="rId60"/>
    <p:sldId id="361" r:id="rId61"/>
    <p:sldId id="369" r:id="rId62"/>
    <p:sldId id="370" r:id="rId63"/>
    <p:sldId id="371" r:id="rId64"/>
    <p:sldId id="373" r:id="rId65"/>
    <p:sldId id="374" r:id="rId66"/>
    <p:sldId id="485" r:id="rId67"/>
    <p:sldId id="376" r:id="rId68"/>
    <p:sldId id="377" r:id="rId69"/>
    <p:sldId id="486" r:id="rId70"/>
    <p:sldId id="379" r:id="rId71"/>
    <p:sldId id="380" r:id="rId72"/>
    <p:sldId id="381" r:id="rId73"/>
    <p:sldId id="487" r:id="rId74"/>
    <p:sldId id="488" r:id="rId75"/>
    <p:sldId id="489" r:id="rId76"/>
    <p:sldId id="490" r:id="rId77"/>
    <p:sldId id="491" r:id="rId78"/>
    <p:sldId id="492" r:id="rId79"/>
    <p:sldId id="388" r:id="rId80"/>
    <p:sldId id="452" r:id="rId81"/>
    <p:sldId id="493" r:id="rId82"/>
    <p:sldId id="494" r:id="rId83"/>
    <p:sldId id="495" r:id="rId84"/>
    <p:sldId id="535" r:id="rId85"/>
    <p:sldId id="496" r:id="rId86"/>
    <p:sldId id="497" r:id="rId87"/>
    <p:sldId id="498" r:id="rId88"/>
    <p:sldId id="499" r:id="rId89"/>
    <p:sldId id="396" r:id="rId90"/>
    <p:sldId id="397" r:id="rId91"/>
    <p:sldId id="500" r:id="rId92"/>
    <p:sldId id="501" r:id="rId93"/>
    <p:sldId id="502" r:id="rId94"/>
    <p:sldId id="401" r:id="rId95"/>
    <p:sldId id="402" r:id="rId96"/>
    <p:sldId id="503" r:id="rId97"/>
    <p:sldId id="536" r:id="rId98"/>
    <p:sldId id="504" r:id="rId99"/>
    <p:sldId id="454" r:id="rId100"/>
    <p:sldId id="405" r:id="rId101"/>
    <p:sldId id="505" r:id="rId102"/>
    <p:sldId id="407" r:id="rId103"/>
    <p:sldId id="408" r:id="rId104"/>
    <p:sldId id="455" r:id="rId105"/>
    <p:sldId id="456" r:id="rId106"/>
    <p:sldId id="508" r:id="rId107"/>
    <p:sldId id="509" r:id="rId108"/>
    <p:sldId id="510" r:id="rId109"/>
    <p:sldId id="511" r:id="rId110"/>
    <p:sldId id="512" r:id="rId111"/>
    <p:sldId id="513" r:id="rId112"/>
    <p:sldId id="514" r:id="rId113"/>
    <p:sldId id="515" r:id="rId114"/>
    <p:sldId id="516" r:id="rId115"/>
    <p:sldId id="537" r:id="rId116"/>
    <p:sldId id="517" r:id="rId117"/>
    <p:sldId id="518" r:id="rId118"/>
    <p:sldId id="519" r:id="rId119"/>
    <p:sldId id="520" r:id="rId120"/>
    <p:sldId id="521" r:id="rId121"/>
    <p:sldId id="522" r:id="rId122"/>
    <p:sldId id="523" r:id="rId123"/>
    <p:sldId id="524" r:id="rId124"/>
    <p:sldId id="525" r:id="rId125"/>
    <p:sldId id="526" r:id="rId126"/>
    <p:sldId id="527" r:id="rId127"/>
    <p:sldId id="528" r:id="rId128"/>
    <p:sldId id="538" r:id="rId129"/>
    <p:sldId id="529" r:id="rId130"/>
    <p:sldId id="530" r:id="rId131"/>
    <p:sldId id="531" r:id="rId132"/>
    <p:sldId id="532" r:id="rId133"/>
    <p:sldId id="533" r:id="rId134"/>
    <p:sldId id="534" r:id="rId135"/>
    <p:sldId id="463" r:id="rId136"/>
    <p:sldId id="464" r:id="rId137"/>
    <p:sldId id="506" r:id="rId138"/>
    <p:sldId id="539" r:id="rId139"/>
    <p:sldId id="466" r:id="rId140"/>
    <p:sldId id="467" r:id="rId141"/>
    <p:sldId id="468" r:id="rId142"/>
    <p:sldId id="469" r:id="rId143"/>
    <p:sldId id="470" r:id="rId144"/>
    <p:sldId id="471" r:id="rId145"/>
    <p:sldId id="472" r:id="rId146"/>
    <p:sldId id="457" r:id="rId147"/>
    <p:sldId id="458" r:id="rId148"/>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4896"/>
    <a:srgbClr val="FF6699"/>
    <a:srgbClr val="CCFFCC"/>
    <a:srgbClr val="99FFCC"/>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16" autoAdjust="0"/>
    <p:restoredTop sz="94625" autoAdjust="0"/>
  </p:normalViewPr>
  <p:slideViewPr>
    <p:cSldViewPr>
      <p:cViewPr varScale="1">
        <p:scale>
          <a:sx n="74" d="100"/>
          <a:sy n="74" d="100"/>
        </p:scale>
        <p:origin x="11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3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B3F65E-ECAE-49E2-8010-C14EA55C2BB9}" type="slidenum">
              <a:rPr kumimoji="0" lang="en-US" altLang="en-US" smtClean="0">
                <a:solidFill>
                  <a:srgbClr val="000000"/>
                </a:solidFill>
              </a:rPr>
              <a:pPr>
                <a:spcBef>
                  <a:spcPct val="0"/>
                </a:spcBef>
              </a:pPr>
              <a:t>1</a:t>
            </a:fld>
            <a:endParaRPr kumimoji="0" lang="en-US" altLang="en-US" smtClean="0">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4614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12</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67220112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p:spPr>
        <p:txBody>
          <a:bodyPr/>
          <a:lstStyle/>
          <a:p>
            <a:pPr eaLnBrk="1" hangingPunct="1"/>
            <a:endParaRPr lang="en-US" smtClean="0"/>
          </a:p>
        </p:txBody>
      </p:sp>
      <p:sp>
        <p:nvSpPr>
          <p:cNvPr id="173060" name="Slide Number Placeholder 3"/>
          <p:cNvSpPr>
            <a:spLocks noGrp="1"/>
          </p:cNvSpPr>
          <p:nvPr>
            <p:ph type="sldNum" sz="quarter" idx="5"/>
          </p:nvPr>
        </p:nvSpPr>
        <p:spPr>
          <a:noFill/>
        </p:spPr>
        <p:txBody>
          <a:bodyPr/>
          <a:lstStyle/>
          <a:p>
            <a:fld id="{3539EAF5-780B-43FF-AACE-9ACE78A6A20A}" type="slidenum">
              <a:rPr lang="en-US" smtClean="0">
                <a:cs typeface="Arial" pitchFamily="34" charset="0"/>
              </a:rPr>
              <a:pPr/>
              <a:t>132</a:t>
            </a:fld>
            <a:endParaRPr lang="en-US" smtClean="0">
              <a:cs typeface="Arial" pitchFamily="34" charset="0"/>
            </a:endParaRPr>
          </a:p>
        </p:txBody>
      </p:sp>
    </p:spTree>
    <p:extLst>
      <p:ext uri="{BB962C8B-B14F-4D97-AF65-F5344CB8AC3E}">
        <p14:creationId xmlns:p14="http://schemas.microsoft.com/office/powerpoint/2010/main" val="17253379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pPr eaLnBrk="1" hangingPunct="1"/>
            <a:endParaRPr lang="en-US" smtClean="0"/>
          </a:p>
        </p:txBody>
      </p:sp>
      <p:sp>
        <p:nvSpPr>
          <p:cNvPr id="174084" name="Slide Number Placeholder 3"/>
          <p:cNvSpPr>
            <a:spLocks noGrp="1"/>
          </p:cNvSpPr>
          <p:nvPr>
            <p:ph type="sldNum" sz="quarter" idx="5"/>
          </p:nvPr>
        </p:nvSpPr>
        <p:spPr>
          <a:noFill/>
        </p:spPr>
        <p:txBody>
          <a:bodyPr/>
          <a:lstStyle/>
          <a:p>
            <a:fld id="{B47A263A-3E79-4A79-B9F2-8C9BD70B766C}" type="slidenum">
              <a:rPr lang="en-US" smtClean="0">
                <a:cs typeface="Arial" pitchFamily="34" charset="0"/>
              </a:rPr>
              <a:pPr/>
              <a:t>134</a:t>
            </a:fld>
            <a:endParaRPr lang="en-US" smtClean="0">
              <a:cs typeface="Arial" pitchFamily="34" charset="0"/>
            </a:endParaRPr>
          </a:p>
        </p:txBody>
      </p:sp>
    </p:spTree>
    <p:extLst>
      <p:ext uri="{BB962C8B-B14F-4D97-AF65-F5344CB8AC3E}">
        <p14:creationId xmlns:p14="http://schemas.microsoft.com/office/powerpoint/2010/main" val="28772198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3632E68-A2C5-4CCD-A503-C2A585249AFF}" type="slidenum">
              <a:rPr kumimoji="0" lang="en-US" altLang="en-US" smtClean="0"/>
              <a:pPr>
                <a:spcBef>
                  <a:spcPct val="0"/>
                </a:spcBef>
              </a:pPr>
              <a:t>136</a:t>
            </a:fld>
            <a:endParaRPr kumimoji="0" lang="en-US" altLang="en-US" smtClean="0"/>
          </a:p>
        </p:txBody>
      </p:sp>
    </p:spTree>
    <p:extLst>
      <p:ext uri="{BB962C8B-B14F-4D97-AF65-F5344CB8AC3E}">
        <p14:creationId xmlns:p14="http://schemas.microsoft.com/office/powerpoint/2010/main" val="116488788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141</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124795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3428" name="Slide Number Placeholder 3"/>
          <p:cNvSpPr>
            <a:spLocks noGrp="1"/>
          </p:cNvSpPr>
          <p:nvPr>
            <p:ph type="sldNum" sz="quarter" idx="5"/>
          </p:nvPr>
        </p:nvSpPr>
        <p:spPr>
          <a:noFill/>
        </p:spPr>
        <p:txBody>
          <a:bodyPr/>
          <a:lstStyle/>
          <a:p>
            <a:fld id="{1CE4358C-978B-4B81-BE50-5B35BC84F7ED}" type="slidenum">
              <a:rPr lang="en-US" smtClean="0">
                <a:latin typeface="Times New Roman" pitchFamily="18" charset="0"/>
                <a:cs typeface="Arial" pitchFamily="34" charset="0"/>
              </a:rPr>
              <a:pPr/>
              <a:t>13</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406300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4452" name="Slide Number Placeholder 3"/>
          <p:cNvSpPr>
            <a:spLocks noGrp="1"/>
          </p:cNvSpPr>
          <p:nvPr>
            <p:ph type="sldNum" sz="quarter" idx="5"/>
          </p:nvPr>
        </p:nvSpPr>
        <p:spPr>
          <a:noFill/>
        </p:spPr>
        <p:txBody>
          <a:bodyPr/>
          <a:lstStyle/>
          <a:p>
            <a:fld id="{A37A08A1-5E80-417E-9532-7355761E86AB}" type="slidenum">
              <a:rPr lang="en-US" smtClean="0">
                <a:latin typeface="Times New Roman" pitchFamily="18" charset="0"/>
                <a:cs typeface="Arial" pitchFamily="34" charset="0"/>
              </a:rPr>
              <a:pPr/>
              <a:t>14</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268084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5476" name="Slide Number Placeholder 3"/>
          <p:cNvSpPr>
            <a:spLocks noGrp="1"/>
          </p:cNvSpPr>
          <p:nvPr>
            <p:ph type="sldNum" sz="quarter" idx="5"/>
          </p:nvPr>
        </p:nvSpPr>
        <p:spPr>
          <a:noFill/>
        </p:spPr>
        <p:txBody>
          <a:bodyPr/>
          <a:lstStyle/>
          <a:p>
            <a:fld id="{F7E5A41E-2ED9-48B0-A061-1AB5CE893109}" type="slidenum">
              <a:rPr lang="en-US" smtClean="0">
                <a:latin typeface="Times New Roman" pitchFamily="18" charset="0"/>
                <a:cs typeface="Arial" pitchFamily="34" charset="0"/>
              </a:rPr>
              <a:pPr/>
              <a:t>15</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93560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3AFCB28-3D65-4CE8-AEEF-E7F461EF70AA}" type="slidenum">
              <a:rPr kumimoji="0" lang="en-US" altLang="en-US" smtClean="0"/>
              <a:pPr>
                <a:spcBef>
                  <a:spcPct val="0"/>
                </a:spcBef>
              </a:pPr>
              <a:t>16</a:t>
            </a:fld>
            <a:endParaRPr kumimoji="0" lang="en-US" altLang="en-US" smtClean="0"/>
          </a:p>
        </p:txBody>
      </p:sp>
    </p:spTree>
    <p:extLst>
      <p:ext uri="{BB962C8B-B14F-4D97-AF65-F5344CB8AC3E}">
        <p14:creationId xmlns:p14="http://schemas.microsoft.com/office/powerpoint/2010/main" val="277680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8548" name="Slide Number Placeholder 3"/>
          <p:cNvSpPr>
            <a:spLocks noGrp="1"/>
          </p:cNvSpPr>
          <p:nvPr>
            <p:ph type="sldNum" sz="quarter" idx="5"/>
          </p:nvPr>
        </p:nvSpPr>
        <p:spPr>
          <a:noFill/>
        </p:spPr>
        <p:txBody>
          <a:bodyPr/>
          <a:lstStyle/>
          <a:p>
            <a:fld id="{1649A0DF-6E08-435C-85E6-C93119A14025}" type="slidenum">
              <a:rPr lang="en-US" smtClean="0">
                <a:latin typeface="Times New Roman" pitchFamily="18" charset="0"/>
                <a:cs typeface="Arial" pitchFamily="34" charset="0"/>
              </a:rPr>
              <a:pPr/>
              <a:t>17</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22414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18</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64860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0596" name="Slide Number Placeholder 3"/>
          <p:cNvSpPr>
            <a:spLocks noGrp="1"/>
          </p:cNvSpPr>
          <p:nvPr>
            <p:ph type="sldNum" sz="quarter" idx="5"/>
          </p:nvPr>
        </p:nvSpPr>
        <p:spPr>
          <a:noFill/>
        </p:spPr>
        <p:txBody>
          <a:bodyPr/>
          <a:lstStyle/>
          <a:p>
            <a:fld id="{83791EC9-D207-4597-9D4A-CF4DD761A25A}" type="slidenum">
              <a:rPr lang="en-US" smtClean="0">
                <a:latin typeface="Times New Roman" pitchFamily="18" charset="0"/>
                <a:cs typeface="Arial" pitchFamily="34" charset="0"/>
              </a:rPr>
              <a:pPr/>
              <a:t>19</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518663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1620" name="Slide Number Placeholder 3"/>
          <p:cNvSpPr>
            <a:spLocks noGrp="1"/>
          </p:cNvSpPr>
          <p:nvPr>
            <p:ph type="sldNum" sz="quarter" idx="5"/>
          </p:nvPr>
        </p:nvSpPr>
        <p:spPr>
          <a:noFill/>
        </p:spPr>
        <p:txBody>
          <a:bodyPr/>
          <a:lstStyle/>
          <a:p>
            <a:fld id="{80A79B7A-776A-4AD1-8308-EA61F4DEE82E}" type="slidenum">
              <a:rPr lang="en-US" smtClean="0">
                <a:latin typeface="Times New Roman" pitchFamily="18" charset="0"/>
                <a:cs typeface="Arial" pitchFamily="34" charset="0"/>
              </a:rPr>
              <a:pPr/>
              <a:t>20</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176067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2644" name="Slide Number Placeholder 3"/>
          <p:cNvSpPr>
            <a:spLocks noGrp="1"/>
          </p:cNvSpPr>
          <p:nvPr>
            <p:ph type="sldNum" sz="quarter" idx="5"/>
          </p:nvPr>
        </p:nvSpPr>
        <p:spPr>
          <a:noFill/>
        </p:spPr>
        <p:txBody>
          <a:bodyPr/>
          <a:lstStyle/>
          <a:p>
            <a:fld id="{E22DCC1F-4D00-49C2-B013-B52B4F8DFF9A}" type="slidenum">
              <a:rPr lang="en-US" smtClean="0">
                <a:latin typeface="Times New Roman" pitchFamily="18" charset="0"/>
                <a:cs typeface="Arial" pitchFamily="34" charset="0"/>
              </a:rPr>
              <a:pPr/>
              <a:t>21</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63707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66564" name="Slide Number Placeholder 3"/>
          <p:cNvSpPr>
            <a:spLocks noGrp="1"/>
          </p:cNvSpPr>
          <p:nvPr>
            <p:ph type="sldNum" sz="quarter" idx="5"/>
          </p:nvPr>
        </p:nvSpPr>
        <p:spPr>
          <a:noFill/>
        </p:spPr>
        <p:txBody>
          <a:bodyPr/>
          <a:lstStyle/>
          <a:p>
            <a:fld id="{769A4E30-EEA4-43CE-BB22-23D6443DF843}" type="slidenum">
              <a:rPr lang="en-US" smtClean="0">
                <a:latin typeface="Times New Roman" pitchFamily="18" charset="0"/>
                <a:cs typeface="Arial" pitchFamily="34" charset="0"/>
              </a:rPr>
              <a:pPr/>
              <a:t>3</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537263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3668" name="Slide Number Placeholder 3"/>
          <p:cNvSpPr>
            <a:spLocks noGrp="1"/>
          </p:cNvSpPr>
          <p:nvPr>
            <p:ph type="sldNum" sz="quarter" idx="5"/>
          </p:nvPr>
        </p:nvSpPr>
        <p:spPr>
          <a:noFill/>
        </p:spPr>
        <p:txBody>
          <a:bodyPr/>
          <a:lstStyle/>
          <a:p>
            <a:fld id="{CAFD6997-2A92-4635-A2DB-D3ED0E5D175D}" type="slidenum">
              <a:rPr lang="en-US" smtClean="0">
                <a:latin typeface="Times New Roman" pitchFamily="18" charset="0"/>
                <a:cs typeface="Arial" pitchFamily="34" charset="0"/>
              </a:rPr>
              <a:pPr/>
              <a:t>22</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168303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4692" name="Slide Number Placeholder 3"/>
          <p:cNvSpPr>
            <a:spLocks noGrp="1"/>
          </p:cNvSpPr>
          <p:nvPr>
            <p:ph type="sldNum" sz="quarter" idx="5"/>
          </p:nvPr>
        </p:nvSpPr>
        <p:spPr>
          <a:noFill/>
        </p:spPr>
        <p:txBody>
          <a:bodyPr/>
          <a:lstStyle/>
          <a:p>
            <a:fld id="{1B238972-223A-4772-86FC-D1073E515983}" type="slidenum">
              <a:rPr lang="en-US" smtClean="0">
                <a:latin typeface="Times New Roman" pitchFamily="18" charset="0"/>
                <a:cs typeface="Arial" pitchFamily="34" charset="0"/>
              </a:rPr>
              <a:pPr/>
              <a:t>23</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012523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5716" name="Slide Number Placeholder 3"/>
          <p:cNvSpPr>
            <a:spLocks noGrp="1"/>
          </p:cNvSpPr>
          <p:nvPr>
            <p:ph type="sldNum" sz="quarter" idx="5"/>
          </p:nvPr>
        </p:nvSpPr>
        <p:spPr>
          <a:noFill/>
        </p:spPr>
        <p:txBody>
          <a:bodyPr/>
          <a:lstStyle/>
          <a:p>
            <a:fld id="{63E23A38-747B-4EE8-9A89-5B11E53B7693}" type="slidenum">
              <a:rPr lang="en-US" smtClean="0">
                <a:latin typeface="Times New Roman" pitchFamily="18" charset="0"/>
                <a:cs typeface="Arial" pitchFamily="34" charset="0"/>
              </a:rPr>
              <a:pPr/>
              <a:t>25</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330984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16740" name="Slide Number Placeholder 3"/>
          <p:cNvSpPr>
            <a:spLocks noGrp="1"/>
          </p:cNvSpPr>
          <p:nvPr>
            <p:ph type="sldNum" sz="quarter" idx="5"/>
          </p:nvPr>
        </p:nvSpPr>
        <p:spPr>
          <a:noFill/>
        </p:spPr>
        <p:txBody>
          <a:bodyPr/>
          <a:lstStyle/>
          <a:p>
            <a:fld id="{CD341728-83B4-4469-94E1-5B2FB8B66665}" type="slidenum">
              <a:rPr lang="en-US" smtClean="0">
                <a:latin typeface="Times New Roman" pitchFamily="18" charset="0"/>
                <a:cs typeface="Arial" pitchFamily="34" charset="0"/>
              </a:rPr>
              <a:pPr/>
              <a:t>27</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45226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mtClean="0"/>
          </a:p>
        </p:txBody>
      </p:sp>
      <p:sp>
        <p:nvSpPr>
          <p:cNvPr id="104452" name="Slide Number Placeholder 3"/>
          <p:cNvSpPr>
            <a:spLocks noGrp="1"/>
          </p:cNvSpPr>
          <p:nvPr>
            <p:ph type="sldNum" sz="quarter" idx="5"/>
          </p:nvPr>
        </p:nvSpPr>
        <p:spPr>
          <a:noFill/>
        </p:spPr>
        <p:txBody>
          <a:bodyPr/>
          <a:lstStyle/>
          <a:p>
            <a:fld id="{691C1FF7-2BE1-441F-9EE2-DB8D6A080E15}" type="slidenum">
              <a:rPr lang="en-US" smtClean="0">
                <a:cs typeface="Arial" pitchFamily="34" charset="0"/>
              </a:rPr>
              <a:pPr/>
              <a:t>32</a:t>
            </a:fld>
            <a:endParaRPr lang="en-US" smtClean="0">
              <a:cs typeface="Arial" pitchFamily="34" charset="0"/>
            </a:endParaRPr>
          </a:p>
        </p:txBody>
      </p:sp>
    </p:spTree>
    <p:extLst>
      <p:ext uri="{BB962C8B-B14F-4D97-AF65-F5344CB8AC3E}">
        <p14:creationId xmlns:p14="http://schemas.microsoft.com/office/powerpoint/2010/main" val="347232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mtClean="0"/>
          </a:p>
        </p:txBody>
      </p:sp>
      <p:sp>
        <p:nvSpPr>
          <p:cNvPr id="106500" name="Slide Number Placeholder 3"/>
          <p:cNvSpPr>
            <a:spLocks noGrp="1"/>
          </p:cNvSpPr>
          <p:nvPr>
            <p:ph type="sldNum" sz="quarter" idx="5"/>
          </p:nvPr>
        </p:nvSpPr>
        <p:spPr>
          <a:noFill/>
        </p:spPr>
        <p:txBody>
          <a:bodyPr/>
          <a:lstStyle/>
          <a:p>
            <a:fld id="{7CB2CB8D-C645-4C1A-ADDC-71A03DF24EEA}" type="slidenum">
              <a:rPr lang="en-US" smtClean="0">
                <a:cs typeface="Arial" pitchFamily="34" charset="0"/>
              </a:rPr>
              <a:pPr/>
              <a:t>37</a:t>
            </a:fld>
            <a:endParaRPr lang="en-US" smtClean="0">
              <a:cs typeface="Arial" pitchFamily="34" charset="0"/>
            </a:endParaRPr>
          </a:p>
        </p:txBody>
      </p:sp>
    </p:spTree>
    <p:extLst>
      <p:ext uri="{BB962C8B-B14F-4D97-AF65-F5344CB8AC3E}">
        <p14:creationId xmlns:p14="http://schemas.microsoft.com/office/powerpoint/2010/main" val="3326766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p>
        </p:txBody>
      </p:sp>
      <p:sp>
        <p:nvSpPr>
          <p:cNvPr id="107524" name="Slide Number Placeholder 3"/>
          <p:cNvSpPr>
            <a:spLocks noGrp="1"/>
          </p:cNvSpPr>
          <p:nvPr>
            <p:ph type="sldNum" sz="quarter" idx="5"/>
          </p:nvPr>
        </p:nvSpPr>
        <p:spPr>
          <a:noFill/>
        </p:spPr>
        <p:txBody>
          <a:bodyPr/>
          <a:lstStyle/>
          <a:p>
            <a:fld id="{F55C89A5-1E77-4DB3-9687-7B1F556201BA}" type="slidenum">
              <a:rPr lang="en-US" smtClean="0">
                <a:cs typeface="Arial" pitchFamily="34" charset="0"/>
              </a:rPr>
              <a:pPr/>
              <a:t>38</a:t>
            </a:fld>
            <a:endParaRPr lang="en-US" smtClean="0">
              <a:cs typeface="Arial" pitchFamily="34" charset="0"/>
            </a:endParaRPr>
          </a:p>
        </p:txBody>
      </p:sp>
    </p:spTree>
    <p:extLst>
      <p:ext uri="{BB962C8B-B14F-4D97-AF65-F5344CB8AC3E}">
        <p14:creationId xmlns:p14="http://schemas.microsoft.com/office/powerpoint/2010/main" val="277374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8CF9450-BD0C-4309-9872-C9DB9E0086BE}" type="slidenum">
              <a:rPr kumimoji="0" lang="en-US" altLang="en-US" smtClean="0"/>
              <a:pPr>
                <a:spcBef>
                  <a:spcPct val="0"/>
                </a:spcBef>
              </a:pPr>
              <a:t>39</a:t>
            </a:fld>
            <a:endParaRPr kumimoji="0" lang="en-US" altLang="en-US" smtClean="0"/>
          </a:p>
        </p:txBody>
      </p:sp>
    </p:spTree>
    <p:extLst>
      <p:ext uri="{BB962C8B-B14F-4D97-AF65-F5344CB8AC3E}">
        <p14:creationId xmlns:p14="http://schemas.microsoft.com/office/powerpoint/2010/main" val="548550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0539B5F-B7F8-472D-A699-5CB4CF873B1A}" type="slidenum">
              <a:rPr kumimoji="0" lang="en-US" altLang="en-US" smtClean="0"/>
              <a:pPr>
                <a:spcBef>
                  <a:spcPct val="0"/>
                </a:spcBef>
              </a:pPr>
              <a:t>40</a:t>
            </a:fld>
            <a:endParaRPr kumimoji="0" lang="en-US" altLang="en-US" smtClean="0"/>
          </a:p>
        </p:txBody>
      </p:sp>
    </p:spTree>
    <p:extLst>
      <p:ext uri="{BB962C8B-B14F-4D97-AF65-F5344CB8AC3E}">
        <p14:creationId xmlns:p14="http://schemas.microsoft.com/office/powerpoint/2010/main" val="10211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E3FC466-AD6D-4664-A082-CFE10FA18CBC}" type="slidenum">
              <a:rPr kumimoji="0" lang="en-US" altLang="en-US" smtClean="0"/>
              <a:pPr>
                <a:spcBef>
                  <a:spcPct val="0"/>
                </a:spcBef>
              </a:pPr>
              <a:t>41</a:t>
            </a:fld>
            <a:endParaRPr kumimoji="0" lang="en-US" altLang="en-US" smtClean="0"/>
          </a:p>
        </p:txBody>
      </p:sp>
    </p:spTree>
    <p:extLst>
      <p:ext uri="{BB962C8B-B14F-4D97-AF65-F5344CB8AC3E}">
        <p14:creationId xmlns:p14="http://schemas.microsoft.com/office/powerpoint/2010/main" val="231125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67588" name="Slide Number Placeholder 3"/>
          <p:cNvSpPr>
            <a:spLocks noGrp="1"/>
          </p:cNvSpPr>
          <p:nvPr>
            <p:ph type="sldNum" sz="quarter" idx="5"/>
          </p:nvPr>
        </p:nvSpPr>
        <p:spPr>
          <a:noFill/>
        </p:spPr>
        <p:txBody>
          <a:bodyPr/>
          <a:lstStyle/>
          <a:p>
            <a:fld id="{E30FB5E6-2D3F-410D-AADC-09B6CF4FE42C}" type="slidenum">
              <a:rPr lang="en-US" smtClean="0">
                <a:latin typeface="Times New Roman" pitchFamily="18" charset="0"/>
                <a:cs typeface="Arial" pitchFamily="34" charset="0"/>
              </a:rPr>
              <a:pPr/>
              <a:t>4</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195988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AE78C79-BA56-4B38-BBDC-19A5BC9203A6}" type="slidenum">
              <a:rPr kumimoji="0" lang="en-US" altLang="en-US" smtClean="0"/>
              <a:pPr>
                <a:spcBef>
                  <a:spcPct val="0"/>
                </a:spcBef>
              </a:pPr>
              <a:t>42</a:t>
            </a:fld>
            <a:endParaRPr kumimoji="0" lang="en-US" altLang="en-US" smtClean="0"/>
          </a:p>
        </p:txBody>
      </p:sp>
    </p:spTree>
    <p:extLst>
      <p:ext uri="{BB962C8B-B14F-4D97-AF65-F5344CB8AC3E}">
        <p14:creationId xmlns:p14="http://schemas.microsoft.com/office/powerpoint/2010/main" val="4270236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smtClean="0"/>
          </a:p>
        </p:txBody>
      </p:sp>
      <p:sp>
        <p:nvSpPr>
          <p:cNvPr id="112644" name="Slide Number Placeholder 3"/>
          <p:cNvSpPr>
            <a:spLocks noGrp="1"/>
          </p:cNvSpPr>
          <p:nvPr>
            <p:ph type="sldNum" sz="quarter" idx="5"/>
          </p:nvPr>
        </p:nvSpPr>
        <p:spPr>
          <a:noFill/>
        </p:spPr>
        <p:txBody>
          <a:bodyPr/>
          <a:lstStyle/>
          <a:p>
            <a:fld id="{3CA63D70-1005-42B0-A44F-8EBD7F6D6C6B}" type="slidenum">
              <a:rPr lang="en-US" smtClean="0">
                <a:cs typeface="Arial" pitchFamily="34" charset="0"/>
              </a:rPr>
              <a:pPr/>
              <a:t>43</a:t>
            </a:fld>
            <a:endParaRPr lang="en-US" smtClean="0">
              <a:cs typeface="Arial" pitchFamily="34" charset="0"/>
            </a:endParaRPr>
          </a:p>
        </p:txBody>
      </p:sp>
    </p:spTree>
    <p:extLst>
      <p:ext uri="{BB962C8B-B14F-4D97-AF65-F5344CB8AC3E}">
        <p14:creationId xmlns:p14="http://schemas.microsoft.com/office/powerpoint/2010/main" val="1891808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44</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370077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A918353-903B-4C9F-85CE-B563F1DC4F10}" type="slidenum">
              <a:rPr kumimoji="0" lang="en-US" altLang="en-US" smtClean="0"/>
              <a:pPr>
                <a:spcBef>
                  <a:spcPct val="0"/>
                </a:spcBef>
              </a:pPr>
              <a:t>45</a:t>
            </a:fld>
            <a:endParaRPr kumimoji="0" lang="en-US" altLang="en-US" smtClean="0"/>
          </a:p>
        </p:txBody>
      </p:sp>
    </p:spTree>
    <p:extLst>
      <p:ext uri="{BB962C8B-B14F-4D97-AF65-F5344CB8AC3E}">
        <p14:creationId xmlns:p14="http://schemas.microsoft.com/office/powerpoint/2010/main" val="1467912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mtClean="0"/>
          </a:p>
        </p:txBody>
      </p:sp>
      <p:sp>
        <p:nvSpPr>
          <p:cNvPr id="105476" name="Slide Number Placeholder 3"/>
          <p:cNvSpPr>
            <a:spLocks noGrp="1"/>
          </p:cNvSpPr>
          <p:nvPr>
            <p:ph type="sldNum" sz="quarter" idx="5"/>
          </p:nvPr>
        </p:nvSpPr>
        <p:spPr>
          <a:noFill/>
        </p:spPr>
        <p:txBody>
          <a:bodyPr/>
          <a:lstStyle/>
          <a:p>
            <a:fld id="{AC480635-5123-41A3-B15C-EFE2CEED89E4}" type="slidenum">
              <a:rPr lang="en-US" smtClean="0">
                <a:cs typeface="Arial" pitchFamily="34" charset="0"/>
              </a:rPr>
              <a:pPr/>
              <a:t>46</a:t>
            </a:fld>
            <a:endParaRPr lang="en-US" smtClean="0">
              <a:cs typeface="Arial" pitchFamily="34" charset="0"/>
            </a:endParaRPr>
          </a:p>
        </p:txBody>
      </p:sp>
    </p:spTree>
    <p:extLst>
      <p:ext uri="{BB962C8B-B14F-4D97-AF65-F5344CB8AC3E}">
        <p14:creationId xmlns:p14="http://schemas.microsoft.com/office/powerpoint/2010/main" val="518750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47</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71476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EB18FF3-DC85-4CFD-B4D9-048C90099C1D}" type="slidenum">
              <a:rPr kumimoji="0" lang="en-US" altLang="en-US" smtClean="0"/>
              <a:pPr>
                <a:spcBef>
                  <a:spcPct val="0"/>
                </a:spcBef>
              </a:pPr>
              <a:t>48</a:t>
            </a:fld>
            <a:endParaRPr kumimoji="0" lang="en-US" altLang="en-US" smtClean="0"/>
          </a:p>
        </p:txBody>
      </p:sp>
    </p:spTree>
    <p:extLst>
      <p:ext uri="{BB962C8B-B14F-4D97-AF65-F5344CB8AC3E}">
        <p14:creationId xmlns:p14="http://schemas.microsoft.com/office/powerpoint/2010/main" val="1459188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3E8D3A0-E0F9-49B3-B2D0-CEEBBDE137A0}" type="slidenum">
              <a:rPr kumimoji="0" lang="en-US" altLang="en-US" smtClean="0"/>
              <a:pPr>
                <a:spcBef>
                  <a:spcPct val="0"/>
                </a:spcBef>
              </a:pPr>
              <a:t>49</a:t>
            </a:fld>
            <a:endParaRPr kumimoji="0" lang="en-US" altLang="en-US" smtClean="0"/>
          </a:p>
        </p:txBody>
      </p:sp>
    </p:spTree>
    <p:extLst>
      <p:ext uri="{BB962C8B-B14F-4D97-AF65-F5344CB8AC3E}">
        <p14:creationId xmlns:p14="http://schemas.microsoft.com/office/powerpoint/2010/main" val="289708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6D9B87D-91F0-4563-ABE6-33947971A3D1}" type="slidenum">
              <a:rPr kumimoji="0" lang="en-US" altLang="en-US" smtClean="0"/>
              <a:pPr>
                <a:spcBef>
                  <a:spcPct val="0"/>
                </a:spcBef>
              </a:pPr>
              <a:t>50</a:t>
            </a:fld>
            <a:endParaRPr kumimoji="0" lang="en-US" altLang="en-US" smtClean="0"/>
          </a:p>
        </p:txBody>
      </p:sp>
    </p:spTree>
    <p:extLst>
      <p:ext uri="{BB962C8B-B14F-4D97-AF65-F5344CB8AC3E}">
        <p14:creationId xmlns:p14="http://schemas.microsoft.com/office/powerpoint/2010/main" val="4040392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pPr eaLnBrk="1" hangingPunct="1"/>
            <a:endParaRPr lang="en-US" smtClean="0"/>
          </a:p>
        </p:txBody>
      </p:sp>
      <p:sp>
        <p:nvSpPr>
          <p:cNvPr id="117764" name="Slide Number Placeholder 3"/>
          <p:cNvSpPr>
            <a:spLocks noGrp="1"/>
          </p:cNvSpPr>
          <p:nvPr>
            <p:ph type="sldNum" sz="quarter" idx="5"/>
          </p:nvPr>
        </p:nvSpPr>
        <p:spPr>
          <a:noFill/>
        </p:spPr>
        <p:txBody>
          <a:bodyPr/>
          <a:lstStyle/>
          <a:p>
            <a:fld id="{A68046A5-0EDD-4EE8-A0CA-6EB439048139}" type="slidenum">
              <a:rPr lang="en-US" smtClean="0">
                <a:cs typeface="Arial" pitchFamily="34" charset="0"/>
              </a:rPr>
              <a:pPr/>
              <a:t>53</a:t>
            </a:fld>
            <a:endParaRPr lang="en-US" smtClean="0">
              <a:cs typeface="Arial" pitchFamily="34" charset="0"/>
            </a:endParaRPr>
          </a:p>
        </p:txBody>
      </p:sp>
    </p:spTree>
    <p:extLst>
      <p:ext uri="{BB962C8B-B14F-4D97-AF65-F5344CB8AC3E}">
        <p14:creationId xmlns:p14="http://schemas.microsoft.com/office/powerpoint/2010/main" val="103489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68612" name="Slide Number Placeholder 3"/>
          <p:cNvSpPr>
            <a:spLocks noGrp="1"/>
          </p:cNvSpPr>
          <p:nvPr>
            <p:ph type="sldNum" sz="quarter" idx="5"/>
          </p:nvPr>
        </p:nvSpPr>
        <p:spPr>
          <a:noFill/>
        </p:spPr>
        <p:txBody>
          <a:bodyPr/>
          <a:lstStyle/>
          <a:p>
            <a:fld id="{143F6514-CD7A-4C3D-AF83-14D6FAAB8FE3}" type="slidenum">
              <a:rPr lang="en-US" smtClean="0">
                <a:latin typeface="Times New Roman" pitchFamily="18" charset="0"/>
                <a:cs typeface="Arial" pitchFamily="34" charset="0"/>
              </a:rPr>
              <a:pPr/>
              <a:t>5</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282286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pPr eaLnBrk="1" hangingPunct="1"/>
            <a:endParaRPr lang="en-US" smtClean="0"/>
          </a:p>
        </p:txBody>
      </p:sp>
      <p:sp>
        <p:nvSpPr>
          <p:cNvPr id="118788" name="Slide Number Placeholder 3"/>
          <p:cNvSpPr>
            <a:spLocks noGrp="1"/>
          </p:cNvSpPr>
          <p:nvPr>
            <p:ph type="sldNum" sz="quarter" idx="5"/>
          </p:nvPr>
        </p:nvSpPr>
        <p:spPr>
          <a:noFill/>
        </p:spPr>
        <p:txBody>
          <a:bodyPr/>
          <a:lstStyle/>
          <a:p>
            <a:fld id="{41BAF8DC-F908-4834-B012-AD7A7DE48F93}" type="slidenum">
              <a:rPr lang="en-US" smtClean="0">
                <a:cs typeface="Arial" pitchFamily="34" charset="0"/>
              </a:rPr>
              <a:pPr/>
              <a:t>54</a:t>
            </a:fld>
            <a:endParaRPr lang="en-US" smtClean="0">
              <a:cs typeface="Arial" pitchFamily="34" charset="0"/>
            </a:endParaRPr>
          </a:p>
        </p:txBody>
      </p:sp>
    </p:spTree>
    <p:extLst>
      <p:ext uri="{BB962C8B-B14F-4D97-AF65-F5344CB8AC3E}">
        <p14:creationId xmlns:p14="http://schemas.microsoft.com/office/powerpoint/2010/main" val="696855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smtClean="0"/>
          </a:p>
        </p:txBody>
      </p:sp>
      <p:sp>
        <p:nvSpPr>
          <p:cNvPr id="119812" name="Slide Number Placeholder 3"/>
          <p:cNvSpPr>
            <a:spLocks noGrp="1"/>
          </p:cNvSpPr>
          <p:nvPr>
            <p:ph type="sldNum" sz="quarter" idx="5"/>
          </p:nvPr>
        </p:nvSpPr>
        <p:spPr>
          <a:noFill/>
        </p:spPr>
        <p:txBody>
          <a:bodyPr/>
          <a:lstStyle/>
          <a:p>
            <a:fld id="{C3B0FA36-7862-404A-BD93-8050BB096810}" type="slidenum">
              <a:rPr lang="en-US" smtClean="0">
                <a:cs typeface="Arial" pitchFamily="34" charset="0"/>
              </a:rPr>
              <a:pPr/>
              <a:t>55</a:t>
            </a:fld>
            <a:endParaRPr lang="en-US" smtClean="0">
              <a:cs typeface="Arial" pitchFamily="34" charset="0"/>
            </a:endParaRPr>
          </a:p>
        </p:txBody>
      </p:sp>
    </p:spTree>
    <p:extLst>
      <p:ext uri="{BB962C8B-B14F-4D97-AF65-F5344CB8AC3E}">
        <p14:creationId xmlns:p14="http://schemas.microsoft.com/office/powerpoint/2010/main" val="1649576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eaLnBrk="1" hangingPunct="1"/>
            <a:endParaRPr lang="en-US" smtClean="0"/>
          </a:p>
        </p:txBody>
      </p:sp>
      <p:sp>
        <p:nvSpPr>
          <p:cNvPr id="121860" name="Slide Number Placeholder 3"/>
          <p:cNvSpPr>
            <a:spLocks noGrp="1"/>
          </p:cNvSpPr>
          <p:nvPr>
            <p:ph type="sldNum" sz="quarter" idx="5"/>
          </p:nvPr>
        </p:nvSpPr>
        <p:spPr>
          <a:noFill/>
        </p:spPr>
        <p:txBody>
          <a:bodyPr/>
          <a:lstStyle/>
          <a:p>
            <a:fld id="{AEC21ABF-B13A-4B75-826C-D03FBC9AB8AC}" type="slidenum">
              <a:rPr lang="en-US" smtClean="0">
                <a:cs typeface="Arial" pitchFamily="34" charset="0"/>
              </a:rPr>
              <a:pPr/>
              <a:t>57</a:t>
            </a:fld>
            <a:endParaRPr lang="en-US" smtClean="0">
              <a:cs typeface="Arial" pitchFamily="34" charset="0"/>
            </a:endParaRPr>
          </a:p>
        </p:txBody>
      </p:sp>
    </p:spTree>
    <p:extLst>
      <p:ext uri="{BB962C8B-B14F-4D97-AF65-F5344CB8AC3E}">
        <p14:creationId xmlns:p14="http://schemas.microsoft.com/office/powerpoint/2010/main" val="249378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eaLnBrk="1" hangingPunct="1"/>
            <a:endParaRPr lang="en-US" smtClean="0"/>
          </a:p>
        </p:txBody>
      </p:sp>
      <p:sp>
        <p:nvSpPr>
          <p:cNvPr id="122884" name="Slide Number Placeholder 3"/>
          <p:cNvSpPr>
            <a:spLocks noGrp="1"/>
          </p:cNvSpPr>
          <p:nvPr>
            <p:ph type="sldNum" sz="quarter" idx="5"/>
          </p:nvPr>
        </p:nvSpPr>
        <p:spPr>
          <a:noFill/>
        </p:spPr>
        <p:txBody>
          <a:bodyPr/>
          <a:lstStyle/>
          <a:p>
            <a:fld id="{BD6CEC53-6C4E-4C64-8702-2C097DA9D2BA}" type="slidenum">
              <a:rPr lang="en-US" smtClean="0">
                <a:cs typeface="Arial" pitchFamily="34" charset="0"/>
              </a:rPr>
              <a:pPr/>
              <a:t>58</a:t>
            </a:fld>
            <a:endParaRPr lang="en-US" smtClean="0">
              <a:cs typeface="Arial" pitchFamily="34" charset="0"/>
            </a:endParaRPr>
          </a:p>
        </p:txBody>
      </p:sp>
    </p:spTree>
    <p:extLst>
      <p:ext uri="{BB962C8B-B14F-4D97-AF65-F5344CB8AC3E}">
        <p14:creationId xmlns:p14="http://schemas.microsoft.com/office/powerpoint/2010/main" val="4238775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smtClean="0"/>
          </a:p>
        </p:txBody>
      </p:sp>
      <p:sp>
        <p:nvSpPr>
          <p:cNvPr id="115716" name="Slide Number Placeholder 3"/>
          <p:cNvSpPr>
            <a:spLocks noGrp="1"/>
          </p:cNvSpPr>
          <p:nvPr>
            <p:ph type="sldNum" sz="quarter" idx="5"/>
          </p:nvPr>
        </p:nvSpPr>
        <p:spPr>
          <a:noFill/>
        </p:spPr>
        <p:txBody>
          <a:bodyPr/>
          <a:lstStyle/>
          <a:p>
            <a:fld id="{A2F93A46-85D0-4BEA-9B1F-E3FCA1699715}" type="slidenum">
              <a:rPr lang="en-US" smtClean="0">
                <a:cs typeface="Arial" pitchFamily="34" charset="0"/>
              </a:rPr>
              <a:pPr/>
              <a:t>59</a:t>
            </a:fld>
            <a:endParaRPr lang="en-US" smtClean="0">
              <a:cs typeface="Arial" pitchFamily="34" charset="0"/>
            </a:endParaRPr>
          </a:p>
        </p:txBody>
      </p:sp>
    </p:spTree>
    <p:extLst>
      <p:ext uri="{BB962C8B-B14F-4D97-AF65-F5344CB8AC3E}">
        <p14:creationId xmlns:p14="http://schemas.microsoft.com/office/powerpoint/2010/main" val="2909448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pPr eaLnBrk="1" hangingPunct="1"/>
            <a:endParaRPr lang="en-US" smtClean="0"/>
          </a:p>
        </p:txBody>
      </p:sp>
      <p:sp>
        <p:nvSpPr>
          <p:cNvPr id="123908" name="Slide Number Placeholder 3"/>
          <p:cNvSpPr>
            <a:spLocks noGrp="1"/>
          </p:cNvSpPr>
          <p:nvPr>
            <p:ph type="sldNum" sz="quarter" idx="5"/>
          </p:nvPr>
        </p:nvSpPr>
        <p:spPr>
          <a:noFill/>
        </p:spPr>
        <p:txBody>
          <a:bodyPr/>
          <a:lstStyle/>
          <a:p>
            <a:fld id="{BE20BBCF-17DD-4E8B-B712-88C3A31AFCCD}" type="slidenum">
              <a:rPr lang="en-US" smtClean="0">
                <a:cs typeface="Arial" pitchFamily="34" charset="0"/>
              </a:rPr>
              <a:pPr/>
              <a:t>60</a:t>
            </a:fld>
            <a:endParaRPr lang="en-US" smtClean="0">
              <a:cs typeface="Arial" pitchFamily="34" charset="0"/>
            </a:endParaRPr>
          </a:p>
        </p:txBody>
      </p:sp>
    </p:spTree>
    <p:extLst>
      <p:ext uri="{BB962C8B-B14F-4D97-AF65-F5344CB8AC3E}">
        <p14:creationId xmlns:p14="http://schemas.microsoft.com/office/powerpoint/2010/main" val="2910268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US" smtClean="0"/>
          </a:p>
        </p:txBody>
      </p:sp>
      <p:sp>
        <p:nvSpPr>
          <p:cNvPr id="124932" name="Slide Number Placeholder 3"/>
          <p:cNvSpPr>
            <a:spLocks noGrp="1"/>
          </p:cNvSpPr>
          <p:nvPr>
            <p:ph type="sldNum" sz="quarter" idx="5"/>
          </p:nvPr>
        </p:nvSpPr>
        <p:spPr>
          <a:noFill/>
        </p:spPr>
        <p:txBody>
          <a:bodyPr/>
          <a:lstStyle/>
          <a:p>
            <a:fld id="{D05EFD81-910C-409F-BB19-0893A7AB792E}" type="slidenum">
              <a:rPr lang="en-US" smtClean="0">
                <a:cs typeface="Arial" pitchFamily="34" charset="0"/>
              </a:rPr>
              <a:pPr/>
              <a:t>62</a:t>
            </a:fld>
            <a:endParaRPr lang="en-US" smtClean="0">
              <a:cs typeface="Arial" pitchFamily="34" charset="0"/>
            </a:endParaRPr>
          </a:p>
        </p:txBody>
      </p:sp>
    </p:spTree>
    <p:extLst>
      <p:ext uri="{BB962C8B-B14F-4D97-AF65-F5344CB8AC3E}">
        <p14:creationId xmlns:p14="http://schemas.microsoft.com/office/powerpoint/2010/main" val="4059473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eaLnBrk="1" hangingPunct="1"/>
            <a:endParaRPr lang="en-US" smtClean="0"/>
          </a:p>
        </p:txBody>
      </p:sp>
      <p:sp>
        <p:nvSpPr>
          <p:cNvPr id="126980" name="Slide Number Placeholder 3"/>
          <p:cNvSpPr>
            <a:spLocks noGrp="1"/>
          </p:cNvSpPr>
          <p:nvPr>
            <p:ph type="sldNum" sz="quarter" idx="5"/>
          </p:nvPr>
        </p:nvSpPr>
        <p:spPr>
          <a:noFill/>
        </p:spPr>
        <p:txBody>
          <a:bodyPr/>
          <a:lstStyle/>
          <a:p>
            <a:fld id="{539215E0-B32E-4764-958F-BE63C3188EE0}" type="slidenum">
              <a:rPr lang="en-US" smtClean="0">
                <a:cs typeface="Arial" pitchFamily="34" charset="0"/>
              </a:rPr>
              <a:pPr/>
              <a:t>63</a:t>
            </a:fld>
            <a:endParaRPr lang="en-US" smtClean="0">
              <a:cs typeface="Arial" pitchFamily="34" charset="0"/>
            </a:endParaRPr>
          </a:p>
        </p:txBody>
      </p:sp>
    </p:spTree>
    <p:extLst>
      <p:ext uri="{BB962C8B-B14F-4D97-AF65-F5344CB8AC3E}">
        <p14:creationId xmlns:p14="http://schemas.microsoft.com/office/powerpoint/2010/main" val="5317803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pPr eaLnBrk="1" hangingPunct="1"/>
            <a:endParaRPr lang="en-US" smtClean="0"/>
          </a:p>
        </p:txBody>
      </p:sp>
      <p:sp>
        <p:nvSpPr>
          <p:cNvPr id="128004" name="Slide Number Placeholder 3"/>
          <p:cNvSpPr>
            <a:spLocks noGrp="1"/>
          </p:cNvSpPr>
          <p:nvPr>
            <p:ph type="sldNum" sz="quarter" idx="5"/>
          </p:nvPr>
        </p:nvSpPr>
        <p:spPr>
          <a:noFill/>
        </p:spPr>
        <p:txBody>
          <a:bodyPr/>
          <a:lstStyle/>
          <a:p>
            <a:fld id="{5A0F43EB-EC7D-437B-8E6A-DCB0267B6618}" type="slidenum">
              <a:rPr lang="en-US" smtClean="0">
                <a:cs typeface="Arial" pitchFamily="34" charset="0"/>
              </a:rPr>
              <a:pPr/>
              <a:t>64</a:t>
            </a:fld>
            <a:endParaRPr lang="en-US" smtClean="0">
              <a:cs typeface="Arial" pitchFamily="34" charset="0"/>
            </a:endParaRPr>
          </a:p>
        </p:txBody>
      </p:sp>
    </p:spTree>
    <p:extLst>
      <p:ext uri="{BB962C8B-B14F-4D97-AF65-F5344CB8AC3E}">
        <p14:creationId xmlns:p14="http://schemas.microsoft.com/office/powerpoint/2010/main" val="2912290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748B842-230D-494B-8865-83669D9C1D23}" type="slidenum">
              <a:rPr kumimoji="0" lang="en-US" altLang="en-US" smtClean="0"/>
              <a:pPr>
                <a:spcBef>
                  <a:spcPct val="0"/>
                </a:spcBef>
              </a:pPr>
              <a:t>65</a:t>
            </a:fld>
            <a:endParaRPr kumimoji="0" lang="en-US" altLang="en-US" smtClean="0"/>
          </a:p>
        </p:txBody>
      </p:sp>
    </p:spTree>
    <p:extLst>
      <p:ext uri="{BB962C8B-B14F-4D97-AF65-F5344CB8AC3E}">
        <p14:creationId xmlns:p14="http://schemas.microsoft.com/office/powerpoint/2010/main" val="687895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69636" name="Slide Number Placeholder 3"/>
          <p:cNvSpPr>
            <a:spLocks noGrp="1"/>
          </p:cNvSpPr>
          <p:nvPr>
            <p:ph type="sldNum" sz="quarter" idx="5"/>
          </p:nvPr>
        </p:nvSpPr>
        <p:spPr>
          <a:noFill/>
        </p:spPr>
        <p:txBody>
          <a:bodyPr/>
          <a:lstStyle/>
          <a:p>
            <a:fld id="{66BE5D49-A730-4542-8FFA-209CA2E69BC7}" type="slidenum">
              <a:rPr lang="en-US" smtClean="0">
                <a:latin typeface="Times New Roman" pitchFamily="18" charset="0"/>
                <a:cs typeface="Arial" pitchFamily="34" charset="0"/>
              </a:rPr>
              <a:pPr/>
              <a:t>6</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96624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smtClean="0"/>
          </a:p>
        </p:txBody>
      </p:sp>
      <p:sp>
        <p:nvSpPr>
          <p:cNvPr id="130052" name="Slide Number Placeholder 3"/>
          <p:cNvSpPr>
            <a:spLocks noGrp="1"/>
          </p:cNvSpPr>
          <p:nvPr>
            <p:ph type="sldNum" sz="quarter" idx="5"/>
          </p:nvPr>
        </p:nvSpPr>
        <p:spPr>
          <a:noFill/>
        </p:spPr>
        <p:txBody>
          <a:bodyPr/>
          <a:lstStyle/>
          <a:p>
            <a:fld id="{0EAEF61D-6054-4B9B-A98E-110548C274D7}" type="slidenum">
              <a:rPr lang="en-US" smtClean="0">
                <a:cs typeface="Arial" pitchFamily="34" charset="0"/>
              </a:rPr>
              <a:pPr/>
              <a:t>66</a:t>
            </a:fld>
            <a:endParaRPr lang="en-US" smtClean="0">
              <a:cs typeface="Arial" pitchFamily="34" charset="0"/>
            </a:endParaRPr>
          </a:p>
        </p:txBody>
      </p:sp>
    </p:spTree>
    <p:extLst>
      <p:ext uri="{BB962C8B-B14F-4D97-AF65-F5344CB8AC3E}">
        <p14:creationId xmlns:p14="http://schemas.microsoft.com/office/powerpoint/2010/main" val="4105859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pPr eaLnBrk="1" hangingPunct="1"/>
            <a:endParaRPr lang="en-US" smtClean="0"/>
          </a:p>
        </p:txBody>
      </p:sp>
      <p:sp>
        <p:nvSpPr>
          <p:cNvPr id="131076" name="Slide Number Placeholder 3"/>
          <p:cNvSpPr>
            <a:spLocks noGrp="1"/>
          </p:cNvSpPr>
          <p:nvPr>
            <p:ph type="sldNum" sz="quarter" idx="5"/>
          </p:nvPr>
        </p:nvSpPr>
        <p:spPr>
          <a:noFill/>
        </p:spPr>
        <p:txBody>
          <a:bodyPr/>
          <a:lstStyle/>
          <a:p>
            <a:fld id="{F03B0883-E0F0-4BFF-9414-DD38BEEA979B}" type="slidenum">
              <a:rPr lang="en-US" smtClean="0">
                <a:cs typeface="Arial" pitchFamily="34" charset="0"/>
              </a:rPr>
              <a:pPr/>
              <a:t>67</a:t>
            </a:fld>
            <a:endParaRPr lang="en-US" smtClean="0">
              <a:cs typeface="Arial" pitchFamily="34" charset="0"/>
            </a:endParaRPr>
          </a:p>
        </p:txBody>
      </p:sp>
    </p:spTree>
    <p:extLst>
      <p:ext uri="{BB962C8B-B14F-4D97-AF65-F5344CB8AC3E}">
        <p14:creationId xmlns:p14="http://schemas.microsoft.com/office/powerpoint/2010/main" val="3164298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FDFD445-8F0A-473C-B247-E22769E9511B}" type="slidenum">
              <a:rPr kumimoji="0" lang="en-US" altLang="en-US" smtClean="0"/>
              <a:pPr>
                <a:spcBef>
                  <a:spcPct val="0"/>
                </a:spcBef>
              </a:pPr>
              <a:t>68</a:t>
            </a:fld>
            <a:endParaRPr kumimoji="0" lang="en-US" altLang="en-US" smtClean="0"/>
          </a:p>
        </p:txBody>
      </p:sp>
    </p:spTree>
    <p:extLst>
      <p:ext uri="{BB962C8B-B14F-4D97-AF65-F5344CB8AC3E}">
        <p14:creationId xmlns:p14="http://schemas.microsoft.com/office/powerpoint/2010/main" val="2320532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pPr eaLnBrk="1" hangingPunct="1"/>
            <a:endParaRPr lang="en-US" smtClean="0"/>
          </a:p>
        </p:txBody>
      </p:sp>
      <p:sp>
        <p:nvSpPr>
          <p:cNvPr id="133124" name="Slide Number Placeholder 3"/>
          <p:cNvSpPr>
            <a:spLocks noGrp="1"/>
          </p:cNvSpPr>
          <p:nvPr>
            <p:ph type="sldNum" sz="quarter" idx="5"/>
          </p:nvPr>
        </p:nvSpPr>
        <p:spPr>
          <a:noFill/>
        </p:spPr>
        <p:txBody>
          <a:bodyPr/>
          <a:lstStyle/>
          <a:p>
            <a:fld id="{53D97256-43BF-4841-874A-0683F3084C04}" type="slidenum">
              <a:rPr lang="en-US" smtClean="0">
                <a:cs typeface="Arial" pitchFamily="34" charset="0"/>
              </a:rPr>
              <a:pPr/>
              <a:t>69</a:t>
            </a:fld>
            <a:endParaRPr lang="en-US" smtClean="0">
              <a:cs typeface="Arial" pitchFamily="34" charset="0"/>
            </a:endParaRPr>
          </a:p>
        </p:txBody>
      </p:sp>
    </p:spTree>
    <p:extLst>
      <p:ext uri="{BB962C8B-B14F-4D97-AF65-F5344CB8AC3E}">
        <p14:creationId xmlns:p14="http://schemas.microsoft.com/office/powerpoint/2010/main" val="1200680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pPr eaLnBrk="1" hangingPunct="1"/>
            <a:endParaRPr lang="en-US" smtClean="0"/>
          </a:p>
        </p:txBody>
      </p:sp>
      <p:sp>
        <p:nvSpPr>
          <p:cNvPr id="134148" name="Slide Number Placeholder 3"/>
          <p:cNvSpPr>
            <a:spLocks noGrp="1"/>
          </p:cNvSpPr>
          <p:nvPr>
            <p:ph type="sldNum" sz="quarter" idx="5"/>
          </p:nvPr>
        </p:nvSpPr>
        <p:spPr>
          <a:noFill/>
        </p:spPr>
        <p:txBody>
          <a:bodyPr/>
          <a:lstStyle/>
          <a:p>
            <a:fld id="{AA44759E-1D07-42C4-B2CD-2F344EA625CE}" type="slidenum">
              <a:rPr lang="en-US" smtClean="0">
                <a:cs typeface="Arial" pitchFamily="34" charset="0"/>
              </a:rPr>
              <a:pPr/>
              <a:t>70</a:t>
            </a:fld>
            <a:endParaRPr lang="en-US" smtClean="0">
              <a:cs typeface="Arial" pitchFamily="34" charset="0"/>
            </a:endParaRPr>
          </a:p>
        </p:txBody>
      </p:sp>
    </p:spTree>
    <p:extLst>
      <p:ext uri="{BB962C8B-B14F-4D97-AF65-F5344CB8AC3E}">
        <p14:creationId xmlns:p14="http://schemas.microsoft.com/office/powerpoint/2010/main" val="30233300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eaLnBrk="1" hangingPunct="1"/>
            <a:endParaRPr lang="en-US" smtClean="0"/>
          </a:p>
        </p:txBody>
      </p:sp>
      <p:sp>
        <p:nvSpPr>
          <p:cNvPr id="135172" name="Slide Number Placeholder 3"/>
          <p:cNvSpPr>
            <a:spLocks noGrp="1"/>
          </p:cNvSpPr>
          <p:nvPr>
            <p:ph type="sldNum" sz="quarter" idx="5"/>
          </p:nvPr>
        </p:nvSpPr>
        <p:spPr>
          <a:noFill/>
        </p:spPr>
        <p:txBody>
          <a:bodyPr/>
          <a:lstStyle/>
          <a:p>
            <a:fld id="{ED1C7A60-C2B5-42B8-B73E-C9EEBE0F88DE}" type="slidenum">
              <a:rPr lang="en-US" smtClean="0">
                <a:cs typeface="Arial" pitchFamily="34" charset="0"/>
              </a:rPr>
              <a:pPr/>
              <a:t>71</a:t>
            </a:fld>
            <a:endParaRPr lang="en-US" smtClean="0">
              <a:cs typeface="Arial" pitchFamily="34" charset="0"/>
            </a:endParaRPr>
          </a:p>
        </p:txBody>
      </p:sp>
    </p:spTree>
    <p:extLst>
      <p:ext uri="{BB962C8B-B14F-4D97-AF65-F5344CB8AC3E}">
        <p14:creationId xmlns:p14="http://schemas.microsoft.com/office/powerpoint/2010/main" val="22211764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40DE99F-0D7D-459A-83E7-69C945B968CC}" type="slidenum">
              <a:rPr kumimoji="0" lang="en-US" altLang="en-US" smtClean="0"/>
              <a:pPr>
                <a:spcBef>
                  <a:spcPct val="0"/>
                </a:spcBef>
              </a:pPr>
              <a:t>72</a:t>
            </a:fld>
            <a:endParaRPr kumimoji="0" lang="en-US" altLang="en-US" smtClean="0"/>
          </a:p>
        </p:txBody>
      </p:sp>
    </p:spTree>
    <p:extLst>
      <p:ext uri="{BB962C8B-B14F-4D97-AF65-F5344CB8AC3E}">
        <p14:creationId xmlns:p14="http://schemas.microsoft.com/office/powerpoint/2010/main" val="2980143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B283C1D-0FE0-4EF1-B72A-3A02FC8D7FD0}" type="slidenum">
              <a:rPr kumimoji="0" lang="en-US" altLang="en-US" smtClean="0"/>
              <a:pPr>
                <a:spcBef>
                  <a:spcPct val="0"/>
                </a:spcBef>
              </a:pPr>
              <a:t>73</a:t>
            </a:fld>
            <a:endParaRPr kumimoji="0" lang="en-US" altLang="en-US" smtClean="0"/>
          </a:p>
        </p:txBody>
      </p:sp>
    </p:spTree>
    <p:extLst>
      <p:ext uri="{BB962C8B-B14F-4D97-AF65-F5344CB8AC3E}">
        <p14:creationId xmlns:p14="http://schemas.microsoft.com/office/powerpoint/2010/main" val="31580250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8C046DA-4253-4F01-BDED-4896677C6CFF}" type="slidenum">
              <a:rPr kumimoji="0" lang="en-US" altLang="en-US" smtClean="0"/>
              <a:pPr>
                <a:spcBef>
                  <a:spcPct val="0"/>
                </a:spcBef>
              </a:pPr>
              <a:t>74</a:t>
            </a:fld>
            <a:endParaRPr kumimoji="0" lang="en-US" altLang="en-US" smtClean="0"/>
          </a:p>
        </p:txBody>
      </p:sp>
    </p:spTree>
    <p:extLst>
      <p:ext uri="{BB962C8B-B14F-4D97-AF65-F5344CB8AC3E}">
        <p14:creationId xmlns:p14="http://schemas.microsoft.com/office/powerpoint/2010/main" val="96973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EC92F81-411A-41E4-AF67-E3C8A9D69804}" type="slidenum">
              <a:rPr kumimoji="0" lang="en-US" altLang="en-US" smtClean="0"/>
              <a:pPr>
                <a:spcBef>
                  <a:spcPct val="0"/>
                </a:spcBef>
              </a:pPr>
              <a:t>75</a:t>
            </a:fld>
            <a:endParaRPr kumimoji="0" lang="en-US" altLang="en-US" smtClean="0"/>
          </a:p>
        </p:txBody>
      </p:sp>
    </p:spTree>
    <p:extLst>
      <p:ext uri="{BB962C8B-B14F-4D97-AF65-F5344CB8AC3E}">
        <p14:creationId xmlns:p14="http://schemas.microsoft.com/office/powerpoint/2010/main" val="149034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99332" name="Slide Number Placeholder 3"/>
          <p:cNvSpPr>
            <a:spLocks noGrp="1"/>
          </p:cNvSpPr>
          <p:nvPr>
            <p:ph type="sldNum" sz="quarter" idx="5"/>
          </p:nvPr>
        </p:nvSpPr>
        <p:spPr>
          <a:noFill/>
        </p:spPr>
        <p:txBody>
          <a:bodyPr/>
          <a:lstStyle/>
          <a:p>
            <a:fld id="{917A2286-950F-4F0F-BE96-763EBB8AE5CC}" type="slidenum">
              <a:rPr lang="en-US" smtClean="0">
                <a:latin typeface="Times New Roman" pitchFamily="18" charset="0"/>
                <a:cs typeface="Arial" pitchFamily="34" charset="0"/>
              </a:rPr>
              <a:pPr/>
              <a:t>7</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953109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ED6B9E4-9C10-4116-887D-5D10A1337171}" type="slidenum">
              <a:rPr kumimoji="0" lang="en-US" altLang="en-US" smtClean="0"/>
              <a:pPr>
                <a:spcBef>
                  <a:spcPct val="0"/>
                </a:spcBef>
              </a:pPr>
              <a:t>76</a:t>
            </a:fld>
            <a:endParaRPr kumimoji="0" lang="en-US" altLang="en-US" smtClean="0"/>
          </a:p>
        </p:txBody>
      </p:sp>
    </p:spTree>
    <p:extLst>
      <p:ext uri="{BB962C8B-B14F-4D97-AF65-F5344CB8AC3E}">
        <p14:creationId xmlns:p14="http://schemas.microsoft.com/office/powerpoint/2010/main" val="7345846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7A8E5E3-50A0-4108-AA0E-F1FB70918CAD}" type="slidenum">
              <a:rPr kumimoji="0" lang="en-US" altLang="en-US" smtClean="0"/>
              <a:pPr>
                <a:spcBef>
                  <a:spcPct val="0"/>
                </a:spcBef>
              </a:pPr>
              <a:t>77</a:t>
            </a:fld>
            <a:endParaRPr kumimoji="0" lang="en-US" altLang="en-US" smtClean="0"/>
          </a:p>
        </p:txBody>
      </p:sp>
    </p:spTree>
    <p:extLst>
      <p:ext uri="{BB962C8B-B14F-4D97-AF65-F5344CB8AC3E}">
        <p14:creationId xmlns:p14="http://schemas.microsoft.com/office/powerpoint/2010/main" val="40094912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pPr eaLnBrk="1" hangingPunct="1"/>
            <a:endParaRPr lang="en-US" smtClean="0"/>
          </a:p>
        </p:txBody>
      </p:sp>
      <p:sp>
        <p:nvSpPr>
          <p:cNvPr id="142340" name="Slide Number Placeholder 3"/>
          <p:cNvSpPr>
            <a:spLocks noGrp="1"/>
          </p:cNvSpPr>
          <p:nvPr>
            <p:ph type="sldNum" sz="quarter" idx="5"/>
          </p:nvPr>
        </p:nvSpPr>
        <p:spPr>
          <a:noFill/>
        </p:spPr>
        <p:txBody>
          <a:bodyPr/>
          <a:lstStyle/>
          <a:p>
            <a:fld id="{B02F7EA4-DAEB-4BBB-854D-AD518E3687C5}" type="slidenum">
              <a:rPr lang="en-US" smtClean="0">
                <a:cs typeface="Arial" pitchFamily="34" charset="0"/>
              </a:rPr>
              <a:pPr/>
              <a:t>78</a:t>
            </a:fld>
            <a:endParaRPr lang="en-US" smtClean="0">
              <a:cs typeface="Arial" pitchFamily="34" charset="0"/>
            </a:endParaRPr>
          </a:p>
        </p:txBody>
      </p:sp>
    </p:spTree>
    <p:extLst>
      <p:ext uri="{BB962C8B-B14F-4D97-AF65-F5344CB8AC3E}">
        <p14:creationId xmlns:p14="http://schemas.microsoft.com/office/powerpoint/2010/main" val="40334078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79</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7818781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720CAB2-77BB-4BB0-B435-5532FBE0E77C}" type="slidenum">
              <a:rPr kumimoji="0" lang="en-US" altLang="en-US" smtClean="0"/>
              <a:pPr>
                <a:spcBef>
                  <a:spcPct val="0"/>
                </a:spcBef>
              </a:pPr>
              <a:t>80</a:t>
            </a:fld>
            <a:endParaRPr kumimoji="0" lang="en-US" altLang="en-US" smtClean="0"/>
          </a:p>
        </p:txBody>
      </p:sp>
    </p:spTree>
    <p:extLst>
      <p:ext uri="{BB962C8B-B14F-4D97-AF65-F5344CB8AC3E}">
        <p14:creationId xmlns:p14="http://schemas.microsoft.com/office/powerpoint/2010/main" val="32629619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EA3F6AC-1E9D-4CD9-A184-78A7432DE436}" type="slidenum">
              <a:rPr kumimoji="0" lang="en-US" altLang="en-US" smtClean="0"/>
              <a:pPr>
                <a:spcBef>
                  <a:spcPct val="0"/>
                </a:spcBef>
              </a:pPr>
              <a:t>81</a:t>
            </a:fld>
            <a:endParaRPr kumimoji="0" lang="en-US" altLang="en-US" smtClean="0"/>
          </a:p>
        </p:txBody>
      </p:sp>
    </p:spTree>
    <p:extLst>
      <p:ext uri="{BB962C8B-B14F-4D97-AF65-F5344CB8AC3E}">
        <p14:creationId xmlns:p14="http://schemas.microsoft.com/office/powerpoint/2010/main" val="39769184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4D7C0DD-E958-4908-AEBE-DA33535DE94F}" type="slidenum">
              <a:rPr kumimoji="0" lang="en-US" altLang="en-US" smtClean="0"/>
              <a:pPr>
                <a:spcBef>
                  <a:spcPct val="0"/>
                </a:spcBef>
              </a:pPr>
              <a:t>82</a:t>
            </a:fld>
            <a:endParaRPr kumimoji="0" lang="en-US" altLang="en-US" smtClean="0"/>
          </a:p>
        </p:txBody>
      </p:sp>
    </p:spTree>
    <p:extLst>
      <p:ext uri="{BB962C8B-B14F-4D97-AF65-F5344CB8AC3E}">
        <p14:creationId xmlns:p14="http://schemas.microsoft.com/office/powerpoint/2010/main" val="42075898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pPr eaLnBrk="1" hangingPunct="1"/>
            <a:endParaRPr lang="en-US" smtClean="0"/>
          </a:p>
        </p:txBody>
      </p:sp>
      <p:sp>
        <p:nvSpPr>
          <p:cNvPr id="146436" name="Slide Number Placeholder 3"/>
          <p:cNvSpPr>
            <a:spLocks noGrp="1"/>
          </p:cNvSpPr>
          <p:nvPr>
            <p:ph type="sldNum" sz="quarter" idx="5"/>
          </p:nvPr>
        </p:nvSpPr>
        <p:spPr>
          <a:noFill/>
        </p:spPr>
        <p:txBody>
          <a:bodyPr/>
          <a:lstStyle/>
          <a:p>
            <a:fld id="{01D1DE36-6996-4104-BFBE-08D44F7D1226}" type="slidenum">
              <a:rPr lang="en-US" smtClean="0">
                <a:cs typeface="Arial" pitchFamily="34" charset="0"/>
              </a:rPr>
              <a:pPr/>
              <a:t>88</a:t>
            </a:fld>
            <a:endParaRPr lang="en-US" smtClean="0">
              <a:cs typeface="Arial" pitchFamily="34" charset="0"/>
            </a:endParaRPr>
          </a:p>
        </p:txBody>
      </p:sp>
    </p:spTree>
    <p:extLst>
      <p:ext uri="{BB962C8B-B14F-4D97-AF65-F5344CB8AC3E}">
        <p14:creationId xmlns:p14="http://schemas.microsoft.com/office/powerpoint/2010/main" val="368371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pPr eaLnBrk="1" hangingPunct="1"/>
            <a:endParaRPr lang="en-US" smtClean="0"/>
          </a:p>
        </p:txBody>
      </p:sp>
      <p:sp>
        <p:nvSpPr>
          <p:cNvPr id="147460" name="Slide Number Placeholder 3"/>
          <p:cNvSpPr>
            <a:spLocks noGrp="1"/>
          </p:cNvSpPr>
          <p:nvPr>
            <p:ph type="sldNum" sz="quarter" idx="5"/>
          </p:nvPr>
        </p:nvSpPr>
        <p:spPr>
          <a:noFill/>
        </p:spPr>
        <p:txBody>
          <a:bodyPr/>
          <a:lstStyle/>
          <a:p>
            <a:fld id="{2FC0DAAF-4196-4376-BA1D-E4CC6DB22C59}" type="slidenum">
              <a:rPr lang="en-US" smtClean="0">
                <a:cs typeface="Arial" pitchFamily="34" charset="0"/>
              </a:rPr>
              <a:pPr/>
              <a:t>89</a:t>
            </a:fld>
            <a:endParaRPr lang="en-US" smtClean="0">
              <a:cs typeface="Arial" pitchFamily="34" charset="0"/>
            </a:endParaRPr>
          </a:p>
        </p:txBody>
      </p:sp>
    </p:spTree>
    <p:extLst>
      <p:ext uri="{BB962C8B-B14F-4D97-AF65-F5344CB8AC3E}">
        <p14:creationId xmlns:p14="http://schemas.microsoft.com/office/powerpoint/2010/main" val="2875500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C40948B-0C7B-4EFD-901D-C650C950515F}" type="slidenum">
              <a:rPr kumimoji="0" lang="en-US" altLang="en-US" smtClean="0"/>
              <a:pPr>
                <a:spcBef>
                  <a:spcPct val="0"/>
                </a:spcBef>
              </a:pPr>
              <a:t>90</a:t>
            </a:fld>
            <a:endParaRPr kumimoji="0" lang="en-US" altLang="en-US" smtClean="0"/>
          </a:p>
        </p:txBody>
      </p:sp>
    </p:spTree>
    <p:extLst>
      <p:ext uri="{BB962C8B-B14F-4D97-AF65-F5344CB8AC3E}">
        <p14:creationId xmlns:p14="http://schemas.microsoft.com/office/powerpoint/2010/main" val="81693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0356" name="Slide Number Placeholder 3"/>
          <p:cNvSpPr>
            <a:spLocks noGrp="1"/>
          </p:cNvSpPr>
          <p:nvPr>
            <p:ph type="sldNum" sz="quarter" idx="5"/>
          </p:nvPr>
        </p:nvSpPr>
        <p:spPr>
          <a:noFill/>
        </p:spPr>
        <p:txBody>
          <a:bodyPr/>
          <a:lstStyle/>
          <a:p>
            <a:fld id="{36502743-E2E4-46E4-BD5C-9AA3C789F6D3}" type="slidenum">
              <a:rPr lang="en-US" smtClean="0">
                <a:latin typeface="Times New Roman" pitchFamily="18" charset="0"/>
                <a:cs typeface="Arial" pitchFamily="34" charset="0"/>
              </a:rPr>
              <a:pPr/>
              <a:t>8</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29105026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05FDFDF-C9B9-4A62-BE41-D25EC6BC4A61}" type="slidenum">
              <a:rPr kumimoji="0" lang="en-US" altLang="en-US" smtClean="0"/>
              <a:pPr>
                <a:spcBef>
                  <a:spcPct val="0"/>
                </a:spcBef>
              </a:pPr>
              <a:t>91</a:t>
            </a:fld>
            <a:endParaRPr kumimoji="0" lang="en-US" altLang="en-US" smtClean="0"/>
          </a:p>
        </p:txBody>
      </p:sp>
    </p:spTree>
    <p:extLst>
      <p:ext uri="{BB962C8B-B14F-4D97-AF65-F5344CB8AC3E}">
        <p14:creationId xmlns:p14="http://schemas.microsoft.com/office/powerpoint/2010/main" val="37159101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4B3A30E-32A7-42B1-B94D-14EC354E8292}" type="slidenum">
              <a:rPr kumimoji="0" lang="en-US" altLang="en-US" smtClean="0"/>
              <a:pPr>
                <a:spcBef>
                  <a:spcPct val="0"/>
                </a:spcBef>
              </a:pPr>
              <a:t>92</a:t>
            </a:fld>
            <a:endParaRPr kumimoji="0" lang="en-US" altLang="en-US" smtClean="0"/>
          </a:p>
        </p:txBody>
      </p:sp>
    </p:spTree>
    <p:extLst>
      <p:ext uri="{BB962C8B-B14F-4D97-AF65-F5344CB8AC3E}">
        <p14:creationId xmlns:p14="http://schemas.microsoft.com/office/powerpoint/2010/main" val="8664663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pPr eaLnBrk="1" hangingPunct="1"/>
            <a:endParaRPr lang="en-US" smtClean="0"/>
          </a:p>
        </p:txBody>
      </p:sp>
      <p:sp>
        <p:nvSpPr>
          <p:cNvPr id="151556" name="Slide Number Placeholder 3"/>
          <p:cNvSpPr>
            <a:spLocks noGrp="1"/>
          </p:cNvSpPr>
          <p:nvPr>
            <p:ph type="sldNum" sz="quarter" idx="5"/>
          </p:nvPr>
        </p:nvSpPr>
        <p:spPr>
          <a:noFill/>
        </p:spPr>
        <p:txBody>
          <a:bodyPr/>
          <a:lstStyle/>
          <a:p>
            <a:fld id="{0ED7B6F2-C145-485D-A3A3-FD580F5F23EA}" type="slidenum">
              <a:rPr lang="en-US" smtClean="0">
                <a:cs typeface="Arial" pitchFamily="34" charset="0"/>
              </a:rPr>
              <a:pPr/>
              <a:t>93</a:t>
            </a:fld>
            <a:endParaRPr lang="en-US" smtClean="0">
              <a:cs typeface="Arial" pitchFamily="34" charset="0"/>
            </a:endParaRPr>
          </a:p>
        </p:txBody>
      </p:sp>
    </p:spTree>
    <p:extLst>
      <p:ext uri="{BB962C8B-B14F-4D97-AF65-F5344CB8AC3E}">
        <p14:creationId xmlns:p14="http://schemas.microsoft.com/office/powerpoint/2010/main" val="31584297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pPr eaLnBrk="1" hangingPunct="1"/>
            <a:endParaRPr lang="en-US" smtClean="0"/>
          </a:p>
        </p:txBody>
      </p:sp>
      <p:sp>
        <p:nvSpPr>
          <p:cNvPr id="152580" name="Slide Number Placeholder 3"/>
          <p:cNvSpPr>
            <a:spLocks noGrp="1"/>
          </p:cNvSpPr>
          <p:nvPr>
            <p:ph type="sldNum" sz="quarter" idx="5"/>
          </p:nvPr>
        </p:nvSpPr>
        <p:spPr>
          <a:noFill/>
        </p:spPr>
        <p:txBody>
          <a:bodyPr/>
          <a:lstStyle/>
          <a:p>
            <a:fld id="{D4BC5E83-3D21-4B52-AADD-F278202516B6}" type="slidenum">
              <a:rPr lang="en-US" smtClean="0">
                <a:cs typeface="Arial" pitchFamily="34" charset="0"/>
              </a:rPr>
              <a:pPr/>
              <a:t>94</a:t>
            </a:fld>
            <a:endParaRPr lang="en-US" smtClean="0">
              <a:cs typeface="Arial" pitchFamily="34" charset="0"/>
            </a:endParaRPr>
          </a:p>
        </p:txBody>
      </p:sp>
    </p:spTree>
    <p:extLst>
      <p:ext uri="{BB962C8B-B14F-4D97-AF65-F5344CB8AC3E}">
        <p14:creationId xmlns:p14="http://schemas.microsoft.com/office/powerpoint/2010/main" val="4699067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4439DED-852B-4B09-A908-428760A39083}" type="slidenum">
              <a:rPr kumimoji="0" lang="en-US" altLang="en-US" smtClean="0"/>
              <a:pPr>
                <a:spcBef>
                  <a:spcPct val="0"/>
                </a:spcBef>
              </a:pPr>
              <a:t>95</a:t>
            </a:fld>
            <a:endParaRPr kumimoji="0" lang="en-US" altLang="en-US" smtClean="0"/>
          </a:p>
        </p:txBody>
      </p:sp>
    </p:spTree>
    <p:extLst>
      <p:ext uri="{BB962C8B-B14F-4D97-AF65-F5344CB8AC3E}">
        <p14:creationId xmlns:p14="http://schemas.microsoft.com/office/powerpoint/2010/main" val="13000224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46D1BF6-65BC-43E8-82D0-7224110392B2}" type="slidenum">
              <a:rPr kumimoji="0" lang="en-US" altLang="en-US" smtClean="0"/>
              <a:pPr>
                <a:spcBef>
                  <a:spcPct val="0"/>
                </a:spcBef>
              </a:pPr>
              <a:t>97</a:t>
            </a:fld>
            <a:endParaRPr kumimoji="0" lang="en-US" altLang="en-US" smtClean="0"/>
          </a:p>
        </p:txBody>
      </p:sp>
    </p:spTree>
    <p:extLst>
      <p:ext uri="{BB962C8B-B14F-4D97-AF65-F5344CB8AC3E}">
        <p14:creationId xmlns:p14="http://schemas.microsoft.com/office/powerpoint/2010/main" val="30235643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98</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328923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pPr eaLnBrk="1" hangingPunct="1"/>
            <a:endParaRPr lang="en-US" smtClean="0"/>
          </a:p>
        </p:txBody>
      </p:sp>
      <p:sp>
        <p:nvSpPr>
          <p:cNvPr id="155652" name="Slide Number Placeholder 3"/>
          <p:cNvSpPr>
            <a:spLocks noGrp="1"/>
          </p:cNvSpPr>
          <p:nvPr>
            <p:ph type="sldNum" sz="quarter" idx="5"/>
          </p:nvPr>
        </p:nvSpPr>
        <p:spPr>
          <a:noFill/>
        </p:spPr>
        <p:txBody>
          <a:bodyPr/>
          <a:lstStyle/>
          <a:p>
            <a:fld id="{B433E12F-0BBF-4BD1-ACE2-C42EA5AD13CF}" type="slidenum">
              <a:rPr lang="en-US" smtClean="0">
                <a:cs typeface="Arial" pitchFamily="34" charset="0"/>
              </a:rPr>
              <a:pPr/>
              <a:t>99</a:t>
            </a:fld>
            <a:endParaRPr lang="en-US" smtClean="0">
              <a:cs typeface="Arial" pitchFamily="34" charset="0"/>
            </a:endParaRPr>
          </a:p>
        </p:txBody>
      </p:sp>
    </p:spTree>
    <p:extLst>
      <p:ext uri="{BB962C8B-B14F-4D97-AF65-F5344CB8AC3E}">
        <p14:creationId xmlns:p14="http://schemas.microsoft.com/office/powerpoint/2010/main" val="5581797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pPr eaLnBrk="1" hangingPunct="1"/>
            <a:endParaRPr lang="en-US" smtClean="0"/>
          </a:p>
        </p:txBody>
      </p:sp>
      <p:sp>
        <p:nvSpPr>
          <p:cNvPr id="156676" name="Slide Number Placeholder 3"/>
          <p:cNvSpPr>
            <a:spLocks noGrp="1"/>
          </p:cNvSpPr>
          <p:nvPr>
            <p:ph type="sldNum" sz="quarter" idx="5"/>
          </p:nvPr>
        </p:nvSpPr>
        <p:spPr>
          <a:noFill/>
        </p:spPr>
        <p:txBody>
          <a:bodyPr/>
          <a:lstStyle/>
          <a:p>
            <a:fld id="{A92E2B86-ACD5-41CF-85B5-466D2A944190}" type="slidenum">
              <a:rPr lang="en-US" smtClean="0">
                <a:cs typeface="Arial" pitchFamily="34" charset="0"/>
              </a:rPr>
              <a:pPr/>
              <a:t>101</a:t>
            </a:fld>
            <a:endParaRPr lang="en-US" smtClean="0">
              <a:cs typeface="Arial" pitchFamily="34" charset="0"/>
            </a:endParaRPr>
          </a:p>
        </p:txBody>
      </p:sp>
    </p:spTree>
    <p:extLst>
      <p:ext uri="{BB962C8B-B14F-4D97-AF65-F5344CB8AC3E}">
        <p14:creationId xmlns:p14="http://schemas.microsoft.com/office/powerpoint/2010/main" val="35295185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pPr eaLnBrk="1" hangingPunct="1"/>
            <a:endParaRPr lang="en-US" smtClean="0"/>
          </a:p>
        </p:txBody>
      </p:sp>
      <p:sp>
        <p:nvSpPr>
          <p:cNvPr id="157700" name="Slide Number Placeholder 3"/>
          <p:cNvSpPr>
            <a:spLocks noGrp="1"/>
          </p:cNvSpPr>
          <p:nvPr>
            <p:ph type="sldNum" sz="quarter" idx="5"/>
          </p:nvPr>
        </p:nvSpPr>
        <p:spPr>
          <a:noFill/>
        </p:spPr>
        <p:txBody>
          <a:bodyPr/>
          <a:lstStyle/>
          <a:p>
            <a:fld id="{63D44C29-88D4-40EA-B227-1AAC603F4089}" type="slidenum">
              <a:rPr lang="en-US" smtClean="0">
                <a:cs typeface="Arial" pitchFamily="34" charset="0"/>
              </a:rPr>
              <a:pPr/>
              <a:t>102</a:t>
            </a:fld>
            <a:endParaRPr lang="en-US" smtClean="0">
              <a:cs typeface="Arial" pitchFamily="34" charset="0"/>
            </a:endParaRPr>
          </a:p>
        </p:txBody>
      </p:sp>
    </p:spTree>
    <p:extLst>
      <p:ext uri="{BB962C8B-B14F-4D97-AF65-F5344CB8AC3E}">
        <p14:creationId xmlns:p14="http://schemas.microsoft.com/office/powerpoint/2010/main" val="1328157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1380" name="Slide Number Placeholder 3"/>
          <p:cNvSpPr>
            <a:spLocks noGrp="1"/>
          </p:cNvSpPr>
          <p:nvPr>
            <p:ph type="sldNum" sz="quarter" idx="5"/>
          </p:nvPr>
        </p:nvSpPr>
        <p:spPr>
          <a:noFill/>
        </p:spPr>
        <p:txBody>
          <a:bodyPr/>
          <a:lstStyle/>
          <a:p>
            <a:fld id="{7B9982AC-70D6-4EC4-8628-C56BC0E987B0}" type="slidenum">
              <a:rPr lang="en-US" smtClean="0">
                <a:latin typeface="Times New Roman" pitchFamily="18" charset="0"/>
                <a:cs typeface="Arial" pitchFamily="34" charset="0"/>
              </a:rPr>
              <a:pPr/>
              <a:t>9</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3594853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103</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17029220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104</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42549490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105</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23047567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AC44BE6-28FC-4C04-9DFF-0AB50D73330D}" type="slidenum">
              <a:rPr kumimoji="0" lang="en-US" altLang="en-US" smtClean="0"/>
              <a:pPr>
                <a:spcBef>
                  <a:spcPct val="0"/>
                </a:spcBef>
              </a:pPr>
              <a:t>106</a:t>
            </a:fld>
            <a:endParaRPr kumimoji="0" lang="en-US" altLang="en-US" smtClean="0"/>
          </a:p>
        </p:txBody>
      </p:sp>
    </p:spTree>
    <p:extLst>
      <p:ext uri="{BB962C8B-B14F-4D97-AF65-F5344CB8AC3E}">
        <p14:creationId xmlns:p14="http://schemas.microsoft.com/office/powerpoint/2010/main" val="30925486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7565ECB-A784-4F14-BFCA-0FF04781472F}" type="slidenum">
              <a:rPr kumimoji="0" lang="en-US" altLang="en-US" smtClean="0"/>
              <a:pPr>
                <a:spcBef>
                  <a:spcPct val="0"/>
                </a:spcBef>
              </a:pPr>
              <a:t>107</a:t>
            </a:fld>
            <a:endParaRPr kumimoji="0" lang="en-US" altLang="en-US" smtClean="0"/>
          </a:p>
        </p:txBody>
      </p:sp>
    </p:spTree>
    <p:extLst>
      <p:ext uri="{BB962C8B-B14F-4D97-AF65-F5344CB8AC3E}">
        <p14:creationId xmlns:p14="http://schemas.microsoft.com/office/powerpoint/2010/main" val="40265954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5ED68AB-8AEB-4EC3-8EC0-D105E183C042}" type="slidenum">
              <a:rPr kumimoji="0" lang="en-US" altLang="en-US" smtClean="0"/>
              <a:pPr>
                <a:spcBef>
                  <a:spcPct val="0"/>
                </a:spcBef>
              </a:pPr>
              <a:t>108</a:t>
            </a:fld>
            <a:endParaRPr kumimoji="0" lang="en-US" altLang="en-US" smtClean="0"/>
          </a:p>
        </p:txBody>
      </p:sp>
    </p:spTree>
    <p:extLst>
      <p:ext uri="{BB962C8B-B14F-4D97-AF65-F5344CB8AC3E}">
        <p14:creationId xmlns:p14="http://schemas.microsoft.com/office/powerpoint/2010/main" val="460546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109</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5194739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pPr eaLnBrk="1" hangingPunct="1"/>
            <a:endParaRPr lang="en-US" smtClean="0"/>
          </a:p>
        </p:txBody>
      </p:sp>
      <p:sp>
        <p:nvSpPr>
          <p:cNvPr id="161796" name="Slide Number Placeholder 3"/>
          <p:cNvSpPr>
            <a:spLocks noGrp="1"/>
          </p:cNvSpPr>
          <p:nvPr>
            <p:ph type="sldNum" sz="quarter" idx="5"/>
          </p:nvPr>
        </p:nvSpPr>
        <p:spPr>
          <a:noFill/>
        </p:spPr>
        <p:txBody>
          <a:bodyPr/>
          <a:lstStyle/>
          <a:p>
            <a:fld id="{97A1E94A-87CB-4F8E-993A-641E36610361}" type="slidenum">
              <a:rPr lang="en-US" smtClean="0">
                <a:cs typeface="Arial" pitchFamily="34" charset="0"/>
              </a:rPr>
              <a:pPr/>
              <a:t>110</a:t>
            </a:fld>
            <a:endParaRPr lang="en-US" smtClean="0">
              <a:cs typeface="Arial" pitchFamily="34" charset="0"/>
            </a:endParaRPr>
          </a:p>
        </p:txBody>
      </p:sp>
    </p:spTree>
    <p:extLst>
      <p:ext uri="{BB962C8B-B14F-4D97-AF65-F5344CB8AC3E}">
        <p14:creationId xmlns:p14="http://schemas.microsoft.com/office/powerpoint/2010/main" val="7713228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pPr eaLnBrk="1" hangingPunct="1"/>
            <a:endParaRPr lang="en-US" smtClean="0"/>
          </a:p>
        </p:txBody>
      </p:sp>
      <p:sp>
        <p:nvSpPr>
          <p:cNvPr id="162820" name="Slide Number Placeholder 3"/>
          <p:cNvSpPr>
            <a:spLocks noGrp="1"/>
          </p:cNvSpPr>
          <p:nvPr>
            <p:ph type="sldNum" sz="quarter" idx="5"/>
          </p:nvPr>
        </p:nvSpPr>
        <p:spPr>
          <a:noFill/>
        </p:spPr>
        <p:txBody>
          <a:bodyPr/>
          <a:lstStyle/>
          <a:p>
            <a:fld id="{50C6CE16-8479-4EA8-82D8-B44A984EEE16}" type="slidenum">
              <a:rPr lang="en-US" smtClean="0">
                <a:cs typeface="Arial" pitchFamily="34" charset="0"/>
              </a:rPr>
              <a:pPr/>
              <a:t>111</a:t>
            </a:fld>
            <a:endParaRPr lang="en-US" smtClean="0">
              <a:cs typeface="Arial" pitchFamily="34" charset="0"/>
            </a:endParaRPr>
          </a:p>
        </p:txBody>
      </p:sp>
    </p:spTree>
    <p:extLst>
      <p:ext uri="{BB962C8B-B14F-4D97-AF65-F5344CB8AC3E}">
        <p14:creationId xmlns:p14="http://schemas.microsoft.com/office/powerpoint/2010/main" val="8510348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pPr eaLnBrk="1" hangingPunct="1"/>
            <a:endParaRPr lang="en-US" smtClean="0"/>
          </a:p>
        </p:txBody>
      </p:sp>
      <p:sp>
        <p:nvSpPr>
          <p:cNvPr id="163844" name="Slide Number Placeholder 3"/>
          <p:cNvSpPr>
            <a:spLocks noGrp="1"/>
          </p:cNvSpPr>
          <p:nvPr>
            <p:ph type="sldNum" sz="quarter" idx="5"/>
          </p:nvPr>
        </p:nvSpPr>
        <p:spPr>
          <a:noFill/>
        </p:spPr>
        <p:txBody>
          <a:bodyPr/>
          <a:lstStyle/>
          <a:p>
            <a:fld id="{B4490DBE-3206-4846-9E74-98053EB88EF1}" type="slidenum">
              <a:rPr lang="en-US" smtClean="0">
                <a:cs typeface="Arial" pitchFamily="34" charset="0"/>
              </a:rPr>
              <a:pPr/>
              <a:t>112</a:t>
            </a:fld>
            <a:endParaRPr lang="en-US" smtClean="0">
              <a:cs typeface="Arial" pitchFamily="34" charset="0"/>
            </a:endParaRPr>
          </a:p>
        </p:txBody>
      </p:sp>
    </p:spTree>
    <p:extLst>
      <p:ext uri="{BB962C8B-B14F-4D97-AF65-F5344CB8AC3E}">
        <p14:creationId xmlns:p14="http://schemas.microsoft.com/office/powerpoint/2010/main" val="177047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2404" name="Slide Number Placeholder 3"/>
          <p:cNvSpPr>
            <a:spLocks noGrp="1"/>
          </p:cNvSpPr>
          <p:nvPr>
            <p:ph type="sldNum" sz="quarter" idx="5"/>
          </p:nvPr>
        </p:nvSpPr>
        <p:spPr>
          <a:noFill/>
        </p:spPr>
        <p:txBody>
          <a:bodyPr/>
          <a:lstStyle/>
          <a:p>
            <a:fld id="{475656E7-0AE9-433A-8642-1742421556B6}" type="slidenum">
              <a:rPr lang="en-US" smtClean="0">
                <a:latin typeface="Times New Roman" pitchFamily="18" charset="0"/>
                <a:cs typeface="Arial" pitchFamily="34" charset="0"/>
              </a:rPr>
              <a:pPr/>
              <a:t>10</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55647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pPr eaLnBrk="1" hangingPunct="1"/>
            <a:endParaRPr lang="en-US" smtClean="0"/>
          </a:p>
        </p:txBody>
      </p:sp>
      <p:sp>
        <p:nvSpPr>
          <p:cNvPr id="164868" name="Slide Number Placeholder 3"/>
          <p:cNvSpPr>
            <a:spLocks noGrp="1"/>
          </p:cNvSpPr>
          <p:nvPr>
            <p:ph type="sldNum" sz="quarter" idx="5"/>
          </p:nvPr>
        </p:nvSpPr>
        <p:spPr>
          <a:noFill/>
        </p:spPr>
        <p:txBody>
          <a:bodyPr/>
          <a:lstStyle/>
          <a:p>
            <a:fld id="{47668DA8-4AF5-489D-B896-024F111DD865}" type="slidenum">
              <a:rPr lang="en-US" smtClean="0">
                <a:cs typeface="Arial" pitchFamily="34" charset="0"/>
              </a:rPr>
              <a:pPr/>
              <a:t>113</a:t>
            </a:fld>
            <a:endParaRPr lang="en-US" smtClean="0">
              <a:cs typeface="Arial" pitchFamily="34" charset="0"/>
            </a:endParaRPr>
          </a:p>
        </p:txBody>
      </p:sp>
    </p:spTree>
    <p:extLst>
      <p:ext uri="{BB962C8B-B14F-4D97-AF65-F5344CB8AC3E}">
        <p14:creationId xmlns:p14="http://schemas.microsoft.com/office/powerpoint/2010/main" val="9035119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115</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4333705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pPr eaLnBrk="1" hangingPunct="1"/>
            <a:endParaRPr lang="en-US" smtClean="0"/>
          </a:p>
        </p:txBody>
      </p:sp>
      <p:sp>
        <p:nvSpPr>
          <p:cNvPr id="165892" name="Slide Number Placeholder 3"/>
          <p:cNvSpPr>
            <a:spLocks noGrp="1"/>
          </p:cNvSpPr>
          <p:nvPr>
            <p:ph type="sldNum" sz="quarter" idx="5"/>
          </p:nvPr>
        </p:nvSpPr>
        <p:spPr>
          <a:noFill/>
        </p:spPr>
        <p:txBody>
          <a:bodyPr/>
          <a:lstStyle/>
          <a:p>
            <a:fld id="{FA73A29D-0AB2-4A27-AB2E-AA04E24FC589}" type="slidenum">
              <a:rPr lang="en-US" smtClean="0">
                <a:cs typeface="Arial" pitchFamily="34" charset="0"/>
              </a:rPr>
              <a:pPr/>
              <a:t>116</a:t>
            </a:fld>
            <a:endParaRPr lang="en-US" smtClean="0">
              <a:cs typeface="Arial" pitchFamily="34" charset="0"/>
            </a:endParaRPr>
          </a:p>
        </p:txBody>
      </p:sp>
    </p:spTree>
    <p:extLst>
      <p:ext uri="{BB962C8B-B14F-4D97-AF65-F5344CB8AC3E}">
        <p14:creationId xmlns:p14="http://schemas.microsoft.com/office/powerpoint/2010/main" val="16155963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endParaRPr lang="en-US" smtClean="0"/>
          </a:p>
        </p:txBody>
      </p:sp>
      <p:sp>
        <p:nvSpPr>
          <p:cNvPr id="166916" name="Slide Number Placeholder 3"/>
          <p:cNvSpPr>
            <a:spLocks noGrp="1"/>
          </p:cNvSpPr>
          <p:nvPr>
            <p:ph type="sldNum" sz="quarter" idx="5"/>
          </p:nvPr>
        </p:nvSpPr>
        <p:spPr>
          <a:noFill/>
        </p:spPr>
        <p:txBody>
          <a:bodyPr/>
          <a:lstStyle/>
          <a:p>
            <a:fld id="{E9CFA144-FA1D-4F93-909C-E9570B8116D3}" type="slidenum">
              <a:rPr lang="en-US" smtClean="0">
                <a:cs typeface="Arial" pitchFamily="34" charset="0"/>
              </a:rPr>
              <a:pPr/>
              <a:t>118</a:t>
            </a:fld>
            <a:endParaRPr lang="en-US" smtClean="0">
              <a:cs typeface="Arial" pitchFamily="34" charset="0"/>
            </a:endParaRPr>
          </a:p>
        </p:txBody>
      </p:sp>
    </p:spTree>
    <p:extLst>
      <p:ext uri="{BB962C8B-B14F-4D97-AF65-F5344CB8AC3E}">
        <p14:creationId xmlns:p14="http://schemas.microsoft.com/office/powerpoint/2010/main" val="29170600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mtClean="0">
              <a:latin typeface="Times New Roman" pitchFamily="18" charset="0"/>
            </a:endParaRPr>
          </a:p>
        </p:txBody>
      </p:sp>
      <p:sp>
        <p:nvSpPr>
          <p:cNvPr id="107524" name="Slide Number Placeholder 3"/>
          <p:cNvSpPr>
            <a:spLocks noGrp="1"/>
          </p:cNvSpPr>
          <p:nvPr>
            <p:ph type="sldNum" sz="quarter" idx="5"/>
          </p:nvPr>
        </p:nvSpPr>
        <p:spPr>
          <a:noFill/>
        </p:spPr>
        <p:txBody>
          <a:bodyPr/>
          <a:lstStyle/>
          <a:p>
            <a:fld id="{1C09EC53-4CAE-4975-AC91-0B4ABA6A0A4C}" type="slidenum">
              <a:rPr lang="en-US" smtClean="0">
                <a:latin typeface="Times New Roman" pitchFamily="18" charset="0"/>
                <a:cs typeface="Arial" pitchFamily="34" charset="0"/>
              </a:rPr>
              <a:pPr/>
              <a:t>125</a:t>
            </a:fld>
            <a:endParaRPr lang="en-US" smtClean="0">
              <a:latin typeface="Times New Roman" pitchFamily="18" charset="0"/>
              <a:cs typeface="Arial" pitchFamily="34" charset="0"/>
            </a:endParaRPr>
          </a:p>
        </p:txBody>
      </p:sp>
    </p:spTree>
    <p:extLst>
      <p:ext uri="{BB962C8B-B14F-4D97-AF65-F5344CB8AC3E}">
        <p14:creationId xmlns:p14="http://schemas.microsoft.com/office/powerpoint/2010/main" val="3369823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0650402-B243-430F-9151-4CDF1ADEB649}" type="slidenum">
              <a:rPr kumimoji="0" lang="en-US" altLang="en-US" smtClean="0"/>
              <a:pPr>
                <a:spcBef>
                  <a:spcPct val="0"/>
                </a:spcBef>
              </a:pPr>
              <a:t>126</a:t>
            </a:fld>
            <a:endParaRPr kumimoji="0" lang="en-US" altLang="en-US" smtClean="0"/>
          </a:p>
        </p:txBody>
      </p:sp>
    </p:spTree>
    <p:extLst>
      <p:ext uri="{BB962C8B-B14F-4D97-AF65-F5344CB8AC3E}">
        <p14:creationId xmlns:p14="http://schemas.microsoft.com/office/powerpoint/2010/main" val="3467957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p:spPr>
        <p:txBody>
          <a:bodyPr/>
          <a:lstStyle/>
          <a:p>
            <a:pPr eaLnBrk="1" hangingPunct="1"/>
            <a:endParaRPr lang="en-US" smtClean="0"/>
          </a:p>
        </p:txBody>
      </p:sp>
      <p:sp>
        <p:nvSpPr>
          <p:cNvPr id="168964" name="Slide Number Placeholder 3"/>
          <p:cNvSpPr>
            <a:spLocks noGrp="1"/>
          </p:cNvSpPr>
          <p:nvPr>
            <p:ph type="sldNum" sz="quarter" idx="5"/>
          </p:nvPr>
        </p:nvSpPr>
        <p:spPr>
          <a:noFill/>
        </p:spPr>
        <p:txBody>
          <a:bodyPr/>
          <a:lstStyle/>
          <a:p>
            <a:fld id="{878D04DD-1B2A-4ED3-8161-BB6EB49240C6}" type="slidenum">
              <a:rPr lang="en-US" smtClean="0">
                <a:cs typeface="Arial" pitchFamily="34" charset="0"/>
              </a:rPr>
              <a:pPr/>
              <a:t>128</a:t>
            </a:fld>
            <a:endParaRPr lang="en-US" smtClean="0">
              <a:cs typeface="Arial" pitchFamily="34" charset="0"/>
            </a:endParaRPr>
          </a:p>
        </p:txBody>
      </p:sp>
    </p:spTree>
    <p:extLst>
      <p:ext uri="{BB962C8B-B14F-4D97-AF65-F5344CB8AC3E}">
        <p14:creationId xmlns:p14="http://schemas.microsoft.com/office/powerpoint/2010/main" val="1035190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9E0FF39-5631-4B59-A767-9E757FE2D092}" type="slidenum">
              <a:rPr kumimoji="0" lang="en-US" altLang="en-US" smtClean="0"/>
              <a:pPr>
                <a:spcBef>
                  <a:spcPct val="0"/>
                </a:spcBef>
              </a:pPr>
              <a:t>129</a:t>
            </a:fld>
            <a:endParaRPr kumimoji="0" lang="en-US" altLang="en-US" smtClean="0"/>
          </a:p>
        </p:txBody>
      </p:sp>
    </p:spTree>
    <p:extLst>
      <p:ext uri="{BB962C8B-B14F-4D97-AF65-F5344CB8AC3E}">
        <p14:creationId xmlns:p14="http://schemas.microsoft.com/office/powerpoint/2010/main" val="43656714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5FE2CEB-72E1-4EB6-ABBC-9439A98B8DE1}" type="slidenum">
              <a:rPr kumimoji="0" lang="en-US" altLang="en-US" smtClean="0"/>
              <a:pPr>
                <a:spcBef>
                  <a:spcPct val="0"/>
                </a:spcBef>
              </a:pPr>
              <a:t>130</a:t>
            </a:fld>
            <a:endParaRPr kumimoji="0" lang="en-US" altLang="en-US" smtClean="0"/>
          </a:p>
        </p:txBody>
      </p:sp>
    </p:spTree>
    <p:extLst>
      <p:ext uri="{BB962C8B-B14F-4D97-AF65-F5344CB8AC3E}">
        <p14:creationId xmlns:p14="http://schemas.microsoft.com/office/powerpoint/2010/main" val="36521405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E3B504B-DDF6-478F-A8CF-DED32D05CF39}" type="slidenum">
              <a:rPr kumimoji="0" lang="en-US" altLang="en-US" smtClean="0"/>
              <a:pPr>
                <a:spcBef>
                  <a:spcPct val="0"/>
                </a:spcBef>
              </a:pPr>
              <a:t>131</a:t>
            </a:fld>
            <a:endParaRPr kumimoji="0" lang="en-US" altLang="en-US" smtClean="0"/>
          </a:p>
        </p:txBody>
      </p:sp>
    </p:spTree>
    <p:extLst>
      <p:ext uri="{BB962C8B-B14F-4D97-AF65-F5344CB8AC3E}">
        <p14:creationId xmlns:p14="http://schemas.microsoft.com/office/powerpoint/2010/main" val="1378438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800600" y="6305550"/>
            <a:ext cx="4343400" cy="476250"/>
          </a:xfrm>
          <a:prstGeom prst="rect">
            <a:avLst/>
          </a:prstGeom>
        </p:spPr>
        <p:txBody>
          <a:bodyPr/>
          <a:lstStyle>
            <a:lvl1pPr>
              <a:defRPr i="0"/>
            </a:lvl1pPr>
          </a:lstStyle>
          <a:p>
            <a:pPr>
              <a:defRPr/>
            </a:pPr>
            <a:endParaRPr lang="en-US"/>
          </a:p>
        </p:txBody>
      </p:sp>
    </p:spTree>
    <p:extLst>
      <p:ext uri="{BB962C8B-B14F-4D97-AF65-F5344CB8AC3E}">
        <p14:creationId xmlns:p14="http://schemas.microsoft.com/office/powerpoint/2010/main" val="399870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609600" y="1632912"/>
            <a:ext cx="3200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smtClean="0">
                <a:solidFill>
                  <a:srgbClr val="4B760B"/>
                </a:solidFill>
                <a:latin typeface="Tw Cen MT" panose="020B0602020104020603" pitchFamily="34" charset="0"/>
              </a:rPr>
              <a:t>Lecture 1</a:t>
            </a:r>
          </a:p>
        </p:txBody>
      </p:sp>
      <p:sp>
        <p:nvSpPr>
          <p:cNvPr id="3" name="Text Box 13"/>
          <p:cNvSpPr txBox="1">
            <a:spLocks noChangeArrowheads="1"/>
          </p:cNvSpPr>
          <p:nvPr userDrawn="1"/>
        </p:nvSpPr>
        <p:spPr bwMode="auto">
          <a:xfrm>
            <a:off x="685800" y="2590800"/>
            <a:ext cx="304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smtClean="0">
                <a:solidFill>
                  <a:srgbClr val="000000"/>
                </a:solidFill>
                <a:latin typeface="Tw Cen MT" pitchFamily="34" charset="0"/>
              </a:rPr>
              <a:t>Introduction to Java and Java Fundamentals</a:t>
            </a:r>
          </a:p>
        </p:txBody>
      </p:sp>
      <p:pic>
        <p:nvPicPr>
          <p:cNvPr id="5" name="Picture 4" descr="http://hepm-highered.pearsoned.com/mdb/bigcovers/7/0134038177_i.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2788" y="685800"/>
            <a:ext cx="3898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18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2C2916C2-DEA5-4E84-8506-E77BEC9E8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a:t>
            </a:r>
            <a:r>
              <a:rPr lang="en-US" sz="1200" smtClean="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smtClean="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smtClean="0">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0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0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hyperlink" Target="StringDemo.java" TargetMode="External"/><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3" Type="http://schemas.openxmlformats.org/officeDocument/2006/relationships/hyperlink" Target="StringLength.java" TargetMode="External"/><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hyperlink" Target="PayrollDialog.java" TargetMode="External"/><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6.xml.rels><?xml version="1.0" encoding="UTF-8" standalone="yes"?>
<Relationships xmlns="http://schemas.openxmlformats.org/package/2006/relationships"><Relationship Id="rId3" Type="http://schemas.openxmlformats.org/officeDocument/2006/relationships/hyperlink" Target="Scope.java" TargetMode="External"/><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hyperlink" Target="Payroll.java" TargetMode="External"/><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hyperlink" Target="PayrollDialog.java" TargetMode="External"/><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31.xml.rels><?xml version="1.0" encoding="UTF-8" standalone="yes"?>
<Relationships xmlns="http://schemas.openxmlformats.org/package/2006/relationships"><Relationship Id="rId3" Type="http://schemas.openxmlformats.org/officeDocument/2006/relationships/hyperlink" Target="Compact.java" TargetMode="External"/><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hyperlink" Target="Readable.java" TargetMode="External"/><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hyperlink" Target="StringMethods.java" TargetMode="External"/><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1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java.sun.com/docs/codeconv/html/CodeConventions.doc8.html"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IntegerVariables.java" TargetMode="External"/><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Sale.java"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hyperlink" Target="TrueFalse.java" TargetMode="External"/><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Letters.java" TargetMode="External"/><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Letters2.java"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hyperlink" Target="Wages.java" TargetMode="External"/><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4F0D06-7838-4918-BFE9-268D2ACC6988}"/>
              </a:ext>
            </a:extLst>
          </p:cNvPr>
          <p:cNvPicPr>
            <a:picLocks noChangeAspect="1"/>
          </p:cNvPicPr>
          <p:nvPr/>
        </p:nvPicPr>
        <p:blipFill>
          <a:blip r:embed="rId3"/>
          <a:stretch>
            <a:fillRect/>
          </a:stretch>
        </p:blipFill>
        <p:spPr>
          <a:xfrm>
            <a:off x="4419600" y="685800"/>
            <a:ext cx="4419600" cy="55245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292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p:txBody>
          <a:bodyPr/>
          <a:lstStyle/>
          <a:p>
            <a:pPr eaLnBrk="1" hangingPunct="1"/>
            <a:r>
              <a:rPr lang="en-US" smtClean="0"/>
              <a:t>The Compiler and the Java Virtual Machine</a:t>
            </a:r>
          </a:p>
        </p:txBody>
      </p:sp>
      <p:sp>
        <p:nvSpPr>
          <p:cNvPr id="45060" name="Rectangle 3"/>
          <p:cNvSpPr>
            <a:spLocks noGrp="1" noChangeArrowheads="1"/>
          </p:cNvSpPr>
          <p:nvPr>
            <p:ph type="body" idx="4294967295"/>
          </p:nvPr>
        </p:nvSpPr>
        <p:spPr/>
        <p:txBody>
          <a:bodyPr/>
          <a:lstStyle/>
          <a:p>
            <a:pPr eaLnBrk="1" hangingPunct="1"/>
            <a:r>
              <a:rPr lang="en-US" dirty="0" smtClean="0">
                <a:solidFill>
                  <a:srgbClr val="FF0000"/>
                </a:solidFill>
              </a:rPr>
              <a:t>Byte code </a:t>
            </a:r>
            <a:r>
              <a:rPr lang="en-US" dirty="0" smtClean="0"/>
              <a:t>files end with the </a:t>
            </a:r>
            <a:r>
              <a:rPr lang="en-US" i="1" dirty="0" smtClean="0">
                <a:solidFill>
                  <a:srgbClr val="FF0000"/>
                </a:solidFill>
              </a:rPr>
              <a:t>.class</a:t>
            </a:r>
            <a:r>
              <a:rPr lang="en-US" dirty="0" smtClean="0">
                <a:solidFill>
                  <a:srgbClr val="FF0000"/>
                </a:solidFill>
              </a:rPr>
              <a:t> </a:t>
            </a:r>
            <a:r>
              <a:rPr lang="en-US" dirty="0" smtClean="0"/>
              <a:t>file extension.</a:t>
            </a:r>
          </a:p>
          <a:p>
            <a:pPr eaLnBrk="1" hangingPunct="1"/>
            <a:r>
              <a:rPr lang="en-US" dirty="0" smtClean="0"/>
              <a:t>The JVM is a program that </a:t>
            </a:r>
            <a:r>
              <a:rPr lang="en-US" i="1" dirty="0" smtClean="0"/>
              <a:t>emulates</a:t>
            </a:r>
            <a:r>
              <a:rPr lang="en-US" dirty="0" smtClean="0"/>
              <a:t> a micro-processor.</a:t>
            </a:r>
          </a:p>
          <a:p>
            <a:pPr eaLnBrk="1" hangingPunct="1"/>
            <a:r>
              <a:rPr lang="en-US" dirty="0" smtClean="0"/>
              <a:t>The JVM executes instructions as they are read.</a:t>
            </a:r>
          </a:p>
          <a:p>
            <a:pPr eaLnBrk="1" hangingPunct="1"/>
            <a:r>
              <a:rPr lang="en-US" dirty="0" smtClean="0"/>
              <a:t>JVM is often called an </a:t>
            </a:r>
            <a:r>
              <a:rPr lang="en-US" i="1" dirty="0" smtClean="0">
                <a:solidFill>
                  <a:srgbClr val="FF0000"/>
                </a:solidFill>
              </a:rPr>
              <a:t>interpreter</a:t>
            </a:r>
            <a:r>
              <a:rPr lang="en-US" i="1" dirty="0" smtClean="0"/>
              <a:t>.</a:t>
            </a:r>
          </a:p>
          <a:p>
            <a:pPr eaLnBrk="1" hangingPunct="1"/>
            <a:r>
              <a:rPr lang="en-US" dirty="0" smtClean="0"/>
              <a:t>Java is often referred to as an </a:t>
            </a:r>
            <a:r>
              <a:rPr lang="en-US" i="1" dirty="0" smtClean="0"/>
              <a:t>interpreted language</a:t>
            </a:r>
            <a:r>
              <a:rPr lang="en-US" dirty="0" smtClean="0"/>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idx="4294967295"/>
          </p:nvPr>
        </p:nvSpPr>
        <p:spPr/>
        <p:txBody>
          <a:bodyPr/>
          <a:lstStyle/>
          <a:p>
            <a:pPr eaLnBrk="1" hangingPunct="1"/>
            <a:r>
              <a:rPr lang="en-US" altLang="en-US" smtClean="0"/>
              <a:t>Grouping with Parenthesis</a:t>
            </a:r>
          </a:p>
        </p:txBody>
      </p:sp>
      <p:sp>
        <p:nvSpPr>
          <p:cNvPr id="121860" name="Rectangle 3"/>
          <p:cNvSpPr>
            <a:spLocks noGrp="1" noChangeArrowheads="1"/>
          </p:cNvSpPr>
          <p:nvPr>
            <p:ph type="body" idx="4294967295"/>
          </p:nvPr>
        </p:nvSpPr>
        <p:spPr>
          <a:xfrm>
            <a:off x="304800" y="1600200"/>
            <a:ext cx="8294688" cy="3392488"/>
          </a:xfrm>
        </p:spPr>
        <p:txBody>
          <a:bodyPr/>
          <a:lstStyle/>
          <a:p>
            <a:pPr eaLnBrk="1" hangingPunct="1"/>
            <a:r>
              <a:rPr lang="en-US" altLang="en-US" sz="2800" smtClean="0"/>
              <a:t>When parenthesis are used in an expression, the inner most parenthesis are processed first.</a:t>
            </a:r>
          </a:p>
          <a:p>
            <a:pPr eaLnBrk="1" hangingPunct="1"/>
            <a:r>
              <a:rPr lang="en-US" altLang="en-US" sz="2800" smtClean="0"/>
              <a:t>If two sets of parenthesis are at the same level, they are processed left to right.</a:t>
            </a:r>
          </a:p>
          <a:p>
            <a:pPr eaLnBrk="1" hangingPunct="1"/>
            <a:endParaRPr lang="en-US" altLang="en-US" sz="2800" smtClean="0"/>
          </a:p>
          <a:p>
            <a:pPr eaLnBrk="1" hangingPunct="1"/>
            <a:endParaRPr lang="en-US" altLang="en-US" sz="2800" smtClean="0"/>
          </a:p>
          <a:p>
            <a:pPr eaLnBrk="1" hangingPunct="1"/>
            <a:r>
              <a:rPr lang="en-US" altLang="en-US" sz="2000" smtClean="0">
                <a:latin typeface="Courier New" panose="02070309020205020404" pitchFamily="49" charset="0"/>
              </a:rPr>
              <a:t>x = ((4*5) / (5-2) ) – 25;  // result = -19</a:t>
            </a:r>
          </a:p>
        </p:txBody>
      </p:sp>
      <p:grpSp>
        <p:nvGrpSpPr>
          <p:cNvPr id="121861" name="Group 20"/>
          <p:cNvGrpSpPr>
            <a:grpSpLocks/>
          </p:cNvGrpSpPr>
          <p:nvPr/>
        </p:nvGrpSpPr>
        <p:grpSpPr bwMode="auto">
          <a:xfrm>
            <a:off x="1447800" y="3716338"/>
            <a:ext cx="3124200" cy="2608262"/>
            <a:chOff x="912" y="2341"/>
            <a:chExt cx="1968" cy="1643"/>
          </a:xfrm>
        </p:grpSpPr>
        <p:sp>
          <p:nvSpPr>
            <p:cNvPr id="121862" name="AutoShape 4"/>
            <p:cNvSpPr>
              <a:spLocks/>
            </p:cNvSpPr>
            <p:nvPr/>
          </p:nvSpPr>
          <p:spPr bwMode="auto">
            <a:xfrm rot="5400000">
              <a:off x="1118" y="2923"/>
              <a:ext cx="156" cy="362"/>
            </a:xfrm>
            <a:prstGeom prst="rightBrace">
              <a:avLst>
                <a:gd name="adj1" fmla="val 34367"/>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21863" name="Text Box 7"/>
            <p:cNvSpPr txBox="1">
              <a:spLocks noChangeArrowheads="1"/>
            </p:cNvSpPr>
            <p:nvPr/>
          </p:nvSpPr>
          <p:spPr bwMode="auto">
            <a:xfrm>
              <a:off x="1091" y="315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1</a:t>
              </a:r>
            </a:p>
          </p:txBody>
        </p:sp>
        <p:sp>
          <p:nvSpPr>
            <p:cNvPr id="121864" name="AutoShape 6"/>
            <p:cNvSpPr>
              <a:spLocks/>
            </p:cNvSpPr>
            <p:nvPr/>
          </p:nvSpPr>
          <p:spPr bwMode="auto">
            <a:xfrm rot="16200000" flipV="1">
              <a:off x="1512" y="2042"/>
              <a:ext cx="192" cy="1392"/>
            </a:xfrm>
            <a:prstGeom prst="rightBrace">
              <a:avLst>
                <a:gd name="adj1" fmla="val 78642"/>
                <a:gd name="adj2" fmla="val 505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endParaRPr lang="en-US" altLang="en-US" sz="2400">
                <a:solidFill>
                  <a:srgbClr val="FF3300"/>
                </a:solidFill>
              </a:endParaRPr>
            </a:p>
          </p:txBody>
        </p:sp>
        <p:sp>
          <p:nvSpPr>
            <p:cNvPr id="121865" name="Text Box 9"/>
            <p:cNvSpPr txBox="1">
              <a:spLocks noChangeArrowheads="1"/>
            </p:cNvSpPr>
            <p:nvPr/>
          </p:nvSpPr>
          <p:spPr bwMode="auto">
            <a:xfrm>
              <a:off x="1502" y="234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3</a:t>
              </a:r>
            </a:p>
          </p:txBody>
        </p:sp>
        <p:sp>
          <p:nvSpPr>
            <p:cNvPr id="121866" name="AutoShape 10"/>
            <p:cNvSpPr>
              <a:spLocks/>
            </p:cNvSpPr>
            <p:nvPr/>
          </p:nvSpPr>
          <p:spPr bwMode="auto">
            <a:xfrm rot="5400000">
              <a:off x="1664" y="2479"/>
              <a:ext cx="480" cy="1953"/>
            </a:xfrm>
            <a:prstGeom prst="rightBrace">
              <a:avLst>
                <a:gd name="adj1" fmla="val 44135"/>
                <a:gd name="adj2" fmla="val 505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21867" name="Text Box 11"/>
            <p:cNvSpPr txBox="1">
              <a:spLocks noChangeArrowheads="1"/>
            </p:cNvSpPr>
            <p:nvPr/>
          </p:nvSpPr>
          <p:spPr bwMode="auto">
            <a:xfrm>
              <a:off x="1779" y="36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4</a:t>
              </a:r>
            </a:p>
          </p:txBody>
        </p:sp>
        <p:sp>
          <p:nvSpPr>
            <p:cNvPr id="121868" name="Text Box 8"/>
            <p:cNvSpPr txBox="1">
              <a:spLocks noChangeArrowheads="1"/>
            </p:cNvSpPr>
            <p:nvPr/>
          </p:nvSpPr>
          <p:spPr bwMode="auto">
            <a:xfrm>
              <a:off x="1875" y="315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2</a:t>
              </a:r>
            </a:p>
          </p:txBody>
        </p:sp>
        <p:sp>
          <p:nvSpPr>
            <p:cNvPr id="121869" name="AutoShape 17"/>
            <p:cNvSpPr>
              <a:spLocks/>
            </p:cNvSpPr>
            <p:nvPr/>
          </p:nvSpPr>
          <p:spPr bwMode="auto">
            <a:xfrm rot="5400000">
              <a:off x="1887" y="2923"/>
              <a:ext cx="156" cy="362"/>
            </a:xfrm>
            <a:prstGeom prst="rightBrace">
              <a:avLst>
                <a:gd name="adj1" fmla="val 34367"/>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grpSp>
    </p:spTree>
    <p:extLst>
      <p:ext uri="{BB962C8B-B14F-4D97-AF65-F5344CB8AC3E}">
        <p14:creationId xmlns:p14="http://schemas.microsoft.com/office/powerpoint/2010/main" val="1071486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idx="4294967295"/>
          </p:nvPr>
        </p:nvSpPr>
        <p:spPr/>
        <p:txBody>
          <a:bodyPr/>
          <a:lstStyle/>
          <a:p>
            <a:pPr eaLnBrk="1" hangingPunct="1"/>
            <a:r>
              <a:rPr lang="en-US" smtClean="0"/>
              <a:t>Combined Assignment Operators</a:t>
            </a:r>
          </a:p>
        </p:txBody>
      </p:sp>
      <p:sp>
        <p:nvSpPr>
          <p:cNvPr id="67588" name="Rectangle 3"/>
          <p:cNvSpPr>
            <a:spLocks noGrp="1" noChangeArrowheads="1"/>
          </p:cNvSpPr>
          <p:nvPr>
            <p:ph type="body" idx="4294967295"/>
          </p:nvPr>
        </p:nvSpPr>
        <p:spPr/>
        <p:txBody>
          <a:bodyPr/>
          <a:lstStyle/>
          <a:p>
            <a:pPr eaLnBrk="1" hangingPunct="1"/>
            <a:r>
              <a:rPr lang="en-US" dirty="0" smtClean="0"/>
              <a:t>Java has some combined assignment operators.</a:t>
            </a:r>
          </a:p>
          <a:p>
            <a:pPr eaLnBrk="1" hangingPunct="1"/>
            <a:r>
              <a:rPr lang="en-US" dirty="0" smtClean="0"/>
              <a:t>These operators allow the programmer to perform an </a:t>
            </a:r>
            <a:r>
              <a:rPr lang="en-US" dirty="0" smtClean="0">
                <a:solidFill>
                  <a:srgbClr val="FF0000"/>
                </a:solidFill>
              </a:rPr>
              <a:t>arithmetic</a:t>
            </a:r>
            <a:r>
              <a:rPr lang="en-US" dirty="0" smtClean="0"/>
              <a:t> operation </a:t>
            </a:r>
            <a:r>
              <a:rPr lang="en-US" dirty="0" smtClean="0">
                <a:solidFill>
                  <a:srgbClr val="FF0000"/>
                </a:solidFill>
              </a:rPr>
              <a:t>and assignment </a:t>
            </a:r>
            <a:r>
              <a:rPr lang="en-US" dirty="0" smtClean="0"/>
              <a:t>with a single operator.</a:t>
            </a:r>
          </a:p>
          <a:p>
            <a:pPr eaLnBrk="1" hangingPunct="1"/>
            <a:r>
              <a:rPr lang="en-US" dirty="0" smtClean="0"/>
              <a:t>Although not required, these operators are popular since they shorten simple equations.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idx="4294967295"/>
          </p:nvPr>
        </p:nvSpPr>
        <p:spPr/>
        <p:txBody>
          <a:bodyPr/>
          <a:lstStyle/>
          <a:p>
            <a:pPr eaLnBrk="1" hangingPunct="1"/>
            <a:r>
              <a:rPr lang="en-US" smtClean="0"/>
              <a:t>Combined Assignment Operators</a:t>
            </a:r>
          </a:p>
        </p:txBody>
      </p:sp>
      <p:graphicFrame>
        <p:nvGraphicFramePr>
          <p:cNvPr id="239741" name="Group 125"/>
          <p:cNvGraphicFramePr>
            <a:graphicFrameLocks noGrp="1"/>
          </p:cNvGraphicFramePr>
          <p:nvPr/>
        </p:nvGraphicFramePr>
        <p:xfrm>
          <a:off x="304800" y="1371600"/>
          <a:ext cx="8534400" cy="4724400"/>
        </p:xfrm>
        <a:graphic>
          <a:graphicData uri="http://schemas.openxmlformats.org/drawingml/2006/table">
            <a:tbl>
              <a:tblPr/>
              <a:tblGrid>
                <a:gridCol w="1295400"/>
                <a:gridCol w="1549400"/>
                <a:gridCol w="1955800"/>
                <a:gridCol w="3733800"/>
              </a:tblGrid>
              <a:tr h="7874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Operator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Example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Equivalent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Value of variable after operation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x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x = x + 5;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The old value of </a:t>
                      </a:r>
                      <a:r>
                        <a:rPr kumimoji="0" lang="en-US" sz="2000" b="1" i="0" u="none" strike="noStrike" cap="none" normalizeH="0" baseline="0" smtClean="0">
                          <a:ln>
                            <a:noFill/>
                          </a:ln>
                          <a:solidFill>
                            <a:schemeClr val="accent2"/>
                          </a:solidFill>
                          <a:effectLst/>
                          <a:latin typeface="Times New Roman" pitchFamily="18" charset="0"/>
                          <a:cs typeface="Arial" pitchFamily="34" charset="0"/>
                        </a:rPr>
                        <a:t>x</a:t>
                      </a:r>
                      <a:r>
                        <a:rPr kumimoji="0" lang="en-US" sz="2000" b="0" i="0" u="none" strike="noStrike" cap="none" normalizeH="0" baseline="0" smtClean="0">
                          <a:ln>
                            <a:noFill/>
                          </a:ln>
                          <a:solidFill>
                            <a:schemeClr val="tx1"/>
                          </a:solidFill>
                          <a:effectLst/>
                          <a:latin typeface="Times New Roman" pitchFamily="18" charset="0"/>
                          <a:cs typeface="Arial" pitchFamily="34" charset="0"/>
                        </a:rPr>
                        <a:t> plus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y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y = y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The old value of</a:t>
                      </a:r>
                      <a:r>
                        <a:rPr kumimoji="0" lang="en-US" sz="2000" b="1" i="0" u="none" strike="noStrike" cap="none" normalizeH="0" baseline="0" smtClean="0">
                          <a:ln>
                            <a:noFill/>
                          </a:ln>
                          <a:solidFill>
                            <a:schemeClr val="accent2"/>
                          </a:solidFill>
                          <a:effectLst/>
                          <a:latin typeface="Times New Roman" pitchFamily="18" charset="0"/>
                          <a:cs typeface="Arial" pitchFamily="34" charset="0"/>
                        </a:rPr>
                        <a:t> y</a:t>
                      </a:r>
                      <a:r>
                        <a:rPr kumimoji="0" lang="en-US" sz="2000" b="0" i="0" u="none" strike="noStrike" cap="none" normalizeH="0" baseline="0" smtClean="0">
                          <a:ln>
                            <a:noFill/>
                          </a:ln>
                          <a:solidFill>
                            <a:schemeClr val="tx1"/>
                          </a:solidFill>
                          <a:effectLst/>
                          <a:latin typeface="Times New Roman" pitchFamily="18" charset="0"/>
                          <a:cs typeface="Arial" pitchFamily="34" charset="0"/>
                        </a:rPr>
                        <a:t> minus 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z *= 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z = z * 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The old value of </a:t>
                      </a:r>
                      <a:r>
                        <a:rPr kumimoji="0" lang="en-US" sz="2000" b="1" i="0" u="none" strike="noStrike" cap="none" normalizeH="0" baseline="0" smtClean="0">
                          <a:ln>
                            <a:noFill/>
                          </a:ln>
                          <a:solidFill>
                            <a:schemeClr val="accent2"/>
                          </a:solidFill>
                          <a:effectLst/>
                          <a:latin typeface="Times New Roman" pitchFamily="18" charset="0"/>
                          <a:cs typeface="Arial" pitchFamily="34" charset="0"/>
                        </a:rPr>
                        <a:t>z</a:t>
                      </a:r>
                      <a:r>
                        <a:rPr kumimoji="0" lang="en-US" sz="2000" b="0" i="0" u="none" strike="noStrike" cap="none" normalizeH="0" baseline="0" smtClean="0">
                          <a:ln>
                            <a:noFill/>
                          </a:ln>
                          <a:solidFill>
                            <a:schemeClr val="tx1"/>
                          </a:solidFill>
                          <a:effectLst/>
                          <a:latin typeface="Times New Roman" pitchFamily="18" charset="0"/>
                          <a:cs typeface="Arial" pitchFamily="34" charset="0"/>
                        </a:rPr>
                        <a:t> times 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a /=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a = a /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The old value of </a:t>
                      </a:r>
                      <a:r>
                        <a:rPr kumimoji="0" lang="en-US" sz="2000" b="1" i="0" u="none" strike="noStrike" cap="none" normalizeH="0" baseline="0" smtClean="0">
                          <a:ln>
                            <a:noFill/>
                          </a:ln>
                          <a:solidFill>
                            <a:schemeClr val="accent2"/>
                          </a:solidFill>
                          <a:effectLst/>
                          <a:latin typeface="Times New Roman" pitchFamily="18" charset="0"/>
                          <a:cs typeface="Arial" pitchFamily="34" charset="0"/>
                        </a:rPr>
                        <a:t>a</a:t>
                      </a:r>
                      <a:r>
                        <a:rPr kumimoji="0" lang="en-US" sz="2000" b="0" i="0" u="none" strike="noStrike" cap="none" normalizeH="0" baseline="0" smtClean="0">
                          <a:ln>
                            <a:noFill/>
                          </a:ln>
                          <a:solidFill>
                            <a:schemeClr val="tx1"/>
                          </a:solidFill>
                          <a:effectLst/>
                          <a:latin typeface="Times New Roman" pitchFamily="18" charset="0"/>
                          <a:cs typeface="Arial" pitchFamily="34" charset="0"/>
                        </a:rPr>
                        <a:t> divided by </a:t>
                      </a:r>
                      <a:r>
                        <a:rPr kumimoji="0" lang="en-US" sz="2000" b="1" i="0" u="none" strike="noStrike" cap="none" normalizeH="0" baseline="0" smtClean="0">
                          <a:ln>
                            <a:noFill/>
                          </a:ln>
                          <a:solidFill>
                            <a:schemeClr val="accent2"/>
                          </a:solidFill>
                          <a:effectLst/>
                          <a:latin typeface="Times New Roman" pitchFamily="18" charset="0"/>
                          <a:cs typeface="Arial" pitchFamily="34" charset="0"/>
                        </a:rPr>
                        <a:t>b</a:t>
                      </a:r>
                      <a:r>
                        <a:rPr kumimoji="0" lang="en-US" sz="2000" b="0" i="0" u="none" strike="noStrike" cap="none" normalizeH="0" baseline="0" smtClean="0">
                          <a:ln>
                            <a:noFill/>
                          </a:ln>
                          <a:solidFill>
                            <a:schemeClr val="tx1"/>
                          </a:solidFill>
                          <a:effectLst/>
                          <a:latin typeface="Times New Roman" pitchFamily="18" charset="0"/>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c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c = c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The remainder of the division of the old value of </a:t>
                      </a:r>
                      <a:r>
                        <a:rPr kumimoji="0" lang="en-US" sz="2000" b="1" i="0" u="none" strike="noStrike" cap="none" normalizeH="0" baseline="0" smtClean="0">
                          <a:ln>
                            <a:noFill/>
                          </a:ln>
                          <a:solidFill>
                            <a:schemeClr val="accent2"/>
                          </a:solidFill>
                          <a:effectLst/>
                          <a:latin typeface="Times New Roman" pitchFamily="18" charset="0"/>
                          <a:cs typeface="Arial" pitchFamily="34" charset="0"/>
                        </a:rPr>
                        <a:t>c</a:t>
                      </a:r>
                      <a:r>
                        <a:rPr kumimoji="0" lang="en-US" sz="2000" b="0" i="0" u="none" strike="noStrike" cap="none" normalizeH="0" baseline="0" smtClean="0">
                          <a:ln>
                            <a:noFill/>
                          </a:ln>
                          <a:solidFill>
                            <a:schemeClr val="tx1"/>
                          </a:solidFill>
                          <a:effectLst/>
                          <a:latin typeface="Times New Roman" pitchFamily="18" charset="0"/>
                          <a:cs typeface="Arial" pitchFamily="34" charset="0"/>
                        </a:rPr>
                        <a:t> divided by 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2.6</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76200" y="1828800"/>
            <a:ext cx="8602743"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2.4</a:t>
            </a:r>
            <a:r>
              <a:rPr kumimoji="0" lang="en-US" sz="3200" b="0" i="0" u="none" strike="noStrike" kern="0" cap="none" spc="0" normalizeH="0" noProof="0" dirty="0" smtClean="0">
                <a:ln>
                  <a:noFill/>
                </a:ln>
                <a:solidFill>
                  <a:schemeClr val="tx1"/>
                </a:solidFill>
                <a:effectLst/>
                <a:uLnTx/>
                <a:uFillTx/>
                <a:latin typeface="+mj-lt"/>
                <a:ea typeface="+mj-ea"/>
                <a:cs typeface="+mj-cs"/>
              </a:rPr>
              <a:t> exchanges</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0" y="1981200"/>
            <a:ext cx="8929424"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2 – 2.7</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200706" name="Picture 2"/>
          <p:cNvPicPr>
            <a:picLocks noChangeAspect="1" noChangeArrowheads="1"/>
          </p:cNvPicPr>
          <p:nvPr/>
        </p:nvPicPr>
        <p:blipFill>
          <a:blip r:embed="rId4" cstate="print"/>
          <a:srcRect/>
          <a:stretch>
            <a:fillRect/>
          </a:stretch>
        </p:blipFill>
        <p:spPr bwMode="auto">
          <a:xfrm>
            <a:off x="228600" y="1752600"/>
            <a:ext cx="8802866" cy="21336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9091021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idx="4294967295"/>
          </p:nvPr>
        </p:nvSpPr>
        <p:spPr/>
        <p:txBody>
          <a:bodyPr/>
          <a:lstStyle/>
          <a:p>
            <a:pPr eaLnBrk="1" hangingPunct="1"/>
            <a:r>
              <a:rPr lang="en-US" altLang="en-US" smtClean="0"/>
              <a:t>Creating Constants</a:t>
            </a:r>
          </a:p>
        </p:txBody>
      </p:sp>
      <p:sp>
        <p:nvSpPr>
          <p:cNvPr id="126980" name="Rectangle 3"/>
          <p:cNvSpPr>
            <a:spLocks noGrp="1" noChangeArrowheads="1"/>
          </p:cNvSpPr>
          <p:nvPr>
            <p:ph type="body" idx="4294967295"/>
          </p:nvPr>
        </p:nvSpPr>
        <p:spPr/>
        <p:txBody>
          <a:bodyPr/>
          <a:lstStyle/>
          <a:p>
            <a:pPr eaLnBrk="1" hangingPunct="1">
              <a:lnSpc>
                <a:spcPct val="90000"/>
              </a:lnSpc>
            </a:pPr>
            <a:r>
              <a:rPr lang="en-US" altLang="en-US" sz="2800" smtClean="0"/>
              <a:t>Many programs have data that does not need to be changed.</a:t>
            </a:r>
          </a:p>
          <a:p>
            <a:pPr eaLnBrk="1" hangingPunct="1">
              <a:lnSpc>
                <a:spcPct val="90000"/>
              </a:lnSpc>
            </a:pPr>
            <a:r>
              <a:rPr lang="en-US" altLang="en-US" sz="2800" smtClean="0"/>
              <a:t>Littering programs with literal values can make the program hard do read and maintain.</a:t>
            </a:r>
          </a:p>
          <a:p>
            <a:pPr eaLnBrk="1" hangingPunct="1">
              <a:lnSpc>
                <a:spcPct val="90000"/>
              </a:lnSpc>
            </a:pPr>
            <a:r>
              <a:rPr lang="en-US" altLang="en-US" sz="2800" smtClean="0"/>
              <a:t>Replacing literal values with constants remedies this problem.</a:t>
            </a:r>
          </a:p>
          <a:p>
            <a:pPr eaLnBrk="1" hangingPunct="1">
              <a:lnSpc>
                <a:spcPct val="90000"/>
              </a:lnSpc>
            </a:pPr>
            <a:r>
              <a:rPr lang="en-US" altLang="en-US" sz="2800" smtClean="0"/>
              <a:t>Constants allow the programmer to use a name rather than a value throughout the program.</a:t>
            </a:r>
          </a:p>
          <a:p>
            <a:pPr eaLnBrk="1" hangingPunct="1">
              <a:lnSpc>
                <a:spcPct val="90000"/>
              </a:lnSpc>
            </a:pPr>
            <a:r>
              <a:rPr lang="en-US" altLang="en-US" sz="2800" smtClean="0"/>
              <a:t>Constants also give a singular point for changing those values when needed.</a:t>
            </a:r>
          </a:p>
        </p:txBody>
      </p:sp>
    </p:spTree>
    <p:extLst>
      <p:ext uri="{BB962C8B-B14F-4D97-AF65-F5344CB8AC3E}">
        <p14:creationId xmlns:p14="http://schemas.microsoft.com/office/powerpoint/2010/main" val="33265390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idx="4294967295"/>
          </p:nvPr>
        </p:nvSpPr>
        <p:spPr/>
        <p:txBody>
          <a:bodyPr/>
          <a:lstStyle/>
          <a:p>
            <a:pPr eaLnBrk="1" hangingPunct="1"/>
            <a:r>
              <a:rPr lang="en-US" altLang="en-US" smtClean="0"/>
              <a:t>Creating Constants</a:t>
            </a:r>
          </a:p>
        </p:txBody>
      </p:sp>
      <p:sp>
        <p:nvSpPr>
          <p:cNvPr id="129028" name="Rectangle 3"/>
          <p:cNvSpPr>
            <a:spLocks noGrp="1" noChangeArrowheads="1"/>
          </p:cNvSpPr>
          <p:nvPr>
            <p:ph type="body" idx="4294967295"/>
          </p:nvPr>
        </p:nvSpPr>
        <p:spPr/>
        <p:txBody>
          <a:bodyPr/>
          <a:lstStyle/>
          <a:p>
            <a:pPr eaLnBrk="1" hangingPunct="1"/>
            <a:r>
              <a:rPr lang="en-US" altLang="en-US" sz="2800" dirty="0" smtClean="0"/>
              <a:t>Constants keep the program organized and easier to maintain.</a:t>
            </a:r>
          </a:p>
          <a:p>
            <a:pPr eaLnBrk="1" hangingPunct="1"/>
            <a:r>
              <a:rPr lang="en-US" altLang="en-US" sz="2800" dirty="0" smtClean="0"/>
              <a:t>Constants are identifiers that can hold only a single value.</a:t>
            </a:r>
          </a:p>
          <a:p>
            <a:pPr eaLnBrk="1" hangingPunct="1"/>
            <a:r>
              <a:rPr lang="en-US" sz="2800" dirty="0"/>
              <a:t>Constants are declared using the keyword </a:t>
            </a:r>
            <a:r>
              <a:rPr lang="en-US" sz="2800" dirty="0">
                <a:solidFill>
                  <a:srgbClr val="FF0000"/>
                </a:solidFill>
                <a:latin typeface="Courier New" pitchFamily="49" charset="0"/>
              </a:rPr>
              <a:t>final</a:t>
            </a:r>
            <a:r>
              <a:rPr lang="en-US" sz="2800" dirty="0" smtClean="0"/>
              <a:t>.</a:t>
            </a:r>
            <a:endParaRPr lang="en-US" altLang="en-US" sz="2800" dirty="0" smtClean="0"/>
          </a:p>
          <a:p>
            <a:pPr eaLnBrk="1" hangingPunct="1"/>
            <a:r>
              <a:rPr lang="en-US" sz="2800" dirty="0"/>
              <a:t>Constants need not be </a:t>
            </a:r>
            <a:r>
              <a:rPr lang="en-US" sz="2800" dirty="0">
                <a:solidFill>
                  <a:srgbClr val="FF0000"/>
                </a:solidFill>
              </a:rPr>
              <a:t>initialized</a:t>
            </a:r>
            <a:r>
              <a:rPr lang="en-US" sz="2800" dirty="0"/>
              <a:t> when declared; however, they must be initialized before they are used or a compiler error will be generated.</a:t>
            </a:r>
          </a:p>
        </p:txBody>
      </p:sp>
    </p:spTree>
    <p:extLst>
      <p:ext uri="{BB962C8B-B14F-4D97-AF65-F5344CB8AC3E}">
        <p14:creationId xmlns:p14="http://schemas.microsoft.com/office/powerpoint/2010/main" val="253250485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idx="4294967295"/>
          </p:nvPr>
        </p:nvSpPr>
        <p:spPr/>
        <p:txBody>
          <a:bodyPr/>
          <a:lstStyle/>
          <a:p>
            <a:pPr eaLnBrk="1" hangingPunct="1"/>
            <a:r>
              <a:rPr lang="en-US" altLang="en-US" smtClean="0"/>
              <a:t>Creating Constants</a:t>
            </a:r>
          </a:p>
        </p:txBody>
      </p:sp>
      <p:sp>
        <p:nvSpPr>
          <p:cNvPr id="131076" name="Rectangle 3"/>
          <p:cNvSpPr>
            <a:spLocks noGrp="1" noChangeArrowheads="1"/>
          </p:cNvSpPr>
          <p:nvPr>
            <p:ph type="body" idx="4294967295"/>
          </p:nvPr>
        </p:nvSpPr>
        <p:spPr/>
        <p:txBody>
          <a:bodyPr/>
          <a:lstStyle/>
          <a:p>
            <a:pPr eaLnBrk="1" hangingPunct="1"/>
            <a:r>
              <a:rPr lang="en-US" dirty="0"/>
              <a:t>Once initialized with a value, constants </a:t>
            </a:r>
            <a:r>
              <a:rPr lang="en-US" dirty="0">
                <a:solidFill>
                  <a:srgbClr val="FF0000"/>
                </a:solidFill>
              </a:rPr>
              <a:t>cannot be changed</a:t>
            </a:r>
            <a:r>
              <a:rPr lang="en-US" dirty="0"/>
              <a:t> programmatically.</a:t>
            </a:r>
          </a:p>
          <a:p>
            <a:pPr eaLnBrk="1" hangingPunct="1"/>
            <a:r>
              <a:rPr lang="en-US" altLang="en-US" dirty="0" smtClean="0"/>
              <a:t>By convention, constants are </a:t>
            </a:r>
            <a:r>
              <a:rPr lang="en-US" altLang="en-US" dirty="0" smtClean="0">
                <a:solidFill>
                  <a:srgbClr val="FF0000"/>
                </a:solidFill>
              </a:rPr>
              <a:t>all upper case </a:t>
            </a:r>
            <a:r>
              <a:rPr lang="en-US" altLang="en-US" dirty="0" smtClean="0"/>
              <a:t>and words are separated by the underscore character.</a:t>
            </a:r>
          </a:p>
          <a:p>
            <a:pPr lvl="1" eaLnBrk="1" hangingPunct="1">
              <a:buFontTx/>
              <a:buNone/>
            </a:pPr>
            <a:r>
              <a:rPr lang="en-US" altLang="en-US" dirty="0" smtClean="0">
                <a:solidFill>
                  <a:schemeClr val="accent2"/>
                </a:solidFill>
                <a:latin typeface="Courier New" panose="02070309020205020404" pitchFamily="49" charset="0"/>
              </a:rPr>
              <a:t>final </a:t>
            </a:r>
            <a:r>
              <a:rPr lang="en-US" altLang="en-US" dirty="0" err="1" smtClean="0">
                <a:solidFill>
                  <a:schemeClr val="accent2"/>
                </a:solidFill>
                <a:latin typeface="Courier New" panose="02070309020205020404" pitchFamily="49" charset="0"/>
              </a:rPr>
              <a:t>int</a:t>
            </a:r>
            <a:r>
              <a:rPr lang="en-US" altLang="en-US" dirty="0" smtClean="0">
                <a:solidFill>
                  <a:schemeClr val="accent2"/>
                </a:solidFill>
                <a:latin typeface="Courier New" panose="02070309020205020404" pitchFamily="49" charset="0"/>
              </a:rPr>
              <a:t> CAL_SALES_TAX = 0.725;</a:t>
            </a:r>
          </a:p>
          <a:p>
            <a:pPr eaLnBrk="1" hangingPunct="1"/>
            <a:endParaRPr lang="en-US" altLang="en-US" dirty="0" smtClean="0"/>
          </a:p>
        </p:txBody>
      </p:sp>
    </p:spTree>
    <p:extLst>
      <p:ext uri="{BB962C8B-B14F-4D97-AF65-F5344CB8AC3E}">
        <p14:creationId xmlns:p14="http://schemas.microsoft.com/office/powerpoint/2010/main" val="1734140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2 – 2.8</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srcRect/>
          <a:stretch>
            <a:fillRect/>
          </a:stretch>
        </p:blipFill>
        <p:spPr bwMode="auto">
          <a:xfrm>
            <a:off x="76200" y="1828800"/>
            <a:ext cx="8648054" cy="2362200"/>
          </a:xfrm>
          <a:prstGeom prst="rect">
            <a:avLst/>
          </a:prstGeom>
          <a:noFill/>
          <a:ln w="9525">
            <a:noFill/>
            <a:miter lim="800000"/>
            <a:headEnd/>
            <a:tailEnd/>
          </a:ln>
        </p:spPr>
      </p:pic>
    </p:spTree>
    <p:extLst>
      <p:ext uri="{BB962C8B-B14F-4D97-AF65-F5344CB8AC3E}">
        <p14:creationId xmlns:p14="http://schemas.microsoft.com/office/powerpoint/2010/main" val="4222096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p:txBody>
          <a:bodyPr/>
          <a:lstStyle/>
          <a:p>
            <a:pPr eaLnBrk="1" hangingPunct="1"/>
            <a:r>
              <a:rPr lang="en-US" smtClean="0"/>
              <a:t>Program Development Process</a:t>
            </a:r>
          </a:p>
        </p:txBody>
      </p:sp>
      <p:sp>
        <p:nvSpPr>
          <p:cNvPr id="46084" name="Oval 3"/>
          <p:cNvSpPr>
            <a:spLocks noChangeArrowheads="1"/>
          </p:cNvSpPr>
          <p:nvPr/>
        </p:nvSpPr>
        <p:spPr bwMode="auto">
          <a:xfrm>
            <a:off x="609600" y="1447800"/>
            <a:ext cx="2438400" cy="1143000"/>
          </a:xfrm>
          <a:prstGeom prst="ellipse">
            <a:avLst/>
          </a:prstGeom>
          <a:solidFill>
            <a:schemeClr val="accent1"/>
          </a:solidFill>
          <a:ln w="9525">
            <a:solidFill>
              <a:schemeClr val="tx1"/>
            </a:solidFill>
            <a:round/>
            <a:headEnd/>
            <a:tailEnd/>
          </a:ln>
        </p:spPr>
        <p:txBody>
          <a:bodyPr wrap="none" anchor="ctr"/>
          <a:lstStyle/>
          <a:p>
            <a:r>
              <a:rPr lang="en-US"/>
              <a:t>Text editor</a:t>
            </a:r>
          </a:p>
        </p:txBody>
      </p:sp>
      <p:grpSp>
        <p:nvGrpSpPr>
          <p:cNvPr id="2" name="Group 4"/>
          <p:cNvGrpSpPr>
            <a:grpSpLocks/>
          </p:cNvGrpSpPr>
          <p:nvPr/>
        </p:nvGrpSpPr>
        <p:grpSpPr bwMode="auto">
          <a:xfrm>
            <a:off x="3124200" y="1447800"/>
            <a:ext cx="5257800" cy="1295400"/>
            <a:chOff x="1776" y="912"/>
            <a:chExt cx="3312" cy="816"/>
          </a:xfrm>
        </p:grpSpPr>
        <p:sp>
          <p:nvSpPr>
            <p:cNvPr id="46106" name="Rectangle 5"/>
            <p:cNvSpPr>
              <a:spLocks noChangeArrowheads="1"/>
            </p:cNvSpPr>
            <p:nvPr/>
          </p:nvSpPr>
          <p:spPr bwMode="auto">
            <a:xfrm>
              <a:off x="4032" y="912"/>
              <a:ext cx="1056" cy="816"/>
            </a:xfrm>
            <a:prstGeom prst="rect">
              <a:avLst/>
            </a:prstGeom>
            <a:solidFill>
              <a:schemeClr val="accent1"/>
            </a:solidFill>
            <a:ln w="12700">
              <a:solidFill>
                <a:schemeClr val="tx1"/>
              </a:solidFill>
              <a:miter lim="800000"/>
              <a:headEnd/>
              <a:tailEnd/>
            </a:ln>
          </p:spPr>
          <p:txBody>
            <a:bodyPr wrap="none" anchor="ctr"/>
            <a:lstStyle/>
            <a:p>
              <a:r>
                <a:rPr lang="en-US"/>
                <a:t>Source code</a:t>
              </a:r>
            </a:p>
            <a:p>
              <a:r>
                <a:rPr lang="en-US"/>
                <a:t>(</a:t>
              </a:r>
              <a:r>
                <a:rPr lang="en-US">
                  <a:latin typeface="Courier New" pitchFamily="49" charset="0"/>
                </a:rPr>
                <a:t>.java</a:t>
              </a:r>
              <a:r>
                <a:rPr lang="en-US"/>
                <a:t>)</a:t>
              </a:r>
            </a:p>
          </p:txBody>
        </p:sp>
        <p:grpSp>
          <p:nvGrpSpPr>
            <p:cNvPr id="46107" name="Group 6"/>
            <p:cNvGrpSpPr>
              <a:grpSpLocks/>
            </p:cNvGrpSpPr>
            <p:nvPr/>
          </p:nvGrpSpPr>
          <p:grpSpPr bwMode="auto">
            <a:xfrm>
              <a:off x="1776" y="960"/>
              <a:ext cx="2208" cy="336"/>
              <a:chOff x="1776" y="960"/>
              <a:chExt cx="2208" cy="336"/>
            </a:xfrm>
          </p:grpSpPr>
          <p:sp>
            <p:nvSpPr>
              <p:cNvPr id="46108" name="Line 7"/>
              <p:cNvSpPr>
                <a:spLocks noChangeShapeType="1"/>
              </p:cNvSpPr>
              <p:nvPr/>
            </p:nvSpPr>
            <p:spPr bwMode="auto">
              <a:xfrm>
                <a:off x="1776" y="1296"/>
                <a:ext cx="2208" cy="0"/>
              </a:xfrm>
              <a:prstGeom prst="line">
                <a:avLst/>
              </a:prstGeom>
              <a:noFill/>
              <a:ln w="12700">
                <a:solidFill>
                  <a:schemeClr val="tx1"/>
                </a:solidFill>
                <a:round/>
                <a:headEnd/>
                <a:tailEnd type="triangle" w="med" len="med"/>
              </a:ln>
            </p:spPr>
            <p:txBody>
              <a:bodyPr wrap="none"/>
              <a:lstStyle/>
              <a:p>
                <a:endParaRPr lang="en-US"/>
              </a:p>
            </p:txBody>
          </p:sp>
          <p:sp>
            <p:nvSpPr>
              <p:cNvPr id="46109" name="Text Box 8"/>
              <p:cNvSpPr txBox="1">
                <a:spLocks noChangeArrowheads="1"/>
              </p:cNvSpPr>
              <p:nvPr/>
            </p:nvSpPr>
            <p:spPr bwMode="auto">
              <a:xfrm>
                <a:off x="1968" y="960"/>
                <a:ext cx="1812" cy="288"/>
              </a:xfrm>
              <a:prstGeom prst="rect">
                <a:avLst/>
              </a:prstGeom>
              <a:noFill/>
              <a:ln w="12700">
                <a:noFill/>
                <a:miter lim="800000"/>
                <a:headEnd/>
                <a:tailEnd/>
              </a:ln>
            </p:spPr>
            <p:txBody>
              <a:bodyPr wrap="none">
                <a:spAutoFit/>
              </a:bodyPr>
              <a:lstStyle/>
              <a:p>
                <a:pPr algn="l"/>
                <a:r>
                  <a:rPr lang="en-US"/>
                  <a:t>Saves Java statements</a:t>
                </a:r>
              </a:p>
            </p:txBody>
          </p:sp>
        </p:grpSp>
      </p:grpSp>
      <p:grpSp>
        <p:nvGrpSpPr>
          <p:cNvPr id="4" name="Group 9"/>
          <p:cNvGrpSpPr>
            <a:grpSpLocks/>
          </p:cNvGrpSpPr>
          <p:nvPr/>
        </p:nvGrpSpPr>
        <p:grpSpPr bwMode="auto">
          <a:xfrm>
            <a:off x="609600" y="2286000"/>
            <a:ext cx="6096000" cy="1981200"/>
            <a:chOff x="192" y="1440"/>
            <a:chExt cx="3840" cy="1248"/>
          </a:xfrm>
        </p:grpSpPr>
        <p:sp>
          <p:nvSpPr>
            <p:cNvPr id="46102" name="Oval 10"/>
            <p:cNvSpPr>
              <a:spLocks noChangeArrowheads="1"/>
            </p:cNvSpPr>
            <p:nvPr/>
          </p:nvSpPr>
          <p:spPr bwMode="auto">
            <a:xfrm>
              <a:off x="192" y="1968"/>
              <a:ext cx="1536" cy="720"/>
            </a:xfrm>
            <a:prstGeom prst="ellipse">
              <a:avLst/>
            </a:prstGeom>
            <a:solidFill>
              <a:schemeClr val="accent1"/>
            </a:solidFill>
            <a:ln w="9525">
              <a:solidFill>
                <a:schemeClr val="tx1"/>
              </a:solidFill>
              <a:round/>
              <a:headEnd/>
              <a:tailEnd/>
            </a:ln>
          </p:spPr>
          <p:txBody>
            <a:bodyPr wrap="none" anchor="ctr"/>
            <a:lstStyle/>
            <a:p>
              <a:r>
                <a:rPr lang="en-US"/>
                <a:t>Java compiler</a:t>
              </a:r>
            </a:p>
          </p:txBody>
        </p:sp>
        <p:grpSp>
          <p:nvGrpSpPr>
            <p:cNvPr id="46103" name="Group 11"/>
            <p:cNvGrpSpPr>
              <a:grpSpLocks/>
            </p:cNvGrpSpPr>
            <p:nvPr/>
          </p:nvGrpSpPr>
          <p:grpSpPr bwMode="auto">
            <a:xfrm>
              <a:off x="1632" y="1440"/>
              <a:ext cx="2400" cy="672"/>
              <a:chOff x="1632" y="1440"/>
              <a:chExt cx="2400" cy="672"/>
            </a:xfrm>
          </p:grpSpPr>
          <p:sp>
            <p:nvSpPr>
              <p:cNvPr id="46104" name="Line 12"/>
              <p:cNvSpPr>
                <a:spLocks noChangeShapeType="1"/>
              </p:cNvSpPr>
              <p:nvPr/>
            </p:nvSpPr>
            <p:spPr bwMode="auto">
              <a:xfrm flipH="1">
                <a:off x="1632" y="1440"/>
                <a:ext cx="2400" cy="672"/>
              </a:xfrm>
              <a:prstGeom prst="line">
                <a:avLst/>
              </a:prstGeom>
              <a:noFill/>
              <a:ln w="9525">
                <a:solidFill>
                  <a:schemeClr val="tx1"/>
                </a:solidFill>
                <a:round/>
                <a:headEnd/>
                <a:tailEnd type="triangle" w="med" len="med"/>
              </a:ln>
            </p:spPr>
            <p:txBody>
              <a:bodyPr wrap="none"/>
              <a:lstStyle/>
              <a:p>
                <a:endParaRPr lang="en-US"/>
              </a:p>
            </p:txBody>
          </p:sp>
          <p:sp>
            <p:nvSpPr>
              <p:cNvPr id="46105" name="Text Box 13"/>
              <p:cNvSpPr txBox="1">
                <a:spLocks noChangeArrowheads="1"/>
              </p:cNvSpPr>
              <p:nvPr/>
            </p:nvSpPr>
            <p:spPr bwMode="auto">
              <a:xfrm rot="-841335">
                <a:off x="2016" y="1536"/>
                <a:ext cx="873" cy="288"/>
              </a:xfrm>
              <a:prstGeom prst="rect">
                <a:avLst/>
              </a:prstGeom>
              <a:noFill/>
              <a:ln w="9525">
                <a:noFill/>
                <a:miter lim="800000"/>
                <a:headEnd/>
                <a:tailEnd/>
              </a:ln>
            </p:spPr>
            <p:txBody>
              <a:bodyPr wrap="none">
                <a:spAutoFit/>
              </a:bodyPr>
              <a:lstStyle/>
              <a:p>
                <a:pPr algn="l"/>
                <a:r>
                  <a:rPr lang="en-US"/>
                  <a:t>Is read by</a:t>
                </a:r>
              </a:p>
            </p:txBody>
          </p:sp>
        </p:grpSp>
      </p:grpSp>
      <p:grpSp>
        <p:nvGrpSpPr>
          <p:cNvPr id="6" name="Group 14"/>
          <p:cNvGrpSpPr>
            <a:grpSpLocks/>
          </p:cNvGrpSpPr>
          <p:nvPr/>
        </p:nvGrpSpPr>
        <p:grpSpPr bwMode="auto">
          <a:xfrm>
            <a:off x="3048000" y="2971800"/>
            <a:ext cx="5334000" cy="1295400"/>
            <a:chOff x="1728" y="1872"/>
            <a:chExt cx="3360" cy="816"/>
          </a:xfrm>
        </p:grpSpPr>
        <p:sp>
          <p:nvSpPr>
            <p:cNvPr id="46098" name="Rectangle 15"/>
            <p:cNvSpPr>
              <a:spLocks noChangeArrowheads="1"/>
            </p:cNvSpPr>
            <p:nvPr/>
          </p:nvSpPr>
          <p:spPr bwMode="auto">
            <a:xfrm>
              <a:off x="4032" y="1872"/>
              <a:ext cx="1056" cy="816"/>
            </a:xfrm>
            <a:prstGeom prst="rect">
              <a:avLst/>
            </a:prstGeom>
            <a:solidFill>
              <a:schemeClr val="accent1"/>
            </a:solidFill>
            <a:ln w="9525">
              <a:solidFill>
                <a:schemeClr val="tx1"/>
              </a:solidFill>
              <a:miter lim="800000"/>
              <a:headEnd/>
              <a:tailEnd/>
            </a:ln>
          </p:spPr>
          <p:txBody>
            <a:bodyPr wrap="none" anchor="ctr"/>
            <a:lstStyle/>
            <a:p>
              <a:r>
                <a:rPr lang="en-US"/>
                <a:t>Byte code</a:t>
              </a:r>
              <a:br>
                <a:rPr lang="en-US"/>
              </a:br>
              <a:r>
                <a:rPr lang="en-US"/>
                <a:t>(</a:t>
              </a:r>
              <a:r>
                <a:rPr lang="en-US">
                  <a:latin typeface="Courier New" pitchFamily="49" charset="0"/>
                </a:rPr>
                <a:t>.class</a:t>
              </a:r>
              <a:r>
                <a:rPr lang="en-US"/>
                <a:t>)</a:t>
              </a:r>
            </a:p>
          </p:txBody>
        </p:sp>
        <p:grpSp>
          <p:nvGrpSpPr>
            <p:cNvPr id="46099" name="Group 16"/>
            <p:cNvGrpSpPr>
              <a:grpSpLocks/>
            </p:cNvGrpSpPr>
            <p:nvPr/>
          </p:nvGrpSpPr>
          <p:grpSpPr bwMode="auto">
            <a:xfrm>
              <a:off x="1728" y="1994"/>
              <a:ext cx="2304" cy="310"/>
              <a:chOff x="1728" y="1994"/>
              <a:chExt cx="2304" cy="310"/>
            </a:xfrm>
          </p:grpSpPr>
          <p:sp>
            <p:nvSpPr>
              <p:cNvPr id="46100" name="Line 17"/>
              <p:cNvSpPr>
                <a:spLocks noChangeShapeType="1"/>
              </p:cNvSpPr>
              <p:nvPr/>
            </p:nvSpPr>
            <p:spPr bwMode="auto">
              <a:xfrm>
                <a:off x="1728" y="2304"/>
                <a:ext cx="2304" cy="0"/>
              </a:xfrm>
              <a:prstGeom prst="line">
                <a:avLst/>
              </a:prstGeom>
              <a:noFill/>
              <a:ln w="9525">
                <a:solidFill>
                  <a:schemeClr val="tx1"/>
                </a:solidFill>
                <a:round/>
                <a:headEnd/>
                <a:tailEnd type="triangle" w="med" len="med"/>
              </a:ln>
            </p:spPr>
            <p:txBody>
              <a:bodyPr wrap="none"/>
              <a:lstStyle/>
              <a:p>
                <a:endParaRPr lang="en-US"/>
              </a:p>
            </p:txBody>
          </p:sp>
          <p:sp>
            <p:nvSpPr>
              <p:cNvPr id="46101" name="Text Box 18"/>
              <p:cNvSpPr txBox="1">
                <a:spLocks noChangeArrowheads="1"/>
              </p:cNvSpPr>
              <p:nvPr/>
            </p:nvSpPr>
            <p:spPr bwMode="auto">
              <a:xfrm>
                <a:off x="2534" y="1994"/>
                <a:ext cx="820" cy="288"/>
              </a:xfrm>
              <a:prstGeom prst="rect">
                <a:avLst/>
              </a:prstGeom>
              <a:noFill/>
              <a:ln w="9525">
                <a:noFill/>
                <a:miter lim="800000"/>
                <a:headEnd/>
                <a:tailEnd/>
              </a:ln>
            </p:spPr>
            <p:txBody>
              <a:bodyPr wrap="none">
                <a:spAutoFit/>
              </a:bodyPr>
              <a:lstStyle/>
              <a:p>
                <a:pPr algn="l"/>
                <a:r>
                  <a:rPr lang="en-US"/>
                  <a:t>Produces</a:t>
                </a:r>
              </a:p>
            </p:txBody>
          </p:sp>
        </p:grpSp>
      </p:grpSp>
      <p:grpSp>
        <p:nvGrpSpPr>
          <p:cNvPr id="8" name="Group 19"/>
          <p:cNvGrpSpPr>
            <a:grpSpLocks/>
          </p:cNvGrpSpPr>
          <p:nvPr/>
        </p:nvGrpSpPr>
        <p:grpSpPr bwMode="auto">
          <a:xfrm>
            <a:off x="609600" y="4038600"/>
            <a:ext cx="6096000" cy="1981200"/>
            <a:chOff x="192" y="2544"/>
            <a:chExt cx="3840" cy="1248"/>
          </a:xfrm>
        </p:grpSpPr>
        <p:sp>
          <p:nvSpPr>
            <p:cNvPr id="46094" name="Oval 20"/>
            <p:cNvSpPr>
              <a:spLocks noChangeArrowheads="1"/>
            </p:cNvSpPr>
            <p:nvPr/>
          </p:nvSpPr>
          <p:spPr bwMode="auto">
            <a:xfrm>
              <a:off x="192" y="3072"/>
              <a:ext cx="1536" cy="720"/>
            </a:xfrm>
            <a:prstGeom prst="ellipse">
              <a:avLst/>
            </a:prstGeom>
            <a:solidFill>
              <a:schemeClr val="accent1"/>
            </a:solidFill>
            <a:ln w="9525">
              <a:solidFill>
                <a:schemeClr val="tx1"/>
              </a:solidFill>
              <a:round/>
              <a:headEnd/>
              <a:tailEnd/>
            </a:ln>
          </p:spPr>
          <p:txBody>
            <a:bodyPr wrap="none" anchor="ctr"/>
            <a:lstStyle/>
            <a:p>
              <a:r>
                <a:rPr lang="en-US"/>
                <a:t>Java</a:t>
              </a:r>
            </a:p>
            <a:p>
              <a:r>
                <a:rPr lang="en-US"/>
                <a:t>Virtual</a:t>
              </a:r>
            </a:p>
            <a:p>
              <a:r>
                <a:rPr lang="en-US"/>
                <a:t>Machine</a:t>
              </a:r>
            </a:p>
          </p:txBody>
        </p:sp>
        <p:grpSp>
          <p:nvGrpSpPr>
            <p:cNvPr id="46095" name="Group 21"/>
            <p:cNvGrpSpPr>
              <a:grpSpLocks/>
            </p:cNvGrpSpPr>
            <p:nvPr/>
          </p:nvGrpSpPr>
          <p:grpSpPr bwMode="auto">
            <a:xfrm>
              <a:off x="1680" y="2544"/>
              <a:ext cx="2352" cy="720"/>
              <a:chOff x="1680" y="2544"/>
              <a:chExt cx="2352" cy="720"/>
            </a:xfrm>
          </p:grpSpPr>
          <p:sp>
            <p:nvSpPr>
              <p:cNvPr id="46096" name="Line 22"/>
              <p:cNvSpPr>
                <a:spLocks noChangeShapeType="1"/>
              </p:cNvSpPr>
              <p:nvPr/>
            </p:nvSpPr>
            <p:spPr bwMode="auto">
              <a:xfrm flipH="1">
                <a:off x="1680" y="2544"/>
                <a:ext cx="2352" cy="720"/>
              </a:xfrm>
              <a:prstGeom prst="line">
                <a:avLst/>
              </a:prstGeom>
              <a:noFill/>
              <a:ln w="9525">
                <a:solidFill>
                  <a:schemeClr val="tx1"/>
                </a:solidFill>
                <a:round/>
                <a:headEnd/>
                <a:tailEnd type="triangle" w="med" len="med"/>
              </a:ln>
            </p:spPr>
            <p:txBody>
              <a:bodyPr wrap="none"/>
              <a:lstStyle/>
              <a:p>
                <a:endParaRPr lang="en-US"/>
              </a:p>
            </p:txBody>
          </p:sp>
          <p:sp>
            <p:nvSpPr>
              <p:cNvPr id="46097" name="Text Box 23"/>
              <p:cNvSpPr txBox="1">
                <a:spLocks noChangeArrowheads="1"/>
              </p:cNvSpPr>
              <p:nvPr/>
            </p:nvSpPr>
            <p:spPr bwMode="auto">
              <a:xfrm rot="-986517">
                <a:off x="1862" y="2618"/>
                <a:ext cx="1374" cy="288"/>
              </a:xfrm>
              <a:prstGeom prst="rect">
                <a:avLst/>
              </a:prstGeom>
              <a:noFill/>
              <a:ln w="9525">
                <a:noFill/>
                <a:miter lim="800000"/>
                <a:headEnd/>
                <a:tailEnd/>
              </a:ln>
            </p:spPr>
            <p:txBody>
              <a:bodyPr wrap="none">
                <a:spAutoFit/>
              </a:bodyPr>
              <a:lstStyle/>
              <a:p>
                <a:pPr algn="l"/>
                <a:r>
                  <a:rPr lang="en-US"/>
                  <a:t>Is interpreted by</a:t>
                </a:r>
              </a:p>
            </p:txBody>
          </p:sp>
        </p:grpSp>
      </p:grpSp>
      <p:grpSp>
        <p:nvGrpSpPr>
          <p:cNvPr id="10" name="Group 24"/>
          <p:cNvGrpSpPr>
            <a:grpSpLocks/>
          </p:cNvGrpSpPr>
          <p:nvPr/>
        </p:nvGrpSpPr>
        <p:grpSpPr bwMode="auto">
          <a:xfrm>
            <a:off x="3048000" y="4724400"/>
            <a:ext cx="5334000" cy="1295400"/>
            <a:chOff x="1728" y="2976"/>
            <a:chExt cx="3360" cy="816"/>
          </a:xfrm>
        </p:grpSpPr>
        <p:sp>
          <p:nvSpPr>
            <p:cNvPr id="46090" name="Rectangle 25"/>
            <p:cNvSpPr>
              <a:spLocks noChangeArrowheads="1"/>
            </p:cNvSpPr>
            <p:nvPr/>
          </p:nvSpPr>
          <p:spPr bwMode="auto">
            <a:xfrm>
              <a:off x="4032" y="2976"/>
              <a:ext cx="1056" cy="816"/>
            </a:xfrm>
            <a:prstGeom prst="rect">
              <a:avLst/>
            </a:prstGeom>
            <a:solidFill>
              <a:schemeClr val="accent1"/>
            </a:solidFill>
            <a:ln w="9525">
              <a:solidFill>
                <a:schemeClr val="tx1"/>
              </a:solidFill>
              <a:miter lim="800000"/>
              <a:headEnd/>
              <a:tailEnd/>
            </a:ln>
          </p:spPr>
          <p:txBody>
            <a:bodyPr wrap="none" anchor="ctr"/>
            <a:lstStyle/>
            <a:p>
              <a:r>
                <a:rPr lang="en-US"/>
                <a:t>Program</a:t>
              </a:r>
            </a:p>
            <a:p>
              <a:r>
                <a:rPr lang="en-US"/>
                <a:t>Execution</a:t>
              </a:r>
            </a:p>
          </p:txBody>
        </p:sp>
        <p:grpSp>
          <p:nvGrpSpPr>
            <p:cNvPr id="46091" name="Group 26"/>
            <p:cNvGrpSpPr>
              <a:grpSpLocks/>
            </p:cNvGrpSpPr>
            <p:nvPr/>
          </p:nvGrpSpPr>
          <p:grpSpPr bwMode="auto">
            <a:xfrm>
              <a:off x="1728" y="3120"/>
              <a:ext cx="2304" cy="336"/>
              <a:chOff x="1728" y="3120"/>
              <a:chExt cx="2304" cy="336"/>
            </a:xfrm>
          </p:grpSpPr>
          <p:sp>
            <p:nvSpPr>
              <p:cNvPr id="46092" name="Line 27"/>
              <p:cNvSpPr>
                <a:spLocks noChangeShapeType="1"/>
              </p:cNvSpPr>
              <p:nvPr/>
            </p:nvSpPr>
            <p:spPr bwMode="auto">
              <a:xfrm>
                <a:off x="1728" y="3456"/>
                <a:ext cx="2304" cy="0"/>
              </a:xfrm>
              <a:prstGeom prst="line">
                <a:avLst/>
              </a:prstGeom>
              <a:noFill/>
              <a:ln w="9525">
                <a:solidFill>
                  <a:schemeClr val="tx1"/>
                </a:solidFill>
                <a:round/>
                <a:headEnd/>
                <a:tailEnd type="triangle" w="med" len="med"/>
              </a:ln>
            </p:spPr>
            <p:txBody>
              <a:bodyPr wrap="none"/>
              <a:lstStyle/>
              <a:p>
                <a:endParaRPr lang="en-US"/>
              </a:p>
            </p:txBody>
          </p:sp>
          <p:sp>
            <p:nvSpPr>
              <p:cNvPr id="46093" name="Text Box 28"/>
              <p:cNvSpPr txBox="1">
                <a:spLocks noChangeArrowheads="1"/>
              </p:cNvSpPr>
              <p:nvPr/>
            </p:nvSpPr>
            <p:spPr bwMode="auto">
              <a:xfrm>
                <a:off x="2496" y="3120"/>
                <a:ext cx="879" cy="288"/>
              </a:xfrm>
              <a:prstGeom prst="rect">
                <a:avLst/>
              </a:prstGeom>
              <a:noFill/>
              <a:ln w="9525">
                <a:noFill/>
                <a:miter lim="800000"/>
                <a:headEnd/>
                <a:tailEnd/>
              </a:ln>
            </p:spPr>
            <p:txBody>
              <a:bodyPr wrap="none">
                <a:spAutoFit/>
              </a:bodyPr>
              <a:lstStyle/>
              <a:p>
                <a:pPr algn="l"/>
                <a:r>
                  <a:rPr lang="en-US"/>
                  <a:t>Results in</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String</a:t>
            </a:r>
            <a:r>
              <a:rPr lang="en-US" smtClean="0"/>
              <a:t> Class</a:t>
            </a:r>
          </a:p>
        </p:txBody>
      </p:sp>
      <p:sp>
        <p:nvSpPr>
          <p:cNvPr id="72708" name="Rectangle 3"/>
          <p:cNvSpPr>
            <a:spLocks noGrp="1" noChangeArrowheads="1"/>
          </p:cNvSpPr>
          <p:nvPr>
            <p:ph type="body" idx="4294967295"/>
          </p:nvPr>
        </p:nvSpPr>
        <p:spPr/>
        <p:txBody>
          <a:bodyPr/>
          <a:lstStyle/>
          <a:p>
            <a:pPr eaLnBrk="1" hangingPunct="1">
              <a:lnSpc>
                <a:spcPct val="90000"/>
              </a:lnSpc>
            </a:pPr>
            <a:r>
              <a:rPr lang="en-US" sz="2800" dirty="0" smtClean="0"/>
              <a:t>Java has no </a:t>
            </a:r>
            <a:r>
              <a:rPr lang="en-US" sz="2800" dirty="0" smtClean="0">
                <a:solidFill>
                  <a:srgbClr val="FF0000"/>
                </a:solidFill>
              </a:rPr>
              <a:t>primitive</a:t>
            </a:r>
            <a:r>
              <a:rPr lang="en-US" sz="2800" dirty="0" smtClean="0"/>
              <a:t> data type that holds a series of characters.</a:t>
            </a:r>
          </a:p>
          <a:p>
            <a:pPr eaLnBrk="1" hangingPunct="1">
              <a:lnSpc>
                <a:spcPct val="90000"/>
              </a:lnSpc>
            </a:pPr>
            <a:r>
              <a:rPr lang="en-US" sz="2800" dirty="0" smtClean="0"/>
              <a:t>The </a:t>
            </a:r>
            <a:r>
              <a:rPr lang="en-US" sz="2800" dirty="0" smtClean="0">
                <a:solidFill>
                  <a:srgbClr val="FF0000"/>
                </a:solidFill>
                <a:latin typeface="Courier New" pitchFamily="49" charset="0"/>
              </a:rPr>
              <a:t>String</a:t>
            </a:r>
            <a:r>
              <a:rPr lang="en-US" sz="2800" dirty="0" smtClean="0"/>
              <a:t> class from the Java standard library is used for this purpose.</a:t>
            </a:r>
          </a:p>
          <a:p>
            <a:pPr eaLnBrk="1" hangingPunct="1">
              <a:lnSpc>
                <a:spcPct val="90000"/>
              </a:lnSpc>
            </a:pPr>
            <a:r>
              <a:rPr lang="en-US" sz="2800" dirty="0" smtClean="0"/>
              <a:t>In order to be useful, the a variable must be created to reference a </a:t>
            </a:r>
            <a:r>
              <a:rPr lang="en-US" sz="2800" dirty="0" smtClean="0">
                <a:latin typeface="Courier New" pitchFamily="49" charset="0"/>
              </a:rPr>
              <a:t>String</a:t>
            </a:r>
            <a:r>
              <a:rPr lang="en-US" sz="2800" dirty="0" smtClean="0"/>
              <a:t> object.</a:t>
            </a:r>
          </a:p>
          <a:p>
            <a:pPr lvl="1" eaLnBrk="1" hangingPunct="1">
              <a:lnSpc>
                <a:spcPct val="90000"/>
              </a:lnSpc>
              <a:buFontTx/>
              <a:buNone/>
            </a:pPr>
            <a:r>
              <a:rPr lang="en-US" sz="2400" dirty="0" smtClean="0">
                <a:solidFill>
                  <a:schemeClr val="accent2"/>
                </a:solidFill>
                <a:latin typeface="Courier New" pitchFamily="49" charset="0"/>
              </a:rPr>
              <a:t>String number;</a:t>
            </a:r>
          </a:p>
          <a:p>
            <a:pPr eaLnBrk="1" hangingPunct="1">
              <a:lnSpc>
                <a:spcPct val="90000"/>
              </a:lnSpc>
            </a:pPr>
            <a:r>
              <a:rPr lang="en-US" sz="2800" dirty="0" smtClean="0"/>
              <a:t>Notice the </a:t>
            </a:r>
            <a:r>
              <a:rPr lang="en-US" sz="2800" dirty="0" smtClean="0">
                <a:latin typeface="Courier New" pitchFamily="49" charset="0"/>
              </a:rPr>
              <a:t>S</a:t>
            </a:r>
            <a:r>
              <a:rPr lang="en-US" sz="2800" dirty="0" smtClean="0"/>
              <a:t> in </a:t>
            </a:r>
            <a:r>
              <a:rPr lang="en-US" sz="2800" dirty="0" smtClean="0">
                <a:latin typeface="Courier New" pitchFamily="49" charset="0"/>
              </a:rPr>
              <a:t>String</a:t>
            </a:r>
            <a:r>
              <a:rPr lang="en-US" sz="2800" dirty="0" smtClean="0"/>
              <a:t> is </a:t>
            </a:r>
            <a:r>
              <a:rPr lang="en-US" sz="2800" dirty="0" smtClean="0">
                <a:solidFill>
                  <a:srgbClr val="FF0000"/>
                </a:solidFill>
              </a:rPr>
              <a:t>upper case</a:t>
            </a:r>
            <a:r>
              <a:rPr lang="en-US" sz="2800" dirty="0" smtClean="0"/>
              <a:t>.</a:t>
            </a:r>
          </a:p>
          <a:p>
            <a:pPr eaLnBrk="1" hangingPunct="1">
              <a:lnSpc>
                <a:spcPct val="90000"/>
              </a:lnSpc>
            </a:pPr>
            <a:r>
              <a:rPr lang="en-US" sz="2800" dirty="0" smtClean="0"/>
              <a:t>By convention, class names should always begin with an upper case character.</a:t>
            </a:r>
          </a:p>
        </p:txBody>
      </p:sp>
    </p:spTree>
    <p:extLst>
      <p:ext uri="{BB962C8B-B14F-4D97-AF65-F5344CB8AC3E}">
        <p14:creationId xmlns:p14="http://schemas.microsoft.com/office/powerpoint/2010/main" val="15086377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idx="4294967295"/>
          </p:nvPr>
        </p:nvSpPr>
        <p:spPr/>
        <p:txBody>
          <a:bodyPr/>
          <a:lstStyle/>
          <a:p>
            <a:pPr eaLnBrk="1" hangingPunct="1"/>
            <a:r>
              <a:rPr lang="en-US" smtClean="0"/>
              <a:t>Primitive vs. Reference Variables</a:t>
            </a:r>
          </a:p>
        </p:txBody>
      </p:sp>
      <p:sp>
        <p:nvSpPr>
          <p:cNvPr id="73732" name="Rectangle 3"/>
          <p:cNvSpPr>
            <a:spLocks noGrp="1" noChangeArrowheads="1"/>
          </p:cNvSpPr>
          <p:nvPr>
            <p:ph type="body" idx="4294967295"/>
          </p:nvPr>
        </p:nvSpPr>
        <p:spPr/>
        <p:txBody>
          <a:bodyPr/>
          <a:lstStyle/>
          <a:p>
            <a:pPr eaLnBrk="1" hangingPunct="1">
              <a:lnSpc>
                <a:spcPct val="90000"/>
              </a:lnSpc>
            </a:pPr>
            <a:r>
              <a:rPr lang="en-US" smtClean="0"/>
              <a:t>Primitive variables actually contain the value that they have been assigned.</a:t>
            </a:r>
          </a:p>
          <a:p>
            <a:pPr lvl="1" eaLnBrk="1" hangingPunct="1">
              <a:lnSpc>
                <a:spcPct val="90000"/>
              </a:lnSpc>
              <a:buFontTx/>
              <a:buNone/>
            </a:pPr>
            <a:r>
              <a:rPr lang="en-US" smtClean="0">
                <a:solidFill>
                  <a:schemeClr val="accent2"/>
                </a:solidFill>
                <a:latin typeface="Courier New" pitchFamily="49" charset="0"/>
              </a:rPr>
              <a:t>number = 25;</a:t>
            </a:r>
          </a:p>
          <a:p>
            <a:pPr eaLnBrk="1" hangingPunct="1">
              <a:lnSpc>
                <a:spcPct val="90000"/>
              </a:lnSpc>
            </a:pPr>
            <a:r>
              <a:rPr lang="en-US" smtClean="0"/>
              <a:t>The value 25 will be stored in the memory location associated with the variable </a:t>
            </a:r>
            <a:r>
              <a:rPr lang="en-US" smtClean="0">
                <a:latin typeface="Courier New" pitchFamily="49" charset="0"/>
              </a:rPr>
              <a:t>number</a:t>
            </a:r>
            <a:r>
              <a:rPr lang="en-US" smtClean="0"/>
              <a:t>.</a:t>
            </a:r>
          </a:p>
          <a:p>
            <a:pPr eaLnBrk="1" hangingPunct="1">
              <a:lnSpc>
                <a:spcPct val="90000"/>
              </a:lnSpc>
            </a:pPr>
            <a:r>
              <a:rPr lang="en-US" smtClean="0"/>
              <a:t>Objects are not stored in variables, however. Objects are </a:t>
            </a:r>
            <a:r>
              <a:rPr lang="en-US" i="1" smtClean="0"/>
              <a:t>referenced</a:t>
            </a:r>
            <a:r>
              <a:rPr lang="en-US" smtClean="0"/>
              <a:t> by variables.</a:t>
            </a:r>
          </a:p>
        </p:txBody>
      </p:sp>
    </p:spTree>
    <p:extLst>
      <p:ext uri="{BB962C8B-B14F-4D97-AF65-F5344CB8AC3E}">
        <p14:creationId xmlns:p14="http://schemas.microsoft.com/office/powerpoint/2010/main" val="27053078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idx="4294967295"/>
          </p:nvPr>
        </p:nvSpPr>
        <p:spPr/>
        <p:txBody>
          <a:bodyPr/>
          <a:lstStyle/>
          <a:p>
            <a:pPr eaLnBrk="1" hangingPunct="1"/>
            <a:r>
              <a:rPr lang="en-US" smtClean="0"/>
              <a:t>Primitive vs. Reference Variables</a:t>
            </a:r>
          </a:p>
        </p:txBody>
      </p:sp>
      <p:sp>
        <p:nvSpPr>
          <p:cNvPr id="74756" name="Rectangle 3"/>
          <p:cNvSpPr>
            <a:spLocks noGrp="1" noChangeArrowheads="1"/>
          </p:cNvSpPr>
          <p:nvPr>
            <p:ph type="body" idx="4294967295"/>
          </p:nvPr>
        </p:nvSpPr>
        <p:spPr>
          <a:xfrm>
            <a:off x="304800" y="1600200"/>
            <a:ext cx="8294688" cy="2359025"/>
          </a:xfrm>
        </p:spPr>
        <p:txBody>
          <a:bodyPr/>
          <a:lstStyle/>
          <a:p>
            <a:pPr eaLnBrk="1" hangingPunct="1"/>
            <a:r>
              <a:rPr lang="en-US" sz="2800" smtClean="0"/>
              <a:t>When a variable references an object, it contains the memory address of the object’s location.</a:t>
            </a:r>
          </a:p>
          <a:p>
            <a:pPr eaLnBrk="1" hangingPunct="1"/>
            <a:r>
              <a:rPr lang="en-US" sz="2800" smtClean="0"/>
              <a:t>Then it is said that the variable </a:t>
            </a:r>
            <a:r>
              <a:rPr lang="en-US" sz="2800" i="1" smtClean="0"/>
              <a:t>references</a:t>
            </a:r>
            <a:r>
              <a:rPr lang="en-US" sz="2800" smtClean="0"/>
              <a:t> the object.</a:t>
            </a:r>
          </a:p>
          <a:p>
            <a:pPr lvl="1" eaLnBrk="1" hangingPunct="1">
              <a:buFontTx/>
              <a:buNone/>
            </a:pPr>
            <a:r>
              <a:rPr lang="en-US" sz="2400" smtClean="0">
                <a:solidFill>
                  <a:schemeClr val="accent2"/>
                </a:solidFill>
                <a:latin typeface="Courier New" pitchFamily="49" charset="0"/>
              </a:rPr>
              <a:t>String cityName = </a:t>
            </a:r>
            <a:r>
              <a:rPr lang="en-US" sz="2400" smtClean="0">
                <a:solidFill>
                  <a:schemeClr val="accent2"/>
                </a:solidFill>
                <a:latin typeface="Courier New" pitchFamily="49" charset="0"/>
                <a:cs typeface="Courier New" pitchFamily="49" charset="0"/>
              </a:rPr>
              <a:t>"</a:t>
            </a:r>
            <a:r>
              <a:rPr lang="en-US" sz="2400" smtClean="0">
                <a:solidFill>
                  <a:schemeClr val="accent2"/>
                </a:solidFill>
                <a:latin typeface="Courier New" pitchFamily="49" charset="0"/>
              </a:rPr>
              <a:t>Charleston</a:t>
            </a:r>
            <a:r>
              <a:rPr lang="en-US" sz="2400" smtClean="0">
                <a:solidFill>
                  <a:schemeClr val="accent2"/>
                </a:solidFill>
                <a:latin typeface="Courier New" pitchFamily="49" charset="0"/>
                <a:cs typeface="Courier New" pitchFamily="49" charset="0"/>
              </a:rPr>
              <a:t>"</a:t>
            </a:r>
            <a:r>
              <a:rPr lang="en-US" sz="2400" smtClean="0">
                <a:solidFill>
                  <a:schemeClr val="accent2"/>
                </a:solidFill>
                <a:latin typeface="Courier New" pitchFamily="49" charset="0"/>
              </a:rPr>
              <a:t>;</a:t>
            </a:r>
          </a:p>
        </p:txBody>
      </p:sp>
      <p:sp>
        <p:nvSpPr>
          <p:cNvPr id="74757" name="Rectangle 4"/>
          <p:cNvSpPr>
            <a:spLocks noChangeArrowheads="1"/>
          </p:cNvSpPr>
          <p:nvPr/>
        </p:nvSpPr>
        <p:spPr bwMode="auto">
          <a:xfrm>
            <a:off x="5867400" y="4495800"/>
            <a:ext cx="2438400" cy="1295400"/>
          </a:xfrm>
          <a:prstGeom prst="rect">
            <a:avLst/>
          </a:prstGeom>
          <a:solidFill>
            <a:schemeClr val="accent1"/>
          </a:solidFill>
          <a:ln w="9525">
            <a:solidFill>
              <a:schemeClr val="tx1"/>
            </a:solidFill>
            <a:miter lim="800000"/>
            <a:headEnd/>
            <a:tailEnd/>
          </a:ln>
        </p:spPr>
        <p:txBody>
          <a:bodyPr wrap="none" anchor="ctr"/>
          <a:lstStyle/>
          <a:p>
            <a:pPr algn="ctr"/>
            <a:r>
              <a:rPr lang="en-US"/>
              <a:t>Charleston</a:t>
            </a:r>
          </a:p>
        </p:txBody>
      </p:sp>
      <p:sp>
        <p:nvSpPr>
          <p:cNvPr id="74758" name="Rectangle 5"/>
          <p:cNvSpPr>
            <a:spLocks noChangeArrowheads="1"/>
          </p:cNvSpPr>
          <p:nvPr/>
        </p:nvSpPr>
        <p:spPr bwMode="auto">
          <a:xfrm>
            <a:off x="1905000" y="4876800"/>
            <a:ext cx="2667000" cy="457200"/>
          </a:xfrm>
          <a:prstGeom prst="rect">
            <a:avLst/>
          </a:prstGeom>
          <a:solidFill>
            <a:schemeClr val="accent1"/>
          </a:solidFill>
          <a:ln w="9525">
            <a:solidFill>
              <a:schemeClr val="tx1"/>
            </a:solidFill>
            <a:miter lim="800000"/>
            <a:headEnd/>
            <a:tailEnd/>
          </a:ln>
        </p:spPr>
        <p:txBody>
          <a:bodyPr wrap="none" anchor="ctr"/>
          <a:lstStyle/>
          <a:p>
            <a:pPr algn="ctr"/>
            <a:r>
              <a:rPr lang="en-US"/>
              <a:t>Address to the object</a:t>
            </a:r>
          </a:p>
        </p:txBody>
      </p:sp>
      <p:sp>
        <p:nvSpPr>
          <p:cNvPr id="74759" name="Text Box 8"/>
          <p:cNvSpPr txBox="1">
            <a:spLocks noChangeArrowheads="1"/>
          </p:cNvSpPr>
          <p:nvPr/>
        </p:nvSpPr>
        <p:spPr bwMode="auto">
          <a:xfrm>
            <a:off x="381000" y="4946650"/>
            <a:ext cx="1403350" cy="396875"/>
          </a:xfrm>
          <a:prstGeom prst="rect">
            <a:avLst/>
          </a:prstGeom>
          <a:noFill/>
          <a:ln w="9525">
            <a:noFill/>
            <a:miter lim="800000"/>
            <a:headEnd/>
            <a:tailEnd/>
          </a:ln>
        </p:spPr>
        <p:txBody>
          <a:bodyPr wrap="none">
            <a:spAutoFit/>
          </a:bodyPr>
          <a:lstStyle/>
          <a:p>
            <a:r>
              <a:rPr lang="en-US" sz="2000" b="1">
                <a:solidFill>
                  <a:srgbClr val="FF3300"/>
                </a:solidFill>
                <a:latin typeface="Courier New" pitchFamily="49" charset="0"/>
              </a:rPr>
              <a:t>cityName</a:t>
            </a:r>
          </a:p>
        </p:txBody>
      </p:sp>
      <p:sp>
        <p:nvSpPr>
          <p:cNvPr id="74760" name="Line 9"/>
          <p:cNvSpPr>
            <a:spLocks noChangeShapeType="1"/>
          </p:cNvSpPr>
          <p:nvPr/>
        </p:nvSpPr>
        <p:spPr bwMode="auto">
          <a:xfrm>
            <a:off x="4572000" y="5105400"/>
            <a:ext cx="1219200" cy="0"/>
          </a:xfrm>
          <a:prstGeom prst="line">
            <a:avLst/>
          </a:prstGeom>
          <a:noFill/>
          <a:ln w="9525">
            <a:solidFill>
              <a:schemeClr val="tx1"/>
            </a:solidFill>
            <a:round/>
            <a:headEnd/>
            <a:tailEnd type="triangle" w="med" len="med"/>
          </a:ln>
        </p:spPr>
        <p:txBody>
          <a:bodyPr wrap="none" anchor="ctr"/>
          <a:lstStyle/>
          <a:p>
            <a:endParaRPr lang="en-US"/>
          </a:p>
        </p:txBody>
      </p:sp>
      <p:sp>
        <p:nvSpPr>
          <p:cNvPr id="74761" name="Text Box 10"/>
          <p:cNvSpPr txBox="1">
            <a:spLocks noChangeArrowheads="1"/>
          </p:cNvSpPr>
          <p:nvPr/>
        </p:nvSpPr>
        <p:spPr bwMode="auto">
          <a:xfrm>
            <a:off x="5378450" y="3657600"/>
            <a:ext cx="3443288" cy="701675"/>
          </a:xfrm>
          <a:prstGeom prst="rect">
            <a:avLst/>
          </a:prstGeom>
          <a:noFill/>
          <a:ln w="9525">
            <a:noFill/>
            <a:miter lim="800000"/>
            <a:headEnd/>
            <a:tailEnd/>
          </a:ln>
        </p:spPr>
        <p:txBody>
          <a:bodyPr wrap="none">
            <a:spAutoFit/>
          </a:bodyPr>
          <a:lstStyle/>
          <a:p>
            <a:pPr algn="ctr"/>
            <a:r>
              <a:rPr lang="en-US" sz="2000" b="1">
                <a:solidFill>
                  <a:srgbClr val="FF3300"/>
                </a:solidFill>
              </a:rPr>
              <a:t>The object that contains the</a:t>
            </a:r>
          </a:p>
          <a:p>
            <a:pPr algn="ctr"/>
            <a:r>
              <a:rPr lang="en-US" sz="2000" b="1">
                <a:solidFill>
                  <a:srgbClr val="FF3300"/>
                </a:solidFill>
              </a:rPr>
              <a:t>character string “Charleston”</a:t>
            </a:r>
          </a:p>
        </p:txBody>
      </p:sp>
    </p:spTree>
    <p:extLst>
      <p:ext uri="{BB962C8B-B14F-4D97-AF65-F5344CB8AC3E}">
        <p14:creationId xmlns:p14="http://schemas.microsoft.com/office/powerpoint/2010/main" val="13696086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idx="4294967295"/>
          </p:nvPr>
        </p:nvSpPr>
        <p:spPr/>
        <p:txBody>
          <a:bodyPr/>
          <a:lstStyle/>
          <a:p>
            <a:pPr eaLnBrk="1" hangingPunct="1"/>
            <a:r>
              <a:rPr lang="en-US" smtClean="0">
                <a:latin typeface="Courier New" pitchFamily="49" charset="0"/>
              </a:rPr>
              <a:t>String</a:t>
            </a:r>
            <a:r>
              <a:rPr lang="en-US" smtClean="0"/>
              <a:t> Objects</a:t>
            </a:r>
          </a:p>
        </p:txBody>
      </p:sp>
      <p:sp>
        <p:nvSpPr>
          <p:cNvPr id="75780" name="Rectangle 3"/>
          <p:cNvSpPr>
            <a:spLocks noGrp="1" noChangeArrowheads="1"/>
          </p:cNvSpPr>
          <p:nvPr>
            <p:ph type="body" idx="4294967295"/>
          </p:nvPr>
        </p:nvSpPr>
        <p:spPr/>
        <p:txBody>
          <a:bodyPr/>
          <a:lstStyle/>
          <a:p>
            <a:pPr eaLnBrk="1" hangingPunct="1"/>
            <a:r>
              <a:rPr lang="en-US" sz="2800" dirty="0" smtClean="0"/>
              <a:t>A variable can be assigned a String literal.</a:t>
            </a:r>
          </a:p>
          <a:p>
            <a:pPr lvl="1" eaLnBrk="1" hangingPunct="1">
              <a:buFontTx/>
              <a:buNone/>
            </a:pPr>
            <a:r>
              <a:rPr lang="en-US" sz="2400" dirty="0" smtClean="0">
                <a:solidFill>
                  <a:schemeClr val="accent2"/>
                </a:solidFill>
                <a:latin typeface="Courier New" pitchFamily="49" charset="0"/>
              </a:rPr>
              <a:t>String value = "Hello";</a:t>
            </a:r>
          </a:p>
          <a:p>
            <a:pPr eaLnBrk="1" hangingPunct="1"/>
            <a:r>
              <a:rPr lang="en-US" sz="2800" dirty="0" smtClean="0">
                <a:latin typeface="Courier New" pitchFamily="49" charset="0"/>
              </a:rPr>
              <a:t>Strings</a:t>
            </a:r>
            <a:r>
              <a:rPr lang="en-US" sz="2800" dirty="0" smtClean="0"/>
              <a:t> are the </a:t>
            </a:r>
            <a:r>
              <a:rPr lang="en-US" sz="2800" dirty="0" smtClean="0">
                <a:solidFill>
                  <a:srgbClr val="FF0000"/>
                </a:solidFill>
              </a:rPr>
              <a:t>only objects </a:t>
            </a:r>
            <a:r>
              <a:rPr lang="en-US" sz="2800" dirty="0" smtClean="0"/>
              <a:t>that can be created in this way.</a:t>
            </a:r>
          </a:p>
          <a:p>
            <a:pPr eaLnBrk="1" hangingPunct="1"/>
            <a:r>
              <a:rPr lang="en-US" sz="2800" dirty="0" smtClean="0"/>
              <a:t>A variable can be created using the </a:t>
            </a:r>
            <a:r>
              <a:rPr lang="en-US" sz="2800" i="1" dirty="0" smtClean="0"/>
              <a:t>new</a:t>
            </a:r>
            <a:r>
              <a:rPr lang="en-US" sz="2800" dirty="0" smtClean="0"/>
              <a:t> keyword.</a:t>
            </a:r>
          </a:p>
          <a:p>
            <a:pPr lvl="1" eaLnBrk="1" hangingPunct="1">
              <a:buFontTx/>
              <a:buNone/>
            </a:pPr>
            <a:r>
              <a:rPr lang="en-US" sz="2400" dirty="0" smtClean="0">
                <a:solidFill>
                  <a:schemeClr val="accent2"/>
                </a:solidFill>
                <a:latin typeface="Courier New" pitchFamily="49" charset="0"/>
              </a:rPr>
              <a:t>String value = </a:t>
            </a:r>
            <a:r>
              <a:rPr lang="en-US" sz="2400" dirty="0" smtClean="0">
                <a:solidFill>
                  <a:srgbClr val="FF0000"/>
                </a:solidFill>
                <a:latin typeface="Courier New" pitchFamily="49" charset="0"/>
              </a:rPr>
              <a:t>new</a:t>
            </a:r>
            <a:r>
              <a:rPr lang="en-US" sz="2400" dirty="0" smtClean="0">
                <a:solidFill>
                  <a:schemeClr val="accent2"/>
                </a:solidFill>
                <a:latin typeface="Courier New" pitchFamily="49" charset="0"/>
              </a:rPr>
              <a:t> String("Hello");</a:t>
            </a:r>
          </a:p>
          <a:p>
            <a:pPr eaLnBrk="1" hangingPunct="1"/>
            <a:r>
              <a:rPr lang="en-US" sz="2800" dirty="0" smtClean="0"/>
              <a:t>This is the method that all other objects must use when they are created.</a:t>
            </a:r>
          </a:p>
          <a:p>
            <a:pPr eaLnBrk="1" hangingPunct="1">
              <a:buFontTx/>
              <a:buNone/>
            </a:pPr>
            <a:r>
              <a:rPr lang="en-US" sz="2800" dirty="0" smtClean="0"/>
              <a:t>See example: </a:t>
            </a:r>
            <a:r>
              <a:rPr lang="en-US" sz="2800" dirty="0" smtClean="0">
                <a:hlinkClick r:id="rId3" action="ppaction://hlinkfile"/>
              </a:rPr>
              <a:t>StringDemo.java</a:t>
            </a:r>
            <a:endParaRPr lang="en-US" sz="2800" dirty="0" smtClean="0"/>
          </a:p>
        </p:txBody>
      </p:sp>
    </p:spTree>
    <p:extLst>
      <p:ext uri="{BB962C8B-B14F-4D97-AF65-F5344CB8AC3E}">
        <p14:creationId xmlns:p14="http://schemas.microsoft.com/office/powerpoint/2010/main" val="39110879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599" y="762000"/>
            <a:ext cx="7178467" cy="3429000"/>
          </a:xfrm>
          <a:prstGeom prst="rect">
            <a:avLst/>
          </a:prstGeom>
        </p:spPr>
      </p:pic>
    </p:spTree>
    <p:extLst>
      <p:ext uri="{BB962C8B-B14F-4D97-AF65-F5344CB8AC3E}">
        <p14:creationId xmlns:p14="http://schemas.microsoft.com/office/powerpoint/2010/main" val="40152723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2 – 2.9</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201730" name="Picture 2"/>
          <p:cNvPicPr>
            <a:picLocks noChangeAspect="1" noChangeArrowheads="1"/>
          </p:cNvPicPr>
          <p:nvPr/>
        </p:nvPicPr>
        <p:blipFill>
          <a:blip r:embed="rId4" cstate="print"/>
          <a:srcRect/>
          <a:stretch>
            <a:fillRect/>
          </a:stretch>
        </p:blipFill>
        <p:spPr bwMode="auto">
          <a:xfrm>
            <a:off x="72389" y="1981200"/>
            <a:ext cx="9039013" cy="12954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35149708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String</a:t>
            </a:r>
            <a:r>
              <a:rPr lang="en-US" smtClean="0"/>
              <a:t> Methods</a:t>
            </a:r>
          </a:p>
        </p:txBody>
      </p:sp>
      <p:sp>
        <p:nvSpPr>
          <p:cNvPr id="76804" name="Rectangle 3"/>
          <p:cNvSpPr>
            <a:spLocks noGrp="1" noChangeArrowheads="1"/>
          </p:cNvSpPr>
          <p:nvPr>
            <p:ph type="body" idx="4294967295"/>
          </p:nvPr>
        </p:nvSpPr>
        <p:spPr/>
        <p:txBody>
          <a:bodyPr/>
          <a:lstStyle/>
          <a:p>
            <a:pPr eaLnBrk="1" hangingPunct="1"/>
            <a:r>
              <a:rPr lang="en-US" smtClean="0"/>
              <a:t>Since </a:t>
            </a:r>
            <a:r>
              <a:rPr lang="en-US" smtClean="0">
                <a:latin typeface="Courier New" pitchFamily="49" charset="0"/>
              </a:rPr>
              <a:t>String</a:t>
            </a:r>
            <a:r>
              <a:rPr lang="en-US" smtClean="0"/>
              <a:t> is a class, objects that are instances of it have methods.</a:t>
            </a:r>
          </a:p>
          <a:p>
            <a:pPr eaLnBrk="1" hangingPunct="1"/>
            <a:r>
              <a:rPr lang="en-US" smtClean="0"/>
              <a:t>One of those methods is the </a:t>
            </a:r>
            <a:r>
              <a:rPr lang="en-US" smtClean="0">
                <a:latin typeface="Courier New" pitchFamily="49" charset="0"/>
              </a:rPr>
              <a:t>length</a:t>
            </a:r>
            <a:r>
              <a:rPr lang="en-US" smtClean="0"/>
              <a:t> method.</a:t>
            </a:r>
          </a:p>
          <a:p>
            <a:pPr lvl="1" eaLnBrk="1" hangingPunct="1">
              <a:buFontTx/>
              <a:buNone/>
            </a:pPr>
            <a:r>
              <a:rPr lang="en-US" smtClean="0">
                <a:solidFill>
                  <a:schemeClr val="accent2"/>
                </a:solidFill>
                <a:latin typeface="Courier New" pitchFamily="49" charset="0"/>
              </a:rPr>
              <a:t>stringSize = value.length();</a:t>
            </a:r>
          </a:p>
          <a:p>
            <a:pPr eaLnBrk="1" hangingPunct="1"/>
            <a:r>
              <a:rPr lang="en-US" smtClean="0"/>
              <a:t>This statement runs the </a:t>
            </a:r>
            <a:r>
              <a:rPr lang="en-US" smtClean="0">
                <a:latin typeface="Courier New" pitchFamily="49" charset="0"/>
              </a:rPr>
              <a:t>length</a:t>
            </a:r>
            <a:r>
              <a:rPr lang="en-US" smtClean="0"/>
              <a:t> method on the object pointed to by the </a:t>
            </a:r>
            <a:r>
              <a:rPr lang="en-US" smtClean="0">
                <a:latin typeface="Courier New" pitchFamily="49" charset="0"/>
              </a:rPr>
              <a:t>value</a:t>
            </a:r>
            <a:r>
              <a:rPr lang="en-US" smtClean="0"/>
              <a:t> variable.</a:t>
            </a:r>
          </a:p>
          <a:p>
            <a:pPr eaLnBrk="1" hangingPunct="1">
              <a:buFontTx/>
              <a:buNone/>
            </a:pPr>
            <a:r>
              <a:rPr lang="en-US" smtClean="0"/>
              <a:t>See example: </a:t>
            </a:r>
            <a:r>
              <a:rPr lang="en-US" smtClean="0">
                <a:hlinkClick r:id="rId3" action="ppaction://hlinkfile"/>
              </a:rPr>
              <a:t>StringLength.java</a:t>
            </a:r>
            <a:endParaRPr lang="en-US" smtClean="0"/>
          </a:p>
        </p:txBody>
      </p:sp>
    </p:spTree>
    <p:extLst>
      <p:ext uri="{BB962C8B-B14F-4D97-AF65-F5344CB8AC3E}">
        <p14:creationId xmlns:p14="http://schemas.microsoft.com/office/powerpoint/2010/main" val="40500510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5" name="Picture 3"/>
          <p:cNvPicPr>
            <a:picLocks noChangeAspect="1" noChangeArrowheads="1"/>
          </p:cNvPicPr>
          <p:nvPr/>
        </p:nvPicPr>
        <p:blipFill>
          <a:blip r:embed="rId2" cstate="print"/>
          <a:srcRect/>
          <a:stretch>
            <a:fillRect/>
          </a:stretch>
        </p:blipFill>
        <p:spPr bwMode="auto">
          <a:xfrm>
            <a:off x="198367" y="304800"/>
            <a:ext cx="8640833" cy="5720736"/>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17689551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idx="4294967295"/>
          </p:nvPr>
        </p:nvSpPr>
        <p:spPr/>
        <p:txBody>
          <a:bodyPr/>
          <a:lstStyle/>
          <a:p>
            <a:pPr eaLnBrk="1" hangingPunct="1"/>
            <a:r>
              <a:rPr lang="en-US" dirty="0" smtClean="0">
                <a:latin typeface="Courier New" pitchFamily="49" charset="0"/>
              </a:rPr>
              <a:t>String</a:t>
            </a:r>
            <a:r>
              <a:rPr lang="en-US" dirty="0" smtClean="0"/>
              <a:t> Methods</a:t>
            </a:r>
          </a:p>
        </p:txBody>
      </p:sp>
      <p:sp>
        <p:nvSpPr>
          <p:cNvPr id="77828" name="Rectangle 3"/>
          <p:cNvSpPr>
            <a:spLocks noGrp="1" noChangeArrowheads="1"/>
          </p:cNvSpPr>
          <p:nvPr>
            <p:ph type="body" idx="4294967295"/>
          </p:nvPr>
        </p:nvSpPr>
        <p:spPr/>
        <p:txBody>
          <a:bodyPr/>
          <a:lstStyle/>
          <a:p>
            <a:pPr eaLnBrk="1" hangingPunct="1"/>
            <a:r>
              <a:rPr lang="en-US" dirty="0" smtClean="0"/>
              <a:t>The </a:t>
            </a:r>
            <a:r>
              <a:rPr lang="en-US" dirty="0" smtClean="0">
                <a:latin typeface="Courier New" pitchFamily="49" charset="0"/>
              </a:rPr>
              <a:t>String</a:t>
            </a:r>
            <a:r>
              <a:rPr lang="en-US" dirty="0" smtClean="0"/>
              <a:t> class contains many methods that help with the manipulation of </a:t>
            </a:r>
            <a:r>
              <a:rPr lang="en-US" dirty="0" smtClean="0">
                <a:latin typeface="Courier New" pitchFamily="49" charset="0"/>
              </a:rPr>
              <a:t>String</a:t>
            </a:r>
            <a:r>
              <a:rPr lang="en-US" dirty="0" smtClean="0"/>
              <a:t> objects.</a:t>
            </a:r>
          </a:p>
          <a:p>
            <a:pPr eaLnBrk="1" hangingPunct="1"/>
            <a:r>
              <a:rPr lang="en-US" dirty="0" smtClean="0">
                <a:latin typeface="Courier New" pitchFamily="49" charset="0"/>
              </a:rPr>
              <a:t>String</a:t>
            </a:r>
            <a:r>
              <a:rPr lang="en-US" dirty="0" smtClean="0"/>
              <a:t> objects are </a:t>
            </a:r>
            <a:r>
              <a:rPr lang="en-US" i="1" dirty="0" smtClean="0">
                <a:solidFill>
                  <a:srgbClr val="FF0000"/>
                </a:solidFill>
              </a:rPr>
              <a:t>immutable</a:t>
            </a:r>
            <a:r>
              <a:rPr lang="en-US" dirty="0" smtClean="0"/>
              <a:t>, meaning that they cannot be changed.</a:t>
            </a:r>
          </a:p>
          <a:p>
            <a:pPr eaLnBrk="1" hangingPunct="1"/>
            <a:r>
              <a:rPr lang="en-US" dirty="0" smtClean="0"/>
              <a:t>Many of the methods of a </a:t>
            </a:r>
            <a:r>
              <a:rPr lang="en-US" dirty="0" smtClean="0">
                <a:latin typeface="Courier New" pitchFamily="49" charset="0"/>
              </a:rPr>
              <a:t>String</a:t>
            </a:r>
            <a:r>
              <a:rPr lang="en-US" dirty="0" smtClean="0"/>
              <a:t> object can </a:t>
            </a:r>
            <a:r>
              <a:rPr lang="en-US" dirty="0" smtClean="0">
                <a:solidFill>
                  <a:srgbClr val="FF0000"/>
                </a:solidFill>
              </a:rPr>
              <a:t>create new versions </a:t>
            </a:r>
            <a:r>
              <a:rPr lang="en-US" dirty="0" smtClean="0"/>
              <a:t>of the object.</a:t>
            </a:r>
          </a:p>
          <a:p>
            <a:pPr eaLnBrk="1" hangingPunct="1">
              <a:buFontTx/>
              <a:buNone/>
            </a:pPr>
            <a:r>
              <a:rPr lang="en-US" dirty="0" smtClean="0"/>
              <a:t>See example: </a:t>
            </a:r>
            <a:r>
              <a:rPr lang="en-US" dirty="0" smtClean="0">
                <a:hlinkClick r:id="rId3" action="ppaction://hlinkfile"/>
              </a:rPr>
              <a:t>StringMethods.java</a:t>
            </a:r>
            <a:endParaRPr lang="en-US" dirty="0" smtClean="0"/>
          </a:p>
        </p:txBody>
      </p:sp>
    </p:spTree>
    <p:extLst>
      <p:ext uri="{BB962C8B-B14F-4D97-AF65-F5344CB8AC3E}">
        <p14:creationId xmlns:p14="http://schemas.microsoft.com/office/powerpoint/2010/main" val="270810861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p:cNvPicPr>
            <a:picLocks noChangeAspect="1" noChangeArrowheads="1"/>
          </p:cNvPicPr>
          <p:nvPr/>
        </p:nvPicPr>
        <p:blipFill>
          <a:blip r:embed="rId2" cstate="print"/>
          <a:srcRect/>
          <a:stretch>
            <a:fillRect/>
          </a:stretch>
        </p:blipFill>
        <p:spPr bwMode="auto">
          <a:xfrm>
            <a:off x="914400" y="76200"/>
            <a:ext cx="6934200" cy="6245612"/>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247379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24755" y="1676400"/>
            <a:ext cx="8729779" cy="4038600"/>
          </a:xfrm>
          <a:prstGeom prst="rect">
            <a:avLst/>
          </a:prstGeom>
          <a:noFill/>
          <a:ln w="9525">
            <a:noFill/>
            <a:miter lim="800000"/>
            <a:headEnd/>
            <a:tailEnd/>
          </a:ln>
        </p:spPr>
      </p:pic>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1.5</a:t>
            </a:r>
          </a:p>
        </p:txBody>
      </p:sp>
      <p:pic>
        <p:nvPicPr>
          <p:cNvPr id="8" name="Picture 5" descr="MCj04039650000[1]"/>
          <p:cNvPicPr>
            <a:picLocks noChangeAspect="1" noChangeArrowheads="1"/>
          </p:cNvPicPr>
          <p:nvPr/>
        </p:nvPicPr>
        <p:blipFill>
          <a:blip r:embed="rId4" cstate="print"/>
          <a:srcRect/>
          <a:stretch>
            <a:fillRect/>
          </a:stretch>
        </p:blipFill>
        <p:spPr bwMode="auto">
          <a:xfrm>
            <a:off x="228600" y="298450"/>
            <a:ext cx="1069975" cy="107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79813"/>
            <a:ext cx="8610600" cy="992187"/>
          </a:xfrm>
        </p:spPr>
        <p:txBody>
          <a:bodyPr/>
          <a:lstStyle/>
          <a:p>
            <a:pPr algn="ctr"/>
            <a:r>
              <a:rPr lang="en-US" sz="6000" dirty="0" smtClean="0"/>
              <a:t>How would you find out which </a:t>
            </a:r>
            <a:r>
              <a:rPr lang="en-US" sz="6000" dirty="0" smtClean="0">
                <a:solidFill>
                  <a:srgbClr val="FF0000"/>
                </a:solidFill>
              </a:rPr>
              <a:t>methods</a:t>
            </a:r>
            <a:r>
              <a:rPr lang="en-US" sz="6000" dirty="0" smtClean="0"/>
              <a:t/>
            </a:r>
            <a:br>
              <a:rPr lang="en-US" sz="6000" dirty="0" smtClean="0"/>
            </a:br>
            <a:r>
              <a:rPr lang="en-US" sz="6000" dirty="0" smtClean="0"/>
              <a:t>were available for a </a:t>
            </a:r>
            <a:r>
              <a:rPr lang="en-US" sz="6000" dirty="0" smtClean="0">
                <a:solidFill>
                  <a:srgbClr val="FF0000"/>
                </a:solidFill>
              </a:rPr>
              <a:t>String</a:t>
            </a:r>
            <a:r>
              <a:rPr lang="en-US" sz="6000" dirty="0" smtClean="0"/>
              <a:t> object?</a:t>
            </a:r>
            <a:endParaRPr lang="en-US" sz="6000" dirty="0"/>
          </a:p>
        </p:txBody>
      </p:sp>
    </p:spTree>
    <p:extLst>
      <p:ext uri="{BB962C8B-B14F-4D97-AF65-F5344CB8AC3E}">
        <p14:creationId xmlns:p14="http://schemas.microsoft.com/office/powerpoint/2010/main" val="2182260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ChangeArrowheads="1"/>
          </p:cNvSpPr>
          <p:nvPr/>
        </p:nvSpPr>
        <p:spPr bwMode="auto">
          <a:xfrm>
            <a:off x="0" y="1777186"/>
            <a:ext cx="9144000" cy="2185214"/>
          </a:xfrm>
          <a:prstGeom prst="rect">
            <a:avLst/>
          </a:prstGeom>
          <a:noFill/>
          <a:ln w="9525">
            <a:noFill/>
            <a:miter lim="800000"/>
            <a:headEnd/>
            <a:tailEnd/>
          </a:ln>
        </p:spPr>
        <p:txBody>
          <a:bodyPr anchor="ctr">
            <a:spAutoFit/>
          </a:bodyPr>
          <a:lstStyle/>
          <a:p>
            <a:pPr marL="269875" indent="-269875">
              <a:buFontTx/>
              <a:buChar char="•"/>
            </a:pPr>
            <a:r>
              <a:rPr lang="en-US" sz="2800" b="1" dirty="0"/>
              <a:t> API: </a:t>
            </a:r>
            <a:r>
              <a:rPr lang="en-US" sz="2800" dirty="0"/>
              <a:t>Application Programming Interface </a:t>
            </a:r>
          </a:p>
          <a:p>
            <a:pPr marL="269875" indent="-269875">
              <a:spcBef>
                <a:spcPts val="1200"/>
              </a:spcBef>
              <a:buFontTx/>
              <a:buChar char="•"/>
            </a:pPr>
            <a:r>
              <a:rPr lang="en-US" sz="2800" dirty="0"/>
              <a:t> </a:t>
            </a:r>
            <a:r>
              <a:rPr lang="en-US" sz="2800" b="1" dirty="0"/>
              <a:t>API documentation: </a:t>
            </a:r>
            <a:r>
              <a:rPr lang="en-US" sz="2800" dirty="0"/>
              <a:t>lists classes and methods in the Java library </a:t>
            </a:r>
          </a:p>
          <a:p>
            <a:pPr marL="269875" indent="-269875">
              <a:spcBef>
                <a:spcPct val="50000"/>
              </a:spcBef>
            </a:pPr>
            <a:r>
              <a:rPr lang="en-US" sz="2800" dirty="0"/>
              <a:t> </a:t>
            </a:r>
            <a:r>
              <a:rPr lang="en-US" sz="2800" dirty="0" smtClean="0">
                <a:solidFill>
                  <a:srgbClr val="0033CC"/>
                </a:solidFill>
              </a:rPr>
              <a:t>http://docs.oracle.com/javase/7/docs/api/</a:t>
            </a:r>
            <a:endParaRPr lang="en-US" sz="2800" dirty="0">
              <a:solidFill>
                <a:srgbClr val="0033CC"/>
              </a:solidFill>
            </a:endParaRPr>
          </a:p>
        </p:txBody>
      </p:sp>
      <p:sp>
        <p:nvSpPr>
          <p:cNvPr id="5" name="Rectangle 4"/>
          <p:cNvSpPr/>
          <p:nvPr/>
        </p:nvSpPr>
        <p:spPr bwMode="auto">
          <a:xfrm>
            <a:off x="228600" y="6400800"/>
            <a:ext cx="5410200" cy="3048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2"/>
          <p:cNvSpPr txBox="1">
            <a:spLocks noChangeArrowheads="1"/>
          </p:cNvSpPr>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r>
              <a:rPr lang="en-US" sz="3600" b="1" dirty="0" smtClean="0">
                <a:latin typeface="Lucida Sans" pitchFamily="-107" charset="0"/>
              </a:rPr>
              <a:t>The API Documentation</a:t>
            </a:r>
            <a:endParaRPr lang="en-US" sz="3600" b="1" dirty="0">
              <a:latin typeface="Lucida Sans" pitchFamily="-107" charset="0"/>
            </a:endParaRPr>
          </a:p>
        </p:txBody>
      </p:sp>
    </p:spTree>
    <p:custDataLst>
      <p:tags r:id="rId1"/>
    </p:custDataLst>
    <p:extLst>
      <p:ext uri="{BB962C8B-B14F-4D97-AF65-F5344CB8AC3E}">
        <p14:creationId xmlns:p14="http://schemas.microsoft.com/office/powerpoint/2010/main" val="282782364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p:cNvPicPr>
            <a:picLocks noChangeAspect="1" noChangeArrowheads="1"/>
          </p:cNvPicPr>
          <p:nvPr/>
        </p:nvPicPr>
        <p:blipFill>
          <a:blip r:embed="rId2" cstate="print"/>
          <a:srcRect/>
          <a:stretch>
            <a:fillRect/>
          </a:stretch>
        </p:blipFill>
        <p:spPr bwMode="auto">
          <a:xfrm>
            <a:off x="76200" y="304800"/>
            <a:ext cx="8886255" cy="4619625"/>
          </a:xfrm>
          <a:prstGeom prst="rect">
            <a:avLst/>
          </a:prstGeom>
          <a:noFill/>
          <a:ln w="9525" cap="flat" cmpd="sng">
            <a:noFill/>
            <a:prstDash val="solid"/>
            <a:miter lim="800000"/>
            <a:headEnd/>
            <a:tailEnd/>
          </a:ln>
        </p:spPr>
      </p:pic>
      <p:grpSp>
        <p:nvGrpSpPr>
          <p:cNvPr id="6" name="Group 5"/>
          <p:cNvGrpSpPr/>
          <p:nvPr/>
        </p:nvGrpSpPr>
        <p:grpSpPr>
          <a:xfrm>
            <a:off x="914400" y="5029200"/>
            <a:ext cx="4211868" cy="1071265"/>
            <a:chOff x="914400" y="5029200"/>
            <a:chExt cx="4211868" cy="1071265"/>
          </a:xfrm>
        </p:grpSpPr>
        <p:sp>
          <p:nvSpPr>
            <p:cNvPr id="3" name="TextBox 2"/>
            <p:cNvSpPr txBox="1"/>
            <p:nvPr/>
          </p:nvSpPr>
          <p:spPr>
            <a:xfrm>
              <a:off x="1524000" y="5638800"/>
              <a:ext cx="3602268" cy="461665"/>
            </a:xfrm>
            <a:prstGeom prst="rect">
              <a:avLst/>
            </a:prstGeom>
            <a:noFill/>
          </p:spPr>
          <p:txBody>
            <a:bodyPr wrap="none" rtlCol="0">
              <a:spAutoFit/>
            </a:bodyPr>
            <a:lstStyle/>
            <a:p>
              <a:r>
                <a:rPr lang="en-US" dirty="0" smtClean="0">
                  <a:solidFill>
                    <a:srgbClr val="FF0000"/>
                  </a:solidFill>
                </a:rPr>
                <a:t>Scroll down and find String</a:t>
              </a:r>
              <a:endParaRPr lang="en-US" dirty="0">
                <a:solidFill>
                  <a:srgbClr val="FF0000"/>
                </a:solidFill>
              </a:endParaRPr>
            </a:p>
          </p:txBody>
        </p:sp>
        <p:cxnSp>
          <p:nvCxnSpPr>
            <p:cNvPr id="5" name="Straight Arrow Connector 4"/>
            <p:cNvCxnSpPr/>
            <p:nvPr/>
          </p:nvCxnSpPr>
          <p:spPr bwMode="auto">
            <a:xfrm flipH="1" flipV="1">
              <a:off x="914400" y="5029200"/>
              <a:ext cx="762000" cy="6858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56618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2"/>
          <p:cNvPicPr>
            <a:picLocks noChangeAspect="1" noChangeArrowheads="1"/>
          </p:cNvPicPr>
          <p:nvPr/>
        </p:nvPicPr>
        <p:blipFill>
          <a:blip r:embed="rId2" cstate="print"/>
          <a:srcRect/>
          <a:stretch>
            <a:fillRect/>
          </a:stretch>
        </p:blipFill>
        <p:spPr bwMode="auto">
          <a:xfrm>
            <a:off x="142875" y="152400"/>
            <a:ext cx="8858250" cy="5086350"/>
          </a:xfrm>
          <a:prstGeom prst="rect">
            <a:avLst/>
          </a:prstGeom>
          <a:noFill/>
          <a:ln w="9525" cap="flat" cmpd="sng">
            <a:noFill/>
            <a:prstDash val="solid"/>
            <a:miter lim="800000"/>
            <a:headEnd/>
            <a:tailEnd/>
          </a:ln>
        </p:spPr>
      </p:pic>
      <p:sp>
        <p:nvSpPr>
          <p:cNvPr id="3" name="TextBox 2"/>
          <p:cNvSpPr txBox="1"/>
          <p:nvPr/>
        </p:nvSpPr>
        <p:spPr>
          <a:xfrm>
            <a:off x="2590800" y="5638800"/>
            <a:ext cx="3687228" cy="461665"/>
          </a:xfrm>
          <a:prstGeom prst="rect">
            <a:avLst/>
          </a:prstGeom>
          <a:noFill/>
        </p:spPr>
        <p:txBody>
          <a:bodyPr wrap="none" rtlCol="0">
            <a:spAutoFit/>
          </a:bodyPr>
          <a:lstStyle/>
          <a:p>
            <a:r>
              <a:rPr lang="en-US" dirty="0" smtClean="0">
                <a:solidFill>
                  <a:srgbClr val="FF0000"/>
                </a:solidFill>
              </a:rPr>
              <a:t>Scroll down to find methods</a:t>
            </a:r>
            <a:endParaRPr lang="en-US" dirty="0">
              <a:solidFill>
                <a:srgbClr val="FF0000"/>
              </a:solidFill>
            </a:endParaRPr>
          </a:p>
        </p:txBody>
      </p:sp>
    </p:spTree>
    <p:extLst>
      <p:ext uri="{BB962C8B-B14F-4D97-AF65-F5344CB8AC3E}">
        <p14:creationId xmlns:p14="http://schemas.microsoft.com/office/powerpoint/2010/main" val="118943218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2" cstate="print"/>
          <a:srcRect/>
          <a:stretch>
            <a:fillRect/>
          </a:stretch>
        </p:blipFill>
        <p:spPr bwMode="auto">
          <a:xfrm>
            <a:off x="418887" y="304800"/>
            <a:ext cx="8349079" cy="55626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35781179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2 – 2.9</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209922" name="Picture 2"/>
          <p:cNvPicPr>
            <a:picLocks noChangeAspect="1" noChangeArrowheads="1"/>
          </p:cNvPicPr>
          <p:nvPr/>
        </p:nvPicPr>
        <p:blipFill>
          <a:blip r:embed="rId4" cstate="print"/>
          <a:srcRect/>
          <a:stretch>
            <a:fillRect/>
          </a:stretch>
        </p:blipFill>
        <p:spPr bwMode="auto">
          <a:xfrm>
            <a:off x="76200" y="1752600"/>
            <a:ext cx="9034272" cy="14478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16263892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ChangeArrowheads="1"/>
          </p:cNvSpPr>
          <p:nvPr>
            <p:ph type="title" idx="4294967295"/>
          </p:nvPr>
        </p:nvSpPr>
        <p:spPr/>
        <p:txBody>
          <a:bodyPr/>
          <a:lstStyle/>
          <a:p>
            <a:pPr eaLnBrk="1" hangingPunct="1"/>
            <a:r>
              <a:rPr lang="en-US" altLang="en-US" smtClean="0"/>
              <a:t>Scope</a:t>
            </a:r>
          </a:p>
        </p:txBody>
      </p:sp>
      <p:sp>
        <p:nvSpPr>
          <p:cNvPr id="145412" name="Rectangle 3"/>
          <p:cNvSpPr>
            <a:spLocks noGrp="1" noChangeArrowheads="1"/>
          </p:cNvSpPr>
          <p:nvPr>
            <p:ph type="body" idx="4294967295"/>
          </p:nvPr>
        </p:nvSpPr>
        <p:spPr/>
        <p:txBody>
          <a:bodyPr/>
          <a:lstStyle/>
          <a:p>
            <a:pPr eaLnBrk="1" hangingPunct="1">
              <a:lnSpc>
                <a:spcPct val="90000"/>
              </a:lnSpc>
            </a:pPr>
            <a:r>
              <a:rPr lang="en-US" altLang="en-US" i="1" smtClean="0"/>
              <a:t>Scope</a:t>
            </a:r>
            <a:r>
              <a:rPr lang="en-US" altLang="en-US" smtClean="0"/>
              <a:t> refers to the part of a program that has access to a variable’s contents.</a:t>
            </a:r>
          </a:p>
          <a:p>
            <a:pPr eaLnBrk="1" hangingPunct="1">
              <a:lnSpc>
                <a:spcPct val="90000"/>
              </a:lnSpc>
            </a:pPr>
            <a:r>
              <a:rPr lang="en-US" altLang="en-US" smtClean="0"/>
              <a:t>Variables declared inside a method (like the main method) are called </a:t>
            </a:r>
            <a:r>
              <a:rPr lang="en-US" altLang="en-US" i="1" smtClean="0"/>
              <a:t>local variables</a:t>
            </a:r>
            <a:r>
              <a:rPr lang="en-US" altLang="en-US" smtClean="0"/>
              <a:t>.</a:t>
            </a:r>
          </a:p>
          <a:p>
            <a:pPr eaLnBrk="1" hangingPunct="1">
              <a:lnSpc>
                <a:spcPct val="90000"/>
              </a:lnSpc>
            </a:pPr>
            <a:r>
              <a:rPr lang="en-US" altLang="en-US" smtClean="0"/>
              <a:t>Local variables’ scope begins at the declaration of the variable and ends at the end of the method in which it was declared.</a:t>
            </a:r>
          </a:p>
          <a:p>
            <a:pPr eaLnBrk="1" hangingPunct="1">
              <a:lnSpc>
                <a:spcPct val="90000"/>
              </a:lnSpc>
              <a:buFontTx/>
              <a:buNone/>
            </a:pPr>
            <a:r>
              <a:rPr lang="en-US" altLang="en-US" smtClean="0"/>
              <a:t>See example: </a:t>
            </a:r>
            <a:r>
              <a:rPr lang="en-US" altLang="en-US" smtClean="0">
                <a:hlinkClick r:id="rId3" action="ppaction://hlinkfile"/>
              </a:rPr>
              <a:t>Scope.java</a:t>
            </a:r>
            <a:r>
              <a:rPr lang="en-US" altLang="en-US" smtClean="0"/>
              <a:t> (This program contains an intentional error.)</a:t>
            </a:r>
          </a:p>
        </p:txBody>
      </p:sp>
    </p:spTree>
    <p:extLst>
      <p:ext uri="{BB962C8B-B14F-4D97-AF65-F5344CB8AC3E}">
        <p14:creationId xmlns:p14="http://schemas.microsoft.com/office/powerpoint/2010/main" val="61961735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609600"/>
            <a:ext cx="6619724" cy="2971800"/>
          </a:xfrm>
          <a:prstGeom prst="rect">
            <a:avLst/>
          </a:prstGeom>
        </p:spPr>
      </p:pic>
    </p:spTree>
    <p:extLst>
      <p:ext uri="{BB962C8B-B14F-4D97-AF65-F5344CB8AC3E}">
        <p14:creationId xmlns:p14="http://schemas.microsoft.com/office/powerpoint/2010/main" val="15261196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idx="4294967295"/>
          </p:nvPr>
        </p:nvSpPr>
        <p:spPr/>
        <p:txBody>
          <a:bodyPr/>
          <a:lstStyle/>
          <a:p>
            <a:pPr eaLnBrk="1" hangingPunct="1"/>
            <a:r>
              <a:rPr lang="en-US" smtClean="0"/>
              <a:t>Commenting Code</a:t>
            </a:r>
          </a:p>
        </p:txBody>
      </p:sp>
      <p:sp>
        <p:nvSpPr>
          <p:cNvPr id="79876" name="Rectangle 3"/>
          <p:cNvSpPr>
            <a:spLocks noGrp="1" noChangeArrowheads="1"/>
          </p:cNvSpPr>
          <p:nvPr>
            <p:ph type="body" idx="4294967295"/>
          </p:nvPr>
        </p:nvSpPr>
        <p:spPr>
          <a:xfrm>
            <a:off x="457200" y="1295400"/>
            <a:ext cx="7772400" cy="990600"/>
          </a:xfrm>
        </p:spPr>
        <p:txBody>
          <a:bodyPr/>
          <a:lstStyle/>
          <a:p>
            <a:pPr eaLnBrk="1" hangingPunct="1">
              <a:lnSpc>
                <a:spcPct val="90000"/>
              </a:lnSpc>
            </a:pPr>
            <a:r>
              <a:rPr lang="en-US" smtClean="0"/>
              <a:t>Java provides three methods for commenting code.</a:t>
            </a:r>
          </a:p>
        </p:txBody>
      </p:sp>
      <p:graphicFrame>
        <p:nvGraphicFramePr>
          <p:cNvPr id="212127" name="Group 159"/>
          <p:cNvGraphicFramePr>
            <a:graphicFrameLocks noGrp="1"/>
          </p:cNvGraphicFramePr>
          <p:nvPr/>
        </p:nvGraphicFramePr>
        <p:xfrm>
          <a:off x="381000" y="2209800"/>
          <a:ext cx="8458200" cy="4069080"/>
        </p:xfrm>
        <a:graphic>
          <a:graphicData uri="http://schemas.openxmlformats.org/drawingml/2006/table">
            <a:tbl>
              <a:tblPr/>
              <a:tblGrid>
                <a:gridCol w="1524000"/>
                <a:gridCol w="6934200"/>
              </a:tblGrid>
              <a:tr h="7239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Arial" pitchFamily="34" charset="0"/>
                        </a:rPr>
                        <a:t>Comment</a:t>
                      </a:r>
                      <a:br>
                        <a:rPr kumimoji="0" lang="en-US" sz="1800" b="0" i="0" u="none" strike="noStrike" cap="none" normalizeH="0" baseline="0" dirty="0" smtClean="0">
                          <a:ln>
                            <a:noFill/>
                          </a:ln>
                          <a:solidFill>
                            <a:schemeClr val="tx1"/>
                          </a:solidFill>
                          <a:effectLst/>
                          <a:latin typeface="Times New Roman" pitchFamily="18" charset="0"/>
                          <a:cs typeface="Arial" pitchFamily="34" charset="0"/>
                        </a:rPr>
                      </a:br>
                      <a:r>
                        <a:rPr kumimoji="0" lang="en-US" sz="1800" b="0" i="0" u="none" strike="noStrike" cap="none" normalizeH="0" baseline="0" dirty="0" smtClean="0">
                          <a:ln>
                            <a:noFill/>
                          </a:ln>
                          <a:solidFill>
                            <a:schemeClr val="tx1"/>
                          </a:solidFill>
                          <a:effectLst/>
                          <a:latin typeface="Times New Roman" pitchFamily="18" charset="0"/>
                          <a:cs typeface="Arial" pitchFamily="34" charset="0"/>
                        </a:rPr>
                        <a:t>Style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Description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7239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Single line comment.  Anything after the // on the line will be ignored by the compiler.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pitchFamily="34" charset="0"/>
                        </a:rPr>
                        <a:t>/*</a:t>
                      </a:r>
                      <a:r>
                        <a:rPr kumimoji="0" lang="en-US" sz="2000" b="1" i="0" u="none" strike="noStrike" cap="none" normalizeH="0" baseline="0" smtClean="0">
                          <a:ln>
                            <a:noFill/>
                          </a:ln>
                          <a:solidFill>
                            <a:schemeClr val="tx1"/>
                          </a:solidFill>
                          <a:effectLst/>
                          <a:latin typeface="Times New Roman" pitchFamily="18" charset="0"/>
                          <a:cs typeface="Arial" pitchFamily="34" charset="0"/>
                        </a:rPr>
                        <a:t> … </a:t>
                      </a:r>
                      <a:r>
                        <a:rPr kumimoji="0" lang="en-US" sz="20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Block comment.  Everything beginning with /* and ending with the first */ will be ignored by the compiler.  This comment type cannot be nested.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Courier New" pitchFamily="49" charset="0"/>
                          <a:cs typeface="Arial" pitchFamily="34" charset="0"/>
                        </a:rPr>
                        <a:t>/**</a:t>
                      </a:r>
                      <a:r>
                        <a:rPr kumimoji="0" lang="en-US" sz="2000" b="1" i="0" u="none" strike="noStrike" cap="none" normalizeH="0" baseline="0" smtClean="0">
                          <a:ln>
                            <a:noFill/>
                          </a:ln>
                          <a:solidFill>
                            <a:schemeClr val="tx1"/>
                          </a:solidFill>
                          <a:effectLst/>
                          <a:latin typeface="Times New Roman" pitchFamily="18" charset="0"/>
                          <a:cs typeface="Arial" pitchFamily="34" charset="0"/>
                        </a:rPr>
                        <a:t> … </a:t>
                      </a:r>
                      <a:r>
                        <a:rPr kumimoji="0" lang="en-US" sz="20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Arial" pitchFamily="34" charset="0"/>
                        </a:rPr>
                        <a:t>Javadoc</a:t>
                      </a:r>
                      <a:r>
                        <a:rPr kumimoji="0" lang="en-US" sz="2000" b="0" i="0" u="none" strike="noStrike" cap="none" normalizeH="0" baseline="0" dirty="0" smtClean="0">
                          <a:ln>
                            <a:noFill/>
                          </a:ln>
                          <a:solidFill>
                            <a:schemeClr val="tx1"/>
                          </a:solidFill>
                          <a:effectLst/>
                          <a:latin typeface="Times New Roman" pitchFamily="18" charset="0"/>
                          <a:cs typeface="Arial" pitchFamily="34" charset="0"/>
                        </a:rPr>
                        <a:t> comment.  This is a special version of the previous block comment that allows comments to be documented by the </a:t>
                      </a:r>
                      <a:r>
                        <a:rPr kumimoji="0" lang="en-US" sz="2000" b="0" i="0" u="none" strike="noStrike" cap="none" normalizeH="0" baseline="0" dirty="0" err="1" smtClean="0">
                          <a:ln>
                            <a:noFill/>
                          </a:ln>
                          <a:solidFill>
                            <a:schemeClr val="tx1"/>
                          </a:solidFill>
                          <a:effectLst/>
                          <a:latin typeface="Times New Roman" pitchFamily="18" charset="0"/>
                          <a:cs typeface="Arial" pitchFamily="34" charset="0"/>
                        </a:rPr>
                        <a:t>javadoc</a:t>
                      </a:r>
                      <a:r>
                        <a:rPr kumimoji="0" lang="en-US" sz="2000" b="0" i="0" u="none" strike="noStrike" cap="none" normalizeH="0" baseline="0" dirty="0" smtClean="0">
                          <a:ln>
                            <a:noFill/>
                          </a:ln>
                          <a:solidFill>
                            <a:schemeClr val="tx1"/>
                          </a:solidFill>
                          <a:effectLst/>
                          <a:latin typeface="Times New Roman" pitchFamily="18" charset="0"/>
                          <a:cs typeface="Arial" pitchFamily="34" charset="0"/>
                        </a:rPr>
                        <a:t> utility program.  Everything beginning with the /** and ending with the first */ will be ignored by the compiler.  This comment type cannot be nested.  </a:t>
                      </a:r>
                      <a:r>
                        <a:rPr kumimoji="0" lang="en-US" sz="2000" b="0" i="0" u="none" strike="noStrike" cap="none" normalizeH="0" baseline="0" dirty="0" smtClean="0">
                          <a:ln>
                            <a:noFill/>
                          </a:ln>
                          <a:solidFill>
                            <a:srgbClr val="FF0000"/>
                          </a:solidFill>
                          <a:effectLst/>
                          <a:latin typeface="Times New Roman" pitchFamily="18" charset="0"/>
                          <a:cs typeface="Arial" pitchFamily="34" charset="0"/>
                        </a:rPr>
                        <a:t>This is covered in detail later.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1615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idx="4294967295"/>
          </p:nvPr>
        </p:nvSpPr>
        <p:spPr/>
        <p:txBody>
          <a:bodyPr/>
          <a:lstStyle/>
          <a:p>
            <a:pPr eaLnBrk="1" hangingPunct="1"/>
            <a:r>
              <a:rPr lang="en-US" altLang="en-US" dirty="0" smtClean="0"/>
              <a:t>Commenting Code </a:t>
            </a:r>
            <a:br>
              <a:rPr lang="en-US" altLang="en-US" dirty="0" smtClean="0"/>
            </a:br>
            <a:r>
              <a:rPr lang="en-US" altLang="en-US" dirty="0" smtClean="0"/>
              <a:t>– discussed in detail in Module 5</a:t>
            </a:r>
          </a:p>
        </p:txBody>
      </p:sp>
      <p:sp>
        <p:nvSpPr>
          <p:cNvPr id="149508" name="Rectangle 3"/>
          <p:cNvSpPr>
            <a:spLocks noGrp="1" noChangeArrowheads="1"/>
          </p:cNvSpPr>
          <p:nvPr>
            <p:ph type="body" idx="4294967295"/>
          </p:nvPr>
        </p:nvSpPr>
        <p:spPr>
          <a:xfrm>
            <a:off x="685800" y="1447800"/>
            <a:ext cx="7772400" cy="4114800"/>
          </a:xfrm>
        </p:spPr>
        <p:txBody>
          <a:bodyPr/>
          <a:lstStyle/>
          <a:p>
            <a:pPr eaLnBrk="1" hangingPunct="1">
              <a:lnSpc>
                <a:spcPct val="80000"/>
              </a:lnSpc>
            </a:pPr>
            <a:r>
              <a:rPr lang="en-US" altLang="en-US" sz="2800" dirty="0" smtClean="0"/>
              <a:t>Javadoc comments can be built into HTML documentation.</a:t>
            </a:r>
          </a:p>
          <a:p>
            <a:pPr eaLnBrk="1" hangingPunct="1">
              <a:lnSpc>
                <a:spcPct val="80000"/>
              </a:lnSpc>
            </a:pPr>
            <a:r>
              <a:rPr lang="en-US" altLang="en-US" sz="2800" dirty="0" smtClean="0"/>
              <a:t>See example: </a:t>
            </a:r>
            <a:r>
              <a:rPr lang="en-US" altLang="en-US" sz="2800" dirty="0" smtClean="0">
                <a:hlinkClick r:id="rId3" action="ppaction://hlinkfile"/>
              </a:rPr>
              <a:t>Comment3.java</a:t>
            </a:r>
            <a:endParaRPr lang="en-US" altLang="en-US" sz="2800" dirty="0" smtClean="0"/>
          </a:p>
          <a:p>
            <a:pPr eaLnBrk="1" hangingPunct="1">
              <a:lnSpc>
                <a:spcPct val="80000"/>
              </a:lnSpc>
            </a:pPr>
            <a:r>
              <a:rPr lang="en-US" altLang="en-US" sz="2800" dirty="0" smtClean="0"/>
              <a:t>To create the documentation:</a:t>
            </a:r>
          </a:p>
          <a:p>
            <a:pPr lvl="1" eaLnBrk="1" hangingPunct="1">
              <a:lnSpc>
                <a:spcPct val="80000"/>
              </a:lnSpc>
            </a:pPr>
            <a:r>
              <a:rPr lang="en-US" altLang="en-US" sz="2400" dirty="0" smtClean="0"/>
              <a:t>Run the </a:t>
            </a:r>
            <a:r>
              <a:rPr lang="en-US" altLang="en-US" sz="2400" dirty="0" err="1" smtClean="0">
                <a:latin typeface="Courier New" panose="02070309020205020404" pitchFamily="49" charset="0"/>
              </a:rPr>
              <a:t>javadoc</a:t>
            </a:r>
            <a:r>
              <a:rPr lang="en-US" altLang="en-US" sz="2400" dirty="0" smtClean="0"/>
              <a:t> program with the source file as an argument</a:t>
            </a:r>
          </a:p>
          <a:p>
            <a:pPr lvl="1" eaLnBrk="1" hangingPunct="1">
              <a:lnSpc>
                <a:spcPct val="80000"/>
              </a:lnSpc>
            </a:pPr>
            <a:r>
              <a:rPr lang="en-US" altLang="en-US" sz="2400" dirty="0" smtClean="0"/>
              <a:t>Ex: </a:t>
            </a:r>
            <a:r>
              <a:rPr lang="en-US" altLang="en-US" sz="2400" b="1" dirty="0" err="1" smtClean="0">
                <a:latin typeface="Courier New" panose="02070309020205020404" pitchFamily="49" charset="0"/>
              </a:rPr>
              <a:t>javadoc</a:t>
            </a:r>
            <a:r>
              <a:rPr lang="en-US" altLang="en-US" sz="2400" b="1" dirty="0" smtClean="0">
                <a:latin typeface="Courier New" panose="02070309020205020404" pitchFamily="49" charset="0"/>
              </a:rPr>
              <a:t> Comment3.java</a:t>
            </a:r>
          </a:p>
          <a:p>
            <a:pPr eaLnBrk="1" hangingPunct="1">
              <a:lnSpc>
                <a:spcPct val="80000"/>
              </a:lnSpc>
            </a:pPr>
            <a:r>
              <a:rPr lang="en-US" altLang="en-US" sz="2800" dirty="0" smtClean="0"/>
              <a:t>The </a:t>
            </a:r>
            <a:r>
              <a:rPr lang="en-US" altLang="en-US" sz="2800" dirty="0" err="1" smtClean="0">
                <a:latin typeface="Courier New" panose="02070309020205020404" pitchFamily="49" charset="0"/>
              </a:rPr>
              <a:t>javadoc</a:t>
            </a:r>
            <a:r>
              <a:rPr lang="en-US" altLang="en-US" sz="2800" dirty="0" smtClean="0"/>
              <a:t> program will create </a:t>
            </a:r>
            <a:r>
              <a:rPr lang="en-US" altLang="en-US" sz="2800" dirty="0" smtClean="0">
                <a:latin typeface="Courier New" panose="02070309020205020404" pitchFamily="49" charset="0"/>
              </a:rPr>
              <a:t>index.html</a:t>
            </a:r>
            <a:r>
              <a:rPr lang="en-US" altLang="en-US" sz="2800" dirty="0" smtClean="0"/>
              <a:t> and several other documentation files in the same directory as the input file.</a:t>
            </a:r>
          </a:p>
          <a:p>
            <a:pPr eaLnBrk="1" hangingPunct="1">
              <a:lnSpc>
                <a:spcPct val="80000"/>
              </a:lnSpc>
            </a:pPr>
            <a:endParaRPr lang="en-US" altLang="en-US" sz="2800" dirty="0" smtClean="0"/>
          </a:p>
        </p:txBody>
      </p:sp>
    </p:spTree>
    <p:extLst>
      <p:ext uri="{BB962C8B-B14F-4D97-AF65-F5344CB8AC3E}">
        <p14:creationId xmlns:p14="http://schemas.microsoft.com/office/powerpoint/2010/main" val="3948327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p:txBody>
          <a:bodyPr/>
          <a:lstStyle/>
          <a:p>
            <a:pPr eaLnBrk="1" hangingPunct="1"/>
            <a:r>
              <a:rPr lang="en-US" smtClean="0"/>
              <a:t>Portability</a:t>
            </a:r>
          </a:p>
        </p:txBody>
      </p:sp>
      <p:sp>
        <p:nvSpPr>
          <p:cNvPr id="47108" name="Rectangle 3"/>
          <p:cNvSpPr>
            <a:spLocks noGrp="1" noChangeArrowheads="1"/>
          </p:cNvSpPr>
          <p:nvPr>
            <p:ph type="body" idx="4294967295"/>
          </p:nvPr>
        </p:nvSpPr>
        <p:spPr>
          <a:xfrm>
            <a:off x="304800" y="1600200"/>
            <a:ext cx="8294688" cy="3317875"/>
          </a:xfrm>
        </p:spPr>
        <p:txBody>
          <a:bodyPr/>
          <a:lstStyle/>
          <a:p>
            <a:pPr eaLnBrk="1" hangingPunct="1"/>
            <a:r>
              <a:rPr lang="en-US" sz="2800" i="1" dirty="0" smtClean="0"/>
              <a:t>Portable </a:t>
            </a:r>
            <a:r>
              <a:rPr lang="en-US" sz="2800" dirty="0" smtClean="0"/>
              <a:t>means that a program may be written on one type of computer and then </a:t>
            </a:r>
            <a:r>
              <a:rPr lang="en-US" sz="2800" dirty="0" smtClean="0">
                <a:solidFill>
                  <a:srgbClr val="FF0000"/>
                </a:solidFill>
              </a:rPr>
              <a:t>run on a wide variety </a:t>
            </a:r>
            <a:r>
              <a:rPr lang="en-US" sz="2800" dirty="0" smtClean="0"/>
              <a:t>of computers, with little or no modification. </a:t>
            </a:r>
          </a:p>
          <a:p>
            <a:pPr eaLnBrk="1" hangingPunct="1"/>
            <a:r>
              <a:rPr lang="en-US" sz="2800" dirty="0" smtClean="0"/>
              <a:t>Java byte code runs on the JVM and not on any particular CPU; therefore, compiled Java programs are highly portable.</a:t>
            </a:r>
          </a:p>
          <a:p>
            <a:pPr eaLnBrk="1" hangingPunct="1"/>
            <a:r>
              <a:rPr lang="en-US" sz="2800" dirty="0" smtClean="0"/>
              <a:t>JVMs exist on many platforms:</a:t>
            </a:r>
          </a:p>
        </p:txBody>
      </p:sp>
      <p:sp>
        <p:nvSpPr>
          <p:cNvPr id="47109" name="Text Box 4"/>
          <p:cNvSpPr txBox="1">
            <a:spLocks noChangeArrowheads="1"/>
          </p:cNvSpPr>
          <p:nvPr/>
        </p:nvSpPr>
        <p:spPr bwMode="auto">
          <a:xfrm>
            <a:off x="4343400" y="4805363"/>
            <a:ext cx="909638" cy="1223962"/>
          </a:xfrm>
          <a:prstGeom prst="rect">
            <a:avLst/>
          </a:prstGeom>
          <a:noFill/>
          <a:ln w="9525">
            <a:noFill/>
            <a:miter lim="800000"/>
            <a:headEnd/>
            <a:tailEnd/>
          </a:ln>
        </p:spPr>
        <p:txBody>
          <a:bodyPr wrap="none">
            <a:spAutoFit/>
          </a:bodyPr>
          <a:lstStyle/>
          <a:p>
            <a:pPr algn="l">
              <a:lnSpc>
                <a:spcPct val="90000"/>
              </a:lnSpc>
              <a:spcBef>
                <a:spcPct val="20000"/>
              </a:spcBef>
              <a:buClr>
                <a:schemeClr val="folHlink"/>
              </a:buClr>
              <a:buSzPct val="110000"/>
              <a:buFontTx/>
              <a:buChar char="•"/>
            </a:pPr>
            <a:r>
              <a:rPr lang="en-US"/>
              <a:t>Unix</a:t>
            </a:r>
          </a:p>
          <a:p>
            <a:pPr algn="l">
              <a:lnSpc>
                <a:spcPct val="90000"/>
              </a:lnSpc>
              <a:spcBef>
                <a:spcPct val="20000"/>
              </a:spcBef>
              <a:buClr>
                <a:schemeClr val="folHlink"/>
              </a:buClr>
              <a:buSzPct val="110000"/>
              <a:buFontTx/>
              <a:buChar char="•"/>
            </a:pPr>
            <a:r>
              <a:rPr lang="en-US"/>
              <a:t>BSD</a:t>
            </a:r>
          </a:p>
          <a:p>
            <a:pPr algn="l">
              <a:lnSpc>
                <a:spcPct val="90000"/>
              </a:lnSpc>
              <a:spcBef>
                <a:spcPct val="20000"/>
              </a:spcBef>
              <a:buClr>
                <a:schemeClr val="folHlink"/>
              </a:buClr>
              <a:buSzPct val="110000"/>
              <a:buFontTx/>
              <a:buChar char="•"/>
            </a:pPr>
            <a:r>
              <a:rPr lang="en-US"/>
              <a:t>Etc.</a:t>
            </a:r>
            <a:endParaRPr lang="en-US" sz="2800"/>
          </a:p>
        </p:txBody>
      </p:sp>
      <p:sp>
        <p:nvSpPr>
          <p:cNvPr id="47110" name="Text Box 5"/>
          <p:cNvSpPr txBox="1">
            <a:spLocks noChangeArrowheads="1"/>
          </p:cNvSpPr>
          <p:nvPr/>
        </p:nvSpPr>
        <p:spPr bwMode="auto">
          <a:xfrm>
            <a:off x="1905000" y="4800600"/>
            <a:ext cx="1752600" cy="1223963"/>
          </a:xfrm>
          <a:prstGeom prst="rect">
            <a:avLst/>
          </a:prstGeom>
          <a:noFill/>
          <a:ln w="9525">
            <a:noFill/>
            <a:miter lim="800000"/>
            <a:headEnd/>
            <a:tailEnd/>
          </a:ln>
        </p:spPr>
        <p:txBody>
          <a:bodyPr>
            <a:spAutoFit/>
          </a:bodyPr>
          <a:lstStyle/>
          <a:p>
            <a:pPr algn="l">
              <a:lnSpc>
                <a:spcPct val="90000"/>
              </a:lnSpc>
              <a:spcBef>
                <a:spcPct val="20000"/>
              </a:spcBef>
              <a:buClr>
                <a:schemeClr val="folHlink"/>
              </a:buClr>
              <a:buSzPct val="110000"/>
              <a:buFontTx/>
              <a:buChar char="•"/>
            </a:pPr>
            <a:r>
              <a:rPr lang="en-US"/>
              <a:t>Windows</a:t>
            </a:r>
          </a:p>
          <a:p>
            <a:pPr algn="l">
              <a:lnSpc>
                <a:spcPct val="90000"/>
              </a:lnSpc>
              <a:spcBef>
                <a:spcPct val="20000"/>
              </a:spcBef>
              <a:buClr>
                <a:schemeClr val="folHlink"/>
              </a:buClr>
              <a:buSzPct val="110000"/>
              <a:buFontTx/>
              <a:buChar char="•"/>
            </a:pPr>
            <a:r>
              <a:rPr lang="en-US"/>
              <a:t>Mac</a:t>
            </a:r>
          </a:p>
          <a:p>
            <a:pPr algn="l">
              <a:lnSpc>
                <a:spcPct val="90000"/>
              </a:lnSpc>
              <a:spcBef>
                <a:spcPct val="20000"/>
              </a:spcBef>
              <a:buClr>
                <a:schemeClr val="folHlink"/>
              </a:buClr>
              <a:buSzPct val="110000"/>
              <a:buFontTx/>
              <a:buChar char="•"/>
            </a:pPr>
            <a:r>
              <a:rPr lang="en-US"/>
              <a:t>Linux</a:t>
            </a:r>
            <a:endParaRPr lang="en-US" sz="2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3"/>
          <p:cNvSpPr>
            <a:spLocks noGrp="1" noChangeArrowheads="1"/>
          </p:cNvSpPr>
          <p:nvPr>
            <p:ph type="body" idx="4294967295"/>
          </p:nvPr>
        </p:nvSpPr>
        <p:spPr>
          <a:xfrm>
            <a:off x="685800" y="1295400"/>
            <a:ext cx="7772400" cy="457200"/>
          </a:xfrm>
        </p:spPr>
        <p:txBody>
          <a:bodyPr/>
          <a:lstStyle/>
          <a:p>
            <a:pPr eaLnBrk="1" hangingPunct="1">
              <a:lnSpc>
                <a:spcPct val="80000"/>
              </a:lnSpc>
            </a:pPr>
            <a:r>
              <a:rPr lang="en-US" altLang="en-US" sz="2800" smtClean="0"/>
              <a:t>Example </a:t>
            </a:r>
            <a:r>
              <a:rPr lang="en-US" altLang="en-US" sz="2800" smtClean="0">
                <a:hlinkClick r:id="rId3" action="ppaction://hlinkfile"/>
              </a:rPr>
              <a:t>index.html</a:t>
            </a:r>
            <a:r>
              <a:rPr lang="en-US" altLang="en-US" sz="2800" smtClean="0"/>
              <a:t>:</a:t>
            </a:r>
          </a:p>
        </p:txBody>
      </p:sp>
      <p:pic>
        <p:nvPicPr>
          <p:cNvPr id="1515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553200"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pPr eaLnBrk="1" hangingPunct="1"/>
            <a:r>
              <a:rPr lang="en-US" altLang="en-US" kern="0" smtClean="0"/>
              <a:t>Commenting Code </a:t>
            </a:r>
            <a:br>
              <a:rPr lang="en-US" altLang="en-US" kern="0" smtClean="0"/>
            </a:br>
            <a:r>
              <a:rPr lang="en-US" altLang="en-US" kern="0" smtClean="0"/>
              <a:t>– discussed in detail in Module 5</a:t>
            </a:r>
            <a:endParaRPr lang="en-US" altLang="en-US" kern="0" dirty="0" smtClean="0"/>
          </a:p>
        </p:txBody>
      </p:sp>
    </p:spTree>
    <p:extLst>
      <p:ext uri="{BB962C8B-B14F-4D97-AF65-F5344CB8AC3E}">
        <p14:creationId xmlns:p14="http://schemas.microsoft.com/office/powerpoint/2010/main" val="13313447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idx="4294967295"/>
          </p:nvPr>
        </p:nvSpPr>
        <p:spPr/>
        <p:txBody>
          <a:bodyPr/>
          <a:lstStyle/>
          <a:p>
            <a:pPr eaLnBrk="1" hangingPunct="1"/>
            <a:r>
              <a:rPr lang="en-US" altLang="en-US" smtClean="0"/>
              <a:t>Programming Style</a:t>
            </a:r>
          </a:p>
        </p:txBody>
      </p:sp>
      <p:sp>
        <p:nvSpPr>
          <p:cNvPr id="153604" name="Rectangle 3"/>
          <p:cNvSpPr>
            <a:spLocks noGrp="1" noChangeArrowheads="1"/>
          </p:cNvSpPr>
          <p:nvPr>
            <p:ph type="body" idx="4294967295"/>
          </p:nvPr>
        </p:nvSpPr>
        <p:spPr/>
        <p:txBody>
          <a:bodyPr/>
          <a:lstStyle/>
          <a:p>
            <a:pPr eaLnBrk="1" hangingPunct="1">
              <a:lnSpc>
                <a:spcPct val="90000"/>
              </a:lnSpc>
            </a:pPr>
            <a:r>
              <a:rPr lang="en-US" altLang="en-US" smtClean="0"/>
              <a:t>Although Java has a strict syntax, whitespace characters are ignored by the compiler.</a:t>
            </a:r>
          </a:p>
          <a:p>
            <a:pPr eaLnBrk="1" hangingPunct="1">
              <a:lnSpc>
                <a:spcPct val="90000"/>
              </a:lnSpc>
            </a:pPr>
            <a:r>
              <a:rPr lang="en-US" altLang="en-US" smtClean="0"/>
              <a:t>The Java whitespace characters are:</a:t>
            </a:r>
          </a:p>
          <a:p>
            <a:pPr lvl="1" eaLnBrk="1" hangingPunct="1">
              <a:lnSpc>
                <a:spcPct val="90000"/>
              </a:lnSpc>
            </a:pPr>
            <a:r>
              <a:rPr lang="en-US" altLang="en-US" smtClean="0"/>
              <a:t>space</a:t>
            </a:r>
          </a:p>
          <a:p>
            <a:pPr lvl="1" eaLnBrk="1" hangingPunct="1">
              <a:lnSpc>
                <a:spcPct val="90000"/>
              </a:lnSpc>
            </a:pPr>
            <a:r>
              <a:rPr lang="en-US" altLang="en-US" smtClean="0"/>
              <a:t>tab</a:t>
            </a:r>
          </a:p>
          <a:p>
            <a:pPr lvl="1" eaLnBrk="1" hangingPunct="1">
              <a:lnSpc>
                <a:spcPct val="90000"/>
              </a:lnSpc>
            </a:pPr>
            <a:r>
              <a:rPr lang="en-US" altLang="en-US" smtClean="0"/>
              <a:t>newline</a:t>
            </a:r>
          </a:p>
          <a:p>
            <a:pPr lvl="1" eaLnBrk="1" hangingPunct="1">
              <a:lnSpc>
                <a:spcPct val="90000"/>
              </a:lnSpc>
            </a:pPr>
            <a:r>
              <a:rPr lang="en-US" altLang="en-US" smtClean="0"/>
              <a:t>carriage return</a:t>
            </a:r>
          </a:p>
          <a:p>
            <a:pPr lvl="1" eaLnBrk="1" hangingPunct="1">
              <a:lnSpc>
                <a:spcPct val="90000"/>
              </a:lnSpc>
            </a:pPr>
            <a:r>
              <a:rPr lang="en-US" altLang="en-US" smtClean="0"/>
              <a:t>form feed</a:t>
            </a:r>
          </a:p>
          <a:p>
            <a:pPr eaLnBrk="1" hangingPunct="1">
              <a:lnSpc>
                <a:spcPct val="90000"/>
              </a:lnSpc>
              <a:buFontTx/>
              <a:buNone/>
            </a:pPr>
            <a:r>
              <a:rPr lang="en-US" altLang="en-US" smtClean="0"/>
              <a:t>See example: </a:t>
            </a:r>
            <a:r>
              <a:rPr lang="en-US" altLang="en-US" smtClean="0">
                <a:hlinkClick r:id="rId3" action="ppaction://hlinkfile"/>
              </a:rPr>
              <a:t>Compact.java</a:t>
            </a:r>
            <a:endParaRPr lang="en-US" altLang="en-US" smtClean="0"/>
          </a:p>
        </p:txBody>
      </p:sp>
    </p:spTree>
    <p:extLst>
      <p:ext uri="{BB962C8B-B14F-4D97-AF65-F5344CB8AC3E}">
        <p14:creationId xmlns:p14="http://schemas.microsoft.com/office/powerpoint/2010/main" val="327259048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idx="4294967295"/>
          </p:nvPr>
        </p:nvSpPr>
        <p:spPr/>
        <p:txBody>
          <a:bodyPr/>
          <a:lstStyle/>
          <a:p>
            <a:pPr eaLnBrk="1" hangingPunct="1"/>
            <a:r>
              <a:rPr lang="en-US" dirty="0" smtClean="0"/>
              <a:t>Programming Style - Indentation</a:t>
            </a:r>
          </a:p>
        </p:txBody>
      </p:sp>
      <p:sp>
        <p:nvSpPr>
          <p:cNvPr id="83972" name="Rectangle 3"/>
          <p:cNvSpPr>
            <a:spLocks noGrp="1" noChangeArrowheads="1"/>
          </p:cNvSpPr>
          <p:nvPr>
            <p:ph type="body" idx="4294967295"/>
          </p:nvPr>
        </p:nvSpPr>
        <p:spPr/>
        <p:txBody>
          <a:bodyPr/>
          <a:lstStyle/>
          <a:p>
            <a:pPr eaLnBrk="1" hangingPunct="1"/>
            <a:r>
              <a:rPr lang="en-US" sz="2800" smtClean="0"/>
              <a:t>Programs should use proper indentation.</a:t>
            </a:r>
          </a:p>
          <a:p>
            <a:pPr eaLnBrk="1" hangingPunct="1"/>
            <a:r>
              <a:rPr lang="en-US" sz="2800" smtClean="0"/>
              <a:t>Each block of code should be indented a few spaces from its surrounding block.</a:t>
            </a:r>
          </a:p>
          <a:p>
            <a:pPr eaLnBrk="1" hangingPunct="1"/>
            <a:r>
              <a:rPr lang="en-US" sz="2800" smtClean="0"/>
              <a:t>Two to four spaces are sufficient.</a:t>
            </a:r>
          </a:p>
          <a:p>
            <a:pPr eaLnBrk="1" hangingPunct="1"/>
            <a:r>
              <a:rPr lang="en-US" sz="2800" smtClean="0"/>
              <a:t>Tab characters should be avoided.</a:t>
            </a:r>
          </a:p>
          <a:p>
            <a:pPr lvl="1" eaLnBrk="1" hangingPunct="1"/>
            <a:r>
              <a:rPr lang="en-US" sz="2400" smtClean="0"/>
              <a:t>Tabs can vary in size between applications and devices.</a:t>
            </a:r>
          </a:p>
          <a:p>
            <a:pPr lvl="1" eaLnBrk="1" hangingPunct="1"/>
            <a:r>
              <a:rPr lang="en-US" sz="2400" smtClean="0"/>
              <a:t>Most programming text editors allow the user to replace the tab with spaces.</a:t>
            </a:r>
          </a:p>
          <a:p>
            <a:pPr eaLnBrk="1" hangingPunct="1">
              <a:buFontTx/>
              <a:buNone/>
            </a:pPr>
            <a:r>
              <a:rPr lang="en-US" sz="2800" smtClean="0"/>
              <a:t>See example: </a:t>
            </a:r>
            <a:r>
              <a:rPr lang="en-US" sz="2800" smtClean="0">
                <a:hlinkClick r:id="rId3" action="ppaction://hlinkfile"/>
              </a:rPr>
              <a:t>Readable.java</a:t>
            </a:r>
            <a:endParaRPr lang="en-US" sz="2800" smtClean="0"/>
          </a:p>
        </p:txBody>
      </p:sp>
    </p:spTree>
    <p:extLst>
      <p:ext uri="{BB962C8B-B14F-4D97-AF65-F5344CB8AC3E}">
        <p14:creationId xmlns:p14="http://schemas.microsoft.com/office/powerpoint/2010/main" val="183668845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p:cNvPicPr>
            <a:picLocks noChangeAspect="1" noChangeArrowheads="1"/>
          </p:cNvPicPr>
          <p:nvPr/>
        </p:nvPicPr>
        <p:blipFill>
          <a:blip r:embed="rId2" cstate="print"/>
          <a:srcRect/>
          <a:stretch>
            <a:fillRect/>
          </a:stretch>
        </p:blipFill>
        <p:spPr bwMode="auto">
          <a:xfrm>
            <a:off x="609600" y="2190650"/>
            <a:ext cx="7772400" cy="4286350"/>
          </a:xfrm>
          <a:prstGeom prst="rect">
            <a:avLst/>
          </a:prstGeom>
          <a:noFill/>
          <a:ln w="9525" cap="flat" cmpd="sng">
            <a:noFill/>
            <a:prstDash val="solid"/>
            <a:miter lim="800000"/>
            <a:headEnd/>
            <a:tailEnd/>
          </a:ln>
        </p:spPr>
      </p:pic>
      <p:pic>
        <p:nvPicPr>
          <p:cNvPr id="207875" name="Picture 3"/>
          <p:cNvPicPr>
            <a:picLocks noChangeAspect="1" noChangeArrowheads="1"/>
          </p:cNvPicPr>
          <p:nvPr/>
        </p:nvPicPr>
        <p:blipFill>
          <a:blip r:embed="rId3" cstate="print"/>
          <a:srcRect/>
          <a:stretch>
            <a:fillRect/>
          </a:stretch>
        </p:blipFill>
        <p:spPr bwMode="auto">
          <a:xfrm>
            <a:off x="609600" y="152400"/>
            <a:ext cx="8130482" cy="17526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4364706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idx="4294967295"/>
          </p:nvPr>
        </p:nvSpPr>
        <p:spPr/>
        <p:txBody>
          <a:bodyPr/>
          <a:lstStyle/>
          <a:p>
            <a:pPr eaLnBrk="1" hangingPunct="1"/>
            <a:r>
              <a:rPr lang="en-US" smtClean="0"/>
              <a:t>The </a:t>
            </a:r>
            <a:r>
              <a:rPr lang="en-US" smtClean="0">
                <a:latin typeface="Courier New" pitchFamily="49" charset="0"/>
              </a:rPr>
              <a:t>Scanner</a:t>
            </a:r>
            <a:r>
              <a:rPr lang="en-US" smtClean="0"/>
              <a:t> Class</a:t>
            </a:r>
          </a:p>
        </p:txBody>
      </p:sp>
      <p:sp>
        <p:nvSpPr>
          <p:cNvPr id="84996" name="Rectangle 3"/>
          <p:cNvSpPr>
            <a:spLocks noGrp="1" noChangeArrowheads="1"/>
          </p:cNvSpPr>
          <p:nvPr>
            <p:ph type="body" idx="4294967295"/>
          </p:nvPr>
        </p:nvSpPr>
        <p:spPr/>
        <p:txBody>
          <a:bodyPr/>
          <a:lstStyle/>
          <a:p>
            <a:pPr eaLnBrk="1" hangingPunct="1"/>
            <a:r>
              <a:rPr lang="en-US" sz="2800" dirty="0" smtClean="0"/>
              <a:t>To read </a:t>
            </a:r>
            <a:r>
              <a:rPr lang="en-US" sz="2800" dirty="0" smtClean="0">
                <a:solidFill>
                  <a:srgbClr val="FF0000"/>
                </a:solidFill>
              </a:rPr>
              <a:t>input from the keyboard </a:t>
            </a:r>
            <a:r>
              <a:rPr lang="en-US" sz="2800" dirty="0" smtClean="0"/>
              <a:t>we can use the </a:t>
            </a:r>
            <a:r>
              <a:rPr lang="en-US" sz="2800" dirty="0" smtClean="0">
                <a:latin typeface="Courier New" pitchFamily="49" charset="0"/>
              </a:rPr>
              <a:t>Scanner</a:t>
            </a:r>
            <a:r>
              <a:rPr lang="en-US" sz="2800" dirty="0" smtClean="0"/>
              <a:t> class.</a:t>
            </a:r>
          </a:p>
          <a:p>
            <a:pPr eaLnBrk="1" hangingPunct="1"/>
            <a:r>
              <a:rPr lang="en-US" sz="2800" dirty="0" smtClean="0"/>
              <a:t>The </a:t>
            </a:r>
            <a:r>
              <a:rPr lang="en-US" sz="2800" dirty="0" smtClean="0">
                <a:latin typeface="Courier New" pitchFamily="49" charset="0"/>
              </a:rPr>
              <a:t>Scanner</a:t>
            </a:r>
            <a:r>
              <a:rPr lang="en-US" sz="2800" dirty="0" smtClean="0"/>
              <a:t> class is defined in </a:t>
            </a:r>
            <a:r>
              <a:rPr lang="en-US" sz="2800" dirty="0" err="1" smtClean="0">
                <a:latin typeface="Courier New" pitchFamily="49" charset="0"/>
              </a:rPr>
              <a:t>java.util</a:t>
            </a:r>
            <a:r>
              <a:rPr lang="en-US" sz="2800" dirty="0" smtClean="0"/>
              <a:t>, so we will use the following statement at the top of our programs:</a:t>
            </a:r>
            <a:br>
              <a:rPr lang="en-US" sz="2800" dirty="0" smtClean="0"/>
            </a:br>
            <a:r>
              <a:rPr lang="en-US" sz="2800" dirty="0" smtClean="0"/>
              <a:t/>
            </a:r>
            <a:br>
              <a:rPr lang="en-US" sz="2800" dirty="0" smtClean="0"/>
            </a:br>
            <a:r>
              <a:rPr lang="en-US" sz="2800" dirty="0" smtClean="0">
                <a:latin typeface="Courier New" pitchFamily="49" charset="0"/>
              </a:rPr>
              <a:t>import </a:t>
            </a:r>
            <a:r>
              <a:rPr lang="en-US" sz="2800" dirty="0" err="1" smtClean="0">
                <a:latin typeface="Courier New" pitchFamily="49" charset="0"/>
              </a:rPr>
              <a:t>java.util.Scanner</a:t>
            </a:r>
            <a:r>
              <a:rPr lang="en-US" sz="2800" dirty="0" smtClean="0">
                <a:latin typeface="Courier New" pitchFamily="49" charset="0"/>
              </a:rPr>
              <a:t>;</a:t>
            </a:r>
          </a:p>
        </p:txBody>
      </p:sp>
    </p:spTree>
    <p:extLst>
      <p:ext uri="{BB962C8B-B14F-4D97-AF65-F5344CB8AC3E}">
        <p14:creationId xmlns:p14="http://schemas.microsoft.com/office/powerpoint/2010/main" val="42106969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2"/>
          <p:cNvPicPr>
            <a:picLocks noChangeAspect="1" noChangeArrowheads="1"/>
          </p:cNvPicPr>
          <p:nvPr/>
        </p:nvPicPr>
        <p:blipFill>
          <a:blip r:embed="rId2" cstate="print"/>
          <a:srcRect/>
          <a:stretch>
            <a:fillRect/>
          </a:stretch>
        </p:blipFill>
        <p:spPr bwMode="auto">
          <a:xfrm>
            <a:off x="609600" y="0"/>
            <a:ext cx="7010400" cy="6441989"/>
          </a:xfrm>
          <a:prstGeom prst="rect">
            <a:avLst/>
          </a:prstGeom>
          <a:noFill/>
          <a:ln w="9525" cap="flat" cmpd="sng">
            <a:noFill/>
            <a:prstDash val="solid"/>
            <a:miter lim="800000"/>
            <a:headEnd/>
            <a:tailEnd/>
          </a:ln>
        </p:spPr>
      </p:pic>
      <p:sp>
        <p:nvSpPr>
          <p:cNvPr id="3" name="Oval 2"/>
          <p:cNvSpPr/>
          <p:nvPr/>
        </p:nvSpPr>
        <p:spPr bwMode="auto">
          <a:xfrm>
            <a:off x="609600" y="914400"/>
            <a:ext cx="914400" cy="533400"/>
          </a:xfrm>
          <a:prstGeom prst="ellipse">
            <a:avLst/>
          </a:prstGeom>
          <a:noFill/>
          <a:ln w="38100"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Rectangle 3"/>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5016175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idx="4294967295"/>
          </p:nvPr>
        </p:nvSpPr>
        <p:spPr/>
        <p:txBody>
          <a:bodyPr/>
          <a:lstStyle/>
          <a:p>
            <a:pPr eaLnBrk="1" hangingPunct="1"/>
            <a:r>
              <a:rPr lang="en-US" altLang="en-US" smtClean="0"/>
              <a:t>The </a:t>
            </a:r>
            <a:r>
              <a:rPr lang="en-US" altLang="en-US" smtClean="0">
                <a:latin typeface="Courier New" panose="02070309020205020404" pitchFamily="49" charset="0"/>
              </a:rPr>
              <a:t>Scanner</a:t>
            </a:r>
            <a:r>
              <a:rPr lang="en-US" altLang="en-US" smtClean="0"/>
              <a:t> Class</a:t>
            </a:r>
          </a:p>
        </p:txBody>
      </p:sp>
      <p:sp>
        <p:nvSpPr>
          <p:cNvPr id="159748" name="Rectangle 3"/>
          <p:cNvSpPr>
            <a:spLocks noGrp="1" noChangeArrowheads="1"/>
          </p:cNvSpPr>
          <p:nvPr>
            <p:ph type="body" idx="4294967295"/>
          </p:nvPr>
        </p:nvSpPr>
        <p:spPr/>
        <p:txBody>
          <a:bodyPr/>
          <a:lstStyle/>
          <a:p>
            <a:pPr eaLnBrk="1" hangingPunct="1"/>
            <a:r>
              <a:rPr lang="en-US" altLang="en-US" smtClean="0"/>
              <a:t>Scanner objects work with </a:t>
            </a:r>
            <a:r>
              <a:rPr lang="en-US" altLang="en-US" smtClean="0">
                <a:latin typeface="Courier New" panose="02070309020205020404" pitchFamily="49" charset="0"/>
              </a:rPr>
              <a:t>System.in</a:t>
            </a:r>
          </a:p>
          <a:p>
            <a:pPr eaLnBrk="1" hangingPunct="1"/>
            <a:r>
              <a:rPr lang="en-US" altLang="en-US" smtClean="0"/>
              <a:t>To create a </a:t>
            </a:r>
            <a:r>
              <a:rPr lang="en-US" altLang="en-US" smtClean="0">
                <a:latin typeface="Courier New" panose="02070309020205020404" pitchFamily="49" charset="0"/>
              </a:rPr>
              <a:t>Scanner</a:t>
            </a:r>
            <a:r>
              <a:rPr lang="en-US" altLang="en-US" smtClean="0"/>
              <a:t> object:</a:t>
            </a:r>
            <a:br>
              <a:rPr lang="en-US" altLang="en-US" smtClean="0"/>
            </a:br>
            <a:r>
              <a:rPr lang="en-US" altLang="en-US" sz="2000" smtClean="0">
                <a:latin typeface="Courier New" panose="02070309020205020404" pitchFamily="49" charset="0"/>
              </a:rPr>
              <a:t>Scanner keyboard = new Scanner (System.in);</a:t>
            </a:r>
          </a:p>
          <a:p>
            <a:pPr eaLnBrk="1" hangingPunct="1"/>
            <a:r>
              <a:rPr lang="en-US" altLang="en-US" smtClean="0">
                <a:latin typeface="Courier New" panose="02070309020205020404" pitchFamily="49" charset="0"/>
              </a:rPr>
              <a:t>Scanner</a:t>
            </a:r>
            <a:r>
              <a:rPr lang="en-US" altLang="en-US" smtClean="0"/>
              <a:t> class methods are listed in Table 2-18 in the text.</a:t>
            </a:r>
          </a:p>
          <a:p>
            <a:pPr eaLnBrk="1" hangingPunct="1"/>
            <a:r>
              <a:rPr lang="en-US" altLang="en-US" smtClean="0"/>
              <a:t>See example: </a:t>
            </a:r>
            <a:r>
              <a:rPr lang="en-US" altLang="en-US" smtClean="0">
                <a:hlinkClick r:id="rId3" action="ppaction://hlinkfile"/>
              </a:rPr>
              <a:t>Payroll.java</a:t>
            </a:r>
            <a:endParaRPr lang="en-US" altLang="en-US" smtClean="0"/>
          </a:p>
        </p:txBody>
      </p:sp>
    </p:spTree>
    <p:extLst>
      <p:ext uri="{BB962C8B-B14F-4D97-AF65-F5344CB8AC3E}">
        <p14:creationId xmlns:p14="http://schemas.microsoft.com/office/powerpoint/2010/main" val="213016995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6899" y="0"/>
            <a:ext cx="5740779" cy="6781800"/>
          </a:xfrm>
          <a:prstGeom prst="rect">
            <a:avLst/>
          </a:prstGeom>
        </p:spPr>
      </p:pic>
    </p:spTree>
    <p:extLst>
      <p:ext uri="{BB962C8B-B14F-4D97-AF65-F5344CB8AC3E}">
        <p14:creationId xmlns:p14="http://schemas.microsoft.com/office/powerpoint/2010/main" val="42590486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847725" y="1038225"/>
            <a:ext cx="7448550" cy="5438775"/>
          </a:xfrm>
          <a:prstGeom prst="rect">
            <a:avLst/>
          </a:prstGeom>
          <a:noFill/>
          <a:ln w="9525">
            <a:noFill/>
            <a:miter lim="800000"/>
            <a:headEnd/>
            <a:tailEnd/>
          </a:ln>
        </p:spPr>
      </p:pic>
      <p:sp>
        <p:nvSpPr>
          <p:cNvPr id="5" name="Rectangle 2"/>
          <p:cNvSpPr txBox="1">
            <a:spLocks noChangeArrowheads="1"/>
          </p:cNvSpPr>
          <p:nvPr/>
        </p:nvSpPr>
        <p:spPr bwMode="auto">
          <a:xfrm>
            <a:off x="304800" y="76200"/>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Methods of t</a:t>
            </a:r>
            <a:r>
              <a:rPr kumimoji="0" lang="en-US" sz="3600" b="0" i="0" u="none" strike="noStrike" kern="0" cap="none" spc="0" normalizeH="0" baseline="0" noProof="0" dirty="0" smtClean="0">
                <a:ln>
                  <a:noFill/>
                </a:ln>
                <a:solidFill>
                  <a:schemeClr val="tx1"/>
                </a:solidFill>
                <a:effectLst/>
                <a:uLnTx/>
                <a:uFillTx/>
                <a:latin typeface="+mj-lt"/>
                <a:ea typeface="+mj-ea"/>
                <a:cs typeface="+mj-cs"/>
              </a:rPr>
              <a:t>he </a:t>
            </a:r>
            <a:r>
              <a:rPr kumimoji="0" lang="en-US" sz="3600" b="0" i="0" u="none" strike="noStrike" kern="0" cap="none" spc="0" normalizeH="0" baseline="0" noProof="0" dirty="0" smtClean="0">
                <a:ln>
                  <a:noFill/>
                </a:ln>
                <a:solidFill>
                  <a:schemeClr val="tx1"/>
                </a:solidFill>
                <a:effectLst/>
                <a:uLnTx/>
                <a:uFillTx/>
                <a:latin typeface="Courier New" pitchFamily="49" charset="0"/>
                <a:ea typeface="+mj-ea"/>
                <a:cs typeface="+mj-cs"/>
              </a:rPr>
              <a:t>Scanner</a:t>
            </a:r>
            <a:r>
              <a:rPr kumimoji="0" lang="en-US" sz="3600" b="0" i="0" u="none" strike="noStrike" kern="0" cap="none" spc="0" normalizeH="0" baseline="0" noProof="0" dirty="0" smtClean="0">
                <a:ln>
                  <a:noFill/>
                </a:ln>
                <a:solidFill>
                  <a:schemeClr val="tx1"/>
                </a:solidFill>
                <a:effectLst/>
                <a:uLnTx/>
                <a:uFillTx/>
                <a:latin typeface="+mj-lt"/>
                <a:ea typeface="+mj-ea"/>
                <a:cs typeface="+mj-cs"/>
              </a:rPr>
              <a:t> Class</a:t>
            </a:r>
          </a:p>
        </p:txBody>
      </p:sp>
      <p:sp>
        <p:nvSpPr>
          <p:cNvPr id="6" name="Rectangle 5"/>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10628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381000" y="1600200"/>
            <a:ext cx="8305800" cy="2400657"/>
          </a:xfrm>
          <a:prstGeom prst="rect">
            <a:avLst/>
          </a:prstGeom>
          <a:noFill/>
          <a:ln w="9525">
            <a:noFill/>
            <a:miter lim="800000"/>
            <a:headEnd/>
            <a:tailEnd/>
          </a:ln>
        </p:spPr>
        <p:txBody>
          <a:bodyPr wrap="square" anchor="ctr">
            <a:spAutoFit/>
          </a:bodyPr>
          <a:lstStyle/>
          <a:p>
            <a:pPr marL="236538" indent="-236538" algn="l">
              <a:buFontTx/>
              <a:buChar char="•"/>
            </a:pPr>
            <a:r>
              <a:rPr lang="en-US" dirty="0" err="1" smtClean="0">
                <a:solidFill>
                  <a:srgbClr val="6E7069"/>
                </a:solidFill>
                <a:latin typeface="Courier New" pitchFamily="-107" charset="0"/>
              </a:rPr>
              <a:t>nextDouble</a:t>
            </a:r>
            <a:r>
              <a:rPr lang="en-US" dirty="0" smtClean="0">
                <a:solidFill>
                  <a:srgbClr val="6E7069"/>
                </a:solidFill>
              </a:rPr>
              <a:t> </a:t>
            </a:r>
            <a:r>
              <a:rPr lang="en-US" dirty="0"/>
              <a:t>reads a </a:t>
            </a:r>
            <a:r>
              <a:rPr lang="en-US" dirty="0">
                <a:solidFill>
                  <a:srgbClr val="6E7069"/>
                </a:solidFill>
                <a:latin typeface="Courier New" pitchFamily="-107" charset="0"/>
                <a:cs typeface="Courier New" pitchFamily="-107" charset="0"/>
              </a:rPr>
              <a:t>double</a:t>
            </a:r>
            <a:r>
              <a:rPr lang="en-US" dirty="0">
                <a:solidFill>
                  <a:srgbClr val="6E7069"/>
                </a:solidFill>
              </a:rPr>
              <a:t> </a:t>
            </a:r>
          </a:p>
          <a:p>
            <a:pPr marL="236538" indent="-236538" algn="l">
              <a:spcBef>
                <a:spcPts val="1200"/>
              </a:spcBef>
              <a:buFontTx/>
              <a:buChar char="•"/>
            </a:pPr>
            <a:r>
              <a:rPr lang="en-US" dirty="0"/>
              <a:t> </a:t>
            </a:r>
            <a:r>
              <a:rPr lang="en-US" dirty="0" err="1">
                <a:solidFill>
                  <a:srgbClr val="6E7069"/>
                </a:solidFill>
                <a:latin typeface="Courier New" pitchFamily="-107" charset="0"/>
              </a:rPr>
              <a:t>nextLine</a:t>
            </a:r>
            <a:r>
              <a:rPr lang="en-US" dirty="0">
                <a:solidFill>
                  <a:srgbClr val="6E7069"/>
                </a:solidFill>
              </a:rPr>
              <a:t> </a:t>
            </a:r>
            <a:r>
              <a:rPr lang="en-US" dirty="0"/>
              <a:t>reads a line (until user hits Enter) </a:t>
            </a:r>
          </a:p>
          <a:p>
            <a:pPr marL="236538" indent="-236538" algn="l">
              <a:spcBef>
                <a:spcPts val="1200"/>
              </a:spcBef>
              <a:buFontTx/>
              <a:buChar char="•"/>
            </a:pPr>
            <a:r>
              <a:rPr lang="en-US" dirty="0"/>
              <a:t> </a:t>
            </a:r>
            <a:r>
              <a:rPr lang="en-US" dirty="0">
                <a:solidFill>
                  <a:srgbClr val="6E7069"/>
                </a:solidFill>
                <a:latin typeface="Courier New" pitchFamily="-107" charset="0"/>
              </a:rPr>
              <a:t>next </a:t>
            </a:r>
            <a:r>
              <a:rPr lang="en-US" dirty="0"/>
              <a:t>reads a word (until any white space) </a:t>
            </a:r>
          </a:p>
          <a:p>
            <a:pPr marL="693738" lvl="1" indent="-236538" algn="l">
              <a:spcBef>
                <a:spcPts val="1200"/>
              </a:spcBef>
              <a:buFontTx/>
              <a:buChar char="•"/>
            </a:pPr>
            <a:r>
              <a:rPr lang="en-US" dirty="0"/>
              <a:t>White space includes space characters, tabs, new line characters</a:t>
            </a:r>
          </a:p>
        </p:txBody>
      </p:sp>
      <p:sp>
        <p:nvSpPr>
          <p:cNvPr id="4" name="Rectangle 2"/>
          <p:cNvSpPr txBox="1">
            <a:spLocks noChangeArrowheads="1"/>
          </p:cNvSpPr>
          <p:nvPr/>
        </p:nvSpPr>
        <p:spPr bwMode="auto">
          <a:xfrm>
            <a:off x="304800" y="76200"/>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Methods of t</a:t>
            </a:r>
            <a:r>
              <a:rPr kumimoji="0" lang="en-US" sz="3600" b="0" i="0" u="none" strike="noStrike" kern="0" cap="none" spc="0" normalizeH="0" baseline="0" noProof="0" dirty="0" smtClean="0">
                <a:ln>
                  <a:noFill/>
                </a:ln>
                <a:solidFill>
                  <a:schemeClr val="tx1"/>
                </a:solidFill>
                <a:effectLst/>
                <a:uLnTx/>
                <a:uFillTx/>
                <a:latin typeface="+mj-lt"/>
                <a:ea typeface="+mj-ea"/>
                <a:cs typeface="+mj-cs"/>
              </a:rPr>
              <a:t>he </a:t>
            </a:r>
            <a:r>
              <a:rPr kumimoji="0" lang="en-US" sz="3600" b="0" i="0" u="none" strike="noStrike" kern="0" cap="none" spc="0" normalizeH="0" baseline="0" noProof="0" dirty="0" smtClean="0">
                <a:ln>
                  <a:noFill/>
                </a:ln>
                <a:solidFill>
                  <a:schemeClr val="tx1"/>
                </a:solidFill>
                <a:effectLst/>
                <a:uLnTx/>
                <a:uFillTx/>
                <a:latin typeface="Courier New" pitchFamily="49" charset="0"/>
                <a:ea typeface="+mj-ea"/>
                <a:cs typeface="+mj-cs"/>
              </a:rPr>
              <a:t>Scanner</a:t>
            </a:r>
            <a:r>
              <a:rPr kumimoji="0" lang="en-US" sz="3600" b="0" i="0" u="none" strike="noStrike" kern="0" cap="none" spc="0" normalizeH="0" baseline="0" noProof="0" dirty="0" smtClean="0">
                <a:ln>
                  <a:noFill/>
                </a:ln>
                <a:solidFill>
                  <a:schemeClr val="tx1"/>
                </a:solidFill>
                <a:effectLst/>
                <a:uLnTx/>
                <a:uFillTx/>
                <a:latin typeface="+mj-lt"/>
                <a:ea typeface="+mj-ea"/>
                <a:cs typeface="+mj-cs"/>
              </a:rPr>
              <a:t> Class</a:t>
            </a:r>
          </a:p>
        </p:txBody>
      </p:sp>
      <p:sp>
        <p:nvSpPr>
          <p:cNvPr id="5" name="Rectangle 4"/>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ustDataLst>
      <p:tags r:id="rId1"/>
    </p:custDataLst>
    <p:extLst>
      <p:ext uri="{BB962C8B-B14F-4D97-AF65-F5344CB8AC3E}">
        <p14:creationId xmlns:p14="http://schemas.microsoft.com/office/powerpoint/2010/main" val="2886074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p:txBody>
          <a:bodyPr/>
          <a:lstStyle/>
          <a:p>
            <a:pPr eaLnBrk="1" hangingPunct="1"/>
            <a:r>
              <a:rPr lang="en-US" smtClean="0"/>
              <a:t>Portability</a:t>
            </a:r>
          </a:p>
        </p:txBody>
      </p:sp>
      <p:sp>
        <p:nvSpPr>
          <p:cNvPr id="48132" name="Rectangle 3"/>
          <p:cNvSpPr>
            <a:spLocks noGrp="1" noChangeArrowheads="1"/>
          </p:cNvSpPr>
          <p:nvPr>
            <p:ph type="body" idx="4294967295"/>
          </p:nvPr>
        </p:nvSpPr>
        <p:spPr/>
        <p:txBody>
          <a:bodyPr/>
          <a:lstStyle/>
          <a:p>
            <a:pPr eaLnBrk="1" hangingPunct="1"/>
            <a:r>
              <a:rPr lang="en-US" dirty="0" smtClean="0"/>
              <a:t>With most programming languages, portability is achieved by compiling a program for each CPU it will run on.</a:t>
            </a:r>
          </a:p>
          <a:p>
            <a:pPr eaLnBrk="1" hangingPunct="1"/>
            <a:r>
              <a:rPr lang="en-US" dirty="0" smtClean="0"/>
              <a:t>Java provides an JVM for </a:t>
            </a:r>
            <a:r>
              <a:rPr lang="en-US" dirty="0" smtClean="0">
                <a:solidFill>
                  <a:srgbClr val="FF0000"/>
                </a:solidFill>
              </a:rPr>
              <a:t>each platform </a:t>
            </a:r>
            <a:r>
              <a:rPr lang="en-US" dirty="0" smtClean="0"/>
              <a:t>so that programmers do not have to recompile for different platforms.</a:t>
            </a:r>
          </a:p>
          <a:p>
            <a:pPr eaLnBrk="1" hangingPunct="1"/>
            <a:endParaRPr lang="en-US" dirty="0"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ChangeArrowheads="1"/>
          </p:cNvSpPr>
          <p:nvPr/>
        </p:nvSpPr>
        <p:spPr bwMode="auto">
          <a:xfrm>
            <a:off x="2971800" y="762000"/>
            <a:ext cx="5334000" cy="5694363"/>
          </a:xfrm>
          <a:prstGeom prst="rect">
            <a:avLst/>
          </a:prstGeom>
          <a:noFill/>
          <a:ln w="9525">
            <a:noFill/>
            <a:miter lim="800000"/>
            <a:headEnd/>
            <a:tailEnd/>
          </a:ln>
        </p:spPr>
        <p:txBody>
          <a:bodyPr>
            <a:spAutoFit/>
          </a:bodyPr>
          <a:lstStyle/>
          <a:p>
            <a:pPr algn="l"/>
            <a:r>
              <a:rPr lang="en-US" sz="1400" dirty="0"/>
              <a:t>import </a:t>
            </a:r>
            <a:r>
              <a:rPr lang="en-US" sz="1400" dirty="0" err="1"/>
              <a:t>java.util.Scanner</a:t>
            </a:r>
            <a:r>
              <a:rPr lang="en-US" sz="1400" dirty="0"/>
              <a:t>;</a:t>
            </a:r>
          </a:p>
          <a:p>
            <a:pPr algn="l"/>
            <a:endParaRPr lang="en-US" sz="1400" dirty="0"/>
          </a:p>
          <a:p>
            <a:pPr algn="l"/>
            <a:r>
              <a:rPr lang="en-US" sz="1400" dirty="0"/>
              <a:t>public class </a:t>
            </a:r>
            <a:r>
              <a:rPr lang="en-US" sz="1400" dirty="0" err="1"/>
              <a:t>GasMileage</a:t>
            </a:r>
            <a:endParaRPr lang="en-US" sz="1400" dirty="0"/>
          </a:p>
          <a:p>
            <a:pPr algn="l"/>
            <a:r>
              <a:rPr lang="en-US" sz="1400" dirty="0"/>
              <a:t>{</a:t>
            </a:r>
          </a:p>
          <a:p>
            <a:pPr algn="l"/>
            <a:r>
              <a:rPr lang="en-US" sz="1400" dirty="0"/>
              <a:t>   //-----------------------------------------------------------------</a:t>
            </a:r>
          </a:p>
          <a:p>
            <a:pPr algn="l"/>
            <a:r>
              <a:rPr lang="en-US" sz="1400" dirty="0"/>
              <a:t>   //  Calculates fuel efficiency based on values entered by the</a:t>
            </a:r>
          </a:p>
          <a:p>
            <a:pPr algn="l"/>
            <a:r>
              <a:rPr lang="en-US" sz="1400" dirty="0"/>
              <a:t>   //  user.</a:t>
            </a:r>
          </a:p>
          <a:p>
            <a:pPr algn="l"/>
            <a:r>
              <a:rPr lang="en-US" sz="1400" dirty="0"/>
              <a:t>   //-----------------------------------------------------------------</a:t>
            </a:r>
          </a:p>
          <a:p>
            <a:pPr algn="l"/>
            <a:r>
              <a:rPr lang="en-US" sz="1400" dirty="0"/>
              <a:t>   public static void main (String[] </a:t>
            </a:r>
            <a:r>
              <a:rPr lang="en-US" sz="1400" dirty="0" err="1"/>
              <a:t>args</a:t>
            </a:r>
            <a:r>
              <a:rPr lang="en-US" sz="1400" dirty="0"/>
              <a:t>)</a:t>
            </a:r>
          </a:p>
          <a:p>
            <a:pPr algn="l"/>
            <a:r>
              <a:rPr lang="en-US" sz="1400" dirty="0"/>
              <a:t>   {</a:t>
            </a:r>
          </a:p>
          <a:p>
            <a:pPr algn="l"/>
            <a:r>
              <a:rPr lang="en-US" sz="1400" dirty="0"/>
              <a:t>      </a:t>
            </a:r>
            <a:r>
              <a:rPr lang="en-US" sz="1400" dirty="0" err="1"/>
              <a:t>int</a:t>
            </a:r>
            <a:r>
              <a:rPr lang="en-US" sz="1400" dirty="0"/>
              <a:t> miles;</a:t>
            </a:r>
          </a:p>
          <a:p>
            <a:pPr algn="l"/>
            <a:r>
              <a:rPr lang="en-US" sz="1400" dirty="0"/>
              <a:t>      double gallons, mpg;</a:t>
            </a:r>
          </a:p>
          <a:p>
            <a:pPr algn="l"/>
            <a:endParaRPr lang="en-US" sz="1400" dirty="0"/>
          </a:p>
          <a:p>
            <a:pPr algn="l"/>
            <a:r>
              <a:rPr lang="en-US" sz="1400" dirty="0"/>
              <a:t>      Scanner scan = new Scanner (System.in);</a:t>
            </a:r>
          </a:p>
          <a:p>
            <a:pPr algn="l"/>
            <a:endParaRPr lang="en-US" sz="1400" dirty="0"/>
          </a:p>
          <a:p>
            <a:pPr algn="l"/>
            <a:r>
              <a:rPr lang="en-US" sz="1400" dirty="0"/>
              <a:t>      </a:t>
            </a:r>
            <a:r>
              <a:rPr lang="en-US" sz="1400" dirty="0" err="1"/>
              <a:t>System.out.print</a:t>
            </a:r>
            <a:r>
              <a:rPr lang="en-US" sz="1400" dirty="0"/>
              <a:t> ("Enter the number of miles: ");</a:t>
            </a:r>
          </a:p>
          <a:p>
            <a:pPr algn="l"/>
            <a:r>
              <a:rPr lang="en-US" sz="1400" dirty="0"/>
              <a:t>      miles = </a:t>
            </a:r>
            <a:r>
              <a:rPr lang="en-US" sz="1400" dirty="0" err="1"/>
              <a:t>scan.nextInt</a:t>
            </a:r>
            <a:r>
              <a:rPr lang="en-US" sz="1400" dirty="0"/>
              <a:t>();</a:t>
            </a:r>
          </a:p>
          <a:p>
            <a:pPr algn="l"/>
            <a:endParaRPr lang="en-US" sz="1400" dirty="0"/>
          </a:p>
          <a:p>
            <a:pPr algn="l"/>
            <a:r>
              <a:rPr lang="en-US" sz="1400" dirty="0"/>
              <a:t>      </a:t>
            </a:r>
            <a:r>
              <a:rPr lang="en-US" sz="1400" dirty="0" err="1"/>
              <a:t>System.out.print</a:t>
            </a:r>
            <a:r>
              <a:rPr lang="en-US" sz="1400" dirty="0"/>
              <a:t> ("Enter the gallons of fuel used: ");</a:t>
            </a:r>
          </a:p>
          <a:p>
            <a:pPr algn="l"/>
            <a:r>
              <a:rPr lang="en-US" sz="1400" dirty="0"/>
              <a:t>      gallons = </a:t>
            </a:r>
            <a:r>
              <a:rPr lang="en-US" sz="1400" dirty="0" err="1"/>
              <a:t>scan.nextDouble</a:t>
            </a:r>
            <a:r>
              <a:rPr lang="en-US" sz="1400" dirty="0"/>
              <a:t>();</a:t>
            </a:r>
          </a:p>
          <a:p>
            <a:pPr algn="l"/>
            <a:endParaRPr lang="en-US" sz="1400" dirty="0"/>
          </a:p>
          <a:p>
            <a:pPr algn="l"/>
            <a:r>
              <a:rPr lang="en-US" sz="1400" dirty="0"/>
              <a:t>      mpg = miles / gallons;</a:t>
            </a:r>
          </a:p>
          <a:p>
            <a:pPr algn="l"/>
            <a:endParaRPr lang="en-US" sz="1400" dirty="0"/>
          </a:p>
          <a:p>
            <a:pPr algn="l"/>
            <a:r>
              <a:rPr lang="en-US" sz="1400" dirty="0"/>
              <a:t>      </a:t>
            </a:r>
            <a:r>
              <a:rPr lang="en-US" sz="1400" dirty="0" err="1"/>
              <a:t>System.out.println</a:t>
            </a:r>
            <a:r>
              <a:rPr lang="en-US" sz="1400" dirty="0"/>
              <a:t> ("Miles Per Gallon: " + mpg);</a:t>
            </a:r>
          </a:p>
          <a:p>
            <a:pPr algn="l"/>
            <a:r>
              <a:rPr lang="en-US" sz="1400" dirty="0"/>
              <a:t>   }</a:t>
            </a:r>
          </a:p>
          <a:p>
            <a:pPr algn="l"/>
            <a:r>
              <a:rPr lang="en-US" sz="1400" dirty="0"/>
              <a:t>}</a:t>
            </a:r>
            <a:endParaRPr lang="en-US" sz="1400" dirty="0">
              <a:solidFill>
                <a:srgbClr val="000000"/>
              </a:solidFill>
              <a:latin typeface="Courier New" pitchFamily="-107" charset="0"/>
            </a:endParaRPr>
          </a:p>
        </p:txBody>
      </p:sp>
      <p:sp>
        <p:nvSpPr>
          <p:cNvPr id="54275" name="Text Box 7"/>
          <p:cNvSpPr txBox="1">
            <a:spLocks noChangeArrowheads="1"/>
          </p:cNvSpPr>
          <p:nvPr/>
        </p:nvSpPr>
        <p:spPr bwMode="auto">
          <a:xfrm>
            <a:off x="0" y="304800"/>
            <a:ext cx="8534400" cy="461963"/>
          </a:xfrm>
          <a:prstGeom prst="rect">
            <a:avLst/>
          </a:prstGeom>
          <a:noFill/>
          <a:ln w="9525">
            <a:noFill/>
            <a:miter lim="800000"/>
            <a:headEnd/>
            <a:tailEnd/>
          </a:ln>
        </p:spPr>
        <p:txBody>
          <a:bodyPr>
            <a:spAutoFit/>
          </a:bodyPr>
          <a:lstStyle/>
          <a:p>
            <a:r>
              <a:rPr lang="en-US">
                <a:latin typeface="Lucida Sans" pitchFamily="-107" charset="0"/>
              </a:rPr>
              <a:t>Using a Scanner object</a:t>
            </a:r>
          </a:p>
        </p:txBody>
      </p:sp>
      <p:sp>
        <p:nvSpPr>
          <p:cNvPr id="4" name="Rectangle 3"/>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6" name="Group 4"/>
          <p:cNvGrpSpPr>
            <a:grpSpLocks/>
          </p:cNvGrpSpPr>
          <p:nvPr/>
        </p:nvGrpSpPr>
        <p:grpSpPr bwMode="auto">
          <a:xfrm>
            <a:off x="669567" y="1805074"/>
            <a:ext cx="1066800" cy="1238250"/>
            <a:chOff x="685800" y="5029200"/>
            <a:chExt cx="1066702" cy="1238310"/>
          </a:xfrm>
        </p:grpSpPr>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1" y="5029200"/>
              <a:ext cx="914400" cy="8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6"/>
            <p:cNvSpPr txBox="1">
              <a:spLocks noChangeArrowheads="1"/>
            </p:cNvSpPr>
            <p:nvPr/>
          </p:nvSpPr>
          <p:spPr bwMode="auto">
            <a:xfrm>
              <a:off x="685800" y="5867400"/>
              <a:ext cx="1066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a:t>TRY IT!</a:t>
              </a:r>
            </a:p>
          </p:txBody>
        </p:sp>
      </p:grpSp>
    </p:spTree>
    <p:custDataLst>
      <p:tags r:id="rId1"/>
    </p:custDataLst>
    <p:extLst>
      <p:ext uri="{BB962C8B-B14F-4D97-AF65-F5344CB8AC3E}">
        <p14:creationId xmlns:p14="http://schemas.microsoft.com/office/powerpoint/2010/main" val="421560651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2 – 2.13</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210946" name="Picture 2"/>
          <p:cNvPicPr>
            <a:picLocks noChangeAspect="1" noChangeArrowheads="1"/>
          </p:cNvPicPr>
          <p:nvPr/>
        </p:nvPicPr>
        <p:blipFill>
          <a:blip r:embed="rId4" cstate="print"/>
          <a:srcRect/>
          <a:stretch>
            <a:fillRect/>
          </a:stretch>
        </p:blipFill>
        <p:spPr bwMode="auto">
          <a:xfrm>
            <a:off x="140776" y="1600200"/>
            <a:ext cx="8850824" cy="16764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41390908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0"/>
            <a:ext cx="8229600" cy="1143000"/>
          </a:xfrm>
        </p:spPr>
        <p:txBody>
          <a:bodyPr/>
          <a:lstStyle/>
          <a:p>
            <a:pPr eaLnBrk="1" hangingPunct="1"/>
            <a:r>
              <a:rPr lang="en-US" smtClean="0"/>
              <a:t>Good to Know</a:t>
            </a:r>
          </a:p>
        </p:txBody>
      </p:sp>
      <p:sp>
        <p:nvSpPr>
          <p:cNvPr id="55299" name="Content Placeholder 2"/>
          <p:cNvSpPr>
            <a:spLocks noGrp="1"/>
          </p:cNvSpPr>
          <p:nvPr>
            <p:ph idx="1"/>
          </p:nvPr>
        </p:nvSpPr>
        <p:spPr/>
        <p:txBody>
          <a:bodyPr/>
          <a:lstStyle/>
          <a:p>
            <a:pPr eaLnBrk="1" hangingPunct="1"/>
            <a:r>
              <a:rPr lang="en-US" dirty="0" smtClean="0"/>
              <a:t>If there is more than one method in a one class program, make sure that all methods are static and all data is static as well.  If the only method in your class is main, and the purpose of the class is to execute main – you can declare the data/variables in main instead of making them static instance variables</a:t>
            </a:r>
          </a:p>
        </p:txBody>
      </p:sp>
      <p:sp>
        <p:nvSpPr>
          <p:cNvPr id="55301" name="TextBox 4"/>
          <p:cNvSpPr txBox="1">
            <a:spLocks noChangeArrowheads="1"/>
          </p:cNvSpPr>
          <p:nvPr/>
        </p:nvSpPr>
        <p:spPr bwMode="auto">
          <a:xfrm>
            <a:off x="838200" y="1295400"/>
            <a:ext cx="184150" cy="369888"/>
          </a:xfrm>
          <a:prstGeom prst="rect">
            <a:avLst/>
          </a:prstGeom>
          <a:noFill/>
          <a:ln w="9525">
            <a:noFill/>
            <a:miter lim="800000"/>
            <a:headEnd/>
            <a:tailEnd/>
          </a:ln>
        </p:spPr>
        <p:txBody>
          <a:bodyPr wrap="none">
            <a:spAutoFit/>
          </a:bodyPr>
          <a:lstStyle/>
          <a:p>
            <a:endParaRPr lang="en-US"/>
          </a:p>
        </p:txBody>
      </p:sp>
      <p:sp>
        <p:nvSpPr>
          <p:cNvPr id="6" name="Rectangle 5"/>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ustDataLst>
      <p:tags r:id="rId1"/>
    </p:custDataLst>
    <p:extLst>
      <p:ext uri="{BB962C8B-B14F-4D97-AF65-F5344CB8AC3E}">
        <p14:creationId xmlns:p14="http://schemas.microsoft.com/office/powerpoint/2010/main" val="232777215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ChangeArrowheads="1"/>
          </p:cNvSpPr>
          <p:nvPr/>
        </p:nvSpPr>
        <p:spPr bwMode="auto">
          <a:xfrm>
            <a:off x="4648200" y="228600"/>
            <a:ext cx="4495800" cy="5909310"/>
          </a:xfrm>
          <a:prstGeom prst="rect">
            <a:avLst/>
          </a:prstGeom>
          <a:noFill/>
          <a:ln w="9525">
            <a:noFill/>
            <a:miter lim="800000"/>
            <a:headEnd/>
            <a:tailEnd/>
          </a:ln>
        </p:spPr>
        <p:txBody>
          <a:bodyPr>
            <a:spAutoFit/>
          </a:bodyPr>
          <a:lstStyle/>
          <a:p>
            <a:pPr algn="l"/>
            <a:r>
              <a:rPr lang="en-US" sz="1400" dirty="0"/>
              <a:t>import </a:t>
            </a:r>
            <a:r>
              <a:rPr lang="en-US" sz="1400" dirty="0" err="1"/>
              <a:t>java.util.Scanner</a:t>
            </a:r>
            <a:r>
              <a:rPr lang="en-US" sz="1400" dirty="0"/>
              <a:t>;</a:t>
            </a:r>
          </a:p>
          <a:p>
            <a:pPr algn="l"/>
            <a:endParaRPr lang="en-US" sz="1400" dirty="0"/>
          </a:p>
          <a:p>
            <a:pPr algn="l"/>
            <a:r>
              <a:rPr lang="en-US" sz="1400" dirty="0"/>
              <a:t>public class </a:t>
            </a:r>
            <a:r>
              <a:rPr lang="en-US" sz="1400" dirty="0" err="1"/>
              <a:t>GasMileage</a:t>
            </a:r>
            <a:endParaRPr lang="en-US" sz="1400" dirty="0"/>
          </a:p>
          <a:p>
            <a:pPr algn="l"/>
            <a:r>
              <a:rPr lang="en-US" sz="1400" dirty="0"/>
              <a:t>{</a:t>
            </a:r>
          </a:p>
          <a:p>
            <a:pPr algn="l"/>
            <a:r>
              <a:rPr lang="en-US" sz="1400" dirty="0"/>
              <a:t>   //-----------------------------------------------------------------</a:t>
            </a:r>
          </a:p>
          <a:p>
            <a:pPr algn="l"/>
            <a:r>
              <a:rPr lang="en-US" sz="1400" dirty="0"/>
              <a:t>   //  Calculates fuel efficiency based on values entered  </a:t>
            </a:r>
          </a:p>
          <a:p>
            <a:pPr algn="l"/>
            <a:r>
              <a:rPr lang="en-US" sz="1400" dirty="0"/>
              <a:t>   //  by the user.</a:t>
            </a:r>
          </a:p>
          <a:p>
            <a:pPr algn="l"/>
            <a:r>
              <a:rPr lang="en-US" sz="1400" dirty="0"/>
              <a:t>   //-----------------------------------------------------------------</a:t>
            </a:r>
          </a:p>
          <a:p>
            <a:pPr algn="l"/>
            <a:endParaRPr lang="en-US" sz="1400" dirty="0"/>
          </a:p>
          <a:p>
            <a:pPr algn="l"/>
            <a:r>
              <a:rPr lang="en-US" sz="1400" dirty="0"/>
              <a:t>   </a:t>
            </a:r>
            <a:r>
              <a:rPr lang="en-US" sz="1400" dirty="0">
                <a:solidFill>
                  <a:srgbClr val="FF0000"/>
                </a:solidFill>
              </a:rPr>
              <a:t>public static </a:t>
            </a:r>
            <a:r>
              <a:rPr lang="en-US" sz="1400" dirty="0" err="1">
                <a:solidFill>
                  <a:srgbClr val="FF0000"/>
                </a:solidFill>
              </a:rPr>
              <a:t>int</a:t>
            </a:r>
            <a:r>
              <a:rPr lang="en-US" sz="1400" dirty="0">
                <a:solidFill>
                  <a:srgbClr val="FF0000"/>
                </a:solidFill>
              </a:rPr>
              <a:t> miles;</a:t>
            </a:r>
          </a:p>
          <a:p>
            <a:pPr algn="l"/>
            <a:r>
              <a:rPr lang="en-US" sz="1400" dirty="0">
                <a:solidFill>
                  <a:srgbClr val="FF0000"/>
                </a:solidFill>
              </a:rPr>
              <a:t>   public static double gallons, mpg;</a:t>
            </a:r>
          </a:p>
          <a:p>
            <a:pPr algn="l"/>
            <a:endParaRPr lang="en-US" sz="1400" dirty="0"/>
          </a:p>
          <a:p>
            <a:pPr algn="l"/>
            <a:r>
              <a:rPr lang="en-US" sz="1400" dirty="0"/>
              <a:t>   public static void main (String[] </a:t>
            </a:r>
            <a:r>
              <a:rPr lang="en-US" sz="1400" dirty="0" err="1"/>
              <a:t>args</a:t>
            </a:r>
            <a:r>
              <a:rPr lang="en-US" sz="1400" dirty="0"/>
              <a:t>)</a:t>
            </a:r>
          </a:p>
          <a:p>
            <a:pPr algn="l"/>
            <a:r>
              <a:rPr lang="en-US" sz="1400" dirty="0"/>
              <a:t>   {</a:t>
            </a:r>
          </a:p>
          <a:p>
            <a:pPr algn="l"/>
            <a:r>
              <a:rPr lang="en-US" sz="1400" dirty="0"/>
              <a:t>      Scanner scan = new Scanner (System.in);</a:t>
            </a:r>
          </a:p>
          <a:p>
            <a:pPr algn="l"/>
            <a:endParaRPr lang="en-US" sz="1400" dirty="0"/>
          </a:p>
          <a:p>
            <a:pPr algn="l"/>
            <a:r>
              <a:rPr lang="en-US" sz="1400" dirty="0"/>
              <a:t>      </a:t>
            </a:r>
            <a:r>
              <a:rPr lang="en-US" sz="1400" dirty="0" err="1"/>
              <a:t>System.out.print</a:t>
            </a:r>
            <a:r>
              <a:rPr lang="en-US" sz="1400" dirty="0"/>
              <a:t> ("Enter the number of miles: ");</a:t>
            </a:r>
          </a:p>
          <a:p>
            <a:pPr algn="l"/>
            <a:r>
              <a:rPr lang="en-US" sz="1400" dirty="0"/>
              <a:t>      miles = </a:t>
            </a:r>
            <a:r>
              <a:rPr lang="en-US" sz="1400" dirty="0" err="1"/>
              <a:t>scan.nextInt</a:t>
            </a:r>
            <a:r>
              <a:rPr lang="en-US" sz="1400" dirty="0"/>
              <a:t>();</a:t>
            </a:r>
          </a:p>
          <a:p>
            <a:pPr algn="l"/>
            <a:endParaRPr lang="en-US" sz="1400" dirty="0"/>
          </a:p>
          <a:p>
            <a:pPr algn="l"/>
            <a:r>
              <a:rPr lang="en-US" sz="1400" dirty="0"/>
              <a:t>      </a:t>
            </a:r>
            <a:r>
              <a:rPr lang="en-US" sz="1400" dirty="0" err="1"/>
              <a:t>System.out.print</a:t>
            </a:r>
            <a:r>
              <a:rPr lang="en-US" sz="1400" dirty="0"/>
              <a:t> ("Enter the gallons of fuel used: ");</a:t>
            </a:r>
          </a:p>
          <a:p>
            <a:pPr algn="l"/>
            <a:r>
              <a:rPr lang="en-US" sz="1400" dirty="0"/>
              <a:t>      gallons = </a:t>
            </a:r>
            <a:r>
              <a:rPr lang="en-US" sz="1400" dirty="0" err="1"/>
              <a:t>scan.nextDouble</a:t>
            </a:r>
            <a:r>
              <a:rPr lang="en-US" sz="1400" dirty="0"/>
              <a:t>();</a:t>
            </a:r>
          </a:p>
          <a:p>
            <a:pPr algn="l"/>
            <a:endParaRPr lang="en-US" sz="1400" dirty="0"/>
          </a:p>
          <a:p>
            <a:pPr algn="l"/>
            <a:r>
              <a:rPr lang="en-US" sz="1400" dirty="0"/>
              <a:t>      mpg = miles / gallons;</a:t>
            </a:r>
          </a:p>
          <a:p>
            <a:pPr algn="l"/>
            <a:endParaRPr lang="en-US" sz="1400" dirty="0"/>
          </a:p>
          <a:p>
            <a:pPr algn="l"/>
            <a:r>
              <a:rPr lang="en-US" sz="1400" dirty="0"/>
              <a:t>      </a:t>
            </a:r>
            <a:r>
              <a:rPr lang="en-US" sz="1400" dirty="0" err="1"/>
              <a:t>System.out.println</a:t>
            </a:r>
            <a:r>
              <a:rPr lang="en-US" sz="1400" dirty="0"/>
              <a:t> ("Miles Per Gallon: " + mpg);</a:t>
            </a:r>
          </a:p>
          <a:p>
            <a:pPr algn="l"/>
            <a:r>
              <a:rPr lang="en-US" sz="1400" dirty="0"/>
              <a:t>   }</a:t>
            </a:r>
          </a:p>
          <a:p>
            <a:pPr algn="l"/>
            <a:r>
              <a:rPr lang="en-US" sz="1400" dirty="0"/>
              <a:t>}</a:t>
            </a:r>
            <a:endParaRPr lang="en-US" sz="1400" dirty="0">
              <a:solidFill>
                <a:srgbClr val="000000"/>
              </a:solidFill>
              <a:latin typeface="Courier New" pitchFamily="-107" charset="0"/>
            </a:endParaRPr>
          </a:p>
        </p:txBody>
      </p:sp>
      <p:sp>
        <p:nvSpPr>
          <p:cNvPr id="56323" name="Rectangle 5"/>
          <p:cNvSpPr>
            <a:spLocks noChangeArrowheads="1"/>
          </p:cNvSpPr>
          <p:nvPr/>
        </p:nvSpPr>
        <p:spPr bwMode="auto">
          <a:xfrm>
            <a:off x="0" y="457200"/>
            <a:ext cx="4495800" cy="5693866"/>
          </a:xfrm>
          <a:prstGeom prst="rect">
            <a:avLst/>
          </a:prstGeom>
          <a:noFill/>
          <a:ln w="9525">
            <a:noFill/>
            <a:miter lim="800000"/>
            <a:headEnd/>
            <a:tailEnd/>
          </a:ln>
        </p:spPr>
        <p:txBody>
          <a:bodyPr>
            <a:spAutoFit/>
          </a:bodyPr>
          <a:lstStyle/>
          <a:p>
            <a:pPr algn="l"/>
            <a:r>
              <a:rPr lang="en-US" sz="1400" dirty="0"/>
              <a:t>import </a:t>
            </a:r>
            <a:r>
              <a:rPr lang="en-US" sz="1400" dirty="0" err="1"/>
              <a:t>java.util.Scanner</a:t>
            </a:r>
            <a:r>
              <a:rPr lang="en-US" sz="1400" dirty="0"/>
              <a:t>;</a:t>
            </a:r>
          </a:p>
          <a:p>
            <a:pPr algn="l"/>
            <a:endParaRPr lang="en-US" sz="1400" dirty="0"/>
          </a:p>
          <a:p>
            <a:pPr algn="l"/>
            <a:r>
              <a:rPr lang="en-US" sz="1400" dirty="0"/>
              <a:t>public class </a:t>
            </a:r>
            <a:r>
              <a:rPr lang="en-US" sz="1400" dirty="0" err="1"/>
              <a:t>GasMileage</a:t>
            </a:r>
            <a:endParaRPr lang="en-US" sz="1400" dirty="0"/>
          </a:p>
          <a:p>
            <a:pPr algn="l"/>
            <a:r>
              <a:rPr lang="en-US" sz="1400" dirty="0"/>
              <a:t>{</a:t>
            </a:r>
          </a:p>
          <a:p>
            <a:pPr algn="l"/>
            <a:r>
              <a:rPr lang="en-US" sz="1400" dirty="0"/>
              <a:t>   //-----------------------------------------------------------------</a:t>
            </a:r>
          </a:p>
          <a:p>
            <a:pPr algn="l"/>
            <a:r>
              <a:rPr lang="en-US" sz="1400" dirty="0"/>
              <a:t>   //  Calculates fuel efficiency based on values entered    </a:t>
            </a:r>
          </a:p>
          <a:p>
            <a:pPr algn="l"/>
            <a:r>
              <a:rPr lang="en-US" sz="1400" dirty="0"/>
              <a:t>   //  by the user.</a:t>
            </a:r>
          </a:p>
          <a:p>
            <a:pPr algn="l"/>
            <a:r>
              <a:rPr lang="en-US" sz="1400" dirty="0"/>
              <a:t>   //-----------------------------------------------------------------</a:t>
            </a:r>
          </a:p>
          <a:p>
            <a:pPr algn="l"/>
            <a:r>
              <a:rPr lang="en-US" sz="1400" dirty="0"/>
              <a:t>   public static void main (String[] </a:t>
            </a:r>
            <a:r>
              <a:rPr lang="en-US" sz="1400" dirty="0" err="1"/>
              <a:t>args</a:t>
            </a:r>
            <a:r>
              <a:rPr lang="en-US" sz="1400" dirty="0"/>
              <a:t>)</a:t>
            </a:r>
          </a:p>
          <a:p>
            <a:pPr algn="l"/>
            <a:r>
              <a:rPr lang="en-US" sz="1400" dirty="0"/>
              <a:t>   {</a:t>
            </a:r>
          </a:p>
          <a:p>
            <a:pPr algn="l"/>
            <a:r>
              <a:rPr lang="en-US" sz="1400" dirty="0">
                <a:solidFill>
                  <a:srgbClr val="FF0000"/>
                </a:solidFill>
              </a:rPr>
              <a:t>      </a:t>
            </a:r>
            <a:r>
              <a:rPr lang="en-US" sz="1400" dirty="0" err="1">
                <a:solidFill>
                  <a:srgbClr val="FF0000"/>
                </a:solidFill>
              </a:rPr>
              <a:t>int</a:t>
            </a:r>
            <a:r>
              <a:rPr lang="en-US" sz="1400" dirty="0">
                <a:solidFill>
                  <a:srgbClr val="FF0000"/>
                </a:solidFill>
              </a:rPr>
              <a:t> miles;</a:t>
            </a:r>
          </a:p>
          <a:p>
            <a:pPr algn="l"/>
            <a:r>
              <a:rPr lang="en-US" sz="1400" dirty="0">
                <a:solidFill>
                  <a:srgbClr val="FF0000"/>
                </a:solidFill>
              </a:rPr>
              <a:t>      double gallons, mpg;</a:t>
            </a:r>
          </a:p>
          <a:p>
            <a:pPr algn="l"/>
            <a:endParaRPr lang="en-US" sz="1400" dirty="0"/>
          </a:p>
          <a:p>
            <a:pPr algn="l"/>
            <a:r>
              <a:rPr lang="en-US" sz="1400" dirty="0"/>
              <a:t>      Scanner scan = new Scanner (System.in);</a:t>
            </a:r>
          </a:p>
          <a:p>
            <a:pPr algn="l"/>
            <a:endParaRPr lang="en-US" sz="1400" dirty="0"/>
          </a:p>
          <a:p>
            <a:pPr algn="l"/>
            <a:r>
              <a:rPr lang="en-US" sz="1400" dirty="0"/>
              <a:t>      </a:t>
            </a:r>
            <a:r>
              <a:rPr lang="en-US" sz="1400" dirty="0" err="1"/>
              <a:t>System.out.print</a:t>
            </a:r>
            <a:r>
              <a:rPr lang="en-US" sz="1400" dirty="0"/>
              <a:t> ("Enter the number of miles: ");</a:t>
            </a:r>
          </a:p>
          <a:p>
            <a:pPr algn="l"/>
            <a:r>
              <a:rPr lang="en-US" sz="1400" dirty="0"/>
              <a:t>      miles = </a:t>
            </a:r>
            <a:r>
              <a:rPr lang="en-US" sz="1400" dirty="0" err="1"/>
              <a:t>scan.nextInt</a:t>
            </a:r>
            <a:r>
              <a:rPr lang="en-US" sz="1400" dirty="0"/>
              <a:t>();</a:t>
            </a:r>
          </a:p>
          <a:p>
            <a:pPr algn="l"/>
            <a:endParaRPr lang="en-US" sz="1400" dirty="0"/>
          </a:p>
          <a:p>
            <a:pPr algn="l"/>
            <a:r>
              <a:rPr lang="en-US" sz="1400" dirty="0"/>
              <a:t>      </a:t>
            </a:r>
            <a:r>
              <a:rPr lang="en-US" sz="1400" dirty="0" err="1"/>
              <a:t>System.out.print</a:t>
            </a:r>
            <a:r>
              <a:rPr lang="en-US" sz="1400" dirty="0"/>
              <a:t> ("Enter the gallons of fuel used: ");</a:t>
            </a:r>
          </a:p>
          <a:p>
            <a:pPr algn="l"/>
            <a:r>
              <a:rPr lang="en-US" sz="1400" dirty="0"/>
              <a:t>      gallons = </a:t>
            </a:r>
            <a:r>
              <a:rPr lang="en-US" sz="1400" dirty="0" err="1"/>
              <a:t>scan.nextDouble</a:t>
            </a:r>
            <a:r>
              <a:rPr lang="en-US" sz="1400" dirty="0"/>
              <a:t>();</a:t>
            </a:r>
          </a:p>
          <a:p>
            <a:pPr algn="l"/>
            <a:endParaRPr lang="en-US" sz="1400" dirty="0"/>
          </a:p>
          <a:p>
            <a:pPr algn="l"/>
            <a:r>
              <a:rPr lang="en-US" sz="1400" dirty="0"/>
              <a:t>      mpg = miles / gallons;</a:t>
            </a:r>
          </a:p>
          <a:p>
            <a:pPr algn="l"/>
            <a:endParaRPr lang="en-US" sz="1400" dirty="0"/>
          </a:p>
          <a:p>
            <a:pPr algn="l"/>
            <a:r>
              <a:rPr lang="en-US" sz="1400" dirty="0"/>
              <a:t>      </a:t>
            </a:r>
            <a:r>
              <a:rPr lang="en-US" sz="1400" dirty="0" err="1"/>
              <a:t>System.out.println</a:t>
            </a:r>
            <a:r>
              <a:rPr lang="en-US" sz="1400" dirty="0"/>
              <a:t> ("Miles Per Gallon: " + mpg);</a:t>
            </a:r>
          </a:p>
          <a:p>
            <a:pPr algn="l"/>
            <a:r>
              <a:rPr lang="en-US" sz="1400" dirty="0"/>
              <a:t>   }</a:t>
            </a:r>
          </a:p>
          <a:p>
            <a:pPr algn="l"/>
            <a:r>
              <a:rPr lang="en-US" sz="1400" dirty="0"/>
              <a:t>}</a:t>
            </a:r>
            <a:endParaRPr lang="en-US" sz="1400" dirty="0">
              <a:solidFill>
                <a:srgbClr val="000000"/>
              </a:solidFill>
              <a:latin typeface="Courier New" pitchFamily="-107" charset="0"/>
            </a:endParaRPr>
          </a:p>
        </p:txBody>
      </p:sp>
      <p:sp>
        <p:nvSpPr>
          <p:cNvPr id="4" name="Rectangle 3"/>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6003341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381000"/>
            <a:ext cx="8229600" cy="1143000"/>
          </a:xfrm>
        </p:spPr>
        <p:txBody>
          <a:bodyPr/>
          <a:lstStyle/>
          <a:p>
            <a:pPr eaLnBrk="1" hangingPunct="1"/>
            <a:r>
              <a:rPr lang="en-US" dirty="0" smtClean="0"/>
              <a:t>Good to Know</a:t>
            </a:r>
          </a:p>
        </p:txBody>
      </p:sp>
      <p:sp>
        <p:nvSpPr>
          <p:cNvPr id="60419" name="Content Placeholder 2"/>
          <p:cNvSpPr>
            <a:spLocks noGrp="1"/>
          </p:cNvSpPr>
          <p:nvPr>
            <p:ph idx="1"/>
          </p:nvPr>
        </p:nvSpPr>
        <p:spPr>
          <a:xfrm>
            <a:off x="457200" y="685800"/>
            <a:ext cx="8305800" cy="5638800"/>
          </a:xfrm>
        </p:spPr>
        <p:txBody>
          <a:bodyPr/>
          <a:lstStyle/>
          <a:p>
            <a:pPr eaLnBrk="1" hangingPunct="1">
              <a:buFont typeface="Times" pitchFamily="-16" charset="0"/>
              <a:buChar char="•"/>
              <a:defRPr/>
            </a:pPr>
            <a:r>
              <a:rPr lang="en-US" sz="1800" dirty="0" smtClean="0"/>
              <a:t>Scanner class:</a:t>
            </a:r>
          </a:p>
          <a:p>
            <a:pPr lvl="1" eaLnBrk="1" hangingPunct="1">
              <a:buFontTx/>
              <a:buNone/>
              <a:defRPr/>
            </a:pPr>
            <a:r>
              <a:rPr lang="en-US" sz="1800" dirty="0" smtClean="0"/>
              <a:t>If you call the .</a:t>
            </a:r>
            <a:r>
              <a:rPr lang="en-US" sz="1800" dirty="0" err="1" smtClean="0"/>
              <a:t>nextInt</a:t>
            </a:r>
            <a:r>
              <a:rPr lang="en-US" sz="1800" dirty="0" smtClean="0"/>
              <a:t>() or .</a:t>
            </a:r>
            <a:r>
              <a:rPr lang="en-US" sz="1800" dirty="0" err="1" smtClean="0"/>
              <a:t>nextDouble</a:t>
            </a:r>
            <a:r>
              <a:rPr lang="en-US" sz="1800" dirty="0" smtClean="0"/>
              <a:t>() to retrieve a </a:t>
            </a:r>
            <a:r>
              <a:rPr lang="en-US" sz="1800" dirty="0" err="1" smtClean="0"/>
              <a:t>numberic</a:t>
            </a:r>
            <a:r>
              <a:rPr lang="en-US" sz="1800" dirty="0" smtClean="0"/>
              <a:t> from the keyboard and then call a .</a:t>
            </a:r>
            <a:r>
              <a:rPr lang="en-US" sz="1800" dirty="0" err="1" smtClean="0"/>
              <a:t>nextLine</a:t>
            </a:r>
            <a:r>
              <a:rPr lang="en-US" sz="1800" dirty="0" smtClean="0"/>
              <a:t>() to retrieve a string, it appears as if the .</a:t>
            </a:r>
            <a:r>
              <a:rPr lang="en-US" sz="1800" dirty="0" err="1" smtClean="0"/>
              <a:t>nextLine</a:t>
            </a:r>
            <a:r>
              <a:rPr lang="en-US" sz="1800" dirty="0" smtClean="0"/>
              <a:t>() gets skipped over.  This is because the .</a:t>
            </a:r>
            <a:r>
              <a:rPr lang="en-US" sz="1800" dirty="0" err="1" smtClean="0"/>
              <a:t>nextInt</a:t>
            </a:r>
            <a:r>
              <a:rPr lang="en-US" sz="1800" dirty="0" smtClean="0"/>
              <a:t>() or .</a:t>
            </a:r>
            <a:r>
              <a:rPr lang="en-US" sz="1800" dirty="0" err="1" smtClean="0"/>
              <a:t>nextDouble</a:t>
            </a:r>
            <a:r>
              <a:rPr lang="en-US" sz="1800" dirty="0" smtClean="0"/>
              <a:t>() leaves the newline following the numeric on the input stream.  Then the .</a:t>
            </a:r>
            <a:r>
              <a:rPr lang="en-US" sz="1800" dirty="0" err="1" smtClean="0"/>
              <a:t>nextLine</a:t>
            </a:r>
            <a:r>
              <a:rPr lang="en-US" sz="1800" dirty="0" smtClean="0"/>
              <a:t>() looks to retrieve everything up to and including a newline.  It finds the newline left by the </a:t>
            </a:r>
            <a:r>
              <a:rPr lang="en-US" sz="1800" dirty="0" err="1" smtClean="0"/>
              <a:t>preceeding</a:t>
            </a:r>
            <a:r>
              <a:rPr lang="en-US" sz="1800" dirty="0" smtClean="0"/>
              <a:t> method of the scanner and picks that up and places nothing into the variable intended for the string.</a:t>
            </a:r>
          </a:p>
          <a:p>
            <a:pPr lvl="1" eaLnBrk="1" hangingPunct="1">
              <a:buFontTx/>
              <a:buNone/>
              <a:defRPr/>
            </a:pPr>
            <a:r>
              <a:rPr lang="en-US" sz="1800" dirty="0" smtClean="0"/>
              <a:t>Three ways to solve the problem:</a:t>
            </a:r>
          </a:p>
          <a:p>
            <a:pPr marL="914400" lvl="1" indent="-457200" eaLnBrk="1" hangingPunct="1">
              <a:buFont typeface="+mj-lt"/>
              <a:buAutoNum type="arabicPeriod"/>
              <a:defRPr/>
            </a:pPr>
            <a:r>
              <a:rPr lang="en-US" sz="1800" dirty="0" smtClean="0"/>
              <a:t>Use the .skip() method after the .</a:t>
            </a:r>
            <a:r>
              <a:rPr lang="en-US" sz="1800" dirty="0" err="1" smtClean="0"/>
              <a:t>nextInt</a:t>
            </a:r>
            <a:r>
              <a:rPr lang="en-US" sz="1800" dirty="0" smtClean="0"/>
              <a:t>() or .</a:t>
            </a:r>
            <a:r>
              <a:rPr lang="en-US" sz="1800" dirty="0" err="1" smtClean="0"/>
              <a:t>nextDouble</a:t>
            </a:r>
            <a:r>
              <a:rPr lang="en-US" sz="1800" dirty="0" smtClean="0"/>
              <a:t>, however, you need to use a pattern, so I wouldn’t recommend it at this stage</a:t>
            </a:r>
          </a:p>
          <a:p>
            <a:pPr marL="914400" lvl="1" indent="-457200" eaLnBrk="1" hangingPunct="1">
              <a:buFont typeface="+mj-lt"/>
              <a:buAutoNum type="arabicPeriod"/>
              <a:defRPr/>
            </a:pPr>
            <a:r>
              <a:rPr lang="en-US" sz="1800" dirty="0" smtClean="0"/>
              <a:t>Use a .next() instead of a .</a:t>
            </a:r>
            <a:r>
              <a:rPr lang="en-US" sz="1800" dirty="0" err="1" smtClean="0"/>
              <a:t>nextLine</a:t>
            </a:r>
            <a:r>
              <a:rPr lang="en-US" sz="1800" dirty="0" smtClean="0"/>
              <a:t>().  This works as long as you don’t intend to pick up a string including whitespaces, i.e. “John Smith”</a:t>
            </a:r>
          </a:p>
          <a:p>
            <a:pPr marL="914400" lvl="1" indent="-457200" eaLnBrk="1" hangingPunct="1">
              <a:buFont typeface="+mj-lt"/>
              <a:buAutoNum type="arabicPeriod"/>
              <a:defRPr/>
            </a:pPr>
            <a:r>
              <a:rPr lang="en-US" sz="1800" dirty="0" smtClean="0"/>
              <a:t>Use a .</a:t>
            </a:r>
            <a:r>
              <a:rPr lang="en-US" sz="1800" dirty="0" err="1" smtClean="0"/>
              <a:t>nextLine</a:t>
            </a:r>
            <a:r>
              <a:rPr lang="en-US" sz="1800" dirty="0" smtClean="0"/>
              <a:t>() after the .</a:t>
            </a:r>
            <a:r>
              <a:rPr lang="en-US" sz="1800" dirty="0" err="1" smtClean="0"/>
              <a:t>nextInt</a:t>
            </a:r>
            <a:r>
              <a:rPr lang="en-US" sz="1800" dirty="0" smtClean="0"/>
              <a:t>() or .</a:t>
            </a:r>
            <a:r>
              <a:rPr lang="en-US" sz="1800" dirty="0" err="1" smtClean="0"/>
              <a:t>nextDouble</a:t>
            </a:r>
            <a:r>
              <a:rPr lang="en-US" sz="1800" dirty="0" smtClean="0"/>
              <a:t>() to pick up and discard the newline.  Then use another .</a:t>
            </a:r>
            <a:r>
              <a:rPr lang="en-US" sz="1800" dirty="0" err="1" smtClean="0"/>
              <a:t>nextLine</a:t>
            </a:r>
            <a:r>
              <a:rPr lang="en-US" sz="1800" dirty="0" smtClean="0"/>
              <a:t>() to pick up the string</a:t>
            </a:r>
            <a:br>
              <a:rPr lang="en-US" sz="1800" dirty="0" smtClean="0"/>
            </a:br>
            <a:endParaRPr lang="en-US" sz="1800" dirty="0" smtClean="0"/>
          </a:p>
          <a:p>
            <a:pPr marL="914400" lvl="1" indent="-457200" eaLnBrk="1" hangingPunct="1">
              <a:buFontTx/>
              <a:buNone/>
              <a:defRPr/>
            </a:pPr>
            <a:r>
              <a:rPr lang="en-US" sz="1400" dirty="0" smtClean="0"/>
              <a:t>Scanner scan = new Scanner(</a:t>
            </a:r>
            <a:r>
              <a:rPr lang="en-US" sz="1400" dirty="0" err="1" smtClean="0"/>
              <a:t>System.in</a:t>
            </a:r>
            <a:r>
              <a:rPr lang="en-US" sz="1400" dirty="0" smtClean="0"/>
              <a:t>);</a:t>
            </a:r>
          </a:p>
          <a:p>
            <a:pPr marL="914400" lvl="1" indent="-457200" eaLnBrk="1" hangingPunct="1">
              <a:buFontTx/>
              <a:buNone/>
              <a:defRPr/>
            </a:pPr>
            <a:r>
              <a:rPr lang="en-US" sz="1400" dirty="0" err="1" smtClean="0"/>
              <a:t>int</a:t>
            </a:r>
            <a:r>
              <a:rPr lang="en-US" sz="1400" dirty="0" smtClean="0"/>
              <a:t> </a:t>
            </a:r>
            <a:r>
              <a:rPr lang="en-US" sz="1400" dirty="0" err="1" smtClean="0"/>
              <a:t>firstInteger</a:t>
            </a:r>
            <a:r>
              <a:rPr lang="en-US" sz="1400" dirty="0" smtClean="0"/>
              <a:t> = </a:t>
            </a:r>
            <a:r>
              <a:rPr lang="en-US" sz="1400" dirty="0" err="1" smtClean="0"/>
              <a:t>scan.nextInt</a:t>
            </a:r>
            <a:r>
              <a:rPr lang="en-US" sz="1400" dirty="0" smtClean="0"/>
              <a:t>();</a:t>
            </a:r>
          </a:p>
          <a:p>
            <a:pPr marL="914400" lvl="1" indent="-457200" eaLnBrk="1" hangingPunct="1">
              <a:buFontTx/>
              <a:buNone/>
              <a:defRPr/>
            </a:pPr>
            <a:r>
              <a:rPr lang="en-US" sz="1400" dirty="0" err="1" smtClean="0"/>
              <a:t>scan.nextLine</a:t>
            </a:r>
            <a:r>
              <a:rPr lang="en-US" sz="1400" dirty="0" smtClean="0"/>
              <a:t>();   // picks up and discards the newline</a:t>
            </a:r>
          </a:p>
          <a:p>
            <a:pPr marL="914400" lvl="1" indent="-457200" eaLnBrk="1" hangingPunct="1">
              <a:buFontTx/>
              <a:buNone/>
              <a:defRPr/>
            </a:pPr>
            <a:r>
              <a:rPr lang="en-US" sz="1400" dirty="0" smtClean="0"/>
              <a:t>String </a:t>
            </a:r>
            <a:r>
              <a:rPr lang="en-US" sz="1400" dirty="0" err="1" smtClean="0"/>
              <a:t>firstString</a:t>
            </a:r>
            <a:r>
              <a:rPr lang="en-US" sz="1400" dirty="0" smtClean="0"/>
              <a:t> = </a:t>
            </a:r>
            <a:r>
              <a:rPr lang="en-US" sz="1400" dirty="0" err="1" smtClean="0"/>
              <a:t>scan.nextLine</a:t>
            </a:r>
            <a:r>
              <a:rPr lang="en-US" sz="1400" dirty="0" smtClean="0"/>
              <a:t>();</a:t>
            </a:r>
          </a:p>
        </p:txBody>
      </p:sp>
      <p:sp>
        <p:nvSpPr>
          <p:cNvPr id="57349" name="TextBox 4"/>
          <p:cNvSpPr txBox="1">
            <a:spLocks noChangeArrowheads="1"/>
          </p:cNvSpPr>
          <p:nvPr/>
        </p:nvSpPr>
        <p:spPr bwMode="auto">
          <a:xfrm>
            <a:off x="838200" y="1295400"/>
            <a:ext cx="184150" cy="369888"/>
          </a:xfrm>
          <a:prstGeom prst="rect">
            <a:avLst/>
          </a:prstGeom>
          <a:noFill/>
          <a:ln w="9525">
            <a:noFill/>
            <a:miter lim="800000"/>
            <a:headEnd/>
            <a:tailEnd/>
          </a:ln>
        </p:spPr>
        <p:txBody>
          <a:bodyPr wrap="none">
            <a:spAutoFit/>
          </a:bodyPr>
          <a:lstStyle/>
          <a:p>
            <a:endParaRPr lang="en-US"/>
          </a:p>
        </p:txBody>
      </p:sp>
      <p:sp>
        <p:nvSpPr>
          <p:cNvPr id="6" name="Rectangle 5"/>
          <p:cNvSpPr/>
          <p:nvPr/>
        </p:nvSpPr>
        <p:spPr bwMode="auto">
          <a:xfrm>
            <a:off x="228600" y="6477000"/>
            <a:ext cx="5334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ustDataLst>
      <p:tags r:id="rId1"/>
    </p:custDataLst>
    <p:extLst>
      <p:ext uri="{BB962C8B-B14F-4D97-AF65-F5344CB8AC3E}">
        <p14:creationId xmlns:p14="http://schemas.microsoft.com/office/powerpoint/2010/main" val="80868503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ChangeArrowheads="1"/>
          </p:cNvSpPr>
          <p:nvPr/>
        </p:nvSpPr>
        <p:spPr bwMode="auto">
          <a:xfrm>
            <a:off x="0" y="950913"/>
            <a:ext cx="9144000" cy="3970337"/>
          </a:xfrm>
          <a:prstGeom prst="rect">
            <a:avLst/>
          </a:prstGeom>
          <a:noFill/>
          <a:ln w="9525">
            <a:noFill/>
            <a:miter lim="800000"/>
            <a:headEnd/>
            <a:tailEnd/>
          </a:ln>
        </p:spPr>
        <p:txBody>
          <a:bodyPr anchor="ctr">
            <a:spAutoFit/>
          </a:bodyPr>
          <a:lstStyle/>
          <a:p>
            <a:pPr marL="236538" indent="-236538" algn="l">
              <a:buFontTx/>
              <a:buChar char="•"/>
            </a:pPr>
            <a:r>
              <a:rPr lang="en-US" b="1" dirty="0"/>
              <a:t>Black-box testing: </a:t>
            </a:r>
            <a:r>
              <a:rPr lang="en-US" dirty="0"/>
              <a:t>Test functionality without consideration of internal structure of implementation </a:t>
            </a:r>
          </a:p>
          <a:p>
            <a:pPr marL="236538" indent="-236538" algn="l">
              <a:spcBef>
                <a:spcPct val="50000"/>
              </a:spcBef>
              <a:buFontTx/>
              <a:buChar char="•"/>
            </a:pPr>
            <a:r>
              <a:rPr lang="en-US" b="1" dirty="0"/>
              <a:t>White-box testing: </a:t>
            </a:r>
            <a:r>
              <a:rPr lang="en-US" dirty="0"/>
              <a:t>Take internal structure into account when designing tests </a:t>
            </a:r>
          </a:p>
          <a:p>
            <a:pPr marL="236538" indent="-236538" algn="l">
              <a:spcBef>
                <a:spcPct val="50000"/>
              </a:spcBef>
              <a:buFontTx/>
              <a:buChar char="•"/>
            </a:pPr>
            <a:r>
              <a:rPr lang="en-US" b="1" dirty="0"/>
              <a:t>Test coverage: </a:t>
            </a:r>
            <a:r>
              <a:rPr lang="en-US" dirty="0"/>
              <a:t>Measure of how many parts of a program have been tested </a:t>
            </a:r>
          </a:p>
          <a:p>
            <a:pPr marL="236538" indent="-236538" algn="l">
              <a:spcBef>
                <a:spcPct val="50000"/>
              </a:spcBef>
              <a:buFontTx/>
              <a:buChar char="•"/>
            </a:pPr>
            <a:r>
              <a:rPr lang="en-US" dirty="0"/>
              <a:t>Make sure that each part of your program is exercised at least once by one test case</a:t>
            </a:r>
            <a:br>
              <a:rPr lang="en-US" dirty="0"/>
            </a:br>
            <a:r>
              <a:rPr lang="en-US" dirty="0"/>
              <a:t>E.g., make sure to execute each branch in at least one test case </a:t>
            </a:r>
          </a:p>
        </p:txBody>
      </p:sp>
      <p:sp>
        <p:nvSpPr>
          <p:cNvPr id="60419" name="Text Box 5"/>
          <p:cNvSpPr txBox="1">
            <a:spLocks noChangeArrowheads="1"/>
          </p:cNvSpPr>
          <p:nvPr/>
        </p:nvSpPr>
        <p:spPr bwMode="auto">
          <a:xfrm>
            <a:off x="0" y="304800"/>
            <a:ext cx="7010400" cy="457200"/>
          </a:xfrm>
          <a:prstGeom prst="rect">
            <a:avLst/>
          </a:prstGeom>
          <a:noFill/>
          <a:ln w="9525">
            <a:noFill/>
            <a:miter lim="800000"/>
            <a:headEnd/>
            <a:tailEnd/>
          </a:ln>
        </p:spPr>
        <p:txBody>
          <a:bodyPr>
            <a:spAutoFit/>
          </a:bodyPr>
          <a:lstStyle/>
          <a:p>
            <a:r>
              <a:rPr lang="en-US" b="1" dirty="0" smtClean="0">
                <a:latin typeface="Lucida Sans" pitchFamily="-107" charset="0"/>
              </a:rPr>
              <a:t>Code</a:t>
            </a:r>
            <a:r>
              <a:rPr lang="en-US" b="1" dirty="0" smtClean="0">
                <a:solidFill>
                  <a:srgbClr val="0033CC"/>
                </a:solidFill>
              </a:rPr>
              <a:t> </a:t>
            </a:r>
            <a:r>
              <a:rPr lang="en-US" b="1" dirty="0">
                <a:latin typeface="Lucida Sans" pitchFamily="-107" charset="0"/>
              </a:rPr>
              <a:t>Coverage</a:t>
            </a:r>
          </a:p>
        </p:txBody>
      </p:sp>
      <p:sp>
        <p:nvSpPr>
          <p:cNvPr id="60420" name="Line 2"/>
          <p:cNvSpPr>
            <a:spLocks noChangeShapeType="1"/>
          </p:cNvSpPr>
          <p:nvPr/>
        </p:nvSpPr>
        <p:spPr bwMode="auto">
          <a:xfrm>
            <a:off x="0" y="762000"/>
            <a:ext cx="9144000" cy="0"/>
          </a:xfrm>
          <a:prstGeom prst="line">
            <a:avLst/>
          </a:prstGeom>
          <a:noFill/>
          <a:ln w="50800">
            <a:solidFill>
              <a:srgbClr val="A7D9D1"/>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ChangeArrowheads="1"/>
          </p:cNvSpPr>
          <p:nvPr/>
        </p:nvSpPr>
        <p:spPr bwMode="auto">
          <a:xfrm>
            <a:off x="0" y="931863"/>
            <a:ext cx="9144000" cy="1754187"/>
          </a:xfrm>
          <a:prstGeom prst="rect">
            <a:avLst/>
          </a:prstGeom>
          <a:noFill/>
          <a:ln w="9525">
            <a:noFill/>
            <a:miter lim="800000"/>
            <a:headEnd/>
            <a:tailEnd/>
          </a:ln>
        </p:spPr>
        <p:txBody>
          <a:bodyPr anchor="ctr">
            <a:spAutoFit/>
          </a:bodyPr>
          <a:lstStyle/>
          <a:p>
            <a:pPr marL="236538" indent="-236538">
              <a:buFontTx/>
              <a:buChar char="•"/>
            </a:pPr>
            <a:r>
              <a:rPr lang="en-US"/>
              <a:t>Include boundary test cases: Legal values that lie at the boundary of the set of acceptable inputs </a:t>
            </a:r>
          </a:p>
          <a:p>
            <a:pPr marL="236538" indent="-236538">
              <a:spcBef>
                <a:spcPct val="50000"/>
              </a:spcBef>
              <a:buFontTx/>
              <a:buChar char="•"/>
            </a:pPr>
            <a:r>
              <a:rPr lang="en-US"/>
              <a:t>Tip: </a:t>
            </a:r>
            <a:r>
              <a:rPr lang="en-US">
                <a:solidFill>
                  <a:srgbClr val="FF0000"/>
                </a:solidFill>
              </a:rPr>
              <a:t>Write first test cases before program is written</a:t>
            </a:r>
            <a:r>
              <a:rPr lang="en-US">
                <a:cs typeface="Arial" charset="0"/>
              </a:rPr>
              <a:t> </a:t>
            </a:r>
            <a:r>
              <a:rPr lang="en-US"/>
              <a:t>→</a:t>
            </a:r>
            <a:r>
              <a:rPr lang="en-US">
                <a:cs typeface="Arial" charset="0"/>
              </a:rPr>
              <a:t> </a:t>
            </a:r>
            <a:r>
              <a:rPr lang="en-US"/>
              <a:t>gives insight into what program should do </a:t>
            </a:r>
          </a:p>
        </p:txBody>
      </p:sp>
      <p:sp>
        <p:nvSpPr>
          <p:cNvPr id="61443" name="Text Box 4"/>
          <p:cNvSpPr txBox="1">
            <a:spLocks noChangeArrowheads="1"/>
          </p:cNvSpPr>
          <p:nvPr/>
        </p:nvSpPr>
        <p:spPr bwMode="auto">
          <a:xfrm>
            <a:off x="0" y="304800"/>
            <a:ext cx="7010400" cy="457200"/>
          </a:xfrm>
          <a:prstGeom prst="rect">
            <a:avLst/>
          </a:prstGeom>
          <a:noFill/>
          <a:ln w="9525">
            <a:noFill/>
            <a:miter lim="800000"/>
            <a:headEnd/>
            <a:tailEnd/>
          </a:ln>
        </p:spPr>
        <p:txBody>
          <a:bodyPr>
            <a:spAutoFit/>
          </a:bodyPr>
          <a:lstStyle/>
          <a:p>
            <a:r>
              <a:rPr lang="en-US" b="1" dirty="0" smtClean="0">
                <a:latin typeface="Lucida Sans" pitchFamily="-107" charset="0"/>
              </a:rPr>
              <a:t>Code </a:t>
            </a:r>
            <a:r>
              <a:rPr lang="en-US" b="1" dirty="0">
                <a:latin typeface="Lucida Sans" pitchFamily="-107" charset="0"/>
              </a:rPr>
              <a:t>Coverage</a:t>
            </a:r>
          </a:p>
        </p:txBody>
      </p:sp>
      <p:sp>
        <p:nvSpPr>
          <p:cNvPr id="61444" name="Line 2"/>
          <p:cNvSpPr>
            <a:spLocks noChangeShapeType="1"/>
          </p:cNvSpPr>
          <p:nvPr/>
        </p:nvSpPr>
        <p:spPr bwMode="auto">
          <a:xfrm>
            <a:off x="0" y="762000"/>
            <a:ext cx="9144000" cy="0"/>
          </a:xfrm>
          <a:prstGeom prst="line">
            <a:avLst/>
          </a:prstGeom>
          <a:noFill/>
          <a:ln w="50800">
            <a:solidFill>
              <a:srgbClr val="A7D9D1"/>
            </a:solidFill>
            <a:round/>
            <a:headEn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p:txBody>
          <a:bodyPr/>
          <a:lstStyle/>
          <a:p>
            <a:pPr eaLnBrk="1" hangingPunct="1"/>
            <a:r>
              <a:rPr lang="en-US" smtClean="0"/>
              <a:t>Portability</a:t>
            </a:r>
          </a:p>
        </p:txBody>
      </p:sp>
      <p:sp>
        <p:nvSpPr>
          <p:cNvPr id="98314" name="Oval 10"/>
          <p:cNvSpPr>
            <a:spLocks noChangeArrowheads="1"/>
          </p:cNvSpPr>
          <p:nvPr/>
        </p:nvSpPr>
        <p:spPr bwMode="auto">
          <a:xfrm>
            <a:off x="685800" y="3352800"/>
            <a:ext cx="2438400" cy="1143000"/>
          </a:xfrm>
          <a:prstGeom prst="ellipse">
            <a:avLst/>
          </a:prstGeom>
          <a:solidFill>
            <a:schemeClr val="accent1"/>
          </a:solidFill>
          <a:ln w="9525">
            <a:solidFill>
              <a:schemeClr val="tx1"/>
            </a:solidFill>
            <a:round/>
            <a:headEnd/>
            <a:tailEnd/>
          </a:ln>
        </p:spPr>
        <p:txBody>
          <a:bodyPr wrap="none" anchor="ctr"/>
          <a:lstStyle/>
          <a:p>
            <a:r>
              <a:rPr lang="en-US" sz="1800"/>
              <a:t>Java Virtual</a:t>
            </a:r>
          </a:p>
          <a:p>
            <a:r>
              <a:rPr lang="en-US" sz="1800"/>
              <a:t>Machine for Windows</a:t>
            </a:r>
          </a:p>
        </p:txBody>
      </p:sp>
      <p:sp>
        <p:nvSpPr>
          <p:cNvPr id="49157" name="Rectangle 15"/>
          <p:cNvSpPr>
            <a:spLocks noChangeArrowheads="1"/>
          </p:cNvSpPr>
          <p:nvPr/>
        </p:nvSpPr>
        <p:spPr bwMode="auto">
          <a:xfrm>
            <a:off x="3733800" y="1447800"/>
            <a:ext cx="1676400" cy="1295400"/>
          </a:xfrm>
          <a:prstGeom prst="rect">
            <a:avLst/>
          </a:prstGeom>
          <a:solidFill>
            <a:schemeClr val="accent1"/>
          </a:solidFill>
          <a:ln w="9525">
            <a:solidFill>
              <a:schemeClr val="tx1"/>
            </a:solidFill>
            <a:miter lim="800000"/>
            <a:headEnd/>
            <a:tailEnd/>
          </a:ln>
        </p:spPr>
        <p:txBody>
          <a:bodyPr wrap="none" anchor="ctr"/>
          <a:lstStyle/>
          <a:p>
            <a:r>
              <a:rPr lang="en-US"/>
              <a:t>Byte code</a:t>
            </a:r>
            <a:br>
              <a:rPr lang="en-US"/>
            </a:br>
            <a:r>
              <a:rPr lang="en-US"/>
              <a:t>(.class)</a:t>
            </a:r>
          </a:p>
        </p:txBody>
      </p:sp>
      <p:sp>
        <p:nvSpPr>
          <p:cNvPr id="98333" name="Oval 29"/>
          <p:cNvSpPr>
            <a:spLocks noChangeArrowheads="1"/>
          </p:cNvSpPr>
          <p:nvPr/>
        </p:nvSpPr>
        <p:spPr bwMode="auto">
          <a:xfrm>
            <a:off x="2133600" y="5029200"/>
            <a:ext cx="2438400" cy="1143000"/>
          </a:xfrm>
          <a:prstGeom prst="ellipse">
            <a:avLst/>
          </a:prstGeom>
          <a:solidFill>
            <a:schemeClr val="accent1"/>
          </a:solidFill>
          <a:ln w="9525">
            <a:solidFill>
              <a:schemeClr val="tx1"/>
            </a:solidFill>
            <a:round/>
            <a:headEnd/>
            <a:tailEnd/>
          </a:ln>
        </p:spPr>
        <p:txBody>
          <a:bodyPr wrap="none" anchor="ctr"/>
          <a:lstStyle/>
          <a:p>
            <a:r>
              <a:rPr lang="en-US" sz="1800"/>
              <a:t>Java Virtual</a:t>
            </a:r>
          </a:p>
          <a:p>
            <a:r>
              <a:rPr lang="en-US" sz="1800"/>
              <a:t>Machine for Linux</a:t>
            </a:r>
          </a:p>
        </p:txBody>
      </p:sp>
      <p:sp>
        <p:nvSpPr>
          <p:cNvPr id="98334" name="Oval 30"/>
          <p:cNvSpPr>
            <a:spLocks noChangeArrowheads="1"/>
          </p:cNvSpPr>
          <p:nvPr/>
        </p:nvSpPr>
        <p:spPr bwMode="auto">
          <a:xfrm>
            <a:off x="4953000" y="5029200"/>
            <a:ext cx="2438400" cy="1143000"/>
          </a:xfrm>
          <a:prstGeom prst="ellipse">
            <a:avLst/>
          </a:prstGeom>
          <a:solidFill>
            <a:schemeClr val="accent1"/>
          </a:solidFill>
          <a:ln w="9525">
            <a:solidFill>
              <a:schemeClr val="tx1"/>
            </a:solidFill>
            <a:round/>
            <a:headEnd/>
            <a:tailEnd/>
          </a:ln>
        </p:spPr>
        <p:txBody>
          <a:bodyPr wrap="none" anchor="ctr"/>
          <a:lstStyle/>
          <a:p>
            <a:r>
              <a:rPr lang="en-US" sz="1800"/>
              <a:t>Java Virtual</a:t>
            </a:r>
          </a:p>
          <a:p>
            <a:r>
              <a:rPr lang="en-US" sz="1800"/>
              <a:t>Machine for Mac</a:t>
            </a:r>
          </a:p>
        </p:txBody>
      </p:sp>
      <p:sp>
        <p:nvSpPr>
          <p:cNvPr id="98335" name="Oval 31"/>
          <p:cNvSpPr>
            <a:spLocks noChangeArrowheads="1"/>
          </p:cNvSpPr>
          <p:nvPr/>
        </p:nvSpPr>
        <p:spPr bwMode="auto">
          <a:xfrm>
            <a:off x="6096000" y="3352800"/>
            <a:ext cx="2438400" cy="1143000"/>
          </a:xfrm>
          <a:prstGeom prst="ellipse">
            <a:avLst/>
          </a:prstGeom>
          <a:solidFill>
            <a:schemeClr val="accent1"/>
          </a:solidFill>
          <a:ln w="9525">
            <a:solidFill>
              <a:schemeClr val="tx1"/>
            </a:solidFill>
            <a:round/>
            <a:headEnd/>
            <a:tailEnd/>
          </a:ln>
        </p:spPr>
        <p:txBody>
          <a:bodyPr wrap="none" anchor="ctr"/>
          <a:lstStyle/>
          <a:p>
            <a:r>
              <a:rPr lang="en-US" sz="1800"/>
              <a:t>Java Virtual</a:t>
            </a:r>
          </a:p>
          <a:p>
            <a:r>
              <a:rPr lang="en-US" sz="1800"/>
              <a:t>Machine for Unix</a:t>
            </a:r>
          </a:p>
        </p:txBody>
      </p:sp>
      <p:sp>
        <p:nvSpPr>
          <p:cNvPr id="49161" name="Line 32"/>
          <p:cNvSpPr>
            <a:spLocks noChangeShapeType="1"/>
          </p:cNvSpPr>
          <p:nvPr/>
        </p:nvSpPr>
        <p:spPr bwMode="auto">
          <a:xfrm flipH="1">
            <a:off x="2743200" y="2743200"/>
            <a:ext cx="990600" cy="685800"/>
          </a:xfrm>
          <a:prstGeom prst="line">
            <a:avLst/>
          </a:prstGeom>
          <a:noFill/>
          <a:ln w="9525">
            <a:solidFill>
              <a:schemeClr val="tx1"/>
            </a:solidFill>
            <a:round/>
            <a:headEnd/>
            <a:tailEnd type="triangle" w="med" len="med"/>
          </a:ln>
        </p:spPr>
        <p:txBody>
          <a:bodyPr wrap="none"/>
          <a:lstStyle/>
          <a:p>
            <a:endParaRPr lang="en-US"/>
          </a:p>
        </p:txBody>
      </p:sp>
      <p:sp>
        <p:nvSpPr>
          <p:cNvPr id="49162" name="Line 33"/>
          <p:cNvSpPr>
            <a:spLocks noChangeShapeType="1"/>
          </p:cNvSpPr>
          <p:nvPr/>
        </p:nvSpPr>
        <p:spPr bwMode="auto">
          <a:xfrm flipH="1">
            <a:off x="3352800" y="2743200"/>
            <a:ext cx="990600" cy="2286000"/>
          </a:xfrm>
          <a:prstGeom prst="line">
            <a:avLst/>
          </a:prstGeom>
          <a:noFill/>
          <a:ln w="9525">
            <a:solidFill>
              <a:schemeClr val="tx1"/>
            </a:solidFill>
            <a:round/>
            <a:headEnd/>
            <a:tailEnd type="triangle" w="med" len="med"/>
          </a:ln>
        </p:spPr>
        <p:txBody>
          <a:bodyPr wrap="none"/>
          <a:lstStyle/>
          <a:p>
            <a:endParaRPr lang="en-US"/>
          </a:p>
        </p:txBody>
      </p:sp>
      <p:sp>
        <p:nvSpPr>
          <p:cNvPr id="49163" name="Line 34"/>
          <p:cNvSpPr>
            <a:spLocks noChangeShapeType="1"/>
          </p:cNvSpPr>
          <p:nvPr/>
        </p:nvSpPr>
        <p:spPr bwMode="auto">
          <a:xfrm>
            <a:off x="4800600" y="2743200"/>
            <a:ext cx="1371600" cy="2286000"/>
          </a:xfrm>
          <a:prstGeom prst="line">
            <a:avLst/>
          </a:prstGeom>
          <a:noFill/>
          <a:ln w="9525">
            <a:solidFill>
              <a:schemeClr val="tx1"/>
            </a:solidFill>
            <a:round/>
            <a:headEnd/>
            <a:tailEnd type="triangle" w="med" len="med"/>
          </a:ln>
        </p:spPr>
        <p:txBody>
          <a:bodyPr wrap="none"/>
          <a:lstStyle/>
          <a:p>
            <a:endParaRPr lang="en-US"/>
          </a:p>
        </p:txBody>
      </p:sp>
      <p:sp>
        <p:nvSpPr>
          <p:cNvPr id="49164" name="Line 35"/>
          <p:cNvSpPr>
            <a:spLocks noChangeShapeType="1"/>
          </p:cNvSpPr>
          <p:nvPr/>
        </p:nvSpPr>
        <p:spPr bwMode="auto">
          <a:xfrm>
            <a:off x="5410200" y="2743200"/>
            <a:ext cx="1219200" cy="6096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4" grpId="0" animBg="1" autoUpdateAnimBg="0"/>
      <p:bldP spid="98333" grpId="0" animBg="1" autoUpdateAnimBg="0"/>
      <p:bldP spid="98334" grpId="0" animBg="1" autoUpdateAnimBg="0"/>
      <p:bldP spid="9833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idx="4294967295"/>
          </p:nvPr>
        </p:nvSpPr>
        <p:spPr>
          <a:xfrm>
            <a:off x="533400" y="303213"/>
            <a:ext cx="8610600" cy="992187"/>
          </a:xfrm>
        </p:spPr>
        <p:txBody>
          <a:bodyPr/>
          <a:lstStyle/>
          <a:p>
            <a:pPr eaLnBrk="1" hangingPunct="1"/>
            <a:r>
              <a:rPr lang="en-US" altLang="en-US" smtClean="0"/>
              <a:t>Java Versions</a:t>
            </a:r>
          </a:p>
        </p:txBody>
      </p:sp>
      <p:sp>
        <p:nvSpPr>
          <p:cNvPr id="86020" name="Rectangle 3"/>
          <p:cNvSpPr>
            <a:spLocks noGrp="1" noChangeArrowheads="1"/>
          </p:cNvSpPr>
          <p:nvPr>
            <p:ph type="body" idx="4294967295"/>
          </p:nvPr>
        </p:nvSpPr>
        <p:spPr>
          <a:xfrm>
            <a:off x="560388" y="1409700"/>
            <a:ext cx="7772400" cy="4724400"/>
          </a:xfrm>
        </p:spPr>
        <p:txBody>
          <a:bodyPr/>
          <a:lstStyle/>
          <a:p>
            <a:pPr eaLnBrk="1" hangingPunct="1"/>
            <a:r>
              <a:rPr lang="en-US" altLang="en-US" sz="2800" smtClean="0"/>
              <a:t>The software you use to write Java programs is called the Java Development Kit, or JDK.</a:t>
            </a:r>
          </a:p>
          <a:p>
            <a:pPr eaLnBrk="1" hangingPunct="1"/>
            <a:r>
              <a:rPr lang="en-US" altLang="en-US" sz="2800" smtClean="0"/>
              <a:t>There are different editions of the JDK:</a:t>
            </a:r>
          </a:p>
          <a:p>
            <a:pPr lvl="1" eaLnBrk="1" hangingPunct="1"/>
            <a:r>
              <a:rPr lang="en-US" altLang="en-US" smtClean="0"/>
              <a:t>Java SE - Java2 </a:t>
            </a:r>
            <a:r>
              <a:rPr lang="en-US" altLang="en-US" i="1" smtClean="0"/>
              <a:t>Standard Edition</a:t>
            </a:r>
            <a:r>
              <a:rPr lang="en-US" altLang="en-US" smtClean="0"/>
              <a:t>.</a:t>
            </a:r>
          </a:p>
          <a:p>
            <a:pPr lvl="1" eaLnBrk="1" hangingPunct="1"/>
            <a:r>
              <a:rPr lang="en-US" altLang="en-US" smtClean="0"/>
              <a:t>Java EE - Java2 </a:t>
            </a:r>
            <a:r>
              <a:rPr lang="en-US" altLang="en-US" i="1" smtClean="0"/>
              <a:t>Enterprise Edition</a:t>
            </a:r>
            <a:r>
              <a:rPr lang="en-US" altLang="en-US" smtClean="0"/>
              <a:t>.</a:t>
            </a:r>
          </a:p>
          <a:p>
            <a:pPr lvl="1" eaLnBrk="1" hangingPunct="1"/>
            <a:r>
              <a:rPr lang="en-US" altLang="en-US" smtClean="0"/>
              <a:t>Java ME - Java2 </a:t>
            </a:r>
            <a:r>
              <a:rPr lang="en-US" altLang="en-US" i="1" smtClean="0"/>
              <a:t>Micro Edition</a:t>
            </a:r>
            <a:r>
              <a:rPr lang="en-US" altLang="en-US" smtClean="0"/>
              <a:t>.</a:t>
            </a:r>
          </a:p>
          <a:p>
            <a:pPr eaLnBrk="1" hangingPunct="1"/>
            <a:r>
              <a:rPr lang="en-US" altLang="en-US" smtClean="0"/>
              <a:t>Available for download at</a:t>
            </a:r>
            <a:br>
              <a:rPr lang="en-US" altLang="en-US" smtClean="0"/>
            </a:br>
            <a:r>
              <a:rPr lang="en-US" altLang="en-US" smtClean="0">
                <a:latin typeface="Courier New" panose="02070309020205020404" pitchFamily="49" charset="0"/>
                <a:hlinkClick r:id="rId3"/>
              </a:rPr>
              <a:t>http://java.oracle.com</a:t>
            </a:r>
            <a:endParaRPr lang="en-US" altLang="en-US" smtClean="0">
              <a:latin typeface="Courier New" panose="02070309020205020404" pitchFamily="49" charset="0"/>
            </a:endParaRPr>
          </a:p>
        </p:txBody>
      </p:sp>
    </p:spTree>
    <p:extLst>
      <p:ext uri="{BB962C8B-B14F-4D97-AF65-F5344CB8AC3E}">
        <p14:creationId xmlns:p14="http://schemas.microsoft.com/office/powerpoint/2010/main" val="3733754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304800" y="227013"/>
            <a:ext cx="8610600" cy="992187"/>
          </a:xfrm>
        </p:spPr>
        <p:txBody>
          <a:bodyPr/>
          <a:lstStyle/>
          <a:p>
            <a:pPr eaLnBrk="1" hangingPunct="1"/>
            <a:r>
              <a:rPr lang="en-US" dirty="0" smtClean="0"/>
              <a:t>The Programming Process</a:t>
            </a:r>
          </a:p>
        </p:txBody>
      </p:sp>
      <p:sp>
        <p:nvSpPr>
          <p:cNvPr id="52228" name="Rectangle 3"/>
          <p:cNvSpPr>
            <a:spLocks noGrp="1" noChangeArrowheads="1"/>
          </p:cNvSpPr>
          <p:nvPr>
            <p:ph type="body" idx="4294967295"/>
          </p:nvPr>
        </p:nvSpPr>
        <p:spPr>
          <a:xfrm>
            <a:off x="304800" y="1447800"/>
            <a:ext cx="8534400" cy="4572000"/>
          </a:xfrm>
        </p:spPr>
        <p:txBody>
          <a:bodyPr/>
          <a:lstStyle/>
          <a:p>
            <a:pPr marL="455613" indent="-455613" eaLnBrk="1" hangingPunct="1">
              <a:buFontTx/>
              <a:buNone/>
            </a:pPr>
            <a:r>
              <a:rPr lang="en-US" sz="2400" dirty="0" smtClean="0"/>
              <a:t>1.	Clearly </a:t>
            </a:r>
            <a:r>
              <a:rPr lang="en-US" sz="2400" dirty="0" smtClean="0">
                <a:solidFill>
                  <a:srgbClr val="FF0000"/>
                </a:solidFill>
              </a:rPr>
              <a:t>define</a:t>
            </a:r>
            <a:r>
              <a:rPr lang="en-US" sz="2400" dirty="0" smtClean="0"/>
              <a:t> what the program is to do.</a:t>
            </a:r>
          </a:p>
          <a:p>
            <a:pPr marL="455613" indent="-455613" eaLnBrk="1" hangingPunct="1">
              <a:buFontTx/>
              <a:buNone/>
            </a:pPr>
            <a:r>
              <a:rPr lang="en-US" sz="2400" dirty="0" smtClean="0"/>
              <a:t>2.	</a:t>
            </a:r>
            <a:r>
              <a:rPr lang="en-US" sz="2400" dirty="0" smtClean="0">
                <a:solidFill>
                  <a:srgbClr val="FF0000"/>
                </a:solidFill>
              </a:rPr>
              <a:t>Visualize</a:t>
            </a:r>
            <a:r>
              <a:rPr lang="en-US" sz="2400" dirty="0" smtClean="0"/>
              <a:t> the program running on the computer.</a:t>
            </a:r>
          </a:p>
          <a:p>
            <a:pPr marL="455613" indent="-455613" eaLnBrk="1" hangingPunct="1">
              <a:buFontTx/>
              <a:buNone/>
            </a:pPr>
            <a:r>
              <a:rPr lang="en-US" sz="2400" dirty="0" smtClean="0"/>
              <a:t>3.	Use design tools to create a </a:t>
            </a:r>
            <a:r>
              <a:rPr lang="en-US" sz="2400" dirty="0" smtClean="0">
                <a:solidFill>
                  <a:srgbClr val="FF0000"/>
                </a:solidFill>
              </a:rPr>
              <a:t>model</a:t>
            </a:r>
            <a:r>
              <a:rPr lang="en-US" sz="2400" dirty="0" smtClean="0"/>
              <a:t> of the program.</a:t>
            </a:r>
          </a:p>
          <a:p>
            <a:pPr marL="514350" indent="-514350" eaLnBrk="1" hangingPunct="1">
              <a:buNone/>
            </a:pPr>
            <a:r>
              <a:rPr lang="en-US" sz="2400" dirty="0" smtClean="0"/>
              <a:t>4.   Check the model for </a:t>
            </a:r>
            <a:r>
              <a:rPr lang="en-US" sz="2400" dirty="0" smtClean="0">
                <a:solidFill>
                  <a:srgbClr val="FF0000"/>
                </a:solidFill>
              </a:rPr>
              <a:t>logical</a:t>
            </a:r>
            <a:r>
              <a:rPr lang="en-US" sz="2400" dirty="0" smtClean="0"/>
              <a:t> errors.</a:t>
            </a:r>
          </a:p>
          <a:p>
            <a:pPr marL="455613" indent="-455613" eaLnBrk="1" hangingPunct="1">
              <a:buFontTx/>
              <a:buNone/>
            </a:pPr>
            <a:r>
              <a:rPr lang="en-US" sz="2400" dirty="0" smtClean="0"/>
              <a:t>5.	Enter the </a:t>
            </a:r>
            <a:r>
              <a:rPr lang="en-US" sz="2400" dirty="0" smtClean="0">
                <a:solidFill>
                  <a:srgbClr val="FF0000"/>
                </a:solidFill>
              </a:rPr>
              <a:t>code</a:t>
            </a:r>
            <a:r>
              <a:rPr lang="en-US" sz="2400" dirty="0" smtClean="0"/>
              <a:t> and compile it.</a:t>
            </a:r>
          </a:p>
          <a:p>
            <a:pPr marL="455613" indent="-455613" eaLnBrk="1" hangingPunct="1">
              <a:buFontTx/>
              <a:buNone/>
            </a:pPr>
            <a:r>
              <a:rPr lang="en-US" sz="2400" dirty="0" smtClean="0"/>
              <a:t>6.	Correct any errors found during compilation (</a:t>
            </a:r>
            <a:r>
              <a:rPr lang="en-US" sz="2400" dirty="0" smtClean="0">
                <a:solidFill>
                  <a:srgbClr val="FF0000"/>
                </a:solidFill>
              </a:rPr>
              <a:t>syntax</a:t>
            </a:r>
            <a:r>
              <a:rPr lang="en-US" sz="2400" dirty="0" smtClean="0"/>
              <a:t> errors). </a:t>
            </a:r>
          </a:p>
          <a:p>
            <a:pPr marL="1219200" lvl="1" indent="-533400" eaLnBrk="1" hangingPunct="1">
              <a:buFontTx/>
              <a:buNone/>
            </a:pPr>
            <a:r>
              <a:rPr lang="en-US" sz="2000" dirty="0" smtClean="0">
                <a:solidFill>
                  <a:schemeClr val="accent2"/>
                </a:solidFill>
              </a:rPr>
              <a:t>Repeat Steps 5 and 6 as many times as necessary.</a:t>
            </a:r>
            <a:endParaRPr lang="en-US" sz="2000" dirty="0" smtClean="0"/>
          </a:p>
          <a:p>
            <a:pPr marL="455613" indent="-455613" eaLnBrk="1" hangingPunct="1">
              <a:buFontTx/>
              <a:buNone/>
            </a:pPr>
            <a:r>
              <a:rPr lang="en-US" sz="2400" dirty="0" smtClean="0"/>
              <a:t>7.	Run the program with test data for input.</a:t>
            </a:r>
          </a:p>
          <a:p>
            <a:pPr marL="455613" indent="-455613" eaLnBrk="1" hangingPunct="1">
              <a:buFontTx/>
              <a:buNone/>
            </a:pPr>
            <a:r>
              <a:rPr lang="en-US" sz="2400" dirty="0" smtClean="0"/>
              <a:t>8.	Correct any </a:t>
            </a:r>
            <a:r>
              <a:rPr lang="en-US" sz="2400" dirty="0" smtClean="0">
                <a:solidFill>
                  <a:srgbClr val="FF0000"/>
                </a:solidFill>
              </a:rPr>
              <a:t>runtime</a:t>
            </a:r>
            <a:r>
              <a:rPr lang="en-US" sz="2400" dirty="0" smtClean="0"/>
              <a:t> errors found while running the program. </a:t>
            </a:r>
          </a:p>
          <a:p>
            <a:pPr marL="1219200" lvl="1" indent="-533400" eaLnBrk="1" hangingPunct="1">
              <a:buFontTx/>
              <a:buNone/>
            </a:pPr>
            <a:r>
              <a:rPr lang="en-US" sz="2000" dirty="0" smtClean="0">
                <a:solidFill>
                  <a:schemeClr val="accent2"/>
                </a:solidFill>
              </a:rPr>
              <a:t>Repeat Steps 5 through 8 as many times as necessary.</a:t>
            </a:r>
          </a:p>
          <a:p>
            <a:pPr marL="455613" indent="-455613" eaLnBrk="1" hangingPunct="1">
              <a:buFontTx/>
              <a:buNone/>
            </a:pPr>
            <a:r>
              <a:rPr lang="en-US" sz="2400" dirty="0" smtClean="0"/>
              <a:t>9.	Validate the results of the program.</a:t>
            </a:r>
          </a:p>
          <a:p>
            <a:pPr marL="514350" indent="-514350" eaLnBrk="1" hangingPunct="1">
              <a:buFontTx/>
              <a:buAutoNum type="arabicPeriod" startAt="4"/>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3810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1.6</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527050"/>
            <a:ext cx="1069975" cy="107315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67640" y="1905000"/>
            <a:ext cx="8808721"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p:txBody>
          <a:bodyPr/>
          <a:lstStyle/>
          <a:p>
            <a:pPr eaLnBrk="1" hangingPunct="1"/>
            <a:r>
              <a:rPr lang="en-US" smtClean="0"/>
              <a:t>Software Engineering</a:t>
            </a:r>
          </a:p>
        </p:txBody>
      </p:sp>
      <p:sp>
        <p:nvSpPr>
          <p:cNvPr id="54276" name="Rectangle 3"/>
          <p:cNvSpPr>
            <a:spLocks noGrp="1" noChangeArrowheads="1"/>
          </p:cNvSpPr>
          <p:nvPr>
            <p:ph type="body" idx="4294967295"/>
          </p:nvPr>
        </p:nvSpPr>
        <p:spPr/>
        <p:txBody>
          <a:bodyPr/>
          <a:lstStyle/>
          <a:p>
            <a:pPr eaLnBrk="1" hangingPunct="1">
              <a:lnSpc>
                <a:spcPct val="90000"/>
              </a:lnSpc>
            </a:pPr>
            <a:r>
              <a:rPr lang="en-US" sz="2800" smtClean="0"/>
              <a:t>Encompasses the whole process of crafting computer software.</a:t>
            </a:r>
          </a:p>
          <a:p>
            <a:pPr eaLnBrk="1" hangingPunct="1">
              <a:lnSpc>
                <a:spcPct val="90000"/>
              </a:lnSpc>
            </a:pPr>
            <a:r>
              <a:rPr lang="en-US" sz="2800" smtClean="0"/>
              <a:t>Software engineers perform several tasks in the development of complex software projects.</a:t>
            </a:r>
          </a:p>
          <a:p>
            <a:pPr lvl="1" eaLnBrk="1" hangingPunct="1">
              <a:lnSpc>
                <a:spcPct val="90000"/>
              </a:lnSpc>
            </a:pPr>
            <a:r>
              <a:rPr lang="en-US" sz="2400" smtClean="0"/>
              <a:t>designing,</a:t>
            </a:r>
          </a:p>
          <a:p>
            <a:pPr lvl="1" eaLnBrk="1" hangingPunct="1">
              <a:lnSpc>
                <a:spcPct val="90000"/>
              </a:lnSpc>
            </a:pPr>
            <a:r>
              <a:rPr lang="en-US" sz="2400" smtClean="0"/>
              <a:t>writing,</a:t>
            </a:r>
          </a:p>
          <a:p>
            <a:pPr lvl="1" eaLnBrk="1" hangingPunct="1">
              <a:lnSpc>
                <a:spcPct val="90000"/>
              </a:lnSpc>
            </a:pPr>
            <a:r>
              <a:rPr lang="en-US" sz="2400" smtClean="0"/>
              <a:t>testing,</a:t>
            </a:r>
          </a:p>
          <a:p>
            <a:pPr lvl="1" eaLnBrk="1" hangingPunct="1">
              <a:lnSpc>
                <a:spcPct val="90000"/>
              </a:lnSpc>
            </a:pPr>
            <a:r>
              <a:rPr lang="en-US" sz="2400" smtClean="0"/>
              <a:t>debugging,</a:t>
            </a:r>
          </a:p>
          <a:p>
            <a:pPr lvl="1" eaLnBrk="1" hangingPunct="1">
              <a:lnSpc>
                <a:spcPct val="90000"/>
              </a:lnSpc>
            </a:pPr>
            <a:r>
              <a:rPr lang="en-US" sz="2400" smtClean="0"/>
              <a:t>documenting,</a:t>
            </a:r>
          </a:p>
          <a:p>
            <a:pPr lvl="1" eaLnBrk="1" hangingPunct="1">
              <a:lnSpc>
                <a:spcPct val="90000"/>
              </a:lnSpc>
            </a:pPr>
            <a:r>
              <a:rPr lang="en-US" sz="2400" smtClean="0"/>
              <a:t>modifying, and</a:t>
            </a:r>
          </a:p>
          <a:p>
            <a:pPr lvl="1" eaLnBrk="1" hangingPunct="1">
              <a:lnSpc>
                <a:spcPct val="90000"/>
              </a:lnSpc>
            </a:pPr>
            <a:r>
              <a:rPr lang="en-US" sz="2400" smtClean="0"/>
              <a:t>maintaining.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Examples’ Source Code </a:t>
            </a:r>
            <a:endParaRPr lang="en-US" dirty="0"/>
          </a:p>
        </p:txBody>
      </p:sp>
      <p:sp>
        <p:nvSpPr>
          <p:cNvPr id="3" name="Content Placeholder 2"/>
          <p:cNvSpPr>
            <a:spLocks noGrp="1"/>
          </p:cNvSpPr>
          <p:nvPr>
            <p:ph idx="1"/>
          </p:nvPr>
        </p:nvSpPr>
        <p:spPr>
          <a:xfrm>
            <a:off x="304800" y="1600200"/>
            <a:ext cx="8610600" cy="4572000"/>
          </a:xfrm>
        </p:spPr>
        <p:txBody>
          <a:bodyPr/>
          <a:lstStyle/>
          <a:p>
            <a:pPr>
              <a:spcBef>
                <a:spcPct val="0"/>
              </a:spcBef>
              <a:buFontTx/>
              <a:buNone/>
            </a:pPr>
            <a:r>
              <a:rPr lang="en-US" altLang="en-US" sz="2400" dirty="0">
                <a:cs typeface="Arial" panose="020B0604020202020204" pitchFamily="34" charset="0"/>
                <a:sym typeface="Arial" panose="020B0604020202020204" pitchFamily="34" charset="0"/>
              </a:rPr>
              <a:t>Source Code for examples presented in these slides can be found on:</a:t>
            </a:r>
          </a:p>
          <a:p>
            <a:pPr>
              <a:spcBef>
                <a:spcPct val="0"/>
              </a:spcBef>
              <a:buFontTx/>
              <a:buNone/>
            </a:pPr>
            <a:endParaRPr lang="en-US" altLang="en-US" sz="2000" b="1" dirty="0">
              <a:cs typeface="Arial" panose="020B0604020202020204" pitchFamily="34" charset="0"/>
              <a:sym typeface="Arial" panose="020B0604020202020204" pitchFamily="34" charset="0"/>
            </a:endParaRPr>
          </a:p>
          <a:p>
            <a:pPr>
              <a:spcBef>
                <a:spcPct val="0"/>
              </a:spcBef>
              <a:buFontTx/>
              <a:buNone/>
            </a:pPr>
            <a:r>
              <a:rPr lang="en-US" altLang="en-US" sz="2000" b="1" dirty="0">
                <a:cs typeface="Arial" panose="020B0604020202020204" pitchFamily="34" charset="0"/>
                <a:sym typeface="Arial" panose="020B0604020202020204" pitchFamily="34" charset="0"/>
              </a:rPr>
              <a:t>Blackboard-&gt;Course Content-&gt;Source Code Of The Book Examples</a:t>
            </a:r>
          </a:p>
          <a:p>
            <a:endParaRPr lang="en-US" dirty="0"/>
          </a:p>
        </p:txBody>
      </p:sp>
    </p:spTree>
    <p:extLst>
      <p:ext uri="{BB962C8B-B14F-4D97-AF65-F5344CB8AC3E}">
        <p14:creationId xmlns:p14="http://schemas.microsoft.com/office/powerpoint/2010/main" val="391014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p:txBody>
          <a:bodyPr/>
          <a:lstStyle/>
          <a:p>
            <a:pPr eaLnBrk="1" hangingPunct="1"/>
            <a:r>
              <a:rPr lang="en-US" dirty="0" smtClean="0"/>
              <a:t>Software Engineering</a:t>
            </a:r>
          </a:p>
        </p:txBody>
      </p:sp>
      <p:sp>
        <p:nvSpPr>
          <p:cNvPr id="55300" name="Rectangle 3"/>
          <p:cNvSpPr>
            <a:spLocks noGrp="1" noChangeArrowheads="1"/>
          </p:cNvSpPr>
          <p:nvPr>
            <p:ph type="body" idx="4294967295"/>
          </p:nvPr>
        </p:nvSpPr>
        <p:spPr/>
        <p:txBody>
          <a:bodyPr/>
          <a:lstStyle/>
          <a:p>
            <a:pPr eaLnBrk="1" hangingPunct="1"/>
            <a:r>
              <a:rPr lang="en-US" dirty="0" smtClean="0"/>
              <a:t>Software engineers develop:</a:t>
            </a:r>
          </a:p>
          <a:p>
            <a:pPr lvl="1" eaLnBrk="1" hangingPunct="1"/>
            <a:r>
              <a:rPr lang="en-US" dirty="0" smtClean="0"/>
              <a:t>program </a:t>
            </a:r>
            <a:r>
              <a:rPr lang="en-US" dirty="0" smtClean="0">
                <a:solidFill>
                  <a:srgbClr val="FF0000"/>
                </a:solidFill>
              </a:rPr>
              <a:t>specifications</a:t>
            </a:r>
            <a:r>
              <a:rPr lang="en-US" dirty="0" smtClean="0"/>
              <a:t>,</a:t>
            </a:r>
          </a:p>
          <a:p>
            <a:pPr lvl="1" eaLnBrk="1" hangingPunct="1"/>
            <a:r>
              <a:rPr lang="en-US" dirty="0" smtClean="0"/>
              <a:t>diagrams of </a:t>
            </a:r>
            <a:r>
              <a:rPr lang="en-US" dirty="0" smtClean="0">
                <a:solidFill>
                  <a:srgbClr val="FF0000"/>
                </a:solidFill>
              </a:rPr>
              <a:t>screen output</a:t>
            </a:r>
            <a:r>
              <a:rPr lang="en-US" dirty="0" smtClean="0"/>
              <a:t>,</a:t>
            </a:r>
          </a:p>
          <a:p>
            <a:pPr lvl="1" eaLnBrk="1" hangingPunct="1"/>
            <a:r>
              <a:rPr lang="en-US" dirty="0" smtClean="0"/>
              <a:t>diagrams representing the program components and the </a:t>
            </a:r>
            <a:r>
              <a:rPr lang="en-US" dirty="0" smtClean="0">
                <a:solidFill>
                  <a:srgbClr val="FF0000"/>
                </a:solidFill>
              </a:rPr>
              <a:t>flow of data</a:t>
            </a:r>
            <a:r>
              <a:rPr lang="en-US" dirty="0" smtClean="0"/>
              <a:t>,</a:t>
            </a:r>
          </a:p>
          <a:p>
            <a:pPr lvl="1" eaLnBrk="1" hangingPunct="1"/>
            <a:r>
              <a:rPr lang="en-US" dirty="0" err="1" smtClean="0">
                <a:solidFill>
                  <a:srgbClr val="FF0000"/>
                </a:solidFill>
              </a:rPr>
              <a:t>pseudocode</a:t>
            </a:r>
            <a:r>
              <a:rPr lang="en-US" dirty="0" smtClean="0"/>
              <a:t>,</a:t>
            </a:r>
          </a:p>
          <a:p>
            <a:pPr lvl="1" eaLnBrk="1" hangingPunct="1"/>
            <a:r>
              <a:rPr lang="en-US" dirty="0" smtClean="0"/>
              <a:t>examples of expected </a:t>
            </a:r>
            <a:r>
              <a:rPr lang="en-US" dirty="0" smtClean="0">
                <a:solidFill>
                  <a:srgbClr val="FF0000"/>
                </a:solidFill>
              </a:rPr>
              <a:t>input and desired output</a:t>
            </a:r>
            <a:r>
              <a:rPr 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p:txBody>
          <a:bodyPr/>
          <a:lstStyle/>
          <a:p>
            <a:pPr eaLnBrk="1" hangingPunct="1"/>
            <a:r>
              <a:rPr lang="en-US" dirty="0" smtClean="0"/>
              <a:t>Software Engineering</a:t>
            </a:r>
          </a:p>
        </p:txBody>
      </p:sp>
      <p:sp>
        <p:nvSpPr>
          <p:cNvPr id="56324" name="Rectangle 3"/>
          <p:cNvSpPr>
            <a:spLocks noGrp="1" noChangeArrowheads="1"/>
          </p:cNvSpPr>
          <p:nvPr>
            <p:ph type="body" idx="4294967295"/>
          </p:nvPr>
        </p:nvSpPr>
        <p:spPr/>
        <p:txBody>
          <a:bodyPr/>
          <a:lstStyle/>
          <a:p>
            <a:pPr eaLnBrk="1" hangingPunct="1">
              <a:lnSpc>
                <a:spcPct val="90000"/>
              </a:lnSpc>
            </a:pPr>
            <a:r>
              <a:rPr lang="en-US" sz="2800" dirty="0" smtClean="0"/>
              <a:t>Software engineers also use special software designed for </a:t>
            </a:r>
            <a:r>
              <a:rPr lang="en-US" sz="2800" dirty="0" smtClean="0">
                <a:solidFill>
                  <a:srgbClr val="FF0000"/>
                </a:solidFill>
              </a:rPr>
              <a:t>testing programs </a:t>
            </a:r>
            <a:r>
              <a:rPr lang="en-US" sz="2800" dirty="0" smtClean="0"/>
              <a:t>(</a:t>
            </a:r>
            <a:r>
              <a:rPr lang="en-US" sz="2800" dirty="0" err="1" smtClean="0"/>
              <a:t>JUnit</a:t>
            </a:r>
            <a:r>
              <a:rPr lang="en-US" sz="2800" dirty="0" smtClean="0"/>
              <a:t> tests).</a:t>
            </a:r>
          </a:p>
          <a:p>
            <a:pPr eaLnBrk="1" hangingPunct="1">
              <a:lnSpc>
                <a:spcPct val="90000"/>
              </a:lnSpc>
            </a:pPr>
            <a:r>
              <a:rPr lang="en-US" sz="2800" dirty="0" smtClean="0"/>
              <a:t>Most commercial software applications are large and complex.</a:t>
            </a:r>
          </a:p>
          <a:p>
            <a:pPr eaLnBrk="1" hangingPunct="1">
              <a:lnSpc>
                <a:spcPct val="90000"/>
              </a:lnSpc>
            </a:pPr>
            <a:r>
              <a:rPr lang="en-US" sz="2800" dirty="0" smtClean="0"/>
              <a:t>Usually a </a:t>
            </a:r>
            <a:r>
              <a:rPr lang="en-US" sz="2800" dirty="0" smtClean="0">
                <a:solidFill>
                  <a:srgbClr val="FF0000"/>
                </a:solidFill>
              </a:rPr>
              <a:t>team</a:t>
            </a:r>
            <a:r>
              <a:rPr lang="en-US" sz="2800" dirty="0" smtClean="0"/>
              <a:t> of programmers, not a single individual, develops them.</a:t>
            </a:r>
          </a:p>
          <a:p>
            <a:pPr eaLnBrk="1" hangingPunct="1">
              <a:lnSpc>
                <a:spcPct val="90000"/>
              </a:lnSpc>
            </a:pPr>
            <a:r>
              <a:rPr lang="en-US" sz="2800" dirty="0" smtClean="0"/>
              <a:t>Program requirements are thoroughly analyzed and divided into </a:t>
            </a:r>
            <a:r>
              <a:rPr lang="en-US" sz="2800" dirty="0" smtClean="0">
                <a:solidFill>
                  <a:srgbClr val="FF0000"/>
                </a:solidFill>
              </a:rPr>
              <a:t>subtasks</a:t>
            </a:r>
            <a:r>
              <a:rPr lang="en-US" sz="2800" dirty="0" smtClean="0"/>
              <a:t> that are handled by</a:t>
            </a:r>
          </a:p>
          <a:p>
            <a:pPr lvl="1" eaLnBrk="1" hangingPunct="1">
              <a:lnSpc>
                <a:spcPct val="90000"/>
              </a:lnSpc>
            </a:pPr>
            <a:r>
              <a:rPr lang="en-US" sz="2400" dirty="0" smtClean="0"/>
              <a:t>individual teams</a:t>
            </a:r>
          </a:p>
          <a:p>
            <a:pPr lvl="1" eaLnBrk="1" hangingPunct="1">
              <a:lnSpc>
                <a:spcPct val="90000"/>
              </a:lnSpc>
            </a:pPr>
            <a:r>
              <a:rPr lang="en-US" sz="2400" dirty="0" smtClean="0"/>
              <a:t>individuals within a team.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p:txBody>
          <a:bodyPr/>
          <a:lstStyle/>
          <a:p>
            <a:pPr eaLnBrk="1" hangingPunct="1"/>
            <a:r>
              <a:rPr lang="en-US" smtClean="0"/>
              <a:t>Procedural Programming</a:t>
            </a:r>
          </a:p>
        </p:txBody>
      </p:sp>
      <p:sp>
        <p:nvSpPr>
          <p:cNvPr id="57348" name="Rectangle 3"/>
          <p:cNvSpPr>
            <a:spLocks noGrp="1" noChangeArrowheads="1"/>
          </p:cNvSpPr>
          <p:nvPr>
            <p:ph type="body" idx="4294967295"/>
          </p:nvPr>
        </p:nvSpPr>
        <p:spPr/>
        <p:txBody>
          <a:bodyPr/>
          <a:lstStyle/>
          <a:p>
            <a:pPr eaLnBrk="1" hangingPunct="1">
              <a:lnSpc>
                <a:spcPct val="90000"/>
              </a:lnSpc>
            </a:pPr>
            <a:r>
              <a:rPr lang="en-US" dirty="0" smtClean="0"/>
              <a:t>Older programming languages were procedural.</a:t>
            </a:r>
          </a:p>
          <a:p>
            <a:pPr eaLnBrk="1" hangingPunct="1">
              <a:lnSpc>
                <a:spcPct val="90000"/>
              </a:lnSpc>
            </a:pPr>
            <a:r>
              <a:rPr lang="en-US" dirty="0" smtClean="0"/>
              <a:t>A </a:t>
            </a:r>
            <a:r>
              <a:rPr lang="en-US" i="1" dirty="0" smtClean="0"/>
              <a:t>procedure </a:t>
            </a:r>
            <a:r>
              <a:rPr lang="en-US" dirty="0" smtClean="0"/>
              <a:t>is a set of programming language statements that, together, perform a specific task.</a:t>
            </a:r>
          </a:p>
          <a:p>
            <a:pPr eaLnBrk="1" hangingPunct="1">
              <a:lnSpc>
                <a:spcPct val="90000"/>
              </a:lnSpc>
            </a:pPr>
            <a:r>
              <a:rPr lang="en-US" dirty="0" smtClean="0"/>
              <a:t>Procedures typically operate on </a:t>
            </a:r>
            <a:r>
              <a:rPr lang="en-US" dirty="0" smtClean="0">
                <a:solidFill>
                  <a:srgbClr val="FF0000"/>
                </a:solidFill>
              </a:rPr>
              <a:t>data</a:t>
            </a:r>
            <a:r>
              <a:rPr lang="en-US" dirty="0" smtClean="0"/>
              <a:t> items that are </a:t>
            </a:r>
            <a:r>
              <a:rPr lang="en-US" dirty="0" smtClean="0">
                <a:solidFill>
                  <a:srgbClr val="FF0000"/>
                </a:solidFill>
              </a:rPr>
              <a:t>separate</a:t>
            </a:r>
            <a:r>
              <a:rPr lang="en-US" dirty="0" smtClean="0"/>
              <a:t> from the </a:t>
            </a:r>
            <a:r>
              <a:rPr lang="en-US" dirty="0" smtClean="0">
                <a:solidFill>
                  <a:srgbClr val="FF0000"/>
                </a:solidFill>
              </a:rPr>
              <a:t>procedures</a:t>
            </a:r>
            <a:r>
              <a:rPr lang="en-US" dirty="0" smtClean="0"/>
              <a:t>.</a:t>
            </a:r>
          </a:p>
          <a:p>
            <a:pPr eaLnBrk="1" hangingPunct="1">
              <a:lnSpc>
                <a:spcPct val="90000"/>
              </a:lnSpc>
            </a:pPr>
            <a:r>
              <a:rPr lang="en-US" dirty="0" smtClean="0"/>
              <a:t>In a procedural program, the data items are commonly </a:t>
            </a:r>
            <a:r>
              <a:rPr lang="en-US" dirty="0" smtClean="0">
                <a:solidFill>
                  <a:srgbClr val="FF0000"/>
                </a:solidFill>
              </a:rPr>
              <a:t>passed</a:t>
            </a:r>
            <a:r>
              <a:rPr lang="en-US" dirty="0" smtClean="0"/>
              <a:t> from one procedure to another.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304800" y="0"/>
            <a:ext cx="8610600" cy="992187"/>
          </a:xfrm>
        </p:spPr>
        <p:txBody>
          <a:bodyPr/>
          <a:lstStyle/>
          <a:p>
            <a:pPr eaLnBrk="1" hangingPunct="1"/>
            <a:r>
              <a:rPr lang="en-US" dirty="0" smtClean="0"/>
              <a:t>Procedural Programming</a:t>
            </a:r>
          </a:p>
        </p:txBody>
      </p:sp>
      <p:sp>
        <p:nvSpPr>
          <p:cNvPr id="59396" name="Rectangle 3"/>
          <p:cNvSpPr>
            <a:spLocks noGrp="1" noChangeArrowheads="1"/>
          </p:cNvSpPr>
          <p:nvPr>
            <p:ph type="body" idx="4294967295"/>
          </p:nvPr>
        </p:nvSpPr>
        <p:spPr>
          <a:xfrm>
            <a:off x="304800" y="1143000"/>
            <a:ext cx="8294688" cy="4572000"/>
          </a:xfrm>
        </p:spPr>
        <p:txBody>
          <a:bodyPr/>
          <a:lstStyle/>
          <a:p>
            <a:pPr eaLnBrk="1" hangingPunct="1"/>
            <a:r>
              <a:rPr lang="en-US" sz="2800" dirty="0" smtClean="0"/>
              <a:t>In procedural programming, procedures are developed to operate on the program’s data.</a:t>
            </a:r>
          </a:p>
          <a:p>
            <a:pPr eaLnBrk="1" hangingPunct="1"/>
            <a:r>
              <a:rPr lang="en-US" sz="2800" dirty="0" smtClean="0">
                <a:solidFill>
                  <a:srgbClr val="FF0000"/>
                </a:solidFill>
              </a:rPr>
              <a:t>Data</a:t>
            </a:r>
            <a:r>
              <a:rPr lang="en-US" sz="2800" dirty="0" smtClean="0"/>
              <a:t> in the program tends to be </a:t>
            </a:r>
            <a:r>
              <a:rPr lang="en-US" sz="2800" dirty="0" smtClean="0">
                <a:solidFill>
                  <a:srgbClr val="FF0000"/>
                </a:solidFill>
              </a:rPr>
              <a:t>global</a:t>
            </a:r>
            <a:r>
              <a:rPr lang="en-US" sz="2800" dirty="0" smtClean="0"/>
              <a:t> to the entire program.</a:t>
            </a:r>
          </a:p>
          <a:p>
            <a:pPr eaLnBrk="1" hangingPunct="1"/>
            <a:r>
              <a:rPr lang="en-US" sz="2800" dirty="0" smtClean="0">
                <a:solidFill>
                  <a:srgbClr val="FF0000"/>
                </a:solidFill>
              </a:rPr>
              <a:t>Data</a:t>
            </a:r>
            <a:r>
              <a:rPr lang="en-US" sz="2800" dirty="0" smtClean="0"/>
              <a:t> formats might </a:t>
            </a:r>
            <a:r>
              <a:rPr lang="en-US" sz="2800" dirty="0" smtClean="0">
                <a:solidFill>
                  <a:srgbClr val="FF0000"/>
                </a:solidFill>
              </a:rPr>
              <a:t>change</a:t>
            </a:r>
            <a:r>
              <a:rPr lang="en-US" sz="2800" dirty="0" smtClean="0"/>
              <a:t> and thus, the </a:t>
            </a:r>
            <a:r>
              <a:rPr lang="en-US" sz="2800" dirty="0" smtClean="0">
                <a:solidFill>
                  <a:srgbClr val="FF0000"/>
                </a:solidFill>
              </a:rPr>
              <a:t>procedures</a:t>
            </a:r>
            <a:r>
              <a:rPr lang="en-US" sz="2800" dirty="0" smtClean="0"/>
              <a:t> that operate on that data must </a:t>
            </a:r>
            <a:r>
              <a:rPr lang="en-US" sz="2800" dirty="0" smtClean="0">
                <a:solidFill>
                  <a:srgbClr val="FF0000"/>
                </a:solidFill>
              </a:rPr>
              <a:t>change</a:t>
            </a:r>
            <a:r>
              <a:rPr lang="en-US" sz="2800" dirty="0" smtClean="0"/>
              <a:t>.</a:t>
            </a:r>
          </a:p>
        </p:txBody>
      </p:sp>
      <p:grpSp>
        <p:nvGrpSpPr>
          <p:cNvPr id="12" name="Group 11"/>
          <p:cNvGrpSpPr/>
          <p:nvPr/>
        </p:nvGrpSpPr>
        <p:grpSpPr>
          <a:xfrm>
            <a:off x="1600200" y="3962400"/>
            <a:ext cx="5181600" cy="2362200"/>
            <a:chOff x="838200" y="1371600"/>
            <a:chExt cx="7239000" cy="3733800"/>
          </a:xfrm>
        </p:grpSpPr>
        <p:sp>
          <p:nvSpPr>
            <p:cNvPr id="5" name="Rectangle 4"/>
            <p:cNvSpPr>
              <a:spLocks noChangeArrowheads="1"/>
            </p:cNvSpPr>
            <p:nvPr/>
          </p:nvSpPr>
          <p:spPr bwMode="auto">
            <a:xfrm>
              <a:off x="838200" y="3124200"/>
              <a:ext cx="2514600" cy="1981200"/>
            </a:xfrm>
            <a:prstGeom prst="rect">
              <a:avLst/>
            </a:prstGeom>
            <a:solidFill>
              <a:schemeClr val="accent1"/>
            </a:solidFill>
            <a:ln w="9525">
              <a:solidFill>
                <a:schemeClr val="tx1"/>
              </a:solidFill>
              <a:miter lim="800000"/>
              <a:headEnd/>
              <a:tailEnd/>
            </a:ln>
          </p:spPr>
          <p:txBody>
            <a:bodyPr wrap="none" anchor="ctr"/>
            <a:lstStyle/>
            <a:p>
              <a:r>
                <a:rPr lang="en-US"/>
                <a:t>Procedure A</a:t>
              </a:r>
            </a:p>
          </p:txBody>
        </p:sp>
        <p:grpSp>
          <p:nvGrpSpPr>
            <p:cNvPr id="6" name="Group 19"/>
            <p:cNvGrpSpPr>
              <a:grpSpLocks/>
            </p:cNvGrpSpPr>
            <p:nvPr/>
          </p:nvGrpSpPr>
          <p:grpSpPr bwMode="auto">
            <a:xfrm>
              <a:off x="1905000" y="1371600"/>
              <a:ext cx="3810000" cy="1752600"/>
              <a:chOff x="1200" y="864"/>
              <a:chExt cx="2400" cy="1104"/>
            </a:xfrm>
          </p:grpSpPr>
          <p:sp>
            <p:nvSpPr>
              <p:cNvPr id="7" name="Oval 6"/>
              <p:cNvSpPr>
                <a:spLocks noChangeArrowheads="1"/>
              </p:cNvSpPr>
              <p:nvPr/>
            </p:nvSpPr>
            <p:spPr bwMode="auto">
              <a:xfrm>
                <a:off x="2016" y="864"/>
                <a:ext cx="1584" cy="1008"/>
              </a:xfrm>
              <a:prstGeom prst="ellipse">
                <a:avLst/>
              </a:prstGeom>
              <a:solidFill>
                <a:schemeClr val="accent1"/>
              </a:solidFill>
              <a:ln w="9525">
                <a:solidFill>
                  <a:schemeClr val="tx1"/>
                </a:solidFill>
                <a:round/>
                <a:headEnd/>
                <a:tailEnd/>
              </a:ln>
            </p:spPr>
            <p:txBody>
              <a:bodyPr wrap="none" anchor="ctr"/>
              <a:lstStyle/>
              <a:p>
                <a:r>
                  <a:rPr lang="en-US" dirty="0"/>
                  <a:t>Data Element</a:t>
                </a:r>
              </a:p>
            </p:txBody>
          </p:sp>
          <p:sp>
            <p:nvSpPr>
              <p:cNvPr id="8" name="AutoShape 12"/>
              <p:cNvSpPr>
                <a:spLocks noChangeArrowheads="1"/>
              </p:cNvSpPr>
              <p:nvPr/>
            </p:nvSpPr>
            <p:spPr bwMode="auto">
              <a:xfrm>
                <a:off x="1200" y="1152"/>
                <a:ext cx="816" cy="816"/>
              </a:xfrm>
              <a:custGeom>
                <a:avLst/>
                <a:gdLst>
                  <a:gd name="T0" fmla="*/ 1 w 21600"/>
                  <a:gd name="T1" fmla="*/ 0 h 21600"/>
                  <a:gd name="T2" fmla="*/ 1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15 w 21600"/>
                  <a:gd name="T13" fmla="*/ 3971 h 21600"/>
                  <a:gd name="T14" fmla="*/ 19350 w 21600"/>
                  <a:gd name="T15" fmla="*/ 8179 h 21600"/>
                </a:gdLst>
                <a:ahLst/>
                <a:cxnLst>
                  <a:cxn ang="T8">
                    <a:pos x="T0" y="T1"/>
                  </a:cxn>
                  <a:cxn ang="T9">
                    <a:pos x="T2" y="T3"/>
                  </a:cxn>
                  <a:cxn ang="T10">
                    <a:pos x="T4" y="T5"/>
                  </a:cxn>
                  <a:cxn ang="T11">
                    <a:pos x="T6" y="T7"/>
                  </a:cxn>
                </a:cxnLst>
                <a:rect l="T12" t="T13" r="T14" b="T15"/>
                <a:pathLst>
                  <a:path w="21600" h="21600">
                    <a:moveTo>
                      <a:pt x="21600" y="6079"/>
                    </a:moveTo>
                    <a:lnTo>
                      <a:pt x="15115" y="0"/>
                    </a:lnTo>
                    <a:lnTo>
                      <a:pt x="15115" y="3971"/>
                    </a:lnTo>
                    <a:lnTo>
                      <a:pt x="12427" y="3971"/>
                    </a:lnTo>
                    <a:cubicBezTo>
                      <a:pt x="5564" y="3971"/>
                      <a:pt x="0" y="7636"/>
                      <a:pt x="0" y="12158"/>
                    </a:cubicBezTo>
                    <a:lnTo>
                      <a:pt x="0" y="21600"/>
                    </a:lnTo>
                    <a:lnTo>
                      <a:pt x="4309" y="21600"/>
                    </a:lnTo>
                    <a:lnTo>
                      <a:pt x="4309" y="12158"/>
                    </a:lnTo>
                    <a:cubicBezTo>
                      <a:pt x="4309" y="9965"/>
                      <a:pt x="7944" y="8187"/>
                      <a:pt x="12427" y="8187"/>
                    </a:cubicBezTo>
                    <a:lnTo>
                      <a:pt x="15115" y="8187"/>
                    </a:lnTo>
                    <a:lnTo>
                      <a:pt x="15115"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nvGrpSpPr>
            <p:cNvPr id="9" name="Group 20"/>
            <p:cNvGrpSpPr>
              <a:grpSpLocks/>
            </p:cNvGrpSpPr>
            <p:nvPr/>
          </p:nvGrpSpPr>
          <p:grpSpPr bwMode="auto">
            <a:xfrm>
              <a:off x="5562600" y="1981200"/>
              <a:ext cx="2514600" cy="3124200"/>
              <a:chOff x="3504" y="1248"/>
              <a:chExt cx="1584" cy="1968"/>
            </a:xfrm>
          </p:grpSpPr>
          <p:sp>
            <p:nvSpPr>
              <p:cNvPr id="10" name="Rectangle 5"/>
              <p:cNvSpPr>
                <a:spLocks noChangeArrowheads="1"/>
              </p:cNvSpPr>
              <p:nvPr/>
            </p:nvSpPr>
            <p:spPr bwMode="auto">
              <a:xfrm>
                <a:off x="3504" y="1968"/>
                <a:ext cx="1584" cy="1248"/>
              </a:xfrm>
              <a:prstGeom prst="rect">
                <a:avLst/>
              </a:prstGeom>
              <a:solidFill>
                <a:schemeClr val="accent1"/>
              </a:solidFill>
              <a:ln w="9525">
                <a:solidFill>
                  <a:schemeClr val="tx1"/>
                </a:solidFill>
                <a:miter lim="800000"/>
                <a:headEnd/>
                <a:tailEnd/>
              </a:ln>
            </p:spPr>
            <p:txBody>
              <a:bodyPr wrap="none" anchor="ctr"/>
              <a:lstStyle/>
              <a:p>
                <a:r>
                  <a:rPr lang="en-US" dirty="0"/>
                  <a:t>Procedure B</a:t>
                </a:r>
              </a:p>
            </p:txBody>
          </p:sp>
          <p:sp>
            <p:nvSpPr>
              <p:cNvPr id="11" name="AutoShape 16"/>
              <p:cNvSpPr>
                <a:spLocks noChangeArrowheads="1"/>
              </p:cNvSpPr>
              <p:nvPr/>
            </p:nvSpPr>
            <p:spPr bwMode="auto">
              <a:xfrm rot="5400000">
                <a:off x="3720" y="1176"/>
                <a:ext cx="720" cy="864"/>
              </a:xfrm>
              <a:custGeom>
                <a:avLst/>
                <a:gdLst>
                  <a:gd name="T0" fmla="*/ 1 w 21600"/>
                  <a:gd name="T1" fmla="*/ 0 h 21600"/>
                  <a:gd name="T2" fmla="*/ 1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20 w 21600"/>
                  <a:gd name="T13" fmla="*/ 4075 h 21600"/>
                  <a:gd name="T14" fmla="*/ 19410 w 21600"/>
                  <a:gd name="T15" fmla="*/ 8075 h 21600"/>
                </a:gdLst>
                <a:ahLst/>
                <a:cxnLst>
                  <a:cxn ang="T8">
                    <a:pos x="T0" y="T1"/>
                  </a:cxn>
                  <a:cxn ang="T9">
                    <a:pos x="T2" y="T3"/>
                  </a:cxn>
                  <a:cxn ang="T10">
                    <a:pos x="T4" y="T5"/>
                  </a:cxn>
                  <a:cxn ang="T11">
                    <a:pos x="T6" y="T7"/>
                  </a:cxn>
                </a:cxnLst>
                <a:rect l="T12" t="T13" r="T14" b="T15"/>
                <a:pathLst>
                  <a:path w="21600" h="21600">
                    <a:moveTo>
                      <a:pt x="21600" y="6079"/>
                    </a:moveTo>
                    <a:lnTo>
                      <a:pt x="14909" y="0"/>
                    </a:lnTo>
                    <a:lnTo>
                      <a:pt x="14909" y="4078"/>
                    </a:lnTo>
                    <a:lnTo>
                      <a:pt x="12427" y="4078"/>
                    </a:lnTo>
                    <a:cubicBezTo>
                      <a:pt x="5564" y="4078"/>
                      <a:pt x="0" y="7696"/>
                      <a:pt x="0" y="12158"/>
                    </a:cubicBezTo>
                    <a:lnTo>
                      <a:pt x="0" y="21600"/>
                    </a:lnTo>
                    <a:lnTo>
                      <a:pt x="4091" y="21600"/>
                    </a:lnTo>
                    <a:lnTo>
                      <a:pt x="4091" y="12158"/>
                    </a:lnTo>
                    <a:cubicBezTo>
                      <a:pt x="4091" y="9906"/>
                      <a:pt x="7823" y="8080"/>
                      <a:pt x="12427" y="8080"/>
                    </a:cubicBezTo>
                    <a:lnTo>
                      <a:pt x="14909" y="8080"/>
                    </a:lnTo>
                    <a:lnTo>
                      <a:pt x="14909"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447800" y="381000"/>
            <a:ext cx="71628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What is the basic building block for</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smtClean="0">
                <a:latin typeface="+mj-lt"/>
                <a:ea typeface="+mj-ea"/>
                <a:cs typeface="+mj-cs"/>
              </a:rPr>
              <a:t>Procedural programming?</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3" name="Picture 5" descr="MCj04039650000[1]"/>
          <p:cNvPicPr>
            <a:picLocks noChangeAspect="1" noChangeArrowheads="1"/>
          </p:cNvPicPr>
          <p:nvPr/>
        </p:nvPicPr>
        <p:blipFill>
          <a:blip r:embed="rId2" cstate="print"/>
          <a:srcRect/>
          <a:stretch>
            <a:fillRect/>
          </a:stretch>
        </p:blipFill>
        <p:spPr bwMode="auto">
          <a:xfrm>
            <a:off x="228600" y="527050"/>
            <a:ext cx="1069975" cy="1073150"/>
          </a:xfrm>
          <a:prstGeom prst="rect">
            <a:avLst/>
          </a:prstGeom>
          <a:noFill/>
          <a:ln w="9525">
            <a:noFill/>
            <a:miter lim="800000"/>
            <a:headEnd/>
            <a:tailEnd/>
          </a:ln>
        </p:spPr>
      </p:pic>
      <p:grpSp>
        <p:nvGrpSpPr>
          <p:cNvPr id="4" name="Group 3"/>
          <p:cNvGrpSpPr/>
          <p:nvPr/>
        </p:nvGrpSpPr>
        <p:grpSpPr>
          <a:xfrm>
            <a:off x="1905000" y="3733800"/>
            <a:ext cx="5181600" cy="2362200"/>
            <a:chOff x="838200" y="1371600"/>
            <a:chExt cx="7239000" cy="3733800"/>
          </a:xfrm>
        </p:grpSpPr>
        <p:sp>
          <p:nvSpPr>
            <p:cNvPr id="5" name="Rectangle 4"/>
            <p:cNvSpPr>
              <a:spLocks noChangeArrowheads="1"/>
            </p:cNvSpPr>
            <p:nvPr/>
          </p:nvSpPr>
          <p:spPr bwMode="auto">
            <a:xfrm>
              <a:off x="838200" y="3124200"/>
              <a:ext cx="2514600" cy="1981200"/>
            </a:xfrm>
            <a:prstGeom prst="rect">
              <a:avLst/>
            </a:prstGeom>
            <a:solidFill>
              <a:schemeClr val="accent1"/>
            </a:solidFill>
            <a:ln w="9525">
              <a:solidFill>
                <a:schemeClr val="tx1"/>
              </a:solidFill>
              <a:miter lim="800000"/>
              <a:headEnd/>
              <a:tailEnd/>
            </a:ln>
          </p:spPr>
          <p:txBody>
            <a:bodyPr wrap="none" anchor="ctr"/>
            <a:lstStyle/>
            <a:p>
              <a:r>
                <a:rPr lang="en-US"/>
                <a:t>Procedure A</a:t>
              </a:r>
            </a:p>
          </p:txBody>
        </p:sp>
        <p:grpSp>
          <p:nvGrpSpPr>
            <p:cNvPr id="6" name="Group 19"/>
            <p:cNvGrpSpPr>
              <a:grpSpLocks/>
            </p:cNvGrpSpPr>
            <p:nvPr/>
          </p:nvGrpSpPr>
          <p:grpSpPr bwMode="auto">
            <a:xfrm>
              <a:off x="1905000" y="1371600"/>
              <a:ext cx="3810000" cy="1752600"/>
              <a:chOff x="1200" y="864"/>
              <a:chExt cx="2400" cy="1104"/>
            </a:xfrm>
          </p:grpSpPr>
          <p:sp>
            <p:nvSpPr>
              <p:cNvPr id="10" name="Oval 9"/>
              <p:cNvSpPr>
                <a:spLocks noChangeArrowheads="1"/>
              </p:cNvSpPr>
              <p:nvPr/>
            </p:nvSpPr>
            <p:spPr bwMode="auto">
              <a:xfrm>
                <a:off x="2016" y="864"/>
                <a:ext cx="1584" cy="1008"/>
              </a:xfrm>
              <a:prstGeom prst="ellipse">
                <a:avLst/>
              </a:prstGeom>
              <a:solidFill>
                <a:schemeClr val="accent1"/>
              </a:solidFill>
              <a:ln w="9525">
                <a:solidFill>
                  <a:schemeClr val="tx1"/>
                </a:solidFill>
                <a:round/>
                <a:headEnd/>
                <a:tailEnd/>
              </a:ln>
            </p:spPr>
            <p:txBody>
              <a:bodyPr wrap="none" anchor="ctr"/>
              <a:lstStyle/>
              <a:p>
                <a:r>
                  <a:rPr lang="en-US" dirty="0"/>
                  <a:t>Data Element</a:t>
                </a:r>
              </a:p>
            </p:txBody>
          </p:sp>
          <p:sp>
            <p:nvSpPr>
              <p:cNvPr id="11" name="AutoShape 12"/>
              <p:cNvSpPr>
                <a:spLocks noChangeArrowheads="1"/>
              </p:cNvSpPr>
              <p:nvPr/>
            </p:nvSpPr>
            <p:spPr bwMode="auto">
              <a:xfrm>
                <a:off x="1200" y="1152"/>
                <a:ext cx="816" cy="816"/>
              </a:xfrm>
              <a:custGeom>
                <a:avLst/>
                <a:gdLst>
                  <a:gd name="T0" fmla="*/ 1 w 21600"/>
                  <a:gd name="T1" fmla="*/ 0 h 21600"/>
                  <a:gd name="T2" fmla="*/ 1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15 w 21600"/>
                  <a:gd name="T13" fmla="*/ 3971 h 21600"/>
                  <a:gd name="T14" fmla="*/ 19350 w 21600"/>
                  <a:gd name="T15" fmla="*/ 8179 h 21600"/>
                </a:gdLst>
                <a:ahLst/>
                <a:cxnLst>
                  <a:cxn ang="T8">
                    <a:pos x="T0" y="T1"/>
                  </a:cxn>
                  <a:cxn ang="T9">
                    <a:pos x="T2" y="T3"/>
                  </a:cxn>
                  <a:cxn ang="T10">
                    <a:pos x="T4" y="T5"/>
                  </a:cxn>
                  <a:cxn ang="T11">
                    <a:pos x="T6" y="T7"/>
                  </a:cxn>
                </a:cxnLst>
                <a:rect l="T12" t="T13" r="T14" b="T15"/>
                <a:pathLst>
                  <a:path w="21600" h="21600">
                    <a:moveTo>
                      <a:pt x="21600" y="6079"/>
                    </a:moveTo>
                    <a:lnTo>
                      <a:pt x="15115" y="0"/>
                    </a:lnTo>
                    <a:lnTo>
                      <a:pt x="15115" y="3971"/>
                    </a:lnTo>
                    <a:lnTo>
                      <a:pt x="12427" y="3971"/>
                    </a:lnTo>
                    <a:cubicBezTo>
                      <a:pt x="5564" y="3971"/>
                      <a:pt x="0" y="7636"/>
                      <a:pt x="0" y="12158"/>
                    </a:cubicBezTo>
                    <a:lnTo>
                      <a:pt x="0" y="21600"/>
                    </a:lnTo>
                    <a:lnTo>
                      <a:pt x="4309" y="21600"/>
                    </a:lnTo>
                    <a:lnTo>
                      <a:pt x="4309" y="12158"/>
                    </a:lnTo>
                    <a:cubicBezTo>
                      <a:pt x="4309" y="9965"/>
                      <a:pt x="7944" y="8187"/>
                      <a:pt x="12427" y="8187"/>
                    </a:cubicBezTo>
                    <a:lnTo>
                      <a:pt x="15115" y="8187"/>
                    </a:lnTo>
                    <a:lnTo>
                      <a:pt x="15115"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nvGrpSpPr>
            <p:cNvPr id="7" name="Group 20"/>
            <p:cNvGrpSpPr>
              <a:grpSpLocks/>
            </p:cNvGrpSpPr>
            <p:nvPr/>
          </p:nvGrpSpPr>
          <p:grpSpPr bwMode="auto">
            <a:xfrm>
              <a:off x="5562600" y="1981200"/>
              <a:ext cx="2514600" cy="3124200"/>
              <a:chOff x="3504" y="1248"/>
              <a:chExt cx="1584" cy="1968"/>
            </a:xfrm>
          </p:grpSpPr>
          <p:sp>
            <p:nvSpPr>
              <p:cNvPr id="8" name="Rectangle 5"/>
              <p:cNvSpPr>
                <a:spLocks noChangeArrowheads="1"/>
              </p:cNvSpPr>
              <p:nvPr/>
            </p:nvSpPr>
            <p:spPr bwMode="auto">
              <a:xfrm>
                <a:off x="3504" y="1968"/>
                <a:ext cx="1584" cy="1248"/>
              </a:xfrm>
              <a:prstGeom prst="rect">
                <a:avLst/>
              </a:prstGeom>
              <a:solidFill>
                <a:schemeClr val="accent1"/>
              </a:solidFill>
              <a:ln w="9525">
                <a:solidFill>
                  <a:schemeClr val="tx1"/>
                </a:solidFill>
                <a:miter lim="800000"/>
                <a:headEnd/>
                <a:tailEnd/>
              </a:ln>
            </p:spPr>
            <p:txBody>
              <a:bodyPr wrap="none" anchor="ctr"/>
              <a:lstStyle/>
              <a:p>
                <a:r>
                  <a:rPr lang="en-US" dirty="0"/>
                  <a:t>Procedure B</a:t>
                </a:r>
              </a:p>
            </p:txBody>
          </p:sp>
          <p:sp>
            <p:nvSpPr>
              <p:cNvPr id="9" name="AutoShape 16"/>
              <p:cNvSpPr>
                <a:spLocks noChangeArrowheads="1"/>
              </p:cNvSpPr>
              <p:nvPr/>
            </p:nvSpPr>
            <p:spPr bwMode="auto">
              <a:xfrm rot="5400000">
                <a:off x="3720" y="1176"/>
                <a:ext cx="720" cy="864"/>
              </a:xfrm>
              <a:custGeom>
                <a:avLst/>
                <a:gdLst>
                  <a:gd name="T0" fmla="*/ 1 w 21600"/>
                  <a:gd name="T1" fmla="*/ 0 h 21600"/>
                  <a:gd name="T2" fmla="*/ 1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20 w 21600"/>
                  <a:gd name="T13" fmla="*/ 4075 h 21600"/>
                  <a:gd name="T14" fmla="*/ 19410 w 21600"/>
                  <a:gd name="T15" fmla="*/ 8075 h 21600"/>
                </a:gdLst>
                <a:ahLst/>
                <a:cxnLst>
                  <a:cxn ang="T8">
                    <a:pos x="T0" y="T1"/>
                  </a:cxn>
                  <a:cxn ang="T9">
                    <a:pos x="T2" y="T3"/>
                  </a:cxn>
                  <a:cxn ang="T10">
                    <a:pos x="T4" y="T5"/>
                  </a:cxn>
                  <a:cxn ang="T11">
                    <a:pos x="T6" y="T7"/>
                  </a:cxn>
                </a:cxnLst>
                <a:rect l="T12" t="T13" r="T14" b="T15"/>
                <a:pathLst>
                  <a:path w="21600" h="21600">
                    <a:moveTo>
                      <a:pt x="21600" y="6079"/>
                    </a:moveTo>
                    <a:lnTo>
                      <a:pt x="14909" y="0"/>
                    </a:lnTo>
                    <a:lnTo>
                      <a:pt x="14909" y="4078"/>
                    </a:lnTo>
                    <a:lnTo>
                      <a:pt x="12427" y="4078"/>
                    </a:lnTo>
                    <a:cubicBezTo>
                      <a:pt x="5564" y="4078"/>
                      <a:pt x="0" y="7696"/>
                      <a:pt x="0" y="12158"/>
                    </a:cubicBezTo>
                    <a:lnTo>
                      <a:pt x="0" y="21600"/>
                    </a:lnTo>
                    <a:lnTo>
                      <a:pt x="4091" y="21600"/>
                    </a:lnTo>
                    <a:lnTo>
                      <a:pt x="4091" y="12158"/>
                    </a:lnTo>
                    <a:cubicBezTo>
                      <a:pt x="4091" y="9906"/>
                      <a:pt x="7823" y="8080"/>
                      <a:pt x="12427" y="8080"/>
                    </a:cubicBezTo>
                    <a:lnTo>
                      <a:pt x="14909" y="8080"/>
                    </a:lnTo>
                    <a:lnTo>
                      <a:pt x="14909"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sp>
        <p:nvSpPr>
          <p:cNvPr id="12" name="TextBox 11"/>
          <p:cNvSpPr txBox="1"/>
          <p:nvPr/>
        </p:nvSpPr>
        <p:spPr>
          <a:xfrm>
            <a:off x="1676400" y="2133600"/>
            <a:ext cx="3504486" cy="523220"/>
          </a:xfrm>
          <a:prstGeom prst="rect">
            <a:avLst/>
          </a:prstGeom>
          <a:noFill/>
        </p:spPr>
        <p:txBody>
          <a:bodyPr wrap="none" rtlCol="0">
            <a:spAutoFit/>
          </a:bodyPr>
          <a:lstStyle/>
          <a:p>
            <a:r>
              <a:rPr lang="en-US" sz="2800" dirty="0" smtClean="0">
                <a:solidFill>
                  <a:srgbClr val="FF0000"/>
                </a:solidFill>
              </a:rPr>
              <a:t>Functions (procedures)</a:t>
            </a:r>
            <a:endParaRPr 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p:txBody>
          <a:bodyPr/>
          <a:lstStyle/>
          <a:p>
            <a:pPr eaLnBrk="1" hangingPunct="1"/>
            <a:r>
              <a:rPr lang="en-US" smtClean="0"/>
              <a:t>Object-Oriented Programming</a:t>
            </a:r>
          </a:p>
        </p:txBody>
      </p:sp>
      <p:sp>
        <p:nvSpPr>
          <p:cNvPr id="60420" name="Rectangle 3"/>
          <p:cNvSpPr>
            <a:spLocks noGrp="1" noChangeArrowheads="1"/>
          </p:cNvSpPr>
          <p:nvPr>
            <p:ph type="body" idx="4294967295"/>
          </p:nvPr>
        </p:nvSpPr>
        <p:spPr/>
        <p:txBody>
          <a:bodyPr/>
          <a:lstStyle/>
          <a:p>
            <a:pPr eaLnBrk="1" hangingPunct="1"/>
            <a:r>
              <a:rPr lang="en-US" dirty="0" smtClean="0"/>
              <a:t>Object-oriented programming is centered on creating </a:t>
            </a:r>
            <a:r>
              <a:rPr lang="en-US" dirty="0" smtClean="0">
                <a:solidFill>
                  <a:srgbClr val="FF0000"/>
                </a:solidFill>
              </a:rPr>
              <a:t>objects</a:t>
            </a:r>
            <a:r>
              <a:rPr lang="en-US" dirty="0" smtClean="0"/>
              <a:t> rather than procedures.</a:t>
            </a:r>
          </a:p>
          <a:p>
            <a:pPr eaLnBrk="1" hangingPunct="1"/>
            <a:r>
              <a:rPr lang="en-US" dirty="0" smtClean="0"/>
              <a:t>Objects are a melding of </a:t>
            </a:r>
            <a:r>
              <a:rPr lang="en-US" dirty="0" smtClean="0">
                <a:solidFill>
                  <a:srgbClr val="FF0000"/>
                </a:solidFill>
              </a:rPr>
              <a:t>data and procedures </a:t>
            </a:r>
            <a:r>
              <a:rPr lang="en-US" dirty="0" smtClean="0"/>
              <a:t>that manipulate that data.</a:t>
            </a:r>
          </a:p>
          <a:p>
            <a:pPr eaLnBrk="1" hangingPunct="1"/>
            <a:r>
              <a:rPr lang="en-US" dirty="0" smtClean="0"/>
              <a:t>Data in an object are known as </a:t>
            </a:r>
            <a:r>
              <a:rPr lang="en-US" i="1" dirty="0" smtClean="0">
                <a:solidFill>
                  <a:srgbClr val="FF0000"/>
                </a:solidFill>
              </a:rPr>
              <a:t>attributes</a:t>
            </a:r>
            <a:r>
              <a:rPr lang="en-US" dirty="0" smtClean="0"/>
              <a:t>.</a:t>
            </a:r>
          </a:p>
          <a:p>
            <a:pPr eaLnBrk="1" hangingPunct="1"/>
            <a:r>
              <a:rPr lang="en-US" dirty="0" smtClean="0"/>
              <a:t>Procedures in an object are known as </a:t>
            </a:r>
            <a:r>
              <a:rPr lang="en-US" i="1" dirty="0" smtClean="0">
                <a:solidFill>
                  <a:srgbClr val="FF0000"/>
                </a:solidFill>
              </a:rPr>
              <a:t>methods</a:t>
            </a:r>
            <a:r>
              <a:rPr lang="en-US"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304800" y="152400"/>
            <a:ext cx="8610600" cy="992187"/>
          </a:xfrm>
        </p:spPr>
        <p:txBody>
          <a:bodyPr/>
          <a:lstStyle/>
          <a:p>
            <a:pPr eaLnBrk="1" hangingPunct="1"/>
            <a:r>
              <a:rPr lang="en-US" dirty="0" smtClean="0"/>
              <a:t>Object-Oriented Programming</a:t>
            </a:r>
          </a:p>
        </p:txBody>
      </p:sp>
      <p:grpSp>
        <p:nvGrpSpPr>
          <p:cNvPr id="61444" name="Group 87"/>
          <p:cNvGrpSpPr>
            <a:grpSpLocks/>
          </p:cNvGrpSpPr>
          <p:nvPr/>
        </p:nvGrpSpPr>
        <p:grpSpPr bwMode="auto">
          <a:xfrm>
            <a:off x="3124200" y="1295400"/>
            <a:ext cx="2819400" cy="4876800"/>
            <a:chOff x="1344" y="864"/>
            <a:chExt cx="1776" cy="3072"/>
          </a:xfrm>
        </p:grpSpPr>
        <p:sp>
          <p:nvSpPr>
            <p:cNvPr id="61445" name="Rectangle 5"/>
            <p:cNvSpPr>
              <a:spLocks noChangeArrowheads="1"/>
            </p:cNvSpPr>
            <p:nvPr/>
          </p:nvSpPr>
          <p:spPr bwMode="auto">
            <a:xfrm>
              <a:off x="1344" y="864"/>
              <a:ext cx="1776" cy="336"/>
            </a:xfrm>
            <a:prstGeom prst="rect">
              <a:avLst/>
            </a:prstGeom>
            <a:solidFill>
              <a:schemeClr val="accent1"/>
            </a:solidFill>
            <a:ln w="9525">
              <a:solidFill>
                <a:schemeClr val="tx1"/>
              </a:solidFill>
              <a:miter lim="800000"/>
              <a:headEnd/>
              <a:tailEnd/>
            </a:ln>
          </p:spPr>
          <p:txBody>
            <a:bodyPr wrap="none" anchor="ctr"/>
            <a:lstStyle/>
            <a:p>
              <a:r>
                <a:rPr lang="en-US"/>
                <a:t>Object</a:t>
              </a:r>
            </a:p>
          </p:txBody>
        </p:sp>
        <p:sp>
          <p:nvSpPr>
            <p:cNvPr id="61446" name="Rectangle 7"/>
            <p:cNvSpPr>
              <a:spLocks noChangeArrowheads="1"/>
            </p:cNvSpPr>
            <p:nvPr/>
          </p:nvSpPr>
          <p:spPr bwMode="auto">
            <a:xfrm>
              <a:off x="1344" y="1200"/>
              <a:ext cx="1776" cy="600"/>
            </a:xfrm>
            <a:prstGeom prst="rect">
              <a:avLst/>
            </a:prstGeom>
            <a:solidFill>
              <a:schemeClr val="accent1"/>
            </a:solidFill>
            <a:ln w="9525">
              <a:solidFill>
                <a:schemeClr val="tx1"/>
              </a:solidFill>
              <a:miter lim="800000"/>
              <a:headEnd/>
              <a:tailEnd/>
            </a:ln>
          </p:spPr>
          <p:txBody>
            <a:bodyPr wrap="none" anchor="ctr"/>
            <a:lstStyle/>
            <a:p>
              <a:r>
                <a:rPr lang="en-US" sz="1800" dirty="0"/>
                <a:t>Attributes (data)</a:t>
              </a:r>
            </a:p>
          </p:txBody>
        </p:sp>
        <p:sp>
          <p:nvSpPr>
            <p:cNvPr id="61447" name="Rectangle 9"/>
            <p:cNvSpPr>
              <a:spLocks noChangeArrowheads="1"/>
            </p:cNvSpPr>
            <p:nvPr/>
          </p:nvSpPr>
          <p:spPr bwMode="auto">
            <a:xfrm>
              <a:off x="1344" y="1800"/>
              <a:ext cx="1776" cy="2136"/>
            </a:xfrm>
            <a:prstGeom prst="rect">
              <a:avLst/>
            </a:prstGeom>
            <a:solidFill>
              <a:schemeClr val="accent1"/>
            </a:solidFill>
            <a:ln w="9525">
              <a:solidFill>
                <a:schemeClr val="tx1"/>
              </a:solidFill>
              <a:miter lim="800000"/>
              <a:headEnd/>
              <a:tailEnd/>
            </a:ln>
          </p:spPr>
          <p:txBody>
            <a:bodyPr wrap="none" anchor="b"/>
            <a:lstStyle/>
            <a:p>
              <a:r>
                <a:rPr lang="en-US" sz="1800"/>
                <a:t>Methods</a:t>
              </a:r>
              <a:br>
                <a:rPr lang="en-US" sz="1800"/>
              </a:br>
              <a:r>
                <a:rPr lang="en-US" sz="1800"/>
                <a:t>(behaviors / procedures)</a:t>
              </a:r>
            </a:p>
          </p:txBody>
        </p:sp>
        <p:grpSp>
          <p:nvGrpSpPr>
            <p:cNvPr id="61448" name="Group 83"/>
            <p:cNvGrpSpPr>
              <a:grpSpLocks/>
            </p:cNvGrpSpPr>
            <p:nvPr/>
          </p:nvGrpSpPr>
          <p:grpSpPr bwMode="auto">
            <a:xfrm>
              <a:off x="1680" y="2160"/>
              <a:ext cx="1147" cy="1296"/>
              <a:chOff x="1584" y="1584"/>
              <a:chExt cx="1402" cy="1584"/>
            </a:xfrm>
          </p:grpSpPr>
          <p:grpSp>
            <p:nvGrpSpPr>
              <p:cNvPr id="61452" name="Group 22"/>
              <p:cNvGrpSpPr>
                <a:grpSpLocks/>
              </p:cNvGrpSpPr>
              <p:nvPr/>
            </p:nvGrpSpPr>
            <p:grpSpPr bwMode="auto">
              <a:xfrm>
                <a:off x="1584" y="1584"/>
                <a:ext cx="346" cy="432"/>
                <a:chOff x="1776" y="2208"/>
                <a:chExt cx="192" cy="240"/>
              </a:xfrm>
            </p:grpSpPr>
            <p:sp>
              <p:nvSpPr>
                <p:cNvPr id="61477" name="AutoShape 1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8" name="AutoShape 1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3" name="Group 53"/>
              <p:cNvGrpSpPr>
                <a:grpSpLocks/>
              </p:cNvGrpSpPr>
              <p:nvPr/>
            </p:nvGrpSpPr>
            <p:grpSpPr bwMode="auto">
              <a:xfrm>
                <a:off x="2112" y="1584"/>
                <a:ext cx="346" cy="432"/>
                <a:chOff x="1776" y="2208"/>
                <a:chExt cx="192" cy="240"/>
              </a:xfrm>
            </p:grpSpPr>
            <p:sp>
              <p:nvSpPr>
                <p:cNvPr id="61475" name="AutoShape 54"/>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6" name="AutoShape 55"/>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4" name="Group 56"/>
              <p:cNvGrpSpPr>
                <a:grpSpLocks/>
              </p:cNvGrpSpPr>
              <p:nvPr/>
            </p:nvGrpSpPr>
            <p:grpSpPr bwMode="auto">
              <a:xfrm>
                <a:off x="2640" y="1584"/>
                <a:ext cx="346" cy="432"/>
                <a:chOff x="1776" y="2208"/>
                <a:chExt cx="192" cy="240"/>
              </a:xfrm>
            </p:grpSpPr>
            <p:sp>
              <p:nvSpPr>
                <p:cNvPr id="61473" name="AutoShape 57"/>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4" name="AutoShape 58"/>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5" name="Group 62"/>
              <p:cNvGrpSpPr>
                <a:grpSpLocks/>
              </p:cNvGrpSpPr>
              <p:nvPr/>
            </p:nvGrpSpPr>
            <p:grpSpPr bwMode="auto">
              <a:xfrm>
                <a:off x="2640" y="2736"/>
                <a:ext cx="346" cy="432"/>
                <a:chOff x="1776" y="2208"/>
                <a:chExt cx="192" cy="240"/>
              </a:xfrm>
            </p:grpSpPr>
            <p:sp>
              <p:nvSpPr>
                <p:cNvPr id="61471" name="AutoShape 63"/>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2" name="AutoShape 64"/>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6" name="Group 65"/>
              <p:cNvGrpSpPr>
                <a:grpSpLocks/>
              </p:cNvGrpSpPr>
              <p:nvPr/>
            </p:nvGrpSpPr>
            <p:grpSpPr bwMode="auto">
              <a:xfrm>
                <a:off x="1584" y="2160"/>
                <a:ext cx="346" cy="432"/>
                <a:chOff x="1776" y="2208"/>
                <a:chExt cx="192" cy="240"/>
              </a:xfrm>
            </p:grpSpPr>
            <p:sp>
              <p:nvSpPr>
                <p:cNvPr id="61469" name="AutoShape 66"/>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70" name="AutoShape 67"/>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7" name="Group 68"/>
              <p:cNvGrpSpPr>
                <a:grpSpLocks/>
              </p:cNvGrpSpPr>
              <p:nvPr/>
            </p:nvGrpSpPr>
            <p:grpSpPr bwMode="auto">
              <a:xfrm>
                <a:off x="2112" y="2160"/>
                <a:ext cx="346" cy="432"/>
                <a:chOff x="1776" y="2208"/>
                <a:chExt cx="192" cy="240"/>
              </a:xfrm>
            </p:grpSpPr>
            <p:sp>
              <p:nvSpPr>
                <p:cNvPr id="61467" name="AutoShape 69"/>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8" name="AutoShape 70"/>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8" name="Group 71"/>
              <p:cNvGrpSpPr>
                <a:grpSpLocks/>
              </p:cNvGrpSpPr>
              <p:nvPr/>
            </p:nvGrpSpPr>
            <p:grpSpPr bwMode="auto">
              <a:xfrm>
                <a:off x="2640" y="2160"/>
                <a:ext cx="346" cy="432"/>
                <a:chOff x="1776" y="2208"/>
                <a:chExt cx="192" cy="240"/>
              </a:xfrm>
            </p:grpSpPr>
            <p:sp>
              <p:nvSpPr>
                <p:cNvPr id="61465" name="AutoShape 7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6" name="AutoShape 7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59" name="Group 74"/>
              <p:cNvGrpSpPr>
                <a:grpSpLocks/>
              </p:cNvGrpSpPr>
              <p:nvPr/>
            </p:nvGrpSpPr>
            <p:grpSpPr bwMode="auto">
              <a:xfrm>
                <a:off x="1584" y="2736"/>
                <a:ext cx="346" cy="432"/>
                <a:chOff x="1776" y="2208"/>
                <a:chExt cx="192" cy="240"/>
              </a:xfrm>
            </p:grpSpPr>
            <p:sp>
              <p:nvSpPr>
                <p:cNvPr id="61463" name="AutoShape 75"/>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4" name="AutoShape 76"/>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460" name="Group 77"/>
              <p:cNvGrpSpPr>
                <a:grpSpLocks/>
              </p:cNvGrpSpPr>
              <p:nvPr/>
            </p:nvGrpSpPr>
            <p:grpSpPr bwMode="auto">
              <a:xfrm>
                <a:off x="2112" y="2736"/>
                <a:ext cx="346" cy="432"/>
                <a:chOff x="1776" y="2208"/>
                <a:chExt cx="192" cy="240"/>
              </a:xfrm>
            </p:grpSpPr>
            <p:sp>
              <p:nvSpPr>
                <p:cNvPr id="61461" name="AutoShape 78"/>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1462" name="AutoShape 79"/>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sp>
          <p:nvSpPr>
            <p:cNvPr id="61449" name="Line 84"/>
            <p:cNvSpPr>
              <a:spLocks noChangeShapeType="1"/>
            </p:cNvSpPr>
            <p:nvPr/>
          </p:nvSpPr>
          <p:spPr bwMode="auto">
            <a:xfrm flipH="1" flipV="1">
              <a:off x="1822" y="1632"/>
              <a:ext cx="2"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1450" name="Line 85"/>
            <p:cNvSpPr>
              <a:spLocks noChangeShapeType="1"/>
            </p:cNvSpPr>
            <p:nvPr/>
          </p:nvSpPr>
          <p:spPr bwMode="auto">
            <a:xfrm flipV="1">
              <a:off x="2256" y="1632"/>
              <a:ext cx="0"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1451" name="Line 86"/>
            <p:cNvSpPr>
              <a:spLocks noChangeShapeType="1"/>
            </p:cNvSpPr>
            <p:nvPr/>
          </p:nvSpPr>
          <p:spPr bwMode="auto">
            <a:xfrm flipH="1" flipV="1">
              <a:off x="2685" y="1632"/>
              <a:ext cx="3" cy="432"/>
            </a:xfrm>
            <a:prstGeom prst="line">
              <a:avLst/>
            </a:prstGeom>
            <a:noFill/>
            <a:ln w="76200">
              <a:solidFill>
                <a:srgbClr val="FFFF00"/>
              </a:solidFill>
              <a:round/>
              <a:headEnd type="triangle" w="sm" len="sm"/>
              <a:tailEnd type="triangle" w="sm" len="sm"/>
            </a:ln>
          </p:spPr>
          <p:txBody>
            <a:bodyPr wrap="none"/>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p:txBody>
          <a:bodyPr/>
          <a:lstStyle/>
          <a:p>
            <a:pPr eaLnBrk="1" hangingPunct="1"/>
            <a:r>
              <a:rPr lang="en-US" smtClean="0"/>
              <a:t>Object-Oriented Programming</a:t>
            </a:r>
          </a:p>
        </p:txBody>
      </p:sp>
      <p:sp>
        <p:nvSpPr>
          <p:cNvPr id="62468" name="Rectangle 3"/>
          <p:cNvSpPr>
            <a:spLocks noGrp="1" noChangeArrowheads="1"/>
          </p:cNvSpPr>
          <p:nvPr>
            <p:ph type="body" idx="4294967295"/>
          </p:nvPr>
        </p:nvSpPr>
        <p:spPr/>
        <p:txBody>
          <a:bodyPr/>
          <a:lstStyle/>
          <a:p>
            <a:pPr eaLnBrk="1" hangingPunct="1">
              <a:lnSpc>
                <a:spcPct val="90000"/>
              </a:lnSpc>
            </a:pPr>
            <a:r>
              <a:rPr lang="en-US" sz="2800" dirty="0" smtClean="0"/>
              <a:t>Object-oriented programming combines data and behavior via </a:t>
            </a:r>
            <a:r>
              <a:rPr lang="en-US" sz="2800" i="1" dirty="0" smtClean="0">
                <a:solidFill>
                  <a:srgbClr val="FF0000"/>
                </a:solidFill>
              </a:rPr>
              <a:t>encapsulation</a:t>
            </a:r>
            <a:r>
              <a:rPr lang="en-US" sz="2800" dirty="0" smtClean="0">
                <a:solidFill>
                  <a:srgbClr val="FF0000"/>
                </a:solidFill>
              </a:rPr>
              <a:t>.</a:t>
            </a:r>
          </a:p>
          <a:p>
            <a:pPr eaLnBrk="1" hangingPunct="1">
              <a:lnSpc>
                <a:spcPct val="90000"/>
              </a:lnSpc>
            </a:pPr>
            <a:r>
              <a:rPr lang="en-US" sz="2800" i="1" dirty="0" smtClean="0">
                <a:solidFill>
                  <a:srgbClr val="FF0000"/>
                </a:solidFill>
              </a:rPr>
              <a:t>Data hiding</a:t>
            </a:r>
            <a:r>
              <a:rPr lang="en-US" sz="2800" dirty="0" smtClean="0">
                <a:solidFill>
                  <a:srgbClr val="FF0000"/>
                </a:solidFill>
              </a:rPr>
              <a:t> </a:t>
            </a:r>
            <a:r>
              <a:rPr lang="en-US" sz="2800" dirty="0" smtClean="0"/>
              <a:t>is the ability of an object to hide data from other objects in the program.</a:t>
            </a:r>
          </a:p>
          <a:p>
            <a:pPr eaLnBrk="1" hangingPunct="1">
              <a:lnSpc>
                <a:spcPct val="90000"/>
              </a:lnSpc>
            </a:pPr>
            <a:r>
              <a:rPr lang="en-US" sz="2800" dirty="0" smtClean="0"/>
              <a:t>Only an objects methods should be able to directly manipulate its attributes.</a:t>
            </a:r>
          </a:p>
          <a:p>
            <a:pPr eaLnBrk="1" hangingPunct="1">
              <a:lnSpc>
                <a:spcPct val="90000"/>
              </a:lnSpc>
            </a:pPr>
            <a:r>
              <a:rPr lang="en-US" sz="2800" dirty="0" smtClean="0"/>
              <a:t>Other objects are allowed manipulate an object’s attributes via the object’s </a:t>
            </a:r>
            <a:r>
              <a:rPr lang="en-US" sz="2800" dirty="0" smtClean="0">
                <a:solidFill>
                  <a:srgbClr val="FF0000"/>
                </a:solidFill>
              </a:rPr>
              <a:t>methods</a:t>
            </a:r>
            <a:r>
              <a:rPr lang="en-US" sz="2800" dirty="0" smtClean="0"/>
              <a:t>.</a:t>
            </a:r>
          </a:p>
          <a:p>
            <a:pPr eaLnBrk="1" hangingPunct="1">
              <a:lnSpc>
                <a:spcPct val="90000"/>
              </a:lnSpc>
            </a:pPr>
            <a:r>
              <a:rPr lang="en-US" sz="2800" dirty="0" smtClean="0"/>
              <a:t>This indirect access is known as a </a:t>
            </a:r>
            <a:r>
              <a:rPr lang="en-US" sz="2800" i="1" dirty="0" smtClean="0"/>
              <a:t>programming interface</a:t>
            </a:r>
            <a:r>
              <a:rPr lang="en-US" sz="28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87"/>
          <p:cNvGrpSpPr>
            <a:grpSpLocks/>
          </p:cNvGrpSpPr>
          <p:nvPr/>
        </p:nvGrpSpPr>
        <p:grpSpPr bwMode="auto">
          <a:xfrm>
            <a:off x="3505200" y="1295400"/>
            <a:ext cx="2819400" cy="4876800"/>
            <a:chOff x="1344" y="864"/>
            <a:chExt cx="1776" cy="3072"/>
          </a:xfrm>
        </p:grpSpPr>
        <p:sp>
          <p:nvSpPr>
            <p:cNvPr id="49" name="Rectangle 5"/>
            <p:cNvSpPr>
              <a:spLocks noChangeArrowheads="1"/>
            </p:cNvSpPr>
            <p:nvPr/>
          </p:nvSpPr>
          <p:spPr bwMode="auto">
            <a:xfrm>
              <a:off x="1344" y="864"/>
              <a:ext cx="1776" cy="336"/>
            </a:xfrm>
            <a:prstGeom prst="rect">
              <a:avLst/>
            </a:prstGeom>
            <a:solidFill>
              <a:schemeClr val="accent1"/>
            </a:solidFill>
            <a:ln w="9525">
              <a:solidFill>
                <a:schemeClr val="tx1"/>
              </a:solidFill>
              <a:miter lim="800000"/>
              <a:headEnd/>
              <a:tailEnd/>
            </a:ln>
          </p:spPr>
          <p:txBody>
            <a:bodyPr wrap="none" anchor="ctr"/>
            <a:lstStyle/>
            <a:p>
              <a:r>
                <a:rPr lang="en-US"/>
                <a:t>Object</a:t>
              </a:r>
            </a:p>
          </p:txBody>
        </p:sp>
        <p:sp>
          <p:nvSpPr>
            <p:cNvPr id="50" name="Rectangle 7"/>
            <p:cNvSpPr>
              <a:spLocks noChangeArrowheads="1"/>
            </p:cNvSpPr>
            <p:nvPr/>
          </p:nvSpPr>
          <p:spPr bwMode="auto">
            <a:xfrm>
              <a:off x="1344" y="1200"/>
              <a:ext cx="1776" cy="600"/>
            </a:xfrm>
            <a:prstGeom prst="rect">
              <a:avLst/>
            </a:prstGeom>
            <a:solidFill>
              <a:schemeClr val="accent1"/>
            </a:solidFill>
            <a:ln w="9525">
              <a:solidFill>
                <a:schemeClr val="tx1"/>
              </a:solidFill>
              <a:miter lim="800000"/>
              <a:headEnd/>
              <a:tailEnd/>
            </a:ln>
          </p:spPr>
          <p:txBody>
            <a:bodyPr wrap="none" anchor="ctr"/>
            <a:lstStyle/>
            <a:p>
              <a:r>
                <a:rPr lang="en-US" sz="1800" dirty="0"/>
                <a:t>Attributes (data)</a:t>
              </a:r>
            </a:p>
          </p:txBody>
        </p:sp>
        <p:sp>
          <p:nvSpPr>
            <p:cNvPr id="51" name="Rectangle 9"/>
            <p:cNvSpPr>
              <a:spLocks noChangeArrowheads="1"/>
            </p:cNvSpPr>
            <p:nvPr/>
          </p:nvSpPr>
          <p:spPr bwMode="auto">
            <a:xfrm>
              <a:off x="1344" y="1800"/>
              <a:ext cx="1776" cy="2136"/>
            </a:xfrm>
            <a:prstGeom prst="rect">
              <a:avLst/>
            </a:prstGeom>
            <a:solidFill>
              <a:schemeClr val="accent1"/>
            </a:solidFill>
            <a:ln w="9525">
              <a:solidFill>
                <a:schemeClr val="tx1"/>
              </a:solidFill>
              <a:miter lim="800000"/>
              <a:headEnd/>
              <a:tailEnd/>
            </a:ln>
          </p:spPr>
          <p:txBody>
            <a:bodyPr wrap="none" anchor="b"/>
            <a:lstStyle/>
            <a:p>
              <a:r>
                <a:rPr lang="en-US" sz="1800"/>
                <a:t>Methods</a:t>
              </a:r>
              <a:br>
                <a:rPr lang="en-US" sz="1800"/>
              </a:br>
              <a:r>
                <a:rPr lang="en-US" sz="1800"/>
                <a:t>(behaviors / procedures)</a:t>
              </a:r>
            </a:p>
          </p:txBody>
        </p:sp>
        <p:grpSp>
          <p:nvGrpSpPr>
            <p:cNvPr id="52" name="Group 83"/>
            <p:cNvGrpSpPr>
              <a:grpSpLocks/>
            </p:cNvGrpSpPr>
            <p:nvPr/>
          </p:nvGrpSpPr>
          <p:grpSpPr bwMode="auto">
            <a:xfrm>
              <a:off x="1680" y="2160"/>
              <a:ext cx="1147" cy="1296"/>
              <a:chOff x="1584" y="1584"/>
              <a:chExt cx="1402" cy="1584"/>
            </a:xfrm>
          </p:grpSpPr>
          <p:grpSp>
            <p:nvGrpSpPr>
              <p:cNvPr id="56" name="Group 22"/>
              <p:cNvGrpSpPr>
                <a:grpSpLocks/>
              </p:cNvGrpSpPr>
              <p:nvPr/>
            </p:nvGrpSpPr>
            <p:grpSpPr bwMode="auto">
              <a:xfrm>
                <a:off x="1584" y="1584"/>
                <a:ext cx="346" cy="432"/>
                <a:chOff x="1776" y="2208"/>
                <a:chExt cx="192" cy="240"/>
              </a:xfrm>
            </p:grpSpPr>
            <p:sp>
              <p:nvSpPr>
                <p:cNvPr id="81" name="AutoShape 1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82" name="AutoShape 1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57" name="Group 53"/>
              <p:cNvGrpSpPr>
                <a:grpSpLocks/>
              </p:cNvGrpSpPr>
              <p:nvPr/>
            </p:nvGrpSpPr>
            <p:grpSpPr bwMode="auto">
              <a:xfrm>
                <a:off x="2112" y="1584"/>
                <a:ext cx="346" cy="432"/>
                <a:chOff x="1776" y="2208"/>
                <a:chExt cx="192" cy="240"/>
              </a:xfrm>
            </p:grpSpPr>
            <p:sp>
              <p:nvSpPr>
                <p:cNvPr id="79" name="AutoShape 54"/>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80" name="AutoShape 55"/>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58" name="Group 56"/>
              <p:cNvGrpSpPr>
                <a:grpSpLocks/>
              </p:cNvGrpSpPr>
              <p:nvPr/>
            </p:nvGrpSpPr>
            <p:grpSpPr bwMode="auto">
              <a:xfrm>
                <a:off x="2640" y="1584"/>
                <a:ext cx="346" cy="432"/>
                <a:chOff x="1776" y="2208"/>
                <a:chExt cx="192" cy="240"/>
              </a:xfrm>
            </p:grpSpPr>
            <p:sp>
              <p:nvSpPr>
                <p:cNvPr id="77" name="AutoShape 57"/>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8" name="AutoShape 58"/>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59" name="Group 62"/>
              <p:cNvGrpSpPr>
                <a:grpSpLocks/>
              </p:cNvGrpSpPr>
              <p:nvPr/>
            </p:nvGrpSpPr>
            <p:grpSpPr bwMode="auto">
              <a:xfrm>
                <a:off x="2640" y="2736"/>
                <a:ext cx="346" cy="432"/>
                <a:chOff x="1776" y="2208"/>
                <a:chExt cx="192" cy="240"/>
              </a:xfrm>
            </p:grpSpPr>
            <p:sp>
              <p:nvSpPr>
                <p:cNvPr id="75" name="AutoShape 63"/>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6" name="AutoShape 64"/>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0" name="Group 65"/>
              <p:cNvGrpSpPr>
                <a:grpSpLocks/>
              </p:cNvGrpSpPr>
              <p:nvPr/>
            </p:nvGrpSpPr>
            <p:grpSpPr bwMode="auto">
              <a:xfrm>
                <a:off x="1584" y="2160"/>
                <a:ext cx="346" cy="432"/>
                <a:chOff x="1776" y="2208"/>
                <a:chExt cx="192" cy="240"/>
              </a:xfrm>
            </p:grpSpPr>
            <p:sp>
              <p:nvSpPr>
                <p:cNvPr id="73" name="AutoShape 66"/>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4" name="AutoShape 67"/>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1" name="Group 68"/>
              <p:cNvGrpSpPr>
                <a:grpSpLocks/>
              </p:cNvGrpSpPr>
              <p:nvPr/>
            </p:nvGrpSpPr>
            <p:grpSpPr bwMode="auto">
              <a:xfrm>
                <a:off x="2112" y="2160"/>
                <a:ext cx="346" cy="432"/>
                <a:chOff x="1776" y="2208"/>
                <a:chExt cx="192" cy="240"/>
              </a:xfrm>
            </p:grpSpPr>
            <p:sp>
              <p:nvSpPr>
                <p:cNvPr id="71" name="AutoShape 69"/>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2" name="AutoShape 70"/>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2" name="Group 71"/>
              <p:cNvGrpSpPr>
                <a:grpSpLocks/>
              </p:cNvGrpSpPr>
              <p:nvPr/>
            </p:nvGrpSpPr>
            <p:grpSpPr bwMode="auto">
              <a:xfrm>
                <a:off x="2640" y="2160"/>
                <a:ext cx="346" cy="432"/>
                <a:chOff x="1776" y="2208"/>
                <a:chExt cx="192" cy="240"/>
              </a:xfrm>
            </p:grpSpPr>
            <p:sp>
              <p:nvSpPr>
                <p:cNvPr id="69" name="AutoShape 7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0" name="AutoShape 7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3" name="Group 74"/>
              <p:cNvGrpSpPr>
                <a:grpSpLocks/>
              </p:cNvGrpSpPr>
              <p:nvPr/>
            </p:nvGrpSpPr>
            <p:grpSpPr bwMode="auto">
              <a:xfrm>
                <a:off x="1584" y="2736"/>
                <a:ext cx="346" cy="432"/>
                <a:chOff x="1776" y="2208"/>
                <a:chExt cx="192" cy="240"/>
              </a:xfrm>
            </p:grpSpPr>
            <p:sp>
              <p:nvSpPr>
                <p:cNvPr id="67" name="AutoShape 75"/>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8" name="AutoShape 76"/>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4" name="Group 77"/>
              <p:cNvGrpSpPr>
                <a:grpSpLocks/>
              </p:cNvGrpSpPr>
              <p:nvPr/>
            </p:nvGrpSpPr>
            <p:grpSpPr bwMode="auto">
              <a:xfrm>
                <a:off x="2112" y="2736"/>
                <a:ext cx="346" cy="432"/>
                <a:chOff x="1776" y="2208"/>
                <a:chExt cx="192" cy="240"/>
              </a:xfrm>
            </p:grpSpPr>
            <p:sp>
              <p:nvSpPr>
                <p:cNvPr id="65" name="AutoShape 78"/>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6" name="AutoShape 79"/>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sp>
          <p:nvSpPr>
            <p:cNvPr id="53" name="Line 84"/>
            <p:cNvSpPr>
              <a:spLocks noChangeShapeType="1"/>
            </p:cNvSpPr>
            <p:nvPr/>
          </p:nvSpPr>
          <p:spPr bwMode="auto">
            <a:xfrm flipH="1" flipV="1">
              <a:off x="1822" y="1632"/>
              <a:ext cx="2"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54" name="Line 85"/>
            <p:cNvSpPr>
              <a:spLocks noChangeShapeType="1"/>
            </p:cNvSpPr>
            <p:nvPr/>
          </p:nvSpPr>
          <p:spPr bwMode="auto">
            <a:xfrm flipV="1">
              <a:off x="2256" y="1632"/>
              <a:ext cx="0"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55" name="Line 86"/>
            <p:cNvSpPr>
              <a:spLocks noChangeShapeType="1"/>
            </p:cNvSpPr>
            <p:nvPr/>
          </p:nvSpPr>
          <p:spPr bwMode="auto">
            <a:xfrm flipH="1" flipV="1">
              <a:off x="2685" y="1632"/>
              <a:ext cx="3" cy="432"/>
            </a:xfrm>
            <a:prstGeom prst="line">
              <a:avLst/>
            </a:prstGeom>
            <a:noFill/>
            <a:ln w="76200">
              <a:solidFill>
                <a:srgbClr val="FFFF00"/>
              </a:solidFill>
              <a:round/>
              <a:headEnd type="triangle" w="sm" len="sm"/>
              <a:tailEnd type="triangle" w="sm" len="sm"/>
            </a:ln>
          </p:spPr>
          <p:txBody>
            <a:bodyPr wrap="none"/>
            <a:lstStyle/>
            <a:p>
              <a:endParaRPr lang="en-US"/>
            </a:p>
          </p:txBody>
        </p:sp>
      </p:grpSp>
      <p:sp>
        <p:nvSpPr>
          <p:cNvPr id="63491" name="Rectangle 2"/>
          <p:cNvSpPr>
            <a:spLocks noGrp="1" noChangeArrowheads="1"/>
          </p:cNvSpPr>
          <p:nvPr>
            <p:ph type="title" idx="4294967295"/>
          </p:nvPr>
        </p:nvSpPr>
        <p:spPr/>
        <p:txBody>
          <a:bodyPr/>
          <a:lstStyle/>
          <a:p>
            <a:pPr eaLnBrk="1" hangingPunct="1"/>
            <a:r>
              <a:rPr lang="en-US" smtClean="0"/>
              <a:t>Object-Oriented Programming</a:t>
            </a:r>
          </a:p>
        </p:txBody>
      </p:sp>
      <p:grpSp>
        <p:nvGrpSpPr>
          <p:cNvPr id="63493" name="Group 50"/>
          <p:cNvGrpSpPr>
            <a:grpSpLocks/>
          </p:cNvGrpSpPr>
          <p:nvPr/>
        </p:nvGrpSpPr>
        <p:grpSpPr bwMode="auto">
          <a:xfrm>
            <a:off x="914400" y="1793875"/>
            <a:ext cx="2827338" cy="3540125"/>
            <a:chOff x="576" y="1130"/>
            <a:chExt cx="1781" cy="2230"/>
          </a:xfrm>
        </p:grpSpPr>
        <p:grpSp>
          <p:nvGrpSpPr>
            <p:cNvPr id="63494" name="Group 42"/>
            <p:cNvGrpSpPr>
              <a:grpSpLocks/>
            </p:cNvGrpSpPr>
            <p:nvPr/>
          </p:nvGrpSpPr>
          <p:grpSpPr bwMode="auto">
            <a:xfrm rot="-5400000">
              <a:off x="1613" y="2472"/>
              <a:ext cx="960" cy="528"/>
              <a:chOff x="624" y="1584"/>
              <a:chExt cx="864" cy="528"/>
            </a:xfrm>
          </p:grpSpPr>
          <p:sp>
            <p:nvSpPr>
              <p:cNvPr id="63501" name="Line 41"/>
              <p:cNvSpPr>
                <a:spLocks noChangeShapeType="1"/>
              </p:cNvSpPr>
              <p:nvPr/>
            </p:nvSpPr>
            <p:spPr bwMode="auto">
              <a:xfrm flipV="1">
                <a:off x="1488" y="1584"/>
                <a:ext cx="0" cy="528"/>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3499" name="Line 39"/>
              <p:cNvSpPr>
                <a:spLocks noChangeShapeType="1"/>
              </p:cNvSpPr>
              <p:nvPr/>
            </p:nvSpPr>
            <p:spPr bwMode="auto">
              <a:xfrm flipV="1">
                <a:off x="624" y="1584"/>
                <a:ext cx="0" cy="528"/>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3500" name="Line 40"/>
              <p:cNvSpPr>
                <a:spLocks noChangeShapeType="1"/>
              </p:cNvSpPr>
              <p:nvPr/>
            </p:nvSpPr>
            <p:spPr bwMode="auto">
              <a:xfrm flipV="1">
                <a:off x="1056" y="1584"/>
                <a:ext cx="0" cy="528"/>
              </a:xfrm>
              <a:prstGeom prst="line">
                <a:avLst/>
              </a:prstGeom>
              <a:noFill/>
              <a:ln w="76200">
                <a:solidFill>
                  <a:srgbClr val="FFFF00"/>
                </a:solidFill>
                <a:round/>
                <a:headEnd type="triangle" w="sm" len="sm"/>
                <a:tailEnd type="triangle" w="sm" len="sm"/>
              </a:ln>
            </p:spPr>
            <p:txBody>
              <a:bodyPr wrap="none"/>
              <a:lstStyle/>
              <a:p>
                <a:endParaRPr lang="en-US"/>
              </a:p>
            </p:txBody>
          </p:sp>
        </p:grpSp>
        <p:sp>
          <p:nvSpPr>
            <p:cNvPr id="63495" name="Rectangle 44"/>
            <p:cNvSpPr>
              <a:spLocks noChangeArrowheads="1"/>
            </p:cNvSpPr>
            <p:nvPr/>
          </p:nvSpPr>
          <p:spPr bwMode="auto">
            <a:xfrm>
              <a:off x="581" y="2112"/>
              <a:ext cx="1152" cy="1248"/>
            </a:xfrm>
            <a:prstGeom prst="rect">
              <a:avLst/>
            </a:prstGeom>
            <a:solidFill>
              <a:schemeClr val="accent1"/>
            </a:solidFill>
            <a:ln w="9525">
              <a:solidFill>
                <a:schemeClr val="tx1"/>
              </a:solidFill>
              <a:miter lim="800000"/>
              <a:headEnd/>
              <a:tailEnd/>
            </a:ln>
          </p:spPr>
          <p:txBody>
            <a:bodyPr wrap="none" anchor="ctr"/>
            <a:lstStyle/>
            <a:p>
              <a:r>
                <a:rPr lang="en-US"/>
                <a:t>Other</a:t>
              </a:r>
            </a:p>
            <a:p>
              <a:r>
                <a:rPr lang="en-US"/>
                <a:t>objects</a:t>
              </a:r>
            </a:p>
          </p:txBody>
        </p:sp>
        <p:grpSp>
          <p:nvGrpSpPr>
            <p:cNvPr id="63496" name="Group 48"/>
            <p:cNvGrpSpPr>
              <a:grpSpLocks/>
            </p:cNvGrpSpPr>
            <p:nvPr/>
          </p:nvGrpSpPr>
          <p:grpSpPr bwMode="auto">
            <a:xfrm>
              <a:off x="576" y="1130"/>
              <a:ext cx="1589" cy="934"/>
              <a:chOff x="379" y="1130"/>
              <a:chExt cx="1589" cy="934"/>
            </a:xfrm>
          </p:grpSpPr>
          <p:sp>
            <p:nvSpPr>
              <p:cNvPr id="63497" name="Text Box 46"/>
              <p:cNvSpPr txBox="1">
                <a:spLocks noChangeArrowheads="1"/>
              </p:cNvSpPr>
              <p:nvPr/>
            </p:nvSpPr>
            <p:spPr bwMode="auto">
              <a:xfrm>
                <a:off x="379" y="1130"/>
                <a:ext cx="1172" cy="518"/>
              </a:xfrm>
              <a:prstGeom prst="rect">
                <a:avLst/>
              </a:prstGeom>
              <a:noFill/>
              <a:ln w="9525">
                <a:noFill/>
                <a:miter lim="800000"/>
                <a:headEnd/>
                <a:tailEnd/>
              </a:ln>
            </p:spPr>
            <p:txBody>
              <a:bodyPr wrap="none">
                <a:spAutoFit/>
              </a:bodyPr>
              <a:lstStyle/>
              <a:p>
                <a:r>
                  <a:rPr lang="en-US"/>
                  <a:t>Programming</a:t>
                </a:r>
              </a:p>
              <a:p>
                <a:r>
                  <a:rPr lang="en-US"/>
                  <a:t>Interface</a:t>
                </a:r>
              </a:p>
            </p:txBody>
          </p:sp>
          <p:sp>
            <p:nvSpPr>
              <p:cNvPr id="63498" name="AutoShape 47"/>
              <p:cNvSpPr>
                <a:spLocks noChangeArrowheads="1"/>
              </p:cNvSpPr>
              <p:nvPr/>
            </p:nvSpPr>
            <p:spPr bwMode="auto">
              <a:xfrm rot="5400000">
                <a:off x="1392" y="1488"/>
                <a:ext cx="624" cy="528"/>
              </a:xfrm>
              <a:custGeom>
                <a:avLst/>
                <a:gdLst>
                  <a:gd name="T0" fmla="*/ 0 w 21600"/>
                  <a:gd name="T1" fmla="*/ 0 h 21600"/>
                  <a:gd name="T2" fmla="*/ 0 w 21600"/>
                  <a:gd name="T3" fmla="*/ 0 h 21600"/>
                  <a:gd name="T4" fmla="*/ 0 w 21600"/>
                  <a:gd name="T5" fmla="*/ 0 h 21600"/>
                  <a:gd name="T6" fmla="*/ 1 w 21600"/>
                  <a:gd name="T7" fmla="*/ 0 h 21600"/>
                  <a:gd name="T8" fmla="*/ 17694720 60000 65536"/>
                  <a:gd name="T9" fmla="*/ 5898240 60000 65536"/>
                  <a:gd name="T10" fmla="*/ 5898240 60000 65536"/>
                  <a:gd name="T11" fmla="*/ 0 60000 65536"/>
                  <a:gd name="T12" fmla="*/ 12427 w 21600"/>
                  <a:gd name="T13" fmla="*/ 5277 h 21600"/>
                  <a:gd name="T14" fmla="*/ 20735 w 21600"/>
                  <a:gd name="T15" fmla="*/ 6914 h 21600"/>
                </a:gdLst>
                <a:ahLst/>
                <a:cxnLst>
                  <a:cxn ang="T8">
                    <a:pos x="T0" y="T1"/>
                  </a:cxn>
                  <a:cxn ang="T9">
                    <a:pos x="T2" y="T3"/>
                  </a:cxn>
                  <a:cxn ang="T10">
                    <a:pos x="T4" y="T5"/>
                  </a:cxn>
                  <a:cxn ang="T11">
                    <a:pos x="T6" y="T7"/>
                  </a:cxn>
                </a:cxnLst>
                <a:rect l="T12" t="T13" r="T14" b="T15"/>
                <a:pathLst>
                  <a:path w="21600" h="21600">
                    <a:moveTo>
                      <a:pt x="21600" y="6079"/>
                    </a:moveTo>
                    <a:lnTo>
                      <a:pt x="15092" y="0"/>
                    </a:lnTo>
                    <a:lnTo>
                      <a:pt x="15092" y="5261"/>
                    </a:lnTo>
                    <a:lnTo>
                      <a:pt x="12427" y="5261"/>
                    </a:lnTo>
                    <a:cubicBezTo>
                      <a:pt x="5564" y="5261"/>
                      <a:pt x="0" y="8349"/>
                      <a:pt x="0" y="12158"/>
                    </a:cubicBezTo>
                    <a:lnTo>
                      <a:pt x="0" y="21600"/>
                    </a:lnTo>
                    <a:lnTo>
                      <a:pt x="1672" y="21600"/>
                    </a:lnTo>
                    <a:lnTo>
                      <a:pt x="1672" y="12158"/>
                    </a:lnTo>
                    <a:cubicBezTo>
                      <a:pt x="1672" y="9252"/>
                      <a:pt x="6487" y="6897"/>
                      <a:pt x="12427" y="6897"/>
                    </a:cubicBezTo>
                    <a:lnTo>
                      <a:pt x="15092" y="6897"/>
                    </a:lnTo>
                    <a:lnTo>
                      <a:pt x="15092"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sp>
        <p:nvSpPr>
          <p:cNvPr id="93186" name="AutoShape 2" descr="data:image/jpeg;base64,/9j/4AAQSkZJRgABAQAAAQABAAD/2wCEAAkGBhMSERMREhQWExIVFRkSFhcSFRUXEhkcGBgVFhYZFhgXGyYfFxkjGRQWHzsgLycpLC0sFR4xNTAqNSYrLCkBCQoKDgwOGg8PGioiHiQsLCo2LDUsLS0sLzEuLCkpKSksLC0pNCkpNSwuNSw1LCwsLCk0LDQsKTUtMDUtLCwpKf/AABEIAKAAoAMBIgACEQEDEQH/xAAcAAEAAgMBAQEAAAAAAAAAAAAABgcEBQgDAgH/xAA4EAABAwICBggFBAIDAQAAAAABAAIDBBEFBgchMUFRYRITInGBocHRMlJikbFCQ5LwI4IUcsIz/8QAGwEAAgMBAQEAAAAAAAAAAAAAAAUEBgcDAgH/xAAvEQABAwIDBAoDAQEAAAAAAAABAAIDBBEFMWEhQVHBBhITIlJxgaGx0UKR8OHx/9oADAMBAAIRAxEAPwC8UREIRERCEREQhERYldisMIvLIxg+pwHkvhIGa9Na5xs0XKy0USrNKNDHqD3SH6Gkj7my1kmmSmGyKU/xHquJqIh+QTFmEVrxcRO/VvlWAir+PTJTHbFKP4n1Wzo9KFDJqMjoz9bSB9xdAqIj+QQ/CK1gu6J36v8AClqLFosUimF4pGPH0uBWUuwN8kuc0tNnCxRERfV5RERCEREQhEREIRERCEWnzBmqno23mf2tzG63nw3d60me8/towYYbOqSO9sYO931cB4nnTNZWvleZJHF73G5LjcqDUVYj7rdpVpwjo+6rAlm7rN3E/QUxx/SrUzXbD/gZy1yHvO5QyoqXvPSe4uJ3uJJ818xxlxAAJJ2AaypdgmjCrnAc8CFh3v8Ai/ilt5JjvKuobRYYz8WD3PMqHoriw/RBTNt1r3yHkeiPJbiLRzQN/YB7yT6ruKKQ52CVydKKNps0Od6fZVCor6l0c0Dv2AO4keq0+IaIKZ3/AMnvjPM9IeaDRSDKyI+lFG42cHN9PoqoqeqfGekxxY4b2kg+SmeAaVqiGzZ/87OJ1SDx3+Kx8b0X1cF3MAmYN7Pi/iojJGWkhwII2g6iuF5ITvCaFtDibPxePccwuh8AzRT1jelC+53sOp47x6rbLmeirpIXiSJxY9usFpsVcmRdILasCGazKkDVubJbe3g7l9kygqxJ3XbCqTi3R99IDLD3me4+xqpoiIpyq6IiIQiIiEIoZn/PYo29TEQalw7xGD+o8+A8e/eZpx9tHTPmO0amDi47Aufq6tfNI6WQ9J7yXEnmoNXUdmOq3Mq0dH8IFW/tpR3G7uJ+hvXnNM57i9xLnOJJJNySdpJXy0L6ZC4gkAkNFyQNQGy54L4SdaSLZBXlkXLVHHCyaG0rnC5kcB0r7wB+nuUtVBZOzjJQyb3QuPbZ6jgVeeGYnHURtlicHMcLgj8HgU7pZWPbYbDwWXY7QVFPOZJHFzTk7keCykRFLVfRERCEUezNkinrGnpN6Eu6Ro1+PEKQovLmhwsV2hnkgeHxOIIXOWYMvy0cpilFjta4fC4cWn+2WvilLXBzSQ4G4I1EEbCCuiMx5cirYTFKObHD4mHiPbeqHzBgEtHM6GUaxra4fC5u5zf7qSWopzEbjJaZg+MMr2dR+x4zHHUcwra0fZ5FYzqZSBUMHcJAP1DnxHipmuaMPr3wSsljPRew9IH+7l0JlzHG1dOydv6hZw4OHxD7qfST9oOq7MKqdIMJFI/toh3HbuB+juWzREU1VhERY2JVgiiklOxjS77BfCbL01pcQ0ZlVFpXx/rakQNPYh1HgXHb9tig7GEkAaydQXrWVJkkfI7WXOLj4m6k2jTBP+RWtLhdkQ6w8Lj4fNICTNJ5la5G1mG0WjG/s/6VZWTMoR09J1cjQ58ovLcbb7G9wVdZ8yI6kcZYgXU7j4sPA8uau5edRTtkaWPAc1wsQdhCbyUzXM6vBZ7R41PT1Jncbhx2j64W3LmRSPJucZKGTe6Fx7bPVvArOz3kR1G4yxAup3HxYeB5c1DknIfC/gQtHY6nxGn8THf3oQulcNxKOeNssTg5jhcEfg8CspUHk3OUlDJvdC49tnq3gVeWG4lHPG2WJwcxwuCPweBTiCcSjVZti2EyUEnFhyPI6/KykRFJSVEREIRRzPOWW1lM4Af5WXdGd9947ipGi8uaHAtK7QTvgkbKw2IN1zC9hBIOog2Kn2iTH+rndTOPYlF28nj3H4Wu0m4J1FY5zRZko6wcL/q81GsNrTDLHK3axwcPApE0mGXyK1aVrMTodn5tuND/AIV0si8qSoEjGSDY5ocPEXXqn6yQgg2KKK6TKzq8PltteWs+51/hSpQLTDJajjHGUeQK4zm0bjomOEsD62Jp8Q9tqp1W7odoOjTyzb3v6I7mj3KqJXroyith0XMuPmldELyX0V66TyFlF1RvcBz5KVIiJ0szXlU0zZGuY8BzXCxB2EKlc95EdRvMsQLqdx1Hew8Hcuau9eVTTNkY5jwHNcLEHYQuE8AlFjmmuF4nJQSdZu1pzHH/AFcyqSZNzlJQyb3QuPbZ6t4FZee8iuo3mWMF1O46jvYeDuXNRBJSHwv4ELTmup8Rp/Ex396ELpbDsRjnjbLE4OY4XBH4PArJVCZMznJQyb3QOPbZ6t4FXlh2IxzxtlicHMcLgj8HgU5gnEo1Wa4thMlBJxYcjyOqyURFISZEREIVf6YaDpU0cu9j7eDh7hVAr20lxdLDpuXRd9iqJSatFpL6LS+jEhfRdU7nEfBV+aPazrMPgJ2taWH/AFJH4UjUK0SSXoLcJXj8FTVNITeNp0VExNgZWStHiPyigemGO9HGeEo8wVPFF9JVH1mHy22stJ9jr8ivk4vG4aL1hUgjrYnHxD32KiFeujKW+HRci4eaopW7odr+lTyw72P6Q7nD3CV0RtJbRXrpPGX0XWG5wPLmrCRETpZmiIiELyqaZsjHMeA5rhYg7CqUz1kV1G8yRgup3HUd7OTvdXgvKqpWyMcx7Q5jhYg7CuE8AlFt6bYXiklBJ1m7WnMf29cyqS5MznJQyWN3QOPbZ/6bzWTnrIrqN5kjBdTuOo72cne6iKSkPhfwIWmtdT4jT+Jjv70IXS2HYjHPG2WJwcxwuCPXgVkqhcl50koZLG7oHHts4fU3mrxw/EI542yxODmOFwR68CnME4lGqzXFcKkoJOLDkeR1WSiIpCTKL6S5bYdNz6I+5VEK39MNf0aaOLe99/Bo9yqgSatN5LaLS+jEZZRdY73E/AV16JY7UAPGR5/AU0UfyFRdVh9O07S3pn/Yk+qkCaQi0bRoqHiUgkq5XDxH5RY9fSCWJ8Z2PaWnxFlkIuuagtJaQQuZ66kMUj43aixxafA2Um0aY3/x61rXGzJR1Z4X/T5rYaWcA6qoFS0diXU7k8e4UDY8ggjUQbhICDDL5Fa5G5mJ0O3J7beR/wAK6eRRvIuZhWUzST/lZZsg333HuKkietcHAOCyieB8EjonixBsiIi9LiiIiELyqqVsjHRvaHMcLEHYVSeesiuo3mSMF1O46jvb9LvdXivKqpWSsdG9ocxwsQdhXCeASjVNsLxSSgkuNrTmP7euZVJsl50fQyWN3QOPbZw+pvNe+esjPo3mSMF1O46jvb9LvdRJJe/C/gQtNBp8Rp/Ex396ELpfD8QZPG2WJwcxwuCP7tWQqGyVnR9FJY3dA49tvD6m81Z+ac6xQ0XXRPDnSi0Vjrudp8E3iqWvZ1juWd12Bz09Q2Jg6wcbA/fkq40nY319YWtN2RDqxwv+rzUdwbDzPPFC3a94b4X1+SxZHlxJOsk3JVi6Icv9KR9W4dlnYZ/2PxHwH5StoM0vmr3O9mGUGz8W2Gp/6rUghDGtYNjQGjuAsvRET5ZMTc3KIiIXxazMeBtq6d8Dt4u08HDYVz5iOHvglfDIOi9hsR69y6WUSz5kZtazrI7NqWDsnYHj5Xeh3dyhVVP2g6zcwrNgGLCjf2Up7jvY8fLiqfy/j8tHM2aI6xqc0/C4b2u/upXxlzMcVbCJYjye0/Ew8D771zzU0zo3uY9pa9ps5rhYgjis7L+YJaOYSxGx2OafhcODh/bKDT1BiNjkrZjGDsxBnaR2Dxkdx0PIro1FHss52p6xo6LuhLbXG46/D5gpCnLXBwuFmc0EkDyyRpBCIiL0uKIiIQvGrpGSsdHI0OY4WIOwqk885GfRP6xl3U7jqO9v0u91eSjOcc1UtPE+Oa0rnAjqhYk9/wAveo1TGx7bu2ap5gtbUU84bCC4HNvPTzVDL9LyQBc2Gwbh3L9lcCSQLAkkDhyX1T07nuaxgLnONgALkk7AAkS1QkWuVk4NhL6mZkMYu5xtyA3k8gF0LguFMpoGQM+Fgt3neT3laDIWShRR9OSxqHjtW2NHyjjzKlidUsHZtucyszx/FRWS9nGe433PH6RERTFW0REQhEREIUSzxkNla3rI7MqWjU7c8fK/0O5UviOGSwPMcrCx43H8jiF0qtdjWX4KtnQnYHcDscO47lCnpRJ3m7CrNhOPvowIpe8z3Hlpouc45C0gtJBGwg2KmGCaUaqCzXkTMHz/ABfyWfj+iOZl3UzhK35XapB6FQiuwuWE9GWNzD9TSEtIlgO8K6tloMUZbuv03jmFbOH6XqV9uta+M93SHktxFpDoHfvtHeCPRUIi7CtkGdkuk6L0bjdpc31+wr8l0h0Df32nuBPotPiGl6lZfq2vkPd0R5qm0Qa6Q5WRH0Xo2m7i4+v0FMsb0pVU92x2hYfk+L+Sh8spcS5xJJ2km5WVh+DTTnoxRvefpabffYp3l/RDI6zqp/Qb8jNbj3nYFyDZZzvKnumoMLZbut0GZ5/tQXCcGmqZBHCwvceGwcydwVzZLyFHRDrHWkqCLF1tTeIZ7rf4Vg0NMwRwsDG8tp5k7Ss1MoKVse07SqViuPy1gMcfdZ7nz+kREUxVtEREIRERCEREQhEREIReU9Kx4s9rXDg4AjzXqiF9BINwo7WaP6GTWYGtPFl2/ha2TRLQnZ1g7n+4U0RcjDGc2hTmYnVxizZXfsqGR6JqEbRI7vf7BbOiyHQxa2wNJ4vu4+akCIEMYyaESYlVyCzpXfsrzhgawWa0NHBoAHkvREXVQSb7SiIiF8RERCEREQh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7"/>
          <p:cNvGrpSpPr>
            <a:grpSpLocks/>
          </p:cNvGrpSpPr>
          <p:nvPr/>
        </p:nvGrpSpPr>
        <p:grpSpPr bwMode="auto">
          <a:xfrm>
            <a:off x="3505200" y="1295400"/>
            <a:ext cx="2819400" cy="4876800"/>
            <a:chOff x="1344" y="864"/>
            <a:chExt cx="1776" cy="3072"/>
          </a:xfrm>
        </p:grpSpPr>
        <p:sp>
          <p:nvSpPr>
            <p:cNvPr id="49" name="Rectangle 5"/>
            <p:cNvSpPr>
              <a:spLocks noChangeArrowheads="1"/>
            </p:cNvSpPr>
            <p:nvPr/>
          </p:nvSpPr>
          <p:spPr bwMode="auto">
            <a:xfrm>
              <a:off x="1344" y="864"/>
              <a:ext cx="1776" cy="336"/>
            </a:xfrm>
            <a:prstGeom prst="rect">
              <a:avLst/>
            </a:prstGeom>
            <a:solidFill>
              <a:schemeClr val="accent1"/>
            </a:solidFill>
            <a:ln w="9525">
              <a:solidFill>
                <a:schemeClr val="tx1"/>
              </a:solidFill>
              <a:miter lim="800000"/>
              <a:headEnd/>
              <a:tailEnd/>
            </a:ln>
          </p:spPr>
          <p:txBody>
            <a:bodyPr wrap="none" anchor="ctr"/>
            <a:lstStyle/>
            <a:p>
              <a:r>
                <a:rPr lang="en-US"/>
                <a:t>Object</a:t>
              </a:r>
            </a:p>
          </p:txBody>
        </p:sp>
        <p:sp>
          <p:nvSpPr>
            <p:cNvPr id="50" name="Rectangle 7"/>
            <p:cNvSpPr>
              <a:spLocks noChangeArrowheads="1"/>
            </p:cNvSpPr>
            <p:nvPr/>
          </p:nvSpPr>
          <p:spPr bwMode="auto">
            <a:xfrm>
              <a:off x="1344" y="1200"/>
              <a:ext cx="1776" cy="600"/>
            </a:xfrm>
            <a:prstGeom prst="rect">
              <a:avLst/>
            </a:prstGeom>
            <a:solidFill>
              <a:schemeClr val="accent1"/>
            </a:solidFill>
            <a:ln w="9525">
              <a:solidFill>
                <a:schemeClr val="tx1"/>
              </a:solidFill>
              <a:miter lim="800000"/>
              <a:headEnd/>
              <a:tailEnd/>
            </a:ln>
          </p:spPr>
          <p:txBody>
            <a:bodyPr wrap="none" anchor="ctr"/>
            <a:lstStyle/>
            <a:p>
              <a:r>
                <a:rPr lang="en-US" sz="1800" dirty="0"/>
                <a:t>Attributes (data)</a:t>
              </a:r>
            </a:p>
          </p:txBody>
        </p:sp>
        <p:sp>
          <p:nvSpPr>
            <p:cNvPr id="51" name="Rectangle 9"/>
            <p:cNvSpPr>
              <a:spLocks noChangeArrowheads="1"/>
            </p:cNvSpPr>
            <p:nvPr/>
          </p:nvSpPr>
          <p:spPr bwMode="auto">
            <a:xfrm>
              <a:off x="1344" y="1800"/>
              <a:ext cx="1776" cy="2136"/>
            </a:xfrm>
            <a:prstGeom prst="rect">
              <a:avLst/>
            </a:prstGeom>
            <a:solidFill>
              <a:schemeClr val="accent1"/>
            </a:solidFill>
            <a:ln w="9525">
              <a:solidFill>
                <a:schemeClr val="tx1"/>
              </a:solidFill>
              <a:miter lim="800000"/>
              <a:headEnd/>
              <a:tailEnd/>
            </a:ln>
          </p:spPr>
          <p:txBody>
            <a:bodyPr wrap="none" anchor="b"/>
            <a:lstStyle/>
            <a:p>
              <a:r>
                <a:rPr lang="en-US" sz="1800"/>
                <a:t>Methods</a:t>
              </a:r>
              <a:br>
                <a:rPr lang="en-US" sz="1800"/>
              </a:br>
              <a:r>
                <a:rPr lang="en-US" sz="1800"/>
                <a:t>(behaviors / procedures)</a:t>
              </a:r>
            </a:p>
          </p:txBody>
        </p:sp>
        <p:grpSp>
          <p:nvGrpSpPr>
            <p:cNvPr id="3" name="Group 83"/>
            <p:cNvGrpSpPr>
              <a:grpSpLocks/>
            </p:cNvGrpSpPr>
            <p:nvPr/>
          </p:nvGrpSpPr>
          <p:grpSpPr bwMode="auto">
            <a:xfrm>
              <a:off x="1680" y="2160"/>
              <a:ext cx="1147" cy="1296"/>
              <a:chOff x="1584" y="1584"/>
              <a:chExt cx="1402" cy="1584"/>
            </a:xfrm>
          </p:grpSpPr>
          <p:grpSp>
            <p:nvGrpSpPr>
              <p:cNvPr id="4" name="Group 22"/>
              <p:cNvGrpSpPr>
                <a:grpSpLocks/>
              </p:cNvGrpSpPr>
              <p:nvPr/>
            </p:nvGrpSpPr>
            <p:grpSpPr bwMode="auto">
              <a:xfrm>
                <a:off x="1584" y="1584"/>
                <a:ext cx="346" cy="432"/>
                <a:chOff x="1776" y="2208"/>
                <a:chExt cx="192" cy="240"/>
              </a:xfrm>
            </p:grpSpPr>
            <p:sp>
              <p:nvSpPr>
                <p:cNvPr id="81" name="AutoShape 1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82" name="AutoShape 1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5" name="Group 53"/>
              <p:cNvGrpSpPr>
                <a:grpSpLocks/>
              </p:cNvGrpSpPr>
              <p:nvPr/>
            </p:nvGrpSpPr>
            <p:grpSpPr bwMode="auto">
              <a:xfrm>
                <a:off x="2112" y="1584"/>
                <a:ext cx="346" cy="432"/>
                <a:chOff x="1776" y="2208"/>
                <a:chExt cx="192" cy="240"/>
              </a:xfrm>
            </p:grpSpPr>
            <p:sp>
              <p:nvSpPr>
                <p:cNvPr id="79" name="AutoShape 54"/>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80" name="AutoShape 55"/>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6" name="Group 56"/>
              <p:cNvGrpSpPr>
                <a:grpSpLocks/>
              </p:cNvGrpSpPr>
              <p:nvPr/>
            </p:nvGrpSpPr>
            <p:grpSpPr bwMode="auto">
              <a:xfrm>
                <a:off x="2640" y="1584"/>
                <a:ext cx="346" cy="432"/>
                <a:chOff x="1776" y="2208"/>
                <a:chExt cx="192" cy="240"/>
              </a:xfrm>
            </p:grpSpPr>
            <p:sp>
              <p:nvSpPr>
                <p:cNvPr id="77" name="AutoShape 57"/>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8" name="AutoShape 58"/>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7" name="Group 62"/>
              <p:cNvGrpSpPr>
                <a:grpSpLocks/>
              </p:cNvGrpSpPr>
              <p:nvPr/>
            </p:nvGrpSpPr>
            <p:grpSpPr bwMode="auto">
              <a:xfrm>
                <a:off x="2640" y="2736"/>
                <a:ext cx="346" cy="432"/>
                <a:chOff x="1776" y="2208"/>
                <a:chExt cx="192" cy="240"/>
              </a:xfrm>
            </p:grpSpPr>
            <p:sp>
              <p:nvSpPr>
                <p:cNvPr id="75" name="AutoShape 63"/>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6" name="AutoShape 64"/>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8" name="Group 65"/>
              <p:cNvGrpSpPr>
                <a:grpSpLocks/>
              </p:cNvGrpSpPr>
              <p:nvPr/>
            </p:nvGrpSpPr>
            <p:grpSpPr bwMode="auto">
              <a:xfrm>
                <a:off x="1584" y="2160"/>
                <a:ext cx="346" cy="432"/>
                <a:chOff x="1776" y="2208"/>
                <a:chExt cx="192" cy="240"/>
              </a:xfrm>
            </p:grpSpPr>
            <p:sp>
              <p:nvSpPr>
                <p:cNvPr id="73" name="AutoShape 66"/>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4" name="AutoShape 67"/>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9" name="Group 68"/>
              <p:cNvGrpSpPr>
                <a:grpSpLocks/>
              </p:cNvGrpSpPr>
              <p:nvPr/>
            </p:nvGrpSpPr>
            <p:grpSpPr bwMode="auto">
              <a:xfrm>
                <a:off x="2112" y="2160"/>
                <a:ext cx="346" cy="432"/>
                <a:chOff x="1776" y="2208"/>
                <a:chExt cx="192" cy="240"/>
              </a:xfrm>
            </p:grpSpPr>
            <p:sp>
              <p:nvSpPr>
                <p:cNvPr id="71" name="AutoShape 69"/>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2" name="AutoShape 70"/>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0" name="Group 71"/>
              <p:cNvGrpSpPr>
                <a:grpSpLocks/>
              </p:cNvGrpSpPr>
              <p:nvPr/>
            </p:nvGrpSpPr>
            <p:grpSpPr bwMode="auto">
              <a:xfrm>
                <a:off x="2640" y="2160"/>
                <a:ext cx="346" cy="432"/>
                <a:chOff x="1776" y="2208"/>
                <a:chExt cx="192" cy="240"/>
              </a:xfrm>
            </p:grpSpPr>
            <p:sp>
              <p:nvSpPr>
                <p:cNvPr id="69" name="AutoShape 7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70" name="AutoShape 7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1" name="Group 74"/>
              <p:cNvGrpSpPr>
                <a:grpSpLocks/>
              </p:cNvGrpSpPr>
              <p:nvPr/>
            </p:nvGrpSpPr>
            <p:grpSpPr bwMode="auto">
              <a:xfrm>
                <a:off x="1584" y="2736"/>
                <a:ext cx="346" cy="432"/>
                <a:chOff x="1776" y="2208"/>
                <a:chExt cx="192" cy="240"/>
              </a:xfrm>
            </p:grpSpPr>
            <p:sp>
              <p:nvSpPr>
                <p:cNvPr id="67" name="AutoShape 75"/>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8" name="AutoShape 76"/>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2" name="Group 77"/>
              <p:cNvGrpSpPr>
                <a:grpSpLocks/>
              </p:cNvGrpSpPr>
              <p:nvPr/>
            </p:nvGrpSpPr>
            <p:grpSpPr bwMode="auto">
              <a:xfrm>
                <a:off x="2112" y="2736"/>
                <a:ext cx="346" cy="432"/>
                <a:chOff x="1776" y="2208"/>
                <a:chExt cx="192" cy="240"/>
              </a:xfrm>
            </p:grpSpPr>
            <p:sp>
              <p:nvSpPr>
                <p:cNvPr id="65" name="AutoShape 78"/>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66" name="AutoShape 79"/>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sp>
          <p:nvSpPr>
            <p:cNvPr id="53" name="Line 84"/>
            <p:cNvSpPr>
              <a:spLocks noChangeShapeType="1"/>
            </p:cNvSpPr>
            <p:nvPr/>
          </p:nvSpPr>
          <p:spPr bwMode="auto">
            <a:xfrm flipH="1" flipV="1">
              <a:off x="1822" y="1632"/>
              <a:ext cx="2"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54" name="Line 85"/>
            <p:cNvSpPr>
              <a:spLocks noChangeShapeType="1"/>
            </p:cNvSpPr>
            <p:nvPr/>
          </p:nvSpPr>
          <p:spPr bwMode="auto">
            <a:xfrm flipV="1">
              <a:off x="2256" y="1632"/>
              <a:ext cx="0"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55" name="Line 86"/>
            <p:cNvSpPr>
              <a:spLocks noChangeShapeType="1"/>
            </p:cNvSpPr>
            <p:nvPr/>
          </p:nvSpPr>
          <p:spPr bwMode="auto">
            <a:xfrm flipH="1" flipV="1">
              <a:off x="2685" y="1632"/>
              <a:ext cx="3" cy="432"/>
            </a:xfrm>
            <a:prstGeom prst="line">
              <a:avLst/>
            </a:prstGeom>
            <a:noFill/>
            <a:ln w="76200">
              <a:solidFill>
                <a:srgbClr val="FFFF00"/>
              </a:solidFill>
              <a:round/>
              <a:headEnd type="triangle" w="sm" len="sm"/>
              <a:tailEnd type="triangle" w="sm" len="sm"/>
            </a:ln>
          </p:spPr>
          <p:txBody>
            <a:bodyPr wrap="none"/>
            <a:lstStyle/>
            <a:p>
              <a:endParaRPr lang="en-US"/>
            </a:p>
          </p:txBody>
        </p:sp>
      </p:grpSp>
      <p:sp>
        <p:nvSpPr>
          <p:cNvPr id="63491" name="Rectangle 2"/>
          <p:cNvSpPr>
            <a:spLocks noGrp="1" noChangeArrowheads="1"/>
          </p:cNvSpPr>
          <p:nvPr>
            <p:ph type="title" idx="4294967295"/>
          </p:nvPr>
        </p:nvSpPr>
        <p:spPr/>
        <p:txBody>
          <a:bodyPr/>
          <a:lstStyle/>
          <a:p>
            <a:pPr eaLnBrk="1" hangingPunct="1"/>
            <a:r>
              <a:rPr lang="en-US" smtClean="0"/>
              <a:t>Object-Oriented Programming</a:t>
            </a:r>
          </a:p>
        </p:txBody>
      </p:sp>
      <p:grpSp>
        <p:nvGrpSpPr>
          <p:cNvPr id="13" name="Group 50"/>
          <p:cNvGrpSpPr>
            <a:grpSpLocks/>
          </p:cNvGrpSpPr>
          <p:nvPr/>
        </p:nvGrpSpPr>
        <p:grpSpPr bwMode="auto">
          <a:xfrm>
            <a:off x="922337" y="3352800"/>
            <a:ext cx="2819400" cy="1981200"/>
            <a:chOff x="581" y="2112"/>
            <a:chExt cx="1776" cy="1248"/>
          </a:xfrm>
        </p:grpSpPr>
        <p:grpSp>
          <p:nvGrpSpPr>
            <p:cNvPr id="14" name="Group 42"/>
            <p:cNvGrpSpPr>
              <a:grpSpLocks/>
            </p:cNvGrpSpPr>
            <p:nvPr/>
          </p:nvGrpSpPr>
          <p:grpSpPr bwMode="auto">
            <a:xfrm rot="-5400000">
              <a:off x="1613" y="2472"/>
              <a:ext cx="960" cy="528"/>
              <a:chOff x="624" y="1584"/>
              <a:chExt cx="864" cy="528"/>
            </a:xfrm>
          </p:grpSpPr>
          <p:sp>
            <p:nvSpPr>
              <p:cNvPr id="63501" name="Line 41"/>
              <p:cNvSpPr>
                <a:spLocks noChangeShapeType="1"/>
              </p:cNvSpPr>
              <p:nvPr/>
            </p:nvSpPr>
            <p:spPr bwMode="auto">
              <a:xfrm flipV="1">
                <a:off x="1488" y="1584"/>
                <a:ext cx="0" cy="528"/>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3499" name="Line 39"/>
              <p:cNvSpPr>
                <a:spLocks noChangeShapeType="1"/>
              </p:cNvSpPr>
              <p:nvPr/>
            </p:nvSpPr>
            <p:spPr bwMode="auto">
              <a:xfrm flipV="1">
                <a:off x="624" y="1584"/>
                <a:ext cx="0" cy="528"/>
              </a:xfrm>
              <a:prstGeom prst="line">
                <a:avLst/>
              </a:prstGeom>
              <a:noFill/>
              <a:ln w="76200">
                <a:solidFill>
                  <a:srgbClr val="FFFF00"/>
                </a:solidFill>
                <a:round/>
                <a:headEnd type="triangle" w="sm" len="sm"/>
                <a:tailEnd type="triangle" w="sm" len="sm"/>
              </a:ln>
            </p:spPr>
            <p:txBody>
              <a:bodyPr wrap="none"/>
              <a:lstStyle/>
              <a:p>
                <a:endParaRPr lang="en-US"/>
              </a:p>
            </p:txBody>
          </p:sp>
          <p:sp>
            <p:nvSpPr>
              <p:cNvPr id="63500" name="Line 40"/>
              <p:cNvSpPr>
                <a:spLocks noChangeShapeType="1"/>
              </p:cNvSpPr>
              <p:nvPr/>
            </p:nvSpPr>
            <p:spPr bwMode="auto">
              <a:xfrm flipV="1">
                <a:off x="1056" y="1584"/>
                <a:ext cx="0" cy="528"/>
              </a:xfrm>
              <a:prstGeom prst="line">
                <a:avLst/>
              </a:prstGeom>
              <a:noFill/>
              <a:ln w="76200">
                <a:solidFill>
                  <a:srgbClr val="FFFF00"/>
                </a:solidFill>
                <a:round/>
                <a:headEnd type="triangle" w="sm" len="sm"/>
                <a:tailEnd type="triangle" w="sm" len="sm"/>
              </a:ln>
            </p:spPr>
            <p:txBody>
              <a:bodyPr wrap="none"/>
              <a:lstStyle/>
              <a:p>
                <a:endParaRPr lang="en-US"/>
              </a:p>
            </p:txBody>
          </p:sp>
        </p:grpSp>
        <p:sp>
          <p:nvSpPr>
            <p:cNvPr id="63495" name="Rectangle 44"/>
            <p:cNvSpPr>
              <a:spLocks noChangeArrowheads="1"/>
            </p:cNvSpPr>
            <p:nvPr/>
          </p:nvSpPr>
          <p:spPr bwMode="auto">
            <a:xfrm>
              <a:off x="581" y="2112"/>
              <a:ext cx="1152" cy="1248"/>
            </a:xfrm>
            <a:prstGeom prst="rect">
              <a:avLst/>
            </a:prstGeom>
            <a:solidFill>
              <a:schemeClr val="accent1"/>
            </a:solidFill>
            <a:ln w="9525">
              <a:solidFill>
                <a:schemeClr val="tx1"/>
              </a:solidFill>
              <a:miter lim="800000"/>
              <a:headEnd/>
              <a:tailEnd/>
            </a:ln>
          </p:spPr>
          <p:txBody>
            <a:bodyPr wrap="none" anchor="ctr"/>
            <a:lstStyle/>
            <a:p>
              <a:r>
                <a:rPr lang="en-US"/>
                <a:t>Other</a:t>
              </a:r>
            </a:p>
            <a:p>
              <a:r>
                <a:rPr lang="en-US"/>
                <a:t>objects</a:t>
              </a:r>
            </a:p>
          </p:txBody>
        </p:sp>
      </p:grpSp>
      <p:sp>
        <p:nvSpPr>
          <p:cNvPr id="83" name="Line 41"/>
          <p:cNvSpPr>
            <a:spLocks noChangeShapeType="1"/>
          </p:cNvSpPr>
          <p:nvPr/>
        </p:nvSpPr>
        <p:spPr bwMode="auto">
          <a:xfrm rot="16200000" flipH="1" flipV="1">
            <a:off x="1943100" y="1790700"/>
            <a:ext cx="1143000" cy="1981200"/>
          </a:xfrm>
          <a:prstGeom prst="line">
            <a:avLst/>
          </a:prstGeom>
          <a:noFill/>
          <a:ln w="76200">
            <a:solidFill>
              <a:srgbClr val="00B050"/>
            </a:solidFill>
            <a:round/>
            <a:headEnd type="triangle" w="sm" len="sm"/>
            <a:tailEnd type="triangle" w="sm" len="sm"/>
          </a:ln>
        </p:spPr>
        <p:txBody>
          <a:bodyPr wrap="none"/>
          <a:lstStyle/>
          <a:p>
            <a:endParaRPr lang="en-US"/>
          </a:p>
        </p:txBody>
      </p:sp>
      <p:sp>
        <p:nvSpPr>
          <p:cNvPr id="93186" name="AutoShape 2" descr="data:image/jpeg;base64,/9j/4AAQSkZJRgABAQAAAQABAAD/2wCEAAkGBhMSERMREhQWExIVFRkSFhcSFRUXEhkcGBgVFhYZFhgXGyYfFxkjGRQWHzsgLycpLC0sFR4xNTAqNSYrLCkBCQoKDgwOGg8PGioiHiQsLCo2LDUsLS0sLzEuLCkpKSksLC0pNCkpNSwuNSw1LCwsLCk0LDQsKTUtMDUtLCwpKf/AABEIAKAAoAMBIgACEQEDEQH/xAAcAAEAAgMBAQEAAAAAAAAAAAAABgcEBQgDAgH/xAA4EAABAwICBggFBAIDAQAAAAABAAIDBBEFBgchMUFRYRITInGBocHRMlJikbFCQ5LwI4IUcsIz/8QAGwEAAgMBAQEAAAAAAAAAAAAAAAUEBgcDAgH/xAAvEQABAwIDBAoDAQEAAAAAAAABAAIDBBEFMWEhQVHBBhITIlJxgaGx0UKR8OHx/9oADAMBAAIRAxEAPwC8UREIRERCEREQhERYldisMIvLIxg+pwHkvhIGa9Na5xs0XKy0USrNKNDHqD3SH6Gkj7my1kmmSmGyKU/xHquJqIh+QTFmEVrxcRO/VvlWAir+PTJTHbFKP4n1Wzo9KFDJqMjoz9bSB9xdAqIj+QQ/CK1gu6J36v8AClqLFosUimF4pGPH0uBWUuwN8kuc0tNnCxRERfV5RERCEREQhEREIRERCEWnzBmqno23mf2tzG63nw3d60me8/towYYbOqSO9sYO931cB4nnTNZWvleZJHF73G5LjcqDUVYj7rdpVpwjo+6rAlm7rN3E/QUxx/SrUzXbD/gZy1yHvO5QyoqXvPSe4uJ3uJJ818xxlxAAJJ2AaypdgmjCrnAc8CFh3v8Ai/ilt5JjvKuobRYYz8WD3PMqHoriw/RBTNt1r3yHkeiPJbiLRzQN/YB7yT6ruKKQ52CVydKKNps0Od6fZVCor6l0c0Dv2AO4keq0+IaIKZ3/AMnvjPM9IeaDRSDKyI+lFG42cHN9PoqoqeqfGekxxY4b2kg+SmeAaVqiGzZ/87OJ1SDx3+Kx8b0X1cF3MAmYN7Pi/iojJGWkhwII2g6iuF5ITvCaFtDibPxePccwuh8AzRT1jelC+53sOp47x6rbLmeirpIXiSJxY9usFpsVcmRdILasCGazKkDVubJbe3g7l9kygqxJ3XbCqTi3R99IDLD3me4+xqpoiIpyq6IiIQiIiEIoZn/PYo29TEQalw7xGD+o8+A8e/eZpx9tHTPmO0amDi47Aufq6tfNI6WQ9J7yXEnmoNXUdmOq3Mq0dH8IFW/tpR3G7uJ+hvXnNM57i9xLnOJJJNySdpJXy0L6ZC4gkAkNFyQNQGy54L4SdaSLZBXlkXLVHHCyaG0rnC5kcB0r7wB+nuUtVBZOzjJQyb3QuPbZ6jgVeeGYnHURtlicHMcLgj8HgU7pZWPbYbDwWXY7QVFPOZJHFzTk7keCykRFLVfRERCEUezNkinrGnpN6Eu6Ro1+PEKQovLmhwsV2hnkgeHxOIIXOWYMvy0cpilFjta4fC4cWn+2WvilLXBzSQ4G4I1EEbCCuiMx5cirYTFKObHD4mHiPbeqHzBgEtHM6GUaxra4fC5u5zf7qSWopzEbjJaZg+MMr2dR+x4zHHUcwra0fZ5FYzqZSBUMHcJAP1DnxHipmuaMPr3wSsljPRew9IH+7l0JlzHG1dOydv6hZw4OHxD7qfST9oOq7MKqdIMJFI/toh3HbuB+juWzREU1VhERY2JVgiiklOxjS77BfCbL01pcQ0ZlVFpXx/rakQNPYh1HgXHb9tig7GEkAaydQXrWVJkkfI7WXOLj4m6k2jTBP+RWtLhdkQ6w8Lj4fNICTNJ5la5G1mG0WjG/s/6VZWTMoR09J1cjQ58ovLcbb7G9wVdZ8yI6kcZYgXU7j4sPA8uau5edRTtkaWPAc1wsQdhCbyUzXM6vBZ7R41PT1Jncbhx2j64W3LmRSPJucZKGTe6Fx7bPVvArOz3kR1G4yxAup3HxYeB5c1DknIfC/gQtHY6nxGn8THf3oQulcNxKOeNssTg5jhcEfg8CspUHk3OUlDJvdC49tnq3gVeWG4lHPG2WJwcxwuCPweBTiCcSjVZti2EyUEnFhyPI6/KykRFJSVEREIRRzPOWW1lM4Af5WXdGd9947ipGi8uaHAtK7QTvgkbKw2IN1zC9hBIOog2Kn2iTH+rndTOPYlF28nj3H4Wu0m4J1FY5zRZko6wcL/q81GsNrTDLHK3axwcPApE0mGXyK1aVrMTodn5tuND/AIV0si8qSoEjGSDY5ocPEXXqn6yQgg2KKK6TKzq8PltteWs+51/hSpQLTDJajjHGUeQK4zm0bjomOEsD62Jp8Q9tqp1W7odoOjTyzb3v6I7mj3KqJXroyith0XMuPmldELyX0V66TyFlF1RvcBz5KVIiJ0szXlU0zZGuY8BzXCxB2EKlc95EdRvMsQLqdx1Hew8Hcuau9eVTTNkY5jwHNcLEHYQuE8AlFjmmuF4nJQSdZu1pzHH/AFcyqSZNzlJQyb3QuPbZ6t4FZee8iuo3mWMF1O46jvYeDuXNRBJSHwv4ELTmup8Rp/Ex396ELpbDsRjnjbLE4OY4XBH4PArJVCZMznJQyb3QOPbZ6t4FXlh2IxzxtlicHMcLgj8HgU5gnEo1Wa4thMlBJxYcjyOqyURFISZEREIVf6YaDpU0cu9j7eDh7hVAr20lxdLDpuXRd9iqJSatFpL6LS+jEhfRdU7nEfBV+aPazrMPgJ2taWH/AFJH4UjUK0SSXoLcJXj8FTVNITeNp0VExNgZWStHiPyigemGO9HGeEo8wVPFF9JVH1mHy22stJ9jr8ivk4vG4aL1hUgjrYnHxD32KiFeujKW+HRci4eaopW7odr+lTyw72P6Q7nD3CV0RtJbRXrpPGX0XWG5wPLmrCRETpZmiIiELyqaZsjHMeA5rhYg7CqUz1kV1G8yRgup3HUd7OTvdXgvKqpWyMcx7Q5jhYg7CuE8AlFt6bYXiklBJ1m7WnMf29cyqS5MznJQyWN3QOPbZ/6bzWTnrIrqN5kjBdTuOo72cne6iKSkPhfwIWmtdT4jT+Jjv70IXS2HYjHPG2WJwcxwuCPXgVkqhcl50koZLG7oHHts4fU3mrxw/EI542yxODmOFwR68CnME4lGqzXFcKkoJOLDkeR1WSiIpCTKL6S5bYdNz6I+5VEK39MNf0aaOLe99/Bo9yqgSatN5LaLS+jEZZRdY73E/AV16JY7UAPGR5/AU0UfyFRdVh9O07S3pn/Yk+qkCaQi0bRoqHiUgkq5XDxH5RY9fSCWJ8Z2PaWnxFlkIuuagtJaQQuZ66kMUj43aixxafA2Um0aY3/x61rXGzJR1Z4X/T5rYaWcA6qoFS0diXU7k8e4UDY8ggjUQbhICDDL5Fa5G5mJ0O3J7beR/wAK6eRRvIuZhWUzST/lZZsg333HuKkietcHAOCyieB8EjonixBsiIi9LiiIiELyqqVsjHRvaHMcLEHYVSeesiuo3mSMF1O46jvb9LvdXivKqpWSsdG9ocxwsQdhXCeASjVNsLxSSgkuNrTmP7euZVJsl50fQyWN3QOPbZw+pvNe+esjPo3mSMF1O46jvb9LvdRJJe/C/gQtNBp8Rp/Ex396ELpfD8QZPG2WJwcxwuCP7tWQqGyVnR9FJY3dA49tvD6m81Z+ac6xQ0XXRPDnSi0Vjrudp8E3iqWvZ1juWd12Bz09Q2Jg6wcbA/fkq40nY319YWtN2RDqxwv+rzUdwbDzPPFC3a94b4X1+SxZHlxJOsk3JVi6Icv9KR9W4dlnYZ/2PxHwH5StoM0vmr3O9mGUGz8W2Gp/6rUghDGtYNjQGjuAsvRET5ZMTc3KIiIXxazMeBtq6d8Dt4u08HDYVz5iOHvglfDIOi9hsR69y6WUSz5kZtazrI7NqWDsnYHj5Xeh3dyhVVP2g6zcwrNgGLCjf2Up7jvY8fLiqfy/j8tHM2aI6xqc0/C4b2u/upXxlzMcVbCJYjye0/Ew8D771zzU0zo3uY9pa9ps5rhYgjis7L+YJaOYSxGx2OafhcODh/bKDT1BiNjkrZjGDsxBnaR2Dxkdx0PIro1FHss52p6xo6LuhLbXG46/D5gpCnLXBwuFmc0EkDyyRpBCIiL0uKIiIQvGrpGSsdHI0OY4WIOwqk885GfRP6xl3U7jqO9v0u91eSjOcc1UtPE+Oa0rnAjqhYk9/wAveo1TGx7bu2ap5gtbUU84bCC4HNvPTzVDL9LyQBc2Gwbh3L9lcCSQLAkkDhyX1T07nuaxgLnONgALkk7AAkS1QkWuVk4NhL6mZkMYu5xtyA3k8gF0LguFMpoGQM+Fgt3neT3laDIWShRR9OSxqHjtW2NHyjjzKlidUsHZtucyszx/FRWS9nGe433PH6RERTFW0REQhEREIUSzxkNla3rI7MqWjU7c8fK/0O5UviOGSwPMcrCx43H8jiF0qtdjWX4KtnQnYHcDscO47lCnpRJ3m7CrNhOPvowIpe8z3Hlpouc45C0gtJBGwg2KmGCaUaqCzXkTMHz/ABfyWfj+iOZl3UzhK35XapB6FQiuwuWE9GWNzD9TSEtIlgO8K6tloMUZbuv03jmFbOH6XqV9uta+M93SHktxFpDoHfvtHeCPRUIi7CtkGdkuk6L0bjdpc31+wr8l0h0Df32nuBPotPiGl6lZfq2vkPd0R5qm0Qa6Q5WRH0Xo2m7i4+v0FMsb0pVU92x2hYfk+L+Sh8spcS5xJJ2km5WVh+DTTnoxRvefpabffYp3l/RDI6zqp/Qb8jNbj3nYFyDZZzvKnumoMLZbut0GZ5/tQXCcGmqZBHCwvceGwcydwVzZLyFHRDrHWkqCLF1tTeIZ7rf4Vg0NMwRwsDG8tp5k7Ss1MoKVse07SqViuPy1gMcfdZ7nz+kREUxVtEREIRERCEREQhEREIReU9Kx4s9rXDg4AjzXqiF9BINwo7WaP6GTWYGtPFl2/ha2TRLQnZ1g7n+4U0RcjDGc2hTmYnVxizZXfsqGR6JqEbRI7vf7BbOiyHQxa2wNJ4vu4+akCIEMYyaESYlVyCzpXfsrzhgawWa0NHBoAHkvREXVQSb7SiIiF8RERCEREQh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8723" name="Picture 3"/>
          <p:cNvPicPr>
            <a:picLocks noChangeAspect="1" noChangeArrowheads="1"/>
          </p:cNvPicPr>
          <p:nvPr/>
        </p:nvPicPr>
        <p:blipFill>
          <a:blip r:embed="rId2" cstate="print"/>
          <a:srcRect/>
          <a:stretch>
            <a:fillRect/>
          </a:stretch>
        </p:blipFill>
        <p:spPr bwMode="auto">
          <a:xfrm>
            <a:off x="2133600" y="2438400"/>
            <a:ext cx="742950" cy="714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a:lstStyle/>
          <a:p>
            <a:pPr eaLnBrk="1" hangingPunct="1"/>
            <a:r>
              <a:rPr lang="en-US" dirty="0" smtClean="0"/>
              <a:t>Module 1 Topics</a:t>
            </a:r>
          </a:p>
        </p:txBody>
      </p:sp>
      <p:sp>
        <p:nvSpPr>
          <p:cNvPr id="5124" name="Rectangle 3"/>
          <p:cNvSpPr>
            <a:spLocks noGrp="1" noChangeArrowheads="1"/>
          </p:cNvSpPr>
          <p:nvPr>
            <p:ph type="body" idx="4294967295"/>
          </p:nvPr>
        </p:nvSpPr>
        <p:spPr>
          <a:xfrm>
            <a:off x="152400" y="1371600"/>
            <a:ext cx="8763000" cy="4724400"/>
          </a:xfrm>
        </p:spPr>
        <p:txBody>
          <a:bodyPr/>
          <a:lstStyle/>
          <a:p>
            <a:r>
              <a:rPr lang="en-US" sz="2000" b="1" dirty="0" smtClean="0"/>
              <a:t>Chapter 1</a:t>
            </a:r>
          </a:p>
          <a:p>
            <a:pPr marL="400050" lvl="1" indent="0">
              <a:spcBef>
                <a:spcPts val="0"/>
              </a:spcBef>
              <a:buNone/>
            </a:pPr>
            <a:r>
              <a:rPr lang="en-US" sz="1800" dirty="0" smtClean="0">
                <a:solidFill>
                  <a:schemeClr val="tx1"/>
                </a:solidFill>
                <a:ea typeface="+mn-ea"/>
              </a:rPr>
              <a:t>Introduction to Java</a:t>
            </a:r>
          </a:p>
          <a:p>
            <a:pPr marL="400050" lvl="1" indent="0">
              <a:spcBef>
                <a:spcPts val="0"/>
              </a:spcBef>
              <a:buNone/>
            </a:pPr>
            <a:r>
              <a:rPr lang="en-US" sz="1800" dirty="0" smtClean="0">
                <a:solidFill>
                  <a:schemeClr val="tx1"/>
                </a:solidFill>
                <a:ea typeface="+mn-ea"/>
              </a:rPr>
              <a:t>1.6 The Programming Process </a:t>
            </a:r>
            <a:endParaRPr lang="en-US" sz="1800" dirty="0">
              <a:ea typeface="+mn-ea"/>
            </a:endParaRPr>
          </a:p>
          <a:p>
            <a:pPr marL="400050" lvl="1" indent="0">
              <a:spcBef>
                <a:spcPts val="0"/>
              </a:spcBef>
              <a:buNone/>
            </a:pPr>
            <a:r>
              <a:rPr lang="en-US" sz="1800" dirty="0" smtClean="0">
                <a:solidFill>
                  <a:schemeClr val="tx1"/>
                </a:solidFill>
                <a:ea typeface="+mn-ea"/>
              </a:rPr>
              <a:t>1.7 Object-Oriented Programming</a:t>
            </a:r>
          </a:p>
          <a:p>
            <a:r>
              <a:rPr lang="en-US" sz="2000" b="1" dirty="0" smtClean="0">
                <a:solidFill>
                  <a:schemeClr val="tx1"/>
                </a:solidFill>
              </a:rPr>
              <a:t>Chapter 2</a:t>
            </a:r>
          </a:p>
          <a:p>
            <a:pPr>
              <a:spcBef>
                <a:spcPts val="0"/>
              </a:spcBef>
              <a:buNone/>
            </a:pPr>
            <a:r>
              <a:rPr lang="en-US" sz="1800" dirty="0"/>
              <a:t>	</a:t>
            </a:r>
            <a:r>
              <a:rPr lang="en-US" sz="1800" dirty="0" smtClean="0">
                <a:solidFill>
                  <a:schemeClr val="tx1"/>
                </a:solidFill>
              </a:rPr>
              <a:t>2.1 The Parts of a Java Program </a:t>
            </a:r>
            <a:br>
              <a:rPr lang="en-US" sz="1800" dirty="0" smtClean="0">
                <a:solidFill>
                  <a:schemeClr val="tx1"/>
                </a:solidFill>
              </a:rPr>
            </a:br>
            <a:r>
              <a:rPr lang="en-US" sz="1800" dirty="0" smtClean="0">
                <a:solidFill>
                  <a:schemeClr val="tx1"/>
                </a:solidFill>
              </a:rPr>
              <a:t>2.2 The print and </a:t>
            </a:r>
            <a:r>
              <a:rPr lang="en-US" sz="1800" dirty="0" err="1" smtClean="0">
                <a:solidFill>
                  <a:schemeClr val="tx1"/>
                </a:solidFill>
              </a:rPr>
              <a:t>println</a:t>
            </a:r>
            <a:r>
              <a:rPr lang="en-US" sz="1800" dirty="0" smtClean="0">
                <a:solidFill>
                  <a:schemeClr val="tx1"/>
                </a:solidFill>
              </a:rPr>
              <a:t> Methods, and the Java API</a:t>
            </a:r>
            <a:br>
              <a:rPr lang="en-US" sz="1800" dirty="0" smtClean="0">
                <a:solidFill>
                  <a:schemeClr val="tx1"/>
                </a:solidFill>
              </a:rPr>
            </a:br>
            <a:r>
              <a:rPr lang="en-US" sz="1800" dirty="0" smtClean="0">
                <a:solidFill>
                  <a:schemeClr val="tx1"/>
                </a:solidFill>
              </a:rPr>
              <a:t>2.3 Variables and Literals</a:t>
            </a:r>
            <a:br>
              <a:rPr lang="en-US" sz="1800" dirty="0" smtClean="0">
                <a:solidFill>
                  <a:schemeClr val="tx1"/>
                </a:solidFill>
              </a:rPr>
            </a:br>
            <a:r>
              <a:rPr lang="en-US" sz="1800" dirty="0" smtClean="0">
                <a:solidFill>
                  <a:schemeClr val="tx1"/>
                </a:solidFill>
              </a:rPr>
              <a:t>2.4 Primitive Data Types</a:t>
            </a:r>
            <a:br>
              <a:rPr lang="en-US" sz="1800" dirty="0" smtClean="0">
                <a:solidFill>
                  <a:schemeClr val="tx1"/>
                </a:solidFill>
              </a:rPr>
            </a:br>
            <a:r>
              <a:rPr lang="en-US" sz="1800" dirty="0" smtClean="0">
                <a:solidFill>
                  <a:schemeClr val="tx1"/>
                </a:solidFill>
              </a:rPr>
              <a:t>2.5 Arithmetic Operators</a:t>
            </a:r>
            <a:br>
              <a:rPr lang="en-US" sz="1800" dirty="0" smtClean="0">
                <a:solidFill>
                  <a:schemeClr val="tx1"/>
                </a:solidFill>
              </a:rPr>
            </a:br>
            <a:r>
              <a:rPr lang="en-US" sz="1800" dirty="0" smtClean="0">
                <a:solidFill>
                  <a:schemeClr val="tx1"/>
                </a:solidFill>
              </a:rPr>
              <a:t>2.6 Combined Assignment Operators</a:t>
            </a:r>
          </a:p>
          <a:p>
            <a:pPr>
              <a:spcBef>
                <a:spcPts val="0"/>
              </a:spcBef>
              <a:buNone/>
            </a:pPr>
            <a:r>
              <a:rPr lang="en-US" sz="1800" dirty="0"/>
              <a:t>	</a:t>
            </a:r>
            <a:r>
              <a:rPr lang="en-US" sz="1800" dirty="0" smtClean="0"/>
              <a:t>2.7 </a:t>
            </a:r>
            <a:r>
              <a:rPr lang="en-US" sz="1800" dirty="0"/>
              <a:t>Conversion between Primitive Data Types </a:t>
            </a:r>
            <a:endParaRPr lang="en-US" sz="1800" dirty="0" smtClean="0"/>
          </a:p>
          <a:p>
            <a:pPr>
              <a:spcBef>
                <a:spcPts val="0"/>
              </a:spcBef>
              <a:buNone/>
            </a:pPr>
            <a:r>
              <a:rPr lang="en-US" sz="1800" dirty="0" smtClean="0"/>
              <a:t>	2.8 </a:t>
            </a:r>
            <a:r>
              <a:rPr lang="en-US" sz="1800" dirty="0"/>
              <a:t>Creating Named Constants with final  </a:t>
            </a:r>
            <a:endParaRPr lang="en-US" sz="1800" dirty="0" smtClean="0"/>
          </a:p>
          <a:p>
            <a:pPr>
              <a:spcBef>
                <a:spcPts val="0"/>
              </a:spcBef>
              <a:buNone/>
            </a:pPr>
            <a:r>
              <a:rPr lang="en-US" sz="1800" dirty="0" smtClean="0"/>
              <a:t>	2.9 </a:t>
            </a:r>
            <a:r>
              <a:rPr lang="en-US" sz="1800" dirty="0"/>
              <a:t>The string Class  </a:t>
            </a:r>
          </a:p>
          <a:p>
            <a:pPr>
              <a:spcBef>
                <a:spcPts val="0"/>
              </a:spcBef>
              <a:buNone/>
            </a:pPr>
            <a:r>
              <a:rPr lang="en-US" sz="1800" dirty="0" smtClean="0"/>
              <a:t>	2.10 </a:t>
            </a:r>
            <a:r>
              <a:rPr lang="en-US" sz="1800" dirty="0"/>
              <a:t>Scope </a:t>
            </a:r>
            <a:endParaRPr lang="en-US" sz="1800" dirty="0" smtClean="0"/>
          </a:p>
          <a:p>
            <a:pPr>
              <a:spcBef>
                <a:spcPts val="0"/>
              </a:spcBef>
              <a:buNone/>
            </a:pPr>
            <a:r>
              <a:rPr lang="en-US" sz="1800" dirty="0" smtClean="0"/>
              <a:t>	2.11 </a:t>
            </a:r>
            <a:r>
              <a:rPr lang="en-US" sz="1800" dirty="0"/>
              <a:t>Comments </a:t>
            </a:r>
            <a:r>
              <a:rPr lang="en-US" sz="1800" i="1" dirty="0"/>
              <a:t> </a:t>
            </a:r>
            <a:endParaRPr lang="en-US" sz="1800" dirty="0" smtClean="0"/>
          </a:p>
          <a:p>
            <a:pPr>
              <a:spcBef>
                <a:spcPts val="0"/>
              </a:spcBef>
              <a:buNone/>
            </a:pPr>
            <a:r>
              <a:rPr lang="en-US" sz="1800" dirty="0" smtClean="0"/>
              <a:t>	2.12 </a:t>
            </a:r>
            <a:r>
              <a:rPr lang="en-US" sz="1800" dirty="0"/>
              <a:t>Programming Style  </a:t>
            </a:r>
          </a:p>
          <a:p>
            <a:pPr>
              <a:spcBef>
                <a:spcPts val="0"/>
              </a:spcBef>
              <a:buNone/>
            </a:pPr>
            <a:r>
              <a:rPr lang="en-US" sz="1800" dirty="0" smtClean="0"/>
              <a:t>	2.13 Reading Keyboard Input</a:t>
            </a:r>
            <a:endParaRPr lang="en-US" sz="1800" dirty="0"/>
          </a:p>
          <a:p>
            <a:pPr>
              <a:spcBef>
                <a:spcPts val="0"/>
              </a:spcBef>
              <a:buNone/>
            </a:pPr>
            <a:r>
              <a:rPr lang="en-US" sz="1800" dirty="0" smtClean="0"/>
              <a:t>	Code Coverage (Testing)</a:t>
            </a: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447800" y="381000"/>
            <a:ext cx="71628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What is the basic building block for</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smtClean="0">
                <a:latin typeface="+mj-lt"/>
                <a:ea typeface="+mj-ea"/>
                <a:cs typeface="+mj-cs"/>
              </a:rPr>
              <a:t>Object oriented programming?</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3" name="Picture 5" descr="MCj04039650000[1]"/>
          <p:cNvPicPr>
            <a:picLocks noChangeAspect="1" noChangeArrowheads="1"/>
          </p:cNvPicPr>
          <p:nvPr/>
        </p:nvPicPr>
        <p:blipFill>
          <a:blip r:embed="rId2" cstate="print"/>
          <a:srcRect/>
          <a:stretch>
            <a:fillRect/>
          </a:stretch>
        </p:blipFill>
        <p:spPr bwMode="auto">
          <a:xfrm>
            <a:off x="228600" y="527050"/>
            <a:ext cx="1069975" cy="1073150"/>
          </a:xfrm>
          <a:prstGeom prst="rect">
            <a:avLst/>
          </a:prstGeom>
          <a:noFill/>
          <a:ln w="9525">
            <a:noFill/>
            <a:miter lim="800000"/>
            <a:headEnd/>
            <a:tailEnd/>
          </a:ln>
        </p:spPr>
      </p:pic>
      <p:sp>
        <p:nvSpPr>
          <p:cNvPr id="12" name="TextBox 11"/>
          <p:cNvSpPr txBox="1"/>
          <p:nvPr/>
        </p:nvSpPr>
        <p:spPr>
          <a:xfrm>
            <a:off x="2788889" y="2133600"/>
            <a:ext cx="1279517" cy="523220"/>
          </a:xfrm>
          <a:prstGeom prst="rect">
            <a:avLst/>
          </a:prstGeom>
          <a:noFill/>
        </p:spPr>
        <p:txBody>
          <a:bodyPr wrap="none" rtlCol="0">
            <a:spAutoFit/>
          </a:bodyPr>
          <a:lstStyle/>
          <a:p>
            <a:r>
              <a:rPr lang="en-US" sz="2800" dirty="0" smtClean="0">
                <a:solidFill>
                  <a:srgbClr val="FF0000"/>
                </a:solidFill>
              </a:rPr>
              <a:t>Objects</a:t>
            </a:r>
            <a:endParaRPr lang="en-US" sz="2800" dirty="0">
              <a:solidFill>
                <a:srgbClr val="FF0000"/>
              </a:solidFill>
            </a:endParaRPr>
          </a:p>
        </p:txBody>
      </p:sp>
      <p:grpSp>
        <p:nvGrpSpPr>
          <p:cNvPr id="13" name="Group 87"/>
          <p:cNvGrpSpPr>
            <a:grpSpLocks/>
          </p:cNvGrpSpPr>
          <p:nvPr/>
        </p:nvGrpSpPr>
        <p:grpSpPr bwMode="auto">
          <a:xfrm>
            <a:off x="5943600" y="1676400"/>
            <a:ext cx="2819400" cy="4876800"/>
            <a:chOff x="1344" y="864"/>
            <a:chExt cx="1776" cy="3072"/>
          </a:xfrm>
        </p:grpSpPr>
        <p:sp>
          <p:nvSpPr>
            <p:cNvPr id="14" name="Rectangle 5"/>
            <p:cNvSpPr>
              <a:spLocks noChangeArrowheads="1"/>
            </p:cNvSpPr>
            <p:nvPr/>
          </p:nvSpPr>
          <p:spPr bwMode="auto">
            <a:xfrm>
              <a:off x="1344" y="864"/>
              <a:ext cx="1776" cy="336"/>
            </a:xfrm>
            <a:prstGeom prst="rect">
              <a:avLst/>
            </a:prstGeom>
            <a:solidFill>
              <a:schemeClr val="accent1"/>
            </a:solidFill>
            <a:ln w="9525">
              <a:solidFill>
                <a:schemeClr val="tx1"/>
              </a:solidFill>
              <a:miter lim="800000"/>
              <a:headEnd/>
              <a:tailEnd/>
            </a:ln>
          </p:spPr>
          <p:txBody>
            <a:bodyPr wrap="none" anchor="ctr"/>
            <a:lstStyle/>
            <a:p>
              <a:r>
                <a:rPr lang="en-US"/>
                <a:t>Object</a:t>
              </a:r>
            </a:p>
          </p:txBody>
        </p:sp>
        <p:sp>
          <p:nvSpPr>
            <p:cNvPr id="15" name="Rectangle 7"/>
            <p:cNvSpPr>
              <a:spLocks noChangeArrowheads="1"/>
            </p:cNvSpPr>
            <p:nvPr/>
          </p:nvSpPr>
          <p:spPr bwMode="auto">
            <a:xfrm>
              <a:off x="1344" y="1200"/>
              <a:ext cx="1776" cy="600"/>
            </a:xfrm>
            <a:prstGeom prst="rect">
              <a:avLst/>
            </a:prstGeom>
            <a:solidFill>
              <a:schemeClr val="accent1"/>
            </a:solidFill>
            <a:ln w="9525">
              <a:solidFill>
                <a:schemeClr val="tx1"/>
              </a:solidFill>
              <a:miter lim="800000"/>
              <a:headEnd/>
              <a:tailEnd/>
            </a:ln>
          </p:spPr>
          <p:txBody>
            <a:bodyPr wrap="none" anchor="ctr"/>
            <a:lstStyle/>
            <a:p>
              <a:r>
                <a:rPr lang="en-US" sz="1800" dirty="0"/>
                <a:t>Attributes (data)</a:t>
              </a:r>
            </a:p>
          </p:txBody>
        </p:sp>
        <p:sp>
          <p:nvSpPr>
            <p:cNvPr id="16" name="Rectangle 9"/>
            <p:cNvSpPr>
              <a:spLocks noChangeArrowheads="1"/>
            </p:cNvSpPr>
            <p:nvPr/>
          </p:nvSpPr>
          <p:spPr bwMode="auto">
            <a:xfrm>
              <a:off x="1344" y="1800"/>
              <a:ext cx="1776" cy="2136"/>
            </a:xfrm>
            <a:prstGeom prst="rect">
              <a:avLst/>
            </a:prstGeom>
            <a:solidFill>
              <a:schemeClr val="accent1"/>
            </a:solidFill>
            <a:ln w="9525">
              <a:solidFill>
                <a:schemeClr val="tx1"/>
              </a:solidFill>
              <a:miter lim="800000"/>
              <a:headEnd/>
              <a:tailEnd/>
            </a:ln>
          </p:spPr>
          <p:txBody>
            <a:bodyPr wrap="none" anchor="b"/>
            <a:lstStyle/>
            <a:p>
              <a:r>
                <a:rPr lang="en-US" sz="1800"/>
                <a:t>Methods</a:t>
              </a:r>
              <a:br>
                <a:rPr lang="en-US" sz="1800"/>
              </a:br>
              <a:r>
                <a:rPr lang="en-US" sz="1800"/>
                <a:t>(behaviors / procedures)</a:t>
              </a:r>
            </a:p>
          </p:txBody>
        </p:sp>
        <p:grpSp>
          <p:nvGrpSpPr>
            <p:cNvPr id="17" name="Group 83"/>
            <p:cNvGrpSpPr>
              <a:grpSpLocks/>
            </p:cNvGrpSpPr>
            <p:nvPr/>
          </p:nvGrpSpPr>
          <p:grpSpPr bwMode="auto">
            <a:xfrm>
              <a:off x="1680" y="2160"/>
              <a:ext cx="1147" cy="1296"/>
              <a:chOff x="1584" y="1584"/>
              <a:chExt cx="1402" cy="1584"/>
            </a:xfrm>
          </p:grpSpPr>
          <p:grpSp>
            <p:nvGrpSpPr>
              <p:cNvPr id="21" name="Group 22"/>
              <p:cNvGrpSpPr>
                <a:grpSpLocks/>
              </p:cNvGrpSpPr>
              <p:nvPr/>
            </p:nvGrpSpPr>
            <p:grpSpPr bwMode="auto">
              <a:xfrm>
                <a:off x="1584" y="1584"/>
                <a:ext cx="346" cy="432"/>
                <a:chOff x="1776" y="2208"/>
                <a:chExt cx="192" cy="240"/>
              </a:xfrm>
            </p:grpSpPr>
            <p:sp>
              <p:nvSpPr>
                <p:cNvPr id="46" name="AutoShape 1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7" name="AutoShape 1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2" name="Group 53"/>
              <p:cNvGrpSpPr>
                <a:grpSpLocks/>
              </p:cNvGrpSpPr>
              <p:nvPr/>
            </p:nvGrpSpPr>
            <p:grpSpPr bwMode="auto">
              <a:xfrm>
                <a:off x="2112" y="1584"/>
                <a:ext cx="346" cy="432"/>
                <a:chOff x="1776" y="2208"/>
                <a:chExt cx="192" cy="240"/>
              </a:xfrm>
            </p:grpSpPr>
            <p:sp>
              <p:nvSpPr>
                <p:cNvPr id="44" name="AutoShape 54"/>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5" name="AutoShape 55"/>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3" name="Group 56"/>
              <p:cNvGrpSpPr>
                <a:grpSpLocks/>
              </p:cNvGrpSpPr>
              <p:nvPr/>
            </p:nvGrpSpPr>
            <p:grpSpPr bwMode="auto">
              <a:xfrm>
                <a:off x="2640" y="1584"/>
                <a:ext cx="346" cy="432"/>
                <a:chOff x="1776" y="2208"/>
                <a:chExt cx="192" cy="240"/>
              </a:xfrm>
            </p:grpSpPr>
            <p:sp>
              <p:nvSpPr>
                <p:cNvPr id="42" name="AutoShape 57"/>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3" name="AutoShape 58"/>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4" name="Group 62"/>
              <p:cNvGrpSpPr>
                <a:grpSpLocks/>
              </p:cNvGrpSpPr>
              <p:nvPr/>
            </p:nvGrpSpPr>
            <p:grpSpPr bwMode="auto">
              <a:xfrm>
                <a:off x="2640" y="2736"/>
                <a:ext cx="346" cy="432"/>
                <a:chOff x="1776" y="2208"/>
                <a:chExt cx="192" cy="240"/>
              </a:xfrm>
            </p:grpSpPr>
            <p:sp>
              <p:nvSpPr>
                <p:cNvPr id="40" name="AutoShape 63"/>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1" name="AutoShape 64"/>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5" name="Group 65"/>
              <p:cNvGrpSpPr>
                <a:grpSpLocks/>
              </p:cNvGrpSpPr>
              <p:nvPr/>
            </p:nvGrpSpPr>
            <p:grpSpPr bwMode="auto">
              <a:xfrm>
                <a:off x="1584" y="2160"/>
                <a:ext cx="346" cy="432"/>
                <a:chOff x="1776" y="2208"/>
                <a:chExt cx="192" cy="240"/>
              </a:xfrm>
            </p:grpSpPr>
            <p:sp>
              <p:nvSpPr>
                <p:cNvPr id="38" name="AutoShape 66"/>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9" name="AutoShape 67"/>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6" name="Group 68"/>
              <p:cNvGrpSpPr>
                <a:grpSpLocks/>
              </p:cNvGrpSpPr>
              <p:nvPr/>
            </p:nvGrpSpPr>
            <p:grpSpPr bwMode="auto">
              <a:xfrm>
                <a:off x="2112" y="2160"/>
                <a:ext cx="346" cy="432"/>
                <a:chOff x="1776" y="2208"/>
                <a:chExt cx="192" cy="240"/>
              </a:xfrm>
            </p:grpSpPr>
            <p:sp>
              <p:nvSpPr>
                <p:cNvPr id="36" name="AutoShape 69"/>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7" name="AutoShape 70"/>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7" name="Group 71"/>
              <p:cNvGrpSpPr>
                <a:grpSpLocks/>
              </p:cNvGrpSpPr>
              <p:nvPr/>
            </p:nvGrpSpPr>
            <p:grpSpPr bwMode="auto">
              <a:xfrm>
                <a:off x="2640" y="2160"/>
                <a:ext cx="346" cy="432"/>
                <a:chOff x="1776" y="2208"/>
                <a:chExt cx="192" cy="240"/>
              </a:xfrm>
            </p:grpSpPr>
            <p:sp>
              <p:nvSpPr>
                <p:cNvPr id="34" name="AutoShape 7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5" name="AutoShape 7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8" name="Group 74"/>
              <p:cNvGrpSpPr>
                <a:grpSpLocks/>
              </p:cNvGrpSpPr>
              <p:nvPr/>
            </p:nvGrpSpPr>
            <p:grpSpPr bwMode="auto">
              <a:xfrm>
                <a:off x="1584" y="2736"/>
                <a:ext cx="346" cy="432"/>
                <a:chOff x="1776" y="2208"/>
                <a:chExt cx="192" cy="240"/>
              </a:xfrm>
            </p:grpSpPr>
            <p:sp>
              <p:nvSpPr>
                <p:cNvPr id="32" name="AutoShape 75"/>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3" name="AutoShape 76"/>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9" name="Group 77"/>
              <p:cNvGrpSpPr>
                <a:grpSpLocks/>
              </p:cNvGrpSpPr>
              <p:nvPr/>
            </p:nvGrpSpPr>
            <p:grpSpPr bwMode="auto">
              <a:xfrm>
                <a:off x="2112" y="2736"/>
                <a:ext cx="346" cy="432"/>
                <a:chOff x="1776" y="2208"/>
                <a:chExt cx="192" cy="240"/>
              </a:xfrm>
            </p:grpSpPr>
            <p:sp>
              <p:nvSpPr>
                <p:cNvPr id="30" name="AutoShape 78"/>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1" name="AutoShape 79"/>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sp>
          <p:nvSpPr>
            <p:cNvPr id="18" name="Line 84"/>
            <p:cNvSpPr>
              <a:spLocks noChangeShapeType="1"/>
            </p:cNvSpPr>
            <p:nvPr/>
          </p:nvSpPr>
          <p:spPr bwMode="auto">
            <a:xfrm flipH="1" flipV="1">
              <a:off x="1822" y="1632"/>
              <a:ext cx="2"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19" name="Line 85"/>
            <p:cNvSpPr>
              <a:spLocks noChangeShapeType="1"/>
            </p:cNvSpPr>
            <p:nvPr/>
          </p:nvSpPr>
          <p:spPr bwMode="auto">
            <a:xfrm flipV="1">
              <a:off x="2256" y="1632"/>
              <a:ext cx="0"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20" name="Line 86"/>
            <p:cNvSpPr>
              <a:spLocks noChangeShapeType="1"/>
            </p:cNvSpPr>
            <p:nvPr/>
          </p:nvSpPr>
          <p:spPr bwMode="auto">
            <a:xfrm flipH="1" flipV="1">
              <a:off x="2685" y="1632"/>
              <a:ext cx="3" cy="432"/>
            </a:xfrm>
            <a:prstGeom prst="line">
              <a:avLst/>
            </a:prstGeom>
            <a:noFill/>
            <a:ln w="76200">
              <a:solidFill>
                <a:srgbClr val="FFFF00"/>
              </a:solidFill>
              <a:round/>
              <a:headEnd type="triangle" w="sm" len="sm"/>
              <a:tailEnd type="triangle" w="sm" len="sm"/>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8600" y="152400"/>
            <a:ext cx="5181600" cy="2362200"/>
            <a:chOff x="838200" y="1371600"/>
            <a:chExt cx="7239000" cy="3733800"/>
          </a:xfrm>
        </p:grpSpPr>
        <p:sp>
          <p:nvSpPr>
            <p:cNvPr id="3" name="Rectangle 2"/>
            <p:cNvSpPr>
              <a:spLocks noChangeArrowheads="1"/>
            </p:cNvSpPr>
            <p:nvPr/>
          </p:nvSpPr>
          <p:spPr bwMode="auto">
            <a:xfrm>
              <a:off x="838200" y="3124200"/>
              <a:ext cx="2514600" cy="1981200"/>
            </a:xfrm>
            <a:prstGeom prst="rect">
              <a:avLst/>
            </a:prstGeom>
            <a:solidFill>
              <a:schemeClr val="accent1"/>
            </a:solidFill>
            <a:ln w="9525">
              <a:solidFill>
                <a:schemeClr val="tx1"/>
              </a:solidFill>
              <a:miter lim="800000"/>
              <a:headEnd/>
              <a:tailEnd/>
            </a:ln>
          </p:spPr>
          <p:txBody>
            <a:bodyPr wrap="none" anchor="ctr"/>
            <a:lstStyle/>
            <a:p>
              <a:r>
                <a:rPr lang="en-US"/>
                <a:t>Procedure A</a:t>
              </a:r>
            </a:p>
          </p:txBody>
        </p:sp>
        <p:grpSp>
          <p:nvGrpSpPr>
            <p:cNvPr id="4" name="Group 19"/>
            <p:cNvGrpSpPr>
              <a:grpSpLocks/>
            </p:cNvGrpSpPr>
            <p:nvPr/>
          </p:nvGrpSpPr>
          <p:grpSpPr bwMode="auto">
            <a:xfrm>
              <a:off x="1905000" y="1371600"/>
              <a:ext cx="3810000" cy="1752600"/>
              <a:chOff x="1200" y="864"/>
              <a:chExt cx="2400" cy="1104"/>
            </a:xfrm>
          </p:grpSpPr>
          <p:sp>
            <p:nvSpPr>
              <p:cNvPr id="8" name="Oval 7"/>
              <p:cNvSpPr>
                <a:spLocks noChangeArrowheads="1"/>
              </p:cNvSpPr>
              <p:nvPr/>
            </p:nvSpPr>
            <p:spPr bwMode="auto">
              <a:xfrm>
                <a:off x="2016" y="864"/>
                <a:ext cx="1584" cy="1008"/>
              </a:xfrm>
              <a:prstGeom prst="ellipse">
                <a:avLst/>
              </a:prstGeom>
              <a:solidFill>
                <a:schemeClr val="accent1"/>
              </a:solidFill>
              <a:ln w="9525">
                <a:solidFill>
                  <a:schemeClr val="tx1"/>
                </a:solidFill>
                <a:round/>
                <a:headEnd/>
                <a:tailEnd/>
              </a:ln>
            </p:spPr>
            <p:txBody>
              <a:bodyPr wrap="none" anchor="ctr"/>
              <a:lstStyle/>
              <a:p>
                <a:r>
                  <a:rPr lang="en-US" dirty="0"/>
                  <a:t>Data Element</a:t>
                </a:r>
              </a:p>
            </p:txBody>
          </p:sp>
          <p:sp>
            <p:nvSpPr>
              <p:cNvPr id="9" name="AutoShape 12"/>
              <p:cNvSpPr>
                <a:spLocks noChangeArrowheads="1"/>
              </p:cNvSpPr>
              <p:nvPr/>
            </p:nvSpPr>
            <p:spPr bwMode="auto">
              <a:xfrm>
                <a:off x="1200" y="1152"/>
                <a:ext cx="816" cy="816"/>
              </a:xfrm>
              <a:custGeom>
                <a:avLst/>
                <a:gdLst>
                  <a:gd name="T0" fmla="*/ 1 w 21600"/>
                  <a:gd name="T1" fmla="*/ 0 h 21600"/>
                  <a:gd name="T2" fmla="*/ 1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15 w 21600"/>
                  <a:gd name="T13" fmla="*/ 3971 h 21600"/>
                  <a:gd name="T14" fmla="*/ 19350 w 21600"/>
                  <a:gd name="T15" fmla="*/ 8179 h 21600"/>
                </a:gdLst>
                <a:ahLst/>
                <a:cxnLst>
                  <a:cxn ang="T8">
                    <a:pos x="T0" y="T1"/>
                  </a:cxn>
                  <a:cxn ang="T9">
                    <a:pos x="T2" y="T3"/>
                  </a:cxn>
                  <a:cxn ang="T10">
                    <a:pos x="T4" y="T5"/>
                  </a:cxn>
                  <a:cxn ang="T11">
                    <a:pos x="T6" y="T7"/>
                  </a:cxn>
                </a:cxnLst>
                <a:rect l="T12" t="T13" r="T14" b="T15"/>
                <a:pathLst>
                  <a:path w="21600" h="21600">
                    <a:moveTo>
                      <a:pt x="21600" y="6079"/>
                    </a:moveTo>
                    <a:lnTo>
                      <a:pt x="15115" y="0"/>
                    </a:lnTo>
                    <a:lnTo>
                      <a:pt x="15115" y="3971"/>
                    </a:lnTo>
                    <a:lnTo>
                      <a:pt x="12427" y="3971"/>
                    </a:lnTo>
                    <a:cubicBezTo>
                      <a:pt x="5564" y="3971"/>
                      <a:pt x="0" y="7636"/>
                      <a:pt x="0" y="12158"/>
                    </a:cubicBezTo>
                    <a:lnTo>
                      <a:pt x="0" y="21600"/>
                    </a:lnTo>
                    <a:lnTo>
                      <a:pt x="4309" y="21600"/>
                    </a:lnTo>
                    <a:lnTo>
                      <a:pt x="4309" y="12158"/>
                    </a:lnTo>
                    <a:cubicBezTo>
                      <a:pt x="4309" y="9965"/>
                      <a:pt x="7944" y="8187"/>
                      <a:pt x="12427" y="8187"/>
                    </a:cubicBezTo>
                    <a:lnTo>
                      <a:pt x="15115" y="8187"/>
                    </a:lnTo>
                    <a:lnTo>
                      <a:pt x="15115"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nvGrpSpPr>
            <p:cNvPr id="5" name="Group 20"/>
            <p:cNvGrpSpPr>
              <a:grpSpLocks/>
            </p:cNvGrpSpPr>
            <p:nvPr/>
          </p:nvGrpSpPr>
          <p:grpSpPr bwMode="auto">
            <a:xfrm>
              <a:off x="5562600" y="1981200"/>
              <a:ext cx="2514600" cy="3124200"/>
              <a:chOff x="3504" y="1248"/>
              <a:chExt cx="1584" cy="1968"/>
            </a:xfrm>
          </p:grpSpPr>
          <p:sp>
            <p:nvSpPr>
              <p:cNvPr id="6" name="Rectangle 5"/>
              <p:cNvSpPr>
                <a:spLocks noChangeArrowheads="1"/>
              </p:cNvSpPr>
              <p:nvPr/>
            </p:nvSpPr>
            <p:spPr bwMode="auto">
              <a:xfrm>
                <a:off x="3504" y="1968"/>
                <a:ext cx="1584" cy="1248"/>
              </a:xfrm>
              <a:prstGeom prst="rect">
                <a:avLst/>
              </a:prstGeom>
              <a:solidFill>
                <a:schemeClr val="accent1"/>
              </a:solidFill>
              <a:ln w="9525">
                <a:solidFill>
                  <a:schemeClr val="tx1"/>
                </a:solidFill>
                <a:miter lim="800000"/>
                <a:headEnd/>
                <a:tailEnd/>
              </a:ln>
            </p:spPr>
            <p:txBody>
              <a:bodyPr wrap="none" anchor="ctr"/>
              <a:lstStyle/>
              <a:p>
                <a:r>
                  <a:rPr lang="en-US" dirty="0"/>
                  <a:t>Procedure B</a:t>
                </a:r>
              </a:p>
            </p:txBody>
          </p:sp>
          <p:sp>
            <p:nvSpPr>
              <p:cNvPr id="7" name="AutoShape 16"/>
              <p:cNvSpPr>
                <a:spLocks noChangeArrowheads="1"/>
              </p:cNvSpPr>
              <p:nvPr/>
            </p:nvSpPr>
            <p:spPr bwMode="auto">
              <a:xfrm rot="5400000">
                <a:off x="3720" y="1176"/>
                <a:ext cx="720" cy="864"/>
              </a:xfrm>
              <a:custGeom>
                <a:avLst/>
                <a:gdLst>
                  <a:gd name="T0" fmla="*/ 1 w 21600"/>
                  <a:gd name="T1" fmla="*/ 0 h 21600"/>
                  <a:gd name="T2" fmla="*/ 1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20 w 21600"/>
                  <a:gd name="T13" fmla="*/ 4075 h 21600"/>
                  <a:gd name="T14" fmla="*/ 19410 w 21600"/>
                  <a:gd name="T15" fmla="*/ 8075 h 21600"/>
                </a:gdLst>
                <a:ahLst/>
                <a:cxnLst>
                  <a:cxn ang="T8">
                    <a:pos x="T0" y="T1"/>
                  </a:cxn>
                  <a:cxn ang="T9">
                    <a:pos x="T2" y="T3"/>
                  </a:cxn>
                  <a:cxn ang="T10">
                    <a:pos x="T4" y="T5"/>
                  </a:cxn>
                  <a:cxn ang="T11">
                    <a:pos x="T6" y="T7"/>
                  </a:cxn>
                </a:cxnLst>
                <a:rect l="T12" t="T13" r="T14" b="T15"/>
                <a:pathLst>
                  <a:path w="21600" h="21600">
                    <a:moveTo>
                      <a:pt x="21600" y="6079"/>
                    </a:moveTo>
                    <a:lnTo>
                      <a:pt x="14909" y="0"/>
                    </a:lnTo>
                    <a:lnTo>
                      <a:pt x="14909" y="4078"/>
                    </a:lnTo>
                    <a:lnTo>
                      <a:pt x="12427" y="4078"/>
                    </a:lnTo>
                    <a:cubicBezTo>
                      <a:pt x="5564" y="4078"/>
                      <a:pt x="0" y="7696"/>
                      <a:pt x="0" y="12158"/>
                    </a:cubicBezTo>
                    <a:lnTo>
                      <a:pt x="0" y="21600"/>
                    </a:lnTo>
                    <a:lnTo>
                      <a:pt x="4091" y="21600"/>
                    </a:lnTo>
                    <a:lnTo>
                      <a:pt x="4091" y="12158"/>
                    </a:lnTo>
                    <a:cubicBezTo>
                      <a:pt x="4091" y="9906"/>
                      <a:pt x="7823" y="8080"/>
                      <a:pt x="12427" y="8080"/>
                    </a:cubicBezTo>
                    <a:lnTo>
                      <a:pt x="14909" y="8080"/>
                    </a:lnTo>
                    <a:lnTo>
                      <a:pt x="14909" y="12158"/>
                    </a:lnTo>
                    <a:close/>
                  </a:path>
                </a:pathLst>
              </a:custGeom>
              <a:solidFill>
                <a:srgbClr val="FF0000"/>
              </a:solidFill>
              <a:ln w="9525">
                <a:solidFill>
                  <a:schemeClr val="tx1"/>
                </a:solidFill>
                <a:miter lim="800000"/>
                <a:headEnd/>
                <a:tailEnd/>
              </a:ln>
            </p:spPr>
            <p:txBody>
              <a:bodyPr wrap="none" anchor="ctr"/>
              <a:lstStyle/>
              <a:p>
                <a:endParaRPr lang="en-US"/>
              </a:p>
            </p:txBody>
          </p:sp>
        </p:grpSp>
      </p:grpSp>
      <p:grpSp>
        <p:nvGrpSpPr>
          <p:cNvPr id="10" name="Group 87"/>
          <p:cNvGrpSpPr>
            <a:grpSpLocks/>
          </p:cNvGrpSpPr>
          <p:nvPr/>
        </p:nvGrpSpPr>
        <p:grpSpPr bwMode="auto">
          <a:xfrm>
            <a:off x="6172200" y="1676400"/>
            <a:ext cx="2819400" cy="4876800"/>
            <a:chOff x="1344" y="864"/>
            <a:chExt cx="1776" cy="3072"/>
          </a:xfrm>
        </p:grpSpPr>
        <p:sp>
          <p:nvSpPr>
            <p:cNvPr id="11" name="Rectangle 5"/>
            <p:cNvSpPr>
              <a:spLocks noChangeArrowheads="1"/>
            </p:cNvSpPr>
            <p:nvPr/>
          </p:nvSpPr>
          <p:spPr bwMode="auto">
            <a:xfrm>
              <a:off x="1344" y="864"/>
              <a:ext cx="1776" cy="336"/>
            </a:xfrm>
            <a:prstGeom prst="rect">
              <a:avLst/>
            </a:prstGeom>
            <a:solidFill>
              <a:schemeClr val="accent1"/>
            </a:solidFill>
            <a:ln w="9525">
              <a:solidFill>
                <a:schemeClr val="tx1"/>
              </a:solidFill>
              <a:miter lim="800000"/>
              <a:headEnd/>
              <a:tailEnd/>
            </a:ln>
          </p:spPr>
          <p:txBody>
            <a:bodyPr wrap="none" anchor="ctr"/>
            <a:lstStyle/>
            <a:p>
              <a:r>
                <a:rPr lang="en-US"/>
                <a:t>Object</a:t>
              </a:r>
            </a:p>
          </p:txBody>
        </p:sp>
        <p:sp>
          <p:nvSpPr>
            <p:cNvPr id="12" name="Rectangle 7"/>
            <p:cNvSpPr>
              <a:spLocks noChangeArrowheads="1"/>
            </p:cNvSpPr>
            <p:nvPr/>
          </p:nvSpPr>
          <p:spPr bwMode="auto">
            <a:xfrm>
              <a:off x="1344" y="1200"/>
              <a:ext cx="1776" cy="600"/>
            </a:xfrm>
            <a:prstGeom prst="rect">
              <a:avLst/>
            </a:prstGeom>
            <a:solidFill>
              <a:schemeClr val="accent1"/>
            </a:solidFill>
            <a:ln w="9525">
              <a:solidFill>
                <a:schemeClr val="tx1"/>
              </a:solidFill>
              <a:miter lim="800000"/>
              <a:headEnd/>
              <a:tailEnd/>
            </a:ln>
          </p:spPr>
          <p:txBody>
            <a:bodyPr wrap="none" anchor="ctr"/>
            <a:lstStyle/>
            <a:p>
              <a:r>
                <a:rPr lang="en-US" sz="1800" dirty="0"/>
                <a:t>Attributes (data)</a:t>
              </a:r>
            </a:p>
          </p:txBody>
        </p:sp>
        <p:sp>
          <p:nvSpPr>
            <p:cNvPr id="13" name="Rectangle 9"/>
            <p:cNvSpPr>
              <a:spLocks noChangeArrowheads="1"/>
            </p:cNvSpPr>
            <p:nvPr/>
          </p:nvSpPr>
          <p:spPr bwMode="auto">
            <a:xfrm>
              <a:off x="1344" y="1800"/>
              <a:ext cx="1776" cy="2136"/>
            </a:xfrm>
            <a:prstGeom prst="rect">
              <a:avLst/>
            </a:prstGeom>
            <a:solidFill>
              <a:schemeClr val="accent1"/>
            </a:solidFill>
            <a:ln w="9525">
              <a:solidFill>
                <a:schemeClr val="tx1"/>
              </a:solidFill>
              <a:miter lim="800000"/>
              <a:headEnd/>
              <a:tailEnd/>
            </a:ln>
          </p:spPr>
          <p:txBody>
            <a:bodyPr wrap="none" anchor="b"/>
            <a:lstStyle/>
            <a:p>
              <a:r>
                <a:rPr lang="en-US" sz="1800"/>
                <a:t>Methods</a:t>
              </a:r>
              <a:br>
                <a:rPr lang="en-US" sz="1800"/>
              </a:br>
              <a:r>
                <a:rPr lang="en-US" sz="1800"/>
                <a:t>(behaviors / procedures)</a:t>
              </a:r>
            </a:p>
          </p:txBody>
        </p:sp>
        <p:grpSp>
          <p:nvGrpSpPr>
            <p:cNvPr id="14" name="Group 83"/>
            <p:cNvGrpSpPr>
              <a:grpSpLocks/>
            </p:cNvGrpSpPr>
            <p:nvPr/>
          </p:nvGrpSpPr>
          <p:grpSpPr bwMode="auto">
            <a:xfrm>
              <a:off x="1680" y="2160"/>
              <a:ext cx="1147" cy="1296"/>
              <a:chOff x="1584" y="1584"/>
              <a:chExt cx="1402" cy="1584"/>
            </a:xfrm>
          </p:grpSpPr>
          <p:grpSp>
            <p:nvGrpSpPr>
              <p:cNvPr id="18" name="Group 22"/>
              <p:cNvGrpSpPr>
                <a:grpSpLocks/>
              </p:cNvGrpSpPr>
              <p:nvPr/>
            </p:nvGrpSpPr>
            <p:grpSpPr bwMode="auto">
              <a:xfrm>
                <a:off x="1584" y="1584"/>
                <a:ext cx="346" cy="432"/>
                <a:chOff x="1776" y="2208"/>
                <a:chExt cx="192" cy="240"/>
              </a:xfrm>
            </p:grpSpPr>
            <p:sp>
              <p:nvSpPr>
                <p:cNvPr id="43" name="AutoShape 1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4" name="AutoShape 1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19" name="Group 53"/>
              <p:cNvGrpSpPr>
                <a:grpSpLocks/>
              </p:cNvGrpSpPr>
              <p:nvPr/>
            </p:nvGrpSpPr>
            <p:grpSpPr bwMode="auto">
              <a:xfrm>
                <a:off x="2112" y="1584"/>
                <a:ext cx="346" cy="432"/>
                <a:chOff x="1776" y="2208"/>
                <a:chExt cx="192" cy="240"/>
              </a:xfrm>
            </p:grpSpPr>
            <p:sp>
              <p:nvSpPr>
                <p:cNvPr id="41" name="AutoShape 54"/>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2" name="AutoShape 55"/>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0" name="Group 56"/>
              <p:cNvGrpSpPr>
                <a:grpSpLocks/>
              </p:cNvGrpSpPr>
              <p:nvPr/>
            </p:nvGrpSpPr>
            <p:grpSpPr bwMode="auto">
              <a:xfrm>
                <a:off x="2640" y="1584"/>
                <a:ext cx="346" cy="432"/>
                <a:chOff x="1776" y="2208"/>
                <a:chExt cx="192" cy="240"/>
              </a:xfrm>
            </p:grpSpPr>
            <p:sp>
              <p:nvSpPr>
                <p:cNvPr id="39" name="AutoShape 57"/>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40" name="AutoShape 58"/>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1" name="Group 62"/>
              <p:cNvGrpSpPr>
                <a:grpSpLocks/>
              </p:cNvGrpSpPr>
              <p:nvPr/>
            </p:nvGrpSpPr>
            <p:grpSpPr bwMode="auto">
              <a:xfrm>
                <a:off x="2640" y="2736"/>
                <a:ext cx="346" cy="432"/>
                <a:chOff x="1776" y="2208"/>
                <a:chExt cx="192" cy="240"/>
              </a:xfrm>
            </p:grpSpPr>
            <p:sp>
              <p:nvSpPr>
                <p:cNvPr id="37" name="AutoShape 63"/>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8" name="AutoShape 64"/>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2" name="Group 65"/>
              <p:cNvGrpSpPr>
                <a:grpSpLocks/>
              </p:cNvGrpSpPr>
              <p:nvPr/>
            </p:nvGrpSpPr>
            <p:grpSpPr bwMode="auto">
              <a:xfrm>
                <a:off x="1584" y="2160"/>
                <a:ext cx="346" cy="432"/>
                <a:chOff x="1776" y="2208"/>
                <a:chExt cx="192" cy="240"/>
              </a:xfrm>
            </p:grpSpPr>
            <p:sp>
              <p:nvSpPr>
                <p:cNvPr id="35" name="AutoShape 66"/>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6" name="AutoShape 67"/>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3" name="Group 68"/>
              <p:cNvGrpSpPr>
                <a:grpSpLocks/>
              </p:cNvGrpSpPr>
              <p:nvPr/>
            </p:nvGrpSpPr>
            <p:grpSpPr bwMode="auto">
              <a:xfrm>
                <a:off x="2112" y="2160"/>
                <a:ext cx="346" cy="432"/>
                <a:chOff x="1776" y="2208"/>
                <a:chExt cx="192" cy="240"/>
              </a:xfrm>
            </p:grpSpPr>
            <p:sp>
              <p:nvSpPr>
                <p:cNvPr id="33" name="AutoShape 69"/>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4" name="AutoShape 70"/>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4" name="Group 71"/>
              <p:cNvGrpSpPr>
                <a:grpSpLocks/>
              </p:cNvGrpSpPr>
              <p:nvPr/>
            </p:nvGrpSpPr>
            <p:grpSpPr bwMode="auto">
              <a:xfrm>
                <a:off x="2640" y="2160"/>
                <a:ext cx="346" cy="432"/>
                <a:chOff x="1776" y="2208"/>
                <a:chExt cx="192" cy="240"/>
              </a:xfrm>
            </p:grpSpPr>
            <p:sp>
              <p:nvSpPr>
                <p:cNvPr id="31" name="AutoShape 72"/>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2" name="AutoShape 73"/>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5" name="Group 74"/>
              <p:cNvGrpSpPr>
                <a:grpSpLocks/>
              </p:cNvGrpSpPr>
              <p:nvPr/>
            </p:nvGrpSpPr>
            <p:grpSpPr bwMode="auto">
              <a:xfrm>
                <a:off x="1584" y="2736"/>
                <a:ext cx="346" cy="432"/>
                <a:chOff x="1776" y="2208"/>
                <a:chExt cx="192" cy="240"/>
              </a:xfrm>
            </p:grpSpPr>
            <p:sp>
              <p:nvSpPr>
                <p:cNvPr id="29" name="AutoShape 75"/>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30" name="AutoShape 76"/>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nvGrpSpPr>
              <p:cNvPr id="26" name="Group 77"/>
              <p:cNvGrpSpPr>
                <a:grpSpLocks/>
              </p:cNvGrpSpPr>
              <p:nvPr/>
            </p:nvGrpSpPr>
            <p:grpSpPr bwMode="auto">
              <a:xfrm>
                <a:off x="2112" y="2736"/>
                <a:ext cx="346" cy="432"/>
                <a:chOff x="1776" y="2208"/>
                <a:chExt cx="192" cy="240"/>
              </a:xfrm>
            </p:grpSpPr>
            <p:sp>
              <p:nvSpPr>
                <p:cNvPr id="27" name="AutoShape 78"/>
                <p:cNvSpPr>
                  <a:spLocks noChangeArrowheads="1"/>
                </p:cNvSpPr>
                <p:nvPr/>
              </p:nvSpPr>
              <p:spPr bwMode="auto">
                <a:xfrm>
                  <a:off x="1776" y="2208"/>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wrap="none" anchor="ctr"/>
                <a:lstStyle/>
                <a:p>
                  <a:endParaRPr lang="en-US"/>
                </a:p>
              </p:txBody>
            </p:sp>
            <p:sp>
              <p:nvSpPr>
                <p:cNvPr id="28" name="AutoShape 79"/>
                <p:cNvSpPr>
                  <a:spLocks noChangeArrowheads="1"/>
                </p:cNvSpPr>
                <p:nvPr/>
              </p:nvSpPr>
              <p:spPr bwMode="auto">
                <a:xfrm flipH="1" flipV="1">
                  <a:off x="1776" y="225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3300"/>
                </a:solidFill>
                <a:ln w="9525">
                  <a:solidFill>
                    <a:schemeClr val="tx1"/>
                  </a:solidFill>
                  <a:miter lim="800000"/>
                  <a:headEnd/>
                  <a:tailEnd/>
                </a:ln>
              </p:spPr>
              <p:txBody>
                <a:bodyPr rot="10800000" wrap="none" anchor="ctr"/>
                <a:lstStyle/>
                <a:p>
                  <a:endParaRPr lang="en-US"/>
                </a:p>
              </p:txBody>
            </p:sp>
          </p:grpSp>
        </p:grpSp>
        <p:sp>
          <p:nvSpPr>
            <p:cNvPr id="15" name="Line 84"/>
            <p:cNvSpPr>
              <a:spLocks noChangeShapeType="1"/>
            </p:cNvSpPr>
            <p:nvPr/>
          </p:nvSpPr>
          <p:spPr bwMode="auto">
            <a:xfrm flipH="1" flipV="1">
              <a:off x="1822" y="1632"/>
              <a:ext cx="2"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16" name="Line 85"/>
            <p:cNvSpPr>
              <a:spLocks noChangeShapeType="1"/>
            </p:cNvSpPr>
            <p:nvPr/>
          </p:nvSpPr>
          <p:spPr bwMode="auto">
            <a:xfrm flipV="1">
              <a:off x="2256" y="1632"/>
              <a:ext cx="0" cy="432"/>
            </a:xfrm>
            <a:prstGeom prst="line">
              <a:avLst/>
            </a:prstGeom>
            <a:noFill/>
            <a:ln w="76200">
              <a:solidFill>
                <a:srgbClr val="FFFF00"/>
              </a:solidFill>
              <a:round/>
              <a:headEnd type="triangle" w="sm" len="sm"/>
              <a:tailEnd type="triangle" w="sm" len="sm"/>
            </a:ln>
          </p:spPr>
          <p:txBody>
            <a:bodyPr wrap="none"/>
            <a:lstStyle/>
            <a:p>
              <a:endParaRPr lang="en-US"/>
            </a:p>
          </p:txBody>
        </p:sp>
        <p:sp>
          <p:nvSpPr>
            <p:cNvPr id="17" name="Line 86"/>
            <p:cNvSpPr>
              <a:spLocks noChangeShapeType="1"/>
            </p:cNvSpPr>
            <p:nvPr/>
          </p:nvSpPr>
          <p:spPr bwMode="auto">
            <a:xfrm flipH="1" flipV="1">
              <a:off x="2685" y="1632"/>
              <a:ext cx="3" cy="432"/>
            </a:xfrm>
            <a:prstGeom prst="line">
              <a:avLst/>
            </a:prstGeom>
            <a:noFill/>
            <a:ln w="76200">
              <a:solidFill>
                <a:srgbClr val="FFFF00"/>
              </a:solidFill>
              <a:round/>
              <a:headEnd type="triangle" w="sm" len="sm"/>
              <a:tailEnd type="triangle" w="sm" len="sm"/>
            </a:ln>
          </p:spPr>
          <p:txBody>
            <a:bodyPr wrap="none"/>
            <a:lstStyle/>
            <a:p>
              <a:endParaRPr lang="en-US"/>
            </a:p>
          </p:txBody>
        </p:sp>
      </p:grpSp>
      <p:sp>
        <p:nvSpPr>
          <p:cNvPr id="45" name="TextBox 44"/>
          <p:cNvSpPr txBox="1"/>
          <p:nvPr/>
        </p:nvSpPr>
        <p:spPr>
          <a:xfrm>
            <a:off x="609600" y="2667000"/>
            <a:ext cx="4232249" cy="461665"/>
          </a:xfrm>
          <a:prstGeom prst="rect">
            <a:avLst/>
          </a:prstGeom>
          <a:noFill/>
        </p:spPr>
        <p:txBody>
          <a:bodyPr wrap="none" rtlCol="0">
            <a:spAutoFit/>
          </a:bodyPr>
          <a:lstStyle/>
          <a:p>
            <a:r>
              <a:rPr lang="en-US" dirty="0" smtClean="0"/>
              <a:t>Data is separate from procedures</a:t>
            </a:r>
            <a:endParaRPr lang="en-US" dirty="0"/>
          </a:p>
        </p:txBody>
      </p:sp>
      <p:sp>
        <p:nvSpPr>
          <p:cNvPr id="46" name="TextBox 45"/>
          <p:cNvSpPr txBox="1"/>
          <p:nvPr/>
        </p:nvSpPr>
        <p:spPr>
          <a:xfrm>
            <a:off x="3461201" y="4648200"/>
            <a:ext cx="2710999" cy="830997"/>
          </a:xfrm>
          <a:prstGeom prst="rect">
            <a:avLst/>
          </a:prstGeom>
          <a:noFill/>
        </p:spPr>
        <p:txBody>
          <a:bodyPr wrap="none" rtlCol="0">
            <a:spAutoFit/>
          </a:bodyPr>
          <a:lstStyle/>
          <a:p>
            <a:r>
              <a:rPr lang="en-US" dirty="0" smtClean="0"/>
              <a:t>Data is encapsulated</a:t>
            </a:r>
          </a:p>
          <a:p>
            <a:r>
              <a:rPr lang="en-US" dirty="0" smtClean="0"/>
              <a:t>with procedures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pPr eaLnBrk="1" hangingPunct="1"/>
            <a:r>
              <a:rPr lang="en-US" smtClean="0"/>
              <a:t>Parts of a Java Program</a:t>
            </a:r>
          </a:p>
        </p:txBody>
      </p:sp>
      <p:sp>
        <p:nvSpPr>
          <p:cNvPr id="6148" name="Rectangle 3"/>
          <p:cNvSpPr>
            <a:spLocks noGrp="1" noChangeArrowheads="1"/>
          </p:cNvSpPr>
          <p:nvPr>
            <p:ph type="body" idx="4294967295"/>
          </p:nvPr>
        </p:nvSpPr>
        <p:spPr>
          <a:xfrm>
            <a:off x="457200" y="1524000"/>
            <a:ext cx="8153400" cy="4724400"/>
          </a:xfrm>
        </p:spPr>
        <p:txBody>
          <a:bodyPr/>
          <a:lstStyle/>
          <a:p>
            <a:pPr marL="609600" indent="-609600" eaLnBrk="1" hangingPunct="1"/>
            <a:r>
              <a:rPr lang="en-US" dirty="0" smtClean="0"/>
              <a:t>A Java source code file contains one or more Java classes.</a:t>
            </a:r>
          </a:p>
          <a:p>
            <a:pPr marL="609600" indent="-609600" eaLnBrk="1" hangingPunct="1"/>
            <a:r>
              <a:rPr lang="en-US" dirty="0" smtClean="0"/>
              <a:t>If more than one class is in a source code file, only </a:t>
            </a:r>
            <a:r>
              <a:rPr lang="en-US" dirty="0" smtClean="0">
                <a:solidFill>
                  <a:srgbClr val="FF0000"/>
                </a:solidFill>
              </a:rPr>
              <a:t>one</a:t>
            </a:r>
            <a:r>
              <a:rPr lang="en-US" dirty="0" smtClean="0"/>
              <a:t> of them may be </a:t>
            </a:r>
            <a:r>
              <a:rPr lang="en-US" dirty="0" smtClean="0">
                <a:solidFill>
                  <a:srgbClr val="FF0000"/>
                </a:solidFill>
              </a:rPr>
              <a:t>public</a:t>
            </a:r>
            <a:r>
              <a:rPr lang="en-US" dirty="0" smtClean="0"/>
              <a:t>.</a:t>
            </a:r>
          </a:p>
          <a:p>
            <a:pPr marL="609600" indent="-609600" eaLnBrk="1" hangingPunct="1"/>
            <a:r>
              <a:rPr lang="en-US" dirty="0" smtClean="0"/>
              <a:t>The public class and the filename of the source code file must match.</a:t>
            </a:r>
          </a:p>
          <a:p>
            <a:pPr marL="1371600" lvl="2" indent="-457200" eaLnBrk="1" hangingPunct="1">
              <a:buFontTx/>
              <a:buNone/>
            </a:pPr>
            <a:r>
              <a:rPr lang="en-US" sz="2000" dirty="0" smtClean="0"/>
              <a:t>ex: A class named </a:t>
            </a:r>
            <a:r>
              <a:rPr lang="en-US" sz="2000" i="1" dirty="0" smtClean="0">
                <a:solidFill>
                  <a:srgbClr val="FF0000"/>
                </a:solidFill>
              </a:rPr>
              <a:t>Simple</a:t>
            </a:r>
            <a:r>
              <a:rPr lang="en-US" sz="2000" dirty="0" smtClean="0"/>
              <a:t> must be in a file named </a:t>
            </a:r>
            <a:r>
              <a:rPr lang="en-US" sz="2000" i="1" dirty="0" smtClean="0">
                <a:solidFill>
                  <a:srgbClr val="FF0000"/>
                </a:solidFill>
              </a:rPr>
              <a:t>Simple.java</a:t>
            </a:r>
          </a:p>
          <a:p>
            <a:pPr marL="609600" indent="-609600" eaLnBrk="1" hangingPunct="1"/>
            <a:r>
              <a:rPr lang="en-US" dirty="0" smtClean="0"/>
              <a:t>Each Java class can be separated into parts.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992187"/>
          </a:xfrm>
        </p:spPr>
        <p:txBody>
          <a:bodyPr/>
          <a:lstStyle/>
          <a:p>
            <a:r>
              <a:rPr lang="en-US" dirty="0" smtClean="0"/>
              <a:t>Simple.java</a:t>
            </a:r>
            <a:endParaRPr lang="en-US" dirty="0"/>
          </a:p>
        </p:txBody>
      </p:sp>
      <p:sp>
        <p:nvSpPr>
          <p:cNvPr id="3" name="TextBox 2"/>
          <p:cNvSpPr txBox="1"/>
          <p:nvPr/>
        </p:nvSpPr>
        <p:spPr>
          <a:xfrm>
            <a:off x="653888" y="1864816"/>
            <a:ext cx="7042312" cy="4154984"/>
          </a:xfrm>
          <a:prstGeom prst="rect">
            <a:avLst/>
          </a:prstGeom>
          <a:noFill/>
        </p:spPr>
        <p:txBody>
          <a:bodyPr wrap="none" rtlCol="0">
            <a:spAutoFit/>
          </a:bodyPr>
          <a:lstStyle/>
          <a:p>
            <a:pPr algn="l"/>
            <a:r>
              <a:rPr lang="en-US" dirty="0" smtClean="0"/>
              <a:t>// This is a simple Java program</a:t>
            </a:r>
          </a:p>
          <a:p>
            <a:pPr algn="l"/>
            <a:endParaRPr lang="en-US" dirty="0" smtClean="0"/>
          </a:p>
          <a:p>
            <a:pPr algn="l"/>
            <a:r>
              <a:rPr lang="en-US" dirty="0" smtClean="0"/>
              <a:t>public class Simple</a:t>
            </a:r>
          </a:p>
          <a:p>
            <a:pPr algn="l"/>
            <a:r>
              <a:rPr lang="en-US" dirty="0" smtClean="0"/>
              <a:t>{</a:t>
            </a:r>
          </a:p>
          <a:p>
            <a:pPr algn="l"/>
            <a:r>
              <a:rPr lang="en-US" dirty="0" smtClean="0"/>
              <a:t>     public static void main(String[] </a:t>
            </a:r>
            <a:r>
              <a:rPr lang="en-US" dirty="0" err="1" smtClean="0"/>
              <a:t>args</a:t>
            </a:r>
            <a:r>
              <a:rPr lang="en-US" dirty="0" smtClean="0"/>
              <a:t>)</a:t>
            </a:r>
          </a:p>
          <a:p>
            <a:pPr algn="l"/>
            <a:r>
              <a:rPr lang="en-US" dirty="0" smtClean="0"/>
              <a:t>     {</a:t>
            </a:r>
          </a:p>
          <a:p>
            <a:pPr algn="l"/>
            <a:r>
              <a:rPr lang="en-US" dirty="0" smtClean="0"/>
              <a:t>          </a:t>
            </a:r>
            <a:r>
              <a:rPr lang="en-US" dirty="0" err="1" smtClean="0"/>
              <a:t>System.out.println</a:t>
            </a:r>
            <a:r>
              <a:rPr lang="en-US" dirty="0" smtClean="0"/>
              <a:t>(“Programming is great fun!”);</a:t>
            </a:r>
          </a:p>
          <a:p>
            <a:pPr algn="l"/>
            <a:r>
              <a:rPr lang="en-US" dirty="0" smtClean="0"/>
              <a:t>     }</a:t>
            </a:r>
          </a:p>
          <a:p>
            <a:pPr algn="l"/>
            <a:r>
              <a:rPr lang="en-US" dirty="0" smtClean="0"/>
              <a:t>}</a:t>
            </a:r>
          </a:p>
          <a:p>
            <a:endParaRPr lang="en-US" dirty="0" smtClean="0"/>
          </a:p>
          <a:p>
            <a:pPr algn="l"/>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9"/>
          <p:cNvSpPr>
            <a:spLocks noChangeArrowheads="1"/>
          </p:cNvSpPr>
          <p:nvPr/>
        </p:nvSpPr>
        <p:spPr bwMode="auto">
          <a:xfrm>
            <a:off x="762000" y="2476500"/>
            <a:ext cx="2971800" cy="3086100"/>
          </a:xfrm>
          <a:prstGeom prst="rect">
            <a:avLst/>
          </a:prstGeom>
          <a:noFill/>
          <a:ln w="9525">
            <a:noFill/>
            <a:miter lim="800000"/>
            <a:headEnd/>
            <a:tailEnd/>
          </a:ln>
        </p:spPr>
        <p:txBody>
          <a:bodyPr>
            <a:spAutoFit/>
          </a:bodyPr>
          <a:lstStyle/>
          <a:p>
            <a:pPr>
              <a:spcBef>
                <a:spcPct val="50000"/>
              </a:spcBef>
              <a:spcAft>
                <a:spcPct val="20000"/>
              </a:spcAft>
              <a:buClr>
                <a:schemeClr val="accent2"/>
              </a:buClr>
              <a:buSzPct val="110000"/>
            </a:pPr>
            <a:r>
              <a:rPr lang="en-US"/>
              <a:t>public class Simple</a:t>
            </a:r>
            <a:br>
              <a:rPr lang="en-US"/>
            </a:br>
            <a:r>
              <a:rPr lang="en-US"/>
              <a:t>{</a:t>
            </a:r>
            <a:br>
              <a:rPr lang="en-US"/>
            </a:br>
            <a:r>
              <a:rPr lang="en-US"/>
              <a:t/>
            </a:r>
            <a:br>
              <a:rPr lang="en-US"/>
            </a:br>
            <a:r>
              <a:rPr lang="en-US"/>
              <a:t/>
            </a:r>
            <a:br>
              <a:rPr lang="en-US"/>
            </a:br>
            <a:r>
              <a:rPr lang="en-US"/>
              <a:t/>
            </a:r>
            <a:br>
              <a:rPr lang="en-US"/>
            </a:br>
            <a:r>
              <a:rPr lang="en-US"/>
              <a:t/>
            </a:r>
            <a:br>
              <a:rPr lang="en-US"/>
            </a:br>
            <a:r>
              <a:rPr lang="en-US"/>
              <a:t/>
            </a:r>
            <a:br>
              <a:rPr lang="en-US"/>
            </a:br>
            <a:r>
              <a:rPr lang="en-US"/>
              <a:t>}</a:t>
            </a:r>
          </a:p>
        </p:txBody>
      </p:sp>
      <p:grpSp>
        <p:nvGrpSpPr>
          <p:cNvPr id="2" name="Group 20"/>
          <p:cNvGrpSpPr>
            <a:grpSpLocks/>
          </p:cNvGrpSpPr>
          <p:nvPr/>
        </p:nvGrpSpPr>
        <p:grpSpPr bwMode="auto">
          <a:xfrm>
            <a:off x="1295400" y="3086100"/>
            <a:ext cx="5448300" cy="2209800"/>
            <a:chOff x="816" y="1728"/>
            <a:chExt cx="3432" cy="1392"/>
          </a:xfrm>
        </p:grpSpPr>
        <p:sp>
          <p:nvSpPr>
            <p:cNvPr id="8205" name="Text Box 10"/>
            <p:cNvSpPr txBox="1">
              <a:spLocks noChangeArrowheads="1"/>
            </p:cNvSpPr>
            <p:nvPr/>
          </p:nvSpPr>
          <p:spPr bwMode="auto">
            <a:xfrm>
              <a:off x="1344" y="2064"/>
              <a:ext cx="2904" cy="640"/>
            </a:xfrm>
            <a:prstGeom prst="rect">
              <a:avLst/>
            </a:prstGeom>
            <a:noFill/>
            <a:ln w="9525">
              <a:solidFill>
                <a:schemeClr val="tx2"/>
              </a:solidFill>
              <a:miter lim="800000"/>
              <a:headEnd/>
              <a:tailEnd/>
            </a:ln>
          </p:spPr>
          <p:txBody>
            <a:bodyPr wrap="none">
              <a:spAutoFit/>
            </a:bodyPr>
            <a:lstStyle/>
            <a:p>
              <a:r>
                <a:rPr lang="en-US" sz="2000" b="1" dirty="0">
                  <a:solidFill>
                    <a:srgbClr val="FF3300"/>
                  </a:solidFill>
                </a:rPr>
                <a:t>This area is the body of the class Simple.</a:t>
              </a:r>
            </a:p>
            <a:p>
              <a:r>
                <a:rPr lang="en-US" sz="2000" b="1" dirty="0">
                  <a:solidFill>
                    <a:srgbClr val="FF3300"/>
                  </a:solidFill>
                </a:rPr>
                <a:t>All of the data and methods for this class</a:t>
              </a:r>
              <a:br>
                <a:rPr lang="en-US" sz="2000" b="1" dirty="0">
                  <a:solidFill>
                    <a:srgbClr val="FF3300"/>
                  </a:solidFill>
                </a:rPr>
              </a:br>
              <a:r>
                <a:rPr lang="en-US" sz="2000" b="1" dirty="0">
                  <a:solidFill>
                    <a:srgbClr val="FF3300"/>
                  </a:solidFill>
                </a:rPr>
                <a:t>will be between these curly braces.</a:t>
              </a:r>
            </a:p>
          </p:txBody>
        </p:sp>
        <p:sp>
          <p:nvSpPr>
            <p:cNvPr id="8206" name="AutoShape 14"/>
            <p:cNvSpPr>
              <a:spLocks/>
            </p:cNvSpPr>
            <p:nvPr/>
          </p:nvSpPr>
          <p:spPr bwMode="auto">
            <a:xfrm>
              <a:off x="816" y="1728"/>
              <a:ext cx="480" cy="1392"/>
            </a:xfrm>
            <a:prstGeom prst="rightBrace">
              <a:avLst>
                <a:gd name="adj1" fmla="val 24167"/>
                <a:gd name="adj2" fmla="val 50000"/>
              </a:avLst>
            </a:prstGeom>
            <a:noFill/>
            <a:ln w="25400">
              <a:solidFill>
                <a:srgbClr val="FF0000"/>
              </a:solidFill>
              <a:round/>
              <a:headEnd/>
              <a:tailEnd/>
            </a:ln>
          </p:spPr>
          <p:txBody>
            <a:bodyPr wrap="none" anchor="ctr"/>
            <a:lstStyle/>
            <a:p>
              <a:endParaRPr lang="en-US"/>
            </a:p>
          </p:txBody>
        </p:sp>
      </p:grpSp>
      <p:sp>
        <p:nvSpPr>
          <p:cNvPr id="8197" name="Rectangle 2"/>
          <p:cNvSpPr>
            <a:spLocks noGrp="1" noChangeArrowheads="1"/>
          </p:cNvSpPr>
          <p:nvPr>
            <p:ph type="title" idx="4294967295"/>
          </p:nvPr>
        </p:nvSpPr>
        <p:spPr/>
        <p:txBody>
          <a:bodyPr/>
          <a:lstStyle/>
          <a:p>
            <a:pPr eaLnBrk="1" hangingPunct="1"/>
            <a:r>
              <a:rPr lang="en-US" smtClean="0"/>
              <a:t>Analyzing The Example</a:t>
            </a:r>
          </a:p>
        </p:txBody>
      </p:sp>
      <p:sp>
        <p:nvSpPr>
          <p:cNvPr id="8198" name="Text Box 5"/>
          <p:cNvSpPr txBox="1">
            <a:spLocks noChangeArrowheads="1"/>
          </p:cNvSpPr>
          <p:nvPr/>
        </p:nvSpPr>
        <p:spPr bwMode="auto">
          <a:xfrm>
            <a:off x="762000" y="1790700"/>
            <a:ext cx="4154488" cy="530225"/>
          </a:xfrm>
          <a:prstGeom prst="rect">
            <a:avLst/>
          </a:prstGeom>
          <a:noFill/>
          <a:ln w="9525">
            <a:noFill/>
            <a:miter lim="800000"/>
            <a:headEnd/>
            <a:tailEnd/>
          </a:ln>
        </p:spPr>
        <p:txBody>
          <a:bodyPr wrap="none">
            <a:spAutoFit/>
          </a:bodyPr>
          <a:lstStyle/>
          <a:p>
            <a:pPr>
              <a:spcBef>
                <a:spcPct val="20000"/>
              </a:spcBef>
              <a:spcAft>
                <a:spcPct val="20000"/>
              </a:spcAft>
              <a:buClr>
                <a:schemeClr val="accent2"/>
              </a:buClr>
              <a:buSzPct val="110000"/>
            </a:pPr>
            <a:r>
              <a:rPr lang="en-US" dirty="0"/>
              <a:t>// This is a simple Java program.</a:t>
            </a:r>
            <a:endParaRPr lang="en-US" sz="2000" dirty="0"/>
          </a:p>
        </p:txBody>
      </p:sp>
      <p:grpSp>
        <p:nvGrpSpPr>
          <p:cNvPr id="3" name="Group 22"/>
          <p:cNvGrpSpPr>
            <a:grpSpLocks/>
          </p:cNvGrpSpPr>
          <p:nvPr/>
        </p:nvGrpSpPr>
        <p:grpSpPr bwMode="auto">
          <a:xfrm>
            <a:off x="4876800" y="1714500"/>
            <a:ext cx="4038600" cy="650875"/>
            <a:chOff x="3072" y="864"/>
            <a:chExt cx="2688" cy="410"/>
          </a:xfrm>
        </p:grpSpPr>
        <p:sp>
          <p:nvSpPr>
            <p:cNvPr id="8203" name="Text Box 4"/>
            <p:cNvSpPr txBox="1">
              <a:spLocks noChangeArrowheads="1"/>
            </p:cNvSpPr>
            <p:nvPr/>
          </p:nvSpPr>
          <p:spPr bwMode="auto">
            <a:xfrm>
              <a:off x="3600" y="864"/>
              <a:ext cx="2160" cy="410"/>
            </a:xfrm>
            <a:prstGeom prst="rect">
              <a:avLst/>
            </a:prstGeom>
            <a:noFill/>
            <a:ln w="9525">
              <a:solidFill>
                <a:schemeClr val="tx2"/>
              </a:solidFill>
              <a:miter lim="800000"/>
              <a:headEnd/>
              <a:tailEnd/>
            </a:ln>
          </p:spPr>
          <p:txBody>
            <a:bodyPr>
              <a:spAutoFit/>
            </a:bodyPr>
            <a:lstStyle/>
            <a:p>
              <a:r>
                <a:rPr lang="en-US" sz="1800" b="1">
                  <a:solidFill>
                    <a:srgbClr val="FF3300"/>
                  </a:solidFill>
                </a:rPr>
                <a:t>This is a Java comment. It is ignored by the compiler.</a:t>
              </a:r>
            </a:p>
          </p:txBody>
        </p:sp>
        <p:sp>
          <p:nvSpPr>
            <p:cNvPr id="8204" name="AutoShape 6"/>
            <p:cNvSpPr>
              <a:spLocks noChangeArrowheads="1"/>
            </p:cNvSpPr>
            <p:nvPr/>
          </p:nvSpPr>
          <p:spPr bwMode="auto">
            <a:xfrm>
              <a:off x="3072" y="960"/>
              <a:ext cx="528" cy="192"/>
            </a:xfrm>
            <a:prstGeom prst="leftArrow">
              <a:avLst>
                <a:gd name="adj1" fmla="val 50000"/>
                <a:gd name="adj2" fmla="val 68750"/>
              </a:avLst>
            </a:prstGeom>
            <a:solidFill>
              <a:srgbClr val="FF0000"/>
            </a:solidFill>
            <a:ln w="9525">
              <a:solidFill>
                <a:schemeClr val="tx1"/>
              </a:solidFill>
              <a:miter lim="800000"/>
              <a:headEnd/>
              <a:tailEnd/>
            </a:ln>
          </p:spPr>
          <p:txBody>
            <a:bodyPr wrap="none" anchor="ctr"/>
            <a:lstStyle/>
            <a:p>
              <a:endParaRPr lang="en-US"/>
            </a:p>
          </p:txBody>
        </p:sp>
      </p:grpSp>
      <p:grpSp>
        <p:nvGrpSpPr>
          <p:cNvPr id="4" name="Group 21"/>
          <p:cNvGrpSpPr>
            <a:grpSpLocks/>
          </p:cNvGrpSpPr>
          <p:nvPr/>
        </p:nvGrpSpPr>
        <p:grpSpPr bwMode="auto">
          <a:xfrm>
            <a:off x="3429000" y="2400300"/>
            <a:ext cx="4976813" cy="711200"/>
            <a:chOff x="2160" y="1296"/>
            <a:chExt cx="3135" cy="448"/>
          </a:xfrm>
        </p:grpSpPr>
        <p:sp>
          <p:nvSpPr>
            <p:cNvPr id="8201" name="Text Box 11"/>
            <p:cNvSpPr txBox="1">
              <a:spLocks noChangeArrowheads="1"/>
            </p:cNvSpPr>
            <p:nvPr/>
          </p:nvSpPr>
          <p:spPr bwMode="auto">
            <a:xfrm>
              <a:off x="3600" y="1296"/>
              <a:ext cx="1695" cy="448"/>
            </a:xfrm>
            <a:prstGeom prst="rect">
              <a:avLst/>
            </a:prstGeom>
            <a:noFill/>
            <a:ln w="9525">
              <a:solidFill>
                <a:schemeClr val="tx2"/>
              </a:solidFill>
              <a:miter lim="800000"/>
              <a:headEnd/>
              <a:tailEnd/>
            </a:ln>
          </p:spPr>
          <p:txBody>
            <a:bodyPr wrap="none">
              <a:spAutoFit/>
            </a:bodyPr>
            <a:lstStyle/>
            <a:p>
              <a:r>
                <a:rPr lang="en-US" sz="2000" b="1">
                  <a:solidFill>
                    <a:srgbClr val="FF3300"/>
                  </a:solidFill>
                </a:rPr>
                <a:t>This is the class header</a:t>
              </a:r>
              <a:br>
                <a:rPr lang="en-US" sz="2000" b="1">
                  <a:solidFill>
                    <a:srgbClr val="FF3300"/>
                  </a:solidFill>
                </a:rPr>
              </a:br>
              <a:r>
                <a:rPr lang="en-US" sz="2000" b="1">
                  <a:solidFill>
                    <a:srgbClr val="FF3300"/>
                  </a:solidFill>
                </a:rPr>
                <a:t>for the class Simple</a:t>
              </a:r>
            </a:p>
          </p:txBody>
        </p:sp>
        <p:sp>
          <p:nvSpPr>
            <p:cNvPr id="8202" name="AutoShape 12"/>
            <p:cNvSpPr>
              <a:spLocks noChangeArrowheads="1"/>
            </p:cNvSpPr>
            <p:nvPr/>
          </p:nvSpPr>
          <p:spPr bwMode="auto">
            <a:xfrm>
              <a:off x="2160" y="1440"/>
              <a:ext cx="1392" cy="192"/>
            </a:xfrm>
            <a:prstGeom prst="leftArrow">
              <a:avLst>
                <a:gd name="adj1" fmla="val 50000"/>
                <a:gd name="adj2" fmla="val 181250"/>
              </a:avLst>
            </a:prstGeom>
            <a:solidFill>
              <a:srgbClr val="FF33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idx="4294967295"/>
          </p:nvPr>
        </p:nvSpPr>
        <p:spPr/>
        <p:txBody>
          <a:bodyPr/>
          <a:lstStyle/>
          <a:p>
            <a:pPr eaLnBrk="1" hangingPunct="1"/>
            <a:r>
              <a:rPr lang="en-US" dirty="0" smtClean="0"/>
              <a:t>Analyzing The Example</a:t>
            </a:r>
          </a:p>
        </p:txBody>
      </p:sp>
      <p:sp>
        <p:nvSpPr>
          <p:cNvPr id="9220" name="Text Box 7"/>
          <p:cNvSpPr txBox="1">
            <a:spLocks noChangeArrowheads="1"/>
          </p:cNvSpPr>
          <p:nvPr/>
        </p:nvSpPr>
        <p:spPr bwMode="auto">
          <a:xfrm>
            <a:off x="609600" y="1790700"/>
            <a:ext cx="4154488" cy="530225"/>
          </a:xfrm>
          <a:prstGeom prst="rect">
            <a:avLst/>
          </a:prstGeom>
          <a:noFill/>
          <a:ln w="9525">
            <a:noFill/>
            <a:miter lim="800000"/>
            <a:headEnd/>
            <a:tailEnd/>
          </a:ln>
        </p:spPr>
        <p:txBody>
          <a:bodyPr wrap="none">
            <a:spAutoFit/>
          </a:bodyPr>
          <a:lstStyle/>
          <a:p>
            <a:pPr>
              <a:spcBef>
                <a:spcPct val="20000"/>
              </a:spcBef>
              <a:spcAft>
                <a:spcPct val="20000"/>
              </a:spcAft>
              <a:buClr>
                <a:schemeClr val="accent2"/>
              </a:buClr>
              <a:buSzPct val="110000"/>
            </a:pPr>
            <a:r>
              <a:rPr lang="en-US"/>
              <a:t>// This is a simple Java program.</a:t>
            </a:r>
            <a:endParaRPr lang="en-US" sz="2000"/>
          </a:p>
        </p:txBody>
      </p:sp>
      <p:grpSp>
        <p:nvGrpSpPr>
          <p:cNvPr id="2" name="Group 16"/>
          <p:cNvGrpSpPr>
            <a:grpSpLocks/>
          </p:cNvGrpSpPr>
          <p:nvPr/>
        </p:nvGrpSpPr>
        <p:grpSpPr bwMode="auto">
          <a:xfrm>
            <a:off x="609600" y="2476500"/>
            <a:ext cx="6400802" cy="3146425"/>
            <a:chOff x="480" y="1344"/>
            <a:chExt cx="4032" cy="1982"/>
          </a:xfrm>
        </p:grpSpPr>
        <p:sp>
          <p:nvSpPr>
            <p:cNvPr id="9228" name="Rectangle 11"/>
            <p:cNvSpPr>
              <a:spLocks noChangeArrowheads="1"/>
            </p:cNvSpPr>
            <p:nvPr/>
          </p:nvSpPr>
          <p:spPr bwMode="auto">
            <a:xfrm>
              <a:off x="480" y="1344"/>
              <a:ext cx="1872" cy="1944"/>
            </a:xfrm>
            <a:prstGeom prst="rect">
              <a:avLst/>
            </a:prstGeom>
            <a:noFill/>
            <a:ln w="9525">
              <a:noFill/>
              <a:miter lim="800000"/>
              <a:headEnd/>
              <a:tailEnd/>
            </a:ln>
          </p:spPr>
          <p:txBody>
            <a:bodyPr>
              <a:spAutoFit/>
            </a:bodyPr>
            <a:lstStyle/>
            <a:p>
              <a:pPr>
                <a:spcBef>
                  <a:spcPct val="50000"/>
                </a:spcBef>
                <a:spcAft>
                  <a:spcPct val="20000"/>
                </a:spcAft>
                <a:buClr>
                  <a:schemeClr val="accent2"/>
                </a:buClr>
                <a:buSzPct val="110000"/>
              </a:pPr>
              <a:r>
                <a:rPr lang="en-US" dirty="0"/>
                <a:t>public class </a:t>
              </a:r>
              <a:r>
                <a:rPr lang="en-US" dirty="0" smtClean="0"/>
                <a:t>Simple</a:t>
              </a:r>
              <a:br>
                <a:rPr lang="en-US" dirty="0" smtClean="0"/>
              </a:br>
              <a:r>
                <a:rPr lang="en-US" dirty="0" smtClean="0"/>
                <a:t>{</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a:t>
              </a:r>
            </a:p>
          </p:txBody>
        </p:sp>
        <p:sp>
          <p:nvSpPr>
            <p:cNvPr id="9229" name="Text Box 15"/>
            <p:cNvSpPr txBox="1">
              <a:spLocks noChangeArrowheads="1"/>
            </p:cNvSpPr>
            <p:nvPr/>
          </p:nvSpPr>
          <p:spPr bwMode="auto">
            <a:xfrm>
              <a:off x="1527" y="1872"/>
              <a:ext cx="2985" cy="1454"/>
            </a:xfrm>
            <a:prstGeom prst="rect">
              <a:avLst/>
            </a:prstGeom>
            <a:noFill/>
            <a:ln w="9525">
              <a:noFill/>
              <a:miter lim="800000"/>
              <a:headEnd/>
              <a:tailEnd/>
            </a:ln>
          </p:spPr>
          <p:txBody>
            <a:bodyPr wrap="none">
              <a:spAutoFit/>
            </a:bodyPr>
            <a:lstStyle/>
            <a:p>
              <a:pPr>
                <a:spcBef>
                  <a:spcPct val="20000"/>
                </a:spcBef>
                <a:spcAft>
                  <a:spcPct val="20000"/>
                </a:spcAft>
                <a:buClr>
                  <a:schemeClr val="accent2"/>
                </a:buClr>
                <a:buSzPct val="110000"/>
              </a:pPr>
              <a:r>
                <a:rPr lang="en-US" dirty="0"/>
                <a:t>public static void main(String[] </a:t>
              </a:r>
              <a:r>
                <a:rPr lang="en-US" dirty="0" err="1"/>
                <a:t>args</a:t>
              </a:r>
              <a:r>
                <a:rPr lang="en-US" dirty="0" smtClean="0"/>
                <a:t>)</a:t>
              </a:r>
            </a:p>
            <a:p>
              <a:pPr algn="l">
                <a:spcBef>
                  <a:spcPct val="20000"/>
                </a:spcBef>
                <a:spcAft>
                  <a:spcPct val="20000"/>
                </a:spcAft>
                <a:buClr>
                  <a:schemeClr val="accent2"/>
                </a:buClr>
                <a:buSzPct val="110000"/>
              </a:pPr>
              <a:r>
                <a:rPr lang="en-US" dirty="0" smtClean="0"/>
                <a:t>{</a:t>
              </a:r>
              <a:endParaRPr lang="en-US" dirty="0"/>
            </a:p>
            <a:p>
              <a:pPr algn="l">
                <a:spcBef>
                  <a:spcPct val="20000"/>
                </a:spcBef>
                <a:spcAft>
                  <a:spcPct val="20000"/>
                </a:spcAft>
                <a:buClr>
                  <a:schemeClr val="accent2"/>
                </a:buClr>
                <a:buSzPct val="110000"/>
              </a:pPr>
              <a:r>
                <a:rPr lang="en-US" dirty="0"/>
                <a:t/>
              </a:r>
              <a:br>
                <a:rPr lang="en-US" dirty="0"/>
              </a:br>
              <a:r>
                <a:rPr lang="en-US" dirty="0"/>
                <a:t>}</a:t>
              </a:r>
            </a:p>
            <a:p>
              <a:endParaRPr lang="en-US" dirty="0"/>
            </a:p>
          </p:txBody>
        </p:sp>
      </p:grpSp>
      <p:sp>
        <p:nvSpPr>
          <p:cNvPr id="9226" name="Text Box 22"/>
          <p:cNvSpPr txBox="1">
            <a:spLocks noChangeArrowheads="1"/>
          </p:cNvSpPr>
          <p:nvPr/>
        </p:nvSpPr>
        <p:spPr bwMode="auto">
          <a:xfrm>
            <a:off x="2514600" y="4013200"/>
            <a:ext cx="6319359" cy="1015663"/>
          </a:xfrm>
          <a:prstGeom prst="rect">
            <a:avLst/>
          </a:prstGeom>
          <a:noFill/>
          <a:ln w="9525">
            <a:solidFill>
              <a:schemeClr val="tx2"/>
            </a:solidFill>
            <a:miter lim="800000"/>
            <a:headEnd/>
            <a:tailEnd/>
          </a:ln>
        </p:spPr>
        <p:txBody>
          <a:bodyPr wrap="none">
            <a:spAutoFit/>
          </a:bodyPr>
          <a:lstStyle/>
          <a:p>
            <a:pPr algn="l"/>
            <a:r>
              <a:rPr lang="en-US" sz="2000" b="1" dirty="0" smtClean="0">
                <a:solidFill>
                  <a:srgbClr val="FF3300"/>
                </a:solidFill>
              </a:rPr>
              <a:t>       This </a:t>
            </a:r>
            <a:r>
              <a:rPr lang="en-US" sz="2000" b="1" dirty="0">
                <a:solidFill>
                  <a:srgbClr val="FF3300"/>
                </a:solidFill>
              </a:rPr>
              <a:t>area is the body of the main method.</a:t>
            </a:r>
          </a:p>
          <a:p>
            <a:pPr algn="l"/>
            <a:r>
              <a:rPr lang="en-US" sz="2000" b="1" dirty="0" smtClean="0">
                <a:solidFill>
                  <a:srgbClr val="FF3300"/>
                </a:solidFill>
              </a:rPr>
              <a:t>       All </a:t>
            </a:r>
            <a:r>
              <a:rPr lang="en-US" sz="2000" b="1" dirty="0">
                <a:solidFill>
                  <a:srgbClr val="FF3300"/>
                </a:solidFill>
              </a:rPr>
              <a:t>of the actions to be completed during</a:t>
            </a:r>
          </a:p>
          <a:p>
            <a:pPr algn="l"/>
            <a:r>
              <a:rPr lang="en-US" sz="2000" b="1" dirty="0" smtClean="0">
                <a:solidFill>
                  <a:srgbClr val="FF3300"/>
                </a:solidFill>
              </a:rPr>
              <a:t>       the </a:t>
            </a:r>
            <a:r>
              <a:rPr lang="en-US" sz="2000" b="1" dirty="0">
                <a:solidFill>
                  <a:srgbClr val="FF3300"/>
                </a:solidFill>
              </a:rPr>
              <a:t>main method will be between these curly braces.</a:t>
            </a:r>
          </a:p>
        </p:txBody>
      </p:sp>
      <p:sp>
        <p:nvSpPr>
          <p:cNvPr id="9227" name="AutoShape 23"/>
          <p:cNvSpPr>
            <a:spLocks/>
          </p:cNvSpPr>
          <p:nvPr/>
        </p:nvSpPr>
        <p:spPr bwMode="auto">
          <a:xfrm>
            <a:off x="2614613" y="4089400"/>
            <a:ext cx="228600" cy="914400"/>
          </a:xfrm>
          <a:prstGeom prst="rightBrace">
            <a:avLst>
              <a:gd name="adj1" fmla="val 33333"/>
              <a:gd name="adj2" fmla="val 50000"/>
            </a:avLst>
          </a:prstGeom>
          <a:noFill/>
          <a:ln w="25400">
            <a:solidFill>
              <a:srgbClr val="FF0000"/>
            </a:solidFill>
            <a:round/>
            <a:headEnd/>
            <a:tailEnd/>
          </a:ln>
        </p:spPr>
        <p:txBody>
          <a:bodyPr wrap="none" anchor="ctr"/>
          <a:lstStyle/>
          <a:p>
            <a:endParaRPr lang="en-US"/>
          </a:p>
        </p:txBody>
      </p:sp>
      <p:grpSp>
        <p:nvGrpSpPr>
          <p:cNvPr id="4" name="Group 28"/>
          <p:cNvGrpSpPr>
            <a:grpSpLocks/>
          </p:cNvGrpSpPr>
          <p:nvPr/>
        </p:nvGrpSpPr>
        <p:grpSpPr bwMode="auto">
          <a:xfrm>
            <a:off x="5562600" y="1447800"/>
            <a:ext cx="3348038" cy="2286000"/>
            <a:chOff x="3600" y="1008"/>
            <a:chExt cx="2109" cy="1440"/>
          </a:xfrm>
        </p:grpSpPr>
        <p:sp>
          <p:nvSpPr>
            <p:cNvPr id="9224" name="Text Box 18"/>
            <p:cNvSpPr txBox="1">
              <a:spLocks noChangeArrowheads="1"/>
            </p:cNvSpPr>
            <p:nvPr/>
          </p:nvSpPr>
          <p:spPr bwMode="auto">
            <a:xfrm>
              <a:off x="3600" y="1008"/>
              <a:ext cx="2109" cy="832"/>
            </a:xfrm>
            <a:prstGeom prst="rect">
              <a:avLst/>
            </a:prstGeom>
            <a:noFill/>
            <a:ln w="9525">
              <a:solidFill>
                <a:schemeClr val="tx2"/>
              </a:solidFill>
              <a:miter lim="800000"/>
              <a:headEnd/>
              <a:tailEnd/>
            </a:ln>
          </p:spPr>
          <p:txBody>
            <a:bodyPr wrap="none">
              <a:spAutoFit/>
            </a:bodyPr>
            <a:lstStyle/>
            <a:p>
              <a:r>
                <a:rPr lang="en-US" sz="2000" b="1" dirty="0">
                  <a:solidFill>
                    <a:srgbClr val="FF3300"/>
                  </a:solidFill>
                </a:rPr>
                <a:t>This is the method header</a:t>
              </a:r>
            </a:p>
            <a:p>
              <a:r>
                <a:rPr lang="en-US" sz="2000" b="1" dirty="0">
                  <a:solidFill>
                    <a:srgbClr val="FF3300"/>
                  </a:solidFill>
                </a:rPr>
                <a:t>for the main method.  The</a:t>
              </a:r>
            </a:p>
            <a:p>
              <a:r>
                <a:rPr lang="en-US" sz="2000" b="1" dirty="0">
                  <a:solidFill>
                    <a:srgbClr val="FF3300"/>
                  </a:solidFill>
                </a:rPr>
                <a:t>main method is where a Java</a:t>
              </a:r>
            </a:p>
            <a:p>
              <a:r>
                <a:rPr lang="en-US" sz="2000" b="1" dirty="0">
                  <a:solidFill>
                    <a:srgbClr val="FF3300"/>
                  </a:solidFill>
                </a:rPr>
                <a:t>application begins.  </a:t>
              </a:r>
            </a:p>
          </p:txBody>
        </p:sp>
        <p:sp>
          <p:nvSpPr>
            <p:cNvPr id="9225" name="AutoShape 26"/>
            <p:cNvSpPr>
              <a:spLocks noChangeArrowheads="1"/>
            </p:cNvSpPr>
            <p:nvPr/>
          </p:nvSpPr>
          <p:spPr bwMode="auto">
            <a:xfrm rot="10800000">
              <a:off x="4512" y="1854"/>
              <a:ext cx="513" cy="59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1 w 21600"/>
                <a:gd name="T13" fmla="*/ 4436 h 21600"/>
                <a:gd name="T14" fmla="*/ 19411 w 21600"/>
                <a:gd name="T15" fmla="*/ 7709 h 21600"/>
              </a:gdLst>
              <a:ahLst/>
              <a:cxnLst>
                <a:cxn ang="T8">
                  <a:pos x="T0" y="T1"/>
                </a:cxn>
                <a:cxn ang="T9">
                  <a:pos x="T2" y="T3"/>
                </a:cxn>
                <a:cxn ang="T10">
                  <a:pos x="T4" y="T5"/>
                </a:cxn>
                <a:cxn ang="T11">
                  <a:pos x="T6" y="T7"/>
                </a:cxn>
              </a:cxnLst>
              <a:rect l="T12" t="T13" r="T14" b="T15"/>
              <a:pathLst>
                <a:path w="21600" h="21600">
                  <a:moveTo>
                    <a:pt x="21600" y="6079"/>
                  </a:moveTo>
                  <a:lnTo>
                    <a:pt x="13431" y="0"/>
                  </a:lnTo>
                  <a:lnTo>
                    <a:pt x="13431" y="4436"/>
                  </a:lnTo>
                  <a:lnTo>
                    <a:pt x="12427" y="4436"/>
                  </a:lnTo>
                  <a:cubicBezTo>
                    <a:pt x="5564" y="4436"/>
                    <a:pt x="0" y="7893"/>
                    <a:pt x="0" y="12158"/>
                  </a:cubicBezTo>
                  <a:lnTo>
                    <a:pt x="0" y="21600"/>
                  </a:lnTo>
                  <a:lnTo>
                    <a:pt x="3359" y="21600"/>
                  </a:lnTo>
                  <a:lnTo>
                    <a:pt x="3359" y="12158"/>
                  </a:lnTo>
                  <a:cubicBezTo>
                    <a:pt x="3359" y="9708"/>
                    <a:pt x="7419" y="7722"/>
                    <a:pt x="12427" y="7722"/>
                  </a:cubicBezTo>
                  <a:lnTo>
                    <a:pt x="13431" y="7722"/>
                  </a:lnTo>
                  <a:lnTo>
                    <a:pt x="13431" y="12158"/>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lstStyle/>
          <a:p>
            <a:pPr eaLnBrk="1" hangingPunct="1"/>
            <a:r>
              <a:rPr lang="en-US" smtClean="0"/>
              <a:t>Analyzing The Example</a:t>
            </a:r>
          </a:p>
        </p:txBody>
      </p:sp>
      <p:sp>
        <p:nvSpPr>
          <p:cNvPr id="10244" name="Text Box 3"/>
          <p:cNvSpPr txBox="1">
            <a:spLocks noChangeArrowheads="1"/>
          </p:cNvSpPr>
          <p:nvPr/>
        </p:nvSpPr>
        <p:spPr bwMode="auto">
          <a:xfrm>
            <a:off x="762000" y="1601788"/>
            <a:ext cx="4154488" cy="530225"/>
          </a:xfrm>
          <a:prstGeom prst="rect">
            <a:avLst/>
          </a:prstGeom>
          <a:noFill/>
          <a:ln w="9525">
            <a:noFill/>
            <a:miter lim="800000"/>
            <a:headEnd/>
            <a:tailEnd/>
          </a:ln>
        </p:spPr>
        <p:txBody>
          <a:bodyPr wrap="none">
            <a:spAutoFit/>
          </a:bodyPr>
          <a:lstStyle/>
          <a:p>
            <a:pPr>
              <a:spcBef>
                <a:spcPct val="20000"/>
              </a:spcBef>
              <a:spcAft>
                <a:spcPct val="20000"/>
              </a:spcAft>
              <a:buClr>
                <a:schemeClr val="accent2"/>
              </a:buClr>
              <a:buSzPct val="110000"/>
            </a:pPr>
            <a:r>
              <a:rPr lang="en-US"/>
              <a:t>// This is a simple Java program.</a:t>
            </a:r>
            <a:endParaRPr lang="en-US" sz="2000"/>
          </a:p>
        </p:txBody>
      </p:sp>
      <p:grpSp>
        <p:nvGrpSpPr>
          <p:cNvPr id="2" name="Group 4"/>
          <p:cNvGrpSpPr>
            <a:grpSpLocks/>
          </p:cNvGrpSpPr>
          <p:nvPr/>
        </p:nvGrpSpPr>
        <p:grpSpPr bwMode="auto">
          <a:xfrm>
            <a:off x="762000" y="2287588"/>
            <a:ext cx="8542338" cy="3086100"/>
            <a:chOff x="480" y="1344"/>
            <a:chExt cx="5381" cy="1944"/>
          </a:xfrm>
        </p:grpSpPr>
        <p:sp>
          <p:nvSpPr>
            <p:cNvPr id="10249" name="Rectangle 5"/>
            <p:cNvSpPr>
              <a:spLocks noChangeArrowheads="1"/>
            </p:cNvSpPr>
            <p:nvPr/>
          </p:nvSpPr>
          <p:spPr bwMode="auto">
            <a:xfrm>
              <a:off x="480" y="1344"/>
              <a:ext cx="1872" cy="1944"/>
            </a:xfrm>
            <a:prstGeom prst="rect">
              <a:avLst/>
            </a:prstGeom>
            <a:noFill/>
            <a:ln w="9525">
              <a:noFill/>
              <a:miter lim="800000"/>
              <a:headEnd/>
              <a:tailEnd/>
            </a:ln>
          </p:spPr>
          <p:txBody>
            <a:bodyPr>
              <a:spAutoFit/>
            </a:bodyPr>
            <a:lstStyle/>
            <a:p>
              <a:pPr>
                <a:spcBef>
                  <a:spcPct val="50000"/>
                </a:spcBef>
                <a:spcAft>
                  <a:spcPct val="20000"/>
                </a:spcAft>
                <a:buClr>
                  <a:schemeClr val="accent2"/>
                </a:buClr>
                <a:buSzPct val="110000"/>
              </a:pPr>
              <a:r>
                <a:rPr lang="en-US"/>
                <a:t>public class Simple</a:t>
              </a:r>
              <a:br>
                <a:rPr lang="en-US"/>
              </a:br>
              <a:r>
                <a:rPr lang="en-US"/>
                <a:t>{</a:t>
              </a:r>
              <a:br>
                <a:rPr lang="en-US"/>
              </a:br>
              <a:r>
                <a:rPr lang="en-US"/>
                <a:t/>
              </a:r>
              <a:br>
                <a:rPr lang="en-US"/>
              </a:br>
              <a:r>
                <a:rPr lang="en-US"/>
                <a:t/>
              </a:r>
              <a:br>
                <a:rPr lang="en-US"/>
              </a:br>
              <a:r>
                <a:rPr lang="en-US"/>
                <a:t/>
              </a:r>
              <a:br>
                <a:rPr lang="en-US"/>
              </a:br>
              <a:r>
                <a:rPr lang="en-US"/>
                <a:t/>
              </a:r>
              <a:br>
                <a:rPr lang="en-US"/>
              </a:br>
              <a:r>
                <a:rPr lang="en-US"/>
                <a:t/>
              </a:r>
              <a:br>
                <a:rPr lang="en-US"/>
              </a:br>
              <a:r>
                <a:rPr lang="en-US"/>
                <a:t>}</a:t>
              </a:r>
            </a:p>
          </p:txBody>
        </p:sp>
        <p:sp>
          <p:nvSpPr>
            <p:cNvPr id="10250" name="Text Box 6"/>
            <p:cNvSpPr txBox="1">
              <a:spLocks noChangeArrowheads="1"/>
            </p:cNvSpPr>
            <p:nvPr/>
          </p:nvSpPr>
          <p:spPr bwMode="auto">
            <a:xfrm>
              <a:off x="1584" y="1872"/>
              <a:ext cx="4277" cy="1361"/>
            </a:xfrm>
            <a:prstGeom prst="rect">
              <a:avLst/>
            </a:prstGeom>
            <a:noFill/>
            <a:ln w="9525">
              <a:noFill/>
              <a:miter lim="800000"/>
              <a:headEnd/>
              <a:tailEnd/>
            </a:ln>
          </p:spPr>
          <p:txBody>
            <a:bodyPr wrap="none">
              <a:spAutoFit/>
            </a:bodyPr>
            <a:lstStyle/>
            <a:p>
              <a:pPr algn="l">
                <a:spcBef>
                  <a:spcPct val="20000"/>
                </a:spcBef>
                <a:spcAft>
                  <a:spcPct val="20000"/>
                </a:spcAft>
                <a:buClr>
                  <a:schemeClr val="accent2"/>
                </a:buClr>
                <a:buSzPct val="110000"/>
              </a:pPr>
              <a:r>
                <a:rPr lang="en-US" dirty="0"/>
                <a:t>public static void main(String [] </a:t>
              </a:r>
              <a:r>
                <a:rPr lang="en-US" dirty="0" err="1"/>
                <a:t>args</a:t>
              </a:r>
              <a:r>
                <a:rPr lang="en-US" dirty="0"/>
                <a:t>)</a:t>
              </a:r>
              <a:br>
                <a:rPr lang="en-US" dirty="0"/>
              </a:br>
              <a:r>
                <a:rPr lang="en-US" dirty="0"/>
                <a:t>{</a:t>
              </a:r>
            </a:p>
            <a:p>
              <a:pPr algn="l">
                <a:spcBef>
                  <a:spcPct val="20000"/>
                </a:spcBef>
                <a:spcAft>
                  <a:spcPct val="20000"/>
                </a:spcAft>
                <a:buClr>
                  <a:schemeClr val="accent2"/>
                </a:buClr>
                <a:buSzPct val="110000"/>
              </a:pPr>
              <a:r>
                <a:rPr lang="en-US" dirty="0"/>
                <a:t>      </a:t>
              </a:r>
              <a:r>
                <a:rPr lang="en-US" dirty="0" err="1"/>
                <a:t>System.out.println</a:t>
              </a:r>
              <a:r>
                <a:rPr lang="en-US" dirty="0"/>
                <a:t>("Programming is great fun!"); </a:t>
              </a:r>
              <a:br>
                <a:rPr lang="en-US" dirty="0"/>
              </a:br>
              <a:r>
                <a:rPr lang="en-US" dirty="0"/>
                <a:t>}</a:t>
              </a:r>
            </a:p>
            <a:p>
              <a:pPr algn="l"/>
              <a:endParaRPr lang="en-US" dirty="0"/>
            </a:p>
          </p:txBody>
        </p:sp>
      </p:grpSp>
      <p:grpSp>
        <p:nvGrpSpPr>
          <p:cNvPr id="3" name="Group 14"/>
          <p:cNvGrpSpPr>
            <a:grpSpLocks/>
          </p:cNvGrpSpPr>
          <p:nvPr/>
        </p:nvGrpSpPr>
        <p:grpSpPr bwMode="auto">
          <a:xfrm>
            <a:off x="3179762" y="4497388"/>
            <a:ext cx="5049838" cy="1446212"/>
            <a:chOff x="1728" y="2736"/>
            <a:chExt cx="3181" cy="911"/>
          </a:xfrm>
        </p:grpSpPr>
        <p:sp>
          <p:nvSpPr>
            <p:cNvPr id="10247" name="Text Box 12"/>
            <p:cNvSpPr txBox="1">
              <a:spLocks noChangeArrowheads="1"/>
            </p:cNvSpPr>
            <p:nvPr/>
          </p:nvSpPr>
          <p:spPr bwMode="auto">
            <a:xfrm>
              <a:off x="2352" y="3199"/>
              <a:ext cx="2557" cy="448"/>
            </a:xfrm>
            <a:prstGeom prst="rect">
              <a:avLst/>
            </a:prstGeom>
            <a:noFill/>
            <a:ln w="9525">
              <a:solidFill>
                <a:schemeClr val="tx2"/>
              </a:solidFill>
              <a:miter lim="800000"/>
              <a:headEnd/>
              <a:tailEnd/>
            </a:ln>
          </p:spPr>
          <p:txBody>
            <a:bodyPr wrap="none">
              <a:spAutoFit/>
            </a:bodyPr>
            <a:lstStyle/>
            <a:p>
              <a:r>
                <a:rPr lang="en-US" sz="2000" b="1" dirty="0">
                  <a:solidFill>
                    <a:srgbClr val="FF3300"/>
                  </a:solidFill>
                </a:rPr>
                <a:t>This is the Java Statement that </a:t>
              </a:r>
              <a:br>
                <a:rPr lang="en-US" sz="2000" b="1" dirty="0">
                  <a:solidFill>
                    <a:srgbClr val="FF3300"/>
                  </a:solidFill>
                </a:rPr>
              </a:br>
              <a:r>
                <a:rPr lang="en-US" sz="2000" b="1" dirty="0">
                  <a:solidFill>
                    <a:srgbClr val="FF3300"/>
                  </a:solidFill>
                </a:rPr>
                <a:t>is executed when the program runs.</a:t>
              </a:r>
            </a:p>
          </p:txBody>
        </p:sp>
        <p:sp>
          <p:nvSpPr>
            <p:cNvPr id="10248" name="AutoShape 13"/>
            <p:cNvSpPr>
              <a:spLocks noChangeArrowheads="1"/>
            </p:cNvSpPr>
            <p:nvPr/>
          </p:nvSpPr>
          <p:spPr bwMode="auto">
            <a:xfrm rot="-5400000">
              <a:off x="1641" y="2823"/>
              <a:ext cx="720" cy="546"/>
            </a:xfrm>
            <a:custGeom>
              <a:avLst/>
              <a:gdLst>
                <a:gd name="T0" fmla="*/ 1 w 21600"/>
                <a:gd name="T1" fmla="*/ 0 h 21600"/>
                <a:gd name="T2" fmla="*/ 1 w 21600"/>
                <a:gd name="T3" fmla="*/ 0 h 21600"/>
                <a:gd name="T4" fmla="*/ 0 w 21600"/>
                <a:gd name="T5" fmla="*/ 0 h 21600"/>
                <a:gd name="T6" fmla="*/ 1 w 21600"/>
                <a:gd name="T7" fmla="*/ 0 h 21600"/>
                <a:gd name="T8" fmla="*/ 17694720 60000 65536"/>
                <a:gd name="T9" fmla="*/ 5898240 60000 65536"/>
                <a:gd name="T10" fmla="*/ 5898240 60000 65536"/>
                <a:gd name="T11" fmla="*/ 0 60000 65536"/>
                <a:gd name="T12" fmla="*/ 12420 w 21600"/>
                <a:gd name="T13" fmla="*/ 4549 h 21600"/>
                <a:gd name="T14" fmla="*/ 19980 w 21600"/>
                <a:gd name="T15" fmla="*/ 7596 h 21600"/>
              </a:gdLst>
              <a:ahLst/>
              <a:cxnLst>
                <a:cxn ang="T8">
                  <a:pos x="T0" y="T1"/>
                </a:cxn>
                <a:cxn ang="T9">
                  <a:pos x="T2" y="T3"/>
                </a:cxn>
                <a:cxn ang="T10">
                  <a:pos x="T4" y="T5"/>
                </a:cxn>
                <a:cxn ang="T11">
                  <a:pos x="T6" y="T7"/>
                </a:cxn>
              </a:cxnLst>
              <a:rect l="T12" t="T13" r="T14" b="T15"/>
              <a:pathLst>
                <a:path w="21600" h="21600">
                  <a:moveTo>
                    <a:pt x="21600" y="6079"/>
                  </a:moveTo>
                  <a:lnTo>
                    <a:pt x="15120" y="0"/>
                  </a:lnTo>
                  <a:lnTo>
                    <a:pt x="15120" y="4549"/>
                  </a:lnTo>
                  <a:lnTo>
                    <a:pt x="12427" y="4549"/>
                  </a:lnTo>
                  <a:cubicBezTo>
                    <a:pt x="5564" y="4549"/>
                    <a:pt x="0" y="7956"/>
                    <a:pt x="0" y="12158"/>
                  </a:cubicBezTo>
                  <a:lnTo>
                    <a:pt x="0" y="21600"/>
                  </a:lnTo>
                  <a:lnTo>
                    <a:pt x="3128" y="21600"/>
                  </a:lnTo>
                  <a:lnTo>
                    <a:pt x="3128" y="12158"/>
                  </a:lnTo>
                  <a:cubicBezTo>
                    <a:pt x="3128" y="9646"/>
                    <a:pt x="7291" y="7609"/>
                    <a:pt x="12427" y="7609"/>
                  </a:cubicBezTo>
                  <a:lnTo>
                    <a:pt x="15120" y="7609"/>
                  </a:lnTo>
                  <a:lnTo>
                    <a:pt x="15120" y="12158"/>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pPr eaLnBrk="1" hangingPunct="1"/>
            <a:r>
              <a:rPr lang="en-US" dirty="0" smtClean="0"/>
              <a:t>Parts of a Java Program</a:t>
            </a:r>
          </a:p>
        </p:txBody>
      </p:sp>
      <p:sp>
        <p:nvSpPr>
          <p:cNvPr id="11268" name="Rectangle 3"/>
          <p:cNvSpPr>
            <a:spLocks noGrp="1" noChangeArrowheads="1"/>
          </p:cNvSpPr>
          <p:nvPr>
            <p:ph type="body" idx="4294967295"/>
          </p:nvPr>
        </p:nvSpPr>
        <p:spPr>
          <a:xfrm>
            <a:off x="457200" y="1524000"/>
            <a:ext cx="8305800" cy="4724400"/>
          </a:xfrm>
        </p:spPr>
        <p:txBody>
          <a:bodyPr/>
          <a:lstStyle/>
          <a:p>
            <a:pPr eaLnBrk="1" hangingPunct="1">
              <a:lnSpc>
                <a:spcPct val="90000"/>
              </a:lnSpc>
            </a:pPr>
            <a:r>
              <a:rPr lang="en-US" sz="2800" dirty="0" smtClean="0">
                <a:solidFill>
                  <a:srgbClr val="A84896"/>
                </a:solidFill>
              </a:rPr>
              <a:t>Comments</a:t>
            </a:r>
          </a:p>
          <a:p>
            <a:pPr lvl="1" eaLnBrk="1" hangingPunct="1">
              <a:lnSpc>
                <a:spcPct val="90000"/>
              </a:lnSpc>
            </a:pPr>
            <a:r>
              <a:rPr lang="en-US" sz="2400" dirty="0" smtClean="0"/>
              <a:t>The line is ignored by the compiler.</a:t>
            </a:r>
          </a:p>
          <a:p>
            <a:pPr lvl="1" eaLnBrk="1" hangingPunct="1">
              <a:lnSpc>
                <a:spcPct val="90000"/>
              </a:lnSpc>
            </a:pPr>
            <a:r>
              <a:rPr lang="en-US" sz="2400" dirty="0" smtClean="0"/>
              <a:t>The comment in the example is a single-line comment.</a:t>
            </a:r>
          </a:p>
          <a:p>
            <a:pPr eaLnBrk="1" hangingPunct="1">
              <a:lnSpc>
                <a:spcPct val="90000"/>
              </a:lnSpc>
            </a:pPr>
            <a:r>
              <a:rPr lang="en-US" sz="2800" dirty="0" smtClean="0">
                <a:solidFill>
                  <a:srgbClr val="A84896"/>
                </a:solidFill>
              </a:rPr>
              <a:t>Class Header</a:t>
            </a:r>
          </a:p>
          <a:p>
            <a:pPr lvl="1" eaLnBrk="1" hangingPunct="1">
              <a:lnSpc>
                <a:spcPct val="90000"/>
              </a:lnSpc>
            </a:pPr>
            <a:r>
              <a:rPr lang="en-US" sz="2400" dirty="0" smtClean="0"/>
              <a:t>The class header tells the compiler things about the class such as what other classes can use it (</a:t>
            </a:r>
            <a:r>
              <a:rPr lang="en-US" sz="2400" dirty="0" smtClean="0">
                <a:solidFill>
                  <a:schemeClr val="hlink"/>
                </a:solidFill>
              </a:rPr>
              <a:t>public</a:t>
            </a:r>
            <a:r>
              <a:rPr lang="en-US" sz="2400" dirty="0" smtClean="0"/>
              <a:t>) and that it is a Java class (</a:t>
            </a:r>
            <a:r>
              <a:rPr lang="en-US" sz="2400" dirty="0" smtClean="0">
                <a:solidFill>
                  <a:schemeClr val="hlink"/>
                </a:solidFill>
              </a:rPr>
              <a:t>class</a:t>
            </a:r>
            <a:r>
              <a:rPr lang="en-US" sz="2400" dirty="0" smtClean="0"/>
              <a:t>), and the name of that class (</a:t>
            </a:r>
            <a:r>
              <a:rPr lang="en-US" sz="2400" dirty="0" smtClean="0">
                <a:solidFill>
                  <a:schemeClr val="hlink"/>
                </a:solidFill>
              </a:rPr>
              <a:t>Simple</a:t>
            </a:r>
            <a:r>
              <a:rPr lang="en-US" sz="2400" dirty="0" smtClean="0"/>
              <a:t>).</a:t>
            </a:r>
          </a:p>
          <a:p>
            <a:pPr eaLnBrk="1" hangingPunct="1">
              <a:lnSpc>
                <a:spcPct val="90000"/>
              </a:lnSpc>
            </a:pPr>
            <a:r>
              <a:rPr lang="en-US" sz="2800" dirty="0" smtClean="0">
                <a:solidFill>
                  <a:srgbClr val="A84896"/>
                </a:solidFill>
              </a:rPr>
              <a:t>Curly Braces</a:t>
            </a:r>
          </a:p>
          <a:p>
            <a:pPr lvl="1" eaLnBrk="1" hangingPunct="1">
              <a:lnSpc>
                <a:spcPct val="90000"/>
              </a:lnSpc>
            </a:pPr>
            <a:r>
              <a:rPr lang="en-US" sz="2400" dirty="0" smtClean="0"/>
              <a:t>When associated with the class header, they define the scope of the class.</a:t>
            </a:r>
          </a:p>
          <a:p>
            <a:pPr lvl="1" eaLnBrk="1" hangingPunct="1">
              <a:lnSpc>
                <a:spcPct val="90000"/>
              </a:lnSpc>
            </a:pPr>
            <a:r>
              <a:rPr lang="en-US" sz="2400" dirty="0" smtClean="0"/>
              <a:t>When associated with a method, they define the scope of the method.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57200" y="304800"/>
            <a:ext cx="8458200" cy="992188"/>
          </a:xfrm>
        </p:spPr>
        <p:txBody>
          <a:bodyPr/>
          <a:lstStyle/>
          <a:p>
            <a:pPr eaLnBrk="1" hangingPunct="1"/>
            <a:r>
              <a:rPr lang="en-US" dirty="0" smtClean="0"/>
              <a:t>Parts of a Java Program</a:t>
            </a:r>
          </a:p>
        </p:txBody>
      </p:sp>
      <p:sp>
        <p:nvSpPr>
          <p:cNvPr id="12292" name="Rectangle 3"/>
          <p:cNvSpPr>
            <a:spLocks noGrp="1" noChangeArrowheads="1"/>
          </p:cNvSpPr>
          <p:nvPr>
            <p:ph type="body" idx="4294967295"/>
          </p:nvPr>
        </p:nvSpPr>
        <p:spPr>
          <a:xfrm>
            <a:off x="533400" y="1524000"/>
            <a:ext cx="8305800" cy="4724400"/>
          </a:xfrm>
        </p:spPr>
        <p:txBody>
          <a:bodyPr/>
          <a:lstStyle/>
          <a:p>
            <a:pPr marL="338138" indent="-338138" eaLnBrk="1" hangingPunct="1"/>
            <a:r>
              <a:rPr lang="en-US" dirty="0" smtClean="0"/>
              <a:t>The </a:t>
            </a:r>
            <a:r>
              <a:rPr lang="en-US" dirty="0" smtClean="0">
                <a:latin typeface="Courier New" pitchFamily="49" charset="0"/>
              </a:rPr>
              <a:t>main</a:t>
            </a:r>
            <a:r>
              <a:rPr lang="en-US" dirty="0" smtClean="0"/>
              <a:t> Method</a:t>
            </a:r>
          </a:p>
          <a:p>
            <a:pPr marL="741363" lvl="1" indent="-288925" eaLnBrk="1" hangingPunct="1"/>
            <a:r>
              <a:rPr lang="en-US" sz="2400" dirty="0" smtClean="0"/>
              <a:t>This line must be exactly as shown in the example (except the </a:t>
            </a:r>
            <a:r>
              <a:rPr lang="en-US" sz="2400" i="1" dirty="0" err="1" smtClean="0"/>
              <a:t>args</a:t>
            </a:r>
            <a:r>
              <a:rPr lang="en-US" sz="2400" dirty="0" smtClean="0"/>
              <a:t> variable name can be programmer defined).</a:t>
            </a:r>
          </a:p>
          <a:p>
            <a:pPr marL="741363" lvl="1" indent="-288925" eaLnBrk="1" hangingPunct="1"/>
            <a:r>
              <a:rPr lang="en-US" sz="2400" dirty="0" smtClean="0"/>
              <a:t>This is the line of code that the </a:t>
            </a:r>
            <a:r>
              <a:rPr lang="en-US" sz="2400" i="1" dirty="0" smtClean="0"/>
              <a:t>java</a:t>
            </a:r>
            <a:r>
              <a:rPr lang="en-US" sz="2400" dirty="0" smtClean="0"/>
              <a:t> command will run first.</a:t>
            </a:r>
          </a:p>
          <a:p>
            <a:pPr marL="741363" lvl="1" indent="-288925" eaLnBrk="1" hangingPunct="1"/>
            <a:r>
              <a:rPr lang="en-US" sz="2400" dirty="0" smtClean="0"/>
              <a:t>This method starts the Java program.</a:t>
            </a:r>
          </a:p>
          <a:p>
            <a:pPr marL="741363" lvl="1" indent="-288925" eaLnBrk="1" hangingPunct="1"/>
            <a:r>
              <a:rPr lang="en-US" sz="2400" dirty="0" smtClean="0"/>
              <a:t>Every Java </a:t>
            </a:r>
            <a:r>
              <a:rPr lang="en-US" sz="2400" i="1" u="sng" dirty="0" smtClean="0">
                <a:solidFill>
                  <a:srgbClr val="FF0000"/>
                </a:solidFill>
              </a:rPr>
              <a:t>application</a:t>
            </a:r>
            <a:r>
              <a:rPr lang="en-US" sz="2400" dirty="0" smtClean="0">
                <a:solidFill>
                  <a:srgbClr val="FF0000"/>
                </a:solidFill>
              </a:rPr>
              <a:t> </a:t>
            </a:r>
            <a:r>
              <a:rPr lang="en-US" sz="2400" dirty="0" smtClean="0"/>
              <a:t>must have a </a:t>
            </a:r>
            <a:r>
              <a:rPr lang="en-US" sz="2400" dirty="0" smtClean="0">
                <a:latin typeface="Courier New" pitchFamily="49" charset="0"/>
              </a:rPr>
              <a:t>main</a:t>
            </a:r>
            <a:r>
              <a:rPr lang="en-US" sz="2400" dirty="0" smtClean="0"/>
              <a:t> method.</a:t>
            </a:r>
            <a:endParaRPr lang="en-US" dirty="0" smtClean="0"/>
          </a:p>
          <a:p>
            <a:pPr marL="338138" indent="-338138" eaLnBrk="1" hangingPunct="1"/>
            <a:r>
              <a:rPr lang="en-US" dirty="0" smtClean="0"/>
              <a:t>Java</a:t>
            </a:r>
            <a:r>
              <a:rPr lang="en-US" sz="2800" dirty="0" smtClean="0"/>
              <a:t> Statements</a:t>
            </a:r>
          </a:p>
          <a:p>
            <a:pPr marL="741363" lvl="1" indent="-288925" eaLnBrk="1" hangingPunct="1"/>
            <a:r>
              <a:rPr lang="en-US" sz="2400" dirty="0" smtClean="0"/>
              <a:t>When the program runs, the statements within the </a:t>
            </a:r>
            <a:r>
              <a:rPr lang="en-US" sz="2400" dirty="0" smtClean="0">
                <a:latin typeface="Courier New" pitchFamily="49" charset="0"/>
              </a:rPr>
              <a:t>main</a:t>
            </a:r>
            <a:r>
              <a:rPr lang="en-US" sz="2400" dirty="0" smtClean="0"/>
              <a:t> method will be executed.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a:lstStyle/>
          <a:p>
            <a:pPr eaLnBrk="1" hangingPunct="1"/>
            <a:r>
              <a:rPr lang="en-US" altLang="en-US" smtClean="0"/>
              <a:t>Java Statements</a:t>
            </a:r>
          </a:p>
        </p:txBody>
      </p:sp>
      <p:sp>
        <p:nvSpPr>
          <p:cNvPr id="20484" name="Rectangle 3"/>
          <p:cNvSpPr>
            <a:spLocks noGrp="1" noChangeArrowheads="1"/>
          </p:cNvSpPr>
          <p:nvPr>
            <p:ph type="body" idx="4294967295"/>
          </p:nvPr>
        </p:nvSpPr>
        <p:spPr>
          <a:xfrm>
            <a:off x="381000" y="1600200"/>
            <a:ext cx="8458200" cy="4724400"/>
          </a:xfrm>
        </p:spPr>
        <p:txBody>
          <a:bodyPr/>
          <a:lstStyle/>
          <a:p>
            <a:pPr marL="609600" indent="-609600" eaLnBrk="1" hangingPunct="1"/>
            <a:r>
              <a:rPr lang="en-US" altLang="en-US" smtClean="0"/>
              <a:t>If we look back at the previous example, we can see that there is only one line that ends with a semi-colon.</a:t>
            </a:r>
          </a:p>
          <a:p>
            <a:pPr marL="990600" lvl="1" indent="-533400" eaLnBrk="1" hangingPunct="1">
              <a:buFontTx/>
              <a:buNone/>
            </a:pPr>
            <a:r>
              <a:rPr lang="en-US" altLang="en-US" sz="1800" smtClean="0">
                <a:latin typeface="Courier New" panose="02070309020205020404" pitchFamily="49" charset="0"/>
              </a:rPr>
              <a:t>	System.out.println("Programming is great fun!");</a:t>
            </a:r>
          </a:p>
          <a:p>
            <a:pPr marL="609600" indent="-609600" eaLnBrk="1" hangingPunct="1"/>
            <a:r>
              <a:rPr lang="en-US" altLang="en-US" smtClean="0"/>
              <a:t>This is because it is the only Java statement in the program.</a:t>
            </a:r>
          </a:p>
          <a:p>
            <a:pPr marL="609600" indent="-609600" eaLnBrk="1" hangingPunct="1"/>
            <a:r>
              <a:rPr lang="en-US" altLang="en-US" smtClean="0"/>
              <a:t>The rest of the code is either a comment or other Java framework code.</a:t>
            </a:r>
          </a:p>
        </p:txBody>
      </p:sp>
    </p:spTree>
    <p:extLst>
      <p:ext uri="{BB962C8B-B14F-4D97-AF65-F5344CB8AC3E}">
        <p14:creationId xmlns:p14="http://schemas.microsoft.com/office/powerpoint/2010/main" val="2397840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pPr eaLnBrk="1" hangingPunct="1"/>
            <a:r>
              <a:rPr lang="en-US" smtClean="0"/>
              <a:t>Java History</a:t>
            </a:r>
          </a:p>
        </p:txBody>
      </p:sp>
      <p:sp>
        <p:nvSpPr>
          <p:cNvPr id="6148" name="Rectangle 3"/>
          <p:cNvSpPr>
            <a:spLocks noGrp="1" noChangeArrowheads="1"/>
          </p:cNvSpPr>
          <p:nvPr>
            <p:ph type="body" idx="4294967295"/>
          </p:nvPr>
        </p:nvSpPr>
        <p:spPr/>
        <p:txBody>
          <a:bodyPr/>
          <a:lstStyle/>
          <a:p>
            <a:pPr eaLnBrk="1" hangingPunct="1"/>
            <a:r>
              <a:rPr lang="en-US" dirty="0" smtClean="0"/>
              <a:t>1991 - Green Team started by Sun Microsystems.</a:t>
            </a:r>
          </a:p>
          <a:p>
            <a:pPr eaLnBrk="1" hangingPunct="1"/>
            <a:r>
              <a:rPr lang="en-US" dirty="0" smtClean="0"/>
              <a:t>There was a need for a programming language that would run on various devices.</a:t>
            </a:r>
          </a:p>
          <a:p>
            <a:pPr eaLnBrk="1" hangingPunct="1"/>
            <a:r>
              <a:rPr lang="en-US" dirty="0" smtClean="0"/>
              <a:t>Java (first named Oak) was developed for this purpose.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en-US" altLang="en-US" smtClean="0"/>
              <a:t>Java Statements</a:t>
            </a:r>
          </a:p>
        </p:txBody>
      </p:sp>
      <p:sp>
        <p:nvSpPr>
          <p:cNvPr id="22532" name="Rectangle 3"/>
          <p:cNvSpPr>
            <a:spLocks noGrp="1" noChangeArrowheads="1"/>
          </p:cNvSpPr>
          <p:nvPr>
            <p:ph type="body" idx="4294967295"/>
          </p:nvPr>
        </p:nvSpPr>
        <p:spPr/>
        <p:txBody>
          <a:bodyPr/>
          <a:lstStyle/>
          <a:p>
            <a:pPr eaLnBrk="1" hangingPunct="1"/>
            <a:r>
              <a:rPr lang="en-US" altLang="en-US" sz="2800" smtClean="0"/>
              <a:t>Comments are ignored by the Java compiler so they need no semi-colons.</a:t>
            </a:r>
          </a:p>
          <a:p>
            <a:pPr eaLnBrk="1" hangingPunct="1"/>
            <a:r>
              <a:rPr lang="en-US" altLang="en-US" sz="2800" smtClean="0"/>
              <a:t>Other Java code elements that do not need semi colons include:</a:t>
            </a:r>
          </a:p>
          <a:p>
            <a:pPr lvl="1" eaLnBrk="1" hangingPunct="1"/>
            <a:r>
              <a:rPr lang="en-US" altLang="en-US" sz="2400" smtClean="0"/>
              <a:t>class headers</a:t>
            </a:r>
          </a:p>
          <a:p>
            <a:pPr lvl="2" eaLnBrk="1" hangingPunct="1"/>
            <a:r>
              <a:rPr lang="en-US" altLang="en-US" sz="2000" smtClean="0"/>
              <a:t>Terminated by the code within its curly braces.</a:t>
            </a:r>
          </a:p>
          <a:p>
            <a:pPr lvl="1" eaLnBrk="1" hangingPunct="1"/>
            <a:r>
              <a:rPr lang="en-US" altLang="en-US" sz="2400" smtClean="0"/>
              <a:t>method headers</a:t>
            </a:r>
          </a:p>
          <a:p>
            <a:pPr lvl="2" eaLnBrk="1" hangingPunct="1"/>
            <a:r>
              <a:rPr lang="en-US" altLang="en-US" sz="2000" smtClean="0"/>
              <a:t>Terminated by the code within its curly braces.</a:t>
            </a:r>
          </a:p>
          <a:p>
            <a:pPr lvl="1" eaLnBrk="1" hangingPunct="1"/>
            <a:r>
              <a:rPr lang="en-US" altLang="en-US" sz="2400" smtClean="0"/>
              <a:t>curly braces</a:t>
            </a:r>
          </a:p>
          <a:p>
            <a:pPr lvl="2" eaLnBrk="1" hangingPunct="1"/>
            <a:r>
              <a:rPr lang="en-US" altLang="en-US" sz="2000" smtClean="0"/>
              <a:t>Part of framework code that needs no semi-colon termination.</a:t>
            </a:r>
          </a:p>
        </p:txBody>
      </p:sp>
    </p:spTree>
    <p:extLst>
      <p:ext uri="{BB962C8B-B14F-4D97-AF65-F5344CB8AC3E}">
        <p14:creationId xmlns:p14="http://schemas.microsoft.com/office/powerpoint/2010/main" val="32993547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p:txBody>
          <a:bodyPr/>
          <a:lstStyle/>
          <a:p>
            <a:pPr eaLnBrk="1" hangingPunct="1"/>
            <a:r>
              <a:rPr lang="en-US" altLang="en-US" smtClean="0"/>
              <a:t>Short Review</a:t>
            </a:r>
          </a:p>
        </p:txBody>
      </p:sp>
      <p:sp>
        <p:nvSpPr>
          <p:cNvPr id="24580" name="Rectangle 3"/>
          <p:cNvSpPr>
            <a:spLocks noGrp="1" noChangeArrowheads="1"/>
          </p:cNvSpPr>
          <p:nvPr>
            <p:ph type="body" idx="4294967295"/>
          </p:nvPr>
        </p:nvSpPr>
        <p:spPr>
          <a:xfrm>
            <a:off x="457200" y="1600200"/>
            <a:ext cx="8229600" cy="4724400"/>
          </a:xfrm>
        </p:spPr>
        <p:txBody>
          <a:bodyPr/>
          <a:lstStyle/>
          <a:p>
            <a:pPr eaLnBrk="1" hangingPunct="1"/>
            <a:r>
              <a:rPr lang="en-US" altLang="en-US" smtClean="0"/>
              <a:t>Java is a case-sensitive language. </a:t>
            </a:r>
          </a:p>
          <a:p>
            <a:pPr eaLnBrk="1" hangingPunct="1"/>
            <a:r>
              <a:rPr lang="en-US" altLang="en-US" smtClean="0"/>
              <a:t>All Java programs must be stored in a file with a .java file extension.</a:t>
            </a:r>
          </a:p>
          <a:p>
            <a:pPr eaLnBrk="1" hangingPunct="1"/>
            <a:r>
              <a:rPr lang="en-US" altLang="en-US" smtClean="0"/>
              <a:t>Comments are ignored by the compiler.</a:t>
            </a:r>
          </a:p>
          <a:p>
            <a:pPr eaLnBrk="1" hangingPunct="1"/>
            <a:r>
              <a:rPr lang="en-US" altLang="en-US" smtClean="0"/>
              <a:t>A .java file may contain many classes but may only have one public class.</a:t>
            </a:r>
          </a:p>
          <a:p>
            <a:pPr eaLnBrk="1" hangingPunct="1"/>
            <a:r>
              <a:rPr lang="en-US" altLang="en-US" smtClean="0"/>
              <a:t>If a .java file has a public class, the class must have the same name as the file.</a:t>
            </a:r>
          </a:p>
        </p:txBody>
      </p:sp>
    </p:spTree>
    <p:extLst>
      <p:ext uri="{BB962C8B-B14F-4D97-AF65-F5344CB8AC3E}">
        <p14:creationId xmlns:p14="http://schemas.microsoft.com/office/powerpoint/2010/main" val="10678419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en-US" altLang="en-US" smtClean="0"/>
              <a:t>Short Review</a:t>
            </a:r>
          </a:p>
        </p:txBody>
      </p:sp>
      <p:sp>
        <p:nvSpPr>
          <p:cNvPr id="26628" name="Rectangle 3"/>
          <p:cNvSpPr>
            <a:spLocks noGrp="1" noChangeArrowheads="1"/>
          </p:cNvSpPr>
          <p:nvPr>
            <p:ph type="body" idx="4294967295"/>
          </p:nvPr>
        </p:nvSpPr>
        <p:spPr/>
        <p:txBody>
          <a:bodyPr/>
          <a:lstStyle/>
          <a:p>
            <a:pPr eaLnBrk="1" hangingPunct="1"/>
            <a:r>
              <a:rPr lang="en-US" altLang="en-US" smtClean="0"/>
              <a:t>Java applications must have a </a:t>
            </a:r>
            <a:r>
              <a:rPr lang="en-US" altLang="en-US" smtClean="0">
                <a:latin typeface="Courier New" panose="02070309020205020404" pitchFamily="49" charset="0"/>
              </a:rPr>
              <a:t>main</a:t>
            </a:r>
            <a:r>
              <a:rPr lang="en-US" altLang="en-US" smtClean="0"/>
              <a:t> method.</a:t>
            </a:r>
          </a:p>
          <a:p>
            <a:pPr eaLnBrk="1" hangingPunct="1"/>
            <a:r>
              <a:rPr lang="en-US" altLang="en-US" smtClean="0"/>
              <a:t>For every left brace, or opening brace, there must be a corresponding right brace, or closing brace.</a:t>
            </a:r>
          </a:p>
          <a:p>
            <a:pPr eaLnBrk="1" hangingPunct="1"/>
            <a:r>
              <a:rPr lang="en-US" altLang="en-US" smtClean="0"/>
              <a:t>Statements are terminated with semicolons.</a:t>
            </a:r>
          </a:p>
          <a:p>
            <a:pPr lvl="1" eaLnBrk="1" hangingPunct="1"/>
            <a:r>
              <a:rPr lang="en-US" altLang="en-US" smtClean="0"/>
              <a:t>Comments, class headers, method headers, and  braces are not considered Java statements.</a:t>
            </a:r>
          </a:p>
        </p:txBody>
      </p:sp>
    </p:spTree>
    <p:extLst>
      <p:ext uri="{BB962C8B-B14F-4D97-AF65-F5344CB8AC3E}">
        <p14:creationId xmlns:p14="http://schemas.microsoft.com/office/powerpoint/2010/main" val="2074451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pPr eaLnBrk="1" hangingPunct="1"/>
            <a:r>
              <a:rPr lang="en-US" smtClean="0"/>
              <a:t>Special Characters</a:t>
            </a:r>
          </a:p>
        </p:txBody>
      </p:sp>
      <p:graphicFrame>
        <p:nvGraphicFramePr>
          <p:cNvPr id="151608" name="Group 56"/>
          <p:cNvGraphicFramePr>
            <a:graphicFrameLocks noGrp="1"/>
          </p:cNvGraphicFramePr>
          <p:nvPr/>
        </p:nvGraphicFramePr>
        <p:xfrm>
          <a:off x="685800" y="1601788"/>
          <a:ext cx="8001000" cy="4494213"/>
        </p:xfrm>
        <a:graphic>
          <a:graphicData uri="http://schemas.openxmlformats.org/drawingml/2006/table">
            <a:tbl>
              <a:tblPr/>
              <a:tblGrid>
                <a:gridCol w="1752600"/>
                <a:gridCol w="2743200"/>
                <a:gridCol w="3505200"/>
              </a:tblGrid>
              <a:tr h="8509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double slash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Marks the beginning of a single line comment.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17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pitchFamily="34"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open and close parenthesis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Used in a method header to mark the </a:t>
                      </a:r>
                      <a:r>
                        <a:rPr kumimoji="0" lang="en-US" sz="1600" b="1" i="1" u="none" strike="noStrike" cap="none" normalizeH="0" baseline="0" smtClean="0">
                          <a:ln>
                            <a:noFill/>
                          </a:ln>
                          <a:solidFill>
                            <a:schemeClr val="tx1"/>
                          </a:solidFill>
                          <a:effectLst/>
                          <a:latin typeface="Times New Roman" pitchFamily="18" charset="0"/>
                          <a:cs typeface="Arial" pitchFamily="34" charset="0"/>
                        </a:rPr>
                        <a:t>parameter list</a:t>
                      </a:r>
                      <a:r>
                        <a:rPr kumimoji="0" lang="en-US" sz="1600" b="1" i="0" u="none" strike="noStrike" cap="none" normalizeH="0" baseline="0" smtClean="0">
                          <a:ln>
                            <a:noFill/>
                          </a:ln>
                          <a:solidFill>
                            <a:schemeClr val="tx1"/>
                          </a:solidFill>
                          <a:effectLst/>
                          <a:latin typeface="Times New Roman" pitchFamily="18" charset="0"/>
                          <a:cs typeface="Arial"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pitchFamily="34"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open and close curly braces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Encloses a group of statements, such as the contents of a class or a method.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5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pitchFamily="34"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quotation marks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Encloses a string of characters, such as a message that is to be printed on the screen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9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Times New Roman" pitchFamily="18"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semi-colon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1" i="0" u="none" strike="noStrike" cap="none" normalizeH="0" baseline="0" smtClean="0">
                          <a:ln>
                            <a:noFill/>
                          </a:ln>
                          <a:solidFill>
                            <a:schemeClr val="tx1"/>
                          </a:solidFill>
                          <a:effectLst/>
                          <a:latin typeface="Times New Roman" pitchFamily="18" charset="0"/>
                          <a:cs typeface="Arial" pitchFamily="34" charset="0"/>
                        </a:rPr>
                        <a:t>Marks the end of a complete programming statement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1.5</a:t>
            </a: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152400" y="1828800"/>
            <a:ext cx="8538242"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spcBef>
                <a:spcPct val="0"/>
              </a:spcBef>
              <a:buClrTx/>
              <a:buFontTx/>
              <a:buNone/>
            </a:pPr>
            <a:r>
              <a:rPr lang="en-US" altLang="en-US" sz="1200" smtClean="0">
                <a:latin typeface="Arial" panose="020B0604020202020204" pitchFamily="34" charset="0"/>
              </a:rPr>
              <a:t>2-</a:t>
            </a:r>
            <a:fld id="{8DA0A360-4CFD-4AA0-8B5A-0917B8AC14D2}" type="slidenum">
              <a:rPr lang="en-US" altLang="en-US" sz="1200" smtClean="0">
                <a:latin typeface="Arial" panose="020B0604020202020204" pitchFamily="34" charset="0"/>
              </a:rPr>
              <a:pPr>
                <a:spcBef>
                  <a:spcPct val="0"/>
                </a:spcBef>
                <a:buClrTx/>
                <a:buFontTx/>
                <a:buNone/>
              </a:pPr>
              <a:t>45</a:t>
            </a:fld>
            <a:endParaRPr lang="en-US" altLang="en-US" sz="1200" smtClean="0">
              <a:latin typeface="Arial" panose="020B0604020202020204" pitchFamily="34" charset="0"/>
            </a:endParaRPr>
          </a:p>
        </p:txBody>
      </p:sp>
      <p:sp>
        <p:nvSpPr>
          <p:cNvPr id="30723" name="Rectangle 4"/>
          <p:cNvSpPr>
            <a:spLocks noGrp="1" noChangeArrowheads="1"/>
          </p:cNvSpPr>
          <p:nvPr>
            <p:ph type="title" idx="4294967295"/>
          </p:nvPr>
        </p:nvSpPr>
        <p:spPr/>
        <p:txBody>
          <a:bodyPr/>
          <a:lstStyle/>
          <a:p>
            <a:pPr eaLnBrk="1" hangingPunct="1"/>
            <a:r>
              <a:rPr lang="en-US" altLang="en-US" smtClean="0"/>
              <a:t>Console Output</a:t>
            </a:r>
          </a:p>
        </p:txBody>
      </p:sp>
      <p:sp>
        <p:nvSpPr>
          <p:cNvPr id="30724" name="Rectangle 6"/>
          <p:cNvSpPr>
            <a:spLocks noGrp="1" noChangeArrowheads="1"/>
          </p:cNvSpPr>
          <p:nvPr>
            <p:ph type="body" idx="4294967295"/>
          </p:nvPr>
        </p:nvSpPr>
        <p:spPr>
          <a:xfrm>
            <a:off x="457200" y="1600200"/>
            <a:ext cx="8153400" cy="4724400"/>
          </a:xfrm>
        </p:spPr>
        <p:txBody>
          <a:bodyPr/>
          <a:lstStyle/>
          <a:p>
            <a:pPr eaLnBrk="1" hangingPunct="1"/>
            <a:r>
              <a:rPr lang="en-US" altLang="en-US" dirty="0" smtClean="0"/>
              <a:t>Many of the programs that you will write can run in a console window.</a:t>
            </a:r>
          </a:p>
          <a:p>
            <a:pPr eaLnBrk="1" hangingPunct="1"/>
            <a:endParaRPr lang="en-US" altLang="en-US" dirty="0" smtClean="0"/>
          </a:p>
        </p:txBody>
      </p:sp>
      <p:pic>
        <p:nvPicPr>
          <p:cNvPr id="3072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2895600"/>
            <a:ext cx="48768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11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eaLnBrk="1" hangingPunct="1"/>
            <a:r>
              <a:rPr lang="en-US" smtClean="0"/>
              <a:t>Parts of a Java Program</a:t>
            </a:r>
          </a:p>
        </p:txBody>
      </p:sp>
      <p:sp>
        <p:nvSpPr>
          <p:cNvPr id="7172" name="Rectangle 3"/>
          <p:cNvSpPr>
            <a:spLocks noGrp="1" noChangeArrowheads="1"/>
          </p:cNvSpPr>
          <p:nvPr>
            <p:ph type="body" idx="4294967295"/>
          </p:nvPr>
        </p:nvSpPr>
        <p:spPr>
          <a:xfrm>
            <a:off x="304800" y="1600200"/>
            <a:ext cx="8458200" cy="4572000"/>
          </a:xfrm>
        </p:spPr>
        <p:txBody>
          <a:bodyPr/>
          <a:lstStyle/>
          <a:p>
            <a:pPr eaLnBrk="1" hangingPunct="1"/>
            <a:r>
              <a:rPr lang="en-US" dirty="0" smtClean="0"/>
              <a:t>To compile the example: </a:t>
            </a:r>
          </a:p>
          <a:p>
            <a:pPr lvl="1" eaLnBrk="1" hangingPunct="1"/>
            <a:r>
              <a:rPr lang="en-US" b="1" dirty="0" err="1" smtClean="0">
                <a:latin typeface="Courier New" pitchFamily="49" charset="0"/>
              </a:rPr>
              <a:t>javac</a:t>
            </a:r>
            <a:r>
              <a:rPr lang="en-US" b="1" dirty="0" smtClean="0">
                <a:latin typeface="Courier New" pitchFamily="49" charset="0"/>
              </a:rPr>
              <a:t> Simple.java</a:t>
            </a:r>
          </a:p>
          <a:p>
            <a:pPr lvl="2" eaLnBrk="1" hangingPunct="1"/>
            <a:r>
              <a:rPr lang="en-US" dirty="0" smtClean="0"/>
              <a:t>Notice the </a:t>
            </a:r>
            <a:r>
              <a:rPr lang="en-US" dirty="0" smtClean="0">
                <a:latin typeface="Courier New" pitchFamily="49" charset="0"/>
              </a:rPr>
              <a:t>.java</a:t>
            </a:r>
            <a:r>
              <a:rPr lang="en-US" dirty="0" smtClean="0"/>
              <a:t> file extension is needed.</a:t>
            </a:r>
          </a:p>
          <a:p>
            <a:pPr lvl="2" eaLnBrk="1" hangingPunct="1"/>
            <a:r>
              <a:rPr lang="en-US" dirty="0" smtClean="0"/>
              <a:t>This will result in a file named </a:t>
            </a:r>
            <a:r>
              <a:rPr lang="en-US" i="1" dirty="0" err="1" smtClean="0"/>
              <a:t>Simple.class</a:t>
            </a:r>
            <a:r>
              <a:rPr lang="en-US" dirty="0" smtClean="0"/>
              <a:t> being created.</a:t>
            </a:r>
          </a:p>
          <a:p>
            <a:pPr eaLnBrk="1" hangingPunct="1"/>
            <a:r>
              <a:rPr lang="en-US" dirty="0" smtClean="0"/>
              <a:t>To run the example:</a:t>
            </a:r>
          </a:p>
          <a:p>
            <a:pPr lvl="1" eaLnBrk="1" hangingPunct="1"/>
            <a:r>
              <a:rPr lang="en-US" b="1" dirty="0" smtClean="0">
                <a:latin typeface="Courier New" pitchFamily="49" charset="0"/>
              </a:rPr>
              <a:t>java Simple</a:t>
            </a:r>
            <a:endParaRPr lang="en-US" dirty="0" smtClean="0">
              <a:latin typeface="Courier New" pitchFamily="49" charset="0"/>
            </a:endParaRPr>
          </a:p>
          <a:p>
            <a:pPr lvl="2" eaLnBrk="1" hangingPunct="1"/>
            <a:r>
              <a:rPr lang="en-US" dirty="0" smtClean="0"/>
              <a:t>Notice there is no file extension here.</a:t>
            </a:r>
          </a:p>
          <a:p>
            <a:pPr lvl="2" eaLnBrk="1" hangingPunct="1"/>
            <a:r>
              <a:rPr lang="en-US" dirty="0" smtClean="0"/>
              <a:t>The </a:t>
            </a:r>
            <a:r>
              <a:rPr lang="en-US" i="1" dirty="0" smtClean="0"/>
              <a:t>java</a:t>
            </a:r>
            <a:r>
              <a:rPr lang="en-US" dirty="0" smtClean="0"/>
              <a:t> command assumes the extension is </a:t>
            </a:r>
            <a:r>
              <a:rPr lang="en-US" dirty="0" smtClean="0">
                <a:latin typeface="Courier New" pitchFamily="49" charset="0"/>
              </a:rPr>
              <a:t>.class</a:t>
            </a:r>
            <a:r>
              <a:rPr lang="en-US" dirty="0" smtClean="0"/>
              <a:t>.</a:t>
            </a:r>
            <a:endParaRPr lang="en-US" sz="1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304800" y="152400"/>
            <a:ext cx="8610600" cy="992187"/>
          </a:xfrm>
        </p:spPr>
        <p:txBody>
          <a:bodyPr/>
          <a:lstStyle/>
          <a:p>
            <a:pPr eaLnBrk="1" hangingPunct="1"/>
            <a:r>
              <a:rPr lang="en-US" sz="3200" dirty="0" smtClean="0"/>
              <a:t>Compiling a Java Program – command line</a:t>
            </a:r>
          </a:p>
        </p:txBody>
      </p:sp>
      <p:sp>
        <p:nvSpPr>
          <p:cNvPr id="51204" name="Rectangle 3"/>
          <p:cNvSpPr>
            <a:spLocks noGrp="1" noChangeArrowheads="1"/>
          </p:cNvSpPr>
          <p:nvPr>
            <p:ph type="body" idx="4294967295"/>
          </p:nvPr>
        </p:nvSpPr>
        <p:spPr/>
        <p:txBody>
          <a:bodyPr/>
          <a:lstStyle/>
          <a:p>
            <a:pPr eaLnBrk="1" hangingPunct="1"/>
            <a:r>
              <a:rPr lang="en-US" dirty="0" smtClean="0"/>
              <a:t>The Java compiler is a </a:t>
            </a:r>
            <a:r>
              <a:rPr lang="en-US" i="1" dirty="0" smtClean="0"/>
              <a:t>command line</a:t>
            </a:r>
            <a:r>
              <a:rPr lang="en-US" dirty="0" smtClean="0"/>
              <a:t> utility.</a:t>
            </a:r>
          </a:p>
          <a:p>
            <a:pPr eaLnBrk="1" hangingPunct="1"/>
            <a:r>
              <a:rPr lang="en-US" dirty="0" smtClean="0"/>
              <a:t>The command to compile a program is:</a:t>
            </a:r>
          </a:p>
          <a:p>
            <a:pPr lvl="2" eaLnBrk="1" hangingPunct="1">
              <a:buFontTx/>
              <a:buNone/>
            </a:pPr>
            <a:r>
              <a:rPr lang="en-US" b="1" dirty="0" err="1" smtClean="0"/>
              <a:t>javac</a:t>
            </a:r>
            <a:r>
              <a:rPr lang="en-US" b="1" dirty="0" smtClean="0"/>
              <a:t> filename.java</a:t>
            </a:r>
          </a:p>
          <a:p>
            <a:pPr eaLnBrk="1" hangingPunct="1"/>
            <a:r>
              <a:rPr lang="en-US" dirty="0" err="1" smtClean="0">
                <a:solidFill>
                  <a:srgbClr val="FF0000"/>
                </a:solidFill>
              </a:rPr>
              <a:t>javac</a:t>
            </a:r>
            <a:r>
              <a:rPr lang="en-US" dirty="0" smtClean="0"/>
              <a:t> is the Java compiler.</a:t>
            </a:r>
          </a:p>
          <a:p>
            <a:pPr eaLnBrk="1" hangingPunct="1"/>
            <a:r>
              <a:rPr lang="en-US" dirty="0" smtClean="0"/>
              <a:t>The </a:t>
            </a:r>
            <a:r>
              <a:rPr lang="en-US" dirty="0" smtClean="0">
                <a:latin typeface="Courier New" pitchFamily="49" charset="0"/>
                <a:cs typeface="Courier New" pitchFamily="49" charset="0"/>
              </a:rPr>
              <a:t>.java</a:t>
            </a:r>
            <a:r>
              <a:rPr lang="en-US" dirty="0" smtClean="0"/>
              <a:t> file extension must be used.</a:t>
            </a:r>
          </a:p>
          <a:p>
            <a:pPr lvl="1" indent="1588" eaLnBrk="1" hangingPunct="1">
              <a:buFontTx/>
              <a:buNone/>
            </a:pPr>
            <a:endParaRPr lang="en-US" sz="2400" dirty="0" smtClean="0"/>
          </a:p>
          <a:p>
            <a:pPr lvl="1" indent="1588" eaLnBrk="1" hangingPunct="1">
              <a:buFontTx/>
              <a:buNone/>
            </a:pPr>
            <a:r>
              <a:rPr lang="en-US" sz="2400" dirty="0" smtClean="0"/>
              <a:t>Example: To compile a java source code file named Payroll.java you would use the command:</a:t>
            </a:r>
          </a:p>
          <a:p>
            <a:pPr lvl="2" eaLnBrk="1" hangingPunct="1">
              <a:buFontTx/>
              <a:buNone/>
            </a:pPr>
            <a:r>
              <a:rPr lang="en-US" sz="2000" b="1" dirty="0" err="1" smtClean="0">
                <a:solidFill>
                  <a:srgbClr val="FF0000"/>
                </a:solidFill>
                <a:latin typeface="Courier New" pitchFamily="49" charset="0"/>
                <a:cs typeface="Courier New" pitchFamily="49" charset="0"/>
              </a:rPr>
              <a:t>javac</a:t>
            </a:r>
            <a:r>
              <a:rPr lang="en-US" sz="2000" b="1" dirty="0" smtClean="0">
                <a:latin typeface="Courier New" pitchFamily="49" charset="0"/>
                <a:cs typeface="Courier New" pitchFamily="49" charset="0"/>
              </a:rPr>
              <a:t> Payroll.java</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p:txBody>
          <a:bodyPr/>
          <a:lstStyle/>
          <a:p>
            <a:pPr eaLnBrk="1" hangingPunct="1"/>
            <a:r>
              <a:rPr lang="en-US" altLang="en-US" smtClean="0"/>
              <a:t>Console Output</a:t>
            </a:r>
          </a:p>
        </p:txBody>
      </p:sp>
      <p:sp>
        <p:nvSpPr>
          <p:cNvPr id="32772" name="Rectangle 3"/>
          <p:cNvSpPr>
            <a:spLocks noGrp="1" noChangeArrowheads="1"/>
          </p:cNvSpPr>
          <p:nvPr>
            <p:ph type="body" idx="4294967295"/>
          </p:nvPr>
        </p:nvSpPr>
        <p:spPr/>
        <p:txBody>
          <a:bodyPr/>
          <a:lstStyle/>
          <a:p>
            <a:pPr eaLnBrk="1" hangingPunct="1"/>
            <a:r>
              <a:rPr lang="en-US" altLang="en-US" smtClean="0"/>
              <a:t>The console window that starts a Java application is typically known as the </a:t>
            </a:r>
            <a:r>
              <a:rPr lang="en-US" altLang="en-US" i="1" smtClean="0"/>
              <a:t>standard output</a:t>
            </a:r>
            <a:r>
              <a:rPr lang="en-US" altLang="en-US" smtClean="0"/>
              <a:t> device.</a:t>
            </a:r>
          </a:p>
          <a:p>
            <a:pPr eaLnBrk="1" hangingPunct="1"/>
            <a:r>
              <a:rPr lang="en-US" altLang="en-US" smtClean="0"/>
              <a:t>The </a:t>
            </a:r>
            <a:r>
              <a:rPr lang="en-US" altLang="en-US" i="1" smtClean="0"/>
              <a:t>standard input</a:t>
            </a:r>
            <a:r>
              <a:rPr lang="en-US" altLang="en-US" smtClean="0"/>
              <a:t> device is typically the keyboard.</a:t>
            </a:r>
          </a:p>
          <a:p>
            <a:pPr eaLnBrk="1" hangingPunct="1"/>
            <a:r>
              <a:rPr lang="en-US" altLang="en-US" smtClean="0"/>
              <a:t>Java sends information to the standard output device by using a Java class stored in the standard Java library.</a:t>
            </a:r>
          </a:p>
        </p:txBody>
      </p:sp>
    </p:spTree>
    <p:extLst>
      <p:ext uri="{BB962C8B-B14F-4D97-AF65-F5344CB8AC3E}">
        <p14:creationId xmlns:p14="http://schemas.microsoft.com/office/powerpoint/2010/main" val="4148996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altLang="en-US" smtClean="0"/>
              <a:t>Console Output</a:t>
            </a:r>
          </a:p>
        </p:txBody>
      </p:sp>
      <p:sp>
        <p:nvSpPr>
          <p:cNvPr id="34820" name="Rectangle 3"/>
          <p:cNvSpPr>
            <a:spLocks noGrp="1" noChangeArrowheads="1"/>
          </p:cNvSpPr>
          <p:nvPr>
            <p:ph type="body" idx="4294967295"/>
          </p:nvPr>
        </p:nvSpPr>
        <p:spPr>
          <a:xfrm>
            <a:off x="457200" y="1524000"/>
            <a:ext cx="8077200" cy="4724400"/>
          </a:xfrm>
        </p:spPr>
        <p:txBody>
          <a:bodyPr/>
          <a:lstStyle/>
          <a:p>
            <a:pPr eaLnBrk="1" hangingPunct="1"/>
            <a:r>
              <a:rPr lang="en-US" altLang="en-US" smtClean="0"/>
              <a:t>Java classes in the standard Java library are accessed using the Java Applications Programming Interface (API).</a:t>
            </a:r>
          </a:p>
          <a:p>
            <a:pPr eaLnBrk="1" hangingPunct="1"/>
            <a:r>
              <a:rPr lang="en-US" altLang="en-US" smtClean="0"/>
              <a:t>The standard Java library is commonly referred to as the </a:t>
            </a:r>
            <a:r>
              <a:rPr lang="en-US" altLang="en-US" i="1" smtClean="0"/>
              <a:t>Java API</a:t>
            </a:r>
            <a:r>
              <a:rPr lang="en-US" altLang="en-US" smtClean="0"/>
              <a:t>.</a:t>
            </a:r>
          </a:p>
        </p:txBody>
      </p:sp>
    </p:spTree>
    <p:extLst>
      <p:ext uri="{BB962C8B-B14F-4D97-AF65-F5344CB8AC3E}">
        <p14:creationId xmlns:p14="http://schemas.microsoft.com/office/powerpoint/2010/main" val="4171303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eaLnBrk="1" hangingPunct="1"/>
            <a:r>
              <a:rPr lang="en-US" smtClean="0"/>
              <a:t>Introduction</a:t>
            </a:r>
          </a:p>
        </p:txBody>
      </p:sp>
      <p:sp>
        <p:nvSpPr>
          <p:cNvPr id="7172" name="Rectangle 3"/>
          <p:cNvSpPr>
            <a:spLocks noGrp="1" noChangeArrowheads="1"/>
          </p:cNvSpPr>
          <p:nvPr>
            <p:ph type="body" idx="4294967295"/>
          </p:nvPr>
        </p:nvSpPr>
        <p:spPr/>
        <p:txBody>
          <a:bodyPr/>
          <a:lstStyle/>
          <a:p>
            <a:pPr eaLnBrk="1" hangingPunct="1"/>
            <a:r>
              <a:rPr lang="en-US" smtClean="0"/>
              <a:t>Java enabled web browser (</a:t>
            </a:r>
            <a:r>
              <a:rPr lang="en-US" i="1" smtClean="0"/>
              <a:t>HotJava</a:t>
            </a:r>
            <a:r>
              <a:rPr lang="en-US" smtClean="0"/>
              <a:t>) demonstrated at 1995 Sun World conference.</a:t>
            </a:r>
          </a:p>
          <a:p>
            <a:pPr eaLnBrk="1" hangingPunct="1"/>
            <a:r>
              <a:rPr lang="en-US" smtClean="0"/>
              <a:t>Java incorporated into Netscape shortly after.</a:t>
            </a:r>
          </a:p>
          <a:p>
            <a:pPr eaLnBrk="1" hangingPunct="1"/>
            <a:r>
              <a:rPr lang="en-US" smtClean="0"/>
              <a:t>Java is “cross platform”, meaning that it can run on various computer operating systems.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p:txBody>
          <a:bodyPr/>
          <a:lstStyle/>
          <a:p>
            <a:pPr eaLnBrk="1" hangingPunct="1"/>
            <a:r>
              <a:rPr lang="en-US" altLang="en-US" smtClean="0"/>
              <a:t>Console Output</a:t>
            </a:r>
          </a:p>
        </p:txBody>
      </p:sp>
      <p:sp>
        <p:nvSpPr>
          <p:cNvPr id="36868" name="Rectangle 3"/>
          <p:cNvSpPr>
            <a:spLocks noGrp="1" noChangeArrowheads="1"/>
          </p:cNvSpPr>
          <p:nvPr>
            <p:ph type="body" idx="4294967295"/>
          </p:nvPr>
        </p:nvSpPr>
        <p:spPr>
          <a:xfrm>
            <a:off x="457200" y="1524000"/>
            <a:ext cx="8305800" cy="4724400"/>
          </a:xfrm>
        </p:spPr>
        <p:txBody>
          <a:bodyPr/>
          <a:lstStyle/>
          <a:p>
            <a:pPr eaLnBrk="1" hangingPunct="1"/>
            <a:r>
              <a:rPr lang="en-US" altLang="en-US" smtClean="0"/>
              <a:t>The previous example uses the line:</a:t>
            </a:r>
          </a:p>
          <a:p>
            <a:pPr lvl="1" eaLnBrk="1" hangingPunct="1">
              <a:buFontTx/>
              <a:buNone/>
            </a:pPr>
            <a:r>
              <a:rPr lang="en-US" altLang="en-US" sz="2000" smtClean="0">
                <a:latin typeface="Courier New" panose="02070309020205020404" pitchFamily="49" charset="0"/>
              </a:rPr>
              <a:t>System.out.println("Programming is great fun!");</a:t>
            </a:r>
            <a:endParaRPr lang="en-US" altLang="en-US" smtClean="0"/>
          </a:p>
          <a:p>
            <a:pPr eaLnBrk="1" hangingPunct="1"/>
            <a:r>
              <a:rPr lang="en-US" altLang="en-US" smtClean="0"/>
              <a:t>This line uses the </a:t>
            </a:r>
            <a:r>
              <a:rPr lang="en-US" altLang="en-US" smtClean="0">
                <a:latin typeface="Courier New" panose="02070309020205020404" pitchFamily="49" charset="0"/>
              </a:rPr>
              <a:t>System</a:t>
            </a:r>
            <a:r>
              <a:rPr lang="en-US" altLang="en-US" smtClean="0"/>
              <a:t> class from the standard Java library.</a:t>
            </a:r>
          </a:p>
          <a:p>
            <a:pPr eaLnBrk="1" hangingPunct="1"/>
            <a:r>
              <a:rPr lang="en-US" altLang="en-US" smtClean="0"/>
              <a:t>The </a:t>
            </a:r>
            <a:r>
              <a:rPr lang="en-US" altLang="en-US" smtClean="0">
                <a:latin typeface="Courier New" panose="02070309020205020404" pitchFamily="49" charset="0"/>
              </a:rPr>
              <a:t>System</a:t>
            </a:r>
            <a:r>
              <a:rPr lang="en-US" altLang="en-US" smtClean="0"/>
              <a:t> class contains methods and objects that perform system level tasks. </a:t>
            </a:r>
          </a:p>
          <a:p>
            <a:pPr eaLnBrk="1" hangingPunct="1"/>
            <a:r>
              <a:rPr lang="en-US" altLang="en-US" smtClean="0"/>
              <a:t>The </a:t>
            </a:r>
            <a:r>
              <a:rPr lang="en-US" altLang="en-US" smtClean="0">
                <a:latin typeface="Courier New" panose="02070309020205020404" pitchFamily="49" charset="0"/>
              </a:rPr>
              <a:t>out</a:t>
            </a:r>
            <a:r>
              <a:rPr lang="en-US" altLang="en-US" smtClean="0"/>
              <a:t> object, a member of the </a:t>
            </a:r>
            <a:r>
              <a:rPr lang="en-US" altLang="en-US" smtClean="0">
                <a:latin typeface="Courier New" panose="02070309020205020404" pitchFamily="49" charset="0"/>
              </a:rPr>
              <a:t>System</a:t>
            </a:r>
            <a:r>
              <a:rPr lang="en-US" altLang="en-US" smtClean="0"/>
              <a:t> class, contains the methods </a:t>
            </a:r>
            <a:r>
              <a:rPr lang="en-US" altLang="en-US" smtClean="0">
                <a:latin typeface="Courier New" panose="02070309020205020404" pitchFamily="49" charset="0"/>
              </a:rPr>
              <a:t>print</a:t>
            </a:r>
            <a:r>
              <a:rPr lang="en-US" altLang="en-US" smtClean="0"/>
              <a:t> and </a:t>
            </a:r>
            <a:r>
              <a:rPr lang="en-US" altLang="en-US" smtClean="0">
                <a:latin typeface="Courier New" panose="02070309020205020404" pitchFamily="49" charset="0"/>
              </a:rPr>
              <a:t>println</a:t>
            </a:r>
            <a:r>
              <a:rPr lang="en-US" altLang="en-US" smtClean="0"/>
              <a:t>.</a:t>
            </a:r>
          </a:p>
        </p:txBody>
      </p:sp>
    </p:spTree>
    <p:extLst>
      <p:ext uri="{BB962C8B-B14F-4D97-AF65-F5344CB8AC3E}">
        <p14:creationId xmlns:p14="http://schemas.microsoft.com/office/powerpoint/2010/main" val="2662327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244475"/>
            <a:ext cx="331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400"/>
              <a:t> </a:t>
            </a:r>
            <a:r>
              <a:rPr lang="en-US"/>
              <a:t> </a:t>
            </a:r>
          </a:p>
        </p:txBody>
      </p:sp>
      <p:sp>
        <p:nvSpPr>
          <p:cNvPr id="2" name="Rectangle 1"/>
          <p:cNvSpPr/>
          <p:nvPr/>
        </p:nvSpPr>
        <p:spPr bwMode="auto">
          <a:xfrm>
            <a:off x="165894" y="6400800"/>
            <a:ext cx="5396706" cy="3048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2"/>
          <p:cNvSpPr txBox="1">
            <a:spLocks noChangeArrowheads="1"/>
          </p:cNvSpPr>
          <p:nvPr/>
        </p:nvSpPr>
        <p:spPr bwMode="auto">
          <a:xfrm>
            <a:off x="140494" y="-152400"/>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pPr eaLnBrk="1" hangingPunct="1"/>
            <a:r>
              <a:rPr lang="en-US" sz="3200" dirty="0" smtClean="0"/>
              <a:t>Compiling a Java Program – IDE</a:t>
            </a:r>
          </a:p>
        </p:txBody>
      </p:sp>
      <p:pic>
        <p:nvPicPr>
          <p:cNvPr id="3074" name="Picture 2"/>
          <p:cNvPicPr>
            <a:picLocks noChangeAspect="1" noChangeArrowheads="1"/>
          </p:cNvPicPr>
          <p:nvPr/>
        </p:nvPicPr>
        <p:blipFill>
          <a:blip r:embed="rId2" cstate="print"/>
          <a:srcRect/>
          <a:stretch>
            <a:fillRect/>
          </a:stretch>
        </p:blipFill>
        <p:spPr bwMode="auto">
          <a:xfrm>
            <a:off x="152400" y="1943100"/>
            <a:ext cx="8733874" cy="4724400"/>
          </a:xfrm>
          <a:prstGeom prst="rect">
            <a:avLst/>
          </a:prstGeom>
          <a:noFill/>
          <a:ln w="9525">
            <a:noFill/>
            <a:miter lim="800000"/>
            <a:headEnd/>
            <a:tailEnd/>
          </a:ln>
        </p:spPr>
      </p:pic>
      <p:sp>
        <p:nvSpPr>
          <p:cNvPr id="8" name="Rectangle 7"/>
          <p:cNvSpPr/>
          <p:nvPr/>
        </p:nvSpPr>
        <p:spPr bwMode="auto">
          <a:xfrm>
            <a:off x="152400" y="2286000"/>
            <a:ext cx="762000" cy="3810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914400" y="5068887"/>
            <a:ext cx="1600200" cy="4572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Rectangle 2"/>
          <p:cNvSpPr/>
          <p:nvPr/>
        </p:nvSpPr>
        <p:spPr>
          <a:xfrm>
            <a:off x="405331" y="1010503"/>
            <a:ext cx="8204200" cy="830997"/>
          </a:xfrm>
          <a:prstGeom prst="rect">
            <a:avLst/>
          </a:prstGeom>
        </p:spPr>
        <p:txBody>
          <a:bodyPr wrap="square">
            <a:spAutoFit/>
          </a:bodyPr>
          <a:lstStyle/>
          <a:p>
            <a:pPr algn="l" eaLnBrk="1" hangingPunct="1"/>
            <a:r>
              <a:rPr lang="en-US" altLang="en-US" dirty="0" smtClean="0"/>
              <a:t>… or in a IDE (Integrated Development Environment), such as Eclipse</a:t>
            </a:r>
            <a:endParaRPr lang="en-US" altLang="en-US" dirty="0"/>
          </a:p>
        </p:txBody>
      </p:sp>
    </p:spTree>
    <p:extLst>
      <p:ext uri="{BB962C8B-B14F-4D97-AF65-F5344CB8AC3E}">
        <p14:creationId xmlns:p14="http://schemas.microsoft.com/office/powerpoint/2010/main" val="3826027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0" y="1116339"/>
            <a:ext cx="9144000" cy="2985433"/>
          </a:xfrm>
          <a:prstGeom prst="rect">
            <a:avLst/>
          </a:prstGeom>
          <a:noFill/>
          <a:ln w="9525">
            <a:noFill/>
            <a:miter lim="800000"/>
            <a:headEnd/>
            <a:tailEnd/>
          </a:ln>
        </p:spPr>
        <p:txBody>
          <a:bodyPr anchor="ctr">
            <a:spAutoFit/>
          </a:bodyPr>
          <a:lstStyle/>
          <a:p>
            <a:pPr marL="270000" indent="-270000" algn="l">
              <a:spcBef>
                <a:spcPct val="50000"/>
              </a:spcBef>
              <a:defRPr/>
            </a:pPr>
            <a:r>
              <a:rPr lang="en-US" sz="2000" dirty="0" err="1">
                <a:solidFill>
                  <a:srgbClr val="6E8080"/>
                </a:solidFill>
                <a:latin typeface="Courier New" pitchFamily="-107" charset="0"/>
                <a:ea typeface="+mn-ea"/>
              </a:rPr>
              <a:t>System.out.println</a:t>
            </a:r>
            <a:r>
              <a:rPr lang="en-US" sz="2000" dirty="0" smtClean="0">
                <a:solidFill>
                  <a:srgbClr val="6E8080"/>
                </a:solidFill>
                <a:latin typeface="Courier New" pitchFamily="-107" charset="0"/>
                <a:ea typeface="+mn-ea"/>
              </a:rPr>
              <a:t>(“</a:t>
            </a:r>
            <a:r>
              <a:rPr lang="en-US" sz="2000" dirty="0" smtClean="0">
                <a:solidFill>
                  <a:srgbClr val="6E8080"/>
                </a:solidFill>
                <a:latin typeface="Courier New" pitchFamily="-107" charset="0"/>
              </a:rPr>
              <a:t>Programming is great fun!</a:t>
            </a:r>
            <a:r>
              <a:rPr lang="en-US" sz="2000" dirty="0" smtClean="0">
                <a:solidFill>
                  <a:srgbClr val="6E8080"/>
                </a:solidFill>
                <a:latin typeface="Courier New" pitchFamily="-107" charset="0"/>
                <a:ea typeface="+mn-ea"/>
              </a:rPr>
              <a:t>");</a:t>
            </a:r>
            <a:endParaRPr lang="en-US" sz="2000" dirty="0">
              <a:solidFill>
                <a:srgbClr val="6E8080"/>
              </a:solidFill>
              <a:latin typeface="Courier New" pitchFamily="-107" charset="0"/>
              <a:ea typeface="+mn-ea"/>
            </a:endParaRPr>
          </a:p>
          <a:p>
            <a:pPr marL="688975" lvl="1" indent="-231775" algn="l">
              <a:spcBef>
                <a:spcPct val="50000"/>
              </a:spcBef>
              <a:defRPr/>
            </a:pPr>
            <a:r>
              <a:rPr lang="en-US" sz="2000" dirty="0">
                <a:latin typeface="+mn-lt"/>
                <a:ea typeface="+mn-ea"/>
                <a:cs typeface="Courier New"/>
              </a:rPr>
              <a:t>is</a:t>
            </a:r>
            <a:r>
              <a:rPr lang="en-US" sz="2000" dirty="0">
                <a:solidFill>
                  <a:srgbClr val="6E7069"/>
                </a:solidFill>
                <a:latin typeface="+mn-lt"/>
                <a:ea typeface="+mn-ea"/>
                <a:cs typeface="Courier New"/>
              </a:rPr>
              <a:t> </a:t>
            </a:r>
            <a:r>
              <a:rPr lang="en-US" sz="2000" dirty="0">
                <a:latin typeface="+mn-lt"/>
                <a:ea typeface="+mn-ea"/>
                <a:cs typeface="Courier New"/>
              </a:rPr>
              <a:t>a </a:t>
            </a:r>
            <a:r>
              <a:rPr lang="en-US" sz="2000" i="1" dirty="0">
                <a:latin typeface="+mn-lt"/>
                <a:ea typeface="+mn-ea"/>
              </a:rPr>
              <a:t>method</a:t>
            </a:r>
            <a:r>
              <a:rPr lang="en-US" sz="2000" i="1" dirty="0">
                <a:solidFill>
                  <a:srgbClr val="6E7069"/>
                </a:solidFill>
                <a:latin typeface="+mn-lt"/>
                <a:ea typeface="+mn-ea"/>
              </a:rPr>
              <a:t> </a:t>
            </a:r>
            <a:r>
              <a:rPr lang="en-US" sz="2000" i="1" dirty="0">
                <a:latin typeface="+mn-lt"/>
                <a:ea typeface="+mn-ea"/>
              </a:rPr>
              <a:t>call</a:t>
            </a:r>
          </a:p>
          <a:p>
            <a:pPr marL="270000" indent="-270000" algn="l">
              <a:spcBef>
                <a:spcPct val="50000"/>
              </a:spcBef>
              <a:buFontTx/>
              <a:buChar char="•"/>
              <a:defRPr/>
            </a:pPr>
            <a:r>
              <a:rPr lang="en-US" sz="2000" dirty="0">
                <a:latin typeface="Arial" pitchFamily="-107" charset="0"/>
                <a:ea typeface="+mn-ea"/>
              </a:rPr>
              <a:t>A method call requires:</a:t>
            </a:r>
          </a:p>
          <a:p>
            <a:pPr marL="914400" lvl="1" indent="-457200" algn="l">
              <a:spcBef>
                <a:spcPct val="50000"/>
              </a:spcBef>
              <a:buFont typeface="+mj-lt"/>
              <a:buAutoNum type="arabicPeriod"/>
              <a:defRPr/>
            </a:pPr>
            <a:r>
              <a:rPr lang="en-US" sz="1800" i="1" dirty="0">
                <a:latin typeface="Arial" pitchFamily="-107" charset="0"/>
                <a:ea typeface="+mn-ea"/>
              </a:rPr>
              <a:t>The </a:t>
            </a:r>
            <a:r>
              <a:rPr lang="en-US" sz="1800" i="1" dirty="0">
                <a:solidFill>
                  <a:srgbClr val="7030A0"/>
                </a:solidFill>
                <a:latin typeface="Arial" pitchFamily="-107" charset="0"/>
                <a:ea typeface="+mn-ea"/>
              </a:rPr>
              <a:t>object</a:t>
            </a:r>
            <a:r>
              <a:rPr lang="en-US" sz="1800" i="1" dirty="0">
                <a:latin typeface="Arial" pitchFamily="-107" charset="0"/>
                <a:ea typeface="+mn-ea"/>
              </a:rPr>
              <a:t> that you want to use (in this case, </a:t>
            </a:r>
            <a:r>
              <a:rPr lang="en-US" sz="1800" i="1" dirty="0" err="1">
                <a:solidFill>
                  <a:srgbClr val="6E8080"/>
                </a:solidFill>
                <a:latin typeface="Courier New" pitchFamily="-107" charset="0"/>
                <a:ea typeface="+mn-ea"/>
              </a:rPr>
              <a:t>System.out</a:t>
            </a:r>
            <a:r>
              <a:rPr lang="en-US" sz="1800" i="1" dirty="0">
                <a:latin typeface="Arial" pitchFamily="-107" charset="0"/>
                <a:ea typeface="+mn-ea"/>
              </a:rPr>
              <a:t>)</a:t>
            </a:r>
          </a:p>
          <a:p>
            <a:pPr marL="914400" lvl="1" indent="-457200" algn="l">
              <a:spcBef>
                <a:spcPct val="50000"/>
              </a:spcBef>
              <a:buFont typeface="+mj-lt"/>
              <a:buAutoNum type="arabicPeriod"/>
              <a:defRPr/>
            </a:pPr>
            <a:r>
              <a:rPr lang="en-US" sz="1800" i="1" dirty="0">
                <a:latin typeface="Arial" pitchFamily="-107" charset="0"/>
                <a:ea typeface="+mn-ea"/>
              </a:rPr>
              <a:t>The </a:t>
            </a:r>
            <a:r>
              <a:rPr lang="en-US" sz="1800" i="1" dirty="0">
                <a:solidFill>
                  <a:srgbClr val="7030A0"/>
                </a:solidFill>
                <a:latin typeface="Arial" pitchFamily="-107" charset="0"/>
                <a:ea typeface="+mn-ea"/>
              </a:rPr>
              <a:t>name</a:t>
            </a:r>
            <a:r>
              <a:rPr lang="en-US" sz="1800" i="1" dirty="0">
                <a:latin typeface="Arial" pitchFamily="-107" charset="0"/>
                <a:ea typeface="+mn-ea"/>
              </a:rPr>
              <a:t> of the method you want to use (in this case, </a:t>
            </a:r>
            <a:r>
              <a:rPr lang="en-US" sz="1800" i="1" dirty="0" err="1">
                <a:solidFill>
                  <a:srgbClr val="6E8080"/>
                </a:solidFill>
                <a:latin typeface="Courier New" pitchFamily="-107" charset="0"/>
                <a:ea typeface="+mn-ea"/>
              </a:rPr>
              <a:t>println</a:t>
            </a:r>
            <a:r>
              <a:rPr lang="en-US" sz="1800" i="1" dirty="0">
                <a:latin typeface="Arial" pitchFamily="-107" charset="0"/>
                <a:ea typeface="+mn-ea"/>
              </a:rPr>
              <a:t>)</a:t>
            </a:r>
          </a:p>
          <a:p>
            <a:pPr marL="914400" lvl="1" indent="-457200" algn="l">
              <a:spcBef>
                <a:spcPct val="50000"/>
              </a:spcBef>
              <a:buFont typeface="+mj-lt"/>
              <a:buAutoNum type="arabicPeriod"/>
              <a:defRPr/>
            </a:pPr>
            <a:r>
              <a:rPr lang="en-US" sz="1800" b="1" i="1" dirty="0">
                <a:solidFill>
                  <a:srgbClr val="7030A0"/>
                </a:solidFill>
                <a:latin typeface="Arial" pitchFamily="-107" charset="0"/>
                <a:ea typeface="+mn-ea"/>
              </a:rPr>
              <a:t>Parameters</a:t>
            </a:r>
            <a:r>
              <a:rPr lang="en-US" sz="1800" i="1" dirty="0">
                <a:latin typeface="Arial" pitchFamily="-107" charset="0"/>
                <a:ea typeface="+mn-ea"/>
              </a:rPr>
              <a:t> enclosed in parentheses (</a:t>
            </a:r>
            <a:r>
              <a:rPr lang="en-US" sz="1800" i="1" dirty="0">
                <a:solidFill>
                  <a:srgbClr val="6E8080"/>
                </a:solidFill>
                <a:latin typeface="Courier New" pitchFamily="-107" charset="0"/>
                <a:ea typeface="+mn-ea"/>
              </a:rPr>
              <a:t>()</a:t>
            </a:r>
            <a:r>
              <a:rPr lang="en-US" sz="1800" i="1" dirty="0">
                <a:latin typeface="Arial" pitchFamily="-107" charset="0"/>
                <a:ea typeface="+mn-ea"/>
              </a:rPr>
              <a:t>) containing any other </a:t>
            </a:r>
            <a:endParaRPr lang="en-US" sz="1800" i="1" dirty="0" smtClean="0">
              <a:latin typeface="Arial" pitchFamily="-107" charset="0"/>
              <a:ea typeface="+mn-ea"/>
            </a:endParaRPr>
          </a:p>
          <a:p>
            <a:pPr marL="914400" lvl="1" indent="-457200" algn="l">
              <a:spcBef>
                <a:spcPct val="50000"/>
              </a:spcBef>
              <a:defRPr/>
            </a:pPr>
            <a:r>
              <a:rPr lang="en-US" sz="1800" i="1" dirty="0" smtClean="0">
                <a:latin typeface="Arial" pitchFamily="-107" charset="0"/>
                <a:ea typeface="+mn-ea"/>
              </a:rPr>
              <a:t>information </a:t>
            </a:r>
            <a:r>
              <a:rPr lang="en-US" sz="1800" i="1" dirty="0">
                <a:latin typeface="Arial" pitchFamily="-107" charset="0"/>
                <a:ea typeface="+mn-ea"/>
              </a:rPr>
              <a:t>the method needs (in this case, </a:t>
            </a:r>
            <a:r>
              <a:rPr lang="en-US" sz="1800" i="1" dirty="0" smtClean="0">
                <a:solidFill>
                  <a:srgbClr val="6E8080"/>
                </a:solidFill>
                <a:latin typeface="Courier New" pitchFamily="-107" charset="0"/>
                <a:ea typeface="+mn-ea"/>
              </a:rPr>
              <a:t>“</a:t>
            </a:r>
            <a:r>
              <a:rPr lang="en-US" sz="1800" i="1" dirty="0" smtClean="0">
                <a:solidFill>
                  <a:srgbClr val="6E8080"/>
                </a:solidFill>
                <a:latin typeface="Courier New" pitchFamily="-107" charset="0"/>
              </a:rPr>
              <a:t>Programming is great fun!</a:t>
            </a:r>
            <a:r>
              <a:rPr lang="en-US" sz="1800" i="1" dirty="0" smtClean="0">
                <a:solidFill>
                  <a:srgbClr val="6E8080"/>
                </a:solidFill>
                <a:latin typeface="Courier New" pitchFamily="-107" charset="0"/>
                <a:ea typeface="+mn-ea"/>
              </a:rPr>
              <a:t>"</a:t>
            </a:r>
            <a:r>
              <a:rPr lang="en-US" sz="1800" i="1" dirty="0" smtClean="0">
                <a:latin typeface="Arial" pitchFamily="-107" charset="0"/>
                <a:ea typeface="+mn-ea"/>
              </a:rPr>
              <a:t>) </a:t>
            </a:r>
            <a:endParaRPr lang="en-US" sz="1800" i="1" dirty="0">
              <a:latin typeface="Arial" pitchFamily="-107" charset="0"/>
              <a:ea typeface="+mn-ea"/>
            </a:endParaRPr>
          </a:p>
        </p:txBody>
      </p:sp>
      <p:sp>
        <p:nvSpPr>
          <p:cNvPr id="46084" name="Text Box 4"/>
          <p:cNvSpPr txBox="1">
            <a:spLocks noChangeArrowheads="1"/>
          </p:cNvSpPr>
          <p:nvPr/>
        </p:nvSpPr>
        <p:spPr bwMode="auto">
          <a:xfrm>
            <a:off x="0" y="3048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dirty="0">
                <a:latin typeface="Lucida Sans" pitchFamily="34" charset="0"/>
              </a:rPr>
              <a:t>The Structure of a Simple Program: Method Call</a:t>
            </a:r>
          </a:p>
        </p:txBody>
      </p:sp>
      <p:sp>
        <p:nvSpPr>
          <p:cNvPr id="46085" name="Line 3"/>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Rectangle 6"/>
          <p:cNvSpPr/>
          <p:nvPr/>
        </p:nvSpPr>
        <p:spPr bwMode="auto">
          <a:xfrm>
            <a:off x="228600" y="6400800"/>
            <a:ext cx="5334000" cy="381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676400" y="4495800"/>
            <a:ext cx="5086350" cy="904875"/>
          </a:xfrm>
          <a:prstGeom prst="rect">
            <a:avLst/>
          </a:prstGeom>
          <a:noFill/>
          <a:ln w="9525">
            <a:noFill/>
            <a:miter lim="800000"/>
            <a:headEnd/>
            <a:tailEnd/>
          </a:ln>
        </p:spPr>
      </p:pic>
      <p:sp>
        <p:nvSpPr>
          <p:cNvPr id="8" name="Rectangle 7"/>
          <p:cNvSpPr/>
          <p:nvPr/>
        </p:nvSpPr>
        <p:spPr>
          <a:xfrm>
            <a:off x="1219200" y="5391090"/>
            <a:ext cx="8382000" cy="400110"/>
          </a:xfrm>
          <a:prstGeom prst="rect">
            <a:avLst/>
          </a:prstGeom>
        </p:spPr>
        <p:txBody>
          <a:bodyPr wrap="square">
            <a:spAutoFit/>
          </a:bodyPr>
          <a:lstStyle/>
          <a:p>
            <a:pPr marL="270000" indent="-270000" algn="l">
              <a:spcBef>
                <a:spcPct val="50000"/>
              </a:spcBef>
              <a:defRPr/>
            </a:pPr>
            <a:r>
              <a:rPr lang="en-US" sz="2000" dirty="0" err="1" smtClean="0">
                <a:solidFill>
                  <a:srgbClr val="6E8080"/>
                </a:solidFill>
                <a:latin typeface="Courier New" pitchFamily="-107" charset="0"/>
              </a:rPr>
              <a:t>System.out.println</a:t>
            </a:r>
            <a:r>
              <a:rPr lang="en-US" sz="2000" dirty="0" smtClean="0">
                <a:solidFill>
                  <a:srgbClr val="6E8080"/>
                </a:solidFill>
                <a:latin typeface="Courier New" pitchFamily="-107" charset="0"/>
              </a:rPr>
              <a:t>(“Programming is great fun!");</a:t>
            </a:r>
            <a:endParaRPr lang="en-US" sz="2000" dirty="0">
              <a:solidFill>
                <a:srgbClr val="6E8080"/>
              </a:solidFill>
              <a:latin typeface="Courier New" pitchFamily="-107" charset="0"/>
            </a:endParaRPr>
          </a:p>
        </p:txBody>
      </p:sp>
    </p:spTree>
    <p:extLst>
      <p:ext uri="{BB962C8B-B14F-4D97-AF65-F5344CB8AC3E}">
        <p14:creationId xmlns:p14="http://schemas.microsoft.com/office/powerpoint/2010/main" val="3585972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457200" y="1524000"/>
            <a:ext cx="8001000" cy="4724400"/>
          </a:xfrm>
        </p:spPr>
        <p:txBody>
          <a:bodyPr/>
          <a:lstStyle/>
          <a:p>
            <a:pPr eaLnBrk="1" hangingPunct="1"/>
            <a:r>
              <a:rPr lang="en-US" dirty="0" smtClean="0"/>
              <a:t>The </a:t>
            </a:r>
            <a:r>
              <a:rPr lang="en-US" dirty="0" smtClean="0">
                <a:latin typeface="Courier New" pitchFamily="49" charset="0"/>
              </a:rPr>
              <a:t>print</a:t>
            </a:r>
            <a:r>
              <a:rPr lang="en-US" dirty="0" smtClean="0"/>
              <a:t> and </a:t>
            </a:r>
            <a:r>
              <a:rPr lang="en-US" dirty="0" err="1" smtClean="0">
                <a:latin typeface="Courier New" pitchFamily="49" charset="0"/>
              </a:rPr>
              <a:t>println</a:t>
            </a:r>
            <a:r>
              <a:rPr lang="en-US" dirty="0" smtClean="0"/>
              <a:t> methods actually perform the task of sending characters to the output device.</a:t>
            </a:r>
          </a:p>
          <a:p>
            <a:pPr eaLnBrk="1" hangingPunct="1"/>
            <a:r>
              <a:rPr lang="en-US" altLang="en-US" dirty="0"/>
              <a:t>The line:</a:t>
            </a:r>
          </a:p>
          <a:p>
            <a:pPr lvl="1" eaLnBrk="1" hangingPunct="1">
              <a:buFontTx/>
              <a:buNone/>
            </a:pP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("Programming is great fun!");</a:t>
            </a:r>
            <a:endParaRPr lang="en-US" altLang="en-US" dirty="0"/>
          </a:p>
          <a:p>
            <a:pPr lvl="1" eaLnBrk="1" hangingPunct="1">
              <a:buFontTx/>
              <a:buNone/>
            </a:pPr>
            <a:r>
              <a:rPr lang="en-US" altLang="en-US" sz="3200" dirty="0"/>
              <a:t>is pronounced: System dot out dot </a:t>
            </a:r>
            <a:r>
              <a:rPr lang="en-US" altLang="en-US" sz="3200" dirty="0" err="1"/>
              <a:t>println</a:t>
            </a:r>
            <a:r>
              <a:rPr lang="en-US" altLang="en-US" sz="3200" dirty="0"/>
              <a:t> </a:t>
            </a:r>
            <a:r>
              <a:rPr lang="en-US" altLang="en-US" sz="3200" dirty="0" smtClean="0"/>
              <a:t>…</a:t>
            </a:r>
            <a:endParaRPr lang="en-US" dirty="0" smtClean="0"/>
          </a:p>
          <a:p>
            <a:pPr eaLnBrk="1" hangingPunct="1"/>
            <a:r>
              <a:rPr lang="en-US" dirty="0" smtClean="0"/>
              <a:t>The value inside the parenthesis will be sent to the output device (in this case, a string).</a:t>
            </a:r>
          </a:p>
        </p:txBody>
      </p:sp>
      <p:sp>
        <p:nvSpPr>
          <p:cNvPr id="5" name="Text Box 4"/>
          <p:cNvSpPr txBox="1">
            <a:spLocks noChangeArrowheads="1"/>
          </p:cNvSpPr>
          <p:nvPr/>
        </p:nvSpPr>
        <p:spPr bwMode="auto">
          <a:xfrm>
            <a:off x="0" y="30480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dirty="0">
                <a:latin typeface="Lucida Sans" pitchFamily="34" charset="0"/>
              </a:rPr>
              <a:t>The Structure of a Simple Program: </a:t>
            </a:r>
            <a:endParaRPr lang="en-US" sz="2400" b="1" dirty="0" smtClean="0">
              <a:latin typeface="Lucida Sans" pitchFamily="34" charset="0"/>
            </a:endParaRPr>
          </a:p>
          <a:p>
            <a:pPr eaLnBrk="1" hangingPunct="1"/>
            <a:r>
              <a:rPr lang="en-US" sz="2400" b="1" dirty="0" smtClean="0">
                <a:latin typeface="Lucida Sans" pitchFamily="34" charset="0"/>
              </a:rPr>
              <a:t>Methods print and </a:t>
            </a:r>
            <a:r>
              <a:rPr lang="en-US" sz="2400" b="1" dirty="0" err="1" smtClean="0">
                <a:latin typeface="Lucida Sans" pitchFamily="34" charset="0"/>
              </a:rPr>
              <a:t>println</a:t>
            </a:r>
            <a:endParaRPr lang="en-US" sz="2400" b="1" dirty="0">
              <a:latin typeface="Lucida Sans"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4294967295"/>
          </p:nvPr>
        </p:nvSpPr>
        <p:spPr>
          <a:xfrm>
            <a:off x="381000" y="1600200"/>
            <a:ext cx="8077200" cy="4724400"/>
          </a:xfrm>
        </p:spPr>
        <p:txBody>
          <a:bodyPr/>
          <a:lstStyle/>
          <a:p>
            <a:pPr eaLnBrk="1" hangingPunct="1"/>
            <a:r>
              <a:rPr lang="en-US" smtClean="0"/>
              <a:t>The </a:t>
            </a:r>
            <a:r>
              <a:rPr lang="en-US" smtClean="0">
                <a:latin typeface="Courier New" pitchFamily="49" charset="0"/>
              </a:rPr>
              <a:t>println</a:t>
            </a:r>
            <a:r>
              <a:rPr lang="en-US" smtClean="0"/>
              <a:t> method places a newline character at the end of whatever is being printed out.</a:t>
            </a:r>
          </a:p>
          <a:p>
            <a:pPr eaLnBrk="1" hangingPunct="1"/>
            <a:r>
              <a:rPr lang="en-US" smtClean="0"/>
              <a:t>The following lines:</a:t>
            </a:r>
          </a:p>
          <a:p>
            <a:pPr lvl="2" eaLnBrk="1" hangingPunct="1">
              <a:buFontTx/>
              <a:buNone/>
            </a:pPr>
            <a:r>
              <a:rPr lang="en-US" sz="1800" smtClean="0">
                <a:latin typeface="Courier New" pitchFamily="49" charset="0"/>
              </a:rPr>
              <a:t>System.out.println("This is being printed out");</a:t>
            </a:r>
            <a:endParaRPr lang="en-US" smtClean="0"/>
          </a:p>
          <a:p>
            <a:pPr lvl="2" eaLnBrk="1" hangingPunct="1">
              <a:buFontTx/>
              <a:buNone/>
            </a:pPr>
            <a:r>
              <a:rPr lang="en-US" sz="1800" smtClean="0">
                <a:latin typeface="Courier New" pitchFamily="49" charset="0"/>
              </a:rPr>
              <a:t>System.out.println("on two separate lines.");</a:t>
            </a:r>
            <a:endParaRPr lang="en-US" smtClean="0"/>
          </a:p>
          <a:p>
            <a:pPr marL="457200" lvl="1" indent="0" eaLnBrk="1" hangingPunct="1">
              <a:buFontTx/>
              <a:buNone/>
            </a:pPr>
            <a:r>
              <a:rPr lang="en-US" smtClean="0"/>
              <a:t>Would be printed out on separate lines since the first statement sends a newline command to the screen.</a:t>
            </a:r>
          </a:p>
        </p:txBody>
      </p:sp>
      <p:sp>
        <p:nvSpPr>
          <p:cNvPr id="5" name="Text Box 4"/>
          <p:cNvSpPr txBox="1">
            <a:spLocks noChangeArrowheads="1"/>
          </p:cNvSpPr>
          <p:nvPr/>
        </p:nvSpPr>
        <p:spPr bwMode="auto">
          <a:xfrm>
            <a:off x="152400" y="304800"/>
            <a:ext cx="853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dirty="0">
                <a:latin typeface="Lucida Sans" pitchFamily="34" charset="0"/>
              </a:rPr>
              <a:t>The Structure of a Simple Program: </a:t>
            </a:r>
            <a:r>
              <a:rPr lang="en-US" sz="2400" b="1" dirty="0" smtClean="0">
                <a:latin typeface="Lucida Sans" pitchFamily="34" charset="0"/>
              </a:rPr>
              <a:t>Method </a:t>
            </a:r>
            <a:r>
              <a:rPr lang="en-US" sz="2400" b="1" dirty="0" err="1" smtClean="0">
                <a:latin typeface="Lucida Sans" pitchFamily="34" charset="0"/>
              </a:rPr>
              <a:t>println</a:t>
            </a:r>
            <a:endParaRPr lang="en-US" sz="2400" b="1" dirty="0">
              <a:latin typeface="Lucida Sans"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4294967295"/>
          </p:nvPr>
        </p:nvSpPr>
        <p:spPr>
          <a:xfrm>
            <a:off x="457200" y="990600"/>
            <a:ext cx="8305800" cy="4724400"/>
          </a:xfrm>
        </p:spPr>
        <p:txBody>
          <a:bodyPr/>
          <a:lstStyle/>
          <a:p>
            <a:pPr eaLnBrk="1" hangingPunct="1"/>
            <a:r>
              <a:rPr lang="en-US" sz="2400" dirty="0" smtClean="0"/>
              <a:t>However, the </a:t>
            </a:r>
            <a:r>
              <a:rPr lang="en-US" sz="2400" dirty="0" smtClean="0">
                <a:latin typeface="Courier New" pitchFamily="49" charset="0"/>
              </a:rPr>
              <a:t>print</a:t>
            </a:r>
            <a:r>
              <a:rPr lang="en-US" sz="2400" dirty="0" smtClean="0"/>
              <a:t> statement does not put a newline character at the end of the output.</a:t>
            </a:r>
          </a:p>
          <a:p>
            <a:pPr eaLnBrk="1" hangingPunct="1"/>
            <a:r>
              <a:rPr lang="en-US" sz="2400" dirty="0" smtClean="0"/>
              <a:t>The lines:</a:t>
            </a:r>
          </a:p>
          <a:p>
            <a:pPr lvl="2" eaLnBrk="1" hangingPunct="1">
              <a:spcBef>
                <a:spcPct val="0"/>
              </a:spcBef>
              <a:buFontTx/>
              <a:buNone/>
            </a:pPr>
            <a:r>
              <a:rPr lang="en-US" sz="1600" dirty="0" err="1" smtClean="0">
                <a:latin typeface="Courier New" pitchFamily="49" charset="0"/>
              </a:rPr>
              <a:t>System.out.print</a:t>
            </a:r>
            <a:r>
              <a:rPr lang="en-US" sz="1600" dirty="0" smtClean="0">
                <a:latin typeface="Courier New" pitchFamily="49" charset="0"/>
              </a:rPr>
              <a:t>(</a:t>
            </a:r>
            <a:r>
              <a:rPr lang="en-US" sz="1400" dirty="0" smtClean="0">
                <a:latin typeface="Courier New" pitchFamily="49" charset="0"/>
              </a:rPr>
              <a:t>"</a:t>
            </a:r>
            <a:r>
              <a:rPr lang="en-US" sz="1600" dirty="0" smtClean="0">
                <a:latin typeface="Courier New" pitchFamily="49" charset="0"/>
              </a:rPr>
              <a:t>These lines will be");</a:t>
            </a:r>
          </a:p>
          <a:p>
            <a:pPr lvl="2" eaLnBrk="1" hangingPunct="1">
              <a:spcBef>
                <a:spcPct val="0"/>
              </a:spcBef>
              <a:buFontTx/>
              <a:buNone/>
            </a:pPr>
            <a:r>
              <a:rPr lang="en-US" sz="1600" dirty="0" err="1" smtClean="0">
                <a:latin typeface="Courier New" pitchFamily="49" charset="0"/>
              </a:rPr>
              <a:t>System.out.print</a:t>
            </a:r>
            <a:r>
              <a:rPr lang="en-US" sz="1600" dirty="0" smtClean="0">
                <a:latin typeface="Courier New" pitchFamily="49" charset="0"/>
              </a:rPr>
              <a:t>(</a:t>
            </a:r>
            <a:r>
              <a:rPr lang="en-US" sz="1400" dirty="0" smtClean="0">
                <a:latin typeface="Courier New" pitchFamily="49" charset="0"/>
              </a:rPr>
              <a:t>"</a:t>
            </a:r>
            <a:r>
              <a:rPr lang="en-US" sz="1600" dirty="0" smtClean="0">
                <a:latin typeface="Courier New" pitchFamily="49" charset="0"/>
              </a:rPr>
              <a:t>printed on");</a:t>
            </a:r>
          </a:p>
          <a:p>
            <a:pPr lvl="2" eaLnBrk="1" hangingPunct="1">
              <a:spcBef>
                <a:spcPct val="0"/>
              </a:spcBef>
              <a:buFontTx/>
              <a:buNone/>
            </a:pPr>
            <a:r>
              <a:rPr lang="en-US" sz="1600" dirty="0" err="1" smtClean="0">
                <a:latin typeface="Courier New" pitchFamily="49" charset="0"/>
              </a:rPr>
              <a:t>System.out.println</a:t>
            </a:r>
            <a:r>
              <a:rPr lang="en-US" sz="1600" dirty="0" smtClean="0">
                <a:latin typeface="Courier New" pitchFamily="49" charset="0"/>
              </a:rPr>
              <a:t>("the same line.");</a:t>
            </a:r>
          </a:p>
          <a:p>
            <a:pPr lvl="1" eaLnBrk="1" hangingPunct="1">
              <a:buFontTx/>
              <a:buNone/>
            </a:pPr>
            <a:r>
              <a:rPr lang="en-US" sz="2400" dirty="0" smtClean="0"/>
              <a:t>Will output: </a:t>
            </a:r>
            <a:br>
              <a:rPr lang="en-US" sz="2400" dirty="0" smtClean="0"/>
            </a:br>
            <a:r>
              <a:rPr lang="en-US" sz="1800" dirty="0" smtClean="0">
                <a:latin typeface="Courier New" pitchFamily="49" charset="0"/>
              </a:rPr>
              <a:t>These lines will </a:t>
            </a:r>
            <a:r>
              <a:rPr lang="en-US" sz="1800" dirty="0" err="1" smtClean="0">
                <a:latin typeface="Courier New" pitchFamily="49" charset="0"/>
              </a:rPr>
              <a:t>beprinted</a:t>
            </a:r>
            <a:r>
              <a:rPr lang="en-US" sz="1800" dirty="0" smtClean="0">
                <a:latin typeface="Courier New" pitchFamily="49" charset="0"/>
              </a:rPr>
              <a:t> </a:t>
            </a:r>
            <a:r>
              <a:rPr lang="en-US" sz="1800" dirty="0" err="1" smtClean="0">
                <a:latin typeface="Courier New" pitchFamily="49" charset="0"/>
              </a:rPr>
              <a:t>onthe</a:t>
            </a:r>
            <a:r>
              <a:rPr lang="en-US" sz="1800" dirty="0" smtClean="0">
                <a:latin typeface="Courier New" pitchFamily="49" charset="0"/>
              </a:rPr>
              <a:t> same line.</a:t>
            </a:r>
          </a:p>
          <a:p>
            <a:pPr eaLnBrk="1" hangingPunct="1"/>
            <a:r>
              <a:rPr lang="en-US" sz="2400" dirty="0" smtClean="0"/>
              <a:t>There are some special characters that can be put into the output.</a:t>
            </a:r>
            <a:r>
              <a:rPr lang="en-US" sz="2800" dirty="0" smtClean="0"/>
              <a:t/>
            </a:r>
            <a:br>
              <a:rPr lang="en-US" sz="2800" dirty="0" smtClean="0"/>
            </a:br>
            <a:r>
              <a:rPr lang="en-US" sz="1600" dirty="0" err="1" smtClean="0">
                <a:latin typeface="Courier New" pitchFamily="49" charset="0"/>
              </a:rPr>
              <a:t>System.out.print</a:t>
            </a:r>
            <a:r>
              <a:rPr lang="en-US" sz="1600" dirty="0" smtClean="0">
                <a:latin typeface="Courier New" pitchFamily="49" charset="0"/>
              </a:rPr>
              <a:t>("This line will have a newline at the end.\n");</a:t>
            </a:r>
          </a:p>
          <a:p>
            <a:pPr eaLnBrk="1" hangingPunct="1"/>
            <a:r>
              <a:rPr lang="en-US" sz="2400" dirty="0" smtClean="0"/>
              <a:t>The </a:t>
            </a:r>
            <a:r>
              <a:rPr lang="en-US" sz="2400" dirty="0" smtClean="0">
                <a:latin typeface="Courier New" pitchFamily="49" charset="0"/>
              </a:rPr>
              <a:t>\n</a:t>
            </a:r>
            <a:r>
              <a:rPr lang="en-US" sz="2400" dirty="0" smtClean="0"/>
              <a:t> in the string is an escape sequence that represents the newline character.</a:t>
            </a:r>
          </a:p>
          <a:p>
            <a:pPr eaLnBrk="1" hangingPunct="1"/>
            <a:r>
              <a:rPr lang="en-US" sz="2400" dirty="0" smtClean="0"/>
              <a:t>Escape sequences allow the programmer to print characters that otherwise would be unprintable.</a:t>
            </a:r>
          </a:p>
          <a:p>
            <a:pPr lvl="1" eaLnBrk="1" hangingPunct="1">
              <a:buFontTx/>
              <a:buNone/>
            </a:pPr>
            <a:endParaRPr lang="en-US" sz="1800" dirty="0" smtClean="0">
              <a:latin typeface="Courier New" pitchFamily="49" charset="0"/>
            </a:endParaRPr>
          </a:p>
        </p:txBody>
      </p:sp>
      <p:sp>
        <p:nvSpPr>
          <p:cNvPr id="5" name="Text Box 4"/>
          <p:cNvSpPr txBox="1">
            <a:spLocks noChangeArrowheads="1"/>
          </p:cNvSpPr>
          <p:nvPr/>
        </p:nvSpPr>
        <p:spPr bwMode="auto">
          <a:xfrm>
            <a:off x="152400" y="304800"/>
            <a:ext cx="853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sz="2400" b="1" dirty="0">
                <a:latin typeface="Lucida Sans" pitchFamily="34" charset="0"/>
              </a:rPr>
              <a:t>The Structure of a Simple Program: </a:t>
            </a:r>
            <a:r>
              <a:rPr lang="en-US" sz="2400" b="1" dirty="0" smtClean="0">
                <a:latin typeface="Lucida Sans" pitchFamily="34" charset="0"/>
              </a:rPr>
              <a:t>Method print</a:t>
            </a:r>
            <a:endParaRPr lang="en-US" sz="2400" b="1" dirty="0">
              <a:latin typeface="Lucida Sans"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244475"/>
            <a:ext cx="331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400"/>
              <a:t> </a:t>
            </a:r>
            <a:r>
              <a:rPr lang="en-US"/>
              <a:t> </a:t>
            </a:r>
          </a:p>
        </p:txBody>
      </p:sp>
      <p:sp>
        <p:nvSpPr>
          <p:cNvPr id="22531" name="Line 4"/>
          <p:cNvSpPr>
            <a:spLocks noChangeShapeType="1"/>
          </p:cNvSpPr>
          <p:nvPr/>
        </p:nvSpPr>
        <p:spPr bwMode="auto">
          <a:xfrm>
            <a:off x="0" y="762000"/>
            <a:ext cx="9144000" cy="0"/>
          </a:xfrm>
          <a:prstGeom prst="line">
            <a:avLst/>
          </a:prstGeom>
          <a:noFill/>
          <a:ln w="50800">
            <a:solidFill>
              <a:srgbClr val="C6E8B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Text Box 10"/>
          <p:cNvSpPr txBox="1">
            <a:spLocks noChangeArrowheads="1"/>
          </p:cNvSpPr>
          <p:nvPr/>
        </p:nvSpPr>
        <p:spPr bwMode="auto">
          <a:xfrm>
            <a:off x="0" y="3048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r>
              <a:rPr lang="en-US" sz="2400" b="1">
                <a:solidFill>
                  <a:srgbClr val="6E6E6E"/>
                </a:solidFill>
                <a:latin typeface="Courier New" pitchFamily="49" charset="0"/>
                <a:cs typeface="Courier New" pitchFamily="49" charset="0"/>
              </a:rPr>
              <a:t>HelloPrinter </a:t>
            </a:r>
            <a:r>
              <a:rPr lang="en-US" sz="2400" b="1">
                <a:latin typeface="Lucida Sans" pitchFamily="34" charset="0"/>
                <a:cs typeface="Courier New" pitchFamily="49" charset="0"/>
              </a:rPr>
              <a:t>in an IDE</a:t>
            </a:r>
          </a:p>
        </p:txBody>
      </p:sp>
      <p:grpSp>
        <p:nvGrpSpPr>
          <p:cNvPr id="2" name="Group 4"/>
          <p:cNvGrpSpPr>
            <a:grpSpLocks/>
          </p:cNvGrpSpPr>
          <p:nvPr/>
        </p:nvGrpSpPr>
        <p:grpSpPr bwMode="auto">
          <a:xfrm>
            <a:off x="7162800" y="1295400"/>
            <a:ext cx="1066800" cy="1238250"/>
            <a:chOff x="685800" y="5029200"/>
            <a:chExt cx="1066702" cy="1238310"/>
          </a:xfrm>
        </p:grpSpPr>
        <p:pic>
          <p:nvPicPr>
            <p:cNvPr id="2253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1" y="5029200"/>
              <a:ext cx="914400" cy="8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36" name="TextBox 6"/>
            <p:cNvSpPr txBox="1">
              <a:spLocks noChangeArrowheads="1"/>
            </p:cNvSpPr>
            <p:nvPr/>
          </p:nvSpPr>
          <p:spPr bwMode="auto">
            <a:xfrm>
              <a:off x="685800" y="5867400"/>
              <a:ext cx="1066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a:t>TRY IT!</a:t>
              </a:r>
            </a:p>
          </p:txBody>
        </p:sp>
      </p:grpSp>
      <p:pic>
        <p:nvPicPr>
          <p:cNvPr id="225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 y="885825"/>
            <a:ext cx="64103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228600" y="6400800"/>
            <a:ext cx="5334000" cy="3810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38666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en-US" smtClean="0"/>
              <a:t>Java Escape Sequences</a:t>
            </a:r>
          </a:p>
        </p:txBody>
      </p:sp>
      <p:graphicFrame>
        <p:nvGraphicFramePr>
          <p:cNvPr id="160836" name="Group 68"/>
          <p:cNvGraphicFramePr>
            <a:graphicFrameLocks noGrp="1"/>
          </p:cNvGraphicFramePr>
          <p:nvPr/>
        </p:nvGraphicFramePr>
        <p:xfrm>
          <a:off x="392113" y="1600200"/>
          <a:ext cx="8294687" cy="4613277"/>
        </p:xfrm>
        <a:graphic>
          <a:graphicData uri="http://schemas.openxmlformats.org/drawingml/2006/table">
            <a:tbl>
              <a:tblPr/>
              <a:tblGrid>
                <a:gridCol w="650875"/>
                <a:gridCol w="1625600"/>
                <a:gridCol w="6018212"/>
              </a:tblGrid>
              <a:tr h="6524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newline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Advances the cursor to the next line for subsequent printing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tab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Causes the cursor to skip over to the next tab stop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backspace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Causes the cursor to back up, or move left, one position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carriage return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Causes the cursor to go to the beginning of the current line, not the next line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backslash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Causes a backslash to be printed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single quote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Causes a single quotation mark to be printed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double quote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Causes a double quotation mark to be printed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en-US" smtClean="0"/>
              <a:t>Java Escape Sequences</a:t>
            </a:r>
          </a:p>
        </p:txBody>
      </p:sp>
      <p:sp>
        <p:nvSpPr>
          <p:cNvPr id="27652" name="Rectangle 3"/>
          <p:cNvSpPr>
            <a:spLocks noGrp="1" noChangeArrowheads="1"/>
          </p:cNvSpPr>
          <p:nvPr>
            <p:ph type="body" idx="4294967295"/>
          </p:nvPr>
        </p:nvSpPr>
        <p:spPr/>
        <p:txBody>
          <a:bodyPr/>
          <a:lstStyle/>
          <a:p>
            <a:pPr eaLnBrk="1" hangingPunct="1">
              <a:lnSpc>
                <a:spcPct val="90000"/>
              </a:lnSpc>
            </a:pPr>
            <a:r>
              <a:rPr lang="en-US" sz="2800" smtClean="0"/>
              <a:t>Even though the escape sequences are comprised of two characters, they are treated by the compiler as a single character.</a:t>
            </a:r>
          </a:p>
          <a:p>
            <a:pPr lvl="2" eaLnBrk="1" hangingPunct="1">
              <a:lnSpc>
                <a:spcPct val="90000"/>
              </a:lnSpc>
              <a:buFontTx/>
              <a:buNone/>
            </a:pPr>
            <a:r>
              <a:rPr lang="en-US" sz="1400" smtClean="0">
                <a:latin typeface="Courier New" pitchFamily="49" charset="0"/>
              </a:rPr>
              <a:t>System.out.print("These are our top sellers:\n");</a:t>
            </a:r>
          </a:p>
          <a:p>
            <a:pPr lvl="2" eaLnBrk="1" hangingPunct="1">
              <a:lnSpc>
                <a:spcPct val="90000"/>
              </a:lnSpc>
              <a:buFontTx/>
              <a:buNone/>
            </a:pPr>
            <a:r>
              <a:rPr lang="en-US" sz="1400" smtClean="0">
                <a:latin typeface="Courier New" pitchFamily="49" charset="0"/>
              </a:rPr>
              <a:t>System.out.print("\tComputer games\n\tCoffee\n ");</a:t>
            </a:r>
          </a:p>
          <a:p>
            <a:pPr lvl="2" eaLnBrk="1" hangingPunct="1">
              <a:lnSpc>
                <a:spcPct val="90000"/>
              </a:lnSpc>
              <a:buFontTx/>
              <a:buNone/>
            </a:pPr>
            <a:r>
              <a:rPr lang="en-US" sz="1400" smtClean="0">
                <a:latin typeface="Courier New" pitchFamily="49" charset="0"/>
              </a:rPr>
              <a:t>System.out.println("\tAspirin");</a:t>
            </a:r>
          </a:p>
          <a:p>
            <a:pPr eaLnBrk="1" hangingPunct="1">
              <a:lnSpc>
                <a:spcPct val="90000"/>
              </a:lnSpc>
              <a:buFontTx/>
              <a:buNone/>
            </a:pPr>
            <a:r>
              <a:rPr lang="en-US" sz="1800" smtClean="0">
                <a:latin typeface="Courier New" pitchFamily="49" charset="0"/>
              </a:rPr>
              <a:t>	</a:t>
            </a:r>
            <a:r>
              <a:rPr lang="en-US" sz="2800" smtClean="0"/>
              <a:t>Would result in the following output:</a:t>
            </a:r>
          </a:p>
          <a:p>
            <a:pPr eaLnBrk="1" hangingPunct="1">
              <a:lnSpc>
                <a:spcPct val="90000"/>
              </a:lnSpc>
              <a:buFontTx/>
              <a:buNone/>
            </a:pPr>
            <a:r>
              <a:rPr lang="en-US" sz="1800" smtClean="0">
                <a:latin typeface="Courier New" pitchFamily="49" charset="0"/>
              </a:rPr>
              <a:t>		</a:t>
            </a:r>
            <a:r>
              <a:rPr lang="en-US" sz="1600" smtClean="0">
                <a:latin typeface="Courier New" pitchFamily="49" charset="0"/>
              </a:rPr>
              <a:t>These are our top seller:</a:t>
            </a:r>
          </a:p>
          <a:p>
            <a:pPr eaLnBrk="1" hangingPunct="1">
              <a:lnSpc>
                <a:spcPct val="90000"/>
              </a:lnSpc>
              <a:buFontTx/>
              <a:buNone/>
            </a:pPr>
            <a:r>
              <a:rPr lang="en-US" sz="1600" smtClean="0">
                <a:latin typeface="Courier New" pitchFamily="49" charset="0"/>
              </a:rPr>
              <a:t>			Computer games</a:t>
            </a:r>
          </a:p>
          <a:p>
            <a:pPr eaLnBrk="1" hangingPunct="1">
              <a:lnSpc>
                <a:spcPct val="90000"/>
              </a:lnSpc>
              <a:buFontTx/>
              <a:buNone/>
            </a:pPr>
            <a:r>
              <a:rPr lang="en-US" sz="1600" smtClean="0">
                <a:latin typeface="Courier New" pitchFamily="49" charset="0"/>
              </a:rPr>
              <a:t>			Coffee</a:t>
            </a:r>
          </a:p>
          <a:p>
            <a:pPr eaLnBrk="1" hangingPunct="1">
              <a:lnSpc>
                <a:spcPct val="90000"/>
              </a:lnSpc>
              <a:buFontTx/>
              <a:buNone/>
            </a:pPr>
            <a:r>
              <a:rPr lang="en-US" sz="1600" smtClean="0">
                <a:latin typeface="Courier New" pitchFamily="49" charset="0"/>
              </a:rPr>
              <a:t>			Asprin</a:t>
            </a:r>
          </a:p>
          <a:p>
            <a:pPr eaLnBrk="1" hangingPunct="1">
              <a:lnSpc>
                <a:spcPct val="90000"/>
              </a:lnSpc>
            </a:pPr>
            <a:r>
              <a:rPr lang="en-US" sz="2800" smtClean="0"/>
              <a:t>With these escape sequences, complex text output can be achieved.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a:lstStyle/>
          <a:p>
            <a:pPr eaLnBrk="1" hangingPunct="1"/>
            <a:r>
              <a:rPr lang="en-US" dirty="0" smtClean="0"/>
              <a:t>Java API</a:t>
            </a:r>
          </a:p>
        </p:txBody>
      </p:sp>
      <p:sp>
        <p:nvSpPr>
          <p:cNvPr id="20484" name="Rectangle 3"/>
          <p:cNvSpPr>
            <a:spLocks noGrp="1" noChangeArrowheads="1"/>
          </p:cNvSpPr>
          <p:nvPr>
            <p:ph type="body" idx="4294967295"/>
          </p:nvPr>
        </p:nvSpPr>
        <p:spPr>
          <a:xfrm>
            <a:off x="457200" y="1524000"/>
            <a:ext cx="8077200" cy="4724400"/>
          </a:xfrm>
        </p:spPr>
        <p:txBody>
          <a:bodyPr/>
          <a:lstStyle/>
          <a:p>
            <a:pPr eaLnBrk="1" hangingPunct="1"/>
            <a:r>
              <a:rPr lang="en-US" dirty="0" smtClean="0"/>
              <a:t>Java classes in the standard Java library are accessed using the Java Applications Programming Interface (API).</a:t>
            </a:r>
          </a:p>
          <a:p>
            <a:pPr eaLnBrk="1" hangingPunct="1"/>
            <a:r>
              <a:rPr lang="en-US" dirty="0" smtClean="0"/>
              <a:t>The standard Java library is commonly referred to as the </a:t>
            </a:r>
            <a:r>
              <a:rPr lang="en-US" i="1" dirty="0" smtClean="0"/>
              <a:t>Java API</a:t>
            </a:r>
            <a:r>
              <a:rPr 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p:txBody>
          <a:bodyPr/>
          <a:lstStyle/>
          <a:p>
            <a:pPr eaLnBrk="1" hangingPunct="1"/>
            <a:r>
              <a:rPr lang="en-US" dirty="0" smtClean="0"/>
              <a:t>Java Applications and Applets</a:t>
            </a:r>
          </a:p>
        </p:txBody>
      </p:sp>
      <p:sp>
        <p:nvSpPr>
          <p:cNvPr id="8196" name="Rectangle 3"/>
          <p:cNvSpPr>
            <a:spLocks noGrp="1" noChangeArrowheads="1"/>
          </p:cNvSpPr>
          <p:nvPr>
            <p:ph type="body" idx="4294967295"/>
          </p:nvPr>
        </p:nvSpPr>
        <p:spPr>
          <a:xfrm>
            <a:off x="304800" y="1593850"/>
            <a:ext cx="8294688" cy="4572000"/>
          </a:xfrm>
        </p:spPr>
        <p:txBody>
          <a:bodyPr/>
          <a:lstStyle/>
          <a:p>
            <a:pPr eaLnBrk="1" hangingPunct="1">
              <a:lnSpc>
                <a:spcPct val="90000"/>
              </a:lnSpc>
            </a:pPr>
            <a:r>
              <a:rPr lang="en-US" dirty="0" smtClean="0"/>
              <a:t>Java programs can be of two types:</a:t>
            </a:r>
          </a:p>
          <a:p>
            <a:pPr lvl="1" eaLnBrk="1" hangingPunct="1">
              <a:lnSpc>
                <a:spcPct val="90000"/>
              </a:lnSpc>
            </a:pPr>
            <a:r>
              <a:rPr lang="en-US" dirty="0" smtClean="0">
                <a:solidFill>
                  <a:srgbClr val="0070C0"/>
                </a:solidFill>
              </a:rPr>
              <a:t>Applications</a:t>
            </a:r>
          </a:p>
          <a:p>
            <a:pPr lvl="2" eaLnBrk="1" hangingPunct="1">
              <a:lnSpc>
                <a:spcPct val="90000"/>
              </a:lnSpc>
            </a:pPr>
            <a:r>
              <a:rPr lang="en-US" dirty="0" smtClean="0">
                <a:solidFill>
                  <a:srgbClr val="FF0000"/>
                </a:solidFill>
              </a:rPr>
              <a:t>Stand-alone</a:t>
            </a:r>
            <a:r>
              <a:rPr lang="en-US" dirty="0" smtClean="0"/>
              <a:t> programs that run without the aid of a web browser.</a:t>
            </a:r>
          </a:p>
          <a:p>
            <a:pPr lvl="2" eaLnBrk="1" hangingPunct="1">
              <a:lnSpc>
                <a:spcPct val="90000"/>
              </a:lnSpc>
            </a:pPr>
            <a:r>
              <a:rPr lang="en-US" dirty="0" smtClean="0"/>
              <a:t>Relaxed security model since the user runs the program </a:t>
            </a:r>
            <a:r>
              <a:rPr lang="en-US" dirty="0" smtClean="0">
                <a:solidFill>
                  <a:srgbClr val="FF0000"/>
                </a:solidFill>
              </a:rPr>
              <a:t>locally</a:t>
            </a:r>
            <a:r>
              <a:rPr lang="en-US" dirty="0" smtClean="0"/>
              <a:t>.</a:t>
            </a:r>
          </a:p>
          <a:p>
            <a:pPr lvl="1" eaLnBrk="1" hangingPunct="1">
              <a:lnSpc>
                <a:spcPct val="90000"/>
              </a:lnSpc>
            </a:pPr>
            <a:r>
              <a:rPr lang="en-US" dirty="0" smtClean="0">
                <a:solidFill>
                  <a:srgbClr val="0070C0"/>
                </a:solidFill>
              </a:rPr>
              <a:t>Applets</a:t>
            </a:r>
          </a:p>
          <a:p>
            <a:pPr lvl="2" eaLnBrk="1" hangingPunct="1">
              <a:lnSpc>
                <a:spcPct val="90000"/>
              </a:lnSpc>
            </a:pPr>
            <a:r>
              <a:rPr lang="en-US" dirty="0" smtClean="0"/>
              <a:t>Small applications that require the use of a Java enabled </a:t>
            </a:r>
            <a:r>
              <a:rPr lang="en-US" dirty="0" smtClean="0">
                <a:solidFill>
                  <a:srgbClr val="FF0000"/>
                </a:solidFill>
              </a:rPr>
              <a:t>web browser </a:t>
            </a:r>
            <a:r>
              <a:rPr lang="en-US" dirty="0" smtClean="0"/>
              <a:t>to run.</a:t>
            </a:r>
          </a:p>
          <a:p>
            <a:pPr lvl="2" eaLnBrk="1" hangingPunct="1">
              <a:lnSpc>
                <a:spcPct val="90000"/>
              </a:lnSpc>
            </a:pPr>
            <a:r>
              <a:rPr lang="en-US" dirty="0" smtClean="0">
                <a:solidFill>
                  <a:srgbClr val="FF0000"/>
                </a:solidFill>
              </a:rPr>
              <a:t>Enhanced security </a:t>
            </a:r>
            <a:r>
              <a:rPr lang="en-US" dirty="0" smtClean="0"/>
              <a:t>model since the user merely goes to a web page and the applet runs itself.</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a:lstStyle/>
          <a:p>
            <a:pPr eaLnBrk="1" hangingPunct="1"/>
            <a:r>
              <a:rPr lang="en-US" smtClean="0"/>
              <a:t>Variables and Literals</a:t>
            </a:r>
          </a:p>
        </p:txBody>
      </p:sp>
      <p:sp>
        <p:nvSpPr>
          <p:cNvPr id="28676" name="Rectangle 3"/>
          <p:cNvSpPr>
            <a:spLocks noGrp="1" noChangeArrowheads="1"/>
          </p:cNvSpPr>
          <p:nvPr>
            <p:ph type="body" idx="4294967295"/>
          </p:nvPr>
        </p:nvSpPr>
        <p:spPr/>
        <p:txBody>
          <a:bodyPr/>
          <a:lstStyle/>
          <a:p>
            <a:pPr eaLnBrk="1" hangingPunct="1"/>
            <a:r>
              <a:rPr lang="en-US" dirty="0" smtClean="0">
                <a:cs typeface="Times New Roman" pitchFamily="18" charset="0"/>
              </a:rPr>
              <a:t>A </a:t>
            </a:r>
            <a:r>
              <a:rPr lang="en-US" dirty="0" smtClean="0">
                <a:solidFill>
                  <a:srgbClr val="FF0000"/>
                </a:solidFill>
                <a:cs typeface="Times New Roman" pitchFamily="18" charset="0"/>
              </a:rPr>
              <a:t>variable</a:t>
            </a:r>
            <a:r>
              <a:rPr lang="en-US" dirty="0" smtClean="0">
                <a:cs typeface="Times New Roman" pitchFamily="18" charset="0"/>
              </a:rPr>
              <a:t> is a </a:t>
            </a:r>
            <a:r>
              <a:rPr lang="en-US" dirty="0" smtClean="0">
                <a:solidFill>
                  <a:srgbClr val="FF0000"/>
                </a:solidFill>
                <a:cs typeface="Times New Roman" pitchFamily="18" charset="0"/>
              </a:rPr>
              <a:t>named storage location </a:t>
            </a:r>
            <a:r>
              <a:rPr lang="en-US" dirty="0" smtClean="0">
                <a:cs typeface="Times New Roman" pitchFamily="18" charset="0"/>
              </a:rPr>
              <a:t>in the computer’s memory.</a:t>
            </a:r>
          </a:p>
          <a:p>
            <a:pPr eaLnBrk="1" hangingPunct="1"/>
            <a:r>
              <a:rPr lang="en-US" dirty="0" smtClean="0">
                <a:cs typeface="Times New Roman" pitchFamily="18" charset="0"/>
              </a:rPr>
              <a:t>A </a:t>
            </a:r>
            <a:r>
              <a:rPr lang="en-US" dirty="0" smtClean="0">
                <a:solidFill>
                  <a:srgbClr val="FF0000"/>
                </a:solidFill>
                <a:cs typeface="Times New Roman" pitchFamily="18" charset="0"/>
              </a:rPr>
              <a:t>literal</a:t>
            </a:r>
            <a:r>
              <a:rPr lang="en-US" dirty="0" smtClean="0">
                <a:cs typeface="Times New Roman" pitchFamily="18" charset="0"/>
              </a:rPr>
              <a:t> is a </a:t>
            </a:r>
            <a:r>
              <a:rPr lang="en-US" dirty="0" smtClean="0">
                <a:solidFill>
                  <a:srgbClr val="FF0000"/>
                </a:solidFill>
                <a:cs typeface="Times New Roman" pitchFamily="18" charset="0"/>
              </a:rPr>
              <a:t>value</a:t>
            </a:r>
            <a:r>
              <a:rPr lang="en-US" dirty="0" smtClean="0">
                <a:cs typeface="Times New Roman" pitchFamily="18" charset="0"/>
              </a:rPr>
              <a:t> that is written into the code of a program.</a:t>
            </a:r>
          </a:p>
          <a:p>
            <a:pPr eaLnBrk="1" hangingPunct="1"/>
            <a:r>
              <a:rPr lang="en-US" dirty="0" smtClean="0">
                <a:cs typeface="Times New Roman" pitchFamily="18" charset="0"/>
              </a:rPr>
              <a:t>Programmers determine the number and type of  variables a program will need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p:txBody>
          <a:bodyPr/>
          <a:lstStyle/>
          <a:p>
            <a:pPr eaLnBrk="1" hangingPunct="1"/>
            <a:r>
              <a:rPr lang="en-US" smtClean="0"/>
              <a:t>Variables and Literals</a:t>
            </a:r>
          </a:p>
        </p:txBody>
      </p:sp>
      <p:sp>
        <p:nvSpPr>
          <p:cNvPr id="29700" name="Text Box 23"/>
          <p:cNvSpPr txBox="1">
            <a:spLocks noChangeArrowheads="1"/>
          </p:cNvSpPr>
          <p:nvPr/>
        </p:nvSpPr>
        <p:spPr bwMode="auto">
          <a:xfrm>
            <a:off x="1741488" y="1398588"/>
            <a:ext cx="2514600" cy="1016000"/>
          </a:xfrm>
          <a:prstGeom prst="rect">
            <a:avLst/>
          </a:prstGeom>
          <a:noFill/>
          <a:ln w="9525">
            <a:solidFill>
              <a:schemeClr val="tx2"/>
            </a:solidFill>
            <a:miter lim="800000"/>
            <a:headEnd/>
            <a:tailEnd/>
          </a:ln>
        </p:spPr>
        <p:txBody>
          <a:bodyPr wrap="none">
            <a:spAutoFit/>
          </a:bodyPr>
          <a:lstStyle/>
          <a:p>
            <a:r>
              <a:rPr lang="en-US" sz="2000"/>
              <a:t>This line is called</a:t>
            </a:r>
          </a:p>
          <a:p>
            <a:r>
              <a:rPr lang="en-US" sz="2000"/>
              <a:t>a </a:t>
            </a:r>
            <a:r>
              <a:rPr lang="en-US" sz="2000" i="1"/>
              <a:t>variable declaration</a:t>
            </a:r>
            <a:r>
              <a:rPr lang="en-US" sz="2000"/>
              <a:t>.</a:t>
            </a:r>
          </a:p>
          <a:p>
            <a:r>
              <a:rPr lang="en-US" sz="2000"/>
              <a:t>    </a:t>
            </a:r>
            <a:r>
              <a:rPr lang="en-US" sz="2000">
                <a:solidFill>
                  <a:schemeClr val="accent2"/>
                </a:solidFill>
                <a:latin typeface="Courier New" pitchFamily="49" charset="0"/>
              </a:rPr>
              <a:t>int value;</a:t>
            </a:r>
          </a:p>
        </p:txBody>
      </p:sp>
      <p:sp>
        <p:nvSpPr>
          <p:cNvPr id="163867" name="Text Box 27"/>
          <p:cNvSpPr txBox="1">
            <a:spLocks noChangeArrowheads="1"/>
          </p:cNvSpPr>
          <p:nvPr/>
        </p:nvSpPr>
        <p:spPr bwMode="auto">
          <a:xfrm>
            <a:off x="4484688" y="1422400"/>
            <a:ext cx="3141662" cy="1016000"/>
          </a:xfrm>
          <a:prstGeom prst="rect">
            <a:avLst/>
          </a:prstGeom>
          <a:noFill/>
          <a:ln w="9525">
            <a:solidFill>
              <a:schemeClr val="tx2"/>
            </a:solidFill>
            <a:miter lim="800000"/>
            <a:headEnd/>
            <a:tailEnd/>
          </a:ln>
        </p:spPr>
        <p:txBody>
          <a:bodyPr wrap="none">
            <a:spAutoFit/>
          </a:bodyPr>
          <a:lstStyle/>
          <a:p>
            <a:r>
              <a:rPr lang="en-US" sz="2000"/>
              <a:t>The following line is known</a:t>
            </a:r>
          </a:p>
          <a:p>
            <a:r>
              <a:rPr lang="en-US" sz="2000"/>
              <a:t> as an assignment  statement.</a:t>
            </a:r>
          </a:p>
          <a:p>
            <a:r>
              <a:rPr lang="en-US" sz="2000">
                <a:solidFill>
                  <a:schemeClr val="accent2"/>
                </a:solidFill>
              </a:rPr>
              <a:t>     </a:t>
            </a:r>
            <a:r>
              <a:rPr lang="en-US" sz="2000">
                <a:solidFill>
                  <a:schemeClr val="accent2"/>
                </a:solidFill>
                <a:latin typeface="Courier New" pitchFamily="49" charset="0"/>
              </a:rPr>
              <a:t>value = 5;</a:t>
            </a:r>
          </a:p>
        </p:txBody>
      </p:sp>
      <p:sp>
        <p:nvSpPr>
          <p:cNvPr id="163871" name="Text Box 31"/>
          <p:cNvSpPr txBox="1">
            <a:spLocks noChangeArrowheads="1"/>
          </p:cNvSpPr>
          <p:nvPr/>
        </p:nvSpPr>
        <p:spPr bwMode="auto">
          <a:xfrm>
            <a:off x="228600" y="5029200"/>
            <a:ext cx="4330700" cy="681038"/>
          </a:xfrm>
          <a:prstGeom prst="rect">
            <a:avLst/>
          </a:prstGeom>
          <a:noFill/>
          <a:ln w="9525">
            <a:noFill/>
            <a:miter lim="800000"/>
            <a:headEnd/>
            <a:tailEnd/>
          </a:ln>
        </p:spPr>
        <p:txBody>
          <a:bodyPr wrap="none">
            <a:spAutoFit/>
          </a:bodyPr>
          <a:lstStyle/>
          <a:p>
            <a:pPr>
              <a:lnSpc>
                <a:spcPct val="90000"/>
              </a:lnSpc>
              <a:spcBef>
                <a:spcPct val="20000"/>
              </a:spcBef>
              <a:spcAft>
                <a:spcPct val="20000"/>
              </a:spcAft>
              <a:buClr>
                <a:schemeClr val="accent2"/>
              </a:buClr>
              <a:buSzPct val="110000"/>
            </a:pPr>
            <a:r>
              <a:rPr lang="en-US" sz="1600">
                <a:latin typeface="Courier New" pitchFamily="49" charset="0"/>
                <a:cs typeface="Courier New" pitchFamily="49" charset="0"/>
              </a:rPr>
              <a:t>System.out.print("The value is ");</a:t>
            </a:r>
            <a:endParaRPr lang="en-US" sz="1600">
              <a:cs typeface="Times New Roman" pitchFamily="18" charset="0"/>
            </a:endParaRPr>
          </a:p>
          <a:p>
            <a:pPr>
              <a:lnSpc>
                <a:spcPct val="90000"/>
              </a:lnSpc>
              <a:spcBef>
                <a:spcPct val="20000"/>
              </a:spcBef>
              <a:spcAft>
                <a:spcPct val="20000"/>
              </a:spcAft>
              <a:buClr>
                <a:schemeClr val="accent2"/>
              </a:buClr>
              <a:buSzPct val="110000"/>
            </a:pPr>
            <a:r>
              <a:rPr lang="en-US" sz="1600">
                <a:latin typeface="Courier New" pitchFamily="49" charset="0"/>
                <a:cs typeface="Courier New" pitchFamily="49" charset="0"/>
              </a:rPr>
              <a:t>System.out.println(value);</a:t>
            </a:r>
            <a:endParaRPr lang="en-US" sz="1800"/>
          </a:p>
        </p:txBody>
      </p:sp>
      <p:grpSp>
        <p:nvGrpSpPr>
          <p:cNvPr id="2" name="Group 42"/>
          <p:cNvGrpSpPr>
            <a:grpSpLocks/>
          </p:cNvGrpSpPr>
          <p:nvPr/>
        </p:nvGrpSpPr>
        <p:grpSpPr bwMode="auto">
          <a:xfrm>
            <a:off x="2514600" y="4395788"/>
            <a:ext cx="5999163" cy="633412"/>
            <a:chOff x="1584" y="2769"/>
            <a:chExt cx="3779" cy="399"/>
          </a:xfrm>
        </p:grpSpPr>
        <p:cxnSp>
          <p:nvCxnSpPr>
            <p:cNvPr id="29720" name="AutoShape 32"/>
            <p:cNvCxnSpPr>
              <a:cxnSpLocks noChangeShapeType="1"/>
              <a:stCxn id="29721" idx="1"/>
            </p:cNvCxnSpPr>
            <p:nvPr/>
          </p:nvCxnSpPr>
          <p:spPr bwMode="auto">
            <a:xfrm rot="10800000" flipV="1">
              <a:off x="2064" y="2903"/>
              <a:ext cx="288" cy="172"/>
            </a:xfrm>
            <a:prstGeom prst="bentConnector3">
              <a:avLst>
                <a:gd name="adj1" fmla="val 101042"/>
              </a:avLst>
            </a:prstGeom>
            <a:noFill/>
            <a:ln w="9525">
              <a:solidFill>
                <a:schemeClr val="tx1"/>
              </a:solidFill>
              <a:miter lim="800000"/>
              <a:headEnd/>
              <a:tailEnd type="triangle" w="med" len="med"/>
            </a:ln>
          </p:spPr>
        </p:cxnSp>
        <p:sp>
          <p:nvSpPr>
            <p:cNvPr id="29721" name="Text Box 33"/>
            <p:cNvSpPr txBox="1">
              <a:spLocks noChangeArrowheads="1"/>
            </p:cNvSpPr>
            <p:nvPr/>
          </p:nvSpPr>
          <p:spPr bwMode="auto">
            <a:xfrm>
              <a:off x="2352" y="2769"/>
              <a:ext cx="3011" cy="256"/>
            </a:xfrm>
            <a:prstGeom prst="rect">
              <a:avLst/>
            </a:prstGeom>
            <a:noFill/>
            <a:ln w="9525">
              <a:solidFill>
                <a:schemeClr val="tx2"/>
              </a:solidFill>
              <a:miter lim="800000"/>
              <a:headEnd/>
              <a:tailEnd/>
            </a:ln>
          </p:spPr>
          <p:txBody>
            <a:bodyPr wrap="none">
              <a:spAutoFit/>
            </a:bodyPr>
            <a:lstStyle/>
            <a:p>
              <a:r>
                <a:rPr lang="en-US" sz="2000"/>
                <a:t>This is a string </a:t>
              </a:r>
              <a:r>
                <a:rPr lang="en-US" sz="2000" i="1"/>
                <a:t>literal</a:t>
              </a:r>
              <a:r>
                <a:rPr lang="en-US" sz="2000"/>
                <a:t>. It will be printed </a:t>
              </a:r>
              <a:r>
                <a:rPr lang="en-US" sz="2000">
                  <a:solidFill>
                    <a:schemeClr val="accent2"/>
                  </a:solidFill>
                </a:rPr>
                <a:t>as is</a:t>
              </a:r>
              <a:r>
                <a:rPr lang="en-US" sz="2000"/>
                <a:t>.</a:t>
              </a:r>
            </a:p>
          </p:txBody>
        </p:sp>
        <p:sp>
          <p:nvSpPr>
            <p:cNvPr id="29722" name="AutoShape 34"/>
            <p:cNvSpPr>
              <a:spLocks/>
            </p:cNvSpPr>
            <p:nvPr/>
          </p:nvSpPr>
          <p:spPr bwMode="auto">
            <a:xfrm rot="5400000">
              <a:off x="2016" y="2640"/>
              <a:ext cx="96" cy="960"/>
            </a:xfrm>
            <a:prstGeom prst="leftBrace">
              <a:avLst>
                <a:gd name="adj1" fmla="val 83333"/>
                <a:gd name="adj2" fmla="val 50000"/>
              </a:avLst>
            </a:prstGeom>
            <a:noFill/>
            <a:ln w="9525">
              <a:solidFill>
                <a:schemeClr val="tx1"/>
              </a:solidFill>
              <a:round/>
              <a:headEnd/>
              <a:tailEnd/>
            </a:ln>
          </p:spPr>
          <p:txBody>
            <a:bodyPr wrap="none" anchor="ctr"/>
            <a:lstStyle/>
            <a:p>
              <a:endParaRPr lang="en-US"/>
            </a:p>
          </p:txBody>
        </p:sp>
      </p:grpSp>
      <p:grpSp>
        <p:nvGrpSpPr>
          <p:cNvPr id="3" name="Group 43"/>
          <p:cNvGrpSpPr>
            <a:grpSpLocks/>
          </p:cNvGrpSpPr>
          <p:nvPr/>
        </p:nvGrpSpPr>
        <p:grpSpPr bwMode="auto">
          <a:xfrm>
            <a:off x="3178175" y="5157788"/>
            <a:ext cx="4822825" cy="1016000"/>
            <a:chOff x="1680" y="3249"/>
            <a:chExt cx="3038" cy="640"/>
          </a:xfrm>
        </p:grpSpPr>
        <p:sp>
          <p:nvSpPr>
            <p:cNvPr id="29717" name="AutoShape 35"/>
            <p:cNvSpPr>
              <a:spLocks/>
            </p:cNvSpPr>
            <p:nvPr/>
          </p:nvSpPr>
          <p:spPr bwMode="auto">
            <a:xfrm rot="16200000" flipV="1">
              <a:off x="1776" y="3456"/>
              <a:ext cx="144" cy="336"/>
            </a:xfrm>
            <a:prstGeom prst="leftBrace">
              <a:avLst>
                <a:gd name="adj1" fmla="val 19444"/>
                <a:gd name="adj2" fmla="val 48213"/>
              </a:avLst>
            </a:prstGeom>
            <a:noFill/>
            <a:ln w="9525">
              <a:solidFill>
                <a:schemeClr val="tx1"/>
              </a:solidFill>
              <a:round/>
              <a:headEnd/>
              <a:tailEnd/>
            </a:ln>
          </p:spPr>
          <p:txBody>
            <a:bodyPr wrap="none" anchor="ctr"/>
            <a:lstStyle/>
            <a:p>
              <a:endParaRPr lang="en-US"/>
            </a:p>
          </p:txBody>
        </p:sp>
        <p:sp>
          <p:nvSpPr>
            <p:cNvPr id="29718" name="Text Box 36"/>
            <p:cNvSpPr txBox="1">
              <a:spLocks noChangeArrowheads="1"/>
            </p:cNvSpPr>
            <p:nvPr/>
          </p:nvSpPr>
          <p:spPr bwMode="auto">
            <a:xfrm>
              <a:off x="3072" y="3249"/>
              <a:ext cx="1646" cy="640"/>
            </a:xfrm>
            <a:prstGeom prst="rect">
              <a:avLst/>
            </a:prstGeom>
            <a:noFill/>
            <a:ln w="9525">
              <a:solidFill>
                <a:schemeClr val="tx2"/>
              </a:solidFill>
              <a:miter lim="800000"/>
              <a:headEnd/>
              <a:tailEnd/>
            </a:ln>
          </p:spPr>
          <p:txBody>
            <a:bodyPr wrap="none">
              <a:spAutoFit/>
            </a:bodyPr>
            <a:lstStyle/>
            <a:p>
              <a:r>
                <a:rPr lang="en-US" sz="2000"/>
                <a:t>The integer 5 will</a:t>
              </a:r>
            </a:p>
            <a:p>
              <a:r>
                <a:rPr lang="en-US" sz="2000"/>
                <a:t>be printed out here.</a:t>
              </a:r>
            </a:p>
            <a:p>
              <a:r>
                <a:rPr lang="en-US" sz="2000">
                  <a:solidFill>
                    <a:schemeClr val="accent2"/>
                  </a:solidFill>
                </a:rPr>
                <a:t>Notice no quote marks?</a:t>
              </a:r>
            </a:p>
          </p:txBody>
        </p:sp>
        <p:cxnSp>
          <p:nvCxnSpPr>
            <p:cNvPr id="29719" name="AutoShape 37"/>
            <p:cNvCxnSpPr>
              <a:cxnSpLocks noChangeShapeType="1"/>
              <a:stCxn id="29718" idx="1"/>
              <a:endCxn id="29717" idx="1"/>
            </p:cNvCxnSpPr>
            <p:nvPr/>
          </p:nvCxnSpPr>
          <p:spPr bwMode="auto">
            <a:xfrm rot="10800000" flipV="1">
              <a:off x="1847" y="3556"/>
              <a:ext cx="1225" cy="140"/>
            </a:xfrm>
            <a:prstGeom prst="bentConnector4">
              <a:avLst>
                <a:gd name="adj1" fmla="val 43102"/>
                <a:gd name="adj2" fmla="val 202856"/>
              </a:avLst>
            </a:prstGeom>
            <a:noFill/>
            <a:ln w="9525">
              <a:solidFill>
                <a:schemeClr val="tx1"/>
              </a:solidFill>
              <a:miter lim="800000"/>
              <a:headEnd/>
              <a:tailEnd type="triangle" w="med" len="med"/>
            </a:ln>
          </p:spPr>
        </p:cxnSp>
      </p:grpSp>
      <p:grpSp>
        <p:nvGrpSpPr>
          <p:cNvPr id="4" name="Group 28"/>
          <p:cNvGrpSpPr>
            <a:grpSpLocks/>
          </p:cNvGrpSpPr>
          <p:nvPr/>
        </p:nvGrpSpPr>
        <p:grpSpPr bwMode="auto">
          <a:xfrm>
            <a:off x="2438400" y="2538413"/>
            <a:ext cx="2971800" cy="1600200"/>
            <a:chOff x="1584" y="1584"/>
            <a:chExt cx="1872" cy="1008"/>
          </a:xfrm>
        </p:grpSpPr>
        <p:sp>
          <p:nvSpPr>
            <p:cNvPr id="29708" name="Rectangle 4"/>
            <p:cNvSpPr>
              <a:spLocks noChangeArrowheads="1"/>
            </p:cNvSpPr>
            <p:nvPr/>
          </p:nvSpPr>
          <p:spPr bwMode="auto">
            <a:xfrm>
              <a:off x="2208" y="163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09" name="Rectangle 5"/>
            <p:cNvSpPr>
              <a:spLocks noChangeArrowheads="1"/>
            </p:cNvSpPr>
            <p:nvPr/>
          </p:nvSpPr>
          <p:spPr bwMode="auto">
            <a:xfrm>
              <a:off x="2208" y="187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10" name="Rectangle 6"/>
            <p:cNvSpPr>
              <a:spLocks noChangeArrowheads="1"/>
            </p:cNvSpPr>
            <p:nvPr/>
          </p:nvSpPr>
          <p:spPr bwMode="auto">
            <a:xfrm>
              <a:off x="2208" y="211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11" name="Rectangle 7"/>
            <p:cNvSpPr>
              <a:spLocks noChangeArrowheads="1"/>
            </p:cNvSpPr>
            <p:nvPr/>
          </p:nvSpPr>
          <p:spPr bwMode="auto">
            <a:xfrm>
              <a:off x="2208" y="2352"/>
              <a:ext cx="1248"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12" name="Text Box 12"/>
            <p:cNvSpPr txBox="1">
              <a:spLocks noChangeArrowheads="1"/>
            </p:cNvSpPr>
            <p:nvPr/>
          </p:nvSpPr>
          <p:spPr bwMode="auto">
            <a:xfrm>
              <a:off x="1584" y="1584"/>
              <a:ext cx="596" cy="288"/>
            </a:xfrm>
            <a:prstGeom prst="rect">
              <a:avLst/>
            </a:prstGeom>
            <a:noFill/>
            <a:ln w="9525">
              <a:noFill/>
              <a:miter lim="800000"/>
              <a:headEnd/>
              <a:tailEnd/>
            </a:ln>
          </p:spPr>
          <p:txBody>
            <a:bodyPr wrap="none">
              <a:spAutoFit/>
            </a:bodyPr>
            <a:lstStyle/>
            <a:p>
              <a:r>
                <a:rPr lang="en-US" b="1"/>
                <a:t>0x000</a:t>
              </a:r>
            </a:p>
          </p:txBody>
        </p:sp>
        <p:sp>
          <p:nvSpPr>
            <p:cNvPr id="29713" name="Text Box 13"/>
            <p:cNvSpPr txBox="1">
              <a:spLocks noChangeArrowheads="1"/>
            </p:cNvSpPr>
            <p:nvPr/>
          </p:nvSpPr>
          <p:spPr bwMode="auto">
            <a:xfrm>
              <a:off x="1584" y="1824"/>
              <a:ext cx="596" cy="288"/>
            </a:xfrm>
            <a:prstGeom prst="rect">
              <a:avLst/>
            </a:prstGeom>
            <a:noFill/>
            <a:ln w="9525">
              <a:noFill/>
              <a:miter lim="800000"/>
              <a:headEnd/>
              <a:tailEnd/>
            </a:ln>
          </p:spPr>
          <p:txBody>
            <a:bodyPr wrap="none">
              <a:spAutoFit/>
            </a:bodyPr>
            <a:lstStyle/>
            <a:p>
              <a:r>
                <a:rPr lang="en-US" b="1"/>
                <a:t>0x001</a:t>
              </a:r>
            </a:p>
          </p:txBody>
        </p:sp>
        <p:sp>
          <p:nvSpPr>
            <p:cNvPr id="29714" name="Text Box 14"/>
            <p:cNvSpPr txBox="1">
              <a:spLocks noChangeArrowheads="1"/>
            </p:cNvSpPr>
            <p:nvPr/>
          </p:nvSpPr>
          <p:spPr bwMode="auto">
            <a:xfrm>
              <a:off x="1584" y="2064"/>
              <a:ext cx="596" cy="288"/>
            </a:xfrm>
            <a:prstGeom prst="rect">
              <a:avLst/>
            </a:prstGeom>
            <a:noFill/>
            <a:ln w="9525">
              <a:noFill/>
              <a:miter lim="800000"/>
              <a:headEnd/>
              <a:tailEnd/>
            </a:ln>
          </p:spPr>
          <p:txBody>
            <a:bodyPr wrap="none">
              <a:spAutoFit/>
            </a:bodyPr>
            <a:lstStyle/>
            <a:p>
              <a:r>
                <a:rPr lang="en-US" b="1"/>
                <a:t>0x002</a:t>
              </a:r>
            </a:p>
          </p:txBody>
        </p:sp>
        <p:sp>
          <p:nvSpPr>
            <p:cNvPr id="29715" name="Text Box 15"/>
            <p:cNvSpPr txBox="1">
              <a:spLocks noChangeArrowheads="1"/>
            </p:cNvSpPr>
            <p:nvPr/>
          </p:nvSpPr>
          <p:spPr bwMode="auto">
            <a:xfrm>
              <a:off x="1584" y="2304"/>
              <a:ext cx="596" cy="288"/>
            </a:xfrm>
            <a:prstGeom prst="rect">
              <a:avLst/>
            </a:prstGeom>
            <a:noFill/>
            <a:ln w="9525">
              <a:noFill/>
              <a:miter lim="800000"/>
              <a:headEnd/>
              <a:tailEnd/>
            </a:ln>
          </p:spPr>
          <p:txBody>
            <a:bodyPr wrap="none">
              <a:spAutoFit/>
            </a:bodyPr>
            <a:lstStyle/>
            <a:p>
              <a:r>
                <a:rPr lang="en-US" b="1"/>
                <a:t>0x003</a:t>
              </a:r>
            </a:p>
          </p:txBody>
        </p:sp>
        <p:sp>
          <p:nvSpPr>
            <p:cNvPr id="29716" name="Text Box 22"/>
            <p:cNvSpPr txBox="1">
              <a:spLocks noChangeArrowheads="1"/>
            </p:cNvSpPr>
            <p:nvPr/>
          </p:nvSpPr>
          <p:spPr bwMode="auto">
            <a:xfrm>
              <a:off x="2736" y="1872"/>
              <a:ext cx="212" cy="288"/>
            </a:xfrm>
            <a:prstGeom prst="rect">
              <a:avLst/>
            </a:prstGeom>
            <a:noFill/>
            <a:ln w="9525">
              <a:noFill/>
              <a:miter lim="800000"/>
              <a:headEnd/>
              <a:tailEnd/>
            </a:ln>
          </p:spPr>
          <p:txBody>
            <a:bodyPr wrap="none">
              <a:spAutoFit/>
            </a:bodyPr>
            <a:lstStyle/>
            <a:p>
              <a:r>
                <a:rPr lang="en-US"/>
                <a:t>5</a:t>
              </a:r>
            </a:p>
          </p:txBody>
        </p:sp>
      </p:grpSp>
      <p:sp>
        <p:nvSpPr>
          <p:cNvPr id="29706" name="Text Box 38"/>
          <p:cNvSpPr txBox="1">
            <a:spLocks noChangeArrowheads="1"/>
          </p:cNvSpPr>
          <p:nvPr/>
        </p:nvSpPr>
        <p:spPr bwMode="auto">
          <a:xfrm>
            <a:off x="6553200" y="2667000"/>
            <a:ext cx="1392238" cy="1016000"/>
          </a:xfrm>
          <a:prstGeom prst="rect">
            <a:avLst/>
          </a:prstGeom>
          <a:noFill/>
          <a:ln w="9525">
            <a:solidFill>
              <a:schemeClr val="tx2"/>
            </a:solidFill>
            <a:miter lim="800000"/>
            <a:headEnd/>
            <a:tailEnd/>
          </a:ln>
        </p:spPr>
        <p:txBody>
          <a:bodyPr wrap="none">
            <a:spAutoFit/>
          </a:bodyPr>
          <a:lstStyle/>
          <a:p>
            <a:r>
              <a:rPr lang="en-US" sz="2000"/>
              <a:t>The value 5</a:t>
            </a:r>
          </a:p>
          <a:p>
            <a:r>
              <a:rPr lang="en-US" sz="2000"/>
              <a:t>is stored in</a:t>
            </a:r>
          </a:p>
          <a:p>
            <a:r>
              <a:rPr lang="en-US" sz="2000"/>
              <a:t>memory.</a:t>
            </a:r>
          </a:p>
        </p:txBody>
      </p:sp>
      <p:sp>
        <p:nvSpPr>
          <p:cNvPr id="29707" name="AutoShape 50"/>
          <p:cNvSpPr>
            <a:spLocks noChangeArrowheads="1"/>
          </p:cNvSpPr>
          <p:nvPr/>
        </p:nvSpPr>
        <p:spPr bwMode="auto">
          <a:xfrm>
            <a:off x="5334000" y="3048000"/>
            <a:ext cx="1143000" cy="228600"/>
          </a:xfrm>
          <a:prstGeom prst="leftArrow">
            <a:avLst>
              <a:gd name="adj1" fmla="val 50000"/>
              <a:gd name="adj2" fmla="val 125000"/>
            </a:avLst>
          </a:prstGeom>
          <a:solidFill>
            <a:srgbClr val="FF33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7" grpId="0" animBg="1" autoUpdateAnimBg="0"/>
      <p:bldP spid="16387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en-US" smtClean="0"/>
              <a:t>The + Operator</a:t>
            </a:r>
          </a:p>
        </p:txBody>
      </p:sp>
      <p:sp>
        <p:nvSpPr>
          <p:cNvPr id="30724" name="Rectangle 3"/>
          <p:cNvSpPr>
            <a:spLocks noGrp="1" noChangeArrowheads="1"/>
          </p:cNvSpPr>
          <p:nvPr>
            <p:ph type="body" idx="4294967295"/>
          </p:nvPr>
        </p:nvSpPr>
        <p:spPr/>
        <p:txBody>
          <a:bodyPr/>
          <a:lstStyle/>
          <a:p>
            <a:pPr eaLnBrk="1" hangingPunct="1">
              <a:lnSpc>
                <a:spcPct val="90000"/>
              </a:lnSpc>
            </a:pPr>
            <a:r>
              <a:rPr lang="en-US" sz="3600" dirty="0" smtClean="0"/>
              <a:t>The + operator can be used in two ways.</a:t>
            </a:r>
          </a:p>
          <a:p>
            <a:pPr lvl="1" eaLnBrk="1" hangingPunct="1">
              <a:lnSpc>
                <a:spcPct val="90000"/>
              </a:lnSpc>
            </a:pPr>
            <a:r>
              <a:rPr lang="en-US" sz="3200" dirty="0" smtClean="0"/>
              <a:t>as a </a:t>
            </a:r>
            <a:r>
              <a:rPr lang="en-US" sz="3200" dirty="0" smtClean="0">
                <a:solidFill>
                  <a:srgbClr val="FF0000"/>
                </a:solidFill>
              </a:rPr>
              <a:t>concatenation</a:t>
            </a:r>
            <a:r>
              <a:rPr lang="en-US" sz="3200" dirty="0" smtClean="0"/>
              <a:t> operator</a:t>
            </a:r>
          </a:p>
          <a:p>
            <a:pPr lvl="1" eaLnBrk="1" hangingPunct="1">
              <a:lnSpc>
                <a:spcPct val="90000"/>
              </a:lnSpc>
            </a:pPr>
            <a:r>
              <a:rPr lang="en-US" sz="3200" dirty="0" smtClean="0"/>
              <a:t>as an </a:t>
            </a:r>
            <a:r>
              <a:rPr lang="en-US" sz="3200" dirty="0" smtClean="0">
                <a:solidFill>
                  <a:srgbClr val="FF0000"/>
                </a:solidFill>
              </a:rPr>
              <a:t>addition</a:t>
            </a:r>
            <a:r>
              <a:rPr lang="en-US" sz="3200" dirty="0" smtClean="0"/>
              <a:t> operator</a:t>
            </a:r>
          </a:p>
          <a:p>
            <a:pPr eaLnBrk="1" hangingPunct="1">
              <a:lnSpc>
                <a:spcPct val="90000"/>
              </a:lnSpc>
            </a:pPr>
            <a:r>
              <a:rPr lang="en-US" sz="3600" dirty="0" smtClean="0"/>
              <a:t>If either side of the + operator is a string, the result will be a string.</a:t>
            </a:r>
          </a:p>
          <a:p>
            <a:pPr lvl="1" eaLnBrk="1" hangingPunct="1">
              <a:lnSpc>
                <a:spcPct val="90000"/>
              </a:lnSpc>
              <a:buFontTx/>
              <a:buNone/>
            </a:pPr>
            <a:r>
              <a:rPr lang="en-US" dirty="0" smtClean="0"/>
              <a:t>	</a:t>
            </a:r>
            <a:r>
              <a:rPr lang="en-US" sz="2000" dirty="0" err="1" smtClean="0">
                <a:latin typeface="Courier New" pitchFamily="49" charset="0"/>
              </a:rPr>
              <a:t>System.out.println</a:t>
            </a:r>
            <a:r>
              <a:rPr lang="en-US" sz="2000" dirty="0" smtClean="0">
                <a:latin typeface="Courier New" pitchFamily="49" charset="0"/>
              </a:rPr>
              <a:t>("Hello " + "World");</a:t>
            </a:r>
          </a:p>
          <a:p>
            <a:pPr lvl="1" eaLnBrk="1" hangingPunct="1">
              <a:lnSpc>
                <a:spcPct val="90000"/>
              </a:lnSpc>
              <a:buFontTx/>
              <a:buNone/>
            </a:pPr>
            <a:r>
              <a:rPr lang="en-US" sz="20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("The value is: " + 5);</a:t>
            </a:r>
          </a:p>
          <a:p>
            <a:pPr lvl="1" eaLnBrk="1" hangingPunct="1">
              <a:lnSpc>
                <a:spcPct val="90000"/>
              </a:lnSpc>
              <a:buFontTx/>
              <a:buNone/>
            </a:pPr>
            <a:r>
              <a:rPr lang="en-US" sz="20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("The value is: " + value);</a:t>
            </a:r>
          </a:p>
          <a:p>
            <a:pPr lvl="1" eaLnBrk="1" hangingPunct="1">
              <a:lnSpc>
                <a:spcPct val="90000"/>
              </a:lnSpc>
              <a:buFontTx/>
              <a:buNone/>
            </a:pPr>
            <a:r>
              <a:rPr lang="en-US" sz="20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("The value is: " + ‘/n’ + 5);</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p:txBody>
          <a:bodyPr/>
          <a:lstStyle/>
          <a:p>
            <a:pPr eaLnBrk="1" hangingPunct="1"/>
            <a:r>
              <a:rPr lang="en-US" smtClean="0"/>
              <a:t>String Concatenation</a:t>
            </a:r>
          </a:p>
        </p:txBody>
      </p:sp>
      <p:sp>
        <p:nvSpPr>
          <p:cNvPr id="32772" name="Rectangle 3"/>
          <p:cNvSpPr>
            <a:spLocks noGrp="1" noChangeArrowheads="1"/>
          </p:cNvSpPr>
          <p:nvPr>
            <p:ph type="body" idx="4294967295"/>
          </p:nvPr>
        </p:nvSpPr>
        <p:spPr/>
        <p:txBody>
          <a:bodyPr/>
          <a:lstStyle/>
          <a:p>
            <a:pPr eaLnBrk="1" hangingPunct="1"/>
            <a:r>
              <a:rPr lang="en-US" dirty="0" smtClean="0"/>
              <a:t>The String concatenation operator can be used to join strings.</a:t>
            </a:r>
          </a:p>
          <a:p>
            <a:pPr lvl="2" eaLnBrk="1" hangingPunct="1">
              <a:buFontTx/>
              <a:buNone/>
            </a:pPr>
            <a:r>
              <a:rPr lang="en-US" sz="1600" dirty="0" err="1" smtClean="0">
                <a:latin typeface="Courier New" pitchFamily="49" charset="0"/>
              </a:rPr>
              <a:t>System.out.println</a:t>
            </a:r>
            <a:r>
              <a:rPr lang="en-US" sz="1600" dirty="0" smtClean="0">
                <a:latin typeface="Courier New" pitchFamily="49" charset="0"/>
              </a:rPr>
              <a:t>("These lines are " +</a:t>
            </a:r>
          </a:p>
          <a:p>
            <a:pPr lvl="2" eaLnBrk="1" hangingPunct="1">
              <a:buFontTx/>
              <a:buNone/>
            </a:pPr>
            <a:r>
              <a:rPr lang="en-US" sz="1600" dirty="0" smtClean="0">
                <a:latin typeface="Courier New" pitchFamily="49" charset="0"/>
              </a:rPr>
              <a:t>                   "are now ok and will not " +</a:t>
            </a:r>
          </a:p>
          <a:p>
            <a:pPr lvl="2" eaLnBrk="1" hangingPunct="1">
              <a:buFontTx/>
              <a:buNone/>
            </a:pPr>
            <a:r>
              <a:rPr lang="en-US" sz="1600" dirty="0" smtClean="0">
                <a:latin typeface="Courier New" pitchFamily="49" charset="0"/>
              </a:rPr>
              <a:t>                   "cause the error as before.");</a:t>
            </a:r>
          </a:p>
          <a:p>
            <a:pPr eaLnBrk="1" hangingPunct="1"/>
            <a:r>
              <a:rPr lang="en-US" dirty="0" smtClean="0"/>
              <a:t>String concatenation can join various data types.</a:t>
            </a:r>
          </a:p>
          <a:p>
            <a:pPr lvl="2" eaLnBrk="1" hangingPunct="1">
              <a:buFontTx/>
              <a:buNone/>
            </a:pPr>
            <a:r>
              <a:rPr lang="en-US" sz="1600" dirty="0" err="1" smtClean="0">
                <a:latin typeface="Courier New" pitchFamily="49" charset="0"/>
              </a:rPr>
              <a:t>System.out.println</a:t>
            </a:r>
            <a:r>
              <a:rPr lang="en-US" sz="1600" dirty="0" smtClean="0">
                <a:latin typeface="Courier New" pitchFamily="49" charset="0"/>
              </a:rPr>
              <a:t>("We can join a string to " +</a:t>
            </a:r>
          </a:p>
          <a:p>
            <a:pPr lvl="2" eaLnBrk="1" hangingPunct="1">
              <a:buFontTx/>
              <a:buNone/>
            </a:pPr>
            <a:r>
              <a:rPr lang="en-US" sz="1600" dirty="0" smtClean="0">
                <a:latin typeface="Courier New" pitchFamily="49" charset="0"/>
              </a:rPr>
              <a:t>                   "a number like this: " + 5);</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en-US" smtClean="0"/>
              <a:t>String Concatenation</a:t>
            </a:r>
          </a:p>
        </p:txBody>
      </p:sp>
      <p:sp>
        <p:nvSpPr>
          <p:cNvPr id="33796" name="Rectangle 3"/>
          <p:cNvSpPr>
            <a:spLocks noGrp="1" noChangeArrowheads="1"/>
          </p:cNvSpPr>
          <p:nvPr>
            <p:ph type="body" idx="4294967295"/>
          </p:nvPr>
        </p:nvSpPr>
        <p:spPr/>
        <p:txBody>
          <a:bodyPr/>
          <a:lstStyle/>
          <a:p>
            <a:pPr eaLnBrk="1" hangingPunct="1"/>
            <a:r>
              <a:rPr lang="en-US" sz="3600" dirty="0" smtClean="0"/>
              <a:t>The Concatenation operator can be used to format complex String objects.</a:t>
            </a:r>
          </a:p>
          <a:p>
            <a:pPr lvl="2" eaLnBrk="1" hangingPunct="1">
              <a:buFontTx/>
              <a:buNone/>
            </a:pPr>
            <a:r>
              <a:rPr lang="en-US" sz="1800" dirty="0" err="1" smtClean="0">
                <a:latin typeface="Courier New" pitchFamily="49" charset="0"/>
              </a:rPr>
              <a:t>System.out.println</a:t>
            </a:r>
            <a:r>
              <a:rPr lang="en-US" sz="1800" dirty="0" smtClean="0">
                <a:latin typeface="Courier New" pitchFamily="49" charset="0"/>
              </a:rPr>
              <a:t>("The following will be printed " +</a:t>
            </a:r>
          </a:p>
          <a:p>
            <a:pPr lvl="2" eaLnBrk="1" hangingPunct="1">
              <a:buFontTx/>
              <a:buNone/>
            </a:pPr>
            <a:r>
              <a:rPr lang="en-US" sz="1800" dirty="0" smtClean="0">
                <a:latin typeface="Courier New" pitchFamily="49" charset="0"/>
              </a:rPr>
              <a:t>                   "in a tabbed format: " +</a:t>
            </a:r>
          </a:p>
          <a:p>
            <a:pPr lvl="2" eaLnBrk="1" hangingPunct="1">
              <a:buFontTx/>
              <a:buNone/>
            </a:pPr>
            <a:r>
              <a:rPr lang="en-US" sz="1800" dirty="0" smtClean="0">
                <a:latin typeface="Courier New" pitchFamily="49" charset="0"/>
              </a:rPr>
              <a:t>                   \n\</a:t>
            </a:r>
            <a:r>
              <a:rPr lang="en-US" sz="1800" dirty="0" err="1" smtClean="0">
                <a:latin typeface="Courier New" pitchFamily="49" charset="0"/>
              </a:rPr>
              <a:t>tFirst</a:t>
            </a:r>
            <a:r>
              <a:rPr lang="en-US" sz="1800" dirty="0" smtClean="0">
                <a:latin typeface="Courier New" pitchFamily="49" charset="0"/>
              </a:rPr>
              <a:t> = " + 5 * 6 + ", " +</a:t>
            </a:r>
          </a:p>
          <a:p>
            <a:pPr lvl="2" eaLnBrk="1" hangingPunct="1">
              <a:buFontTx/>
              <a:buNone/>
            </a:pPr>
            <a:r>
              <a:rPr lang="en-US" sz="1800" dirty="0" smtClean="0">
                <a:latin typeface="Courier New" pitchFamily="49" charset="0"/>
              </a:rPr>
              <a:t>                   "\n\</a:t>
            </a:r>
            <a:r>
              <a:rPr lang="en-US" sz="1800" dirty="0" err="1" smtClean="0">
                <a:latin typeface="Courier New" pitchFamily="49" charset="0"/>
              </a:rPr>
              <a:t>tSecond</a:t>
            </a:r>
            <a:r>
              <a:rPr lang="en-US" sz="1800" dirty="0" smtClean="0">
                <a:latin typeface="Courier New" pitchFamily="49" charset="0"/>
              </a:rPr>
              <a:t> = " </a:t>
            </a:r>
            <a:r>
              <a:rPr lang="en-US" sz="1800" dirty="0" smtClean="0">
                <a:solidFill>
                  <a:srgbClr val="FF0000"/>
                </a:solidFill>
                <a:latin typeface="Courier New" pitchFamily="49" charset="0"/>
              </a:rPr>
              <a:t>(6 + 4) </a:t>
            </a:r>
            <a:r>
              <a:rPr lang="en-US" sz="1800" dirty="0" smtClean="0">
                <a:latin typeface="Courier New" pitchFamily="49" charset="0"/>
              </a:rPr>
              <a:t>+ "," +</a:t>
            </a:r>
          </a:p>
          <a:p>
            <a:pPr lvl="2" eaLnBrk="1" hangingPunct="1">
              <a:buFontTx/>
              <a:buNone/>
            </a:pPr>
            <a:r>
              <a:rPr lang="en-US" sz="1800" dirty="0" smtClean="0">
                <a:latin typeface="Courier New" pitchFamily="49" charset="0"/>
              </a:rPr>
              <a:t>                   "\n\</a:t>
            </a:r>
            <a:r>
              <a:rPr lang="en-US" sz="1800" dirty="0" err="1" smtClean="0">
                <a:latin typeface="Courier New" pitchFamily="49" charset="0"/>
              </a:rPr>
              <a:t>tThird</a:t>
            </a:r>
            <a:r>
              <a:rPr lang="en-US" sz="1800" dirty="0" smtClean="0">
                <a:latin typeface="Courier New" pitchFamily="49" charset="0"/>
              </a:rPr>
              <a:t> = " + 16.7 + "."); </a:t>
            </a:r>
          </a:p>
          <a:p>
            <a:pPr eaLnBrk="1" hangingPunct="1"/>
            <a:r>
              <a:rPr lang="en-US" sz="3600" dirty="0" smtClean="0"/>
              <a:t>Notice that if an addition operation is also needed, it must be put in parenthesis.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p:txBody>
          <a:bodyPr/>
          <a:lstStyle/>
          <a:p>
            <a:pPr eaLnBrk="1" hangingPunct="1"/>
            <a:r>
              <a:rPr lang="en-US" altLang="en-US" smtClean="0"/>
              <a:t>Identifiers</a:t>
            </a:r>
          </a:p>
        </p:txBody>
      </p:sp>
      <p:sp>
        <p:nvSpPr>
          <p:cNvPr id="62468" name="Rectangle 3"/>
          <p:cNvSpPr>
            <a:spLocks noGrp="1" noChangeArrowheads="1"/>
          </p:cNvSpPr>
          <p:nvPr>
            <p:ph type="body" idx="4294967295"/>
          </p:nvPr>
        </p:nvSpPr>
        <p:spPr/>
        <p:txBody>
          <a:bodyPr/>
          <a:lstStyle/>
          <a:p>
            <a:pPr eaLnBrk="1" hangingPunct="1"/>
            <a:r>
              <a:rPr lang="en-US" altLang="en-US" smtClean="0"/>
              <a:t>Identifiers are programmer-defined names for:</a:t>
            </a:r>
          </a:p>
          <a:p>
            <a:pPr lvl="1" eaLnBrk="1" hangingPunct="1"/>
            <a:r>
              <a:rPr lang="en-US" altLang="en-US" smtClean="0"/>
              <a:t>classes</a:t>
            </a:r>
          </a:p>
          <a:p>
            <a:pPr lvl="1" eaLnBrk="1" hangingPunct="1"/>
            <a:r>
              <a:rPr lang="en-US" altLang="en-US" smtClean="0"/>
              <a:t>variables</a:t>
            </a:r>
          </a:p>
          <a:p>
            <a:pPr lvl="1" eaLnBrk="1" hangingPunct="1"/>
            <a:r>
              <a:rPr lang="en-US" altLang="en-US" smtClean="0"/>
              <a:t>methods</a:t>
            </a:r>
          </a:p>
          <a:p>
            <a:pPr eaLnBrk="1" hangingPunct="1"/>
            <a:r>
              <a:rPr lang="en-US" altLang="en-US" smtClean="0"/>
              <a:t>Identifiers may not be any of the Java reserved keywords.</a:t>
            </a:r>
          </a:p>
        </p:txBody>
      </p:sp>
    </p:spTree>
    <p:extLst>
      <p:ext uri="{BB962C8B-B14F-4D97-AF65-F5344CB8AC3E}">
        <p14:creationId xmlns:p14="http://schemas.microsoft.com/office/powerpoint/2010/main" val="27459035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idx="4294967295"/>
          </p:nvPr>
        </p:nvSpPr>
        <p:spPr/>
        <p:txBody>
          <a:bodyPr/>
          <a:lstStyle/>
          <a:p>
            <a:pPr eaLnBrk="1" hangingPunct="1"/>
            <a:r>
              <a:rPr lang="en-US" dirty="0" smtClean="0"/>
              <a:t>Identifiers</a:t>
            </a:r>
          </a:p>
        </p:txBody>
      </p:sp>
      <p:sp>
        <p:nvSpPr>
          <p:cNvPr id="35844" name="Rectangle 3"/>
          <p:cNvSpPr>
            <a:spLocks noGrp="1" noChangeArrowheads="1"/>
          </p:cNvSpPr>
          <p:nvPr>
            <p:ph type="body" idx="4294967295"/>
          </p:nvPr>
        </p:nvSpPr>
        <p:spPr>
          <a:xfrm>
            <a:off x="304800" y="1447800"/>
            <a:ext cx="8294688" cy="4572000"/>
          </a:xfrm>
        </p:spPr>
        <p:txBody>
          <a:bodyPr/>
          <a:lstStyle/>
          <a:p>
            <a:pPr eaLnBrk="1" hangingPunct="1">
              <a:lnSpc>
                <a:spcPct val="90000"/>
              </a:lnSpc>
            </a:pPr>
            <a:r>
              <a:rPr lang="en-US" dirty="0" smtClean="0"/>
              <a:t>Identifiers must follow certain rules:</a:t>
            </a:r>
          </a:p>
          <a:p>
            <a:pPr lvl="1" eaLnBrk="1" hangingPunct="1">
              <a:lnSpc>
                <a:spcPct val="90000"/>
              </a:lnSpc>
            </a:pPr>
            <a:r>
              <a:rPr lang="en-US" dirty="0" smtClean="0"/>
              <a:t>An identifier may only contain:</a:t>
            </a:r>
          </a:p>
          <a:p>
            <a:pPr lvl="2" eaLnBrk="1" hangingPunct="1">
              <a:lnSpc>
                <a:spcPct val="90000"/>
              </a:lnSpc>
            </a:pPr>
            <a:r>
              <a:rPr lang="en-US" dirty="0" smtClean="0"/>
              <a:t>letters a–z or A–Z, </a:t>
            </a:r>
          </a:p>
          <a:p>
            <a:pPr lvl="2" eaLnBrk="1" hangingPunct="1">
              <a:lnSpc>
                <a:spcPct val="90000"/>
              </a:lnSpc>
            </a:pPr>
            <a:r>
              <a:rPr lang="en-US" dirty="0" smtClean="0"/>
              <a:t>the digits 0–9, </a:t>
            </a:r>
          </a:p>
          <a:p>
            <a:pPr lvl="2" eaLnBrk="1" hangingPunct="1">
              <a:lnSpc>
                <a:spcPct val="90000"/>
              </a:lnSpc>
            </a:pPr>
            <a:r>
              <a:rPr lang="en-US" dirty="0" smtClean="0"/>
              <a:t>underscores (_), or </a:t>
            </a:r>
          </a:p>
          <a:p>
            <a:pPr lvl="2" eaLnBrk="1" hangingPunct="1">
              <a:lnSpc>
                <a:spcPct val="90000"/>
              </a:lnSpc>
            </a:pPr>
            <a:r>
              <a:rPr lang="en-US" dirty="0" smtClean="0">
                <a:solidFill>
                  <a:srgbClr val="FF0000"/>
                </a:solidFill>
              </a:rPr>
              <a:t>the dollar sign ($)</a:t>
            </a:r>
          </a:p>
          <a:p>
            <a:pPr lvl="1" eaLnBrk="1" hangingPunct="1">
              <a:lnSpc>
                <a:spcPct val="90000"/>
              </a:lnSpc>
            </a:pPr>
            <a:r>
              <a:rPr lang="en-US" dirty="0" smtClean="0"/>
              <a:t>The first character may not be a digit.</a:t>
            </a:r>
          </a:p>
          <a:p>
            <a:pPr lvl="1" eaLnBrk="1" hangingPunct="1">
              <a:lnSpc>
                <a:spcPct val="90000"/>
              </a:lnSpc>
            </a:pPr>
            <a:r>
              <a:rPr lang="en-US" dirty="0" smtClean="0"/>
              <a:t>Identifiers are case sensitive.</a:t>
            </a:r>
          </a:p>
          <a:p>
            <a:pPr lvl="2" eaLnBrk="1" hangingPunct="1">
              <a:lnSpc>
                <a:spcPct val="90000"/>
              </a:lnSpc>
            </a:pPr>
            <a:r>
              <a:rPr lang="en-US" dirty="0" err="1" smtClean="0">
                <a:latin typeface="Arial" pitchFamily="34" charset="0"/>
              </a:rPr>
              <a:t>i</a:t>
            </a:r>
            <a:r>
              <a:rPr lang="en-US" dirty="0" err="1" smtClean="0">
                <a:latin typeface="Courier New" pitchFamily="49" charset="0"/>
              </a:rPr>
              <a:t>temsOrdered</a:t>
            </a:r>
            <a:r>
              <a:rPr lang="en-US" dirty="0" smtClean="0">
                <a:latin typeface="Arial" pitchFamily="34" charset="0"/>
              </a:rPr>
              <a:t> </a:t>
            </a:r>
            <a:r>
              <a:rPr lang="en-US" dirty="0" smtClean="0"/>
              <a:t>is not the same as </a:t>
            </a:r>
            <a:r>
              <a:rPr lang="en-US" dirty="0" err="1" smtClean="0">
                <a:latin typeface="Courier New" pitchFamily="49" charset="0"/>
              </a:rPr>
              <a:t>itemsordered</a:t>
            </a:r>
            <a:r>
              <a:rPr lang="en-US" dirty="0" smtClean="0"/>
              <a:t>.</a:t>
            </a:r>
          </a:p>
          <a:p>
            <a:pPr lvl="1" eaLnBrk="1" hangingPunct="1">
              <a:lnSpc>
                <a:spcPct val="90000"/>
              </a:lnSpc>
            </a:pPr>
            <a:r>
              <a:rPr lang="en-US" dirty="0" smtClean="0"/>
              <a:t>Identifiers cannot include spaces.</a:t>
            </a:r>
          </a:p>
          <a:p>
            <a:pPr lvl="1" eaLnBrk="1" hangingPunct="1">
              <a:lnSpc>
                <a:spcPct val="90000"/>
              </a:lnSpc>
            </a:pPr>
            <a:r>
              <a:rPr lang="en-US" dirty="0" smtClean="0"/>
              <a:t>Cannot be a keyword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7"/>
          <p:cNvSpPr>
            <a:spLocks noChangeArrowheads="1"/>
          </p:cNvSpPr>
          <p:nvPr/>
        </p:nvSpPr>
        <p:spPr bwMode="auto">
          <a:xfrm>
            <a:off x="838200" y="1295400"/>
            <a:ext cx="7315200" cy="4953000"/>
          </a:xfrm>
          <a:prstGeom prst="rect">
            <a:avLst/>
          </a:prstGeom>
          <a:noFill/>
          <a:ln w="9525">
            <a:solidFill>
              <a:schemeClr val="tx1"/>
            </a:solidFill>
            <a:miter lim="800000"/>
            <a:headEnd/>
            <a:tailEnd/>
          </a:ln>
        </p:spPr>
        <p:txBody>
          <a:bodyPr wrap="none" anchor="ctr"/>
          <a:lstStyle/>
          <a:p>
            <a:endParaRPr lang="en-US"/>
          </a:p>
        </p:txBody>
      </p:sp>
      <p:sp>
        <p:nvSpPr>
          <p:cNvPr id="36868" name="Rectangle 2"/>
          <p:cNvSpPr>
            <a:spLocks noGrp="1" noChangeArrowheads="1"/>
          </p:cNvSpPr>
          <p:nvPr>
            <p:ph type="title" idx="4294967295"/>
          </p:nvPr>
        </p:nvSpPr>
        <p:spPr/>
        <p:txBody>
          <a:bodyPr/>
          <a:lstStyle/>
          <a:p>
            <a:pPr eaLnBrk="1" hangingPunct="1"/>
            <a:r>
              <a:rPr lang="en-US" dirty="0" smtClean="0"/>
              <a:t>Java Reserved </a:t>
            </a:r>
            <a:r>
              <a:rPr lang="en-US" dirty="0" smtClean="0">
                <a:solidFill>
                  <a:srgbClr val="FF0000"/>
                </a:solidFill>
              </a:rPr>
              <a:t>Keywords</a:t>
            </a:r>
          </a:p>
        </p:txBody>
      </p:sp>
      <p:sp>
        <p:nvSpPr>
          <p:cNvPr id="36869" name="Text Box 3"/>
          <p:cNvSpPr txBox="1">
            <a:spLocks noChangeArrowheads="1"/>
          </p:cNvSpPr>
          <p:nvPr/>
        </p:nvSpPr>
        <p:spPr bwMode="auto">
          <a:xfrm>
            <a:off x="1143000" y="1395413"/>
            <a:ext cx="1252266" cy="4493538"/>
          </a:xfrm>
          <a:prstGeom prst="rect">
            <a:avLst/>
          </a:prstGeom>
          <a:noFill/>
          <a:ln w="9525">
            <a:noFill/>
            <a:miter lim="800000"/>
            <a:headEnd/>
            <a:tailEnd/>
          </a:ln>
        </p:spPr>
        <p:txBody>
          <a:bodyPr wrap="none">
            <a:spAutoFit/>
          </a:bodyPr>
          <a:lstStyle/>
          <a:p>
            <a:pPr algn="l"/>
            <a:r>
              <a:rPr lang="en-US" sz="2200" dirty="0">
                <a:latin typeface="Arial" pitchFamily="34" charset="0"/>
              </a:rPr>
              <a:t>abstract</a:t>
            </a:r>
          </a:p>
          <a:p>
            <a:pPr algn="l"/>
            <a:r>
              <a:rPr lang="en-US" sz="2200" dirty="0">
                <a:latin typeface="Arial" pitchFamily="34" charset="0"/>
              </a:rPr>
              <a:t>assert</a:t>
            </a:r>
          </a:p>
          <a:p>
            <a:pPr algn="l"/>
            <a:r>
              <a:rPr lang="en-US" sz="2200" dirty="0" err="1">
                <a:latin typeface="Arial" pitchFamily="34" charset="0"/>
              </a:rPr>
              <a:t>boolean</a:t>
            </a:r>
            <a:endParaRPr lang="en-US" sz="2200" dirty="0">
              <a:latin typeface="Arial" pitchFamily="34" charset="0"/>
            </a:endParaRPr>
          </a:p>
          <a:p>
            <a:pPr algn="l"/>
            <a:r>
              <a:rPr lang="en-US" sz="2200" dirty="0">
                <a:latin typeface="Arial" pitchFamily="34" charset="0"/>
              </a:rPr>
              <a:t>break</a:t>
            </a:r>
          </a:p>
          <a:p>
            <a:pPr algn="l"/>
            <a:r>
              <a:rPr lang="en-US" sz="2200" dirty="0">
                <a:latin typeface="Arial" pitchFamily="34" charset="0"/>
              </a:rPr>
              <a:t>byte</a:t>
            </a:r>
          </a:p>
          <a:p>
            <a:pPr algn="l"/>
            <a:r>
              <a:rPr lang="en-US" sz="2200" dirty="0">
                <a:latin typeface="Arial" pitchFamily="34" charset="0"/>
              </a:rPr>
              <a:t>case</a:t>
            </a:r>
          </a:p>
          <a:p>
            <a:pPr algn="l"/>
            <a:r>
              <a:rPr lang="en-US" sz="2200" dirty="0">
                <a:latin typeface="Arial" pitchFamily="34" charset="0"/>
              </a:rPr>
              <a:t>catch</a:t>
            </a:r>
          </a:p>
          <a:p>
            <a:pPr algn="l"/>
            <a:r>
              <a:rPr lang="en-US" sz="2200" dirty="0">
                <a:latin typeface="Arial" pitchFamily="34" charset="0"/>
              </a:rPr>
              <a:t>char</a:t>
            </a:r>
          </a:p>
          <a:p>
            <a:pPr algn="l"/>
            <a:r>
              <a:rPr lang="en-US" sz="2200" dirty="0">
                <a:latin typeface="Arial" pitchFamily="34" charset="0"/>
              </a:rPr>
              <a:t>class</a:t>
            </a:r>
          </a:p>
          <a:p>
            <a:pPr algn="l"/>
            <a:r>
              <a:rPr lang="en-US" sz="2200" dirty="0">
                <a:latin typeface="Arial" pitchFamily="34" charset="0"/>
              </a:rPr>
              <a:t>const</a:t>
            </a:r>
          </a:p>
          <a:p>
            <a:pPr algn="l"/>
            <a:r>
              <a:rPr lang="en-US" sz="2200" dirty="0">
                <a:latin typeface="Arial" pitchFamily="34" charset="0"/>
              </a:rPr>
              <a:t>continue</a:t>
            </a:r>
          </a:p>
          <a:p>
            <a:pPr algn="l"/>
            <a:r>
              <a:rPr lang="en-US" sz="2200" dirty="0">
                <a:latin typeface="Arial" pitchFamily="34" charset="0"/>
              </a:rPr>
              <a:t>default</a:t>
            </a:r>
          </a:p>
          <a:p>
            <a:pPr algn="l"/>
            <a:r>
              <a:rPr lang="en-US" sz="2200" dirty="0">
                <a:latin typeface="Arial" pitchFamily="34" charset="0"/>
              </a:rPr>
              <a:t>do</a:t>
            </a:r>
          </a:p>
        </p:txBody>
      </p:sp>
      <p:sp>
        <p:nvSpPr>
          <p:cNvPr id="36870" name="Text Box 4"/>
          <p:cNvSpPr txBox="1">
            <a:spLocks noChangeArrowheads="1"/>
          </p:cNvSpPr>
          <p:nvPr/>
        </p:nvSpPr>
        <p:spPr bwMode="auto">
          <a:xfrm>
            <a:off x="2667000" y="1395413"/>
            <a:ext cx="1628972" cy="4493538"/>
          </a:xfrm>
          <a:prstGeom prst="rect">
            <a:avLst/>
          </a:prstGeom>
          <a:noFill/>
          <a:ln w="9525">
            <a:noFill/>
            <a:miter lim="800000"/>
            <a:headEnd/>
            <a:tailEnd/>
          </a:ln>
        </p:spPr>
        <p:txBody>
          <a:bodyPr wrap="none">
            <a:spAutoFit/>
          </a:bodyPr>
          <a:lstStyle/>
          <a:p>
            <a:pPr algn="l"/>
            <a:r>
              <a:rPr lang="en-US" sz="2200" dirty="0">
                <a:latin typeface="Arial" pitchFamily="34" charset="0"/>
              </a:rPr>
              <a:t>double</a:t>
            </a:r>
          </a:p>
          <a:p>
            <a:pPr algn="l"/>
            <a:r>
              <a:rPr lang="en-US" sz="2200" dirty="0">
                <a:latin typeface="Arial" pitchFamily="34" charset="0"/>
              </a:rPr>
              <a:t>else</a:t>
            </a:r>
          </a:p>
          <a:p>
            <a:pPr algn="l"/>
            <a:r>
              <a:rPr lang="en-US" sz="2200" dirty="0" err="1">
                <a:latin typeface="Arial" pitchFamily="34" charset="0"/>
              </a:rPr>
              <a:t>enum</a:t>
            </a:r>
            <a:endParaRPr lang="en-US" sz="2200" dirty="0">
              <a:latin typeface="Arial" pitchFamily="34" charset="0"/>
            </a:endParaRPr>
          </a:p>
          <a:p>
            <a:pPr algn="l"/>
            <a:r>
              <a:rPr lang="en-US" sz="2200" dirty="0">
                <a:latin typeface="Arial" pitchFamily="34" charset="0"/>
              </a:rPr>
              <a:t>extends</a:t>
            </a:r>
          </a:p>
          <a:p>
            <a:pPr algn="l"/>
            <a:r>
              <a:rPr lang="en-US" sz="2200" dirty="0">
                <a:latin typeface="Arial" pitchFamily="34" charset="0"/>
              </a:rPr>
              <a:t>false</a:t>
            </a:r>
          </a:p>
          <a:p>
            <a:pPr algn="l"/>
            <a:r>
              <a:rPr lang="en-US" sz="2200" dirty="0">
                <a:latin typeface="Arial" pitchFamily="34" charset="0"/>
              </a:rPr>
              <a:t>for</a:t>
            </a:r>
          </a:p>
          <a:p>
            <a:pPr algn="l"/>
            <a:r>
              <a:rPr lang="en-US" sz="2200" dirty="0">
                <a:latin typeface="Arial" pitchFamily="34" charset="0"/>
              </a:rPr>
              <a:t>final</a:t>
            </a:r>
          </a:p>
          <a:p>
            <a:pPr algn="l"/>
            <a:r>
              <a:rPr lang="en-US" sz="2200" dirty="0">
                <a:latin typeface="Arial" pitchFamily="34" charset="0"/>
              </a:rPr>
              <a:t>finally</a:t>
            </a:r>
          </a:p>
          <a:p>
            <a:pPr algn="l"/>
            <a:r>
              <a:rPr lang="en-US" sz="2200" dirty="0">
                <a:latin typeface="Arial" pitchFamily="34" charset="0"/>
              </a:rPr>
              <a:t>float</a:t>
            </a:r>
          </a:p>
          <a:p>
            <a:pPr algn="l"/>
            <a:r>
              <a:rPr lang="en-US" sz="2200" dirty="0" err="1">
                <a:latin typeface="Arial" pitchFamily="34" charset="0"/>
              </a:rPr>
              <a:t>goto</a:t>
            </a:r>
            <a:endParaRPr lang="en-US" sz="2200" dirty="0">
              <a:latin typeface="Arial" pitchFamily="34" charset="0"/>
            </a:endParaRPr>
          </a:p>
          <a:p>
            <a:pPr algn="l"/>
            <a:r>
              <a:rPr lang="en-US" sz="2200" dirty="0">
                <a:latin typeface="Arial" pitchFamily="34" charset="0"/>
              </a:rPr>
              <a:t>if</a:t>
            </a:r>
          </a:p>
          <a:p>
            <a:pPr algn="l"/>
            <a:r>
              <a:rPr lang="en-US" sz="2200" dirty="0">
                <a:latin typeface="Arial" pitchFamily="34" charset="0"/>
              </a:rPr>
              <a:t>implements</a:t>
            </a:r>
          </a:p>
          <a:p>
            <a:pPr algn="l"/>
            <a:r>
              <a:rPr lang="en-US" sz="2200" dirty="0">
                <a:latin typeface="Arial" pitchFamily="34" charset="0"/>
              </a:rPr>
              <a:t>import</a:t>
            </a:r>
          </a:p>
        </p:txBody>
      </p:sp>
      <p:sp>
        <p:nvSpPr>
          <p:cNvPr id="36871" name="Text Box 5"/>
          <p:cNvSpPr txBox="1">
            <a:spLocks noChangeArrowheads="1"/>
          </p:cNvSpPr>
          <p:nvPr/>
        </p:nvSpPr>
        <p:spPr bwMode="auto">
          <a:xfrm>
            <a:off x="4495800" y="1395413"/>
            <a:ext cx="1471878" cy="4493538"/>
          </a:xfrm>
          <a:prstGeom prst="rect">
            <a:avLst/>
          </a:prstGeom>
          <a:noFill/>
          <a:ln w="9525">
            <a:noFill/>
            <a:miter lim="800000"/>
            <a:headEnd/>
            <a:tailEnd/>
          </a:ln>
        </p:spPr>
        <p:txBody>
          <a:bodyPr wrap="none">
            <a:spAutoFit/>
          </a:bodyPr>
          <a:lstStyle/>
          <a:p>
            <a:pPr algn="l"/>
            <a:r>
              <a:rPr lang="en-US" sz="2200" dirty="0" err="1">
                <a:latin typeface="Arial" pitchFamily="34" charset="0"/>
              </a:rPr>
              <a:t>instanceof</a:t>
            </a:r>
            <a:endParaRPr lang="en-US" sz="2200" dirty="0">
              <a:latin typeface="Arial" pitchFamily="34" charset="0"/>
            </a:endParaRPr>
          </a:p>
          <a:p>
            <a:pPr algn="l"/>
            <a:r>
              <a:rPr lang="en-US" sz="2200" dirty="0" err="1">
                <a:latin typeface="Arial" pitchFamily="34" charset="0"/>
              </a:rPr>
              <a:t>int</a:t>
            </a:r>
            <a:endParaRPr lang="en-US" sz="2200" dirty="0">
              <a:latin typeface="Arial" pitchFamily="34" charset="0"/>
            </a:endParaRPr>
          </a:p>
          <a:p>
            <a:pPr algn="l"/>
            <a:r>
              <a:rPr lang="en-US" sz="2200" dirty="0">
                <a:latin typeface="Arial" pitchFamily="34" charset="0"/>
              </a:rPr>
              <a:t>interface</a:t>
            </a:r>
          </a:p>
          <a:p>
            <a:pPr algn="l"/>
            <a:r>
              <a:rPr lang="en-US" sz="2200" dirty="0">
                <a:latin typeface="Arial" pitchFamily="34" charset="0"/>
              </a:rPr>
              <a:t>long</a:t>
            </a:r>
          </a:p>
          <a:p>
            <a:pPr algn="l"/>
            <a:r>
              <a:rPr lang="en-US" sz="2200" dirty="0">
                <a:latin typeface="Arial" pitchFamily="34" charset="0"/>
              </a:rPr>
              <a:t>native</a:t>
            </a:r>
          </a:p>
          <a:p>
            <a:pPr algn="l"/>
            <a:r>
              <a:rPr lang="en-US" sz="2200" dirty="0">
                <a:latin typeface="Arial" pitchFamily="34" charset="0"/>
              </a:rPr>
              <a:t>new</a:t>
            </a:r>
          </a:p>
          <a:p>
            <a:pPr algn="l"/>
            <a:r>
              <a:rPr lang="en-US" sz="2200" dirty="0">
                <a:latin typeface="Arial" pitchFamily="34" charset="0"/>
              </a:rPr>
              <a:t>null</a:t>
            </a:r>
          </a:p>
          <a:p>
            <a:pPr algn="l"/>
            <a:r>
              <a:rPr lang="en-US" sz="2200" dirty="0">
                <a:latin typeface="Arial" pitchFamily="34" charset="0"/>
              </a:rPr>
              <a:t>package</a:t>
            </a:r>
          </a:p>
          <a:p>
            <a:pPr algn="l"/>
            <a:r>
              <a:rPr lang="en-US" sz="2200" dirty="0">
                <a:latin typeface="Arial" pitchFamily="34" charset="0"/>
              </a:rPr>
              <a:t>private</a:t>
            </a:r>
          </a:p>
          <a:p>
            <a:pPr algn="l"/>
            <a:r>
              <a:rPr lang="en-US" sz="2200" dirty="0">
                <a:latin typeface="Arial" pitchFamily="34" charset="0"/>
              </a:rPr>
              <a:t>protected</a:t>
            </a:r>
          </a:p>
          <a:p>
            <a:pPr algn="l"/>
            <a:r>
              <a:rPr lang="en-US" sz="2200" dirty="0">
                <a:latin typeface="Arial" pitchFamily="34" charset="0"/>
              </a:rPr>
              <a:t>public</a:t>
            </a:r>
          </a:p>
          <a:p>
            <a:pPr algn="l"/>
            <a:r>
              <a:rPr lang="en-US" sz="2200" dirty="0">
                <a:latin typeface="Arial" pitchFamily="34" charset="0"/>
              </a:rPr>
              <a:t>return</a:t>
            </a:r>
          </a:p>
          <a:p>
            <a:pPr algn="l"/>
            <a:r>
              <a:rPr lang="en-US" sz="2200" dirty="0">
                <a:latin typeface="Arial" pitchFamily="34" charset="0"/>
              </a:rPr>
              <a:t>short</a:t>
            </a:r>
          </a:p>
        </p:txBody>
      </p:sp>
      <p:sp>
        <p:nvSpPr>
          <p:cNvPr id="36872" name="Text Box 6"/>
          <p:cNvSpPr txBox="1">
            <a:spLocks noChangeArrowheads="1"/>
          </p:cNvSpPr>
          <p:nvPr/>
        </p:nvSpPr>
        <p:spPr bwMode="auto">
          <a:xfrm>
            <a:off x="6173788" y="1395413"/>
            <a:ext cx="1848583" cy="4832092"/>
          </a:xfrm>
          <a:prstGeom prst="rect">
            <a:avLst/>
          </a:prstGeom>
          <a:noFill/>
          <a:ln w="9525">
            <a:noFill/>
            <a:miter lim="800000"/>
            <a:headEnd/>
            <a:tailEnd/>
          </a:ln>
        </p:spPr>
        <p:txBody>
          <a:bodyPr wrap="none">
            <a:spAutoFit/>
          </a:bodyPr>
          <a:lstStyle/>
          <a:p>
            <a:pPr algn="l"/>
            <a:r>
              <a:rPr lang="en-US" sz="2200" dirty="0">
                <a:latin typeface="Arial" pitchFamily="34" charset="0"/>
              </a:rPr>
              <a:t>static</a:t>
            </a:r>
          </a:p>
          <a:p>
            <a:pPr algn="l"/>
            <a:r>
              <a:rPr lang="en-US" sz="2200" dirty="0" err="1">
                <a:latin typeface="Arial" pitchFamily="34" charset="0"/>
              </a:rPr>
              <a:t>strictfp</a:t>
            </a:r>
            <a:endParaRPr lang="en-US" sz="2200" dirty="0">
              <a:latin typeface="Arial" pitchFamily="34" charset="0"/>
            </a:endParaRPr>
          </a:p>
          <a:p>
            <a:pPr algn="l"/>
            <a:r>
              <a:rPr lang="en-US" sz="2200" dirty="0">
                <a:latin typeface="Arial" pitchFamily="34" charset="0"/>
              </a:rPr>
              <a:t>super</a:t>
            </a:r>
          </a:p>
          <a:p>
            <a:pPr algn="l"/>
            <a:r>
              <a:rPr lang="en-US" sz="2200" dirty="0">
                <a:latin typeface="Arial" pitchFamily="34" charset="0"/>
              </a:rPr>
              <a:t>switch</a:t>
            </a:r>
          </a:p>
          <a:p>
            <a:pPr algn="l"/>
            <a:r>
              <a:rPr lang="en-US" sz="2200" dirty="0">
                <a:latin typeface="Arial" pitchFamily="34" charset="0"/>
              </a:rPr>
              <a:t>synchronized</a:t>
            </a:r>
          </a:p>
          <a:p>
            <a:pPr algn="l"/>
            <a:r>
              <a:rPr lang="en-US" sz="2200" dirty="0">
                <a:latin typeface="Arial" pitchFamily="34" charset="0"/>
              </a:rPr>
              <a:t>this</a:t>
            </a:r>
          </a:p>
          <a:p>
            <a:pPr algn="l"/>
            <a:r>
              <a:rPr lang="en-US" sz="2200" dirty="0">
                <a:latin typeface="Arial" pitchFamily="34" charset="0"/>
              </a:rPr>
              <a:t>throw</a:t>
            </a:r>
          </a:p>
          <a:p>
            <a:pPr algn="l"/>
            <a:r>
              <a:rPr lang="en-US" sz="2200" dirty="0">
                <a:latin typeface="Arial" pitchFamily="34" charset="0"/>
              </a:rPr>
              <a:t>throws</a:t>
            </a:r>
          </a:p>
          <a:p>
            <a:pPr algn="l"/>
            <a:r>
              <a:rPr lang="en-US" sz="2200" dirty="0">
                <a:latin typeface="Arial" pitchFamily="34" charset="0"/>
              </a:rPr>
              <a:t>transient</a:t>
            </a:r>
          </a:p>
          <a:p>
            <a:pPr algn="l"/>
            <a:r>
              <a:rPr lang="en-US" sz="2200" dirty="0">
                <a:latin typeface="Arial" pitchFamily="34" charset="0"/>
              </a:rPr>
              <a:t>true</a:t>
            </a:r>
          </a:p>
          <a:p>
            <a:pPr algn="l"/>
            <a:r>
              <a:rPr lang="en-US" sz="2200" dirty="0">
                <a:latin typeface="Arial" pitchFamily="34" charset="0"/>
              </a:rPr>
              <a:t>try</a:t>
            </a:r>
          </a:p>
          <a:p>
            <a:pPr algn="l"/>
            <a:r>
              <a:rPr lang="en-US" sz="2200" dirty="0">
                <a:latin typeface="Arial" pitchFamily="34" charset="0"/>
              </a:rPr>
              <a:t>void</a:t>
            </a:r>
          </a:p>
          <a:p>
            <a:pPr algn="l"/>
            <a:r>
              <a:rPr lang="en-US" sz="2200" dirty="0">
                <a:latin typeface="Arial" pitchFamily="34" charset="0"/>
              </a:rPr>
              <a:t>volatile</a:t>
            </a:r>
          </a:p>
          <a:p>
            <a:pPr algn="l"/>
            <a:r>
              <a:rPr lang="en-US" sz="2200" dirty="0">
                <a:latin typeface="Arial" pitchFamily="34" charset="0"/>
              </a:rPr>
              <a:t>while</a:t>
            </a:r>
            <a:endParaRPr lang="en-US" sz="2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idx="4294967295"/>
          </p:nvPr>
        </p:nvSpPr>
        <p:spPr/>
        <p:txBody>
          <a:bodyPr/>
          <a:lstStyle/>
          <a:p>
            <a:pPr eaLnBrk="1" hangingPunct="1"/>
            <a:r>
              <a:rPr lang="en-US" altLang="en-US" smtClean="0"/>
              <a:t>Variable Names</a:t>
            </a:r>
          </a:p>
        </p:txBody>
      </p:sp>
      <p:sp>
        <p:nvSpPr>
          <p:cNvPr id="68612" name="Rectangle 3"/>
          <p:cNvSpPr>
            <a:spLocks noGrp="1" noChangeArrowheads="1"/>
          </p:cNvSpPr>
          <p:nvPr>
            <p:ph type="body" idx="4294967295"/>
          </p:nvPr>
        </p:nvSpPr>
        <p:spPr/>
        <p:txBody>
          <a:bodyPr/>
          <a:lstStyle/>
          <a:p>
            <a:pPr eaLnBrk="1" hangingPunct="1"/>
            <a:r>
              <a:rPr lang="en-US" altLang="en-US" smtClean="0"/>
              <a:t>Variable names should be descriptive.</a:t>
            </a:r>
          </a:p>
          <a:p>
            <a:pPr eaLnBrk="1" hangingPunct="1"/>
            <a:r>
              <a:rPr lang="en-US" altLang="en-US" smtClean="0"/>
              <a:t>Descriptive names allow the code to be more readable; therefore, the code is more maintainable.</a:t>
            </a:r>
          </a:p>
          <a:p>
            <a:pPr eaLnBrk="1" hangingPunct="1"/>
            <a:r>
              <a:rPr lang="en-US" altLang="en-US" smtClean="0"/>
              <a:t>Which of the following is more descriptive?</a:t>
            </a:r>
          </a:p>
          <a:p>
            <a:pPr lvl="3" eaLnBrk="1" hangingPunct="1">
              <a:buFontTx/>
              <a:buNone/>
            </a:pPr>
            <a:r>
              <a:rPr lang="en-US" altLang="en-US" smtClean="0">
                <a:latin typeface="Courier New" panose="02070309020205020404" pitchFamily="49" charset="0"/>
              </a:rPr>
              <a:t>double </a:t>
            </a:r>
            <a:r>
              <a:rPr lang="en-US" altLang="en-US" smtClean="0">
                <a:solidFill>
                  <a:srgbClr val="FF3300"/>
                </a:solidFill>
                <a:latin typeface="Courier New" panose="02070309020205020404" pitchFamily="49" charset="0"/>
              </a:rPr>
              <a:t>tr</a:t>
            </a:r>
            <a:r>
              <a:rPr lang="en-US" altLang="en-US" smtClean="0">
                <a:latin typeface="Courier New" panose="02070309020205020404" pitchFamily="49" charset="0"/>
              </a:rPr>
              <a:t> = 0.0725;</a:t>
            </a:r>
          </a:p>
          <a:p>
            <a:pPr lvl="3" eaLnBrk="1" hangingPunct="1">
              <a:buFontTx/>
              <a:buNone/>
            </a:pPr>
            <a:r>
              <a:rPr lang="en-US" altLang="en-US" smtClean="0">
                <a:latin typeface="Courier New" panose="02070309020205020404" pitchFamily="49" charset="0"/>
              </a:rPr>
              <a:t>double </a:t>
            </a:r>
            <a:r>
              <a:rPr lang="en-US" altLang="en-US" smtClean="0">
                <a:solidFill>
                  <a:srgbClr val="FF3300"/>
                </a:solidFill>
                <a:latin typeface="Courier New" panose="02070309020205020404" pitchFamily="49" charset="0"/>
              </a:rPr>
              <a:t>salesTaxRate</a:t>
            </a:r>
            <a:r>
              <a:rPr lang="en-US" altLang="en-US" smtClean="0">
                <a:latin typeface="Courier New" panose="02070309020205020404" pitchFamily="49" charset="0"/>
              </a:rPr>
              <a:t> = 0.0725;</a:t>
            </a:r>
          </a:p>
          <a:p>
            <a:pPr eaLnBrk="1" hangingPunct="1"/>
            <a:r>
              <a:rPr lang="en-US" altLang="en-US" smtClean="0"/>
              <a:t>Java programs should be </a:t>
            </a:r>
            <a:r>
              <a:rPr lang="en-US" altLang="en-US" i="1" smtClean="0"/>
              <a:t>self-documenting</a:t>
            </a:r>
            <a:r>
              <a:rPr lang="en-US" altLang="en-US" smtClean="0"/>
              <a:t>.</a:t>
            </a:r>
          </a:p>
        </p:txBody>
      </p:sp>
    </p:spTree>
    <p:extLst>
      <p:ext uri="{BB962C8B-B14F-4D97-AF65-F5344CB8AC3E}">
        <p14:creationId xmlns:p14="http://schemas.microsoft.com/office/powerpoint/2010/main" val="2844415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pPr eaLnBrk="1" hangingPunct="1"/>
            <a:r>
              <a:rPr lang="en-US" smtClean="0"/>
              <a:t>Java Naming Conventions</a:t>
            </a:r>
          </a:p>
        </p:txBody>
      </p:sp>
      <p:sp>
        <p:nvSpPr>
          <p:cNvPr id="38916" name="Rectangle 3"/>
          <p:cNvSpPr>
            <a:spLocks noGrp="1" noChangeArrowheads="1"/>
          </p:cNvSpPr>
          <p:nvPr>
            <p:ph type="body" idx="4294967295"/>
          </p:nvPr>
        </p:nvSpPr>
        <p:spPr/>
        <p:txBody>
          <a:bodyPr/>
          <a:lstStyle/>
          <a:p>
            <a:pPr eaLnBrk="1" hangingPunct="1"/>
            <a:r>
              <a:rPr lang="en-US" sz="2800" dirty="0" smtClean="0">
                <a:solidFill>
                  <a:srgbClr val="FF0000"/>
                </a:solidFill>
              </a:rPr>
              <a:t>Variable</a:t>
            </a:r>
            <a:r>
              <a:rPr lang="en-US" sz="2800" dirty="0" smtClean="0"/>
              <a:t> names should begin with a </a:t>
            </a:r>
            <a:r>
              <a:rPr lang="en-US" sz="2800" dirty="0" smtClean="0">
                <a:solidFill>
                  <a:srgbClr val="FF0000"/>
                </a:solidFill>
              </a:rPr>
              <a:t>lower case </a:t>
            </a:r>
            <a:r>
              <a:rPr lang="en-US" sz="2800" dirty="0" smtClean="0"/>
              <a:t>letter and then switch to title case thereafter:</a:t>
            </a:r>
          </a:p>
          <a:p>
            <a:pPr lvl="2" eaLnBrk="1" hangingPunct="1">
              <a:buFontTx/>
              <a:buNone/>
            </a:pPr>
            <a:r>
              <a:rPr lang="en-US" sz="2000" dirty="0" smtClean="0"/>
              <a:t>Ex: </a:t>
            </a:r>
            <a:r>
              <a:rPr lang="en-US" sz="2000" dirty="0" err="1" smtClean="0">
                <a:latin typeface="Courier New" pitchFamily="49" charset="0"/>
              </a:rPr>
              <a:t>int</a:t>
            </a:r>
            <a:r>
              <a:rPr lang="en-US" sz="2000" dirty="0" smtClean="0">
                <a:latin typeface="Courier New" pitchFamily="49" charset="0"/>
              </a:rPr>
              <a:t> </a:t>
            </a:r>
            <a:r>
              <a:rPr lang="en-US" sz="2000" dirty="0" err="1" smtClean="0">
                <a:solidFill>
                  <a:schemeClr val="hlink"/>
                </a:solidFill>
                <a:latin typeface="Courier New" pitchFamily="49" charset="0"/>
              </a:rPr>
              <a:t>caTaxRate</a:t>
            </a:r>
            <a:endParaRPr lang="en-US" sz="2000" dirty="0" smtClean="0">
              <a:solidFill>
                <a:schemeClr val="hlink"/>
              </a:solidFill>
              <a:latin typeface="Courier New" pitchFamily="49" charset="0"/>
            </a:endParaRPr>
          </a:p>
          <a:p>
            <a:pPr eaLnBrk="1" hangingPunct="1"/>
            <a:r>
              <a:rPr lang="en-US" sz="2800" dirty="0" smtClean="0">
                <a:solidFill>
                  <a:srgbClr val="FF0000"/>
                </a:solidFill>
              </a:rPr>
              <a:t>Class</a:t>
            </a:r>
            <a:r>
              <a:rPr lang="en-US" sz="2800" dirty="0" smtClean="0"/>
              <a:t> names should begin with a </a:t>
            </a:r>
            <a:r>
              <a:rPr lang="en-US" sz="2800" dirty="0" smtClean="0">
                <a:solidFill>
                  <a:srgbClr val="FF0000"/>
                </a:solidFill>
              </a:rPr>
              <a:t>upper case </a:t>
            </a:r>
            <a:r>
              <a:rPr lang="en-US" sz="2800" dirty="0" smtClean="0"/>
              <a:t>letter.</a:t>
            </a:r>
          </a:p>
          <a:p>
            <a:pPr lvl="2" eaLnBrk="1" hangingPunct="1">
              <a:buFontTx/>
              <a:buNone/>
            </a:pPr>
            <a:r>
              <a:rPr lang="en-US" sz="2000" dirty="0" smtClean="0"/>
              <a:t>Ex: </a:t>
            </a:r>
            <a:r>
              <a:rPr lang="en-US" sz="2000" dirty="0" smtClean="0">
                <a:latin typeface="Courier New" pitchFamily="49" charset="0"/>
              </a:rPr>
              <a:t>public class </a:t>
            </a:r>
            <a:r>
              <a:rPr lang="en-US" sz="2000" dirty="0" err="1" smtClean="0">
                <a:solidFill>
                  <a:schemeClr val="hlink"/>
                </a:solidFill>
                <a:latin typeface="Courier New" pitchFamily="49" charset="0"/>
              </a:rPr>
              <a:t>BigLittle</a:t>
            </a:r>
            <a:endParaRPr lang="en-US" sz="2000" dirty="0" smtClean="0">
              <a:solidFill>
                <a:schemeClr val="hlink"/>
              </a:solidFill>
              <a:latin typeface="Courier New" pitchFamily="49" charset="0"/>
            </a:endParaRPr>
          </a:p>
          <a:p>
            <a:pPr eaLnBrk="1" hangingPunct="1"/>
            <a:r>
              <a:rPr lang="en-US" sz="2800" dirty="0" smtClean="0"/>
              <a:t>More Java naming conventions can be found at:</a:t>
            </a:r>
          </a:p>
          <a:p>
            <a:pPr lvl="1" eaLnBrk="1" hangingPunct="1">
              <a:buFontTx/>
              <a:buNone/>
            </a:pPr>
            <a:r>
              <a:rPr lang="en-US" sz="2000" dirty="0" smtClean="0">
                <a:hlinkClick r:id="rId3"/>
              </a:rPr>
              <a:t>http://java.sun.com/docs/codeconv/html/CodeConventions.doc8.html</a:t>
            </a:r>
            <a:endParaRPr lang="en-US" sz="2000" dirty="0" smtClean="0"/>
          </a:p>
          <a:p>
            <a:pPr eaLnBrk="1" hangingPunct="1"/>
            <a:r>
              <a:rPr lang="en-US" sz="2800" dirty="0" smtClean="0"/>
              <a:t>A general rule of thumb about naming variables and classes are that, with some exceptions, their names tend to be </a:t>
            </a:r>
            <a:r>
              <a:rPr lang="en-US" sz="2800" dirty="0" smtClean="0">
                <a:solidFill>
                  <a:srgbClr val="FF0000"/>
                </a:solidFill>
              </a:rPr>
              <a:t>nouns</a:t>
            </a:r>
            <a:r>
              <a:rPr lang="en-US" sz="2800" dirty="0" smtClean="0"/>
              <a:t> or noun phrases.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pPr eaLnBrk="1" hangingPunct="1"/>
            <a:r>
              <a:rPr lang="en-US" smtClean="0"/>
              <a:t>The Compiler and the Java Virtual Machine</a:t>
            </a:r>
          </a:p>
        </p:txBody>
      </p:sp>
      <p:sp>
        <p:nvSpPr>
          <p:cNvPr id="41988" name="Rectangle 3"/>
          <p:cNvSpPr>
            <a:spLocks noGrp="1" noChangeArrowheads="1"/>
          </p:cNvSpPr>
          <p:nvPr>
            <p:ph type="body" idx="4294967295"/>
          </p:nvPr>
        </p:nvSpPr>
        <p:spPr>
          <a:xfrm>
            <a:off x="685800" y="1371600"/>
            <a:ext cx="7772400" cy="4876800"/>
          </a:xfrm>
        </p:spPr>
        <p:txBody>
          <a:bodyPr/>
          <a:lstStyle/>
          <a:p>
            <a:pPr eaLnBrk="1" hangingPunct="1"/>
            <a:r>
              <a:rPr lang="en-US" dirty="0" smtClean="0"/>
              <a:t>A programmer writes Java programming statements for a program.</a:t>
            </a:r>
          </a:p>
          <a:p>
            <a:pPr eaLnBrk="1" hangingPunct="1"/>
            <a:r>
              <a:rPr lang="en-US" dirty="0" smtClean="0"/>
              <a:t>These statements are known as </a:t>
            </a:r>
            <a:r>
              <a:rPr lang="en-US" i="1" dirty="0" smtClean="0">
                <a:solidFill>
                  <a:srgbClr val="FF0000"/>
                </a:solidFill>
              </a:rPr>
              <a:t>source code</a:t>
            </a:r>
            <a:r>
              <a:rPr lang="en-US" dirty="0" smtClean="0"/>
              <a:t>.</a:t>
            </a:r>
          </a:p>
          <a:p>
            <a:pPr eaLnBrk="1" hangingPunct="1"/>
            <a:r>
              <a:rPr lang="en-US" dirty="0" smtClean="0"/>
              <a:t>A </a:t>
            </a:r>
            <a:r>
              <a:rPr lang="en-US" i="1" dirty="0" smtClean="0">
                <a:solidFill>
                  <a:srgbClr val="FF0000"/>
                </a:solidFill>
              </a:rPr>
              <a:t>text editor </a:t>
            </a:r>
            <a:r>
              <a:rPr lang="en-US" dirty="0" smtClean="0"/>
              <a:t>is used to edit and save a Java </a:t>
            </a:r>
            <a:r>
              <a:rPr lang="en-US" i="1" dirty="0" smtClean="0"/>
              <a:t>source code file.</a:t>
            </a:r>
          </a:p>
          <a:p>
            <a:pPr eaLnBrk="1" hangingPunct="1"/>
            <a:r>
              <a:rPr lang="en-US" dirty="0" smtClean="0"/>
              <a:t>Source code files have a </a:t>
            </a:r>
            <a:r>
              <a:rPr lang="en-US" i="1" dirty="0" smtClean="0"/>
              <a:t>.java</a:t>
            </a:r>
            <a:r>
              <a:rPr lang="en-US" dirty="0" smtClean="0"/>
              <a:t> file extension.</a:t>
            </a:r>
          </a:p>
          <a:p>
            <a:pPr eaLnBrk="1" hangingPunct="1"/>
            <a:r>
              <a:rPr lang="en-US" dirty="0" smtClean="0"/>
              <a:t>A </a:t>
            </a:r>
            <a:r>
              <a:rPr lang="en-US" i="1" dirty="0" smtClean="0">
                <a:solidFill>
                  <a:srgbClr val="FF0000"/>
                </a:solidFill>
              </a:rPr>
              <a:t>compiler</a:t>
            </a:r>
            <a:r>
              <a:rPr lang="en-US" i="1" dirty="0" smtClean="0"/>
              <a:t> </a:t>
            </a:r>
            <a:r>
              <a:rPr lang="en-US" dirty="0" smtClean="0"/>
              <a:t>is a program that translates source code into an executable form.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smtClean="0"/>
              <a:t>Primitive Data Types</a:t>
            </a:r>
          </a:p>
        </p:txBody>
      </p:sp>
      <p:sp>
        <p:nvSpPr>
          <p:cNvPr id="39940" name="Rectangle 3"/>
          <p:cNvSpPr>
            <a:spLocks noGrp="1" noChangeArrowheads="1"/>
          </p:cNvSpPr>
          <p:nvPr>
            <p:ph type="body" sz="half" idx="4294967295"/>
          </p:nvPr>
        </p:nvSpPr>
        <p:spPr>
          <a:xfrm>
            <a:off x="385763" y="3336925"/>
            <a:ext cx="4067175" cy="1844675"/>
          </a:xfrm>
        </p:spPr>
        <p:txBody>
          <a:bodyPr/>
          <a:lstStyle/>
          <a:p>
            <a:pPr lvl="1" eaLnBrk="1" hangingPunct="1"/>
            <a:r>
              <a:rPr lang="en-US" sz="2400" smtClean="0">
                <a:latin typeface="Courier New" pitchFamily="49" charset="0"/>
              </a:rPr>
              <a:t>byte</a:t>
            </a:r>
          </a:p>
          <a:p>
            <a:pPr lvl="1" eaLnBrk="1" hangingPunct="1"/>
            <a:r>
              <a:rPr lang="en-US" sz="2400" smtClean="0">
                <a:latin typeface="Courier New" pitchFamily="49" charset="0"/>
              </a:rPr>
              <a:t>short</a:t>
            </a:r>
          </a:p>
          <a:p>
            <a:pPr lvl="1" eaLnBrk="1" hangingPunct="1"/>
            <a:r>
              <a:rPr lang="en-US" sz="2400" smtClean="0">
                <a:latin typeface="Courier New" pitchFamily="49" charset="0"/>
              </a:rPr>
              <a:t>int</a:t>
            </a:r>
          </a:p>
          <a:p>
            <a:pPr lvl="1" eaLnBrk="1" hangingPunct="1"/>
            <a:r>
              <a:rPr lang="en-US" sz="2400" smtClean="0">
                <a:latin typeface="Courier New" pitchFamily="49" charset="0"/>
              </a:rPr>
              <a:t>long</a:t>
            </a:r>
          </a:p>
        </p:txBody>
      </p:sp>
      <p:sp>
        <p:nvSpPr>
          <p:cNvPr id="39941" name="Rectangle 4"/>
          <p:cNvSpPr>
            <a:spLocks noGrp="1" noChangeArrowheads="1"/>
          </p:cNvSpPr>
          <p:nvPr>
            <p:ph type="body" sz="half" idx="4294967295"/>
          </p:nvPr>
        </p:nvSpPr>
        <p:spPr>
          <a:xfrm>
            <a:off x="4533900" y="3336925"/>
            <a:ext cx="4065588" cy="1770063"/>
          </a:xfrm>
        </p:spPr>
        <p:txBody>
          <a:bodyPr/>
          <a:lstStyle/>
          <a:p>
            <a:pPr lvl="1" eaLnBrk="1" hangingPunct="1">
              <a:lnSpc>
                <a:spcPct val="90000"/>
              </a:lnSpc>
            </a:pPr>
            <a:r>
              <a:rPr lang="en-US" sz="2400" smtClean="0">
                <a:latin typeface="Courier New" pitchFamily="49" charset="0"/>
              </a:rPr>
              <a:t>float</a:t>
            </a:r>
          </a:p>
          <a:p>
            <a:pPr lvl="1" eaLnBrk="1" hangingPunct="1">
              <a:lnSpc>
                <a:spcPct val="90000"/>
              </a:lnSpc>
            </a:pPr>
            <a:r>
              <a:rPr lang="en-US" sz="2400" smtClean="0">
                <a:latin typeface="Courier New" pitchFamily="49" charset="0"/>
              </a:rPr>
              <a:t>double</a:t>
            </a:r>
          </a:p>
          <a:p>
            <a:pPr lvl="1" eaLnBrk="1" hangingPunct="1">
              <a:lnSpc>
                <a:spcPct val="90000"/>
              </a:lnSpc>
            </a:pPr>
            <a:r>
              <a:rPr lang="en-US" sz="2400" smtClean="0">
                <a:latin typeface="Courier New" pitchFamily="49" charset="0"/>
              </a:rPr>
              <a:t>boolean</a:t>
            </a:r>
          </a:p>
          <a:p>
            <a:pPr lvl="1" eaLnBrk="1" hangingPunct="1">
              <a:lnSpc>
                <a:spcPct val="90000"/>
              </a:lnSpc>
            </a:pPr>
            <a:r>
              <a:rPr lang="en-US" sz="2400" smtClean="0">
                <a:latin typeface="Courier New" pitchFamily="49" charset="0"/>
              </a:rPr>
              <a:t>char</a:t>
            </a:r>
          </a:p>
        </p:txBody>
      </p:sp>
      <p:sp>
        <p:nvSpPr>
          <p:cNvPr id="39942" name="Text Box 5"/>
          <p:cNvSpPr txBox="1">
            <a:spLocks noChangeArrowheads="1"/>
          </p:cNvSpPr>
          <p:nvPr/>
        </p:nvSpPr>
        <p:spPr bwMode="auto">
          <a:xfrm>
            <a:off x="457200" y="1600200"/>
            <a:ext cx="7788275" cy="1501775"/>
          </a:xfrm>
          <a:prstGeom prst="rect">
            <a:avLst/>
          </a:prstGeom>
          <a:noFill/>
          <a:ln w="9525">
            <a:noFill/>
            <a:miter lim="800000"/>
            <a:headEnd/>
            <a:tailEnd/>
          </a:ln>
        </p:spPr>
        <p:txBody>
          <a:bodyPr>
            <a:spAutoFit/>
          </a:bodyPr>
          <a:lstStyle/>
          <a:p>
            <a:pPr marL="233363" indent="-233363">
              <a:lnSpc>
                <a:spcPct val="90000"/>
              </a:lnSpc>
              <a:spcBef>
                <a:spcPct val="20000"/>
              </a:spcBef>
              <a:spcAft>
                <a:spcPct val="20000"/>
              </a:spcAft>
              <a:buClr>
                <a:schemeClr val="accent2"/>
              </a:buClr>
              <a:buSzPct val="110000"/>
              <a:buFontTx/>
              <a:buChar char="•"/>
            </a:pPr>
            <a:r>
              <a:rPr lang="en-US" sz="2800"/>
              <a:t>Primitive data types are built into the Java language and are not derived from classes.</a:t>
            </a:r>
          </a:p>
          <a:p>
            <a:pPr marL="233363" indent="-233363">
              <a:lnSpc>
                <a:spcPct val="90000"/>
              </a:lnSpc>
              <a:spcBef>
                <a:spcPct val="20000"/>
              </a:spcBef>
              <a:spcAft>
                <a:spcPct val="20000"/>
              </a:spcAft>
              <a:buClr>
                <a:schemeClr val="accent2"/>
              </a:buClr>
              <a:buSzPct val="110000"/>
              <a:buFontTx/>
              <a:buChar char="•"/>
            </a:pPr>
            <a:r>
              <a:rPr lang="en-US" sz="2800"/>
              <a:t>There are 8 Java primitive data types.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smtClean="0"/>
              <a:t>Numeric Data Types</a:t>
            </a:r>
          </a:p>
        </p:txBody>
      </p:sp>
      <p:graphicFrame>
        <p:nvGraphicFramePr>
          <p:cNvPr id="184403" name="Group 83"/>
          <p:cNvGraphicFramePr>
            <a:graphicFrameLocks noGrp="1"/>
          </p:cNvGraphicFramePr>
          <p:nvPr/>
        </p:nvGraphicFramePr>
        <p:xfrm>
          <a:off x="457200" y="1371600"/>
          <a:ext cx="8382000" cy="4699000"/>
        </p:xfrm>
        <a:graphic>
          <a:graphicData uri="http://schemas.openxmlformats.org/drawingml/2006/table">
            <a:tbl>
              <a:tblPr/>
              <a:tblGrid>
                <a:gridCol w="990600"/>
                <a:gridCol w="915988"/>
                <a:gridCol w="6475412"/>
              </a:tblGrid>
              <a:tr h="7620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1 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Integers in the range</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hlink"/>
                          </a:solidFill>
                          <a:effectLst/>
                          <a:latin typeface="Times New Roman" pitchFamily="18" charset="0"/>
                          <a:cs typeface="Arial" pitchFamily="34" charset="0"/>
                        </a:rPr>
                        <a:t>-128</a:t>
                      </a:r>
                      <a:r>
                        <a:rPr kumimoji="0" lang="en-US" sz="1800" b="0" i="0" u="none" strike="noStrike" cap="none" normalizeH="0" baseline="0" smtClean="0">
                          <a:ln>
                            <a:noFill/>
                          </a:ln>
                          <a:solidFill>
                            <a:schemeClr val="tx1"/>
                          </a:solidFill>
                          <a:effectLst/>
                          <a:latin typeface="Times New Roman" pitchFamily="18" charset="0"/>
                          <a:cs typeface="Arial" pitchFamily="34" charset="0"/>
                        </a:rPr>
                        <a:t> to </a:t>
                      </a:r>
                      <a:r>
                        <a:rPr kumimoji="0" lang="en-US" sz="1800" b="0" i="0" u="none" strike="noStrike" cap="none" normalizeH="0" baseline="0" smtClean="0">
                          <a:ln>
                            <a:noFill/>
                          </a:ln>
                          <a:solidFill>
                            <a:schemeClr val="hlink"/>
                          </a:solidFill>
                          <a:effectLst/>
                          <a:latin typeface="Times New Roman" pitchFamily="18" charset="0"/>
                          <a:cs typeface="Arial" pitchFamily="34" charset="0"/>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Integers in the range of</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hlink"/>
                          </a:solidFill>
                          <a:effectLst/>
                          <a:latin typeface="Times New Roman" pitchFamily="18" charset="0"/>
                          <a:cs typeface="Arial" pitchFamily="34" charset="0"/>
                        </a:rPr>
                        <a:t>-32,768</a:t>
                      </a:r>
                      <a:r>
                        <a:rPr kumimoji="0" lang="en-US" sz="1800" b="0" i="0" u="none" strike="noStrike" cap="none" normalizeH="0" baseline="0" smtClean="0">
                          <a:ln>
                            <a:noFill/>
                          </a:ln>
                          <a:solidFill>
                            <a:schemeClr val="tx1"/>
                          </a:solidFill>
                          <a:effectLst/>
                          <a:latin typeface="Times New Roman" pitchFamily="18" charset="0"/>
                          <a:cs typeface="Arial" pitchFamily="34" charset="0"/>
                        </a:rPr>
                        <a:t> to </a:t>
                      </a:r>
                      <a:r>
                        <a:rPr kumimoji="0" lang="en-US" sz="1800" b="0" i="0" u="none" strike="noStrike" cap="none" normalizeH="0" baseline="0" smtClean="0">
                          <a:ln>
                            <a:noFill/>
                          </a:ln>
                          <a:solidFill>
                            <a:schemeClr val="hlink"/>
                          </a:solidFill>
                          <a:effectLst/>
                          <a:latin typeface="Times New Roman" pitchFamily="18" charset="0"/>
                          <a:cs typeface="Arial" pitchFamily="34" charset="0"/>
                        </a:rPr>
                        <a:t>+32,767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Integers in the range of</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hlink"/>
                          </a:solidFill>
                          <a:effectLst/>
                          <a:latin typeface="Times New Roman" pitchFamily="18" charset="0"/>
                          <a:cs typeface="Arial" pitchFamily="34" charset="0"/>
                        </a:rPr>
                        <a:t>-2,147,483,648</a:t>
                      </a:r>
                      <a:r>
                        <a:rPr kumimoji="0" lang="en-US" sz="1800" b="0" i="0" u="none" strike="noStrike" cap="none" normalizeH="0" baseline="0" smtClean="0">
                          <a:ln>
                            <a:noFill/>
                          </a:ln>
                          <a:solidFill>
                            <a:schemeClr val="tx1"/>
                          </a:solidFill>
                          <a:effectLst/>
                          <a:latin typeface="Times New Roman" pitchFamily="18" charset="0"/>
                          <a:cs typeface="Arial" pitchFamily="34" charset="0"/>
                        </a:rPr>
                        <a:t> to </a:t>
                      </a:r>
                      <a:r>
                        <a:rPr kumimoji="0" lang="en-US" sz="1800" b="0" i="0" u="none" strike="noStrike" cap="none" normalizeH="0" baseline="0" smtClean="0">
                          <a:ln>
                            <a:noFill/>
                          </a:ln>
                          <a:solidFill>
                            <a:schemeClr val="hlink"/>
                          </a:solidFill>
                          <a:effectLst/>
                          <a:latin typeface="Times New Roman" pitchFamily="18" charset="0"/>
                          <a:cs typeface="Arial" pitchFamily="34" charset="0"/>
                        </a:rPr>
                        <a:t>+2,147,483,647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Integers in the range of</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hlink"/>
                          </a:solidFill>
                          <a:effectLst/>
                          <a:latin typeface="Times New Roman" pitchFamily="18" charset="0"/>
                          <a:cs typeface="Arial" pitchFamily="34" charset="0"/>
                        </a:rPr>
                        <a:t>-9,223,372,036,854,775,808</a:t>
                      </a:r>
                      <a:r>
                        <a:rPr kumimoji="0" lang="en-US" sz="1800" b="0" i="0" u="none" strike="noStrike" cap="none" normalizeH="0" baseline="0" smtClean="0">
                          <a:ln>
                            <a:noFill/>
                          </a:ln>
                          <a:solidFill>
                            <a:schemeClr val="tx1"/>
                          </a:solidFill>
                          <a:effectLst/>
                          <a:latin typeface="Times New Roman" pitchFamily="18" charset="0"/>
                          <a:cs typeface="Arial" pitchFamily="34" charset="0"/>
                        </a:rPr>
                        <a:t> to </a:t>
                      </a:r>
                      <a:r>
                        <a:rPr kumimoji="0" lang="en-US" sz="1800" b="0" i="0" u="none" strike="noStrike" cap="none" normalizeH="0" baseline="0" smtClean="0">
                          <a:ln>
                            <a:noFill/>
                          </a:ln>
                          <a:solidFill>
                            <a:schemeClr val="hlink"/>
                          </a:solidFill>
                          <a:effectLst/>
                          <a:latin typeface="Times New Roman" pitchFamily="18" charset="0"/>
                          <a:cs typeface="Arial" pitchFamily="34" charset="0"/>
                        </a:rPr>
                        <a:t>+9,223,372,036,854,775,807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Floating-point numbers in the range of </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hlink"/>
                          </a:solidFill>
                          <a:effectLst/>
                          <a:latin typeface="Times New Roman" pitchFamily="18" charset="0"/>
                          <a:cs typeface="Arial" pitchFamily="34" charset="0"/>
                        </a:rPr>
                        <a:t>±3.410-38</a:t>
                      </a:r>
                      <a:r>
                        <a:rPr kumimoji="0" lang="en-US" sz="1800" b="0" i="0" u="none" strike="noStrike" cap="none" normalizeH="0" baseline="0" smtClean="0">
                          <a:ln>
                            <a:noFill/>
                          </a:ln>
                          <a:solidFill>
                            <a:schemeClr val="tx1"/>
                          </a:solidFill>
                          <a:effectLst/>
                          <a:latin typeface="Times New Roman" pitchFamily="18" charset="0"/>
                          <a:cs typeface="Arial" pitchFamily="34" charset="0"/>
                        </a:rPr>
                        <a:t> to </a:t>
                      </a:r>
                      <a:r>
                        <a:rPr kumimoji="0" lang="en-US" sz="1800" b="0" i="0" u="none" strike="noStrike" cap="none" normalizeH="0" baseline="0" smtClean="0">
                          <a:ln>
                            <a:noFill/>
                          </a:ln>
                          <a:solidFill>
                            <a:schemeClr val="hlink"/>
                          </a:solidFill>
                          <a:effectLst/>
                          <a:latin typeface="Times New Roman" pitchFamily="18" charset="0"/>
                          <a:cs typeface="Arial" pitchFamily="34" charset="0"/>
                        </a:rPr>
                        <a:t>±3.41038</a:t>
                      </a:r>
                      <a:r>
                        <a:rPr kumimoji="0" lang="en-US" sz="1800" b="0" i="0" u="none" strike="noStrike" cap="none" normalizeH="0" baseline="0" smtClean="0">
                          <a:ln>
                            <a:noFill/>
                          </a:ln>
                          <a:solidFill>
                            <a:schemeClr val="tx1"/>
                          </a:solidFill>
                          <a:effectLst/>
                          <a:latin typeface="Times New Roman" pitchFamily="18" charset="0"/>
                          <a:cs typeface="Arial" pitchFamily="34" charset="0"/>
                        </a:rPr>
                        <a:t>, with </a:t>
                      </a:r>
                      <a:r>
                        <a:rPr kumimoji="0" lang="en-US" sz="1800" b="0" i="0" u="none" strike="noStrike" cap="none" normalizeH="0" baseline="0" smtClean="0">
                          <a:ln>
                            <a:noFill/>
                          </a:ln>
                          <a:solidFill>
                            <a:schemeClr val="hlink"/>
                          </a:solidFill>
                          <a:effectLst/>
                          <a:latin typeface="Times New Roman" pitchFamily="18" charset="0"/>
                          <a:cs typeface="Arial" pitchFamily="34" charset="0"/>
                        </a:rPr>
                        <a:t>7 digits of accuracy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Times New Roman" pitchFamily="18" charset="0"/>
                          <a:cs typeface="Arial" pitchFamily="34" charset="0"/>
                        </a:rPr>
                        <a:t>Floating-point numbers in the range of </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hlink"/>
                          </a:solidFill>
                          <a:effectLst/>
                          <a:latin typeface="Times New Roman" pitchFamily="18" charset="0"/>
                          <a:cs typeface="Arial" pitchFamily="34" charset="0"/>
                        </a:rPr>
                        <a:t>±1.710-308</a:t>
                      </a:r>
                      <a:r>
                        <a:rPr kumimoji="0" lang="en-US" sz="1800" b="0" i="0" u="none" strike="noStrike" cap="none" normalizeH="0" baseline="0" smtClean="0">
                          <a:ln>
                            <a:noFill/>
                          </a:ln>
                          <a:solidFill>
                            <a:schemeClr val="tx1"/>
                          </a:solidFill>
                          <a:effectLst/>
                          <a:latin typeface="Times New Roman" pitchFamily="18" charset="0"/>
                          <a:cs typeface="Arial" pitchFamily="34" charset="0"/>
                        </a:rPr>
                        <a:t> to </a:t>
                      </a:r>
                      <a:r>
                        <a:rPr kumimoji="0" lang="en-US" sz="1800" b="0" i="0" u="none" strike="noStrike" cap="none" normalizeH="0" baseline="0" smtClean="0">
                          <a:ln>
                            <a:noFill/>
                          </a:ln>
                          <a:solidFill>
                            <a:schemeClr val="hlink"/>
                          </a:solidFill>
                          <a:effectLst/>
                          <a:latin typeface="Times New Roman" pitchFamily="18" charset="0"/>
                          <a:cs typeface="Arial" pitchFamily="34" charset="0"/>
                        </a:rPr>
                        <a:t>±1.710308</a:t>
                      </a:r>
                      <a:r>
                        <a:rPr kumimoji="0" lang="en-US" sz="1800" b="0" i="0" u="none" strike="noStrike" cap="none" normalizeH="0" baseline="0" smtClean="0">
                          <a:ln>
                            <a:noFill/>
                          </a:ln>
                          <a:solidFill>
                            <a:schemeClr val="tx1"/>
                          </a:solidFill>
                          <a:effectLst/>
                          <a:latin typeface="Times New Roman" pitchFamily="18" charset="0"/>
                          <a:cs typeface="Arial" pitchFamily="34" charset="0"/>
                        </a:rPr>
                        <a:t>, with </a:t>
                      </a:r>
                      <a:r>
                        <a:rPr kumimoji="0" lang="en-US" sz="1800" b="0" i="0" u="none" strike="noStrike" cap="none" normalizeH="0" baseline="0" smtClean="0">
                          <a:ln>
                            <a:noFill/>
                          </a:ln>
                          <a:solidFill>
                            <a:schemeClr val="hlink"/>
                          </a:solidFill>
                          <a:effectLst/>
                          <a:latin typeface="Times New Roman" pitchFamily="18" charset="0"/>
                          <a:cs typeface="Arial" pitchFamily="34" charset="0"/>
                        </a:rPr>
                        <a:t>15 digits of accuracy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idx="4294967295"/>
          </p:nvPr>
        </p:nvSpPr>
        <p:spPr/>
        <p:txBody>
          <a:bodyPr/>
          <a:lstStyle/>
          <a:p>
            <a:pPr eaLnBrk="1" hangingPunct="1"/>
            <a:r>
              <a:rPr lang="en-US" altLang="en-US" smtClean="0"/>
              <a:t>Variable Declarations</a:t>
            </a:r>
          </a:p>
        </p:txBody>
      </p:sp>
      <p:sp>
        <p:nvSpPr>
          <p:cNvPr id="76804" name="Rectangle 3"/>
          <p:cNvSpPr>
            <a:spLocks noGrp="1" noChangeArrowheads="1"/>
          </p:cNvSpPr>
          <p:nvPr>
            <p:ph type="body" idx="4294967295"/>
          </p:nvPr>
        </p:nvSpPr>
        <p:spPr>
          <a:xfrm>
            <a:off x="609600" y="1371600"/>
            <a:ext cx="8153400" cy="4724400"/>
          </a:xfrm>
        </p:spPr>
        <p:txBody>
          <a:bodyPr/>
          <a:lstStyle/>
          <a:p>
            <a:pPr eaLnBrk="1" hangingPunct="1"/>
            <a:r>
              <a:rPr lang="en-US" altLang="en-US" smtClean="0"/>
              <a:t>Variable Declarations take the following form:</a:t>
            </a:r>
          </a:p>
          <a:p>
            <a:pPr lvl="1" eaLnBrk="1" hangingPunct="1"/>
            <a:r>
              <a:rPr lang="en-US" altLang="en-US" i="1" smtClean="0"/>
              <a:t>DataType VariableName;</a:t>
            </a:r>
            <a:endParaRPr lang="en-US" altLang="en-US" smtClean="0"/>
          </a:p>
          <a:p>
            <a:pPr lvl="2" eaLnBrk="1" hangingPunct="1"/>
            <a:r>
              <a:rPr lang="en-US" altLang="en-US" smtClean="0">
                <a:latin typeface="Courier New" panose="02070309020205020404" pitchFamily="49" charset="0"/>
              </a:rPr>
              <a:t>byte inches;</a:t>
            </a:r>
          </a:p>
          <a:p>
            <a:pPr lvl="2" eaLnBrk="1" hangingPunct="1"/>
            <a:r>
              <a:rPr lang="en-US" altLang="en-US" smtClean="0">
                <a:latin typeface="Courier New" panose="02070309020205020404" pitchFamily="49" charset="0"/>
              </a:rPr>
              <a:t>short month;</a:t>
            </a:r>
          </a:p>
          <a:p>
            <a:pPr lvl="2" eaLnBrk="1" hangingPunct="1"/>
            <a:r>
              <a:rPr lang="en-US" altLang="en-US" smtClean="0">
                <a:latin typeface="Courier New" panose="02070309020205020404" pitchFamily="49" charset="0"/>
              </a:rPr>
              <a:t>int speed;</a:t>
            </a:r>
          </a:p>
          <a:p>
            <a:pPr lvl="2" eaLnBrk="1" hangingPunct="1"/>
            <a:r>
              <a:rPr lang="en-US" altLang="en-US" smtClean="0">
                <a:latin typeface="Courier New" panose="02070309020205020404" pitchFamily="49" charset="0"/>
              </a:rPr>
              <a:t>long timeStamp;</a:t>
            </a:r>
          </a:p>
          <a:p>
            <a:pPr lvl="2" eaLnBrk="1" hangingPunct="1"/>
            <a:r>
              <a:rPr lang="en-US" altLang="en-US" smtClean="0">
                <a:latin typeface="Courier New" panose="02070309020205020404" pitchFamily="49" charset="0"/>
              </a:rPr>
              <a:t>float salesCommission;</a:t>
            </a:r>
          </a:p>
          <a:p>
            <a:pPr lvl="2" eaLnBrk="1" hangingPunct="1"/>
            <a:r>
              <a:rPr lang="en-US" altLang="en-US" smtClean="0">
                <a:latin typeface="Courier New" panose="02070309020205020404" pitchFamily="49" charset="0"/>
              </a:rPr>
              <a:t>double distance;</a:t>
            </a:r>
          </a:p>
        </p:txBody>
      </p:sp>
    </p:spTree>
    <p:extLst>
      <p:ext uri="{BB962C8B-B14F-4D97-AF65-F5344CB8AC3E}">
        <p14:creationId xmlns:p14="http://schemas.microsoft.com/office/powerpoint/2010/main" val="32929876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idx="4294967295"/>
          </p:nvPr>
        </p:nvSpPr>
        <p:spPr/>
        <p:txBody>
          <a:bodyPr/>
          <a:lstStyle/>
          <a:p>
            <a:pPr eaLnBrk="1" hangingPunct="1"/>
            <a:r>
              <a:rPr lang="en-US" altLang="en-US" smtClean="0"/>
              <a:t>Integer Data Types</a:t>
            </a:r>
          </a:p>
        </p:txBody>
      </p:sp>
      <p:sp>
        <p:nvSpPr>
          <p:cNvPr id="78852" name="Rectangle 3"/>
          <p:cNvSpPr>
            <a:spLocks noGrp="1" noChangeArrowheads="1"/>
          </p:cNvSpPr>
          <p:nvPr>
            <p:ph type="body" idx="4294967295"/>
          </p:nvPr>
        </p:nvSpPr>
        <p:spPr/>
        <p:txBody>
          <a:bodyPr/>
          <a:lstStyle/>
          <a:p>
            <a:pPr eaLnBrk="1" hangingPunct="1">
              <a:lnSpc>
                <a:spcPct val="90000"/>
              </a:lnSpc>
            </a:pPr>
            <a:r>
              <a:rPr lang="en-US" altLang="en-US" smtClean="0">
                <a:latin typeface="Courier New" panose="02070309020205020404" pitchFamily="49" charset="0"/>
              </a:rPr>
              <a:t>byte</a:t>
            </a:r>
            <a:r>
              <a:rPr lang="en-US" altLang="en-US" smtClean="0"/>
              <a:t>, </a:t>
            </a:r>
            <a:r>
              <a:rPr lang="en-US" altLang="en-US" smtClean="0">
                <a:latin typeface="Courier New" panose="02070309020205020404" pitchFamily="49" charset="0"/>
              </a:rPr>
              <a:t>short</a:t>
            </a:r>
            <a:r>
              <a:rPr lang="en-US" altLang="en-US" smtClean="0"/>
              <a:t>, </a:t>
            </a:r>
            <a:r>
              <a:rPr lang="en-US" altLang="en-US" smtClean="0">
                <a:latin typeface="Courier New" panose="02070309020205020404" pitchFamily="49" charset="0"/>
              </a:rPr>
              <a:t>int</a:t>
            </a:r>
            <a:r>
              <a:rPr lang="en-US" altLang="en-US" smtClean="0"/>
              <a:t>, and </a:t>
            </a:r>
            <a:r>
              <a:rPr lang="en-US" altLang="en-US" smtClean="0">
                <a:latin typeface="Courier New" panose="02070309020205020404" pitchFamily="49" charset="0"/>
              </a:rPr>
              <a:t>long</a:t>
            </a:r>
            <a:r>
              <a:rPr lang="en-US" altLang="en-US" smtClean="0"/>
              <a:t> are all integer data types.</a:t>
            </a:r>
          </a:p>
          <a:p>
            <a:pPr eaLnBrk="1" hangingPunct="1">
              <a:lnSpc>
                <a:spcPct val="90000"/>
              </a:lnSpc>
            </a:pPr>
            <a:r>
              <a:rPr lang="en-US" altLang="en-US" smtClean="0"/>
              <a:t>They can hold whole numbers such as 5, 10, 23, 89, etc.</a:t>
            </a:r>
          </a:p>
          <a:p>
            <a:pPr eaLnBrk="1" hangingPunct="1">
              <a:lnSpc>
                <a:spcPct val="90000"/>
              </a:lnSpc>
            </a:pPr>
            <a:r>
              <a:rPr lang="en-US" altLang="en-US" smtClean="0"/>
              <a:t>Integer data types cannot hold numbers that have a decimal point in them.</a:t>
            </a:r>
          </a:p>
          <a:p>
            <a:pPr eaLnBrk="1" hangingPunct="1">
              <a:lnSpc>
                <a:spcPct val="90000"/>
              </a:lnSpc>
            </a:pPr>
            <a:r>
              <a:rPr lang="en-US" altLang="en-US" smtClean="0"/>
              <a:t>Integers embedded into Java source code are called </a:t>
            </a:r>
            <a:r>
              <a:rPr lang="en-US" altLang="en-US" i="1" smtClean="0"/>
              <a:t>integer literals</a:t>
            </a:r>
            <a:r>
              <a:rPr lang="en-US" altLang="en-US" smtClean="0"/>
              <a:t>.</a:t>
            </a:r>
          </a:p>
          <a:p>
            <a:pPr eaLnBrk="1" hangingPunct="1">
              <a:lnSpc>
                <a:spcPct val="90000"/>
              </a:lnSpc>
            </a:pPr>
            <a:r>
              <a:rPr lang="en-US" altLang="en-US" smtClean="0"/>
              <a:t>See Example: </a:t>
            </a:r>
            <a:r>
              <a:rPr lang="en-US" altLang="en-US" smtClean="0">
                <a:hlinkClick r:id="rId3" action="ppaction://hlinkfile"/>
              </a:rPr>
              <a:t>IntegerVariables.java</a:t>
            </a:r>
            <a:endParaRPr lang="en-US" altLang="en-US" smtClean="0"/>
          </a:p>
        </p:txBody>
      </p:sp>
    </p:spTree>
    <p:extLst>
      <p:ext uri="{BB962C8B-B14F-4D97-AF65-F5344CB8AC3E}">
        <p14:creationId xmlns:p14="http://schemas.microsoft.com/office/powerpoint/2010/main" val="1678031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idx="4294967295"/>
          </p:nvPr>
        </p:nvSpPr>
        <p:spPr/>
        <p:txBody>
          <a:bodyPr/>
          <a:lstStyle/>
          <a:p>
            <a:pPr eaLnBrk="1" hangingPunct="1"/>
            <a:r>
              <a:rPr lang="en-US" altLang="en-US" smtClean="0"/>
              <a:t>Floating Point Data Types</a:t>
            </a:r>
          </a:p>
        </p:txBody>
      </p:sp>
      <p:sp>
        <p:nvSpPr>
          <p:cNvPr id="80900" name="Rectangle 3"/>
          <p:cNvSpPr>
            <a:spLocks noGrp="1" noChangeArrowheads="1"/>
          </p:cNvSpPr>
          <p:nvPr>
            <p:ph type="body" idx="4294967295"/>
          </p:nvPr>
        </p:nvSpPr>
        <p:spPr>
          <a:xfrm>
            <a:off x="381000" y="1371600"/>
            <a:ext cx="8305800" cy="4724400"/>
          </a:xfrm>
        </p:spPr>
        <p:txBody>
          <a:bodyPr/>
          <a:lstStyle/>
          <a:p>
            <a:pPr eaLnBrk="1" hangingPunct="1"/>
            <a:r>
              <a:rPr lang="en-US" altLang="en-US" smtClean="0"/>
              <a:t>Data types that allow fractional values are called </a:t>
            </a:r>
            <a:r>
              <a:rPr lang="en-US" altLang="en-US" i="1" smtClean="0"/>
              <a:t>floating-point</a:t>
            </a:r>
            <a:r>
              <a:rPr lang="en-US" altLang="en-US" i="1" smtClean="0">
                <a:latin typeface="Minion-Italic" charset="0"/>
              </a:rPr>
              <a:t> </a:t>
            </a:r>
            <a:r>
              <a:rPr lang="en-US" altLang="en-US" smtClean="0"/>
              <a:t>numbers.</a:t>
            </a:r>
          </a:p>
          <a:p>
            <a:pPr lvl="1" eaLnBrk="1" hangingPunct="1"/>
            <a:r>
              <a:rPr lang="en-US" altLang="en-US" smtClean="0"/>
              <a:t>1.7 and -45.316 are floating-point numbers.</a:t>
            </a:r>
          </a:p>
          <a:p>
            <a:pPr eaLnBrk="1" hangingPunct="1"/>
            <a:r>
              <a:rPr lang="en-US" altLang="en-US" smtClean="0"/>
              <a:t>In Java there are two data types that can represent floating-point numbers.</a:t>
            </a:r>
          </a:p>
          <a:p>
            <a:pPr lvl="1" eaLnBrk="1" hangingPunct="1"/>
            <a:r>
              <a:rPr lang="en-US" altLang="en-US" smtClean="0">
                <a:latin typeface="Courier New" panose="02070309020205020404" pitchFamily="49" charset="0"/>
              </a:rPr>
              <a:t>float </a:t>
            </a:r>
            <a:r>
              <a:rPr lang="en-US" altLang="en-US" smtClean="0"/>
              <a:t>- also called </a:t>
            </a:r>
            <a:r>
              <a:rPr lang="en-US" altLang="en-US" i="1" smtClean="0"/>
              <a:t>single precision </a:t>
            </a:r>
            <a:r>
              <a:rPr lang="en-US" altLang="en-US" smtClean="0"/>
              <a:t>(7 decimal points).</a:t>
            </a:r>
          </a:p>
          <a:p>
            <a:pPr lvl="1" eaLnBrk="1" hangingPunct="1"/>
            <a:r>
              <a:rPr lang="en-US" altLang="en-US" smtClean="0">
                <a:latin typeface="Courier New" panose="02070309020205020404" pitchFamily="49" charset="0"/>
              </a:rPr>
              <a:t>double </a:t>
            </a:r>
            <a:r>
              <a:rPr lang="en-US" altLang="en-US" smtClean="0"/>
              <a:t>- also called </a:t>
            </a:r>
            <a:r>
              <a:rPr lang="en-US" altLang="en-US" i="1" smtClean="0"/>
              <a:t>double precision </a:t>
            </a:r>
            <a:r>
              <a:rPr lang="en-US" altLang="en-US" smtClean="0"/>
              <a:t>(15 decimal points).</a:t>
            </a:r>
          </a:p>
        </p:txBody>
      </p:sp>
    </p:spTree>
    <p:extLst>
      <p:ext uri="{BB962C8B-B14F-4D97-AF65-F5344CB8AC3E}">
        <p14:creationId xmlns:p14="http://schemas.microsoft.com/office/powerpoint/2010/main" val="20862608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idx="4294967295"/>
          </p:nvPr>
        </p:nvSpPr>
        <p:spPr/>
        <p:txBody>
          <a:bodyPr/>
          <a:lstStyle/>
          <a:p>
            <a:pPr eaLnBrk="1" hangingPunct="1"/>
            <a:r>
              <a:rPr lang="en-US" altLang="en-US" smtClean="0"/>
              <a:t>Floating Point Literals</a:t>
            </a:r>
          </a:p>
        </p:txBody>
      </p:sp>
      <p:sp>
        <p:nvSpPr>
          <p:cNvPr id="82948" name="Rectangle 3"/>
          <p:cNvSpPr>
            <a:spLocks noGrp="1" noChangeArrowheads="1"/>
          </p:cNvSpPr>
          <p:nvPr>
            <p:ph type="body" idx="4294967295"/>
          </p:nvPr>
        </p:nvSpPr>
        <p:spPr/>
        <p:txBody>
          <a:bodyPr/>
          <a:lstStyle/>
          <a:p>
            <a:pPr eaLnBrk="1" hangingPunct="1"/>
            <a:r>
              <a:rPr lang="en-US" altLang="en-US" smtClean="0"/>
              <a:t>When floating point numbers are embedded into Java source code they are called </a:t>
            </a:r>
            <a:r>
              <a:rPr lang="en-US" altLang="en-US" i="1" smtClean="0"/>
              <a:t>floating point literals</a:t>
            </a:r>
            <a:r>
              <a:rPr lang="en-US" altLang="en-US" smtClean="0"/>
              <a:t>.</a:t>
            </a:r>
          </a:p>
          <a:p>
            <a:pPr eaLnBrk="1" hangingPunct="1"/>
            <a:r>
              <a:rPr lang="en-US" altLang="en-US" smtClean="0"/>
              <a:t>The default type for floating point literals is </a:t>
            </a:r>
            <a:r>
              <a:rPr lang="en-US" altLang="en-US" smtClean="0">
                <a:latin typeface="Courier New" panose="02070309020205020404" pitchFamily="49" charset="0"/>
              </a:rPr>
              <a:t>double</a:t>
            </a:r>
            <a:r>
              <a:rPr lang="en-US" altLang="en-US" smtClean="0">
                <a:latin typeface="Arial" panose="020B0604020202020204" pitchFamily="34" charset="0"/>
              </a:rPr>
              <a:t>.</a:t>
            </a:r>
          </a:p>
          <a:p>
            <a:pPr lvl="1" eaLnBrk="1" hangingPunct="1"/>
            <a:r>
              <a:rPr lang="en-US" altLang="en-US" smtClean="0"/>
              <a:t>29.75, 1.76, and 31.51 are </a:t>
            </a:r>
            <a:r>
              <a:rPr lang="en-US" altLang="en-US" smtClean="0">
                <a:latin typeface="Courier New" panose="02070309020205020404" pitchFamily="49" charset="0"/>
              </a:rPr>
              <a:t>double</a:t>
            </a:r>
            <a:r>
              <a:rPr lang="en-US" altLang="en-US" smtClean="0"/>
              <a:t> data types.</a:t>
            </a:r>
          </a:p>
          <a:p>
            <a:pPr eaLnBrk="1" hangingPunct="1"/>
            <a:r>
              <a:rPr lang="en-US" altLang="en-US" smtClean="0"/>
              <a:t>Java is a </a:t>
            </a:r>
            <a:r>
              <a:rPr lang="en-US" altLang="en-US" i="1" smtClean="0"/>
              <a:t>strongly-typed </a:t>
            </a:r>
            <a:r>
              <a:rPr lang="en-US" altLang="en-US" smtClean="0"/>
              <a:t>language.</a:t>
            </a:r>
          </a:p>
          <a:p>
            <a:pPr eaLnBrk="1" hangingPunct="1"/>
            <a:r>
              <a:rPr lang="en-US" altLang="en-US" smtClean="0"/>
              <a:t>See example: </a:t>
            </a:r>
            <a:r>
              <a:rPr lang="en-US" altLang="en-US" smtClean="0">
                <a:hlinkClick r:id="rId3" action="ppaction://hlinkfile"/>
              </a:rPr>
              <a:t>Sale.java</a:t>
            </a:r>
            <a:endParaRPr lang="en-US" altLang="en-US" smtClean="0"/>
          </a:p>
        </p:txBody>
      </p:sp>
    </p:spTree>
    <p:extLst>
      <p:ext uri="{BB962C8B-B14F-4D97-AF65-F5344CB8AC3E}">
        <p14:creationId xmlns:p14="http://schemas.microsoft.com/office/powerpoint/2010/main" val="16422636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idx="4294967295"/>
          </p:nvPr>
        </p:nvSpPr>
        <p:spPr/>
        <p:txBody>
          <a:bodyPr/>
          <a:lstStyle/>
          <a:p>
            <a:pPr eaLnBrk="1" hangingPunct="1"/>
            <a:r>
              <a:rPr lang="en-US" altLang="en-US" smtClean="0"/>
              <a:t>Floating Point Literals</a:t>
            </a:r>
          </a:p>
        </p:txBody>
      </p:sp>
      <p:sp>
        <p:nvSpPr>
          <p:cNvPr id="84996" name="Rectangle 3"/>
          <p:cNvSpPr>
            <a:spLocks noGrp="1" noChangeArrowheads="1"/>
          </p:cNvSpPr>
          <p:nvPr>
            <p:ph type="body" idx="4294967295"/>
          </p:nvPr>
        </p:nvSpPr>
        <p:spPr/>
        <p:txBody>
          <a:bodyPr/>
          <a:lstStyle/>
          <a:p>
            <a:pPr eaLnBrk="1" hangingPunct="1">
              <a:lnSpc>
                <a:spcPct val="90000"/>
              </a:lnSpc>
            </a:pPr>
            <a:r>
              <a:rPr lang="en-US" altLang="en-US" smtClean="0"/>
              <a:t>A </a:t>
            </a:r>
            <a:r>
              <a:rPr lang="en-US" altLang="en-US" smtClean="0">
                <a:latin typeface="Courier New" panose="02070309020205020404" pitchFamily="49" charset="0"/>
              </a:rPr>
              <a:t>double</a:t>
            </a:r>
            <a:r>
              <a:rPr lang="en-US" altLang="en-US" smtClean="0"/>
              <a:t> value is not compatible with a </a:t>
            </a:r>
            <a:r>
              <a:rPr lang="en-US" altLang="en-US" smtClean="0">
                <a:latin typeface="Courier New" panose="02070309020205020404" pitchFamily="49" charset="0"/>
              </a:rPr>
              <a:t>float</a:t>
            </a:r>
            <a:r>
              <a:rPr lang="en-US" altLang="en-US" smtClean="0"/>
              <a:t> variable because of its size and precision.</a:t>
            </a:r>
          </a:p>
          <a:p>
            <a:pPr lvl="1" eaLnBrk="1" hangingPunct="1">
              <a:lnSpc>
                <a:spcPct val="90000"/>
              </a:lnSpc>
            </a:pPr>
            <a:r>
              <a:rPr lang="en-US" altLang="en-US" smtClean="0">
                <a:latin typeface="Courier New" panose="02070309020205020404" pitchFamily="49" charset="0"/>
              </a:rPr>
              <a:t>float number;</a:t>
            </a:r>
          </a:p>
          <a:p>
            <a:pPr lvl="1" eaLnBrk="1" hangingPunct="1">
              <a:lnSpc>
                <a:spcPct val="90000"/>
              </a:lnSpc>
            </a:pPr>
            <a:r>
              <a:rPr lang="en-US" altLang="en-US" smtClean="0">
                <a:latin typeface="Courier New" panose="02070309020205020404" pitchFamily="49" charset="0"/>
              </a:rPr>
              <a:t>number = 23.5; // Error!</a:t>
            </a:r>
          </a:p>
          <a:p>
            <a:pPr eaLnBrk="1" hangingPunct="1">
              <a:lnSpc>
                <a:spcPct val="90000"/>
              </a:lnSpc>
            </a:pPr>
            <a:r>
              <a:rPr lang="en-US" altLang="en-US" smtClean="0"/>
              <a:t>A </a:t>
            </a:r>
            <a:r>
              <a:rPr lang="en-US" altLang="en-US" smtClean="0">
                <a:latin typeface="Courier New" panose="02070309020205020404" pitchFamily="49" charset="0"/>
              </a:rPr>
              <a:t>double</a:t>
            </a:r>
            <a:r>
              <a:rPr lang="en-US" altLang="en-US" smtClean="0"/>
              <a:t> can be forced into a </a:t>
            </a:r>
            <a:r>
              <a:rPr lang="en-US" altLang="en-US" smtClean="0">
                <a:latin typeface="Courier New" panose="02070309020205020404" pitchFamily="49" charset="0"/>
              </a:rPr>
              <a:t>float</a:t>
            </a:r>
            <a:r>
              <a:rPr lang="en-US" altLang="en-US" smtClean="0"/>
              <a:t> by appending the letter F or f to the literal.</a:t>
            </a:r>
          </a:p>
          <a:p>
            <a:pPr lvl="1" eaLnBrk="1" hangingPunct="1">
              <a:lnSpc>
                <a:spcPct val="90000"/>
              </a:lnSpc>
            </a:pPr>
            <a:r>
              <a:rPr lang="en-US" altLang="en-US" smtClean="0">
                <a:latin typeface="Courier New" panose="02070309020205020404" pitchFamily="49" charset="0"/>
              </a:rPr>
              <a:t>float number;</a:t>
            </a:r>
          </a:p>
          <a:p>
            <a:pPr lvl="1" eaLnBrk="1" hangingPunct="1">
              <a:lnSpc>
                <a:spcPct val="90000"/>
              </a:lnSpc>
            </a:pPr>
            <a:r>
              <a:rPr lang="en-US" altLang="en-US" smtClean="0">
                <a:latin typeface="Courier New" panose="02070309020205020404" pitchFamily="49" charset="0"/>
              </a:rPr>
              <a:t>number = 23.5F; // This will work.</a:t>
            </a:r>
          </a:p>
        </p:txBody>
      </p:sp>
    </p:spTree>
    <p:extLst>
      <p:ext uri="{BB962C8B-B14F-4D97-AF65-F5344CB8AC3E}">
        <p14:creationId xmlns:p14="http://schemas.microsoft.com/office/powerpoint/2010/main" val="19151994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idx="4294967295"/>
          </p:nvPr>
        </p:nvSpPr>
        <p:spPr/>
        <p:txBody>
          <a:bodyPr/>
          <a:lstStyle/>
          <a:p>
            <a:pPr eaLnBrk="1" hangingPunct="1"/>
            <a:r>
              <a:rPr lang="en-US" altLang="en-US" smtClean="0"/>
              <a:t>Floating Point Literals</a:t>
            </a:r>
          </a:p>
        </p:txBody>
      </p:sp>
      <p:sp>
        <p:nvSpPr>
          <p:cNvPr id="87044" name="Rectangle 3"/>
          <p:cNvSpPr>
            <a:spLocks noGrp="1" noChangeArrowheads="1"/>
          </p:cNvSpPr>
          <p:nvPr>
            <p:ph type="body" idx="4294967295"/>
          </p:nvPr>
        </p:nvSpPr>
        <p:spPr/>
        <p:txBody>
          <a:bodyPr/>
          <a:lstStyle/>
          <a:p>
            <a:pPr eaLnBrk="1" hangingPunct="1">
              <a:lnSpc>
                <a:spcPct val="90000"/>
              </a:lnSpc>
            </a:pPr>
            <a:r>
              <a:rPr lang="en-US" altLang="en-US" sz="2800" smtClean="0"/>
              <a:t>Literals cannot contain embedded currency symbols or commas.</a:t>
            </a:r>
          </a:p>
          <a:p>
            <a:pPr lvl="1" eaLnBrk="1" hangingPunct="1">
              <a:lnSpc>
                <a:spcPct val="90000"/>
              </a:lnSpc>
            </a:pPr>
            <a:r>
              <a:rPr lang="en-US" altLang="en-US" sz="2400" smtClean="0">
                <a:latin typeface="Courier New" panose="02070309020205020404" pitchFamily="49" charset="0"/>
              </a:rPr>
              <a:t>grossPay = $1,257.00; // ERROR!</a:t>
            </a:r>
          </a:p>
          <a:p>
            <a:pPr lvl="1" eaLnBrk="1" hangingPunct="1">
              <a:lnSpc>
                <a:spcPct val="90000"/>
              </a:lnSpc>
            </a:pPr>
            <a:r>
              <a:rPr lang="en-US" altLang="en-US" sz="2400" smtClean="0">
                <a:latin typeface="Courier New" panose="02070309020205020404" pitchFamily="49" charset="0"/>
              </a:rPr>
              <a:t>grossPay = 1257.00;   // Correct.</a:t>
            </a:r>
          </a:p>
          <a:p>
            <a:pPr eaLnBrk="1" hangingPunct="1">
              <a:lnSpc>
                <a:spcPct val="90000"/>
              </a:lnSpc>
            </a:pPr>
            <a:r>
              <a:rPr lang="en-US" altLang="en-US" sz="2800" smtClean="0"/>
              <a:t>Floating-point literals can be represented in </a:t>
            </a:r>
            <a:r>
              <a:rPr lang="en-US" altLang="en-US" sz="2800" i="1" smtClean="0"/>
              <a:t>scientific notation</a:t>
            </a:r>
            <a:r>
              <a:rPr lang="en-US" altLang="en-US" sz="2800" smtClean="0"/>
              <a:t>.</a:t>
            </a:r>
          </a:p>
          <a:p>
            <a:pPr lvl="1" eaLnBrk="1" hangingPunct="1">
              <a:lnSpc>
                <a:spcPct val="90000"/>
              </a:lnSpc>
            </a:pPr>
            <a:r>
              <a:rPr lang="en-US" altLang="en-US" sz="2400" smtClean="0"/>
              <a:t>47,281.97  ==  4.728197 x 10</a:t>
            </a:r>
            <a:r>
              <a:rPr lang="en-US" altLang="en-US" sz="2400" baseline="30000" smtClean="0"/>
              <a:t>4</a:t>
            </a:r>
            <a:r>
              <a:rPr lang="en-US" altLang="en-US" sz="2400" smtClean="0"/>
              <a:t>. </a:t>
            </a:r>
          </a:p>
          <a:p>
            <a:pPr eaLnBrk="1" hangingPunct="1">
              <a:lnSpc>
                <a:spcPct val="90000"/>
              </a:lnSpc>
            </a:pPr>
            <a:r>
              <a:rPr lang="en-US" altLang="en-US" sz="2800" smtClean="0"/>
              <a:t>Java uses </a:t>
            </a:r>
            <a:r>
              <a:rPr lang="en-US" altLang="en-US" sz="2800" i="1" smtClean="0"/>
              <a:t>E notation </a:t>
            </a:r>
            <a:r>
              <a:rPr lang="en-US" altLang="en-US" sz="2800" smtClean="0"/>
              <a:t>to represent values in scientific notation.</a:t>
            </a:r>
          </a:p>
          <a:p>
            <a:pPr lvl="1" eaLnBrk="1" hangingPunct="1">
              <a:lnSpc>
                <a:spcPct val="90000"/>
              </a:lnSpc>
            </a:pPr>
            <a:r>
              <a:rPr lang="en-US" altLang="en-US" sz="2400" smtClean="0"/>
              <a:t>4.728197X10</a:t>
            </a:r>
            <a:r>
              <a:rPr lang="en-US" altLang="en-US" sz="2400" baseline="30000" smtClean="0"/>
              <a:t>4</a:t>
            </a:r>
            <a:r>
              <a:rPr lang="en-US" altLang="en-US" sz="2400" smtClean="0"/>
              <a:t> == 4.728197E4.</a:t>
            </a:r>
          </a:p>
        </p:txBody>
      </p:sp>
    </p:spTree>
    <p:extLst>
      <p:ext uri="{BB962C8B-B14F-4D97-AF65-F5344CB8AC3E}">
        <p14:creationId xmlns:p14="http://schemas.microsoft.com/office/powerpoint/2010/main" val="14575948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p:txBody>
          <a:bodyPr/>
          <a:lstStyle/>
          <a:p>
            <a:pPr eaLnBrk="1" hangingPunct="1"/>
            <a:r>
              <a:rPr lang="en-US" smtClean="0"/>
              <a:t>Scientific and E Notation</a:t>
            </a:r>
          </a:p>
        </p:txBody>
      </p:sp>
      <p:graphicFrame>
        <p:nvGraphicFramePr>
          <p:cNvPr id="225313" name="Group 33"/>
          <p:cNvGraphicFramePr>
            <a:graphicFrameLocks noGrp="1"/>
          </p:cNvGraphicFramePr>
          <p:nvPr/>
        </p:nvGraphicFramePr>
        <p:xfrm>
          <a:off x="304800" y="1895475"/>
          <a:ext cx="8294688" cy="2970214"/>
        </p:xfrm>
        <a:graphic>
          <a:graphicData uri="http://schemas.openxmlformats.org/drawingml/2006/table">
            <a:tbl>
              <a:tblPr/>
              <a:tblGrid>
                <a:gridCol w="2765425"/>
                <a:gridCol w="2763838"/>
                <a:gridCol w="2765425"/>
              </a:tblGrid>
              <a:tr h="674688">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accent2"/>
                          </a:solidFill>
                          <a:effectLst/>
                          <a:latin typeface="Times New Roman" pitchFamily="18" charset="0"/>
                          <a:cs typeface="Arial" pitchFamily="34" charset="0"/>
                        </a:rPr>
                        <a:t>Decimal Notation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accent2"/>
                          </a:solidFill>
                          <a:effectLst/>
                          <a:latin typeface="Times New Roman" pitchFamily="18" charset="0"/>
                          <a:cs typeface="Arial" pitchFamily="34" charset="0"/>
                        </a:rPr>
                        <a:t>Scientific Notation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accent2"/>
                          </a:solidFill>
                          <a:effectLst/>
                          <a:latin typeface="Times New Roman" pitchFamily="18" charset="0"/>
                          <a:cs typeface="Arial" pitchFamily="34" charset="0"/>
                        </a:rPr>
                        <a:t>E Notation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763588">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247.91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2.4791 </a:t>
                      </a:r>
                      <a:r>
                        <a:rPr kumimoji="0" lang="en-US" sz="2400" b="0" i="0" u="none" strike="noStrike" cap="none" normalizeH="0" baseline="0" smtClean="0">
                          <a:ln>
                            <a:noFill/>
                          </a:ln>
                          <a:solidFill>
                            <a:schemeClr val="tx1"/>
                          </a:solidFill>
                          <a:effectLst/>
                          <a:latin typeface="Universal-GreekwithMathPi" charset="0"/>
                          <a:cs typeface="Arial" pitchFamily="34" charset="0"/>
                        </a:rPr>
                        <a:t>x </a:t>
                      </a:r>
                      <a:r>
                        <a:rPr kumimoji="0" lang="en-US" sz="2400" b="0" i="0" u="none" strike="noStrike" cap="none" normalizeH="0" baseline="0" smtClean="0">
                          <a:ln>
                            <a:noFill/>
                          </a:ln>
                          <a:solidFill>
                            <a:schemeClr val="tx1"/>
                          </a:solidFill>
                          <a:effectLst/>
                          <a:latin typeface="Times New Roman" pitchFamily="18" charset="0"/>
                          <a:cs typeface="Arial" pitchFamily="34" charset="0"/>
                        </a:rPr>
                        <a:t>10</a:t>
                      </a:r>
                      <a:r>
                        <a:rPr kumimoji="0" lang="en-US" sz="2400" b="0" i="0" u="none" strike="noStrike" cap="none" normalizeH="0" baseline="30000" smtClean="0">
                          <a:ln>
                            <a:noFill/>
                          </a:ln>
                          <a:solidFill>
                            <a:schemeClr val="tx1"/>
                          </a:solidFill>
                          <a:effectLst/>
                          <a:latin typeface="Times New Roman" pitchFamily="18" charset="0"/>
                          <a:cs typeface="Arial" pitchFamily="34" charset="0"/>
                        </a:rPr>
                        <a:t>2</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2.4791E2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0.00072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7.2 x</a:t>
                      </a:r>
                      <a:r>
                        <a:rPr kumimoji="0" lang="en-US" sz="2400" b="0" i="0" u="none" strike="noStrike" cap="none" normalizeH="0" baseline="0" smtClean="0">
                          <a:ln>
                            <a:noFill/>
                          </a:ln>
                          <a:solidFill>
                            <a:schemeClr val="tx1"/>
                          </a:solidFill>
                          <a:effectLst/>
                          <a:latin typeface="Universal-GreekwithMathPi" charset="0"/>
                          <a:cs typeface="Arial" pitchFamily="34" charset="0"/>
                        </a:rPr>
                        <a:t> </a:t>
                      </a:r>
                      <a:r>
                        <a:rPr kumimoji="0" lang="en-US" sz="2400" b="0" i="0" u="none" strike="noStrike" cap="none" normalizeH="0" baseline="0" smtClean="0">
                          <a:ln>
                            <a:noFill/>
                          </a:ln>
                          <a:solidFill>
                            <a:schemeClr val="tx1"/>
                          </a:solidFill>
                          <a:effectLst/>
                          <a:latin typeface="Times New Roman" pitchFamily="18" charset="0"/>
                          <a:cs typeface="Arial" pitchFamily="34" charset="0"/>
                        </a:rPr>
                        <a:t>10</a:t>
                      </a:r>
                      <a:r>
                        <a:rPr kumimoji="0" lang="en-US" sz="2400" b="0" i="0" u="none" strike="noStrike" cap="none" normalizeH="0" baseline="30000" smtClean="0">
                          <a:ln>
                            <a:noFill/>
                          </a:ln>
                          <a:solidFill>
                            <a:schemeClr val="tx1"/>
                          </a:solidFill>
                          <a:effectLst/>
                          <a:latin typeface="Times New Roman" pitchFamily="18" charset="0"/>
                          <a:cs typeface="Arial" pitchFamily="34" charset="0"/>
                        </a:rPr>
                        <a:t>-4</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7.2E-4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175">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2,900,000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2.9 x</a:t>
                      </a:r>
                      <a:r>
                        <a:rPr kumimoji="0" lang="en-US" sz="2400" b="0" i="0" u="none" strike="noStrike" cap="none" normalizeH="0" baseline="0" smtClean="0">
                          <a:ln>
                            <a:noFill/>
                          </a:ln>
                          <a:solidFill>
                            <a:schemeClr val="tx1"/>
                          </a:solidFill>
                          <a:effectLst/>
                          <a:latin typeface="Universal-GreekwithMathPi" charset="0"/>
                          <a:cs typeface="Arial" pitchFamily="34" charset="0"/>
                        </a:rPr>
                        <a:t> </a:t>
                      </a:r>
                      <a:r>
                        <a:rPr kumimoji="0" lang="en-US" sz="2400" b="0" i="0" u="none" strike="noStrike" cap="none" normalizeH="0" baseline="0" smtClean="0">
                          <a:ln>
                            <a:noFill/>
                          </a:ln>
                          <a:solidFill>
                            <a:schemeClr val="tx1"/>
                          </a:solidFill>
                          <a:effectLst/>
                          <a:latin typeface="Times New Roman" pitchFamily="18" charset="0"/>
                          <a:cs typeface="Arial" pitchFamily="34" charset="0"/>
                        </a:rPr>
                        <a:t>10</a:t>
                      </a:r>
                      <a:r>
                        <a:rPr kumimoji="0" lang="en-US" sz="2400" b="0" i="0" u="none" strike="noStrike" cap="none" normalizeH="0" baseline="30000" smtClean="0">
                          <a:ln>
                            <a:noFill/>
                          </a:ln>
                          <a:solidFill>
                            <a:schemeClr val="tx1"/>
                          </a:solidFill>
                          <a:effectLst/>
                          <a:latin typeface="Times New Roman" pitchFamily="18" charset="0"/>
                          <a:cs typeface="Arial" pitchFamily="34" charset="0"/>
                        </a:rPr>
                        <a:t>6</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2.9E6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2.4</a:t>
            </a:r>
            <a:r>
              <a:rPr kumimoji="0" lang="en-US" sz="3200" b="0" i="0" u="none" strike="noStrike" kern="0" cap="none" spc="0" normalizeH="0" noProof="0" dirty="0" smtClean="0">
                <a:ln>
                  <a:noFill/>
                </a:ln>
                <a:solidFill>
                  <a:schemeClr val="tx1"/>
                </a:solidFill>
                <a:effectLst/>
                <a:uLnTx/>
                <a:uFillTx/>
                <a:latin typeface="+mj-lt"/>
                <a:ea typeface="+mj-ea"/>
                <a:cs typeface="+mj-cs"/>
              </a:rPr>
              <a:t> init</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6" name="Picture 6"/>
          <p:cNvPicPr>
            <a:picLocks noChangeAspect="1" noChangeArrowheads="1"/>
          </p:cNvPicPr>
          <p:nvPr/>
        </p:nvPicPr>
        <p:blipFill>
          <a:blip r:embed="rId4" cstate="print"/>
          <a:srcRect/>
          <a:stretch>
            <a:fillRect/>
          </a:stretch>
        </p:blipFill>
        <p:spPr bwMode="auto">
          <a:xfrm>
            <a:off x="228599" y="1981200"/>
            <a:ext cx="8481732"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p:txBody>
          <a:bodyPr/>
          <a:lstStyle/>
          <a:p>
            <a:pPr eaLnBrk="1" hangingPunct="1"/>
            <a:r>
              <a:rPr lang="en-US" smtClean="0"/>
              <a:t>The Compiler and the Java Virtual Machine</a:t>
            </a:r>
          </a:p>
        </p:txBody>
      </p:sp>
      <p:sp>
        <p:nvSpPr>
          <p:cNvPr id="43012" name="Rectangle 3"/>
          <p:cNvSpPr>
            <a:spLocks noGrp="1" noChangeArrowheads="1"/>
          </p:cNvSpPr>
          <p:nvPr>
            <p:ph type="body" idx="4294967295"/>
          </p:nvPr>
        </p:nvSpPr>
        <p:spPr/>
        <p:txBody>
          <a:bodyPr/>
          <a:lstStyle/>
          <a:p>
            <a:pPr eaLnBrk="1" hangingPunct="1">
              <a:lnSpc>
                <a:spcPct val="90000"/>
              </a:lnSpc>
            </a:pPr>
            <a:r>
              <a:rPr lang="en-US" dirty="0" smtClean="0"/>
              <a:t>A compiler is run using a source code file as input.</a:t>
            </a:r>
          </a:p>
          <a:p>
            <a:pPr eaLnBrk="1" hangingPunct="1">
              <a:lnSpc>
                <a:spcPct val="90000"/>
              </a:lnSpc>
            </a:pPr>
            <a:r>
              <a:rPr lang="en-US" dirty="0" smtClean="0">
                <a:solidFill>
                  <a:srgbClr val="FF0000"/>
                </a:solidFill>
              </a:rPr>
              <a:t>Syntax</a:t>
            </a:r>
            <a:r>
              <a:rPr lang="en-US" dirty="0" smtClean="0"/>
              <a:t> errors that may be in the program will be discovered during </a:t>
            </a:r>
            <a:r>
              <a:rPr lang="en-US" dirty="0" smtClean="0">
                <a:solidFill>
                  <a:srgbClr val="FF0000"/>
                </a:solidFill>
              </a:rPr>
              <a:t>compilation</a:t>
            </a:r>
            <a:r>
              <a:rPr lang="en-US" dirty="0" smtClean="0"/>
              <a:t>. </a:t>
            </a:r>
          </a:p>
          <a:p>
            <a:pPr eaLnBrk="1" hangingPunct="1">
              <a:lnSpc>
                <a:spcPct val="90000"/>
              </a:lnSpc>
            </a:pPr>
            <a:r>
              <a:rPr lang="en-US" i="1" dirty="0" smtClean="0"/>
              <a:t>Syntax errors </a:t>
            </a:r>
            <a:r>
              <a:rPr lang="en-US" dirty="0" smtClean="0"/>
              <a:t>are mistakes that the programmer has made that violate the rules of the programming language.</a:t>
            </a:r>
          </a:p>
          <a:p>
            <a:pPr eaLnBrk="1" hangingPunct="1">
              <a:lnSpc>
                <a:spcPct val="90000"/>
              </a:lnSpc>
            </a:pPr>
            <a:r>
              <a:rPr lang="en-US" dirty="0" smtClean="0"/>
              <a:t>The compiler creates another file that holds the translated instructions.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idx="4294967295"/>
          </p:nvPr>
        </p:nvSpPr>
        <p:spPr/>
        <p:txBody>
          <a:bodyPr/>
          <a:lstStyle/>
          <a:p>
            <a:pPr eaLnBrk="1" hangingPunct="1"/>
            <a:r>
              <a:rPr lang="en-US" altLang="en-US" smtClean="0"/>
              <a:t>The </a:t>
            </a:r>
            <a:r>
              <a:rPr lang="en-US" altLang="en-US" smtClean="0">
                <a:latin typeface="Courier New" panose="02070309020205020404" pitchFamily="49" charset="0"/>
              </a:rPr>
              <a:t>boolean</a:t>
            </a:r>
            <a:r>
              <a:rPr lang="en-US" altLang="en-US" smtClean="0"/>
              <a:t> Data Type</a:t>
            </a:r>
          </a:p>
        </p:txBody>
      </p:sp>
      <p:sp>
        <p:nvSpPr>
          <p:cNvPr id="91140" name="Rectangle 3"/>
          <p:cNvSpPr>
            <a:spLocks noGrp="1" noChangeArrowheads="1"/>
          </p:cNvSpPr>
          <p:nvPr>
            <p:ph type="body" idx="4294967295"/>
          </p:nvPr>
        </p:nvSpPr>
        <p:spPr/>
        <p:txBody>
          <a:bodyPr/>
          <a:lstStyle/>
          <a:p>
            <a:pPr eaLnBrk="1" hangingPunct="1"/>
            <a:r>
              <a:rPr lang="en-US" altLang="en-US" smtClean="0"/>
              <a:t>The Java </a:t>
            </a:r>
            <a:r>
              <a:rPr lang="en-US" altLang="en-US" smtClean="0">
                <a:latin typeface="Courier New" panose="02070309020205020404" pitchFamily="49" charset="0"/>
              </a:rPr>
              <a:t>boolean</a:t>
            </a:r>
            <a:r>
              <a:rPr lang="en-US" altLang="en-US" smtClean="0"/>
              <a:t> data type can have two possible values.</a:t>
            </a:r>
          </a:p>
          <a:p>
            <a:pPr lvl="1" eaLnBrk="1" hangingPunct="1"/>
            <a:r>
              <a:rPr lang="en-US" altLang="en-US" smtClean="0">
                <a:latin typeface="Courier New" panose="02070309020205020404" pitchFamily="49" charset="0"/>
              </a:rPr>
              <a:t>true</a:t>
            </a:r>
          </a:p>
          <a:p>
            <a:pPr lvl="1" eaLnBrk="1" hangingPunct="1"/>
            <a:r>
              <a:rPr lang="en-US" altLang="en-US" smtClean="0">
                <a:latin typeface="Courier New" panose="02070309020205020404" pitchFamily="49" charset="0"/>
              </a:rPr>
              <a:t>false</a:t>
            </a:r>
          </a:p>
          <a:p>
            <a:pPr eaLnBrk="1" hangingPunct="1"/>
            <a:r>
              <a:rPr lang="en-US" altLang="en-US" smtClean="0"/>
              <a:t>The value of a </a:t>
            </a:r>
            <a:r>
              <a:rPr lang="en-US" altLang="en-US" smtClean="0">
                <a:latin typeface="Courier New" panose="02070309020205020404" pitchFamily="49" charset="0"/>
              </a:rPr>
              <a:t>boolean</a:t>
            </a:r>
            <a:r>
              <a:rPr lang="en-US" altLang="en-US" smtClean="0"/>
              <a:t> variable may only be copied into a </a:t>
            </a:r>
            <a:r>
              <a:rPr lang="en-US" altLang="en-US" smtClean="0">
                <a:latin typeface="Courier New" panose="02070309020205020404" pitchFamily="49" charset="0"/>
              </a:rPr>
              <a:t>boolean</a:t>
            </a:r>
            <a:r>
              <a:rPr lang="en-US" altLang="en-US" smtClean="0"/>
              <a:t> variable.</a:t>
            </a:r>
          </a:p>
          <a:p>
            <a:pPr eaLnBrk="1" hangingPunct="1">
              <a:buFontTx/>
              <a:buNone/>
            </a:pPr>
            <a:r>
              <a:rPr lang="en-US" altLang="en-US" smtClean="0"/>
              <a:t>See example: </a:t>
            </a:r>
            <a:r>
              <a:rPr lang="en-US" altLang="en-US" smtClean="0">
                <a:hlinkClick r:id="rId3" action="ppaction://hlinkfile"/>
              </a:rPr>
              <a:t>TrueFalse.java</a:t>
            </a:r>
            <a:endParaRPr lang="en-US" altLang="en-US" smtClean="0"/>
          </a:p>
        </p:txBody>
      </p:sp>
    </p:spTree>
    <p:extLst>
      <p:ext uri="{BB962C8B-B14F-4D97-AF65-F5344CB8AC3E}">
        <p14:creationId xmlns:p14="http://schemas.microsoft.com/office/powerpoint/2010/main" val="6008394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idx="4294967295"/>
          </p:nvPr>
        </p:nvSpPr>
        <p:spPr/>
        <p:txBody>
          <a:bodyPr/>
          <a:lstStyle/>
          <a:p>
            <a:pPr eaLnBrk="1" hangingPunct="1"/>
            <a:r>
              <a:rPr lang="en-US" altLang="en-US" smtClean="0"/>
              <a:t>The </a:t>
            </a:r>
            <a:r>
              <a:rPr lang="en-US" altLang="en-US" smtClean="0">
                <a:latin typeface="Courier New" panose="02070309020205020404" pitchFamily="49" charset="0"/>
              </a:rPr>
              <a:t>char</a:t>
            </a:r>
            <a:r>
              <a:rPr lang="en-US" altLang="en-US" smtClean="0"/>
              <a:t> Data Type</a:t>
            </a:r>
          </a:p>
        </p:txBody>
      </p:sp>
      <p:sp>
        <p:nvSpPr>
          <p:cNvPr id="93188" name="Rectangle 3"/>
          <p:cNvSpPr>
            <a:spLocks noGrp="1" noChangeArrowheads="1"/>
          </p:cNvSpPr>
          <p:nvPr>
            <p:ph type="body" idx="4294967295"/>
          </p:nvPr>
        </p:nvSpPr>
        <p:spPr/>
        <p:txBody>
          <a:bodyPr/>
          <a:lstStyle/>
          <a:p>
            <a:pPr eaLnBrk="1" hangingPunct="1"/>
            <a:r>
              <a:rPr lang="en-US" altLang="en-US" sz="2800" smtClean="0"/>
              <a:t>The Java </a:t>
            </a:r>
            <a:r>
              <a:rPr lang="en-US" altLang="en-US" sz="2800" smtClean="0">
                <a:latin typeface="Courier New" panose="02070309020205020404" pitchFamily="49" charset="0"/>
              </a:rPr>
              <a:t>char</a:t>
            </a:r>
            <a:r>
              <a:rPr lang="en-US" altLang="en-US" sz="2800" smtClean="0"/>
              <a:t> data type provides access to single characters.</a:t>
            </a:r>
          </a:p>
          <a:p>
            <a:pPr eaLnBrk="1" hangingPunct="1"/>
            <a:r>
              <a:rPr lang="en-US" altLang="en-US" sz="2800" smtClean="0">
                <a:latin typeface="Courier New" panose="02070309020205020404" pitchFamily="49" charset="0"/>
              </a:rPr>
              <a:t>char</a:t>
            </a:r>
            <a:r>
              <a:rPr lang="en-US" altLang="en-US" sz="2800" smtClean="0"/>
              <a:t> literals are enclosed in single quote marks.</a:t>
            </a:r>
          </a:p>
          <a:p>
            <a:pPr lvl="1" eaLnBrk="1" hangingPunct="1"/>
            <a:r>
              <a:rPr lang="en-US" altLang="en-US" sz="2400" smtClean="0"/>
              <a:t>‘a’, ‘Z’, ‘\n’, ‘1’</a:t>
            </a:r>
          </a:p>
          <a:p>
            <a:pPr eaLnBrk="1" hangingPunct="1"/>
            <a:r>
              <a:rPr lang="en-US" altLang="en-US" sz="2800" smtClean="0"/>
              <a:t>Don’t confuse </a:t>
            </a:r>
            <a:r>
              <a:rPr lang="en-US" altLang="en-US" sz="2800" smtClean="0">
                <a:latin typeface="Courier New" panose="02070309020205020404" pitchFamily="49" charset="0"/>
              </a:rPr>
              <a:t>char</a:t>
            </a:r>
            <a:r>
              <a:rPr lang="en-US" altLang="en-US" sz="2800" smtClean="0"/>
              <a:t> literals with string literals.</a:t>
            </a:r>
          </a:p>
          <a:p>
            <a:pPr lvl="1" eaLnBrk="1" hangingPunct="1"/>
            <a:r>
              <a:rPr lang="en-US" altLang="en-US" sz="2400" smtClean="0">
                <a:latin typeface="Courier New" panose="02070309020205020404" pitchFamily="49" charset="0"/>
              </a:rPr>
              <a:t>char</a:t>
            </a:r>
            <a:r>
              <a:rPr lang="en-US" altLang="en-US" sz="2400" smtClean="0"/>
              <a:t> literals are enclosed in single quotes.</a:t>
            </a:r>
          </a:p>
          <a:p>
            <a:pPr lvl="1" eaLnBrk="1" hangingPunct="1"/>
            <a:r>
              <a:rPr lang="en-US" altLang="en-US" sz="2400" smtClean="0"/>
              <a:t>String literals are enclosed in double quotes.</a:t>
            </a:r>
          </a:p>
          <a:p>
            <a:pPr lvl="1" eaLnBrk="1" hangingPunct="1">
              <a:buFontTx/>
              <a:buNone/>
            </a:pPr>
            <a:endParaRPr lang="en-US" altLang="en-US" sz="2400" smtClean="0"/>
          </a:p>
          <a:p>
            <a:pPr eaLnBrk="1" hangingPunct="1">
              <a:buFontTx/>
              <a:buNone/>
            </a:pPr>
            <a:r>
              <a:rPr lang="en-US" altLang="en-US" sz="2800" smtClean="0"/>
              <a:t>See example: </a:t>
            </a:r>
            <a:r>
              <a:rPr lang="en-US" altLang="en-US" sz="2800" smtClean="0">
                <a:hlinkClick r:id="rId3" action="ppaction://hlinkfile"/>
              </a:rPr>
              <a:t>Letters.java</a:t>
            </a:r>
            <a:endParaRPr lang="en-US" altLang="en-US" sz="2800" smtClean="0"/>
          </a:p>
        </p:txBody>
      </p:sp>
    </p:spTree>
    <p:extLst>
      <p:ext uri="{BB962C8B-B14F-4D97-AF65-F5344CB8AC3E}">
        <p14:creationId xmlns:p14="http://schemas.microsoft.com/office/powerpoint/2010/main" val="17780030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idx="4294967295"/>
          </p:nvPr>
        </p:nvSpPr>
        <p:spPr/>
        <p:txBody>
          <a:bodyPr/>
          <a:lstStyle/>
          <a:p>
            <a:pPr eaLnBrk="1" hangingPunct="1"/>
            <a:r>
              <a:rPr lang="en-US" altLang="en-US" smtClean="0"/>
              <a:t>Unicode</a:t>
            </a:r>
          </a:p>
        </p:txBody>
      </p:sp>
      <p:sp>
        <p:nvSpPr>
          <p:cNvPr id="95236" name="Rectangle 3"/>
          <p:cNvSpPr>
            <a:spLocks noGrp="1" noChangeArrowheads="1"/>
          </p:cNvSpPr>
          <p:nvPr>
            <p:ph type="body" idx="4294967295"/>
          </p:nvPr>
        </p:nvSpPr>
        <p:spPr>
          <a:xfrm>
            <a:off x="381000" y="1295400"/>
            <a:ext cx="7772400" cy="5181600"/>
          </a:xfrm>
        </p:spPr>
        <p:txBody>
          <a:bodyPr/>
          <a:lstStyle/>
          <a:p>
            <a:pPr eaLnBrk="1" hangingPunct="1"/>
            <a:r>
              <a:rPr lang="en-US" altLang="en-US" sz="2800" smtClean="0"/>
              <a:t>Internally, characters are stored as numbers.</a:t>
            </a:r>
          </a:p>
          <a:p>
            <a:pPr eaLnBrk="1" hangingPunct="1"/>
            <a:r>
              <a:rPr lang="en-US" altLang="en-US" sz="2800" smtClean="0"/>
              <a:t>Character data in Java is stored as Unicode characters.</a:t>
            </a:r>
          </a:p>
          <a:p>
            <a:pPr eaLnBrk="1" hangingPunct="1"/>
            <a:r>
              <a:rPr lang="en-US" altLang="en-US" sz="2800" smtClean="0"/>
              <a:t>The Unicode character set can consist of 65536 (2</a:t>
            </a:r>
            <a:r>
              <a:rPr lang="en-US" altLang="en-US" sz="2800" baseline="30000" smtClean="0"/>
              <a:t>16</a:t>
            </a:r>
            <a:r>
              <a:rPr lang="en-US" altLang="en-US" sz="2800" smtClean="0"/>
              <a:t>) individual characters.</a:t>
            </a:r>
          </a:p>
          <a:p>
            <a:pPr eaLnBrk="1" hangingPunct="1"/>
            <a:r>
              <a:rPr lang="en-US" altLang="en-US" sz="2800" smtClean="0"/>
              <a:t>This means that each character takes up 2 bytes in memory.</a:t>
            </a:r>
          </a:p>
          <a:p>
            <a:pPr eaLnBrk="1" hangingPunct="1"/>
            <a:r>
              <a:rPr lang="en-US" altLang="en-US" sz="2800" smtClean="0"/>
              <a:t>The first 256 characters in the Unicode character set are compatible with the ASCII* character set.</a:t>
            </a:r>
          </a:p>
          <a:p>
            <a:pPr eaLnBrk="1" hangingPunct="1">
              <a:buFontTx/>
              <a:buNone/>
            </a:pPr>
            <a:r>
              <a:rPr lang="en-US" altLang="en-US" sz="2800" smtClean="0"/>
              <a:t>See example: </a:t>
            </a:r>
            <a:r>
              <a:rPr lang="en-US" altLang="en-US" sz="2800" smtClean="0">
                <a:hlinkClick r:id="rId3" action="ppaction://hlinkfile"/>
              </a:rPr>
              <a:t>Letters2.java</a:t>
            </a:r>
            <a:endParaRPr lang="en-US" altLang="en-US" sz="2800" smtClean="0"/>
          </a:p>
          <a:p>
            <a:pPr eaLnBrk="1" hangingPunct="1">
              <a:buFontTx/>
              <a:buNone/>
            </a:pPr>
            <a:r>
              <a:rPr lang="en-US" altLang="en-US" sz="1400" smtClean="0">
                <a:solidFill>
                  <a:schemeClr val="accent2"/>
                </a:solidFill>
              </a:rPr>
              <a:t>*American Standard Code for Information Interchange</a:t>
            </a:r>
          </a:p>
        </p:txBody>
      </p:sp>
    </p:spTree>
    <p:extLst>
      <p:ext uri="{BB962C8B-B14F-4D97-AF65-F5344CB8AC3E}">
        <p14:creationId xmlns:p14="http://schemas.microsoft.com/office/powerpoint/2010/main" val="41343790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609600"/>
            <a:ext cx="7309798" cy="3581400"/>
          </a:xfrm>
          <a:prstGeom prst="rect">
            <a:avLst/>
          </a:prstGeom>
        </p:spPr>
      </p:pic>
    </p:spTree>
    <p:extLst>
      <p:ext uri="{BB962C8B-B14F-4D97-AF65-F5344CB8AC3E}">
        <p14:creationId xmlns:p14="http://schemas.microsoft.com/office/powerpoint/2010/main" val="2598650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idx="4294967295"/>
          </p:nvPr>
        </p:nvSpPr>
        <p:spPr/>
        <p:txBody>
          <a:bodyPr/>
          <a:lstStyle/>
          <a:p>
            <a:pPr eaLnBrk="1" hangingPunct="1"/>
            <a:r>
              <a:rPr lang="en-US" altLang="en-US" smtClean="0"/>
              <a:t>Unicode</a:t>
            </a:r>
          </a:p>
        </p:txBody>
      </p:sp>
      <p:sp>
        <p:nvSpPr>
          <p:cNvPr id="97284" name="Rectangle 3"/>
          <p:cNvSpPr>
            <a:spLocks noChangeArrowheads="1"/>
          </p:cNvSpPr>
          <p:nvPr/>
        </p:nvSpPr>
        <p:spPr bwMode="auto">
          <a:xfrm>
            <a:off x="1981200" y="16764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A</a:t>
            </a:r>
          </a:p>
        </p:txBody>
      </p:sp>
      <p:grpSp>
        <p:nvGrpSpPr>
          <p:cNvPr id="97285" name="Group 4"/>
          <p:cNvGrpSpPr>
            <a:grpSpLocks/>
          </p:cNvGrpSpPr>
          <p:nvPr/>
        </p:nvGrpSpPr>
        <p:grpSpPr bwMode="auto">
          <a:xfrm>
            <a:off x="1600200" y="3276600"/>
            <a:ext cx="1676400" cy="762000"/>
            <a:chOff x="1248" y="2784"/>
            <a:chExt cx="1056" cy="480"/>
          </a:xfrm>
        </p:grpSpPr>
        <p:sp>
          <p:nvSpPr>
            <p:cNvPr id="97331" name="Rectangle 5"/>
            <p:cNvSpPr>
              <a:spLocks noChangeArrowheads="1"/>
            </p:cNvSpPr>
            <p:nvPr/>
          </p:nvSpPr>
          <p:spPr bwMode="auto">
            <a:xfrm>
              <a:off x="12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00</a:t>
              </a:r>
            </a:p>
          </p:txBody>
        </p:sp>
        <p:sp>
          <p:nvSpPr>
            <p:cNvPr id="97332" name="Rectangle 6"/>
            <p:cNvSpPr>
              <a:spLocks noChangeArrowheads="1"/>
            </p:cNvSpPr>
            <p:nvPr/>
          </p:nvSpPr>
          <p:spPr bwMode="auto">
            <a:xfrm>
              <a:off x="17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65</a:t>
              </a:r>
            </a:p>
          </p:txBody>
        </p:sp>
      </p:grpSp>
      <p:sp>
        <p:nvSpPr>
          <p:cNvPr id="97286" name="Line 7"/>
          <p:cNvSpPr>
            <a:spLocks noChangeShapeType="1"/>
          </p:cNvSpPr>
          <p:nvPr/>
        </p:nvSpPr>
        <p:spPr bwMode="auto">
          <a:xfrm>
            <a:off x="2438400" y="24384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7287" name="Rectangle 8"/>
          <p:cNvSpPr>
            <a:spLocks noChangeArrowheads="1"/>
          </p:cNvSpPr>
          <p:nvPr/>
        </p:nvSpPr>
        <p:spPr bwMode="auto">
          <a:xfrm>
            <a:off x="6248400" y="16764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B</a:t>
            </a:r>
          </a:p>
        </p:txBody>
      </p:sp>
      <p:grpSp>
        <p:nvGrpSpPr>
          <p:cNvPr id="97288" name="Group 9"/>
          <p:cNvGrpSpPr>
            <a:grpSpLocks/>
          </p:cNvGrpSpPr>
          <p:nvPr/>
        </p:nvGrpSpPr>
        <p:grpSpPr bwMode="auto">
          <a:xfrm>
            <a:off x="5867400" y="3276600"/>
            <a:ext cx="1676400" cy="762000"/>
            <a:chOff x="2448" y="2784"/>
            <a:chExt cx="1056" cy="480"/>
          </a:xfrm>
        </p:grpSpPr>
        <p:sp>
          <p:nvSpPr>
            <p:cNvPr id="97329" name="Rectangle 10"/>
            <p:cNvSpPr>
              <a:spLocks noChangeArrowheads="1"/>
            </p:cNvSpPr>
            <p:nvPr/>
          </p:nvSpPr>
          <p:spPr bwMode="auto">
            <a:xfrm>
              <a:off x="24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00</a:t>
              </a:r>
            </a:p>
          </p:txBody>
        </p:sp>
        <p:sp>
          <p:nvSpPr>
            <p:cNvPr id="97330" name="Rectangle 11"/>
            <p:cNvSpPr>
              <a:spLocks noChangeArrowheads="1"/>
            </p:cNvSpPr>
            <p:nvPr/>
          </p:nvSpPr>
          <p:spPr bwMode="auto">
            <a:xfrm>
              <a:off x="29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66</a:t>
              </a:r>
            </a:p>
          </p:txBody>
        </p:sp>
      </p:grpSp>
      <p:sp>
        <p:nvSpPr>
          <p:cNvPr id="97289" name="Line 12"/>
          <p:cNvSpPr>
            <a:spLocks noChangeShapeType="1"/>
          </p:cNvSpPr>
          <p:nvPr/>
        </p:nvSpPr>
        <p:spPr bwMode="auto">
          <a:xfrm>
            <a:off x="6705600" y="24384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97290" name="Group 18"/>
          <p:cNvGrpSpPr>
            <a:grpSpLocks/>
          </p:cNvGrpSpPr>
          <p:nvPr/>
        </p:nvGrpSpPr>
        <p:grpSpPr bwMode="auto">
          <a:xfrm>
            <a:off x="609600" y="4800600"/>
            <a:ext cx="1828800" cy="381000"/>
            <a:chOff x="144" y="2928"/>
            <a:chExt cx="1152" cy="240"/>
          </a:xfrm>
        </p:grpSpPr>
        <p:sp>
          <p:nvSpPr>
            <p:cNvPr id="97321" name="Rectangle 19"/>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2" name="Rectangle 20"/>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3" name="Rectangle 21"/>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4" name="Rectangle 22"/>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5" name="Rectangle 23"/>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6" name="Rectangle 24"/>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7" name="Rectangle 25"/>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28" name="Rectangle 26"/>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97291" name="Group 27"/>
          <p:cNvGrpSpPr>
            <a:grpSpLocks/>
          </p:cNvGrpSpPr>
          <p:nvPr/>
        </p:nvGrpSpPr>
        <p:grpSpPr bwMode="auto">
          <a:xfrm>
            <a:off x="2438400" y="4800600"/>
            <a:ext cx="1828800" cy="381000"/>
            <a:chOff x="3072" y="3504"/>
            <a:chExt cx="1152" cy="240"/>
          </a:xfrm>
        </p:grpSpPr>
        <p:sp>
          <p:nvSpPr>
            <p:cNvPr id="97313" name="Rectangle 28"/>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4" name="Rectangle 29"/>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7315" name="Rectangle 30"/>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6" name="Rectangle 31"/>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7" name="Rectangle 32"/>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8" name="Rectangle 33"/>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9" name="Rectangle 34"/>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7320" name="Rectangle 35"/>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97292" name="Group 36"/>
          <p:cNvGrpSpPr>
            <a:grpSpLocks/>
          </p:cNvGrpSpPr>
          <p:nvPr/>
        </p:nvGrpSpPr>
        <p:grpSpPr bwMode="auto">
          <a:xfrm>
            <a:off x="4876800" y="4800600"/>
            <a:ext cx="3657600" cy="381000"/>
            <a:chOff x="1776" y="3312"/>
            <a:chExt cx="2304" cy="240"/>
          </a:xfrm>
        </p:grpSpPr>
        <p:grpSp>
          <p:nvGrpSpPr>
            <p:cNvPr id="97295" name="Group 37"/>
            <p:cNvGrpSpPr>
              <a:grpSpLocks/>
            </p:cNvGrpSpPr>
            <p:nvPr/>
          </p:nvGrpSpPr>
          <p:grpSpPr bwMode="auto">
            <a:xfrm>
              <a:off x="1776" y="3312"/>
              <a:ext cx="1152" cy="240"/>
              <a:chOff x="144" y="2928"/>
              <a:chExt cx="1152" cy="240"/>
            </a:xfrm>
          </p:grpSpPr>
          <p:sp>
            <p:nvSpPr>
              <p:cNvPr id="97305" name="Rectangle 38"/>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6" name="Rectangle 39"/>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7" name="Rectangle 40"/>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8" name="Rectangle 41"/>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9" name="Rectangle 42"/>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0" name="Rectangle 43"/>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1" name="Rectangle 44"/>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12" name="Rectangle 45"/>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97296" name="Group 46"/>
            <p:cNvGrpSpPr>
              <a:grpSpLocks/>
            </p:cNvGrpSpPr>
            <p:nvPr/>
          </p:nvGrpSpPr>
          <p:grpSpPr bwMode="auto">
            <a:xfrm>
              <a:off x="2928" y="3312"/>
              <a:ext cx="1152" cy="240"/>
              <a:chOff x="3072" y="3504"/>
              <a:chExt cx="1152" cy="240"/>
            </a:xfrm>
          </p:grpSpPr>
          <p:sp>
            <p:nvSpPr>
              <p:cNvPr id="97297" name="Rectangle 47"/>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298" name="Rectangle 48"/>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7299" name="Rectangle 49"/>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0" name="Rectangle 50"/>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1" name="Rectangle 51"/>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2" name="Rectangle 52"/>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7303" name="Rectangle 53"/>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7304" name="Rectangle 54"/>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grpSp>
      </p:grpSp>
      <p:sp>
        <p:nvSpPr>
          <p:cNvPr id="97293" name="AutoShape 74"/>
          <p:cNvSpPr>
            <a:spLocks/>
          </p:cNvSpPr>
          <p:nvPr/>
        </p:nvSpPr>
        <p:spPr bwMode="auto">
          <a:xfrm rot="-5400000">
            <a:off x="2171700" y="2628900"/>
            <a:ext cx="533400" cy="3657600"/>
          </a:xfrm>
          <a:prstGeom prst="rightBrace">
            <a:avLst>
              <a:gd name="adj1" fmla="val 57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97294" name="AutoShape 76"/>
          <p:cNvSpPr>
            <a:spLocks/>
          </p:cNvSpPr>
          <p:nvPr/>
        </p:nvSpPr>
        <p:spPr bwMode="auto">
          <a:xfrm rot="-5400000">
            <a:off x="6438900" y="2628900"/>
            <a:ext cx="533400" cy="3657600"/>
          </a:xfrm>
          <a:prstGeom prst="rightBrace">
            <a:avLst>
              <a:gd name="adj1" fmla="val 57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Tree>
    <p:extLst>
      <p:ext uri="{BB962C8B-B14F-4D97-AF65-F5344CB8AC3E}">
        <p14:creationId xmlns:p14="http://schemas.microsoft.com/office/powerpoint/2010/main" val="31780716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idx="4294967295"/>
          </p:nvPr>
        </p:nvSpPr>
        <p:spPr/>
        <p:txBody>
          <a:bodyPr/>
          <a:lstStyle/>
          <a:p>
            <a:pPr eaLnBrk="1" hangingPunct="1"/>
            <a:r>
              <a:rPr lang="en-US" altLang="en-US" smtClean="0"/>
              <a:t>Unicode</a:t>
            </a:r>
          </a:p>
        </p:txBody>
      </p:sp>
      <p:sp>
        <p:nvSpPr>
          <p:cNvPr id="98308" name="Rectangle 3"/>
          <p:cNvSpPr>
            <a:spLocks noChangeArrowheads="1"/>
          </p:cNvSpPr>
          <p:nvPr/>
        </p:nvSpPr>
        <p:spPr bwMode="auto">
          <a:xfrm>
            <a:off x="1981200" y="16002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A</a:t>
            </a:r>
          </a:p>
        </p:txBody>
      </p:sp>
      <p:grpSp>
        <p:nvGrpSpPr>
          <p:cNvPr id="98309" name="Group 4"/>
          <p:cNvGrpSpPr>
            <a:grpSpLocks/>
          </p:cNvGrpSpPr>
          <p:nvPr/>
        </p:nvGrpSpPr>
        <p:grpSpPr bwMode="auto">
          <a:xfrm>
            <a:off x="1600200" y="3200400"/>
            <a:ext cx="1676400" cy="762000"/>
            <a:chOff x="1248" y="2784"/>
            <a:chExt cx="1056" cy="480"/>
          </a:xfrm>
        </p:grpSpPr>
        <p:sp>
          <p:nvSpPr>
            <p:cNvPr id="98359" name="Rectangle 5"/>
            <p:cNvSpPr>
              <a:spLocks noChangeArrowheads="1"/>
            </p:cNvSpPr>
            <p:nvPr/>
          </p:nvSpPr>
          <p:spPr bwMode="auto">
            <a:xfrm>
              <a:off x="12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00</a:t>
              </a:r>
            </a:p>
          </p:txBody>
        </p:sp>
        <p:sp>
          <p:nvSpPr>
            <p:cNvPr id="98360" name="Rectangle 6"/>
            <p:cNvSpPr>
              <a:spLocks noChangeArrowheads="1"/>
            </p:cNvSpPr>
            <p:nvPr/>
          </p:nvSpPr>
          <p:spPr bwMode="auto">
            <a:xfrm>
              <a:off x="17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65</a:t>
              </a:r>
            </a:p>
          </p:txBody>
        </p:sp>
      </p:grpSp>
      <p:sp>
        <p:nvSpPr>
          <p:cNvPr id="98310" name="Line 7"/>
          <p:cNvSpPr>
            <a:spLocks noChangeShapeType="1"/>
          </p:cNvSpPr>
          <p:nvPr/>
        </p:nvSpPr>
        <p:spPr bwMode="auto">
          <a:xfrm>
            <a:off x="2438400" y="23622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8311" name="Rectangle 8"/>
          <p:cNvSpPr>
            <a:spLocks noChangeArrowheads="1"/>
          </p:cNvSpPr>
          <p:nvPr/>
        </p:nvSpPr>
        <p:spPr bwMode="auto">
          <a:xfrm>
            <a:off x="6248400" y="16002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B</a:t>
            </a:r>
          </a:p>
        </p:txBody>
      </p:sp>
      <p:grpSp>
        <p:nvGrpSpPr>
          <p:cNvPr id="98312" name="Group 9"/>
          <p:cNvGrpSpPr>
            <a:grpSpLocks/>
          </p:cNvGrpSpPr>
          <p:nvPr/>
        </p:nvGrpSpPr>
        <p:grpSpPr bwMode="auto">
          <a:xfrm>
            <a:off x="5867400" y="3200400"/>
            <a:ext cx="1676400" cy="762000"/>
            <a:chOff x="2448" y="2784"/>
            <a:chExt cx="1056" cy="480"/>
          </a:xfrm>
        </p:grpSpPr>
        <p:sp>
          <p:nvSpPr>
            <p:cNvPr id="98357" name="Rectangle 10"/>
            <p:cNvSpPr>
              <a:spLocks noChangeArrowheads="1"/>
            </p:cNvSpPr>
            <p:nvPr/>
          </p:nvSpPr>
          <p:spPr bwMode="auto">
            <a:xfrm>
              <a:off x="24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00</a:t>
              </a:r>
            </a:p>
          </p:txBody>
        </p:sp>
        <p:sp>
          <p:nvSpPr>
            <p:cNvPr id="98358" name="Rectangle 11"/>
            <p:cNvSpPr>
              <a:spLocks noChangeArrowheads="1"/>
            </p:cNvSpPr>
            <p:nvPr/>
          </p:nvSpPr>
          <p:spPr bwMode="auto">
            <a:xfrm>
              <a:off x="29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66</a:t>
              </a:r>
            </a:p>
          </p:txBody>
        </p:sp>
      </p:grpSp>
      <p:sp>
        <p:nvSpPr>
          <p:cNvPr id="98313" name="Line 12"/>
          <p:cNvSpPr>
            <a:spLocks noChangeShapeType="1"/>
          </p:cNvSpPr>
          <p:nvPr/>
        </p:nvSpPr>
        <p:spPr bwMode="auto">
          <a:xfrm>
            <a:off x="6705600" y="23622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98314" name="Group 18"/>
          <p:cNvGrpSpPr>
            <a:grpSpLocks/>
          </p:cNvGrpSpPr>
          <p:nvPr/>
        </p:nvGrpSpPr>
        <p:grpSpPr bwMode="auto">
          <a:xfrm>
            <a:off x="609600" y="4724400"/>
            <a:ext cx="1828800" cy="381000"/>
            <a:chOff x="144" y="2928"/>
            <a:chExt cx="1152" cy="240"/>
          </a:xfrm>
        </p:grpSpPr>
        <p:sp>
          <p:nvSpPr>
            <p:cNvPr id="98349" name="Rectangle 19"/>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0" name="Rectangle 20"/>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1" name="Rectangle 21"/>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2" name="Rectangle 22"/>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3" name="Rectangle 23"/>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4" name="Rectangle 24"/>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5" name="Rectangle 25"/>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56" name="Rectangle 26"/>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grpSp>
      <p:grpSp>
        <p:nvGrpSpPr>
          <p:cNvPr id="98315" name="Group 27"/>
          <p:cNvGrpSpPr>
            <a:grpSpLocks/>
          </p:cNvGrpSpPr>
          <p:nvPr/>
        </p:nvGrpSpPr>
        <p:grpSpPr bwMode="auto">
          <a:xfrm>
            <a:off x="2438400" y="4724400"/>
            <a:ext cx="1828800" cy="381000"/>
            <a:chOff x="3072" y="3504"/>
            <a:chExt cx="1152" cy="240"/>
          </a:xfrm>
        </p:grpSpPr>
        <p:sp>
          <p:nvSpPr>
            <p:cNvPr id="98341" name="Rectangle 28"/>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42" name="Rectangle 29"/>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1</a:t>
              </a:r>
            </a:p>
          </p:txBody>
        </p:sp>
        <p:sp>
          <p:nvSpPr>
            <p:cNvPr id="98343" name="Rectangle 30"/>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44" name="Rectangle 31"/>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45" name="Rectangle 32"/>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46" name="Rectangle 33"/>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47" name="Rectangle 34"/>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1</a:t>
              </a:r>
            </a:p>
          </p:txBody>
        </p:sp>
        <p:sp>
          <p:nvSpPr>
            <p:cNvPr id="98348" name="Rectangle 35"/>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grpSp>
      <p:grpSp>
        <p:nvGrpSpPr>
          <p:cNvPr id="98316" name="Group 36"/>
          <p:cNvGrpSpPr>
            <a:grpSpLocks/>
          </p:cNvGrpSpPr>
          <p:nvPr/>
        </p:nvGrpSpPr>
        <p:grpSpPr bwMode="auto">
          <a:xfrm>
            <a:off x="4876800" y="4724400"/>
            <a:ext cx="3657600" cy="381000"/>
            <a:chOff x="1776" y="3312"/>
            <a:chExt cx="2304" cy="240"/>
          </a:xfrm>
        </p:grpSpPr>
        <p:grpSp>
          <p:nvGrpSpPr>
            <p:cNvPr id="98323" name="Group 37"/>
            <p:cNvGrpSpPr>
              <a:grpSpLocks/>
            </p:cNvGrpSpPr>
            <p:nvPr/>
          </p:nvGrpSpPr>
          <p:grpSpPr bwMode="auto">
            <a:xfrm>
              <a:off x="1776" y="3312"/>
              <a:ext cx="1152" cy="240"/>
              <a:chOff x="144" y="2928"/>
              <a:chExt cx="1152" cy="240"/>
            </a:xfrm>
          </p:grpSpPr>
          <p:sp>
            <p:nvSpPr>
              <p:cNvPr id="98333" name="Rectangle 38"/>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4" name="Rectangle 39"/>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5" name="Rectangle 40"/>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6" name="Rectangle 41"/>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7" name="Rectangle 42"/>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8" name="Rectangle 43"/>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9" name="Rectangle 44"/>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40" name="Rectangle 45"/>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grpSp>
        <p:grpSp>
          <p:nvGrpSpPr>
            <p:cNvPr id="98324" name="Group 46"/>
            <p:cNvGrpSpPr>
              <a:grpSpLocks/>
            </p:cNvGrpSpPr>
            <p:nvPr/>
          </p:nvGrpSpPr>
          <p:grpSpPr bwMode="auto">
            <a:xfrm>
              <a:off x="2928" y="3312"/>
              <a:ext cx="1152" cy="240"/>
              <a:chOff x="3072" y="3504"/>
              <a:chExt cx="1152" cy="240"/>
            </a:xfrm>
          </p:grpSpPr>
          <p:sp>
            <p:nvSpPr>
              <p:cNvPr id="98325" name="Rectangle 47"/>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26" name="Rectangle 48"/>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1</a:t>
                </a:r>
              </a:p>
            </p:txBody>
          </p:sp>
          <p:sp>
            <p:nvSpPr>
              <p:cNvPr id="98327" name="Rectangle 49"/>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28" name="Rectangle 50"/>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29" name="Rectangle 51"/>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0" name="Rectangle 52"/>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0</a:t>
                </a:r>
              </a:p>
            </p:txBody>
          </p:sp>
          <p:sp>
            <p:nvSpPr>
              <p:cNvPr id="98331" name="Rectangle 53"/>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1</a:t>
                </a:r>
              </a:p>
            </p:txBody>
          </p:sp>
          <p:sp>
            <p:nvSpPr>
              <p:cNvPr id="98332" name="Rectangle 54"/>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solidFill>
                      <a:srgbClr val="FF3300"/>
                    </a:solidFill>
                  </a:rPr>
                  <a:t>1</a:t>
                </a:r>
              </a:p>
            </p:txBody>
          </p:sp>
        </p:grpSp>
      </p:grpSp>
      <p:sp>
        <p:nvSpPr>
          <p:cNvPr id="98317" name="AutoShape 74"/>
          <p:cNvSpPr>
            <a:spLocks/>
          </p:cNvSpPr>
          <p:nvPr/>
        </p:nvSpPr>
        <p:spPr bwMode="auto">
          <a:xfrm rot="-5400000">
            <a:off x="2171700" y="2552700"/>
            <a:ext cx="533400" cy="3657600"/>
          </a:xfrm>
          <a:prstGeom prst="rightBrace">
            <a:avLst>
              <a:gd name="adj1" fmla="val 57143"/>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98318" name="AutoShape 76"/>
          <p:cNvSpPr>
            <a:spLocks/>
          </p:cNvSpPr>
          <p:nvPr/>
        </p:nvSpPr>
        <p:spPr bwMode="auto">
          <a:xfrm rot="-5400000">
            <a:off x="6438900" y="2552700"/>
            <a:ext cx="533400" cy="3657600"/>
          </a:xfrm>
          <a:prstGeom prst="rightBrace">
            <a:avLst>
              <a:gd name="adj1" fmla="val 57143"/>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grpSp>
        <p:nvGrpSpPr>
          <p:cNvPr id="98319" name="Group 88"/>
          <p:cNvGrpSpPr>
            <a:grpSpLocks/>
          </p:cNvGrpSpPr>
          <p:nvPr/>
        </p:nvGrpSpPr>
        <p:grpSpPr bwMode="auto">
          <a:xfrm>
            <a:off x="2590800" y="1524000"/>
            <a:ext cx="3962400" cy="2590800"/>
            <a:chOff x="1632" y="720"/>
            <a:chExt cx="2496" cy="1632"/>
          </a:xfrm>
        </p:grpSpPr>
        <p:sp>
          <p:nvSpPr>
            <p:cNvPr id="98320" name="Text Box 80"/>
            <p:cNvSpPr txBox="1">
              <a:spLocks noChangeArrowheads="1"/>
            </p:cNvSpPr>
            <p:nvPr/>
          </p:nvSpPr>
          <p:spPr bwMode="auto">
            <a:xfrm>
              <a:off x="2256" y="720"/>
              <a:ext cx="13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1">
                  <a:solidFill>
                    <a:srgbClr val="FF3300"/>
                  </a:solidFill>
                </a:rPr>
                <a:t>Characters are</a:t>
              </a:r>
            </a:p>
            <a:p>
              <a:pPr algn="ctr" eaLnBrk="1" hangingPunct="1">
                <a:spcBef>
                  <a:spcPct val="0"/>
                </a:spcBef>
                <a:buClrTx/>
                <a:buFontTx/>
                <a:buNone/>
              </a:pPr>
              <a:r>
                <a:rPr lang="en-US" altLang="en-US" sz="1800" b="1">
                  <a:solidFill>
                    <a:srgbClr val="FF3300"/>
                  </a:solidFill>
                </a:rPr>
                <a:t>stored in memory</a:t>
              </a:r>
              <a:br>
                <a:rPr lang="en-US" altLang="en-US" sz="1800" b="1">
                  <a:solidFill>
                    <a:srgbClr val="FF3300"/>
                  </a:solidFill>
                </a:rPr>
              </a:br>
              <a:r>
                <a:rPr lang="en-US" altLang="en-US" sz="1800" b="1">
                  <a:solidFill>
                    <a:srgbClr val="FF3300"/>
                  </a:solidFill>
                </a:rPr>
                <a:t>as binary numbers.</a:t>
              </a:r>
            </a:p>
          </p:txBody>
        </p:sp>
        <p:sp>
          <p:nvSpPr>
            <p:cNvPr id="98321" name="Line 83"/>
            <p:cNvSpPr>
              <a:spLocks noChangeShapeType="1"/>
            </p:cNvSpPr>
            <p:nvPr/>
          </p:nvSpPr>
          <p:spPr bwMode="auto">
            <a:xfrm>
              <a:off x="2880" y="1344"/>
              <a:ext cx="0" cy="100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2" name="Line 84"/>
            <p:cNvSpPr>
              <a:spLocks noChangeShapeType="1"/>
            </p:cNvSpPr>
            <p:nvPr/>
          </p:nvSpPr>
          <p:spPr bwMode="auto">
            <a:xfrm>
              <a:off x="1632" y="2352"/>
              <a:ext cx="2496" cy="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2239035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idx="4294967295"/>
          </p:nvPr>
        </p:nvSpPr>
        <p:spPr/>
        <p:txBody>
          <a:bodyPr/>
          <a:lstStyle/>
          <a:p>
            <a:pPr eaLnBrk="1" hangingPunct="1"/>
            <a:r>
              <a:rPr lang="en-US" altLang="en-US" smtClean="0"/>
              <a:t>Unicode</a:t>
            </a:r>
          </a:p>
        </p:txBody>
      </p:sp>
      <p:sp>
        <p:nvSpPr>
          <p:cNvPr id="99332" name="Rectangle 3"/>
          <p:cNvSpPr>
            <a:spLocks noChangeArrowheads="1"/>
          </p:cNvSpPr>
          <p:nvPr/>
        </p:nvSpPr>
        <p:spPr bwMode="auto">
          <a:xfrm>
            <a:off x="1981200" y="16002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A</a:t>
            </a:r>
          </a:p>
        </p:txBody>
      </p:sp>
      <p:grpSp>
        <p:nvGrpSpPr>
          <p:cNvPr id="99333" name="Group 4"/>
          <p:cNvGrpSpPr>
            <a:grpSpLocks/>
          </p:cNvGrpSpPr>
          <p:nvPr/>
        </p:nvGrpSpPr>
        <p:grpSpPr bwMode="auto">
          <a:xfrm>
            <a:off x="1600200" y="3200400"/>
            <a:ext cx="1676400" cy="762000"/>
            <a:chOff x="1248" y="2784"/>
            <a:chExt cx="1056" cy="480"/>
          </a:xfrm>
        </p:grpSpPr>
        <p:sp>
          <p:nvSpPr>
            <p:cNvPr id="99383" name="Rectangle 5"/>
            <p:cNvSpPr>
              <a:spLocks noChangeArrowheads="1"/>
            </p:cNvSpPr>
            <p:nvPr/>
          </p:nvSpPr>
          <p:spPr bwMode="auto">
            <a:xfrm>
              <a:off x="12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solidFill>
                    <a:srgbClr val="FF3300"/>
                  </a:solidFill>
                </a:rPr>
                <a:t>00</a:t>
              </a:r>
            </a:p>
          </p:txBody>
        </p:sp>
        <p:sp>
          <p:nvSpPr>
            <p:cNvPr id="99384" name="Rectangle 6"/>
            <p:cNvSpPr>
              <a:spLocks noChangeArrowheads="1"/>
            </p:cNvSpPr>
            <p:nvPr/>
          </p:nvSpPr>
          <p:spPr bwMode="auto">
            <a:xfrm>
              <a:off x="17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solidFill>
                    <a:srgbClr val="FF3300"/>
                  </a:solidFill>
                </a:rPr>
                <a:t>65</a:t>
              </a:r>
            </a:p>
          </p:txBody>
        </p:sp>
      </p:grpSp>
      <p:sp>
        <p:nvSpPr>
          <p:cNvPr id="99334" name="Line 7"/>
          <p:cNvSpPr>
            <a:spLocks noChangeShapeType="1"/>
          </p:cNvSpPr>
          <p:nvPr/>
        </p:nvSpPr>
        <p:spPr bwMode="auto">
          <a:xfrm>
            <a:off x="2438400" y="23622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9335" name="Rectangle 8"/>
          <p:cNvSpPr>
            <a:spLocks noChangeArrowheads="1"/>
          </p:cNvSpPr>
          <p:nvPr/>
        </p:nvSpPr>
        <p:spPr bwMode="auto">
          <a:xfrm>
            <a:off x="6248400" y="16002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B</a:t>
            </a:r>
          </a:p>
        </p:txBody>
      </p:sp>
      <p:grpSp>
        <p:nvGrpSpPr>
          <p:cNvPr id="99336" name="Group 9"/>
          <p:cNvGrpSpPr>
            <a:grpSpLocks/>
          </p:cNvGrpSpPr>
          <p:nvPr/>
        </p:nvGrpSpPr>
        <p:grpSpPr bwMode="auto">
          <a:xfrm>
            <a:off x="5867400" y="3200400"/>
            <a:ext cx="1676400" cy="762000"/>
            <a:chOff x="2448" y="2784"/>
            <a:chExt cx="1056" cy="480"/>
          </a:xfrm>
        </p:grpSpPr>
        <p:sp>
          <p:nvSpPr>
            <p:cNvPr id="99381" name="Rectangle 10"/>
            <p:cNvSpPr>
              <a:spLocks noChangeArrowheads="1"/>
            </p:cNvSpPr>
            <p:nvPr/>
          </p:nvSpPr>
          <p:spPr bwMode="auto">
            <a:xfrm>
              <a:off x="24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solidFill>
                    <a:srgbClr val="FF3300"/>
                  </a:solidFill>
                </a:rPr>
                <a:t>00</a:t>
              </a:r>
            </a:p>
          </p:txBody>
        </p:sp>
        <p:sp>
          <p:nvSpPr>
            <p:cNvPr id="99382" name="Rectangle 11"/>
            <p:cNvSpPr>
              <a:spLocks noChangeArrowheads="1"/>
            </p:cNvSpPr>
            <p:nvPr/>
          </p:nvSpPr>
          <p:spPr bwMode="auto">
            <a:xfrm>
              <a:off x="29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solidFill>
                    <a:srgbClr val="FF3300"/>
                  </a:solidFill>
                </a:rPr>
                <a:t>66</a:t>
              </a:r>
            </a:p>
          </p:txBody>
        </p:sp>
      </p:grpSp>
      <p:sp>
        <p:nvSpPr>
          <p:cNvPr id="99337" name="Line 12"/>
          <p:cNvSpPr>
            <a:spLocks noChangeShapeType="1"/>
          </p:cNvSpPr>
          <p:nvPr/>
        </p:nvSpPr>
        <p:spPr bwMode="auto">
          <a:xfrm>
            <a:off x="6705600" y="23622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99338" name="Group 18"/>
          <p:cNvGrpSpPr>
            <a:grpSpLocks/>
          </p:cNvGrpSpPr>
          <p:nvPr/>
        </p:nvGrpSpPr>
        <p:grpSpPr bwMode="auto">
          <a:xfrm>
            <a:off x="609600" y="4724400"/>
            <a:ext cx="1828800" cy="381000"/>
            <a:chOff x="144" y="2928"/>
            <a:chExt cx="1152" cy="240"/>
          </a:xfrm>
        </p:grpSpPr>
        <p:sp>
          <p:nvSpPr>
            <p:cNvPr id="99373" name="Rectangle 19"/>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4" name="Rectangle 20"/>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5" name="Rectangle 21"/>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6" name="Rectangle 22"/>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7" name="Rectangle 23"/>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8" name="Rectangle 24"/>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9" name="Rectangle 25"/>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80" name="Rectangle 26"/>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99339" name="Group 27"/>
          <p:cNvGrpSpPr>
            <a:grpSpLocks/>
          </p:cNvGrpSpPr>
          <p:nvPr/>
        </p:nvGrpSpPr>
        <p:grpSpPr bwMode="auto">
          <a:xfrm>
            <a:off x="2438400" y="4724400"/>
            <a:ext cx="1828800" cy="381000"/>
            <a:chOff x="3072" y="3504"/>
            <a:chExt cx="1152" cy="240"/>
          </a:xfrm>
        </p:grpSpPr>
        <p:sp>
          <p:nvSpPr>
            <p:cNvPr id="99365" name="Rectangle 28"/>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6" name="Rectangle 29"/>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9367" name="Rectangle 30"/>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8" name="Rectangle 31"/>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9" name="Rectangle 32"/>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0" name="Rectangle 33"/>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71" name="Rectangle 34"/>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9372" name="Rectangle 35"/>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99340" name="Group 36"/>
          <p:cNvGrpSpPr>
            <a:grpSpLocks/>
          </p:cNvGrpSpPr>
          <p:nvPr/>
        </p:nvGrpSpPr>
        <p:grpSpPr bwMode="auto">
          <a:xfrm>
            <a:off x="4876800" y="4724400"/>
            <a:ext cx="3657600" cy="381000"/>
            <a:chOff x="1776" y="3312"/>
            <a:chExt cx="2304" cy="240"/>
          </a:xfrm>
        </p:grpSpPr>
        <p:grpSp>
          <p:nvGrpSpPr>
            <p:cNvPr id="99347" name="Group 37"/>
            <p:cNvGrpSpPr>
              <a:grpSpLocks/>
            </p:cNvGrpSpPr>
            <p:nvPr/>
          </p:nvGrpSpPr>
          <p:grpSpPr bwMode="auto">
            <a:xfrm>
              <a:off x="1776" y="3312"/>
              <a:ext cx="1152" cy="240"/>
              <a:chOff x="144" y="2928"/>
              <a:chExt cx="1152" cy="240"/>
            </a:xfrm>
          </p:grpSpPr>
          <p:sp>
            <p:nvSpPr>
              <p:cNvPr id="99357" name="Rectangle 38"/>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8" name="Rectangle 39"/>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9" name="Rectangle 40"/>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0" name="Rectangle 41"/>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1" name="Rectangle 42"/>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2" name="Rectangle 43"/>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3" name="Rectangle 44"/>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64" name="Rectangle 45"/>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99348" name="Group 46"/>
            <p:cNvGrpSpPr>
              <a:grpSpLocks/>
            </p:cNvGrpSpPr>
            <p:nvPr/>
          </p:nvGrpSpPr>
          <p:grpSpPr bwMode="auto">
            <a:xfrm>
              <a:off x="2928" y="3312"/>
              <a:ext cx="1152" cy="240"/>
              <a:chOff x="3072" y="3504"/>
              <a:chExt cx="1152" cy="240"/>
            </a:xfrm>
          </p:grpSpPr>
          <p:sp>
            <p:nvSpPr>
              <p:cNvPr id="99349" name="Rectangle 47"/>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0" name="Rectangle 48"/>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9351" name="Rectangle 49"/>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2" name="Rectangle 50"/>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3" name="Rectangle 51"/>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4" name="Rectangle 52"/>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99355" name="Rectangle 53"/>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99356" name="Rectangle 54"/>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grpSp>
      </p:grpSp>
      <p:sp>
        <p:nvSpPr>
          <p:cNvPr id="99341" name="AutoShape 74"/>
          <p:cNvSpPr>
            <a:spLocks/>
          </p:cNvSpPr>
          <p:nvPr/>
        </p:nvSpPr>
        <p:spPr bwMode="auto">
          <a:xfrm rot="-5400000">
            <a:off x="2171700" y="2552700"/>
            <a:ext cx="533400" cy="3657600"/>
          </a:xfrm>
          <a:prstGeom prst="rightBrace">
            <a:avLst>
              <a:gd name="adj1" fmla="val 57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99342" name="AutoShape 76"/>
          <p:cNvSpPr>
            <a:spLocks/>
          </p:cNvSpPr>
          <p:nvPr/>
        </p:nvSpPr>
        <p:spPr bwMode="auto">
          <a:xfrm rot="-5400000">
            <a:off x="6438900" y="2552700"/>
            <a:ext cx="533400" cy="3657600"/>
          </a:xfrm>
          <a:prstGeom prst="rightBrace">
            <a:avLst>
              <a:gd name="adj1" fmla="val 57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grpSp>
        <p:nvGrpSpPr>
          <p:cNvPr id="99343" name="Group 85"/>
          <p:cNvGrpSpPr>
            <a:grpSpLocks/>
          </p:cNvGrpSpPr>
          <p:nvPr/>
        </p:nvGrpSpPr>
        <p:grpSpPr bwMode="auto">
          <a:xfrm>
            <a:off x="3352800" y="1600200"/>
            <a:ext cx="2438400" cy="1981200"/>
            <a:chOff x="2112" y="768"/>
            <a:chExt cx="1536" cy="1248"/>
          </a:xfrm>
        </p:grpSpPr>
        <p:sp>
          <p:nvSpPr>
            <p:cNvPr id="99344" name="Text Box 78"/>
            <p:cNvSpPr txBox="1">
              <a:spLocks noChangeArrowheads="1"/>
            </p:cNvSpPr>
            <p:nvPr/>
          </p:nvSpPr>
          <p:spPr bwMode="auto">
            <a:xfrm>
              <a:off x="2208" y="768"/>
              <a:ext cx="138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1">
                  <a:solidFill>
                    <a:srgbClr val="FF3300"/>
                  </a:solidFill>
                </a:rPr>
                <a:t>The binary numbers</a:t>
              </a:r>
            </a:p>
            <a:p>
              <a:pPr algn="ctr" eaLnBrk="1" hangingPunct="1">
                <a:spcBef>
                  <a:spcPct val="0"/>
                </a:spcBef>
                <a:buClrTx/>
                <a:buFontTx/>
                <a:buNone/>
              </a:pPr>
              <a:r>
                <a:rPr lang="en-US" altLang="en-US" sz="1800" b="1">
                  <a:solidFill>
                    <a:srgbClr val="FF3300"/>
                  </a:solidFill>
                </a:rPr>
                <a:t>represent these</a:t>
              </a:r>
            </a:p>
            <a:p>
              <a:pPr algn="ctr" eaLnBrk="1" hangingPunct="1">
                <a:spcBef>
                  <a:spcPct val="0"/>
                </a:spcBef>
                <a:buClrTx/>
                <a:buFontTx/>
                <a:buNone/>
              </a:pPr>
              <a:r>
                <a:rPr lang="en-US" altLang="en-US" sz="1800" b="1">
                  <a:solidFill>
                    <a:srgbClr val="FF3300"/>
                  </a:solidFill>
                </a:rPr>
                <a:t>decimal values.</a:t>
              </a:r>
            </a:p>
          </p:txBody>
        </p:sp>
        <p:sp>
          <p:nvSpPr>
            <p:cNvPr id="99345" name="Line 82"/>
            <p:cNvSpPr>
              <a:spLocks noChangeShapeType="1"/>
            </p:cNvSpPr>
            <p:nvPr/>
          </p:nvSpPr>
          <p:spPr bwMode="auto">
            <a:xfrm>
              <a:off x="2880" y="1344"/>
              <a:ext cx="0" cy="67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83"/>
            <p:cNvSpPr>
              <a:spLocks noChangeShapeType="1"/>
            </p:cNvSpPr>
            <p:nvPr/>
          </p:nvSpPr>
          <p:spPr bwMode="auto">
            <a:xfrm>
              <a:off x="2112" y="2016"/>
              <a:ext cx="1536" cy="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0989221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idx="4294967295"/>
          </p:nvPr>
        </p:nvSpPr>
        <p:spPr/>
        <p:txBody>
          <a:bodyPr/>
          <a:lstStyle/>
          <a:p>
            <a:pPr eaLnBrk="1" hangingPunct="1"/>
            <a:r>
              <a:rPr lang="en-US" altLang="en-US" smtClean="0"/>
              <a:t>Unicode</a:t>
            </a:r>
          </a:p>
        </p:txBody>
      </p:sp>
      <p:sp>
        <p:nvSpPr>
          <p:cNvPr id="100356" name="Rectangle 3"/>
          <p:cNvSpPr>
            <a:spLocks noChangeArrowheads="1"/>
          </p:cNvSpPr>
          <p:nvPr/>
        </p:nvSpPr>
        <p:spPr bwMode="auto">
          <a:xfrm>
            <a:off x="1981200" y="16764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solidFill>
                  <a:srgbClr val="FF3300"/>
                </a:solidFill>
              </a:rPr>
              <a:t>A</a:t>
            </a:r>
          </a:p>
        </p:txBody>
      </p:sp>
      <p:grpSp>
        <p:nvGrpSpPr>
          <p:cNvPr id="100357" name="Group 4"/>
          <p:cNvGrpSpPr>
            <a:grpSpLocks/>
          </p:cNvGrpSpPr>
          <p:nvPr/>
        </p:nvGrpSpPr>
        <p:grpSpPr bwMode="auto">
          <a:xfrm>
            <a:off x="1600200" y="3276600"/>
            <a:ext cx="1676400" cy="762000"/>
            <a:chOff x="1248" y="2784"/>
            <a:chExt cx="1056" cy="480"/>
          </a:xfrm>
        </p:grpSpPr>
        <p:sp>
          <p:nvSpPr>
            <p:cNvPr id="100407" name="Rectangle 5"/>
            <p:cNvSpPr>
              <a:spLocks noChangeArrowheads="1"/>
            </p:cNvSpPr>
            <p:nvPr/>
          </p:nvSpPr>
          <p:spPr bwMode="auto">
            <a:xfrm>
              <a:off x="12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00</a:t>
              </a:r>
            </a:p>
          </p:txBody>
        </p:sp>
        <p:sp>
          <p:nvSpPr>
            <p:cNvPr id="100408" name="Rectangle 6"/>
            <p:cNvSpPr>
              <a:spLocks noChangeArrowheads="1"/>
            </p:cNvSpPr>
            <p:nvPr/>
          </p:nvSpPr>
          <p:spPr bwMode="auto">
            <a:xfrm>
              <a:off x="17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65</a:t>
              </a:r>
            </a:p>
          </p:txBody>
        </p:sp>
      </p:grpSp>
      <p:sp>
        <p:nvSpPr>
          <p:cNvPr id="100358" name="Line 7"/>
          <p:cNvSpPr>
            <a:spLocks noChangeShapeType="1"/>
          </p:cNvSpPr>
          <p:nvPr/>
        </p:nvSpPr>
        <p:spPr bwMode="auto">
          <a:xfrm>
            <a:off x="2438400" y="24384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0359" name="Rectangle 8"/>
          <p:cNvSpPr>
            <a:spLocks noChangeArrowheads="1"/>
          </p:cNvSpPr>
          <p:nvPr/>
        </p:nvSpPr>
        <p:spPr bwMode="auto">
          <a:xfrm>
            <a:off x="6248400" y="1676400"/>
            <a:ext cx="914400" cy="762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solidFill>
                  <a:srgbClr val="FF3300"/>
                </a:solidFill>
              </a:rPr>
              <a:t>B</a:t>
            </a:r>
          </a:p>
        </p:txBody>
      </p:sp>
      <p:grpSp>
        <p:nvGrpSpPr>
          <p:cNvPr id="100360" name="Group 9"/>
          <p:cNvGrpSpPr>
            <a:grpSpLocks/>
          </p:cNvGrpSpPr>
          <p:nvPr/>
        </p:nvGrpSpPr>
        <p:grpSpPr bwMode="auto">
          <a:xfrm>
            <a:off x="5867400" y="3276600"/>
            <a:ext cx="1676400" cy="762000"/>
            <a:chOff x="2448" y="2784"/>
            <a:chExt cx="1056" cy="480"/>
          </a:xfrm>
        </p:grpSpPr>
        <p:sp>
          <p:nvSpPr>
            <p:cNvPr id="100405" name="Rectangle 10"/>
            <p:cNvSpPr>
              <a:spLocks noChangeArrowheads="1"/>
            </p:cNvSpPr>
            <p:nvPr/>
          </p:nvSpPr>
          <p:spPr bwMode="auto">
            <a:xfrm>
              <a:off x="2448"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00</a:t>
              </a:r>
            </a:p>
          </p:txBody>
        </p:sp>
        <p:sp>
          <p:nvSpPr>
            <p:cNvPr id="100406" name="Rectangle 11"/>
            <p:cNvSpPr>
              <a:spLocks noChangeArrowheads="1"/>
            </p:cNvSpPr>
            <p:nvPr/>
          </p:nvSpPr>
          <p:spPr bwMode="auto">
            <a:xfrm>
              <a:off x="2976" y="2784"/>
              <a:ext cx="528" cy="48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4400" b="1"/>
                <a:t>66</a:t>
              </a:r>
            </a:p>
          </p:txBody>
        </p:sp>
      </p:grpSp>
      <p:sp>
        <p:nvSpPr>
          <p:cNvPr id="100361" name="Line 12"/>
          <p:cNvSpPr>
            <a:spLocks noChangeShapeType="1"/>
          </p:cNvSpPr>
          <p:nvPr/>
        </p:nvSpPr>
        <p:spPr bwMode="auto">
          <a:xfrm>
            <a:off x="6705600" y="2438400"/>
            <a:ext cx="0" cy="83820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00362" name="Group 18"/>
          <p:cNvGrpSpPr>
            <a:grpSpLocks/>
          </p:cNvGrpSpPr>
          <p:nvPr/>
        </p:nvGrpSpPr>
        <p:grpSpPr bwMode="auto">
          <a:xfrm>
            <a:off x="609600" y="4800600"/>
            <a:ext cx="1828800" cy="381000"/>
            <a:chOff x="144" y="2928"/>
            <a:chExt cx="1152" cy="240"/>
          </a:xfrm>
        </p:grpSpPr>
        <p:sp>
          <p:nvSpPr>
            <p:cNvPr id="100397" name="Rectangle 19"/>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8" name="Rectangle 20"/>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9" name="Rectangle 21"/>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400" name="Rectangle 22"/>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401" name="Rectangle 23"/>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402" name="Rectangle 24"/>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403" name="Rectangle 25"/>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404" name="Rectangle 26"/>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100363" name="Group 27"/>
          <p:cNvGrpSpPr>
            <a:grpSpLocks/>
          </p:cNvGrpSpPr>
          <p:nvPr/>
        </p:nvGrpSpPr>
        <p:grpSpPr bwMode="auto">
          <a:xfrm>
            <a:off x="2438400" y="4800600"/>
            <a:ext cx="1828800" cy="381000"/>
            <a:chOff x="3072" y="3504"/>
            <a:chExt cx="1152" cy="240"/>
          </a:xfrm>
        </p:grpSpPr>
        <p:sp>
          <p:nvSpPr>
            <p:cNvPr id="100389" name="Rectangle 28"/>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0" name="Rectangle 29"/>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100391" name="Rectangle 30"/>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2" name="Rectangle 31"/>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3" name="Rectangle 32"/>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4" name="Rectangle 33"/>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95" name="Rectangle 34"/>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100396" name="Rectangle 35"/>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100364" name="Group 36"/>
          <p:cNvGrpSpPr>
            <a:grpSpLocks/>
          </p:cNvGrpSpPr>
          <p:nvPr/>
        </p:nvGrpSpPr>
        <p:grpSpPr bwMode="auto">
          <a:xfrm>
            <a:off x="4876800" y="4800600"/>
            <a:ext cx="3657600" cy="381000"/>
            <a:chOff x="1776" y="3312"/>
            <a:chExt cx="2304" cy="240"/>
          </a:xfrm>
        </p:grpSpPr>
        <p:grpSp>
          <p:nvGrpSpPr>
            <p:cNvPr id="100371" name="Group 37"/>
            <p:cNvGrpSpPr>
              <a:grpSpLocks/>
            </p:cNvGrpSpPr>
            <p:nvPr/>
          </p:nvGrpSpPr>
          <p:grpSpPr bwMode="auto">
            <a:xfrm>
              <a:off x="1776" y="3312"/>
              <a:ext cx="1152" cy="240"/>
              <a:chOff x="144" y="2928"/>
              <a:chExt cx="1152" cy="240"/>
            </a:xfrm>
          </p:grpSpPr>
          <p:sp>
            <p:nvSpPr>
              <p:cNvPr id="100381" name="Rectangle 38"/>
              <p:cNvSpPr>
                <a:spLocks noChangeArrowheads="1"/>
              </p:cNvSpPr>
              <p:nvPr/>
            </p:nvSpPr>
            <p:spPr bwMode="auto">
              <a:xfrm>
                <a:off x="14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2" name="Rectangle 39"/>
              <p:cNvSpPr>
                <a:spLocks noChangeArrowheads="1"/>
              </p:cNvSpPr>
              <p:nvPr/>
            </p:nvSpPr>
            <p:spPr bwMode="auto">
              <a:xfrm>
                <a:off x="28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3" name="Rectangle 40"/>
              <p:cNvSpPr>
                <a:spLocks noChangeArrowheads="1"/>
              </p:cNvSpPr>
              <p:nvPr/>
            </p:nvSpPr>
            <p:spPr bwMode="auto">
              <a:xfrm>
                <a:off x="43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4" name="Rectangle 41"/>
              <p:cNvSpPr>
                <a:spLocks noChangeArrowheads="1"/>
              </p:cNvSpPr>
              <p:nvPr/>
            </p:nvSpPr>
            <p:spPr bwMode="auto">
              <a:xfrm>
                <a:off x="576"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5" name="Rectangle 42"/>
              <p:cNvSpPr>
                <a:spLocks noChangeArrowheads="1"/>
              </p:cNvSpPr>
              <p:nvPr/>
            </p:nvSpPr>
            <p:spPr bwMode="auto">
              <a:xfrm>
                <a:off x="720"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6" name="Rectangle 43"/>
              <p:cNvSpPr>
                <a:spLocks noChangeArrowheads="1"/>
              </p:cNvSpPr>
              <p:nvPr/>
            </p:nvSpPr>
            <p:spPr bwMode="auto">
              <a:xfrm>
                <a:off x="864"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7" name="Rectangle 44"/>
              <p:cNvSpPr>
                <a:spLocks noChangeArrowheads="1"/>
              </p:cNvSpPr>
              <p:nvPr/>
            </p:nvSpPr>
            <p:spPr bwMode="auto">
              <a:xfrm>
                <a:off x="1008"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88" name="Rectangle 45"/>
              <p:cNvSpPr>
                <a:spLocks noChangeArrowheads="1"/>
              </p:cNvSpPr>
              <p:nvPr/>
            </p:nvSpPr>
            <p:spPr bwMode="auto">
              <a:xfrm>
                <a:off x="1152" y="2928"/>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grpSp>
        <p:grpSp>
          <p:nvGrpSpPr>
            <p:cNvPr id="100372" name="Group 46"/>
            <p:cNvGrpSpPr>
              <a:grpSpLocks/>
            </p:cNvGrpSpPr>
            <p:nvPr/>
          </p:nvGrpSpPr>
          <p:grpSpPr bwMode="auto">
            <a:xfrm>
              <a:off x="2928" y="3312"/>
              <a:ext cx="1152" cy="240"/>
              <a:chOff x="3072" y="3504"/>
              <a:chExt cx="1152" cy="240"/>
            </a:xfrm>
          </p:grpSpPr>
          <p:sp>
            <p:nvSpPr>
              <p:cNvPr id="100373" name="Rectangle 47"/>
              <p:cNvSpPr>
                <a:spLocks noChangeArrowheads="1"/>
              </p:cNvSpPr>
              <p:nvPr/>
            </p:nvSpPr>
            <p:spPr bwMode="auto">
              <a:xfrm>
                <a:off x="307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74" name="Rectangle 48"/>
              <p:cNvSpPr>
                <a:spLocks noChangeArrowheads="1"/>
              </p:cNvSpPr>
              <p:nvPr/>
            </p:nvSpPr>
            <p:spPr bwMode="auto">
              <a:xfrm>
                <a:off x="321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100375" name="Rectangle 49"/>
              <p:cNvSpPr>
                <a:spLocks noChangeArrowheads="1"/>
              </p:cNvSpPr>
              <p:nvPr/>
            </p:nvSpPr>
            <p:spPr bwMode="auto">
              <a:xfrm>
                <a:off x="336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76" name="Rectangle 50"/>
              <p:cNvSpPr>
                <a:spLocks noChangeArrowheads="1"/>
              </p:cNvSpPr>
              <p:nvPr/>
            </p:nvSpPr>
            <p:spPr bwMode="auto">
              <a:xfrm>
                <a:off x="3504"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77" name="Rectangle 51"/>
              <p:cNvSpPr>
                <a:spLocks noChangeArrowheads="1"/>
              </p:cNvSpPr>
              <p:nvPr/>
            </p:nvSpPr>
            <p:spPr bwMode="auto">
              <a:xfrm>
                <a:off x="3648"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78" name="Rectangle 52"/>
              <p:cNvSpPr>
                <a:spLocks noChangeArrowheads="1"/>
              </p:cNvSpPr>
              <p:nvPr/>
            </p:nvSpPr>
            <p:spPr bwMode="auto">
              <a:xfrm>
                <a:off x="3792"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0</a:t>
                </a:r>
              </a:p>
            </p:txBody>
          </p:sp>
          <p:sp>
            <p:nvSpPr>
              <p:cNvPr id="100379" name="Rectangle 53"/>
              <p:cNvSpPr>
                <a:spLocks noChangeArrowheads="1"/>
              </p:cNvSpPr>
              <p:nvPr/>
            </p:nvSpPr>
            <p:spPr bwMode="auto">
              <a:xfrm>
                <a:off x="4080"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sp>
            <p:nvSpPr>
              <p:cNvPr id="100380" name="Rectangle 54"/>
              <p:cNvSpPr>
                <a:spLocks noChangeArrowheads="1"/>
              </p:cNvSpPr>
              <p:nvPr/>
            </p:nvSpPr>
            <p:spPr bwMode="auto">
              <a:xfrm>
                <a:off x="3936" y="3504"/>
                <a:ext cx="144" cy="24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b="1"/>
                  <a:t>1</a:t>
                </a:r>
              </a:p>
            </p:txBody>
          </p:sp>
        </p:grpSp>
      </p:grpSp>
      <p:sp>
        <p:nvSpPr>
          <p:cNvPr id="100365" name="AutoShape 74"/>
          <p:cNvSpPr>
            <a:spLocks/>
          </p:cNvSpPr>
          <p:nvPr/>
        </p:nvSpPr>
        <p:spPr bwMode="auto">
          <a:xfrm rot="-5400000">
            <a:off x="2171700" y="2628900"/>
            <a:ext cx="533400" cy="3657600"/>
          </a:xfrm>
          <a:prstGeom prst="rightBrace">
            <a:avLst>
              <a:gd name="adj1" fmla="val 57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00366" name="AutoShape 76"/>
          <p:cNvSpPr>
            <a:spLocks/>
          </p:cNvSpPr>
          <p:nvPr/>
        </p:nvSpPr>
        <p:spPr bwMode="auto">
          <a:xfrm rot="-5400000">
            <a:off x="6438900" y="2628900"/>
            <a:ext cx="533400" cy="3657600"/>
          </a:xfrm>
          <a:prstGeom prst="rightBrace">
            <a:avLst>
              <a:gd name="adj1" fmla="val 57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grpSp>
        <p:nvGrpSpPr>
          <p:cNvPr id="100367" name="Group 86"/>
          <p:cNvGrpSpPr>
            <a:grpSpLocks/>
          </p:cNvGrpSpPr>
          <p:nvPr/>
        </p:nvGrpSpPr>
        <p:grpSpPr bwMode="auto">
          <a:xfrm>
            <a:off x="3352800" y="2057400"/>
            <a:ext cx="2438400" cy="2058988"/>
            <a:chOff x="2112" y="1008"/>
            <a:chExt cx="1536" cy="1297"/>
          </a:xfrm>
        </p:grpSpPr>
        <p:sp>
          <p:nvSpPr>
            <p:cNvPr id="100368" name="Text Box 79"/>
            <p:cNvSpPr txBox="1">
              <a:spLocks noChangeArrowheads="1"/>
            </p:cNvSpPr>
            <p:nvPr/>
          </p:nvSpPr>
          <p:spPr bwMode="auto">
            <a:xfrm>
              <a:off x="2256" y="1728"/>
              <a:ext cx="12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1800" b="1">
                  <a:solidFill>
                    <a:srgbClr val="FF3300"/>
                  </a:solidFill>
                </a:rPr>
                <a:t>The decimal values</a:t>
              </a:r>
            </a:p>
            <a:p>
              <a:pPr algn="ctr" eaLnBrk="1" hangingPunct="1">
                <a:spcBef>
                  <a:spcPct val="0"/>
                </a:spcBef>
                <a:buClrTx/>
                <a:buFontTx/>
                <a:buNone/>
              </a:pPr>
              <a:r>
                <a:rPr lang="en-US" altLang="en-US" sz="1800" b="1">
                  <a:solidFill>
                    <a:srgbClr val="FF3300"/>
                  </a:solidFill>
                </a:rPr>
                <a:t>represent these</a:t>
              </a:r>
            </a:p>
            <a:p>
              <a:pPr algn="ctr" eaLnBrk="1" hangingPunct="1">
                <a:spcBef>
                  <a:spcPct val="0"/>
                </a:spcBef>
                <a:buClrTx/>
                <a:buFontTx/>
                <a:buNone/>
              </a:pPr>
              <a:r>
                <a:rPr lang="en-US" altLang="en-US" sz="1800" b="1">
                  <a:solidFill>
                    <a:srgbClr val="FF3300"/>
                  </a:solidFill>
                </a:rPr>
                <a:t>characters.</a:t>
              </a:r>
            </a:p>
          </p:txBody>
        </p:sp>
        <p:sp>
          <p:nvSpPr>
            <p:cNvPr id="100369" name="Line 84"/>
            <p:cNvSpPr>
              <a:spLocks noChangeShapeType="1"/>
            </p:cNvSpPr>
            <p:nvPr/>
          </p:nvSpPr>
          <p:spPr bwMode="auto">
            <a:xfrm>
              <a:off x="2880" y="1008"/>
              <a:ext cx="0" cy="67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370" name="Line 85"/>
            <p:cNvSpPr>
              <a:spLocks noChangeShapeType="1"/>
            </p:cNvSpPr>
            <p:nvPr/>
          </p:nvSpPr>
          <p:spPr bwMode="auto">
            <a:xfrm>
              <a:off x="2112" y="1008"/>
              <a:ext cx="1536" cy="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3633855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p:txBody>
          <a:bodyPr/>
          <a:lstStyle/>
          <a:p>
            <a:pPr eaLnBrk="1" hangingPunct="1"/>
            <a:r>
              <a:rPr lang="en-US" smtClean="0"/>
              <a:t>Variable Assignment and Initialization</a:t>
            </a:r>
          </a:p>
        </p:txBody>
      </p:sp>
      <p:sp>
        <p:nvSpPr>
          <p:cNvPr id="56324" name="Rectangle 3"/>
          <p:cNvSpPr>
            <a:spLocks noGrp="1" noChangeArrowheads="1"/>
          </p:cNvSpPr>
          <p:nvPr>
            <p:ph type="body" idx="4294967295"/>
          </p:nvPr>
        </p:nvSpPr>
        <p:spPr/>
        <p:txBody>
          <a:bodyPr/>
          <a:lstStyle/>
          <a:p>
            <a:pPr eaLnBrk="1" hangingPunct="1"/>
            <a:r>
              <a:rPr lang="en-US" dirty="0" smtClean="0"/>
              <a:t>In order to store a value in a variable, an </a:t>
            </a:r>
            <a:r>
              <a:rPr lang="en-US" i="1" dirty="0" smtClean="0"/>
              <a:t>assignment statement</a:t>
            </a:r>
            <a:r>
              <a:rPr lang="en-US" dirty="0" smtClean="0"/>
              <a:t> must be used.</a:t>
            </a:r>
          </a:p>
          <a:p>
            <a:pPr eaLnBrk="1" hangingPunct="1"/>
            <a:r>
              <a:rPr lang="en-US" dirty="0" smtClean="0"/>
              <a:t>The </a:t>
            </a:r>
            <a:r>
              <a:rPr lang="en-US" i="1" dirty="0" smtClean="0">
                <a:solidFill>
                  <a:srgbClr val="FF0000"/>
                </a:solidFill>
              </a:rPr>
              <a:t>assignment operator</a:t>
            </a:r>
            <a:r>
              <a:rPr lang="en-US" dirty="0" smtClean="0">
                <a:solidFill>
                  <a:srgbClr val="FF0000"/>
                </a:solidFill>
              </a:rPr>
              <a:t> </a:t>
            </a:r>
            <a:r>
              <a:rPr lang="en-US" dirty="0" smtClean="0"/>
              <a:t>is the equal (</a:t>
            </a:r>
            <a:r>
              <a:rPr lang="en-US" dirty="0" smtClean="0">
                <a:solidFill>
                  <a:srgbClr val="FF0000"/>
                </a:solidFill>
              </a:rPr>
              <a:t>=</a:t>
            </a:r>
            <a:r>
              <a:rPr lang="en-US" dirty="0" smtClean="0"/>
              <a:t>) sign.</a:t>
            </a:r>
          </a:p>
          <a:p>
            <a:pPr eaLnBrk="1" hangingPunct="1"/>
            <a:r>
              <a:rPr lang="en-US" dirty="0" smtClean="0"/>
              <a:t>The operand on the </a:t>
            </a:r>
            <a:r>
              <a:rPr lang="en-US" dirty="0" smtClean="0">
                <a:solidFill>
                  <a:srgbClr val="FF0000"/>
                </a:solidFill>
              </a:rPr>
              <a:t>left</a:t>
            </a:r>
            <a:r>
              <a:rPr lang="en-US" dirty="0" smtClean="0"/>
              <a:t> side of the assignment operator must be a </a:t>
            </a:r>
            <a:r>
              <a:rPr lang="en-US" dirty="0" smtClean="0">
                <a:solidFill>
                  <a:srgbClr val="FF0000"/>
                </a:solidFill>
              </a:rPr>
              <a:t>variable</a:t>
            </a:r>
            <a:r>
              <a:rPr lang="en-US" dirty="0" smtClean="0"/>
              <a:t> name.</a:t>
            </a:r>
          </a:p>
          <a:p>
            <a:pPr eaLnBrk="1" hangingPunct="1"/>
            <a:r>
              <a:rPr lang="en-US" dirty="0" smtClean="0"/>
              <a:t>The operand on the right side must be either a literal or expression that evaluates to a type that is compatible with the type of the variable.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idx="4294967295"/>
          </p:nvPr>
        </p:nvSpPr>
        <p:spPr/>
        <p:txBody>
          <a:bodyPr/>
          <a:lstStyle/>
          <a:p>
            <a:pPr eaLnBrk="1" hangingPunct="1"/>
            <a:r>
              <a:rPr lang="en-US" smtClean="0"/>
              <a:t>Variable Assignment and Initialization</a:t>
            </a:r>
          </a:p>
        </p:txBody>
      </p:sp>
      <p:sp>
        <p:nvSpPr>
          <p:cNvPr id="57348" name="Rectangle 3"/>
          <p:cNvSpPr>
            <a:spLocks noGrp="1" noChangeArrowheads="1"/>
          </p:cNvSpPr>
          <p:nvPr>
            <p:ph type="body" idx="4294967295"/>
          </p:nvPr>
        </p:nvSpPr>
        <p:spPr>
          <a:xfrm>
            <a:off x="304800" y="1600200"/>
            <a:ext cx="8294688" cy="3244850"/>
          </a:xfrm>
        </p:spPr>
        <p:txBody>
          <a:bodyPr/>
          <a:lstStyle/>
          <a:p>
            <a:pPr marL="0" indent="0" eaLnBrk="1" hangingPunct="1">
              <a:lnSpc>
                <a:spcPct val="80000"/>
              </a:lnSpc>
              <a:buFontTx/>
              <a:buNone/>
            </a:pPr>
            <a:r>
              <a:rPr lang="en-US" sz="1800" smtClean="0">
                <a:latin typeface="Courier New" pitchFamily="49" charset="0"/>
              </a:rPr>
              <a:t>// This program shows variable assignment.</a:t>
            </a:r>
            <a:br>
              <a:rPr lang="en-US" sz="1800" smtClean="0">
                <a:latin typeface="Courier New" pitchFamily="49" charset="0"/>
              </a:rPr>
            </a:br>
            <a:r>
              <a:rPr lang="en-US" sz="1800" smtClean="0">
                <a:latin typeface="Courier New" pitchFamily="49" charset="0"/>
              </a:rPr>
              <a:t/>
            </a:r>
            <a:br>
              <a:rPr lang="en-US" sz="1800" smtClean="0">
                <a:latin typeface="Courier New" pitchFamily="49" charset="0"/>
              </a:rPr>
            </a:br>
            <a:r>
              <a:rPr lang="en-US" sz="1800" smtClean="0">
                <a:latin typeface="Courier New" pitchFamily="49" charset="0"/>
              </a:rPr>
              <a:t>public class Initialize</a:t>
            </a:r>
            <a:br>
              <a:rPr lang="en-US" sz="1800" smtClean="0">
                <a:latin typeface="Courier New" pitchFamily="49" charset="0"/>
              </a:rPr>
            </a:br>
            <a:r>
              <a:rPr lang="en-US" sz="1800" smtClean="0">
                <a:latin typeface="Courier New" pitchFamily="49" charset="0"/>
              </a:rPr>
              <a:t>{</a:t>
            </a:r>
            <a:br>
              <a:rPr lang="en-US" sz="1800" smtClean="0">
                <a:latin typeface="Courier New" pitchFamily="49" charset="0"/>
              </a:rPr>
            </a:br>
            <a:r>
              <a:rPr lang="en-US" sz="1800" smtClean="0">
                <a:latin typeface="Courier New" pitchFamily="49" charset="0"/>
              </a:rPr>
              <a:t>  public static void main(String[] args)</a:t>
            </a:r>
            <a:br>
              <a:rPr lang="en-US" sz="1800" smtClean="0">
                <a:latin typeface="Courier New" pitchFamily="49" charset="0"/>
              </a:rPr>
            </a:br>
            <a:r>
              <a:rPr lang="en-US" sz="1800" smtClean="0">
                <a:latin typeface="Courier New" pitchFamily="49" charset="0"/>
              </a:rPr>
              <a:t>  {</a:t>
            </a:r>
            <a:br>
              <a:rPr lang="en-US" sz="1800" smtClean="0">
                <a:latin typeface="Courier New" pitchFamily="49" charset="0"/>
              </a:rPr>
            </a:br>
            <a:r>
              <a:rPr lang="en-US" sz="1800" smtClean="0">
                <a:latin typeface="Courier New" pitchFamily="49" charset="0"/>
              </a:rPr>
              <a:t>    </a:t>
            </a:r>
            <a:r>
              <a:rPr lang="en-US" sz="1800" b="1" smtClean="0">
                <a:solidFill>
                  <a:srgbClr val="FF3300"/>
                </a:solidFill>
                <a:latin typeface="Courier New" pitchFamily="49" charset="0"/>
              </a:rPr>
              <a:t>int month, days;</a:t>
            </a:r>
            <a:br>
              <a:rPr lang="en-US" sz="1800" b="1" smtClean="0">
                <a:solidFill>
                  <a:srgbClr val="FF3300"/>
                </a:solidFill>
                <a:latin typeface="Courier New" pitchFamily="49" charset="0"/>
              </a:rPr>
            </a:br>
            <a:r>
              <a:rPr lang="en-US" sz="1800" smtClean="0">
                <a:latin typeface="Courier New" pitchFamily="49" charset="0"/>
              </a:rPr>
              <a:t/>
            </a:r>
            <a:br>
              <a:rPr lang="en-US" sz="1800" smtClean="0">
                <a:latin typeface="Courier New" pitchFamily="49" charset="0"/>
              </a:rPr>
            </a:br>
            <a:r>
              <a:rPr lang="en-US" sz="1800" smtClean="0">
                <a:latin typeface="Courier New" pitchFamily="49" charset="0"/>
              </a:rPr>
              <a:t>    month = 2;</a:t>
            </a:r>
            <a:br>
              <a:rPr lang="en-US" sz="1800" smtClean="0">
                <a:latin typeface="Courier New" pitchFamily="49" charset="0"/>
              </a:rPr>
            </a:br>
            <a:r>
              <a:rPr lang="en-US" sz="1800" smtClean="0">
                <a:latin typeface="Courier New" pitchFamily="49" charset="0"/>
              </a:rPr>
              <a:t>    days = 28;</a:t>
            </a:r>
            <a:br>
              <a:rPr lang="en-US" sz="1800" smtClean="0">
                <a:latin typeface="Courier New" pitchFamily="49" charset="0"/>
              </a:rPr>
            </a:br>
            <a:r>
              <a:rPr lang="en-US" sz="1800" smtClean="0">
                <a:latin typeface="Courier New" pitchFamily="49" charset="0"/>
              </a:rPr>
              <a:t>    System.out.println("Month " + month + " has " +</a:t>
            </a:r>
            <a:br>
              <a:rPr lang="en-US" sz="1800" smtClean="0">
                <a:latin typeface="Courier New" pitchFamily="49" charset="0"/>
              </a:rPr>
            </a:br>
            <a:r>
              <a:rPr lang="en-US" sz="1800" smtClean="0">
                <a:latin typeface="Courier New" pitchFamily="49" charset="0"/>
              </a:rPr>
              <a:t>                        days + " Days.");</a:t>
            </a:r>
            <a:br>
              <a:rPr lang="en-US" sz="1800" smtClean="0">
                <a:latin typeface="Courier New" pitchFamily="49" charset="0"/>
              </a:rPr>
            </a:br>
            <a:r>
              <a:rPr lang="en-US" sz="1800" smtClean="0">
                <a:latin typeface="Courier New" pitchFamily="49" charset="0"/>
              </a:rPr>
              <a:t>  }</a:t>
            </a:r>
          </a:p>
          <a:p>
            <a:pPr marL="0" indent="0" eaLnBrk="1" hangingPunct="1">
              <a:lnSpc>
                <a:spcPct val="80000"/>
              </a:lnSpc>
              <a:buFontTx/>
              <a:buNone/>
            </a:pPr>
            <a:r>
              <a:rPr lang="en-US" sz="1800" smtClean="0">
                <a:latin typeface="Courier New" pitchFamily="49" charset="0"/>
              </a:rPr>
              <a:t>}</a:t>
            </a:r>
          </a:p>
        </p:txBody>
      </p:sp>
      <p:sp>
        <p:nvSpPr>
          <p:cNvPr id="57349" name="Text Box 4"/>
          <p:cNvSpPr txBox="1">
            <a:spLocks noChangeArrowheads="1"/>
          </p:cNvSpPr>
          <p:nvPr/>
        </p:nvSpPr>
        <p:spPr bwMode="auto">
          <a:xfrm>
            <a:off x="762000" y="5486400"/>
            <a:ext cx="7448550" cy="457200"/>
          </a:xfrm>
          <a:prstGeom prst="rect">
            <a:avLst/>
          </a:prstGeom>
          <a:noFill/>
          <a:ln w="9525">
            <a:noFill/>
            <a:miter lim="800000"/>
            <a:headEnd/>
            <a:tailEnd/>
          </a:ln>
        </p:spPr>
        <p:txBody>
          <a:bodyPr wrap="none">
            <a:spAutoFit/>
          </a:bodyPr>
          <a:lstStyle/>
          <a:p>
            <a:r>
              <a:rPr lang="en-US" b="1">
                <a:solidFill>
                  <a:srgbClr val="FF3300"/>
                </a:solidFill>
              </a:rPr>
              <a:t>The variables must be declared before they can be used.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p:txBody>
          <a:bodyPr/>
          <a:lstStyle/>
          <a:p>
            <a:pPr eaLnBrk="1" hangingPunct="1"/>
            <a:r>
              <a:rPr lang="en-US" smtClean="0"/>
              <a:t>The Compiler and the Java Virtual Machine</a:t>
            </a:r>
          </a:p>
        </p:txBody>
      </p:sp>
      <p:sp>
        <p:nvSpPr>
          <p:cNvPr id="44036" name="Rectangle 3"/>
          <p:cNvSpPr>
            <a:spLocks noGrp="1" noChangeArrowheads="1"/>
          </p:cNvSpPr>
          <p:nvPr>
            <p:ph type="body" idx="4294967295"/>
          </p:nvPr>
        </p:nvSpPr>
        <p:spPr>
          <a:xfrm>
            <a:off x="381000" y="1524000"/>
            <a:ext cx="8153400" cy="4724400"/>
          </a:xfrm>
        </p:spPr>
        <p:txBody>
          <a:bodyPr/>
          <a:lstStyle/>
          <a:p>
            <a:pPr eaLnBrk="1" hangingPunct="1"/>
            <a:r>
              <a:rPr lang="en-US" dirty="0" smtClean="0"/>
              <a:t>Most </a:t>
            </a:r>
            <a:r>
              <a:rPr lang="en-US" dirty="0" smtClean="0">
                <a:solidFill>
                  <a:srgbClr val="FF0000"/>
                </a:solidFill>
              </a:rPr>
              <a:t>compilers</a:t>
            </a:r>
            <a:r>
              <a:rPr lang="en-US" dirty="0" smtClean="0"/>
              <a:t> translate source code into </a:t>
            </a:r>
            <a:r>
              <a:rPr lang="en-US" i="1" dirty="0" smtClean="0"/>
              <a:t>executable</a:t>
            </a:r>
            <a:r>
              <a:rPr lang="en-US" dirty="0" smtClean="0"/>
              <a:t> files containing </a:t>
            </a:r>
            <a:r>
              <a:rPr lang="en-US" i="1" dirty="0" smtClean="0"/>
              <a:t>machine code</a:t>
            </a:r>
            <a:r>
              <a:rPr lang="en-US" dirty="0" smtClean="0"/>
              <a:t>.</a:t>
            </a:r>
          </a:p>
          <a:p>
            <a:pPr eaLnBrk="1" hangingPunct="1"/>
            <a:r>
              <a:rPr lang="en-US" dirty="0" smtClean="0"/>
              <a:t>The Java compiler translates a Java source file into a file that contains </a:t>
            </a:r>
            <a:r>
              <a:rPr lang="en-US" i="1" dirty="0" smtClean="0">
                <a:solidFill>
                  <a:srgbClr val="FF0000"/>
                </a:solidFill>
              </a:rPr>
              <a:t>byte code</a:t>
            </a:r>
            <a:r>
              <a:rPr lang="en-US" i="1" dirty="0" smtClean="0"/>
              <a:t> </a:t>
            </a:r>
            <a:r>
              <a:rPr lang="en-US" dirty="0" smtClean="0"/>
              <a:t>instructions.</a:t>
            </a:r>
          </a:p>
          <a:p>
            <a:pPr eaLnBrk="1" hangingPunct="1"/>
            <a:r>
              <a:rPr lang="en-US" dirty="0" smtClean="0"/>
              <a:t>Byte code instructions are the machine language of the </a:t>
            </a:r>
            <a:r>
              <a:rPr lang="en-US" i="1" dirty="0" smtClean="0">
                <a:solidFill>
                  <a:srgbClr val="FF0000"/>
                </a:solidFill>
              </a:rPr>
              <a:t>Java Virtual Machine (JVM)</a:t>
            </a:r>
            <a:r>
              <a:rPr lang="en-US" dirty="0" smtClean="0">
                <a:solidFill>
                  <a:srgbClr val="FF0000"/>
                </a:solidFill>
              </a:rPr>
              <a:t> </a:t>
            </a:r>
            <a:r>
              <a:rPr lang="en-US" dirty="0" smtClean="0"/>
              <a:t>and cannot be directly executed directly by the CPU.</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idx="4294967295"/>
          </p:nvPr>
        </p:nvSpPr>
        <p:spPr/>
        <p:txBody>
          <a:bodyPr/>
          <a:lstStyle/>
          <a:p>
            <a:pPr eaLnBrk="1" hangingPunct="1"/>
            <a:r>
              <a:rPr lang="en-US" altLang="en-US" smtClean="0"/>
              <a:t>Variable Assignment and Initialization</a:t>
            </a:r>
          </a:p>
        </p:txBody>
      </p:sp>
      <p:sp>
        <p:nvSpPr>
          <p:cNvPr id="105476" name="Rectangle 3"/>
          <p:cNvSpPr>
            <a:spLocks noGrp="1" noChangeArrowheads="1"/>
          </p:cNvSpPr>
          <p:nvPr>
            <p:ph type="body" idx="4294967295"/>
          </p:nvPr>
        </p:nvSpPr>
        <p:spPr>
          <a:xfrm>
            <a:off x="304800" y="1600200"/>
            <a:ext cx="8294688" cy="3244850"/>
          </a:xfrm>
        </p:spPr>
        <p:txBody>
          <a:bodyPr/>
          <a:lstStyle/>
          <a:p>
            <a:pPr marL="0" indent="0" eaLnBrk="1" hangingPunct="1">
              <a:lnSpc>
                <a:spcPct val="80000"/>
              </a:lnSpc>
              <a:buFontTx/>
              <a:buNone/>
            </a:pPr>
            <a:r>
              <a:rPr lang="en-US" altLang="en-US" sz="1800" smtClean="0">
                <a:latin typeface="Courier New" panose="02070309020205020404" pitchFamily="49" charset="0"/>
              </a:rPr>
              <a:t>// This program shows variable assignment.</a:t>
            </a:r>
            <a:br>
              <a:rPr lang="en-US" altLang="en-US" sz="1800" smtClean="0">
                <a:latin typeface="Courier New" panose="02070309020205020404" pitchFamily="49" charset="0"/>
              </a:rPr>
            </a:br>
            <a:r>
              <a:rPr lang="en-US" altLang="en-US" sz="1800" smtClean="0">
                <a:latin typeface="Courier New" panose="02070309020205020404" pitchFamily="49" charset="0"/>
              </a:rPr>
              <a:t/>
            </a:r>
            <a:br>
              <a:rPr lang="en-US" altLang="en-US" sz="1800" smtClean="0">
                <a:latin typeface="Courier New" panose="02070309020205020404" pitchFamily="49" charset="0"/>
              </a:rPr>
            </a:br>
            <a:r>
              <a:rPr lang="en-US" altLang="en-US" sz="1800" smtClean="0">
                <a:latin typeface="Courier New" panose="02070309020205020404" pitchFamily="49" charset="0"/>
              </a:rPr>
              <a:t>public class Initialize</a:t>
            </a:r>
            <a:br>
              <a:rPr lang="en-US" altLang="en-US" sz="1800" smtClean="0">
                <a:latin typeface="Courier New" panose="02070309020205020404" pitchFamily="49" charset="0"/>
              </a:rPr>
            </a:br>
            <a:r>
              <a:rPr lang="en-US" altLang="en-US" sz="1800" smtClean="0">
                <a:latin typeface="Courier New" panose="02070309020205020404" pitchFamily="49" charset="0"/>
              </a:rPr>
              <a:t>{</a:t>
            </a:r>
            <a:br>
              <a:rPr lang="en-US" altLang="en-US" sz="1800" smtClean="0">
                <a:latin typeface="Courier New" panose="02070309020205020404" pitchFamily="49" charset="0"/>
              </a:rPr>
            </a:br>
            <a:r>
              <a:rPr lang="en-US" altLang="en-US" sz="1800" smtClean="0">
                <a:latin typeface="Courier New" panose="02070309020205020404" pitchFamily="49" charset="0"/>
              </a:rPr>
              <a:t>  public static void main(String[] args)</a:t>
            </a:r>
            <a:br>
              <a:rPr lang="en-US" altLang="en-US" sz="1800" smtClean="0">
                <a:latin typeface="Courier New" panose="02070309020205020404" pitchFamily="49" charset="0"/>
              </a:rPr>
            </a:br>
            <a:r>
              <a:rPr lang="en-US" altLang="en-US" sz="1800" smtClean="0">
                <a:latin typeface="Courier New" panose="02070309020205020404" pitchFamily="49" charset="0"/>
              </a:rPr>
              <a:t>  {</a:t>
            </a:r>
            <a:br>
              <a:rPr lang="en-US" altLang="en-US" sz="1800" smtClean="0">
                <a:latin typeface="Courier New" panose="02070309020205020404" pitchFamily="49" charset="0"/>
              </a:rPr>
            </a:br>
            <a:r>
              <a:rPr lang="en-US" altLang="en-US" sz="1800" smtClean="0">
                <a:latin typeface="Courier New" panose="02070309020205020404" pitchFamily="49" charset="0"/>
              </a:rPr>
              <a:t>    int month, days;</a:t>
            </a:r>
            <a:br>
              <a:rPr lang="en-US" altLang="en-US" sz="1800" smtClean="0">
                <a:latin typeface="Courier New" panose="02070309020205020404" pitchFamily="49" charset="0"/>
              </a:rPr>
            </a:br>
            <a:r>
              <a:rPr lang="en-US" altLang="en-US" sz="1800" smtClean="0">
                <a:latin typeface="Courier New" panose="02070309020205020404" pitchFamily="49" charset="0"/>
              </a:rPr>
              <a:t/>
            </a:r>
            <a:br>
              <a:rPr lang="en-US" altLang="en-US" sz="1800" smtClean="0">
                <a:latin typeface="Courier New" panose="02070309020205020404" pitchFamily="49" charset="0"/>
              </a:rPr>
            </a:br>
            <a:r>
              <a:rPr lang="en-US" altLang="en-US" sz="1800" smtClean="0">
                <a:latin typeface="Courier New" panose="02070309020205020404" pitchFamily="49" charset="0"/>
              </a:rPr>
              <a:t>    </a:t>
            </a:r>
            <a:r>
              <a:rPr lang="en-US" altLang="en-US" sz="1800" b="1" smtClean="0">
                <a:solidFill>
                  <a:srgbClr val="FF3300"/>
                </a:solidFill>
                <a:latin typeface="Courier New" panose="02070309020205020404" pitchFamily="49" charset="0"/>
              </a:rPr>
              <a:t>month = 2;</a:t>
            </a:r>
            <a:br>
              <a:rPr lang="en-US" altLang="en-US" sz="1800" b="1" smtClean="0">
                <a:solidFill>
                  <a:srgbClr val="FF3300"/>
                </a:solidFill>
                <a:latin typeface="Courier New" panose="02070309020205020404" pitchFamily="49" charset="0"/>
              </a:rPr>
            </a:br>
            <a:r>
              <a:rPr lang="en-US" altLang="en-US" sz="1800" b="1" smtClean="0">
                <a:solidFill>
                  <a:srgbClr val="FF3300"/>
                </a:solidFill>
                <a:latin typeface="Courier New" panose="02070309020205020404" pitchFamily="49" charset="0"/>
              </a:rPr>
              <a:t>    days = 28;</a:t>
            </a:r>
            <a:br>
              <a:rPr lang="en-US" altLang="en-US" sz="1800" b="1" smtClean="0">
                <a:solidFill>
                  <a:srgbClr val="FF3300"/>
                </a:solidFill>
                <a:latin typeface="Courier New" panose="02070309020205020404" pitchFamily="49" charset="0"/>
              </a:rPr>
            </a:br>
            <a:r>
              <a:rPr lang="en-US" altLang="en-US" sz="1800" b="1" smtClean="0">
                <a:solidFill>
                  <a:srgbClr val="FFFF00"/>
                </a:solidFill>
                <a:latin typeface="Courier New" panose="02070309020205020404" pitchFamily="49" charset="0"/>
              </a:rPr>
              <a:t>    </a:t>
            </a:r>
            <a:r>
              <a:rPr lang="en-US" altLang="en-US" sz="1800" smtClean="0">
                <a:latin typeface="Courier New" panose="02070309020205020404" pitchFamily="49" charset="0"/>
              </a:rPr>
              <a:t>System.out.println("Month " + month + " has " +</a:t>
            </a:r>
            <a:br>
              <a:rPr lang="en-US" altLang="en-US" sz="1800" smtClean="0">
                <a:latin typeface="Courier New" panose="02070309020205020404" pitchFamily="49" charset="0"/>
              </a:rPr>
            </a:br>
            <a:r>
              <a:rPr lang="en-US" altLang="en-US" sz="1800" smtClean="0">
                <a:latin typeface="Courier New" panose="02070309020205020404" pitchFamily="49" charset="0"/>
              </a:rPr>
              <a:t>                        days + " Days.");</a:t>
            </a:r>
            <a:br>
              <a:rPr lang="en-US" altLang="en-US" sz="1800" smtClean="0">
                <a:latin typeface="Courier New" panose="02070309020205020404" pitchFamily="49" charset="0"/>
              </a:rPr>
            </a:br>
            <a:r>
              <a:rPr lang="en-US" altLang="en-US" sz="1800" smtClean="0">
                <a:latin typeface="Courier New" panose="02070309020205020404" pitchFamily="49" charset="0"/>
              </a:rPr>
              <a:t>  }</a:t>
            </a:r>
          </a:p>
          <a:p>
            <a:pPr marL="0" indent="0" eaLnBrk="1" hangingPunct="1">
              <a:lnSpc>
                <a:spcPct val="80000"/>
              </a:lnSpc>
              <a:buFontTx/>
              <a:buNone/>
            </a:pPr>
            <a:r>
              <a:rPr lang="en-US" altLang="en-US" sz="1800" smtClean="0">
                <a:latin typeface="Courier New" panose="02070309020205020404" pitchFamily="49" charset="0"/>
              </a:rPr>
              <a:t>}</a:t>
            </a:r>
          </a:p>
        </p:txBody>
      </p:sp>
      <p:sp>
        <p:nvSpPr>
          <p:cNvPr id="105477" name="Text Box 4"/>
          <p:cNvSpPr txBox="1">
            <a:spLocks noChangeArrowheads="1"/>
          </p:cNvSpPr>
          <p:nvPr/>
        </p:nvSpPr>
        <p:spPr bwMode="auto">
          <a:xfrm>
            <a:off x="762000" y="4724400"/>
            <a:ext cx="79629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Once declared, they can then receive a value (initialization);</a:t>
            </a:r>
          </a:p>
          <a:p>
            <a:pPr eaLnBrk="1" hangingPunct="1">
              <a:spcBef>
                <a:spcPct val="0"/>
              </a:spcBef>
              <a:buClrTx/>
              <a:buFontTx/>
              <a:buNone/>
            </a:pPr>
            <a:r>
              <a:rPr lang="en-US" altLang="en-US" sz="2400" b="1">
                <a:solidFill>
                  <a:srgbClr val="FF3300"/>
                </a:solidFill>
              </a:rPr>
              <a:t>however the value must be compatible with the variable’s</a:t>
            </a:r>
          </a:p>
          <a:p>
            <a:pPr eaLnBrk="1" hangingPunct="1">
              <a:spcBef>
                <a:spcPct val="0"/>
              </a:spcBef>
              <a:buClrTx/>
              <a:buFontTx/>
              <a:buNone/>
            </a:pPr>
            <a:r>
              <a:rPr lang="en-US" altLang="en-US" sz="2400" b="1">
                <a:solidFill>
                  <a:srgbClr val="FF3300"/>
                </a:solidFill>
              </a:rPr>
              <a:t>declared type.</a:t>
            </a:r>
          </a:p>
        </p:txBody>
      </p:sp>
    </p:spTree>
    <p:extLst>
      <p:ext uri="{BB962C8B-B14F-4D97-AF65-F5344CB8AC3E}">
        <p14:creationId xmlns:p14="http://schemas.microsoft.com/office/powerpoint/2010/main" val="32206296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idx="4294967295"/>
          </p:nvPr>
        </p:nvSpPr>
        <p:spPr/>
        <p:txBody>
          <a:bodyPr/>
          <a:lstStyle/>
          <a:p>
            <a:pPr eaLnBrk="1" hangingPunct="1"/>
            <a:r>
              <a:rPr lang="en-US" altLang="en-US" smtClean="0"/>
              <a:t>Variable Assignment and Initialization</a:t>
            </a:r>
          </a:p>
        </p:txBody>
      </p:sp>
      <p:sp>
        <p:nvSpPr>
          <p:cNvPr id="107524" name="Rectangle 3"/>
          <p:cNvSpPr>
            <a:spLocks noGrp="1" noChangeArrowheads="1"/>
          </p:cNvSpPr>
          <p:nvPr>
            <p:ph type="body" idx="4294967295"/>
          </p:nvPr>
        </p:nvSpPr>
        <p:spPr>
          <a:xfrm>
            <a:off x="304800" y="1600200"/>
            <a:ext cx="8294688" cy="3244850"/>
          </a:xfrm>
        </p:spPr>
        <p:txBody>
          <a:bodyPr/>
          <a:lstStyle/>
          <a:p>
            <a:pPr marL="0" indent="0" eaLnBrk="1" hangingPunct="1">
              <a:lnSpc>
                <a:spcPct val="80000"/>
              </a:lnSpc>
              <a:buFontTx/>
              <a:buNone/>
            </a:pPr>
            <a:r>
              <a:rPr lang="en-US" altLang="en-US" sz="1800" smtClean="0">
                <a:latin typeface="Courier New" panose="02070309020205020404" pitchFamily="49" charset="0"/>
              </a:rPr>
              <a:t>// This program shows variable assignment.</a:t>
            </a:r>
            <a:br>
              <a:rPr lang="en-US" altLang="en-US" sz="1800" smtClean="0">
                <a:latin typeface="Courier New" panose="02070309020205020404" pitchFamily="49" charset="0"/>
              </a:rPr>
            </a:br>
            <a:r>
              <a:rPr lang="en-US" altLang="en-US" sz="1800" smtClean="0">
                <a:latin typeface="Courier New" panose="02070309020205020404" pitchFamily="49" charset="0"/>
              </a:rPr>
              <a:t/>
            </a:r>
            <a:br>
              <a:rPr lang="en-US" altLang="en-US" sz="1800" smtClean="0">
                <a:latin typeface="Courier New" panose="02070309020205020404" pitchFamily="49" charset="0"/>
              </a:rPr>
            </a:br>
            <a:r>
              <a:rPr lang="en-US" altLang="en-US" sz="1800" smtClean="0">
                <a:latin typeface="Courier New" panose="02070309020205020404" pitchFamily="49" charset="0"/>
              </a:rPr>
              <a:t>public class Initialize</a:t>
            </a:r>
            <a:br>
              <a:rPr lang="en-US" altLang="en-US" sz="1800" smtClean="0">
                <a:latin typeface="Courier New" panose="02070309020205020404" pitchFamily="49" charset="0"/>
              </a:rPr>
            </a:br>
            <a:r>
              <a:rPr lang="en-US" altLang="en-US" sz="1800" smtClean="0">
                <a:latin typeface="Courier New" panose="02070309020205020404" pitchFamily="49" charset="0"/>
              </a:rPr>
              <a:t>{</a:t>
            </a:r>
            <a:br>
              <a:rPr lang="en-US" altLang="en-US" sz="1800" smtClean="0">
                <a:latin typeface="Courier New" panose="02070309020205020404" pitchFamily="49" charset="0"/>
              </a:rPr>
            </a:br>
            <a:r>
              <a:rPr lang="en-US" altLang="en-US" sz="1800" smtClean="0">
                <a:latin typeface="Courier New" panose="02070309020205020404" pitchFamily="49" charset="0"/>
              </a:rPr>
              <a:t>  public static void main(String[] args)</a:t>
            </a:r>
            <a:br>
              <a:rPr lang="en-US" altLang="en-US" sz="1800" smtClean="0">
                <a:latin typeface="Courier New" panose="02070309020205020404" pitchFamily="49" charset="0"/>
              </a:rPr>
            </a:br>
            <a:r>
              <a:rPr lang="en-US" altLang="en-US" sz="1800" smtClean="0">
                <a:latin typeface="Courier New" panose="02070309020205020404" pitchFamily="49" charset="0"/>
              </a:rPr>
              <a:t>  {</a:t>
            </a:r>
            <a:br>
              <a:rPr lang="en-US" altLang="en-US" sz="1800" smtClean="0">
                <a:latin typeface="Courier New" panose="02070309020205020404" pitchFamily="49" charset="0"/>
              </a:rPr>
            </a:br>
            <a:r>
              <a:rPr lang="en-US" altLang="en-US" sz="1800" smtClean="0">
                <a:latin typeface="Courier New" panose="02070309020205020404" pitchFamily="49" charset="0"/>
              </a:rPr>
              <a:t>    int month, days;</a:t>
            </a:r>
            <a:br>
              <a:rPr lang="en-US" altLang="en-US" sz="1800" smtClean="0">
                <a:latin typeface="Courier New" panose="02070309020205020404" pitchFamily="49" charset="0"/>
              </a:rPr>
            </a:br>
            <a:r>
              <a:rPr lang="en-US" altLang="en-US" sz="1800" smtClean="0">
                <a:latin typeface="Courier New" panose="02070309020205020404" pitchFamily="49" charset="0"/>
              </a:rPr>
              <a:t/>
            </a:r>
            <a:br>
              <a:rPr lang="en-US" altLang="en-US" sz="1800" smtClean="0">
                <a:latin typeface="Courier New" panose="02070309020205020404" pitchFamily="49" charset="0"/>
              </a:rPr>
            </a:br>
            <a:r>
              <a:rPr lang="en-US" altLang="en-US" sz="1800" smtClean="0">
                <a:latin typeface="Courier New" panose="02070309020205020404" pitchFamily="49" charset="0"/>
              </a:rPr>
              <a:t>    month = 2;</a:t>
            </a:r>
            <a:br>
              <a:rPr lang="en-US" altLang="en-US" sz="1800" smtClean="0">
                <a:latin typeface="Courier New" panose="02070309020205020404" pitchFamily="49" charset="0"/>
              </a:rPr>
            </a:br>
            <a:r>
              <a:rPr lang="en-US" altLang="en-US" sz="1800" smtClean="0">
                <a:latin typeface="Courier New" panose="02070309020205020404" pitchFamily="49" charset="0"/>
              </a:rPr>
              <a:t>    days = 28;</a:t>
            </a:r>
            <a:br>
              <a:rPr lang="en-US" altLang="en-US" sz="1800" smtClean="0">
                <a:latin typeface="Courier New" panose="02070309020205020404" pitchFamily="49" charset="0"/>
              </a:rPr>
            </a:br>
            <a:r>
              <a:rPr lang="en-US" altLang="en-US" sz="1800" smtClean="0">
                <a:latin typeface="Courier New" panose="02070309020205020404" pitchFamily="49" charset="0"/>
              </a:rPr>
              <a:t>    System.out.println("Month " + </a:t>
            </a:r>
            <a:r>
              <a:rPr lang="en-US" altLang="en-US" sz="1800" b="1" smtClean="0">
                <a:solidFill>
                  <a:srgbClr val="FF3300"/>
                </a:solidFill>
                <a:latin typeface="Courier New" panose="02070309020205020404" pitchFamily="49" charset="0"/>
              </a:rPr>
              <a:t>month</a:t>
            </a:r>
            <a:r>
              <a:rPr lang="en-US" altLang="en-US" sz="1800" smtClean="0">
                <a:latin typeface="Courier New" panose="02070309020205020404" pitchFamily="49" charset="0"/>
              </a:rPr>
              <a:t> + " has " +</a:t>
            </a:r>
            <a:br>
              <a:rPr lang="en-US" altLang="en-US" sz="1800" smtClean="0">
                <a:latin typeface="Courier New" panose="02070309020205020404" pitchFamily="49" charset="0"/>
              </a:rPr>
            </a:br>
            <a:r>
              <a:rPr lang="en-US" altLang="en-US" sz="1800" smtClean="0">
                <a:latin typeface="Courier New" panose="02070309020205020404" pitchFamily="49" charset="0"/>
              </a:rPr>
              <a:t>                      </a:t>
            </a:r>
            <a:r>
              <a:rPr lang="en-US" altLang="en-US" sz="1800" smtClean="0">
                <a:solidFill>
                  <a:srgbClr val="FF3300"/>
                </a:solidFill>
                <a:latin typeface="Courier New" panose="02070309020205020404" pitchFamily="49" charset="0"/>
              </a:rPr>
              <a:t>  </a:t>
            </a:r>
            <a:r>
              <a:rPr lang="en-US" altLang="en-US" sz="1800" b="1" smtClean="0">
                <a:solidFill>
                  <a:srgbClr val="FF3300"/>
                </a:solidFill>
                <a:latin typeface="Courier New" panose="02070309020205020404" pitchFamily="49" charset="0"/>
              </a:rPr>
              <a:t>days</a:t>
            </a:r>
            <a:r>
              <a:rPr lang="en-US" altLang="en-US" sz="1800" smtClean="0">
                <a:latin typeface="Courier New" panose="02070309020205020404" pitchFamily="49" charset="0"/>
              </a:rPr>
              <a:t> + " Days.");</a:t>
            </a:r>
            <a:br>
              <a:rPr lang="en-US" altLang="en-US" sz="1800" smtClean="0">
                <a:latin typeface="Courier New" panose="02070309020205020404" pitchFamily="49" charset="0"/>
              </a:rPr>
            </a:br>
            <a:r>
              <a:rPr lang="en-US" altLang="en-US" sz="1800" smtClean="0">
                <a:latin typeface="Courier New" panose="02070309020205020404" pitchFamily="49" charset="0"/>
              </a:rPr>
              <a:t>  }</a:t>
            </a:r>
          </a:p>
          <a:p>
            <a:pPr marL="0" indent="0" eaLnBrk="1" hangingPunct="1">
              <a:lnSpc>
                <a:spcPct val="80000"/>
              </a:lnSpc>
              <a:buFontTx/>
              <a:buNone/>
            </a:pPr>
            <a:r>
              <a:rPr lang="en-US" altLang="en-US" sz="1800" smtClean="0">
                <a:latin typeface="Courier New" panose="02070309020205020404" pitchFamily="49" charset="0"/>
              </a:rPr>
              <a:t>}</a:t>
            </a:r>
          </a:p>
        </p:txBody>
      </p:sp>
      <p:sp>
        <p:nvSpPr>
          <p:cNvPr id="107525" name="Text Box 4"/>
          <p:cNvSpPr txBox="1">
            <a:spLocks noChangeArrowheads="1"/>
          </p:cNvSpPr>
          <p:nvPr/>
        </p:nvSpPr>
        <p:spPr bwMode="auto">
          <a:xfrm>
            <a:off x="762000" y="5197475"/>
            <a:ext cx="7524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After receiving a value, the variables can then be used in</a:t>
            </a:r>
          </a:p>
          <a:p>
            <a:pPr eaLnBrk="1" hangingPunct="1">
              <a:spcBef>
                <a:spcPct val="0"/>
              </a:spcBef>
              <a:buClrTx/>
              <a:buFontTx/>
              <a:buNone/>
            </a:pPr>
            <a:r>
              <a:rPr lang="en-US" altLang="en-US" sz="2400" b="1">
                <a:solidFill>
                  <a:srgbClr val="FF3300"/>
                </a:solidFill>
              </a:rPr>
              <a:t>output statements or in other calculations.</a:t>
            </a:r>
          </a:p>
        </p:txBody>
      </p:sp>
    </p:spTree>
    <p:extLst>
      <p:ext uri="{BB962C8B-B14F-4D97-AF65-F5344CB8AC3E}">
        <p14:creationId xmlns:p14="http://schemas.microsoft.com/office/powerpoint/2010/main" val="4715669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idx="4294967295"/>
          </p:nvPr>
        </p:nvSpPr>
        <p:spPr/>
        <p:txBody>
          <a:bodyPr/>
          <a:lstStyle/>
          <a:p>
            <a:pPr eaLnBrk="1" hangingPunct="1"/>
            <a:r>
              <a:rPr lang="en-US" altLang="en-US" smtClean="0"/>
              <a:t>Variable Assignment and Initialization</a:t>
            </a:r>
          </a:p>
        </p:txBody>
      </p:sp>
      <p:sp>
        <p:nvSpPr>
          <p:cNvPr id="109572" name="Rectangle 3"/>
          <p:cNvSpPr>
            <a:spLocks noGrp="1" noChangeArrowheads="1"/>
          </p:cNvSpPr>
          <p:nvPr>
            <p:ph type="body" idx="4294967295"/>
          </p:nvPr>
        </p:nvSpPr>
        <p:spPr>
          <a:xfrm>
            <a:off x="304800" y="1600200"/>
            <a:ext cx="8294688" cy="3244850"/>
          </a:xfrm>
        </p:spPr>
        <p:txBody>
          <a:bodyPr/>
          <a:lstStyle/>
          <a:p>
            <a:pPr marL="0" indent="0" eaLnBrk="1" hangingPunct="1">
              <a:lnSpc>
                <a:spcPct val="90000"/>
              </a:lnSpc>
              <a:buFontTx/>
              <a:buNone/>
            </a:pPr>
            <a:r>
              <a:rPr lang="en-US" altLang="en-US" sz="2000" smtClean="0">
                <a:latin typeface="Courier New" panose="02070309020205020404" pitchFamily="49" charset="0"/>
              </a:rPr>
              <a:t>// This program shows variable initialization.</a:t>
            </a:r>
            <a:br>
              <a:rPr lang="en-US" altLang="en-US" sz="2000" smtClean="0">
                <a:latin typeface="Courier New" panose="02070309020205020404" pitchFamily="49" charset="0"/>
              </a:rPr>
            </a:br>
            <a:r>
              <a:rPr lang="en-US" altLang="en-US" sz="2000" smtClean="0">
                <a:latin typeface="Courier New" panose="02070309020205020404" pitchFamily="49" charset="0"/>
              </a:rPr>
              <a:t/>
            </a:r>
            <a:br>
              <a:rPr lang="en-US" altLang="en-US" sz="2000" smtClean="0">
                <a:latin typeface="Courier New" panose="02070309020205020404" pitchFamily="49" charset="0"/>
              </a:rPr>
            </a:br>
            <a:r>
              <a:rPr lang="en-US" altLang="en-US" sz="2000" smtClean="0">
                <a:latin typeface="Courier New" panose="02070309020205020404" pitchFamily="49" charset="0"/>
              </a:rPr>
              <a:t>public class Initialize</a:t>
            </a:r>
            <a:br>
              <a:rPr lang="en-US" altLang="en-US" sz="2000" smtClean="0">
                <a:latin typeface="Courier New" panose="02070309020205020404" pitchFamily="49" charset="0"/>
              </a:rPr>
            </a:br>
            <a:r>
              <a:rPr lang="en-US" altLang="en-US" sz="2000" smtClean="0">
                <a:latin typeface="Courier New" panose="02070309020205020404" pitchFamily="49" charset="0"/>
              </a:rPr>
              <a:t>{</a:t>
            </a:r>
            <a:br>
              <a:rPr lang="en-US" altLang="en-US" sz="2000" smtClean="0">
                <a:latin typeface="Courier New" panose="02070309020205020404" pitchFamily="49" charset="0"/>
              </a:rPr>
            </a:br>
            <a:r>
              <a:rPr lang="en-US" altLang="en-US" sz="2000" smtClean="0">
                <a:latin typeface="Courier New" panose="02070309020205020404" pitchFamily="49" charset="0"/>
              </a:rPr>
              <a:t>  public static void main(String[] args)</a:t>
            </a:r>
            <a:br>
              <a:rPr lang="en-US" altLang="en-US" sz="2000" smtClean="0">
                <a:latin typeface="Courier New" panose="02070309020205020404" pitchFamily="49" charset="0"/>
              </a:rPr>
            </a:br>
            <a:r>
              <a:rPr lang="en-US" altLang="en-US" sz="2000" smtClean="0">
                <a:latin typeface="Courier New" panose="02070309020205020404" pitchFamily="49" charset="0"/>
              </a:rPr>
              <a:t>  {</a:t>
            </a:r>
            <a:br>
              <a:rPr lang="en-US" altLang="en-US" sz="2000" smtClean="0">
                <a:latin typeface="Courier New" panose="02070309020205020404" pitchFamily="49" charset="0"/>
              </a:rPr>
            </a:br>
            <a:r>
              <a:rPr lang="en-US" altLang="en-US" sz="2000" smtClean="0">
                <a:latin typeface="Courier New" panose="02070309020205020404" pitchFamily="49" charset="0"/>
              </a:rPr>
              <a:t>    </a:t>
            </a:r>
            <a:r>
              <a:rPr lang="en-US" altLang="en-US" sz="2000" b="1" smtClean="0">
                <a:solidFill>
                  <a:srgbClr val="FF3300"/>
                </a:solidFill>
                <a:latin typeface="Courier New" panose="02070309020205020404" pitchFamily="49" charset="0"/>
              </a:rPr>
              <a:t>int month = 2, days = 28;</a:t>
            </a:r>
            <a:endParaRPr lang="en-US" altLang="en-US" sz="2000" b="1" smtClean="0">
              <a:solidFill>
                <a:srgbClr val="FFFF00"/>
              </a:solidFill>
              <a:latin typeface="Courier New" panose="02070309020205020404" pitchFamily="49" charset="0"/>
            </a:endParaRPr>
          </a:p>
          <a:p>
            <a:pPr marL="0" indent="0" eaLnBrk="1" hangingPunct="1">
              <a:lnSpc>
                <a:spcPct val="90000"/>
              </a:lnSpc>
              <a:buFontTx/>
              <a:buNone/>
            </a:pPr>
            <a:r>
              <a:rPr lang="en-US" altLang="en-US" sz="2000" smtClean="0">
                <a:latin typeface="Courier New" panose="02070309020205020404" pitchFamily="49" charset="0"/>
              </a:rPr>
              <a:t>    System.out.println("Month " + month + " has " +</a:t>
            </a:r>
            <a:br>
              <a:rPr lang="en-US" altLang="en-US" sz="2000" smtClean="0">
                <a:latin typeface="Courier New" panose="02070309020205020404" pitchFamily="49" charset="0"/>
              </a:rPr>
            </a:br>
            <a:r>
              <a:rPr lang="en-US" altLang="en-US" sz="2000" smtClean="0">
                <a:latin typeface="Courier New" panose="02070309020205020404" pitchFamily="49" charset="0"/>
              </a:rPr>
              <a:t>                        days + " Days.");</a:t>
            </a:r>
            <a:br>
              <a:rPr lang="en-US" altLang="en-US" sz="2000" smtClean="0">
                <a:latin typeface="Courier New" panose="02070309020205020404" pitchFamily="49" charset="0"/>
              </a:rPr>
            </a:br>
            <a:r>
              <a:rPr lang="en-US" altLang="en-US" sz="2000" smtClean="0">
                <a:latin typeface="Courier New" panose="02070309020205020404" pitchFamily="49" charset="0"/>
              </a:rPr>
              <a:t>  }</a:t>
            </a:r>
          </a:p>
          <a:p>
            <a:pPr marL="0" indent="0" eaLnBrk="1" hangingPunct="1">
              <a:lnSpc>
                <a:spcPct val="90000"/>
              </a:lnSpc>
              <a:buFontTx/>
              <a:buNone/>
            </a:pPr>
            <a:r>
              <a:rPr lang="en-US" altLang="en-US" sz="2000" smtClean="0">
                <a:latin typeface="Courier New" panose="02070309020205020404" pitchFamily="49" charset="0"/>
              </a:rPr>
              <a:t>}</a:t>
            </a:r>
          </a:p>
        </p:txBody>
      </p:sp>
      <p:sp>
        <p:nvSpPr>
          <p:cNvPr id="109573" name="Text Box 4"/>
          <p:cNvSpPr txBox="1">
            <a:spLocks noChangeArrowheads="1"/>
          </p:cNvSpPr>
          <p:nvPr/>
        </p:nvSpPr>
        <p:spPr bwMode="auto">
          <a:xfrm>
            <a:off x="762000" y="4876800"/>
            <a:ext cx="6610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400" b="1">
                <a:solidFill>
                  <a:srgbClr val="FF3300"/>
                </a:solidFill>
              </a:rPr>
              <a:t>Local variables can be declared and initialized on</a:t>
            </a:r>
          </a:p>
          <a:p>
            <a:pPr eaLnBrk="1" hangingPunct="1">
              <a:spcBef>
                <a:spcPct val="0"/>
              </a:spcBef>
              <a:buClrTx/>
              <a:buFontTx/>
              <a:buNone/>
            </a:pPr>
            <a:r>
              <a:rPr lang="en-US" altLang="en-US" sz="2400" b="1">
                <a:solidFill>
                  <a:srgbClr val="FF3300"/>
                </a:solidFill>
              </a:rPr>
              <a:t>the same line.</a:t>
            </a:r>
          </a:p>
        </p:txBody>
      </p:sp>
    </p:spTree>
    <p:extLst>
      <p:ext uri="{BB962C8B-B14F-4D97-AF65-F5344CB8AC3E}">
        <p14:creationId xmlns:p14="http://schemas.microsoft.com/office/powerpoint/2010/main" val="25894649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p:txBody>
          <a:bodyPr/>
          <a:lstStyle/>
          <a:p>
            <a:pPr eaLnBrk="1" hangingPunct="1"/>
            <a:r>
              <a:rPr lang="en-US" smtClean="0"/>
              <a:t>Variable Assignment and Initialization</a:t>
            </a:r>
          </a:p>
        </p:txBody>
      </p:sp>
      <p:sp>
        <p:nvSpPr>
          <p:cNvPr id="61444" name="Rectangle 3"/>
          <p:cNvSpPr>
            <a:spLocks noGrp="1" noChangeArrowheads="1"/>
          </p:cNvSpPr>
          <p:nvPr>
            <p:ph type="body" idx="4294967295"/>
          </p:nvPr>
        </p:nvSpPr>
        <p:spPr/>
        <p:txBody>
          <a:bodyPr/>
          <a:lstStyle/>
          <a:p>
            <a:pPr eaLnBrk="1" hangingPunct="1"/>
            <a:r>
              <a:rPr lang="en-US" sz="2800" smtClean="0"/>
              <a:t>Variables can only hold one value at a time.</a:t>
            </a:r>
          </a:p>
          <a:p>
            <a:pPr eaLnBrk="1" hangingPunct="1"/>
            <a:r>
              <a:rPr lang="en-US" sz="2800" smtClean="0"/>
              <a:t>Local variables do not receive a default value.</a:t>
            </a:r>
          </a:p>
          <a:p>
            <a:pPr eaLnBrk="1" hangingPunct="1"/>
            <a:r>
              <a:rPr lang="en-US" sz="2800" smtClean="0"/>
              <a:t>Local variables must have a valid type in order to be used.</a:t>
            </a:r>
          </a:p>
          <a:p>
            <a:pPr eaLnBrk="1" hangingPunct="1">
              <a:buFontTx/>
              <a:buNone/>
            </a:pPr>
            <a:r>
              <a:rPr lang="en-US" sz="1800" smtClean="0">
                <a:latin typeface="Courier New" pitchFamily="49" charset="0"/>
              </a:rPr>
              <a:t>  public static void main(String [] args)</a:t>
            </a:r>
            <a:br>
              <a:rPr lang="en-US" sz="1800" smtClean="0">
                <a:latin typeface="Courier New" pitchFamily="49" charset="0"/>
              </a:rPr>
            </a:br>
            <a:r>
              <a:rPr lang="en-US" sz="1800" smtClean="0">
                <a:latin typeface="Courier New" pitchFamily="49" charset="0"/>
              </a:rPr>
              <a:t>{</a:t>
            </a:r>
            <a:br>
              <a:rPr lang="en-US" sz="1800" smtClean="0">
                <a:latin typeface="Courier New" pitchFamily="49" charset="0"/>
              </a:rPr>
            </a:br>
            <a:r>
              <a:rPr lang="en-US" sz="1800" smtClean="0">
                <a:latin typeface="Courier New" pitchFamily="49" charset="0"/>
              </a:rPr>
              <a:t>  </a:t>
            </a:r>
            <a:r>
              <a:rPr lang="en-US" sz="1800" b="1" smtClean="0">
                <a:solidFill>
                  <a:srgbClr val="FF3300"/>
                </a:solidFill>
                <a:latin typeface="Courier New" pitchFamily="49" charset="0"/>
              </a:rPr>
              <a:t>int month, days; //No value given…</a:t>
            </a:r>
            <a:endParaRPr lang="en-US" sz="1800" b="1" smtClean="0">
              <a:solidFill>
                <a:srgbClr val="FFFF00"/>
              </a:solidFill>
              <a:latin typeface="Courier New" pitchFamily="49" charset="0"/>
            </a:endParaRPr>
          </a:p>
          <a:p>
            <a:pPr eaLnBrk="1" hangingPunct="1">
              <a:buFontTx/>
              <a:buNone/>
            </a:pPr>
            <a:r>
              <a:rPr lang="en-US" sz="1800" smtClean="0">
                <a:latin typeface="Courier New" pitchFamily="49" charset="0"/>
              </a:rPr>
              <a:t>    System.out.println("Month " + </a:t>
            </a:r>
            <a:r>
              <a:rPr lang="en-US" sz="1800" b="1" smtClean="0">
                <a:solidFill>
                  <a:srgbClr val="FF3300"/>
                </a:solidFill>
                <a:latin typeface="Courier New" pitchFamily="49" charset="0"/>
              </a:rPr>
              <a:t>month</a:t>
            </a:r>
            <a:r>
              <a:rPr lang="en-US" sz="1800" smtClean="0">
                <a:latin typeface="Courier New" pitchFamily="49" charset="0"/>
              </a:rPr>
              <a:t> + " has " +</a:t>
            </a:r>
            <a:br>
              <a:rPr lang="en-US" sz="1800" smtClean="0">
                <a:latin typeface="Courier New" pitchFamily="49" charset="0"/>
              </a:rPr>
            </a:br>
            <a:r>
              <a:rPr lang="en-US" sz="1800" smtClean="0">
                <a:latin typeface="Courier New" pitchFamily="49" charset="0"/>
              </a:rPr>
              <a:t>                      </a:t>
            </a:r>
            <a:r>
              <a:rPr lang="en-US" sz="1800" b="1" smtClean="0">
                <a:solidFill>
                  <a:srgbClr val="FF3300"/>
                </a:solidFill>
                <a:latin typeface="Courier New" pitchFamily="49" charset="0"/>
              </a:rPr>
              <a:t>days</a:t>
            </a:r>
            <a:r>
              <a:rPr lang="en-US" sz="1800" smtClean="0">
                <a:latin typeface="Courier New" pitchFamily="49" charset="0"/>
              </a:rPr>
              <a:t> + " Days.");</a:t>
            </a:r>
            <a:br>
              <a:rPr lang="en-US" sz="1800" smtClean="0">
                <a:latin typeface="Courier New" pitchFamily="49" charset="0"/>
              </a:rPr>
            </a:br>
            <a:r>
              <a:rPr lang="en-US" sz="1800" smtClean="0">
                <a:latin typeface="Courier New" pitchFamily="49" charset="0"/>
              </a:rPr>
              <a:t>}</a:t>
            </a:r>
            <a:br>
              <a:rPr lang="en-US" sz="1800" smtClean="0">
                <a:latin typeface="Courier New" pitchFamily="49" charset="0"/>
              </a:rPr>
            </a:br>
            <a:r>
              <a:rPr lang="en-US" sz="2400" b="1" smtClean="0">
                <a:solidFill>
                  <a:srgbClr val="FF3300"/>
                </a:solidFill>
              </a:rPr>
              <a:t>Trying to use uninitialized variables will generate a Syntax Error when the code is compiled.</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p:txBody>
          <a:bodyPr/>
          <a:lstStyle/>
          <a:p>
            <a:pPr eaLnBrk="1" hangingPunct="1"/>
            <a:r>
              <a:rPr lang="en-US" smtClean="0"/>
              <a:t>Arithmetic Operators</a:t>
            </a:r>
          </a:p>
        </p:txBody>
      </p:sp>
      <p:sp>
        <p:nvSpPr>
          <p:cNvPr id="62468" name="Rectangle 3"/>
          <p:cNvSpPr>
            <a:spLocks noGrp="1" noChangeArrowheads="1"/>
          </p:cNvSpPr>
          <p:nvPr>
            <p:ph type="body" idx="4294967295"/>
          </p:nvPr>
        </p:nvSpPr>
        <p:spPr>
          <a:xfrm>
            <a:off x="304800" y="1371600"/>
            <a:ext cx="8294688" cy="4572000"/>
          </a:xfrm>
        </p:spPr>
        <p:txBody>
          <a:bodyPr/>
          <a:lstStyle/>
          <a:p>
            <a:pPr eaLnBrk="1" hangingPunct="1"/>
            <a:r>
              <a:rPr lang="en-US" smtClean="0"/>
              <a:t>Java has five (5) arithmetic operators.</a:t>
            </a:r>
          </a:p>
        </p:txBody>
      </p:sp>
      <p:graphicFrame>
        <p:nvGraphicFramePr>
          <p:cNvPr id="197690" name="Group 58"/>
          <p:cNvGraphicFramePr>
            <a:graphicFrameLocks noGrp="1"/>
          </p:cNvGraphicFramePr>
          <p:nvPr/>
        </p:nvGraphicFramePr>
        <p:xfrm>
          <a:off x="457200" y="2057400"/>
          <a:ext cx="8382000" cy="4191000"/>
        </p:xfrm>
        <a:graphic>
          <a:graphicData uri="http://schemas.openxmlformats.org/drawingml/2006/table">
            <a:tbl>
              <a:tblPr/>
              <a:tblGrid>
                <a:gridCol w="1447800"/>
                <a:gridCol w="1974850"/>
                <a:gridCol w="1257300"/>
                <a:gridCol w="3702050"/>
              </a:tblGrid>
              <a:tr h="6985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dirty="0" smtClean="0">
                          <a:ln>
                            <a:noFill/>
                          </a:ln>
                          <a:solidFill>
                            <a:schemeClr val="accent2"/>
                          </a:solidFill>
                          <a:effectLst/>
                          <a:latin typeface="Times New Roman" pitchFamily="18" charset="0"/>
                          <a:cs typeface="Arial" pitchFamily="34" charset="0"/>
                        </a:rPr>
                        <a:t>Operator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accent2"/>
                          </a:solidFill>
                          <a:effectLst/>
                          <a:latin typeface="Times New Roman" pitchFamily="18" charset="0"/>
                          <a:cs typeface="Arial" pitchFamily="34" charset="0"/>
                        </a:rPr>
                        <a:t>Meaning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accent2"/>
                          </a:solidFill>
                          <a:effectLst/>
                          <a:latin typeface="Times New Roman" pitchFamily="18" charset="0"/>
                          <a:cs typeface="Arial" pitchFamily="34" charset="0"/>
                        </a:rPr>
                        <a:t>Type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accent2"/>
                          </a:solidFill>
                          <a:effectLst/>
                          <a:latin typeface="Times New Roman" pitchFamily="18" charset="0"/>
                          <a:cs typeface="Arial" pitchFamily="34" charset="0"/>
                        </a:rPr>
                        <a:t>Example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6985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Addition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Binary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total = cost + tax;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Subtraction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Binary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cost = total – tax;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Multiplication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Binary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smtClean="0">
                          <a:ln>
                            <a:noFill/>
                          </a:ln>
                          <a:solidFill>
                            <a:schemeClr val="tx1"/>
                          </a:solidFill>
                          <a:effectLst/>
                          <a:latin typeface="Courier New" pitchFamily="49" charset="0"/>
                          <a:cs typeface="Arial" pitchFamily="34" charset="0"/>
                        </a:rPr>
                        <a:t>tax = cost * rate;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Division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Binary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Arial" pitchFamily="34" charset="0"/>
                        </a:rPr>
                        <a:t>salePrice</a:t>
                      </a:r>
                      <a:r>
                        <a:rPr kumimoji="0" lang="en-US" sz="1800" b="0" i="0" u="none" strike="noStrike" cap="none" normalizeH="0" baseline="0" dirty="0" smtClean="0">
                          <a:ln>
                            <a:noFill/>
                          </a:ln>
                          <a:solidFill>
                            <a:schemeClr val="tx1"/>
                          </a:solidFill>
                          <a:effectLst/>
                          <a:latin typeface="Courier New" pitchFamily="49" charset="0"/>
                          <a:cs typeface="Arial" pitchFamily="34" charset="0"/>
                        </a:rPr>
                        <a:t> = original / 2;</a:t>
                      </a:r>
                    </a:p>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smtClean="0">
                          <a:ln>
                            <a:noFill/>
                          </a:ln>
                          <a:solidFill>
                            <a:srgbClr val="FF0000"/>
                          </a:solidFill>
                          <a:effectLst/>
                          <a:latin typeface="Courier New" pitchFamily="49" charset="0"/>
                          <a:cs typeface="Arial" pitchFamily="34" charset="0"/>
                        </a:rPr>
                        <a:t>**Integer division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smtClean="0">
                          <a:ln>
                            <a:noFill/>
                          </a:ln>
                          <a:solidFill>
                            <a:schemeClr val="tx1"/>
                          </a:solidFill>
                          <a:effectLst/>
                          <a:latin typeface="Courier New" pitchFamily="49" charset="0"/>
                          <a:cs typeface="Arial"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Modulus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Binary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smtClean="0">
                          <a:ln>
                            <a:noFill/>
                          </a:ln>
                          <a:solidFill>
                            <a:schemeClr val="tx1"/>
                          </a:solidFill>
                          <a:effectLst/>
                          <a:latin typeface="Courier New" pitchFamily="49" charset="0"/>
                          <a:cs typeface="Arial" pitchFamily="34" charset="0"/>
                        </a:rPr>
                        <a:t>remainder = value % 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idx="4294967295"/>
          </p:nvPr>
        </p:nvSpPr>
        <p:spPr/>
        <p:txBody>
          <a:bodyPr/>
          <a:lstStyle/>
          <a:p>
            <a:pPr eaLnBrk="1" hangingPunct="1"/>
            <a:r>
              <a:rPr lang="en-US" altLang="en-US" smtClean="0"/>
              <a:t>Arithmetic Operators</a:t>
            </a:r>
          </a:p>
        </p:txBody>
      </p:sp>
      <p:sp>
        <p:nvSpPr>
          <p:cNvPr id="115716" name="Rectangle 3"/>
          <p:cNvSpPr>
            <a:spLocks noGrp="1" noChangeArrowheads="1"/>
          </p:cNvSpPr>
          <p:nvPr>
            <p:ph type="body" idx="4294967295"/>
          </p:nvPr>
        </p:nvSpPr>
        <p:spPr/>
        <p:txBody>
          <a:bodyPr/>
          <a:lstStyle/>
          <a:p>
            <a:pPr eaLnBrk="1" hangingPunct="1"/>
            <a:r>
              <a:rPr lang="en-US" altLang="en-US" sz="2800" smtClean="0"/>
              <a:t>The operators are called binary operators because they must have two operands.</a:t>
            </a:r>
          </a:p>
          <a:p>
            <a:pPr eaLnBrk="1" hangingPunct="1"/>
            <a:r>
              <a:rPr lang="en-US" altLang="en-US" sz="2800" smtClean="0"/>
              <a:t>Each operator must have a left and right operator.</a:t>
            </a:r>
          </a:p>
          <a:p>
            <a:pPr eaLnBrk="1" hangingPunct="1">
              <a:buFontTx/>
              <a:buNone/>
            </a:pPr>
            <a:r>
              <a:rPr lang="en-US" altLang="en-US" sz="2800" smtClean="0"/>
              <a:t>See example: </a:t>
            </a:r>
            <a:r>
              <a:rPr lang="en-US" altLang="en-US" sz="2800" smtClean="0">
                <a:hlinkClick r:id="rId3" action="ppaction://hlinkfile"/>
              </a:rPr>
              <a:t>Wages.java</a:t>
            </a:r>
            <a:endParaRPr lang="en-US" altLang="en-US" sz="2800" smtClean="0"/>
          </a:p>
          <a:p>
            <a:pPr eaLnBrk="1" hangingPunct="1"/>
            <a:r>
              <a:rPr lang="en-US" altLang="en-US" sz="2800" smtClean="0"/>
              <a:t>The arithmetic operators work as one would expect.</a:t>
            </a:r>
          </a:p>
          <a:p>
            <a:pPr eaLnBrk="1" hangingPunct="1"/>
            <a:r>
              <a:rPr lang="en-US" altLang="en-US" sz="2800" smtClean="0"/>
              <a:t>It is an error to try to divide any number by zero.</a:t>
            </a:r>
          </a:p>
          <a:p>
            <a:pPr eaLnBrk="1" hangingPunct="1"/>
            <a:r>
              <a:rPr lang="en-US" altLang="en-US" sz="2800" smtClean="0"/>
              <a:t>When working with two integer operands, the division operator requires special attention.</a:t>
            </a:r>
          </a:p>
        </p:txBody>
      </p:sp>
    </p:spTree>
    <p:extLst>
      <p:ext uri="{BB962C8B-B14F-4D97-AF65-F5344CB8AC3E}">
        <p14:creationId xmlns:p14="http://schemas.microsoft.com/office/powerpoint/2010/main" val="26355525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1999" y="381000"/>
            <a:ext cx="7439673" cy="4800600"/>
          </a:xfrm>
          <a:prstGeom prst="rect">
            <a:avLst/>
          </a:prstGeom>
        </p:spPr>
      </p:pic>
    </p:spTree>
    <p:extLst>
      <p:ext uri="{BB962C8B-B14F-4D97-AF65-F5344CB8AC3E}">
        <p14:creationId xmlns:p14="http://schemas.microsoft.com/office/powerpoint/2010/main" val="10725770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idx="4294967295"/>
          </p:nvPr>
        </p:nvSpPr>
        <p:spPr/>
        <p:txBody>
          <a:bodyPr/>
          <a:lstStyle/>
          <a:p>
            <a:pPr eaLnBrk="1" hangingPunct="1"/>
            <a:r>
              <a:rPr lang="en-US" altLang="en-US" smtClean="0"/>
              <a:t>Integer Division</a:t>
            </a:r>
          </a:p>
        </p:txBody>
      </p:sp>
      <p:sp>
        <p:nvSpPr>
          <p:cNvPr id="236547" name="Rectangle 3"/>
          <p:cNvSpPr>
            <a:spLocks noGrp="1" noChangeArrowheads="1"/>
          </p:cNvSpPr>
          <p:nvPr>
            <p:ph type="body" idx="4294967295"/>
          </p:nvPr>
        </p:nvSpPr>
        <p:spPr/>
        <p:txBody>
          <a:bodyPr/>
          <a:lstStyle/>
          <a:p>
            <a:pPr eaLnBrk="1" hangingPunct="1"/>
            <a:r>
              <a:rPr lang="en-US" altLang="en-US" smtClean="0"/>
              <a:t>Division can be tricky.</a:t>
            </a:r>
          </a:p>
          <a:p>
            <a:pPr lvl="1" eaLnBrk="1" hangingPunct="1">
              <a:buFontTx/>
              <a:buNone/>
            </a:pPr>
            <a:r>
              <a:rPr lang="en-US" altLang="en-US" smtClean="0">
                <a:solidFill>
                  <a:schemeClr val="accent2"/>
                </a:solidFill>
              </a:rPr>
              <a:t>In a Java program, what is the value of 1/2?</a:t>
            </a:r>
          </a:p>
          <a:p>
            <a:pPr eaLnBrk="1" hangingPunct="1"/>
            <a:r>
              <a:rPr lang="en-US" altLang="en-US" smtClean="0"/>
              <a:t>You might think the answer is 0.5…</a:t>
            </a:r>
          </a:p>
          <a:p>
            <a:pPr eaLnBrk="1" hangingPunct="1"/>
            <a:r>
              <a:rPr lang="en-US" altLang="en-US" smtClean="0"/>
              <a:t>But, that’s wrong.</a:t>
            </a:r>
          </a:p>
          <a:p>
            <a:pPr eaLnBrk="1" hangingPunct="1"/>
            <a:r>
              <a:rPr lang="en-US" altLang="en-US" smtClean="0"/>
              <a:t>The answer is simply 0.</a:t>
            </a:r>
          </a:p>
          <a:p>
            <a:pPr eaLnBrk="1" hangingPunct="1"/>
            <a:r>
              <a:rPr lang="en-US" altLang="en-US" smtClean="0"/>
              <a:t>Integer division will truncate any decimal remainder.</a:t>
            </a:r>
          </a:p>
        </p:txBody>
      </p:sp>
    </p:spTree>
    <p:extLst>
      <p:ext uri="{BB962C8B-B14F-4D97-AF65-F5344CB8AC3E}">
        <p14:creationId xmlns:p14="http://schemas.microsoft.com/office/powerpoint/2010/main" val="3546756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65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654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3654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6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1295400" y="152400"/>
            <a:ext cx="76200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My Programming Lab 1 – 2.4</a:t>
            </a:r>
            <a:r>
              <a:rPr kumimoji="0" lang="en-US" sz="3200" b="0" i="0" u="none" strike="noStrike" kern="0" cap="none" spc="0" normalizeH="0" noProof="0" dirty="0" smtClean="0">
                <a:ln>
                  <a:noFill/>
                </a:ln>
                <a:solidFill>
                  <a:schemeClr val="tx1"/>
                </a:solidFill>
                <a:effectLst/>
                <a:uLnTx/>
                <a:uFillTx/>
                <a:latin typeface="+mj-lt"/>
                <a:ea typeface="+mj-ea"/>
                <a:cs typeface="+mj-cs"/>
              </a:rPr>
              <a:t> which type</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pic>
        <p:nvPicPr>
          <p:cNvPr id="8" name="Picture 5" descr="MCj04039650000[1]"/>
          <p:cNvPicPr>
            <a:picLocks noChangeAspect="1" noChangeArrowheads="1"/>
          </p:cNvPicPr>
          <p:nvPr/>
        </p:nvPicPr>
        <p:blipFill>
          <a:blip r:embed="rId3" cstate="print"/>
          <a:srcRect/>
          <a:stretch>
            <a:fillRect/>
          </a:stretch>
        </p:blipFill>
        <p:spPr bwMode="auto">
          <a:xfrm>
            <a:off x="228600" y="298450"/>
            <a:ext cx="1069975" cy="107315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228599" y="1676400"/>
            <a:ext cx="8244541"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idx="4294967295"/>
          </p:nvPr>
        </p:nvSpPr>
        <p:spPr/>
        <p:txBody>
          <a:bodyPr/>
          <a:lstStyle/>
          <a:p>
            <a:pPr eaLnBrk="1" hangingPunct="1"/>
            <a:r>
              <a:rPr lang="en-US" smtClean="0"/>
              <a:t>Operator Precedence</a:t>
            </a:r>
          </a:p>
        </p:txBody>
      </p:sp>
      <p:sp>
        <p:nvSpPr>
          <p:cNvPr id="65540" name="Rectangle 3"/>
          <p:cNvSpPr>
            <a:spLocks noGrp="1" noChangeArrowheads="1"/>
          </p:cNvSpPr>
          <p:nvPr>
            <p:ph type="body" idx="4294967295"/>
          </p:nvPr>
        </p:nvSpPr>
        <p:spPr>
          <a:xfrm>
            <a:off x="304800" y="1371600"/>
            <a:ext cx="8294688" cy="4572000"/>
          </a:xfrm>
        </p:spPr>
        <p:txBody>
          <a:bodyPr/>
          <a:lstStyle/>
          <a:p>
            <a:pPr eaLnBrk="1" hangingPunct="1"/>
            <a:r>
              <a:rPr lang="en-US" dirty="0" smtClean="0"/>
              <a:t>Mathematical expressions can be very complex.</a:t>
            </a:r>
          </a:p>
          <a:p>
            <a:pPr eaLnBrk="1" hangingPunct="1"/>
            <a:r>
              <a:rPr lang="en-US" dirty="0" smtClean="0"/>
              <a:t>There is a set order in which arithmetic operations will be carried out.</a:t>
            </a:r>
          </a:p>
          <a:p>
            <a:pPr eaLnBrk="1" hangingPunct="1"/>
            <a:r>
              <a:rPr lang="en-US" dirty="0" smtClean="0"/>
              <a:t>Change precedence with parenthesis</a:t>
            </a:r>
          </a:p>
          <a:p>
            <a:pPr eaLnBrk="1" hangingPunct="1"/>
            <a:endParaRPr lang="en-US" dirty="0" smtClean="0"/>
          </a:p>
        </p:txBody>
      </p:sp>
      <p:graphicFrame>
        <p:nvGraphicFramePr>
          <p:cNvPr id="199750" name="Group 70"/>
          <p:cNvGraphicFramePr>
            <a:graphicFrameLocks noGrp="1"/>
          </p:cNvGraphicFramePr>
          <p:nvPr/>
        </p:nvGraphicFramePr>
        <p:xfrm>
          <a:off x="1066800" y="3733800"/>
          <a:ext cx="7772400" cy="2186940"/>
        </p:xfrm>
        <a:graphic>
          <a:graphicData uri="http://schemas.openxmlformats.org/drawingml/2006/table">
            <a:tbl>
              <a:tblPr/>
              <a:tblGrid>
                <a:gridCol w="1903413"/>
                <a:gridCol w="1677987"/>
                <a:gridCol w="3276600"/>
                <a:gridCol w="914400"/>
              </a:tblGrid>
              <a:tr h="49530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Operator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Associativity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Example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pitchFamily="34" charset="0"/>
                        </a:rPr>
                        <a:t>Result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576869"/>
                        </a:gs>
                        <a:gs pos="50000">
                          <a:schemeClr val="accent1"/>
                        </a:gs>
                        <a:gs pos="100000">
                          <a:srgbClr val="576869"/>
                        </a:gs>
                      </a:gsLst>
                      <a:lin ang="5400000" scaled="1"/>
                    </a:gradFill>
                  </a:tcPr>
                </a:tc>
              </a:tr>
              <a:tr h="4953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a:t>
                      </a:r>
                      <a:r>
                        <a:rPr kumimoji="0" lang="en-US" sz="2000" b="0" i="0" u="none" strike="noStrike" cap="none" normalizeH="0" baseline="0" smtClean="0">
                          <a:ln>
                            <a:noFill/>
                          </a:ln>
                          <a:solidFill>
                            <a:schemeClr val="tx1"/>
                          </a:solidFill>
                          <a:effectLst/>
                          <a:latin typeface="Times New Roman" pitchFamily="18" charset="0"/>
                          <a:cs typeface="Arial" pitchFamily="34" charset="0"/>
                        </a:rPr>
                        <a:t/>
                      </a:r>
                      <a:br>
                        <a:rPr kumimoji="0" lang="en-US" sz="2000" b="0" i="0" u="none" strike="noStrike" cap="none" normalizeH="0" baseline="0" smtClean="0">
                          <a:ln>
                            <a:noFill/>
                          </a:ln>
                          <a:solidFill>
                            <a:schemeClr val="tx1"/>
                          </a:solidFill>
                          <a:effectLst/>
                          <a:latin typeface="Times New Roman" pitchFamily="18" charset="0"/>
                          <a:cs typeface="Arial" pitchFamily="34" charset="0"/>
                        </a:rPr>
                      </a:br>
                      <a:r>
                        <a:rPr kumimoji="0" lang="en-US" sz="2000" b="0" i="0" u="none" strike="noStrike" cap="none" normalizeH="0" baseline="0" smtClean="0">
                          <a:ln>
                            <a:noFill/>
                          </a:ln>
                          <a:solidFill>
                            <a:schemeClr val="tx1"/>
                          </a:solidFill>
                          <a:effectLst/>
                          <a:latin typeface="Times New Roman" pitchFamily="18" charset="0"/>
                          <a:cs typeface="Arial" pitchFamily="34" charset="0"/>
                        </a:rPr>
                        <a:t>(unary negation)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Right to left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smtClean="0">
                          <a:ln>
                            <a:noFill/>
                          </a:ln>
                          <a:solidFill>
                            <a:schemeClr val="tx1"/>
                          </a:solidFill>
                          <a:effectLst/>
                          <a:latin typeface="Courier New" pitchFamily="49" charset="0"/>
                          <a:cs typeface="Arial" pitchFamily="34" charset="0"/>
                        </a:rPr>
                        <a:t>x = -4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 /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Left to right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smtClean="0">
                          <a:ln>
                            <a:noFill/>
                          </a:ln>
                          <a:solidFill>
                            <a:schemeClr val="tx1"/>
                          </a:solidFill>
                          <a:effectLst/>
                          <a:latin typeface="Courier New" pitchFamily="49" charset="0"/>
                          <a:cs typeface="Arial" pitchFamily="34" charset="0"/>
                        </a:rPr>
                        <a:t>x = -4 + 4 % 3 * 13 + 2;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Courier New" pitchFamily="49" charset="0"/>
                          <a:cs typeface="Arial" pitchFamily="34"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Left to right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smtClean="0">
                          <a:ln>
                            <a:noFill/>
                          </a:ln>
                          <a:solidFill>
                            <a:schemeClr val="tx1"/>
                          </a:solidFill>
                          <a:effectLst/>
                          <a:latin typeface="Courier New" pitchFamily="49" charset="0"/>
                          <a:cs typeface="Arial" pitchFamily="34" charset="0"/>
                        </a:rPr>
                        <a:t>x = 6 + 3 – 4 + 6 *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pitchFamily="34" charset="0"/>
                        </a:rPr>
                        <a:t>23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70" name="Text Box 56"/>
          <p:cNvSpPr txBox="1">
            <a:spLocks noChangeArrowheads="1"/>
          </p:cNvSpPr>
          <p:nvPr/>
        </p:nvSpPr>
        <p:spPr bwMode="auto">
          <a:xfrm>
            <a:off x="152400" y="4267200"/>
            <a:ext cx="958850" cy="641350"/>
          </a:xfrm>
          <a:prstGeom prst="rect">
            <a:avLst/>
          </a:prstGeom>
          <a:noFill/>
          <a:ln w="9525">
            <a:noFill/>
            <a:miter lim="800000"/>
            <a:headEnd/>
            <a:tailEnd/>
          </a:ln>
        </p:spPr>
        <p:txBody>
          <a:bodyPr wrap="none">
            <a:spAutoFit/>
          </a:bodyPr>
          <a:lstStyle/>
          <a:p>
            <a:r>
              <a:rPr lang="en-US" sz="1800" b="1">
                <a:solidFill>
                  <a:srgbClr val="FF3300"/>
                </a:solidFill>
              </a:rPr>
              <a:t>Higher</a:t>
            </a:r>
          </a:p>
          <a:p>
            <a:r>
              <a:rPr lang="en-US" sz="1800" b="1">
                <a:solidFill>
                  <a:srgbClr val="FF3300"/>
                </a:solidFill>
              </a:rPr>
              <a:t>Priority</a:t>
            </a:r>
          </a:p>
        </p:txBody>
      </p:sp>
      <p:sp>
        <p:nvSpPr>
          <p:cNvPr id="65571" name="Text Box 57"/>
          <p:cNvSpPr txBox="1">
            <a:spLocks noChangeArrowheads="1"/>
          </p:cNvSpPr>
          <p:nvPr/>
        </p:nvSpPr>
        <p:spPr bwMode="auto">
          <a:xfrm>
            <a:off x="152400" y="5257800"/>
            <a:ext cx="958850" cy="641350"/>
          </a:xfrm>
          <a:prstGeom prst="rect">
            <a:avLst/>
          </a:prstGeom>
          <a:noFill/>
          <a:ln w="9525">
            <a:noFill/>
            <a:miter lim="800000"/>
            <a:headEnd/>
            <a:tailEnd/>
          </a:ln>
        </p:spPr>
        <p:txBody>
          <a:bodyPr wrap="none">
            <a:spAutoFit/>
          </a:bodyPr>
          <a:lstStyle/>
          <a:p>
            <a:r>
              <a:rPr lang="en-US" sz="1800" b="1">
                <a:solidFill>
                  <a:srgbClr val="FF3300"/>
                </a:solidFill>
              </a:rPr>
              <a:t>Lower</a:t>
            </a:r>
          </a:p>
          <a:p>
            <a:r>
              <a:rPr lang="en-US" sz="1800" b="1">
                <a:solidFill>
                  <a:srgbClr val="FF3300"/>
                </a:solidFill>
              </a:rPr>
              <a:t>Priority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4713</TotalTime>
  <Words>6547</Words>
  <Application>Microsoft Office PowerPoint</Application>
  <PresentationFormat>On-screen Show (4:3)</PresentationFormat>
  <Paragraphs>1293</Paragraphs>
  <Slides>146</Slides>
  <Notes>103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146</vt:i4>
      </vt:variant>
    </vt:vector>
  </HeadingPairs>
  <TitlesOfParts>
    <vt:vector size="159" baseType="lpstr">
      <vt:lpstr>MS PGothic</vt:lpstr>
      <vt:lpstr> Arial</vt:lpstr>
      <vt:lpstr>Arial</vt:lpstr>
      <vt:lpstr>Courier New</vt:lpstr>
      <vt:lpstr>Lucida Sans</vt:lpstr>
      <vt:lpstr>Minion-Italic</vt:lpstr>
      <vt:lpstr>Times</vt:lpstr>
      <vt:lpstr>Times New Roman</vt:lpstr>
      <vt:lpstr>Tw Cen MT</vt:lpstr>
      <vt:lpstr>Universal-GreekwithMathPi</vt:lpstr>
      <vt:lpstr>ヒラギノ角ゴ Pro W3</vt:lpstr>
      <vt:lpstr>2_Gaddis_CntrlStrc</vt:lpstr>
      <vt:lpstr>3_Gaddis_CntrlStrc</vt:lpstr>
      <vt:lpstr>PowerPoint Presentation</vt:lpstr>
      <vt:lpstr>Examples’ Source Code </vt:lpstr>
      <vt:lpstr>Module 1 Topics</vt:lpstr>
      <vt:lpstr>Java History</vt:lpstr>
      <vt:lpstr>Introduction</vt:lpstr>
      <vt:lpstr>Java Applications and Applets</vt:lpstr>
      <vt:lpstr>The Compiler and the Java Virtual Machine</vt:lpstr>
      <vt:lpstr>The Compiler and the Java Virtual Machine</vt:lpstr>
      <vt:lpstr>The Compiler and the Java Virtual Machine</vt:lpstr>
      <vt:lpstr>The Compiler and the Java Virtual Machine</vt:lpstr>
      <vt:lpstr>Program Development Process</vt:lpstr>
      <vt:lpstr>PowerPoint Presentation</vt:lpstr>
      <vt:lpstr>Portability</vt:lpstr>
      <vt:lpstr>Portability</vt:lpstr>
      <vt:lpstr>Portability</vt:lpstr>
      <vt:lpstr>Java Versions</vt:lpstr>
      <vt:lpstr>The Programming Process</vt:lpstr>
      <vt:lpstr>PowerPoint Presentation</vt:lpstr>
      <vt:lpstr>Software Engineering</vt:lpstr>
      <vt:lpstr>Software Engineering</vt:lpstr>
      <vt:lpstr>Software Engineering</vt:lpstr>
      <vt:lpstr>Procedural Programming</vt:lpstr>
      <vt:lpstr>Procedural Programming</vt:lpstr>
      <vt:lpstr>PowerPoint Presentation</vt:lpstr>
      <vt:lpstr>Object-Oriented Programming</vt:lpstr>
      <vt:lpstr>Object-Oriented Programming</vt:lpstr>
      <vt:lpstr>Object-Oriented Programming</vt:lpstr>
      <vt:lpstr>Object-Oriented Programming</vt:lpstr>
      <vt:lpstr>Object-Oriented Programming</vt:lpstr>
      <vt:lpstr>PowerPoint Presentation</vt:lpstr>
      <vt:lpstr>PowerPoint Presentation</vt:lpstr>
      <vt:lpstr>Parts of a Java Program</vt:lpstr>
      <vt:lpstr>Simple.java</vt:lpstr>
      <vt:lpstr>Analyzing The Example</vt:lpstr>
      <vt:lpstr>Analyzing The Example</vt:lpstr>
      <vt:lpstr>Analyzing The Example</vt:lpstr>
      <vt:lpstr>Parts of a Java Program</vt:lpstr>
      <vt:lpstr>Parts of a Java Program</vt:lpstr>
      <vt:lpstr>Java Statements</vt:lpstr>
      <vt:lpstr>Java Statements</vt:lpstr>
      <vt:lpstr>Short Review</vt:lpstr>
      <vt:lpstr>Short Review</vt:lpstr>
      <vt:lpstr>Special Characters</vt:lpstr>
      <vt:lpstr>PowerPoint Presentation</vt:lpstr>
      <vt:lpstr>Console Output</vt:lpstr>
      <vt:lpstr>Parts of a Java Program</vt:lpstr>
      <vt:lpstr>Compiling a Java Program – command line</vt:lpstr>
      <vt:lpstr>Console Output</vt:lpstr>
      <vt:lpstr>Console Output</vt:lpstr>
      <vt:lpstr>Console Output</vt:lpstr>
      <vt:lpstr>PowerPoint Presentation</vt:lpstr>
      <vt:lpstr>PowerPoint Presentation</vt:lpstr>
      <vt:lpstr>PowerPoint Presentation</vt:lpstr>
      <vt:lpstr>PowerPoint Presentation</vt:lpstr>
      <vt:lpstr>PowerPoint Presentation</vt:lpstr>
      <vt:lpstr>PowerPoint Presentation</vt:lpstr>
      <vt:lpstr>Java Escape Sequences</vt:lpstr>
      <vt:lpstr>Java Escape Sequences</vt:lpstr>
      <vt:lpstr>Java API</vt:lpstr>
      <vt:lpstr>Variables and Literals</vt:lpstr>
      <vt:lpstr>Variables and Literals</vt:lpstr>
      <vt:lpstr>The + Operator</vt:lpstr>
      <vt:lpstr>String Concatenation</vt:lpstr>
      <vt:lpstr>String Concatenation</vt:lpstr>
      <vt:lpstr>Identifiers</vt:lpstr>
      <vt:lpstr>Identifiers</vt:lpstr>
      <vt:lpstr>Java Reserved Keywords</vt:lpstr>
      <vt:lpstr>Variable Names</vt:lpstr>
      <vt:lpstr>Java Naming Conventions</vt:lpstr>
      <vt:lpstr>Primitive Data Types</vt:lpstr>
      <vt:lpstr>Numeric Data Types</vt:lpstr>
      <vt:lpstr>Variable Declarations</vt:lpstr>
      <vt:lpstr>Integer Data Types</vt:lpstr>
      <vt:lpstr>Floating Point Data Types</vt:lpstr>
      <vt:lpstr>Floating Point Literals</vt:lpstr>
      <vt:lpstr>Floating Point Literals</vt:lpstr>
      <vt:lpstr>Floating Point Literals</vt:lpstr>
      <vt:lpstr>Scientific and E Notation</vt:lpstr>
      <vt:lpstr>PowerPoint Presentation</vt:lpstr>
      <vt:lpstr>The boolean Data Type</vt:lpstr>
      <vt:lpstr>The char Data Type</vt:lpstr>
      <vt:lpstr>Unicode</vt:lpstr>
      <vt:lpstr>PowerPoint Presentation</vt:lpstr>
      <vt:lpstr>Unicode</vt:lpstr>
      <vt:lpstr>Unicode</vt:lpstr>
      <vt:lpstr>Unicode</vt:lpstr>
      <vt:lpstr>Unicode</vt:lpstr>
      <vt:lpstr>Variable Assignment and Initialization</vt:lpstr>
      <vt:lpstr>Variable Assignment and Initialization</vt:lpstr>
      <vt:lpstr>Variable Assignment and Initialization</vt:lpstr>
      <vt:lpstr>Variable Assignment and Initialization</vt:lpstr>
      <vt:lpstr>Variable Assignment and Initialization</vt:lpstr>
      <vt:lpstr>Variable Assignment and Initialization</vt:lpstr>
      <vt:lpstr>Arithmetic Operators</vt:lpstr>
      <vt:lpstr>Arithmetic Operators</vt:lpstr>
      <vt:lpstr>PowerPoint Presentation</vt:lpstr>
      <vt:lpstr>Integer Division</vt:lpstr>
      <vt:lpstr>PowerPoint Presentation</vt:lpstr>
      <vt:lpstr>Operator Precedence</vt:lpstr>
      <vt:lpstr>Grouping with Parenthesis</vt:lpstr>
      <vt:lpstr>Combined Assignment Operators</vt:lpstr>
      <vt:lpstr>Combined Assignment Operators</vt:lpstr>
      <vt:lpstr>PowerPoint Presentation</vt:lpstr>
      <vt:lpstr>PowerPoint Presentation</vt:lpstr>
      <vt:lpstr>PowerPoint Presentation</vt:lpstr>
      <vt:lpstr>Creating Constants</vt:lpstr>
      <vt:lpstr>Creating Constants</vt:lpstr>
      <vt:lpstr>Creating Constants</vt:lpstr>
      <vt:lpstr>PowerPoint Presentation</vt:lpstr>
      <vt:lpstr>The String Class</vt:lpstr>
      <vt:lpstr>Primitive vs. Reference Variables</vt:lpstr>
      <vt:lpstr>Primitive vs. Reference Variables</vt:lpstr>
      <vt:lpstr>String Objects</vt:lpstr>
      <vt:lpstr>PowerPoint Presentation</vt:lpstr>
      <vt:lpstr>PowerPoint Presentation</vt:lpstr>
      <vt:lpstr>The String Methods</vt:lpstr>
      <vt:lpstr>PowerPoint Presentation</vt:lpstr>
      <vt:lpstr>String Methods</vt:lpstr>
      <vt:lpstr>PowerPoint Presentation</vt:lpstr>
      <vt:lpstr>How would you find out which methods were available for a String object?</vt:lpstr>
      <vt:lpstr>PowerPoint Presentation</vt:lpstr>
      <vt:lpstr>PowerPoint Presentation</vt:lpstr>
      <vt:lpstr>PowerPoint Presentation</vt:lpstr>
      <vt:lpstr>PowerPoint Presentation</vt:lpstr>
      <vt:lpstr>PowerPoint Presentation</vt:lpstr>
      <vt:lpstr>Scope</vt:lpstr>
      <vt:lpstr>PowerPoint Presentation</vt:lpstr>
      <vt:lpstr>Commenting Code</vt:lpstr>
      <vt:lpstr>Commenting Code  – discussed in detail in Module 5</vt:lpstr>
      <vt:lpstr>PowerPoint Presentation</vt:lpstr>
      <vt:lpstr>Programming Style</vt:lpstr>
      <vt:lpstr>Programming Style - Indentation</vt:lpstr>
      <vt:lpstr>PowerPoint Presentation</vt:lpstr>
      <vt:lpstr>The Scanner Class</vt:lpstr>
      <vt:lpstr>PowerPoint Presentation</vt:lpstr>
      <vt:lpstr>The Scanner Class</vt:lpstr>
      <vt:lpstr>PowerPoint Presentation</vt:lpstr>
      <vt:lpstr>PowerPoint Presentation</vt:lpstr>
      <vt:lpstr>PowerPoint Presentation</vt:lpstr>
      <vt:lpstr>PowerPoint Presentation</vt:lpstr>
      <vt:lpstr>PowerPoint Presentation</vt:lpstr>
      <vt:lpstr>Good to Know</vt:lpstr>
      <vt:lpstr>PowerPoint Presentation</vt:lpstr>
      <vt:lpstr>Good to Know</vt:lpstr>
      <vt:lpstr>PowerPoint Presentation</vt:lpstr>
      <vt:lpstr>PowerPoint Presentation</vt:lpstr>
    </vt:vector>
  </TitlesOfParts>
  <Manager/>
  <Company>©2008 Pearson Addison-Wesley. All rights reserved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keywords/>
  <dc:description/>
  <cp:lastModifiedBy>Vahabzadeh Monshi, Khandan</cp:lastModifiedBy>
  <cp:revision>135</cp:revision>
  <cp:lastPrinted>2009-04-22T19:24:48Z</cp:lastPrinted>
  <dcterms:created xsi:type="dcterms:W3CDTF">2003-06-09T20:51:31Z</dcterms:created>
  <dcterms:modified xsi:type="dcterms:W3CDTF">2018-07-30T22:00:13Z</dcterms:modified>
  <cp:category/>
</cp:coreProperties>
</file>