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75"/>
  </p:notesMasterIdLst>
  <p:sldIdLst>
    <p:sldId id="474" r:id="rId3"/>
    <p:sldId id="546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6" r:id="rId46"/>
    <p:sldId id="517" r:id="rId47"/>
    <p:sldId id="518" r:id="rId48"/>
    <p:sldId id="519" r:id="rId49"/>
    <p:sldId id="521" r:id="rId50"/>
    <p:sldId id="522" r:id="rId51"/>
    <p:sldId id="523" r:id="rId52"/>
    <p:sldId id="524" r:id="rId53"/>
    <p:sldId id="525" r:id="rId54"/>
    <p:sldId id="526" r:id="rId55"/>
    <p:sldId id="527" r:id="rId56"/>
    <p:sldId id="528" r:id="rId57"/>
    <p:sldId id="529" r:id="rId58"/>
    <p:sldId id="530" r:id="rId59"/>
    <p:sldId id="531" r:id="rId60"/>
    <p:sldId id="532" r:id="rId61"/>
    <p:sldId id="533" r:id="rId62"/>
    <p:sldId id="534" r:id="rId63"/>
    <p:sldId id="535" r:id="rId64"/>
    <p:sldId id="536" r:id="rId65"/>
    <p:sldId id="537" r:id="rId66"/>
    <p:sldId id="538" r:id="rId67"/>
    <p:sldId id="539" r:id="rId68"/>
    <p:sldId id="540" r:id="rId69"/>
    <p:sldId id="541" r:id="rId70"/>
    <p:sldId id="542" r:id="rId71"/>
    <p:sldId id="543" r:id="rId72"/>
    <p:sldId id="544" r:id="rId73"/>
    <p:sldId id="545" r:id="rId7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6" autoAdjust="0"/>
    <p:restoredTop sz="94625" autoAdjust="0"/>
  </p:normalViewPr>
  <p:slideViewPr>
    <p:cSldViewPr>
      <p:cViewPr varScale="1">
        <p:scale>
          <a:sx n="74" d="100"/>
          <a:sy n="74" d="100"/>
        </p:scale>
        <p:origin x="11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AFE32-11E6-4460-B1E9-CD1537570BD9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0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F1FA3-B1D2-479B-9FCC-9786D4D4E8F0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3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86813-08BE-4809-8B50-3511C9E4E970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51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C4D09-39D3-41E7-8817-3DA3AEB7528A}" type="slidenum">
              <a:rPr lang="en-US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16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33F2D-FDC8-4AAB-A68E-FEB07ECB24C9}" type="slidenum">
              <a:rPr lang="en-US" smtClean="0">
                <a:cs typeface="Arial" pitchFamily="34" charset="0"/>
              </a:rPr>
              <a:pPr/>
              <a:t>29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73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72B6B-F3E9-4E78-AF90-77602EBF4A8B}" type="slidenum">
              <a:rPr lang="en-US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21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110B1-1B37-4C1E-B85F-BCB70E00B034}" type="slidenum">
              <a:rPr lang="en-US" smtClean="0">
                <a:cs typeface="Arial" pitchFamily="34" charset="0"/>
              </a:rPr>
              <a:pPr/>
              <a:t>31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25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FA91A-1380-489D-8B46-AF7490114381}" type="slidenum">
              <a:rPr lang="en-US" smtClean="0">
                <a:cs typeface="Arial" pitchFamily="34" charset="0"/>
              </a:rPr>
              <a:pPr/>
              <a:t>33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75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0F430-052D-4F83-9B4E-16D205359176}" type="slidenum">
              <a:rPr lang="en-US" smtClean="0">
                <a:cs typeface="Arial" pitchFamily="34" charset="0"/>
              </a:rPr>
              <a:pPr/>
              <a:t>34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3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337F5-475D-4CE9-9DF6-618F8A61989B}" type="slidenum">
              <a:rPr lang="en-US" smtClean="0">
                <a:cs typeface="Arial" pitchFamily="34" charset="0"/>
              </a:rPr>
              <a:pPr/>
              <a:t>36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3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3E706-0119-40CE-9009-42C3D43E6B7A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96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842B1-A072-463C-AEB4-3B8FFBE7BA24}" type="slidenum">
              <a:rPr lang="en-US" smtClean="0">
                <a:cs typeface="Arial" pitchFamily="34" charset="0"/>
              </a:rPr>
              <a:pPr/>
              <a:t>37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63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2377F-42C0-4F22-A0F9-D8F1922BCC9C}" type="slidenum">
              <a:rPr lang="en-US" smtClean="0">
                <a:cs typeface="Arial" pitchFamily="34" charset="0"/>
              </a:rPr>
              <a:pPr/>
              <a:t>43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2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6B5D2-FE9C-479E-95F2-D733E605F32C}" type="slidenum">
              <a:rPr lang="en-US" smtClean="0">
                <a:cs typeface="Arial" pitchFamily="34" charset="0"/>
              </a:rPr>
              <a:pPr/>
              <a:t>44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46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41222-4AB7-4263-BA2E-0EA948506A09}" type="slidenum">
              <a:rPr lang="en-US" smtClean="0">
                <a:cs typeface="Arial" pitchFamily="34" charset="0"/>
              </a:rPr>
              <a:pPr/>
              <a:t>48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52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87B3C-A646-4F7C-AAD4-2547EB77A2FB}" type="slidenum">
              <a:rPr lang="en-US" smtClean="0">
                <a:cs typeface="Arial" pitchFamily="34" charset="0"/>
              </a:rPr>
              <a:pPr/>
              <a:t>50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77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653D8-69A1-49B7-9C2E-C08BCFFE3D2F}" type="slidenum">
              <a:rPr lang="en-US" smtClean="0">
                <a:cs typeface="Arial" pitchFamily="34" charset="0"/>
              </a:rPr>
              <a:pPr/>
              <a:t>51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11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36C3E-0500-4F06-95D1-2417A85773A1}" type="slidenum">
              <a:rPr lang="en-US" smtClean="0">
                <a:cs typeface="Arial" pitchFamily="34" charset="0"/>
              </a:rPr>
              <a:pPr/>
              <a:t>53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82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85D97-42D4-4887-95DB-C8C4627FCD8F}" type="slidenum">
              <a:rPr lang="en-US" smtClean="0">
                <a:cs typeface="Arial" pitchFamily="34" charset="0"/>
              </a:rPr>
              <a:pPr/>
              <a:t>54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18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33B9C-0EE3-42BF-8EC9-957E99E03FB8}" type="slidenum">
              <a:rPr lang="en-US" smtClean="0">
                <a:cs typeface="Arial" pitchFamily="34" charset="0"/>
              </a:rPr>
              <a:pPr/>
              <a:t>56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8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08FF1-4898-4EB4-B2D7-570EB5ECB7E4}" type="slidenum">
              <a:rPr lang="en-US" smtClean="0">
                <a:cs typeface="Arial" pitchFamily="34" charset="0"/>
              </a:rPr>
              <a:pPr/>
              <a:t>57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6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3B3E0-C9D1-48E1-B6CA-F796B2A7EA74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11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261E-9034-45EA-AC96-4AE13C5ACBB5}" type="slidenum">
              <a:rPr lang="en-US" smtClean="0">
                <a:cs typeface="Arial" pitchFamily="34" charset="0"/>
              </a:rPr>
              <a:pPr/>
              <a:t>58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7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3B3E0-C9D1-48E1-B6CA-F796B2A7EA74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6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5BE5-1AC6-4E15-A7AB-73E63ED10440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0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D26E6-BB78-4F47-ACF2-95CC2D2286BE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AC67A-5184-4049-9708-619110387DA4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1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663FC-56B4-4228-8DBC-0C35833513F3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6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DC212-43F0-41E5-A025-3ED50637F26D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3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836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57200" y="1676400"/>
            <a:ext cx="3581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 16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Inheritance and Polymorphism</a:t>
            </a:r>
          </a:p>
        </p:txBody>
      </p:sp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adeDemo.java" TargetMode="External"/><Relationship Id="rId2" Type="http://schemas.openxmlformats.org/officeDocument/2006/relationships/hyperlink" Target="GradedActivity.jav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FinalExamDemo.java" TargetMode="External"/><Relationship Id="rId4" Type="http://schemas.openxmlformats.org/officeDocument/2006/relationships/hyperlink" Target="FinalExam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GradedActivity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CurvedActivityDemo.java" TargetMode="External"/><Relationship Id="rId4" Type="http://schemas.openxmlformats.org/officeDocument/2006/relationships/hyperlink" Target="CurvedActivity.jav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SuperClass3.jav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ShowValueDemo.java" TargetMode="External"/><Relationship Id="rId4" Type="http://schemas.openxmlformats.org/officeDocument/2006/relationships/hyperlink" Target="SubClass3.jav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GradedActivity2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ProtectedDemo.java" TargetMode="External"/><Relationship Id="rId4" Type="http://schemas.openxmlformats.org/officeDocument/2006/relationships/hyperlink" Target="FinalExam2.jav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PassFailActivity.java" TargetMode="External"/><Relationship Id="rId2" Type="http://schemas.openxmlformats.org/officeDocument/2006/relationships/hyperlink" Target="GradedActivity.jav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PassFailExamDemo.java" TargetMode="External"/><Relationship Id="rId4" Type="http://schemas.openxmlformats.org/officeDocument/2006/relationships/hyperlink" Target="PassFailExam.java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Polymorphic.jav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Student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hyperlink" Target="CompSciStudentDemo.java" TargetMode="External"/><Relationship Id="rId4" Type="http://schemas.openxmlformats.org/officeDocument/2006/relationships/hyperlink" Target="CompSciStudent.java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14F0D06-7838-4918-BFE9-268D2ACC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609600"/>
            <a:ext cx="4511040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subclass inherits </a:t>
            </a:r>
            <a:r>
              <a:rPr lang="en-US" sz="2800" dirty="0" smtClean="0">
                <a:solidFill>
                  <a:srgbClr val="FF0000"/>
                </a:solidFill>
              </a:rPr>
              <a:t>fields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r>
              <a:rPr lang="en-US" sz="2800" dirty="0" smtClean="0"/>
              <a:t> from the superclass without any of them being rewritten.</a:t>
            </a:r>
          </a:p>
          <a:p>
            <a:pPr eaLnBrk="1" hangingPunct="1"/>
            <a:r>
              <a:rPr lang="en-US" sz="2800" dirty="0" smtClean="0"/>
              <a:t>New fields and methods may be added to the subclass.</a:t>
            </a:r>
          </a:p>
          <a:p>
            <a:pPr eaLnBrk="1" hangingPunct="1"/>
            <a:r>
              <a:rPr lang="en-US" sz="2800" dirty="0" smtClean="0"/>
              <a:t>The Java keyword, </a:t>
            </a:r>
            <a:r>
              <a:rPr lang="en-US" sz="2800" i="1" dirty="0" smtClean="0">
                <a:solidFill>
                  <a:srgbClr val="FF0000"/>
                </a:solidFill>
              </a:rPr>
              <a:t>extends</a:t>
            </a:r>
            <a:r>
              <a:rPr lang="en-US" sz="2800" dirty="0" smtClean="0"/>
              <a:t>, is used on the class header to define the subclass.</a:t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</a:rPr>
              <a:t>FinalExam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</a:rPr>
              <a:t>extends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GradedActivity</a:t>
            </a:r>
            <a:endParaRPr lang="en-US" sz="20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smtClean="0">
                <a:latin typeface="Courier New" pitchFamily="49" charset="0"/>
              </a:rPr>
              <a:t>GradedActivity</a:t>
            </a:r>
            <a:r>
              <a:rPr lang="en-US" sz="3200" smtClean="0"/>
              <a:t> 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00600" y="4191000"/>
            <a:ext cx="38862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hlinkClick r:id="rId2" action="ppaction://hlinkfile"/>
              </a:rPr>
              <a:t>GradedActivity.java</a:t>
            </a:r>
            <a:r>
              <a:rPr lang="en-US" sz="2400" dirty="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hlinkClick r:id="rId3" action="ppaction://hlinkfile"/>
              </a:rPr>
              <a:t>GradeDemo.java</a:t>
            </a:r>
            <a:r>
              <a:rPr lang="en-US" sz="2400" dirty="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hlinkClick r:id="rId4" action="ppaction://hlinkfile"/>
              </a:rPr>
              <a:t>FinalExam.java</a:t>
            </a:r>
            <a:r>
              <a:rPr lang="en-US" sz="2400" dirty="0" smtClean="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hlinkClick r:id="rId5" action="ppaction://hlinkfile"/>
              </a:rPr>
              <a:t>FinalExamDemo.java</a:t>
            </a:r>
            <a:endParaRPr lang="en-US" sz="2400" dirty="0" smtClean="0"/>
          </a:p>
        </p:txBody>
      </p:sp>
      <p:grpSp>
        <p:nvGrpSpPr>
          <p:cNvPr id="10245" name="Group 9"/>
          <p:cNvGrpSpPr>
            <a:grpSpLocks/>
          </p:cNvGrpSpPr>
          <p:nvPr/>
        </p:nvGrpSpPr>
        <p:grpSpPr bwMode="auto">
          <a:xfrm>
            <a:off x="533400" y="1143000"/>
            <a:ext cx="3124200" cy="1981200"/>
            <a:chOff x="384" y="1008"/>
            <a:chExt cx="1968" cy="1248"/>
          </a:xfrm>
        </p:grpSpPr>
        <p:sp>
          <p:nvSpPr>
            <p:cNvPr id="10255" name="Rectangle 5"/>
            <p:cNvSpPr>
              <a:spLocks noChangeArrowheads="1"/>
            </p:cNvSpPr>
            <p:nvPr/>
          </p:nvSpPr>
          <p:spPr bwMode="auto">
            <a:xfrm>
              <a:off x="384" y="1008"/>
              <a:ext cx="19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Helvetica" pitchFamily="1" charset="0"/>
                </a:rPr>
                <a:t>GradedActivity</a:t>
              </a:r>
            </a:p>
          </p:txBody>
        </p:sp>
        <p:sp>
          <p:nvSpPr>
            <p:cNvPr id="10256" name="Rectangle 6"/>
            <p:cNvSpPr>
              <a:spLocks noChangeArrowheads="1"/>
            </p:cNvSpPr>
            <p:nvPr/>
          </p:nvSpPr>
          <p:spPr bwMode="auto">
            <a:xfrm>
              <a:off x="384" y="1296"/>
              <a:ext cx="196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000">
                  <a:latin typeface="Helvetica" pitchFamily="1" charset="0"/>
                </a:rPr>
                <a:t> - score : double</a:t>
              </a:r>
            </a:p>
          </p:txBody>
        </p:sp>
        <p:sp>
          <p:nvSpPr>
            <p:cNvPr id="10257" name="Rectangle 7"/>
            <p:cNvSpPr>
              <a:spLocks noChangeArrowheads="1"/>
            </p:cNvSpPr>
            <p:nvPr/>
          </p:nvSpPr>
          <p:spPr bwMode="auto">
            <a:xfrm>
              <a:off x="384" y="1632"/>
              <a:ext cx="196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800" dirty="0">
                  <a:latin typeface="Helvetica" pitchFamily="1" charset="0"/>
                </a:rPr>
                <a:t>+ </a:t>
              </a:r>
              <a:r>
                <a:rPr lang="en-US" sz="1800" dirty="0" err="1">
                  <a:latin typeface="Helvetica" pitchFamily="1" charset="0"/>
                </a:rPr>
                <a:t>setScore</a:t>
              </a:r>
              <a:r>
                <a:rPr lang="en-US" sz="1800" dirty="0">
                  <a:latin typeface="Helvetica" pitchFamily="1" charset="0"/>
                </a:rPr>
                <a:t>(s : double) : void</a:t>
              </a:r>
            </a:p>
            <a:p>
              <a:pPr algn="l"/>
              <a:r>
                <a:rPr lang="en-US" sz="1800" dirty="0">
                  <a:latin typeface="Helvetica" pitchFamily="1" charset="0"/>
                </a:rPr>
                <a:t>+ </a:t>
              </a:r>
              <a:r>
                <a:rPr lang="en-US" sz="1800" dirty="0" err="1">
                  <a:latin typeface="Helvetica" pitchFamily="1" charset="0"/>
                </a:rPr>
                <a:t>getScore</a:t>
              </a:r>
              <a:r>
                <a:rPr lang="en-US" sz="1800" dirty="0">
                  <a:latin typeface="Helvetica" pitchFamily="1" charset="0"/>
                </a:rPr>
                <a:t>() : double</a:t>
              </a:r>
            </a:p>
            <a:p>
              <a:pPr algn="l"/>
              <a:r>
                <a:rPr lang="en-US" sz="1800" dirty="0">
                  <a:latin typeface="Helvetica" pitchFamily="1" charset="0"/>
                </a:rPr>
                <a:t>+ </a:t>
              </a:r>
              <a:r>
                <a:rPr lang="en-US" sz="1800" dirty="0" err="1">
                  <a:latin typeface="Helvetica" pitchFamily="1" charset="0"/>
                </a:rPr>
                <a:t>getGrade</a:t>
              </a:r>
              <a:r>
                <a:rPr lang="en-US" sz="1800" dirty="0">
                  <a:latin typeface="Helvetica" pitchFamily="1" charset="0"/>
                </a:rPr>
                <a:t>() : char</a:t>
              </a:r>
            </a:p>
          </p:txBody>
        </p:sp>
      </p:grpSp>
      <p:grpSp>
        <p:nvGrpSpPr>
          <p:cNvPr id="10246" name="Group 14"/>
          <p:cNvGrpSpPr>
            <a:grpSpLocks/>
          </p:cNvGrpSpPr>
          <p:nvPr/>
        </p:nvGrpSpPr>
        <p:grpSpPr bwMode="auto">
          <a:xfrm>
            <a:off x="685800" y="3733800"/>
            <a:ext cx="2819400" cy="2667000"/>
            <a:chOff x="192" y="1488"/>
            <a:chExt cx="1728" cy="1680"/>
          </a:xfrm>
        </p:grpSpPr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192" y="1488"/>
              <a:ext cx="17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 err="1" smtClean="0">
                  <a:latin typeface="Helvetica" pitchFamily="1" charset="0"/>
                </a:rPr>
                <a:t>FinalExam</a:t>
              </a:r>
              <a:endParaRPr lang="en-US" sz="2000" dirty="0">
                <a:latin typeface="Helvetica" pitchFamily="1" charset="0"/>
              </a:endParaRPr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192" y="1776"/>
              <a:ext cx="172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800">
                  <a:latin typeface="Helvetica" pitchFamily="1" charset="0"/>
                </a:rPr>
                <a:t>- numQuestions : int</a:t>
              </a:r>
            </a:p>
            <a:p>
              <a:pPr algn="l"/>
              <a:r>
                <a:rPr lang="en-US" sz="1800">
                  <a:latin typeface="Helvetica" pitchFamily="1" charset="0"/>
                </a:rPr>
                <a:t>- pointsEach : double</a:t>
              </a:r>
            </a:p>
            <a:p>
              <a:pPr algn="l"/>
              <a:r>
                <a:rPr lang="en-US" sz="1800">
                  <a:latin typeface="Helvetica" pitchFamily="1" charset="0"/>
                </a:rPr>
                <a:t>- numMissed : int</a:t>
              </a:r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192" y="2352"/>
              <a:ext cx="1728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700">
                  <a:latin typeface="Helvetica" pitchFamily="1" charset="0"/>
                </a:rPr>
                <a:t>+ FinalExam(questions : int, </a:t>
              </a:r>
            </a:p>
            <a:p>
              <a:pPr algn="l"/>
              <a:r>
                <a:rPr lang="en-US" sz="1700">
                  <a:latin typeface="Helvetica" pitchFamily="1" charset="0"/>
                </a:rPr>
                <a:t>                      missed : int)</a:t>
              </a:r>
            </a:p>
            <a:p>
              <a:pPr algn="l"/>
              <a:r>
                <a:rPr lang="en-US" sz="1700">
                  <a:latin typeface="Helvetica" pitchFamily="1" charset="0"/>
                </a:rPr>
                <a:t>+ getPointsEach() : double</a:t>
              </a:r>
            </a:p>
            <a:p>
              <a:pPr algn="l"/>
              <a:r>
                <a:rPr lang="en-US" sz="1700">
                  <a:latin typeface="Helvetica" pitchFamily="1" charset="0"/>
                </a:rPr>
                <a:t>+ getNumMissed() : int</a:t>
              </a:r>
            </a:p>
          </p:txBody>
        </p:sp>
      </p:grpSp>
      <p:cxnSp>
        <p:nvCxnSpPr>
          <p:cNvPr id="10247" name="AutoShape 15"/>
          <p:cNvCxnSpPr>
            <a:cxnSpLocks noChangeShapeType="1"/>
            <a:stCxn id="10252" idx="0"/>
            <a:endCxn id="10257" idx="2"/>
          </p:cNvCxnSpPr>
          <p:nvPr/>
        </p:nvCxnSpPr>
        <p:spPr bwMode="auto">
          <a:xfrm flipV="1">
            <a:off x="2095500" y="3124200"/>
            <a:ext cx="0" cy="6096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0248" name="Text Box 17"/>
          <p:cNvSpPr txBox="1">
            <a:spLocks noChangeArrowheads="1"/>
          </p:cNvSpPr>
          <p:nvPr/>
        </p:nvSpPr>
        <p:spPr bwMode="auto">
          <a:xfrm>
            <a:off x="4419600" y="1417638"/>
            <a:ext cx="4191000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800" b="1"/>
              <a:t>Contains those attributes and methods that are shared by all graded activities.</a:t>
            </a:r>
          </a:p>
        </p:txBody>
      </p:sp>
      <p:cxnSp>
        <p:nvCxnSpPr>
          <p:cNvPr id="10249" name="AutoShape 18"/>
          <p:cNvCxnSpPr>
            <a:cxnSpLocks noChangeShapeType="1"/>
            <a:stCxn id="10248" idx="1"/>
            <a:endCxn id="10257" idx="3"/>
          </p:cNvCxnSpPr>
          <p:nvPr/>
        </p:nvCxnSpPr>
        <p:spPr bwMode="auto">
          <a:xfrm rot="10800000" flipV="1">
            <a:off x="3657600" y="1743075"/>
            <a:ext cx="762000" cy="8858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10250" name="Text Box 19"/>
          <p:cNvSpPr txBox="1">
            <a:spLocks noChangeArrowheads="1"/>
          </p:cNvSpPr>
          <p:nvPr/>
        </p:nvSpPr>
        <p:spPr bwMode="auto">
          <a:xfrm>
            <a:off x="4419600" y="2270125"/>
            <a:ext cx="4191000" cy="1749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800" b="1"/>
              <a:t>Contains those attributes and methods that are specific to the </a:t>
            </a:r>
            <a:r>
              <a:rPr lang="en-US" sz="1800" b="1">
                <a:latin typeface="Courier New" pitchFamily="49" charset="0"/>
              </a:rPr>
              <a:t>FinalExam</a:t>
            </a:r>
            <a:r>
              <a:rPr lang="en-US" sz="1800" b="1"/>
              <a:t> class.</a:t>
            </a:r>
          </a:p>
          <a:p>
            <a:r>
              <a:rPr lang="en-US" sz="1800" b="1"/>
              <a:t>Inherits all non-private attributes and methods from the </a:t>
            </a:r>
            <a:r>
              <a:rPr lang="en-US" sz="1800" b="1">
                <a:latin typeface="Courier New" pitchFamily="49" charset="0"/>
              </a:rPr>
              <a:t>GradedActivity</a:t>
            </a:r>
            <a:r>
              <a:rPr lang="en-US" sz="1800" b="1"/>
              <a:t> class.</a:t>
            </a:r>
          </a:p>
        </p:txBody>
      </p:sp>
      <p:cxnSp>
        <p:nvCxnSpPr>
          <p:cNvPr id="10251" name="AutoShape 20"/>
          <p:cNvCxnSpPr>
            <a:cxnSpLocks noChangeShapeType="1"/>
            <a:stCxn id="10250" idx="1"/>
            <a:endCxn id="10253" idx="3"/>
          </p:cNvCxnSpPr>
          <p:nvPr/>
        </p:nvCxnSpPr>
        <p:spPr bwMode="auto">
          <a:xfrm rot="10800000" flipV="1">
            <a:off x="3505200" y="3144838"/>
            <a:ext cx="914400" cy="15033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912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" y="60484"/>
            <a:ext cx="4030826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83344"/>
            <a:ext cx="4655360" cy="6405562"/>
          </a:xfrm>
          <a:prstGeom prst="rect">
            <a:avLst/>
          </a:prstGeom>
        </p:spPr>
      </p:pic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981200" y="5410200"/>
            <a:ext cx="2667000" cy="1298734"/>
            <a:chOff x="384" y="1008"/>
            <a:chExt cx="1968" cy="124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4" y="1296"/>
              <a:ext cx="196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dirty="0">
                  <a:latin typeface="Helvetica" pitchFamily="1" charset="0"/>
                </a:rPr>
                <a:t> - score : double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4" y="1632"/>
              <a:ext cx="196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dirty="0">
                  <a:latin typeface="Helvetica" pitchFamily="1" charset="0"/>
                </a:rPr>
                <a:t>+ </a:t>
              </a:r>
              <a:r>
                <a:rPr lang="en-US" sz="1600" dirty="0" err="1">
                  <a:latin typeface="Helvetica" pitchFamily="1" charset="0"/>
                </a:rPr>
                <a:t>setScore</a:t>
              </a:r>
              <a:r>
                <a:rPr lang="en-US" sz="1600" dirty="0">
                  <a:latin typeface="Helvetica" pitchFamily="1" charset="0"/>
                </a:rPr>
                <a:t>(s : double) : void</a:t>
              </a:r>
            </a:p>
            <a:p>
              <a:pPr algn="l"/>
              <a:r>
                <a:rPr lang="en-US" sz="1600" dirty="0">
                  <a:latin typeface="Helvetica" pitchFamily="1" charset="0"/>
                </a:rPr>
                <a:t>+ </a:t>
              </a:r>
              <a:r>
                <a:rPr lang="en-US" sz="1600" dirty="0" err="1">
                  <a:latin typeface="Helvetica" pitchFamily="1" charset="0"/>
                </a:rPr>
                <a:t>getScore</a:t>
              </a:r>
              <a:r>
                <a:rPr lang="en-US" sz="1600" dirty="0">
                  <a:latin typeface="Helvetica" pitchFamily="1" charset="0"/>
                </a:rPr>
                <a:t>() : double</a:t>
              </a:r>
            </a:p>
            <a:p>
              <a:pPr algn="l"/>
              <a:r>
                <a:rPr lang="en-US" sz="1600" dirty="0">
                  <a:latin typeface="Helvetica" pitchFamily="1" charset="0"/>
                </a:rPr>
                <a:t>+ </a:t>
              </a:r>
              <a:r>
                <a:rPr lang="en-US" sz="1600" dirty="0" err="1">
                  <a:latin typeface="Helvetica" pitchFamily="1" charset="0"/>
                </a:rPr>
                <a:t>getGrade</a:t>
              </a:r>
              <a:r>
                <a:rPr lang="en-US" sz="1600" dirty="0">
                  <a:latin typeface="Helvetica" pitchFamily="1" charset="0"/>
                </a:rPr>
                <a:t>() : char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4" y="1008"/>
              <a:ext cx="19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 err="1">
                  <a:latin typeface="Helvetica" pitchFamily="1" charset="0"/>
                </a:rPr>
                <a:t>GradedActivity</a:t>
              </a:r>
              <a:endParaRPr lang="en-US" sz="2000" dirty="0">
                <a:latin typeface="Helvetica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15000" y="914400"/>
            <a:ext cx="3124200" cy="5257800"/>
            <a:chOff x="533400" y="1143000"/>
            <a:chExt cx="3124200" cy="5257800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533400" y="1143000"/>
              <a:ext cx="3124200" cy="1981200"/>
              <a:chOff x="384" y="1008"/>
              <a:chExt cx="1968" cy="124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384" y="1008"/>
                <a:ext cx="196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000">
                    <a:latin typeface="Helvetica" pitchFamily="1" charset="0"/>
                  </a:rPr>
                  <a:t>GradedActivity</a:t>
                </a: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196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2000">
                    <a:latin typeface="Helvetica" pitchFamily="1" charset="0"/>
                  </a:rPr>
                  <a:t> - score : double</a:t>
                </a:r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84" y="1632"/>
                <a:ext cx="1968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1800" dirty="0">
                    <a:latin typeface="Helvetica" pitchFamily="1" charset="0"/>
                  </a:rPr>
                  <a:t>+ </a:t>
                </a:r>
                <a:r>
                  <a:rPr lang="en-US" sz="1800" dirty="0" err="1">
                    <a:latin typeface="Helvetica" pitchFamily="1" charset="0"/>
                  </a:rPr>
                  <a:t>setScore</a:t>
                </a:r>
                <a:r>
                  <a:rPr lang="en-US" sz="1800" dirty="0">
                    <a:latin typeface="Helvetica" pitchFamily="1" charset="0"/>
                  </a:rPr>
                  <a:t>(s : double) : void</a:t>
                </a:r>
              </a:p>
              <a:p>
                <a:pPr algn="l"/>
                <a:r>
                  <a:rPr lang="en-US" sz="1800" dirty="0">
                    <a:latin typeface="Helvetica" pitchFamily="1" charset="0"/>
                  </a:rPr>
                  <a:t>+ </a:t>
                </a:r>
                <a:r>
                  <a:rPr lang="en-US" sz="1800" dirty="0" err="1">
                    <a:latin typeface="Helvetica" pitchFamily="1" charset="0"/>
                  </a:rPr>
                  <a:t>getScore</a:t>
                </a:r>
                <a:r>
                  <a:rPr lang="en-US" sz="1800" dirty="0">
                    <a:latin typeface="Helvetica" pitchFamily="1" charset="0"/>
                  </a:rPr>
                  <a:t>() : double</a:t>
                </a:r>
              </a:p>
              <a:p>
                <a:pPr algn="l"/>
                <a:r>
                  <a:rPr lang="en-US" sz="1800" dirty="0">
                    <a:latin typeface="Helvetica" pitchFamily="1" charset="0"/>
                  </a:rPr>
                  <a:t>+ </a:t>
                </a:r>
                <a:r>
                  <a:rPr lang="en-US" sz="1800" dirty="0" err="1">
                    <a:latin typeface="Helvetica" pitchFamily="1" charset="0"/>
                  </a:rPr>
                  <a:t>getGrade</a:t>
                </a:r>
                <a:r>
                  <a:rPr lang="en-US" sz="1800" dirty="0">
                    <a:latin typeface="Helvetica" pitchFamily="1" charset="0"/>
                  </a:rPr>
                  <a:t>() : char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685800" y="3733800"/>
              <a:ext cx="2819400" cy="2667000"/>
              <a:chOff x="192" y="1488"/>
              <a:chExt cx="1728" cy="1680"/>
            </a:xfrm>
          </p:grpSpPr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192" y="1488"/>
                <a:ext cx="17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000" dirty="0" err="1" smtClean="0">
                    <a:latin typeface="Helvetica" pitchFamily="1" charset="0"/>
                  </a:rPr>
                  <a:t>FinalExam</a:t>
                </a:r>
                <a:endParaRPr lang="en-US" sz="2000" dirty="0">
                  <a:latin typeface="Helvetica" pitchFamily="1" charset="0"/>
                </a:endParaRP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192" y="1776"/>
                <a:ext cx="172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1800">
                    <a:latin typeface="Helvetica" pitchFamily="1" charset="0"/>
                  </a:rPr>
                  <a:t>- numQuestions : int</a:t>
                </a:r>
              </a:p>
              <a:p>
                <a:pPr algn="l"/>
                <a:r>
                  <a:rPr lang="en-US" sz="1800">
                    <a:latin typeface="Helvetica" pitchFamily="1" charset="0"/>
                  </a:rPr>
                  <a:t>- pointsEach : double</a:t>
                </a:r>
              </a:p>
              <a:p>
                <a:pPr algn="l"/>
                <a:r>
                  <a:rPr lang="en-US" sz="1800">
                    <a:latin typeface="Helvetica" pitchFamily="1" charset="0"/>
                  </a:rPr>
                  <a:t>- numMissed : int</a:t>
                </a:r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92" y="2352"/>
                <a:ext cx="1728" cy="8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1700">
                    <a:latin typeface="Helvetica" pitchFamily="1" charset="0"/>
                  </a:rPr>
                  <a:t>+ FinalExam(questions : int, </a:t>
                </a:r>
              </a:p>
              <a:p>
                <a:pPr algn="l"/>
                <a:r>
                  <a:rPr lang="en-US" sz="1700">
                    <a:latin typeface="Helvetica" pitchFamily="1" charset="0"/>
                  </a:rPr>
                  <a:t>                      missed : int)</a:t>
                </a:r>
              </a:p>
              <a:p>
                <a:pPr algn="l"/>
                <a:r>
                  <a:rPr lang="en-US" sz="1700">
                    <a:latin typeface="Helvetica" pitchFamily="1" charset="0"/>
                  </a:rPr>
                  <a:t>+ getPointsEach() : double</a:t>
                </a:r>
              </a:p>
              <a:p>
                <a:pPr algn="l"/>
                <a:r>
                  <a:rPr lang="en-US" sz="1700">
                    <a:latin typeface="Helvetica" pitchFamily="1" charset="0"/>
                  </a:rPr>
                  <a:t>+ getNumMissed() : int</a:t>
                </a:r>
              </a:p>
            </p:txBody>
          </p:sp>
        </p:grpSp>
        <p:cxnSp>
          <p:nvCxnSpPr>
            <p:cNvPr id="8" name="AutoShape 15"/>
            <p:cNvCxnSpPr>
              <a:cxnSpLocks noChangeShapeType="1"/>
              <a:stCxn id="9" idx="0"/>
              <a:endCxn id="14" idx="2"/>
            </p:cNvCxnSpPr>
            <p:nvPr/>
          </p:nvCxnSpPr>
          <p:spPr bwMode="auto">
            <a:xfrm flipV="1">
              <a:off x="2095500" y="3124200"/>
              <a:ext cx="0" cy="60960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45339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35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15000" y="914400"/>
            <a:ext cx="3124200" cy="5257800"/>
            <a:chOff x="533400" y="1143000"/>
            <a:chExt cx="3124200" cy="5257800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533400" y="1143000"/>
              <a:ext cx="3124200" cy="1981200"/>
              <a:chOff x="384" y="1008"/>
              <a:chExt cx="1968" cy="1248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4" y="1008"/>
                <a:ext cx="196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000" dirty="0" err="1">
                    <a:latin typeface="Helvetica" pitchFamily="1" charset="0"/>
                  </a:rPr>
                  <a:t>GradedActivity</a:t>
                </a:r>
                <a:endParaRPr lang="en-US" sz="2000" dirty="0">
                  <a:latin typeface="Helvetica" pitchFamily="1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196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2000">
                    <a:latin typeface="Helvetica" pitchFamily="1" charset="0"/>
                  </a:rPr>
                  <a:t> - score : double</a:t>
                </a: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384" y="1632"/>
                <a:ext cx="1968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1800" dirty="0">
                    <a:latin typeface="Helvetica" pitchFamily="1" charset="0"/>
                  </a:rPr>
                  <a:t>+ </a:t>
                </a:r>
                <a:r>
                  <a:rPr lang="en-US" sz="1800" dirty="0" err="1">
                    <a:latin typeface="Helvetica" pitchFamily="1" charset="0"/>
                  </a:rPr>
                  <a:t>setScore</a:t>
                </a:r>
                <a:r>
                  <a:rPr lang="en-US" sz="1800" dirty="0">
                    <a:latin typeface="Helvetica" pitchFamily="1" charset="0"/>
                  </a:rPr>
                  <a:t>(s : double) : void</a:t>
                </a:r>
              </a:p>
              <a:p>
                <a:pPr algn="l"/>
                <a:r>
                  <a:rPr lang="en-US" sz="1800" dirty="0">
                    <a:latin typeface="Helvetica" pitchFamily="1" charset="0"/>
                  </a:rPr>
                  <a:t>+ </a:t>
                </a:r>
                <a:r>
                  <a:rPr lang="en-US" sz="1800" dirty="0" err="1">
                    <a:latin typeface="Helvetica" pitchFamily="1" charset="0"/>
                  </a:rPr>
                  <a:t>getScore</a:t>
                </a:r>
                <a:r>
                  <a:rPr lang="en-US" sz="1800" dirty="0">
                    <a:latin typeface="Helvetica" pitchFamily="1" charset="0"/>
                  </a:rPr>
                  <a:t>() : double</a:t>
                </a:r>
              </a:p>
              <a:p>
                <a:pPr algn="l"/>
                <a:r>
                  <a:rPr lang="en-US" sz="1800" dirty="0">
                    <a:latin typeface="Helvetica" pitchFamily="1" charset="0"/>
                  </a:rPr>
                  <a:t>+ </a:t>
                </a:r>
                <a:r>
                  <a:rPr lang="en-US" sz="1800" dirty="0" err="1">
                    <a:latin typeface="Helvetica" pitchFamily="1" charset="0"/>
                  </a:rPr>
                  <a:t>getGrade</a:t>
                </a:r>
                <a:r>
                  <a:rPr lang="en-US" sz="1800" dirty="0">
                    <a:latin typeface="Helvetica" pitchFamily="1" charset="0"/>
                  </a:rPr>
                  <a:t>() : char</a:t>
                </a: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685800" y="3733800"/>
              <a:ext cx="2819400" cy="2667000"/>
              <a:chOff x="192" y="1488"/>
              <a:chExt cx="1728" cy="1680"/>
            </a:xfrm>
          </p:grpSpPr>
          <p:sp>
            <p:nvSpPr>
              <p:cNvPr id="7" name="Rectangle 11"/>
              <p:cNvSpPr>
                <a:spLocks noChangeArrowheads="1"/>
              </p:cNvSpPr>
              <p:nvPr/>
            </p:nvSpPr>
            <p:spPr bwMode="auto">
              <a:xfrm>
                <a:off x="192" y="1488"/>
                <a:ext cx="17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000" dirty="0" err="1" smtClean="0">
                    <a:latin typeface="Helvetica" pitchFamily="1" charset="0"/>
                  </a:rPr>
                  <a:t>FinalExam</a:t>
                </a:r>
                <a:endParaRPr lang="en-US" sz="2000" dirty="0">
                  <a:latin typeface="Helvetica" pitchFamily="1" charset="0"/>
                </a:endParaRPr>
              </a:p>
            </p:txBody>
          </p:sp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192" y="1776"/>
                <a:ext cx="172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1800">
                    <a:latin typeface="Helvetica" pitchFamily="1" charset="0"/>
                  </a:rPr>
                  <a:t>- numQuestions : int</a:t>
                </a:r>
              </a:p>
              <a:p>
                <a:pPr algn="l"/>
                <a:r>
                  <a:rPr lang="en-US" sz="1800">
                    <a:latin typeface="Helvetica" pitchFamily="1" charset="0"/>
                  </a:rPr>
                  <a:t>- pointsEach : double</a:t>
                </a:r>
              </a:p>
              <a:p>
                <a:pPr algn="l"/>
                <a:r>
                  <a:rPr lang="en-US" sz="1800">
                    <a:latin typeface="Helvetica" pitchFamily="1" charset="0"/>
                  </a:rPr>
                  <a:t>- numMissed : int</a:t>
                </a:r>
              </a:p>
            </p:txBody>
          </p:sp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192" y="2352"/>
                <a:ext cx="1728" cy="8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1700" dirty="0">
                    <a:latin typeface="Helvetica" pitchFamily="1" charset="0"/>
                  </a:rPr>
                  <a:t>+ </a:t>
                </a:r>
                <a:r>
                  <a:rPr lang="en-US" sz="1700" dirty="0" err="1">
                    <a:latin typeface="Helvetica" pitchFamily="1" charset="0"/>
                  </a:rPr>
                  <a:t>FinalExam</a:t>
                </a:r>
                <a:r>
                  <a:rPr lang="en-US" sz="1700" dirty="0">
                    <a:latin typeface="Helvetica" pitchFamily="1" charset="0"/>
                  </a:rPr>
                  <a:t>(questions : </a:t>
                </a:r>
                <a:r>
                  <a:rPr lang="en-US" sz="1700" dirty="0" err="1">
                    <a:latin typeface="Helvetica" pitchFamily="1" charset="0"/>
                  </a:rPr>
                  <a:t>int</a:t>
                </a:r>
                <a:r>
                  <a:rPr lang="en-US" sz="1700" dirty="0">
                    <a:latin typeface="Helvetica" pitchFamily="1" charset="0"/>
                  </a:rPr>
                  <a:t>, </a:t>
                </a:r>
              </a:p>
              <a:p>
                <a:pPr algn="l"/>
                <a:r>
                  <a:rPr lang="en-US" sz="1700" dirty="0">
                    <a:latin typeface="Helvetica" pitchFamily="1" charset="0"/>
                  </a:rPr>
                  <a:t>                      missed : </a:t>
                </a:r>
                <a:r>
                  <a:rPr lang="en-US" sz="1700" dirty="0" err="1">
                    <a:latin typeface="Helvetica" pitchFamily="1" charset="0"/>
                  </a:rPr>
                  <a:t>int</a:t>
                </a:r>
                <a:r>
                  <a:rPr lang="en-US" sz="1700" dirty="0">
                    <a:latin typeface="Helvetica" pitchFamily="1" charset="0"/>
                  </a:rPr>
                  <a:t>)</a:t>
                </a:r>
              </a:p>
              <a:p>
                <a:pPr algn="l"/>
                <a:r>
                  <a:rPr lang="en-US" sz="1700" dirty="0">
                    <a:latin typeface="Helvetica" pitchFamily="1" charset="0"/>
                  </a:rPr>
                  <a:t>+ </a:t>
                </a:r>
                <a:r>
                  <a:rPr lang="en-US" sz="1700" dirty="0" err="1">
                    <a:latin typeface="Helvetica" pitchFamily="1" charset="0"/>
                  </a:rPr>
                  <a:t>getPointsEach</a:t>
                </a:r>
                <a:r>
                  <a:rPr lang="en-US" sz="1700" dirty="0">
                    <a:latin typeface="Helvetica" pitchFamily="1" charset="0"/>
                  </a:rPr>
                  <a:t>() : double</a:t>
                </a:r>
              </a:p>
              <a:p>
                <a:pPr algn="l"/>
                <a:r>
                  <a:rPr lang="en-US" sz="1700" dirty="0">
                    <a:latin typeface="Helvetica" pitchFamily="1" charset="0"/>
                  </a:rPr>
                  <a:t>+ </a:t>
                </a:r>
                <a:r>
                  <a:rPr lang="en-US" sz="1700" dirty="0" err="1">
                    <a:latin typeface="Helvetica" pitchFamily="1" charset="0"/>
                  </a:rPr>
                  <a:t>getNumMissed</a:t>
                </a:r>
                <a:r>
                  <a:rPr lang="en-US" sz="1700" dirty="0">
                    <a:latin typeface="Helvetica" pitchFamily="1" charset="0"/>
                  </a:rPr>
                  <a:t>() : </a:t>
                </a:r>
                <a:r>
                  <a:rPr lang="en-US" sz="1700" dirty="0" err="1" smtClean="0">
                    <a:latin typeface="Helvetica" pitchFamily="1" charset="0"/>
                  </a:rPr>
                  <a:t>int</a:t>
                </a:r>
                <a:endParaRPr lang="en-US" sz="1700" dirty="0" smtClean="0">
                  <a:latin typeface="Helvetica" pitchFamily="1" charset="0"/>
                </a:endParaRPr>
              </a:p>
            </p:txBody>
          </p:sp>
        </p:grpSp>
        <p:cxnSp>
          <p:nvCxnSpPr>
            <p:cNvPr id="6" name="AutoShape 15"/>
            <p:cNvCxnSpPr>
              <a:cxnSpLocks noChangeShapeType="1"/>
              <a:stCxn id="7" idx="0"/>
              <a:endCxn id="12" idx="2"/>
            </p:cNvCxnSpPr>
            <p:nvPr/>
          </p:nvCxnSpPr>
          <p:spPr bwMode="auto">
            <a:xfrm flipV="1">
              <a:off x="2095500" y="3124200"/>
              <a:ext cx="0" cy="60960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44291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03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510740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6056" y="152400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FinalExamDemo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5181600"/>
            <a:ext cx="417195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80" y="1158856"/>
            <a:ext cx="3995738" cy="1271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280" y="2947763"/>
            <a:ext cx="3995738" cy="12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4686" y="685799"/>
            <a:ext cx="5929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My Programming Lab 9 – 10.1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34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Inheritance, Fields and Methods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Members of the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that are marked </a:t>
            </a:r>
            <a:r>
              <a:rPr lang="en-US" sz="2800" i="1" dirty="0" smtClean="0">
                <a:solidFill>
                  <a:srgbClr val="FF0000"/>
                </a:solidFill>
              </a:rPr>
              <a:t>private</a:t>
            </a:r>
            <a:r>
              <a:rPr lang="en-US" sz="2800" dirty="0" smtClean="0"/>
              <a:t>:</a:t>
            </a:r>
            <a:endParaRPr lang="en-US" sz="2800" i="1" dirty="0" smtClean="0"/>
          </a:p>
          <a:p>
            <a:pPr lvl="1" eaLnBrk="1" hangingPunct="1"/>
            <a:r>
              <a:rPr lang="en-US" sz="2400" dirty="0" smtClean="0"/>
              <a:t>are </a:t>
            </a:r>
            <a:r>
              <a:rPr lang="en-US" sz="2400" dirty="0" smtClean="0">
                <a:solidFill>
                  <a:srgbClr val="FF0000"/>
                </a:solidFill>
              </a:rPr>
              <a:t>not directly accessible </a:t>
            </a:r>
            <a:r>
              <a:rPr lang="en-US" sz="2400" dirty="0" smtClean="0"/>
              <a:t>by the subclass, </a:t>
            </a:r>
          </a:p>
          <a:p>
            <a:pPr lvl="1" eaLnBrk="1" hangingPunct="1"/>
            <a:r>
              <a:rPr lang="en-US" sz="2400" dirty="0" smtClean="0"/>
              <a:t>exist in memory when the object of the subclass is created</a:t>
            </a:r>
          </a:p>
          <a:p>
            <a:pPr lvl="1" eaLnBrk="1" hangingPunct="1"/>
            <a:r>
              <a:rPr lang="en-US" sz="2400" dirty="0" smtClean="0"/>
              <a:t>may </a:t>
            </a:r>
            <a:r>
              <a:rPr lang="en-US" sz="2400" dirty="0" smtClean="0">
                <a:solidFill>
                  <a:srgbClr val="FF0000"/>
                </a:solidFill>
              </a:rPr>
              <a:t>only be accessed </a:t>
            </a:r>
            <a:r>
              <a:rPr lang="en-US" sz="2400" dirty="0" smtClean="0"/>
              <a:t>from the </a:t>
            </a:r>
            <a:r>
              <a:rPr lang="en-US" sz="2400" dirty="0" smtClean="0">
                <a:solidFill>
                  <a:srgbClr val="FF0000"/>
                </a:solidFill>
              </a:rPr>
              <a:t>subclass </a:t>
            </a:r>
            <a:r>
              <a:rPr lang="en-US" sz="2400" dirty="0" smtClean="0"/>
              <a:t>by </a:t>
            </a:r>
            <a:r>
              <a:rPr lang="en-US" sz="2400" dirty="0" smtClean="0">
                <a:solidFill>
                  <a:srgbClr val="FF0000"/>
                </a:solidFill>
              </a:rPr>
              <a:t>public methods </a:t>
            </a:r>
            <a:r>
              <a:rPr lang="en-US" sz="2400" dirty="0" smtClean="0"/>
              <a:t>of the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800" dirty="0" smtClean="0"/>
              <a:t>Members of the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that are marked </a:t>
            </a:r>
            <a:r>
              <a:rPr lang="en-US" sz="2800" i="1" dirty="0" smtClean="0">
                <a:solidFill>
                  <a:srgbClr val="FF0000"/>
                </a:solidFill>
              </a:rPr>
              <a:t>public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smtClean="0"/>
              <a:t>are </a:t>
            </a:r>
            <a:r>
              <a:rPr lang="en-US" sz="2400" dirty="0" smtClean="0">
                <a:solidFill>
                  <a:srgbClr val="FF0000"/>
                </a:solidFill>
              </a:rPr>
              <a:t>inherited</a:t>
            </a:r>
            <a:r>
              <a:rPr lang="en-US" sz="2400" dirty="0" smtClean="0"/>
              <a:t> by the subclass, and</a:t>
            </a:r>
          </a:p>
          <a:p>
            <a:pPr lvl="1" eaLnBrk="1" hangingPunct="1"/>
            <a:r>
              <a:rPr lang="en-US" sz="2400" dirty="0" smtClean="0"/>
              <a:t>may be </a:t>
            </a:r>
            <a:r>
              <a:rPr lang="en-US" sz="2400" dirty="0" smtClean="0">
                <a:solidFill>
                  <a:srgbClr val="FF0000"/>
                </a:solidFill>
              </a:rPr>
              <a:t>directly accessed </a:t>
            </a:r>
            <a:r>
              <a:rPr lang="en-US" sz="2400" dirty="0" smtClean="0"/>
              <a:t>from the subclass.</a:t>
            </a:r>
          </a:p>
        </p:txBody>
      </p:sp>
    </p:spTree>
    <p:extLst>
      <p:ext uri="{BB962C8B-B14F-4D97-AF65-F5344CB8AC3E}">
        <p14:creationId xmlns:p14="http://schemas.microsoft.com/office/powerpoint/2010/main" val="29094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Inheritance, Fields and Methods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When an instance of the subclass is created, the non-private methods of the superclass are available through the subclass object.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FinalExam exam = new FinalExam();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exam.setScore(85.0);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System.out.println("Score = " </a:t>
            </a:r>
            <a:br>
              <a:rPr lang="en-US" sz="2000" b="1" smtClean="0">
                <a:latin typeface="Courier New" pitchFamily="49" charset="0"/>
              </a:rPr>
            </a:br>
            <a:r>
              <a:rPr lang="en-US" sz="2000" b="1" smtClean="0">
                <a:latin typeface="Courier New" pitchFamily="49" charset="0"/>
              </a:rPr>
              <a:t>                 + 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exam.getScore()</a:t>
            </a:r>
            <a:r>
              <a:rPr lang="en-US" sz="2000" b="1" smtClean="0">
                <a:latin typeface="Courier New" pitchFamily="49" charset="0"/>
              </a:rPr>
              <a:t>);</a:t>
            </a:r>
            <a:br>
              <a:rPr lang="en-US" sz="2000" b="1" smtClean="0">
                <a:latin typeface="Courier New" pitchFamily="49" charset="0"/>
              </a:rPr>
            </a:br>
            <a:endParaRPr lang="en-US" sz="2000" b="1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Non-private methods and fields of the superclass are available in the subclass.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setScore(newScore);</a:t>
            </a:r>
          </a:p>
        </p:txBody>
      </p:sp>
    </p:spTree>
    <p:extLst>
      <p:ext uri="{BB962C8B-B14F-4D97-AF65-F5344CB8AC3E}">
        <p14:creationId xmlns:p14="http://schemas.microsoft.com/office/powerpoint/2010/main" val="24919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and Constructors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Constructors are </a:t>
            </a:r>
            <a:r>
              <a:rPr lang="en-US" sz="2800" dirty="0" smtClean="0">
                <a:solidFill>
                  <a:srgbClr val="FF0000"/>
                </a:solidFill>
              </a:rPr>
              <a:t>not inherited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When a subclass is instantiated, the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default constructor is executed  first.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05200"/>
            <a:ext cx="33718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505200"/>
            <a:ext cx="33813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9200" y="5562600"/>
            <a:ext cx="3773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In client:</a:t>
            </a:r>
          </a:p>
          <a:p>
            <a:pPr algn="l"/>
            <a:r>
              <a:rPr lang="en-US" sz="2000" dirty="0" smtClean="0"/>
              <a:t>SubClass1 sub = new SubClass1();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9000" y="4495800"/>
            <a:ext cx="1600200" cy="1828800"/>
            <a:chOff x="3429000" y="4495800"/>
            <a:chExt cx="1600200" cy="1828800"/>
          </a:xfrm>
        </p:grpSpPr>
        <p:sp>
          <p:nvSpPr>
            <p:cNvPr id="9" name="Oval 8"/>
            <p:cNvSpPr/>
            <p:nvPr/>
          </p:nvSpPr>
          <p:spPr bwMode="auto">
            <a:xfrm>
              <a:off x="3429000" y="5867400"/>
              <a:ext cx="1600200" cy="4572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 bwMode="auto">
            <a:xfrm flipV="1">
              <a:off x="4229100" y="4495800"/>
              <a:ext cx="571500" cy="1371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362200" y="4495800"/>
            <a:ext cx="3886200" cy="304800"/>
            <a:chOff x="2362200" y="4495800"/>
            <a:chExt cx="3886200" cy="304800"/>
          </a:xfrm>
        </p:grpSpPr>
        <p:sp>
          <p:nvSpPr>
            <p:cNvPr id="12" name="Oval 11"/>
            <p:cNvSpPr/>
            <p:nvPr/>
          </p:nvSpPr>
          <p:spPr bwMode="auto">
            <a:xfrm>
              <a:off x="5029200" y="4495800"/>
              <a:ext cx="1219200" cy="3048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12" idx="2"/>
            </p:cNvCxnSpPr>
            <p:nvPr/>
          </p:nvCxnSpPr>
          <p:spPr bwMode="auto">
            <a:xfrm flipH="1" flipV="1">
              <a:off x="2362200" y="4495800"/>
              <a:ext cx="2667000" cy="15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8" name="Straight Arrow Connector 17"/>
          <p:cNvCxnSpPr/>
          <p:nvPr/>
        </p:nvCxnSpPr>
        <p:spPr bwMode="auto">
          <a:xfrm flipV="1">
            <a:off x="990600" y="4800600"/>
            <a:ext cx="3962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051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Examples’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Source Code for examples presented in these slides can be found 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  <a:sym typeface="Arial" panose="020B0604020202020204" pitchFamily="34" charset="0"/>
              </a:rPr>
              <a:t>Blackboard-&gt;Course Content-&gt;Source Code Of The Book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152400"/>
            <a:ext cx="8610600" cy="992187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Superclass’s</a:t>
            </a:r>
            <a:r>
              <a:rPr lang="en-US" dirty="0" smtClean="0"/>
              <a:t> Constructor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294688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super</a:t>
            </a:r>
            <a:r>
              <a:rPr lang="en-US" sz="2800" dirty="0" smtClean="0"/>
              <a:t> keyword refers to an object’s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constructor can be explicitly called from the subclass by using the </a:t>
            </a:r>
            <a:r>
              <a:rPr lang="en-US" sz="2800" dirty="0" smtClean="0">
                <a:latin typeface="Courier New" pitchFamily="49" charset="0"/>
              </a:rPr>
              <a:t>super</a:t>
            </a:r>
            <a:r>
              <a:rPr lang="en-US" sz="2800" dirty="0" smtClean="0"/>
              <a:t> keyword.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38400"/>
            <a:ext cx="4286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343400" y="4724400"/>
            <a:ext cx="4572000" cy="914400"/>
            <a:chOff x="432" y="3408"/>
            <a:chExt cx="2880" cy="576"/>
          </a:xfrm>
        </p:grpSpPr>
        <p:pic>
          <p:nvPicPr>
            <p:cNvPr id="8" name="Picture 5" descr="MCj0403965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212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dirty="0" smtClean="0"/>
                <a:t>How else could the </a:t>
              </a:r>
              <a:r>
                <a:rPr lang="en-US" sz="2000" dirty="0" err="1" smtClean="0"/>
                <a:t>secretCode</a:t>
              </a:r>
              <a:r>
                <a:rPr lang="en-US" sz="2000" dirty="0" smtClean="0"/>
                <a:t> in </a:t>
              </a:r>
              <a:r>
                <a:rPr lang="en-US" sz="2000" dirty="0" err="1" smtClean="0"/>
                <a:t>AnotherSuperClass</a:t>
              </a:r>
              <a:r>
                <a:rPr lang="en-US" sz="2000" dirty="0" smtClean="0"/>
                <a:t> be set?</a:t>
              </a:r>
              <a:endParaRPr lang="en-US" sz="2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81600" y="5791200"/>
            <a:ext cx="39624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FF0000"/>
                </a:solidFill>
              </a:rPr>
              <a:t>AnotherSuperClass</a:t>
            </a:r>
            <a:r>
              <a:rPr lang="en-US" sz="2000" dirty="0" smtClean="0">
                <a:solidFill>
                  <a:srgbClr val="FF0000"/>
                </a:solidFill>
              </a:rPr>
              <a:t> would have to have a setter for </a:t>
            </a:r>
            <a:r>
              <a:rPr lang="en-US" sz="2000" dirty="0" err="1" smtClean="0">
                <a:solidFill>
                  <a:srgbClr val="FF0000"/>
                </a:solidFill>
              </a:rPr>
              <a:t>secretCode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7425"/>
            <a:ext cx="31146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4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52400"/>
            <a:ext cx="421957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2400"/>
            <a:ext cx="36195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5181600" y="1752600"/>
            <a:ext cx="15240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3200400" y="1447800"/>
            <a:ext cx="1981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2514600" y="3962400"/>
            <a:ext cx="2743200" cy="1209675"/>
            <a:chOff x="432" y="3408"/>
            <a:chExt cx="1728" cy="762"/>
          </a:xfrm>
        </p:grpSpPr>
        <p:pic>
          <p:nvPicPr>
            <p:cNvPr id="13" name="Picture 5" descr="MCj0403965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97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dirty="0" smtClean="0"/>
                <a:t>Draw the UML diagram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1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2514078" cy="564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78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Calling The Superclass Constructor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534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If a parameterized constructor is defined in the </a:t>
            </a:r>
            <a:r>
              <a:rPr lang="en-US" dirty="0" err="1" smtClean="0"/>
              <a:t>superclass</a:t>
            </a:r>
            <a:r>
              <a:rPr lang="en-US" dirty="0" smtClean="0"/>
              <a:t>,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err="1" smtClean="0"/>
              <a:t>superclass</a:t>
            </a:r>
            <a:r>
              <a:rPr lang="en-US" dirty="0" smtClean="0"/>
              <a:t> must provide a no-</a:t>
            </a:r>
            <a:r>
              <a:rPr lang="en-US" dirty="0" err="1" smtClean="0"/>
              <a:t>arg</a:t>
            </a:r>
            <a:r>
              <a:rPr lang="en-US" dirty="0" smtClean="0"/>
              <a:t> constructor, or</a:t>
            </a:r>
          </a:p>
          <a:p>
            <a:pPr lvl="2" eaLnBrk="1" hangingPunct="1"/>
            <a:r>
              <a:rPr lang="en-US" dirty="0" smtClean="0"/>
              <a:t>subclasses must provide a constructor, and</a:t>
            </a:r>
          </a:p>
          <a:p>
            <a:pPr lvl="2" eaLnBrk="1" hangingPunct="1"/>
            <a:r>
              <a:rPr lang="en-US" dirty="0" smtClean="0"/>
              <a:t>subclasses must call a </a:t>
            </a:r>
            <a:r>
              <a:rPr lang="en-US" dirty="0" err="1" smtClean="0"/>
              <a:t>superclass</a:t>
            </a:r>
            <a:r>
              <a:rPr lang="en-US" dirty="0" smtClean="0"/>
              <a:t> constructor. </a:t>
            </a:r>
          </a:p>
          <a:p>
            <a:pPr eaLnBrk="1" hangingPunct="1"/>
            <a:r>
              <a:rPr lang="en-US" dirty="0" smtClean="0"/>
              <a:t>Calls to a </a:t>
            </a:r>
            <a:r>
              <a:rPr lang="en-US" dirty="0" err="1" smtClean="0"/>
              <a:t>superclass</a:t>
            </a:r>
            <a:r>
              <a:rPr lang="en-US" dirty="0" smtClean="0"/>
              <a:t> constructor must be the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 java statement in the subclass constructors.</a:t>
            </a:r>
          </a:p>
        </p:txBody>
      </p:sp>
    </p:spTree>
    <p:extLst>
      <p:ext uri="{BB962C8B-B14F-4D97-AF65-F5344CB8AC3E}">
        <p14:creationId xmlns:p14="http://schemas.microsoft.com/office/powerpoint/2010/main" val="15832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6099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48200" y="228600"/>
            <a:ext cx="3468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To be safe, always provide</a:t>
            </a:r>
          </a:p>
          <a:p>
            <a:pPr algn="l"/>
            <a:r>
              <a:rPr lang="en-US" dirty="0" smtClean="0"/>
              <a:t>a no-</a:t>
            </a:r>
            <a:r>
              <a:rPr lang="en-US" dirty="0" err="1" smtClean="0"/>
              <a:t>arg</a:t>
            </a:r>
            <a:r>
              <a:rPr lang="en-US" dirty="0" smtClean="0"/>
              <a:t> constructor for</a:t>
            </a:r>
          </a:p>
          <a:p>
            <a:pPr algn="l"/>
            <a:r>
              <a:rPr lang="en-US" dirty="0" smtClean="0"/>
              <a:t>your classes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76400"/>
            <a:ext cx="42576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78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0789"/>
            <a:ext cx="802856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1" y="3452289"/>
            <a:ext cx="8003162" cy="142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4686" y="685799"/>
            <a:ext cx="5929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My Programming Lab 9 – 10.2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12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Superclass Methods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A subclass may have a method with the same signature as a superclass method.</a:t>
            </a:r>
          </a:p>
          <a:p>
            <a:pPr eaLnBrk="1" hangingPunct="1"/>
            <a:r>
              <a:rPr lang="en-US" sz="2800" smtClean="0"/>
              <a:t>The subclass method overrides the superclass method.</a:t>
            </a:r>
          </a:p>
          <a:p>
            <a:pPr eaLnBrk="1" hangingPunct="1"/>
            <a:r>
              <a:rPr lang="en-US" sz="2800" smtClean="0"/>
              <a:t>This is known as </a:t>
            </a:r>
            <a:r>
              <a:rPr lang="en-US" sz="2800" i="1" smtClean="0"/>
              <a:t>method overriding</a:t>
            </a:r>
            <a:r>
              <a:rPr lang="en-US" sz="2800" smtClean="0"/>
              <a:t>.</a:t>
            </a:r>
          </a:p>
          <a:p>
            <a:pPr eaLnBrk="1" hangingPunct="1"/>
            <a:r>
              <a:rPr lang="en-US" sz="2800" smtClean="0"/>
              <a:t>Example: </a:t>
            </a:r>
          </a:p>
          <a:p>
            <a:pPr lvl="1" eaLnBrk="1" hangingPunct="1"/>
            <a:r>
              <a:rPr lang="en-US" sz="2400" smtClean="0">
                <a:hlinkClick r:id="rId3" action="ppaction://hlinkfile"/>
              </a:rPr>
              <a:t>GradedActivity.java</a:t>
            </a:r>
            <a:r>
              <a:rPr lang="en-US" sz="2400" smtClean="0"/>
              <a:t>, </a:t>
            </a:r>
            <a:r>
              <a:rPr lang="en-US" sz="2400" smtClean="0">
                <a:hlinkClick r:id="rId4" action="ppaction://hlinkfile"/>
              </a:rPr>
              <a:t>CurvedActivity.java</a:t>
            </a:r>
            <a:r>
              <a:rPr lang="en-US" sz="2400" smtClean="0"/>
              <a:t>, </a:t>
            </a:r>
            <a:r>
              <a:rPr lang="en-US" sz="2400" smtClean="0">
                <a:hlinkClick r:id="rId5" action="ppaction://hlinkfile"/>
              </a:rPr>
              <a:t>CurvedActivityDemo.java 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0990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9150" y="76200"/>
            <a:ext cx="43624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7625"/>
            <a:ext cx="41243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77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Superclass Methods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838200" y="1524000"/>
            <a:ext cx="3124200" cy="1676400"/>
            <a:chOff x="384" y="1008"/>
            <a:chExt cx="1968" cy="1248"/>
          </a:xfrm>
        </p:grpSpPr>
        <p:sp>
          <p:nvSpPr>
            <p:cNvPr id="17421" name="Rectangle 4"/>
            <p:cNvSpPr>
              <a:spLocks noChangeArrowheads="1"/>
            </p:cNvSpPr>
            <p:nvPr/>
          </p:nvSpPr>
          <p:spPr bwMode="auto">
            <a:xfrm>
              <a:off x="384" y="1008"/>
              <a:ext cx="19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Helvetica" pitchFamily="1" charset="0"/>
                </a:rPr>
                <a:t>GradedActivity</a:t>
              </a:r>
            </a:p>
          </p:txBody>
        </p:sp>
        <p:sp>
          <p:nvSpPr>
            <p:cNvPr id="17422" name="Rectangle 5"/>
            <p:cNvSpPr>
              <a:spLocks noChangeArrowheads="1"/>
            </p:cNvSpPr>
            <p:nvPr/>
          </p:nvSpPr>
          <p:spPr bwMode="auto">
            <a:xfrm>
              <a:off x="384" y="1296"/>
              <a:ext cx="196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000">
                  <a:latin typeface="Helvetica" pitchFamily="1" charset="0"/>
                </a:rPr>
                <a:t> - score : double</a:t>
              </a:r>
            </a:p>
          </p:txBody>
        </p:sp>
        <p:sp>
          <p:nvSpPr>
            <p:cNvPr id="17423" name="Rectangle 6"/>
            <p:cNvSpPr>
              <a:spLocks noChangeArrowheads="1"/>
            </p:cNvSpPr>
            <p:nvPr/>
          </p:nvSpPr>
          <p:spPr bwMode="auto">
            <a:xfrm>
              <a:off x="384" y="1632"/>
              <a:ext cx="196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800">
                  <a:latin typeface="Helvetica" pitchFamily="1" charset="0"/>
                </a:rPr>
                <a:t>+ setScore(s : double) : void</a:t>
              </a:r>
            </a:p>
            <a:p>
              <a:pPr algn="l"/>
              <a:r>
                <a:rPr lang="en-US" sz="1800">
                  <a:latin typeface="Helvetica" pitchFamily="1" charset="0"/>
                </a:rPr>
                <a:t>+ getScore() : double</a:t>
              </a:r>
            </a:p>
            <a:p>
              <a:pPr algn="l"/>
              <a:r>
                <a:rPr lang="en-US" sz="1800">
                  <a:latin typeface="Helvetica" pitchFamily="1" charset="0"/>
                </a:rPr>
                <a:t>+ getGrade() : char</a:t>
              </a:r>
            </a:p>
          </p:txBody>
        </p:sp>
      </p:grpSp>
      <p:grpSp>
        <p:nvGrpSpPr>
          <p:cNvPr id="17413" name="Group 12"/>
          <p:cNvGrpSpPr>
            <a:grpSpLocks/>
          </p:cNvGrpSpPr>
          <p:nvPr/>
        </p:nvGrpSpPr>
        <p:grpSpPr bwMode="auto">
          <a:xfrm>
            <a:off x="990600" y="3810000"/>
            <a:ext cx="2819400" cy="2514600"/>
            <a:chOff x="624" y="2304"/>
            <a:chExt cx="1776" cy="1680"/>
          </a:xfrm>
        </p:grpSpPr>
        <p:sp>
          <p:nvSpPr>
            <p:cNvPr id="17418" name="Rectangle 8"/>
            <p:cNvSpPr>
              <a:spLocks noChangeArrowheads="1"/>
            </p:cNvSpPr>
            <p:nvPr/>
          </p:nvSpPr>
          <p:spPr bwMode="auto">
            <a:xfrm>
              <a:off x="624" y="2304"/>
              <a:ext cx="17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Helvetica" pitchFamily="1" charset="0"/>
                </a:rPr>
                <a:t>CurvedActivity</a:t>
              </a:r>
            </a:p>
          </p:txBody>
        </p:sp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624" y="2592"/>
              <a:ext cx="17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800">
                  <a:latin typeface="Helvetica" pitchFamily="1" charset="0"/>
                </a:rPr>
                <a:t>- rawScore : double</a:t>
              </a:r>
            </a:p>
            <a:p>
              <a:pPr algn="l"/>
              <a:r>
                <a:rPr lang="en-US" sz="1800">
                  <a:latin typeface="Helvetica" pitchFamily="1" charset="0"/>
                </a:rPr>
                <a:t>- percentage : double</a:t>
              </a:r>
            </a:p>
          </p:txBody>
        </p:sp>
        <p:sp>
          <p:nvSpPr>
            <p:cNvPr id="17420" name="Rectangle 10"/>
            <p:cNvSpPr>
              <a:spLocks noChangeArrowheads="1"/>
            </p:cNvSpPr>
            <p:nvPr/>
          </p:nvSpPr>
          <p:spPr bwMode="auto">
            <a:xfrm>
              <a:off x="624" y="2976"/>
              <a:ext cx="177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>
                  <a:latin typeface="Helvetica" pitchFamily="1" charset="0"/>
                </a:rPr>
                <a:t>+ CurvedActivity</a:t>
              </a:r>
            </a:p>
            <a:p>
              <a:pPr algn="l"/>
              <a:r>
                <a:rPr lang="en-US" sz="1600">
                  <a:latin typeface="Helvetica" pitchFamily="1" charset="0"/>
                </a:rPr>
                <a:t>(percent : double) </a:t>
              </a:r>
            </a:p>
            <a:p>
              <a:pPr algn="l"/>
              <a:r>
                <a:rPr lang="en-US" sz="1600">
                  <a:latin typeface="Helvetica" pitchFamily="1" charset="0"/>
                </a:rPr>
                <a:t>+ setScore(s : double) : void</a:t>
              </a:r>
            </a:p>
            <a:p>
              <a:pPr algn="l"/>
              <a:r>
                <a:rPr lang="en-US" sz="1600">
                  <a:latin typeface="Helvetica" pitchFamily="1" charset="0"/>
                </a:rPr>
                <a:t>+ getRawScore() : double</a:t>
              </a:r>
            </a:p>
            <a:p>
              <a:pPr algn="l"/>
              <a:r>
                <a:rPr lang="en-US" sz="1600">
                  <a:latin typeface="Helvetica" pitchFamily="1" charset="0"/>
                </a:rPr>
                <a:t>+ getPercentage() : double</a:t>
              </a:r>
            </a:p>
          </p:txBody>
        </p:sp>
      </p:grpSp>
      <p:cxnSp>
        <p:nvCxnSpPr>
          <p:cNvPr id="17414" name="AutoShape 11"/>
          <p:cNvCxnSpPr>
            <a:cxnSpLocks noChangeShapeType="1"/>
            <a:stCxn id="17418" idx="0"/>
            <a:endCxn id="17423" idx="2"/>
          </p:cNvCxnSpPr>
          <p:nvPr/>
        </p:nvCxnSpPr>
        <p:spPr bwMode="auto">
          <a:xfrm flipV="1">
            <a:off x="2400300" y="3200400"/>
            <a:ext cx="0" cy="6096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4762500" y="3375025"/>
            <a:ext cx="4206875" cy="10191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1"/>
              <a:t>This method is a more specialized version of the </a:t>
            </a:r>
            <a:r>
              <a:rPr lang="en-US" sz="2000" b="1">
                <a:latin typeface="Courier New" pitchFamily="49" charset="0"/>
              </a:rPr>
              <a:t>setScore</a:t>
            </a:r>
            <a:r>
              <a:rPr lang="en-US" sz="2000" b="1"/>
              <a:t> method in the superclass, </a:t>
            </a:r>
            <a:r>
              <a:rPr lang="en-US" sz="2000" b="1">
                <a:latin typeface="Courier New" pitchFamily="49" charset="0"/>
              </a:rPr>
              <a:t>GradedActivity</a:t>
            </a:r>
            <a:r>
              <a:rPr lang="en-US" sz="2000" b="1"/>
              <a:t>.</a:t>
            </a:r>
          </a:p>
        </p:txBody>
      </p:sp>
      <p:sp>
        <p:nvSpPr>
          <p:cNvPr id="17416" name="Line 14"/>
          <p:cNvSpPr>
            <a:spLocks noChangeShapeType="1"/>
          </p:cNvSpPr>
          <p:nvPr/>
        </p:nvSpPr>
        <p:spPr bwMode="auto">
          <a:xfrm flipH="1">
            <a:off x="3894137" y="5583872"/>
            <a:ext cx="29718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7" name="Line 15"/>
          <p:cNvSpPr>
            <a:spLocks noChangeShapeType="1"/>
          </p:cNvSpPr>
          <p:nvPr/>
        </p:nvSpPr>
        <p:spPr bwMode="auto">
          <a:xfrm>
            <a:off x="6857999" y="4419600"/>
            <a:ext cx="7937" cy="116427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Superclass Methods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Recall that a method’s </a:t>
            </a:r>
            <a:r>
              <a:rPr lang="en-US" sz="2800" i="1" dirty="0" smtClean="0">
                <a:solidFill>
                  <a:srgbClr val="FF0000"/>
                </a:solidFill>
              </a:rPr>
              <a:t>signature</a:t>
            </a:r>
            <a:r>
              <a:rPr lang="en-US" sz="2800" i="1" dirty="0" smtClean="0"/>
              <a:t> </a:t>
            </a:r>
            <a:r>
              <a:rPr lang="en-US" sz="2800" dirty="0" smtClean="0"/>
              <a:t>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method’s </a:t>
            </a:r>
            <a:r>
              <a:rPr lang="en-US" sz="2400" dirty="0" smtClean="0">
                <a:solidFill>
                  <a:srgbClr val="FF0000"/>
                </a:solidFill>
              </a:rPr>
              <a:t>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data types method’s </a:t>
            </a:r>
            <a:r>
              <a:rPr lang="en-US" sz="2400" dirty="0" smtClean="0">
                <a:solidFill>
                  <a:srgbClr val="FF0000"/>
                </a:solidFill>
              </a:rPr>
              <a:t>parameters</a:t>
            </a:r>
            <a:r>
              <a:rPr lang="en-US" sz="2400" dirty="0" smtClean="0"/>
              <a:t> in the order that they appear.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subclass method that </a:t>
            </a:r>
            <a:r>
              <a:rPr lang="en-US" sz="2800" dirty="0" smtClean="0">
                <a:solidFill>
                  <a:srgbClr val="7030A0"/>
                </a:solidFill>
              </a:rPr>
              <a:t>overrides</a:t>
            </a:r>
            <a:r>
              <a:rPr lang="en-US" sz="2800" dirty="0" smtClean="0"/>
              <a:t> a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method must have the </a:t>
            </a:r>
            <a:r>
              <a:rPr lang="en-US" sz="2800" dirty="0" smtClean="0">
                <a:solidFill>
                  <a:srgbClr val="7030A0"/>
                </a:solidFill>
              </a:rPr>
              <a:t>same signature </a:t>
            </a:r>
            <a:r>
              <a:rPr lang="en-US" sz="2800" dirty="0" smtClean="0"/>
              <a:t>as the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object of the subclass invokes the subclass’s version of the method, not the </a:t>
            </a:r>
            <a:r>
              <a:rPr lang="en-US" sz="2800" dirty="0" err="1" smtClean="0"/>
              <a:t>superclass’s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5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16 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153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Module 16 discusses the following main topics:</a:t>
            </a:r>
          </a:p>
          <a:p>
            <a:pPr lvl="1" eaLnBrk="1" hangingPunct="1"/>
            <a:r>
              <a:rPr lang="en-US" sz="2400" dirty="0" smtClean="0"/>
              <a:t>10.1 - What Is Inheritance?</a:t>
            </a:r>
          </a:p>
          <a:p>
            <a:pPr lvl="1" eaLnBrk="1" hangingPunct="1"/>
            <a:r>
              <a:rPr lang="en-US" sz="2400" dirty="0" smtClean="0"/>
              <a:t>10.2 - Calling the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 Constructor</a:t>
            </a:r>
          </a:p>
          <a:p>
            <a:pPr lvl="1" eaLnBrk="1" hangingPunct="1"/>
            <a:r>
              <a:rPr lang="en-US" sz="2400" dirty="0" smtClean="0"/>
              <a:t>10.3 - Overriding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 Methods</a:t>
            </a:r>
          </a:p>
          <a:p>
            <a:pPr lvl="1" eaLnBrk="1" hangingPunct="1"/>
            <a:r>
              <a:rPr lang="en-US" sz="2400" dirty="0" smtClean="0"/>
              <a:t>10.4 - Protected Members</a:t>
            </a:r>
          </a:p>
          <a:p>
            <a:pPr lvl="1" eaLnBrk="1" hangingPunct="1"/>
            <a:r>
              <a:rPr lang="en-US" sz="2400" dirty="0" smtClean="0"/>
              <a:t>10.5 - Chains of Inheritance</a:t>
            </a:r>
          </a:p>
          <a:p>
            <a:pPr lvl="1" eaLnBrk="1" hangingPunct="1"/>
            <a:r>
              <a:rPr lang="en-US" sz="2400" dirty="0" smtClean="0"/>
              <a:t>10.6 - The </a:t>
            </a:r>
            <a:r>
              <a:rPr lang="en-US" sz="2400" dirty="0" smtClean="0">
                <a:latin typeface="Courier New" pitchFamily="49" charset="0"/>
              </a:rPr>
              <a:t>Object</a:t>
            </a:r>
            <a:r>
              <a:rPr lang="en-US" sz="2400" dirty="0" smtClean="0"/>
              <a:t> Class</a:t>
            </a:r>
          </a:p>
          <a:p>
            <a:pPr lvl="1" eaLnBrk="1" hangingPunct="1"/>
            <a:r>
              <a:rPr lang="en-US" sz="2400" dirty="0"/>
              <a:t>10.7 - Polymorphism</a:t>
            </a:r>
          </a:p>
          <a:p>
            <a:pPr lvl="1" eaLnBrk="1" hangingPunct="1"/>
            <a:r>
              <a:rPr lang="en-US" sz="2400" dirty="0"/>
              <a:t>10.8 - Abstract Classes and Abstract </a:t>
            </a:r>
            <a:r>
              <a:rPr lang="en-US" sz="2400" dirty="0" smtClean="0"/>
              <a:t>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17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Overriding </a:t>
            </a:r>
            <a:r>
              <a:rPr lang="en-US" dirty="0" err="1" smtClean="0"/>
              <a:t>Superclass</a:t>
            </a:r>
            <a:r>
              <a:rPr lang="en-US" dirty="0" smtClean="0"/>
              <a:t> Methods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subclass method can call the overridden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 method via the super keyword.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super.setScore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rawScore</a:t>
            </a:r>
            <a:r>
              <a:rPr lang="en-US" sz="2400" b="1" dirty="0" smtClean="0">
                <a:latin typeface="Courier New" pitchFamily="49" charset="0"/>
              </a:rPr>
              <a:t> * percentage);</a:t>
            </a:r>
            <a:br>
              <a:rPr lang="en-US" sz="2400" b="1" dirty="0" smtClean="0">
                <a:latin typeface="Courier New" pitchFamily="49" charset="0"/>
              </a:rPr>
            </a:b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is a distinction between </a:t>
            </a:r>
            <a:r>
              <a:rPr lang="en-US" sz="2400" dirty="0" smtClean="0">
                <a:solidFill>
                  <a:srgbClr val="00B050"/>
                </a:solidFill>
              </a:rPr>
              <a:t>overloading</a:t>
            </a:r>
            <a:r>
              <a:rPr lang="en-US" sz="2400" dirty="0" smtClean="0"/>
              <a:t> a method and </a:t>
            </a:r>
            <a:r>
              <a:rPr lang="en-US" sz="2400" dirty="0" smtClean="0">
                <a:solidFill>
                  <a:srgbClr val="7030A0"/>
                </a:solidFill>
              </a:rPr>
              <a:t>overriding</a:t>
            </a:r>
            <a:r>
              <a:rPr lang="en-US" sz="2400" dirty="0" smtClean="0"/>
              <a:t> a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Overloading is when a method has the </a:t>
            </a:r>
            <a:r>
              <a:rPr lang="en-US" sz="2400" dirty="0" smtClean="0">
                <a:solidFill>
                  <a:srgbClr val="00B050"/>
                </a:solidFill>
              </a:rPr>
              <a:t>same name </a:t>
            </a:r>
            <a:r>
              <a:rPr lang="en-US" sz="2400" dirty="0" smtClean="0"/>
              <a:t>as one or more other methods, but with a </a:t>
            </a:r>
            <a:r>
              <a:rPr lang="en-US" sz="2400" dirty="0" smtClean="0">
                <a:solidFill>
                  <a:srgbClr val="00B050"/>
                </a:solidFill>
              </a:rPr>
              <a:t>different signature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Overriding is when a method has the </a:t>
            </a:r>
            <a:r>
              <a:rPr lang="en-US" sz="2400" dirty="0" smtClean="0">
                <a:solidFill>
                  <a:srgbClr val="7030A0"/>
                </a:solidFill>
              </a:rPr>
              <a:t>same name </a:t>
            </a:r>
            <a:r>
              <a:rPr lang="en-US" sz="2400" dirty="0" smtClean="0"/>
              <a:t>as an inherited method, but with the </a:t>
            </a:r>
            <a:r>
              <a:rPr lang="en-US" sz="2400" dirty="0" smtClean="0">
                <a:solidFill>
                  <a:srgbClr val="7030A0"/>
                </a:solidFill>
              </a:rPr>
              <a:t>same signature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Superclass Methods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Both overloading and overriding can take place in an inheritance relationship.</a:t>
            </a:r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Overriding</a:t>
            </a:r>
            <a:r>
              <a:rPr lang="en-US" sz="2800" dirty="0" smtClean="0"/>
              <a:t> can only take place in an </a:t>
            </a:r>
            <a:r>
              <a:rPr lang="en-US" sz="2800" dirty="0" smtClean="0">
                <a:solidFill>
                  <a:srgbClr val="FF0000"/>
                </a:solidFill>
              </a:rPr>
              <a:t>inheritance</a:t>
            </a:r>
            <a:r>
              <a:rPr lang="en-US" sz="2800" dirty="0" smtClean="0"/>
              <a:t> relationship.</a:t>
            </a:r>
          </a:p>
          <a:p>
            <a:pPr eaLnBrk="1" hangingPunct="1"/>
            <a:r>
              <a:rPr lang="en-US" sz="2800" dirty="0" smtClean="0"/>
              <a:t>Example:</a:t>
            </a:r>
          </a:p>
          <a:p>
            <a:pPr lvl="1" eaLnBrk="1" hangingPunct="1"/>
            <a:r>
              <a:rPr lang="en-US" sz="2400" dirty="0" smtClean="0">
                <a:hlinkClick r:id="rId3" action="ppaction://hlinkfile"/>
              </a:rPr>
              <a:t>SuperClass3.java</a:t>
            </a:r>
            <a:r>
              <a:rPr lang="en-US" sz="2400" dirty="0" smtClean="0"/>
              <a:t>,</a:t>
            </a:r>
          </a:p>
          <a:p>
            <a:pPr lvl="1" eaLnBrk="1" hangingPunct="1"/>
            <a:r>
              <a:rPr lang="en-US" sz="2400" dirty="0" smtClean="0">
                <a:hlinkClick r:id="rId4" action="ppaction://hlinkfile"/>
              </a:rPr>
              <a:t>SubClass3.java</a:t>
            </a:r>
            <a:r>
              <a:rPr lang="en-US" sz="2400" dirty="0" smtClean="0"/>
              <a:t>,</a:t>
            </a:r>
          </a:p>
          <a:p>
            <a:pPr lvl="1" eaLnBrk="1" hangingPunct="1"/>
            <a:r>
              <a:rPr lang="en-US" sz="2400" dirty="0" smtClean="0">
                <a:hlinkClick r:id="rId5" action="ppaction://hlinkfile"/>
              </a:rPr>
              <a:t>ShowValueDemo.java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93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5" y="76200"/>
            <a:ext cx="36099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838200" y="3810000"/>
            <a:ext cx="2929054" cy="2743063"/>
            <a:chOff x="685800" y="1990727"/>
            <a:chExt cx="3752850" cy="305276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728662" y="1990727"/>
              <a:ext cx="3709988" cy="1441451"/>
              <a:chOff x="507" y="1542"/>
              <a:chExt cx="2337" cy="908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07" y="1542"/>
                <a:ext cx="2337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000" dirty="0" err="1" smtClean="0">
                    <a:latin typeface="Helvetica" pitchFamily="1" charset="0"/>
                  </a:rPr>
                  <a:t>SuperClass</a:t>
                </a:r>
                <a:endParaRPr lang="en-US" sz="2000" dirty="0">
                  <a:latin typeface="Helvetica" pitchFamily="1" charset="0"/>
                </a:endParaRP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507" y="1809"/>
                <a:ext cx="2337" cy="10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2000" dirty="0">
                    <a:latin typeface="Helvetica" pitchFamily="1" charset="0"/>
                  </a:rPr>
                  <a:t> 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507" y="1916"/>
                <a:ext cx="2337" cy="5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1600" dirty="0">
                    <a:latin typeface="Helvetica" pitchFamily="1" charset="0"/>
                  </a:rPr>
                  <a:t>+ </a:t>
                </a:r>
                <a:r>
                  <a:rPr lang="en-US" sz="1600" dirty="0" err="1" smtClean="0">
                    <a:latin typeface="Helvetica" pitchFamily="1" charset="0"/>
                  </a:rPr>
                  <a:t>showValue</a:t>
                </a:r>
                <a:r>
                  <a:rPr lang="en-US" sz="1600" dirty="0" smtClean="0">
                    <a:latin typeface="Helvetica" pitchFamily="1" charset="0"/>
                  </a:rPr>
                  <a:t>(</a:t>
                </a:r>
                <a:r>
                  <a:rPr lang="en-US" sz="1600" dirty="0" err="1" smtClean="0">
                    <a:latin typeface="Helvetica" pitchFamily="1" charset="0"/>
                  </a:rPr>
                  <a:t>arg</a:t>
                </a:r>
                <a:r>
                  <a:rPr lang="en-US" sz="1600" dirty="0" smtClean="0">
                    <a:latin typeface="Helvetica" pitchFamily="1" charset="0"/>
                  </a:rPr>
                  <a:t> </a:t>
                </a:r>
                <a:r>
                  <a:rPr lang="en-US" sz="1600" dirty="0">
                    <a:latin typeface="Helvetica" pitchFamily="1" charset="0"/>
                  </a:rPr>
                  <a:t>: </a:t>
                </a:r>
                <a:r>
                  <a:rPr lang="en-US" sz="1600" dirty="0" err="1" smtClean="0">
                    <a:latin typeface="Helvetica" pitchFamily="1" charset="0"/>
                  </a:rPr>
                  <a:t>int</a:t>
                </a:r>
                <a:r>
                  <a:rPr lang="en-US" sz="1600" dirty="0" smtClean="0">
                    <a:latin typeface="Helvetica" pitchFamily="1" charset="0"/>
                  </a:rPr>
                  <a:t>) </a:t>
                </a:r>
                <a:r>
                  <a:rPr lang="en-US" sz="1600" dirty="0">
                    <a:latin typeface="Helvetica" pitchFamily="1" charset="0"/>
                  </a:rPr>
                  <a:t>: void</a:t>
                </a:r>
              </a:p>
              <a:p>
                <a:pPr algn="l"/>
                <a:r>
                  <a:rPr lang="en-US" sz="1600" dirty="0">
                    <a:latin typeface="Helvetica" pitchFamily="1" charset="0"/>
                  </a:rPr>
                  <a:t>+ </a:t>
                </a:r>
                <a:r>
                  <a:rPr lang="en-US" sz="1600" dirty="0" err="1" smtClean="0">
                    <a:latin typeface="Helvetica" pitchFamily="1" charset="0"/>
                  </a:rPr>
                  <a:t>showValue</a:t>
                </a:r>
                <a:r>
                  <a:rPr lang="en-US" sz="1600" dirty="0" smtClean="0">
                    <a:latin typeface="Helvetica" pitchFamily="1" charset="0"/>
                  </a:rPr>
                  <a:t>(</a:t>
                </a:r>
                <a:r>
                  <a:rPr lang="en-US" sz="1600" dirty="0" err="1" smtClean="0">
                    <a:latin typeface="Helvetica" pitchFamily="1" charset="0"/>
                  </a:rPr>
                  <a:t>arg</a:t>
                </a:r>
                <a:r>
                  <a:rPr lang="en-US" sz="1600" dirty="0" smtClean="0">
                    <a:latin typeface="Helvetica" pitchFamily="1" charset="0"/>
                  </a:rPr>
                  <a:t> : String) </a:t>
                </a:r>
                <a:r>
                  <a:rPr lang="en-US" sz="1600" dirty="0">
                    <a:latin typeface="Helvetica" pitchFamily="1" charset="0"/>
                  </a:rPr>
                  <a:t>: </a:t>
                </a:r>
                <a:r>
                  <a:rPr lang="en-US" sz="1600" dirty="0" smtClean="0">
                    <a:latin typeface="Helvetica" pitchFamily="1" charset="0"/>
                  </a:rPr>
                  <a:t>void</a:t>
                </a:r>
                <a:endParaRPr lang="en-US" sz="1600" dirty="0">
                  <a:latin typeface="Helvetica" pitchFamily="1" charset="0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85800" y="3733801"/>
              <a:ext cx="3752674" cy="1309688"/>
              <a:chOff x="192" y="1488"/>
              <a:chExt cx="2300" cy="825"/>
            </a:xfrm>
          </p:grpSpPr>
          <p:sp>
            <p:nvSpPr>
              <p:cNvPr id="8" name="Rectangle 11"/>
              <p:cNvSpPr>
                <a:spLocks noChangeArrowheads="1"/>
              </p:cNvSpPr>
              <p:nvPr/>
            </p:nvSpPr>
            <p:spPr bwMode="auto">
              <a:xfrm>
                <a:off x="192" y="1488"/>
                <a:ext cx="230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000" dirty="0" err="1" smtClean="0">
                    <a:latin typeface="Helvetica" pitchFamily="1" charset="0"/>
                  </a:rPr>
                  <a:t>SubClass</a:t>
                </a:r>
                <a:endParaRPr lang="en-US" sz="2000" dirty="0">
                  <a:latin typeface="Helvetica" pitchFamily="1" charset="0"/>
                </a:endParaRPr>
              </a:p>
            </p:txBody>
          </p:sp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192" y="1776"/>
                <a:ext cx="2300" cy="1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800" dirty="0">
                  <a:latin typeface="Helvetica" pitchFamily="1" charset="0"/>
                </a:endParaRPr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192" y="1939"/>
                <a:ext cx="2300" cy="3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1700" dirty="0">
                  <a:latin typeface="Helvetica" pitchFamily="1" charset="0"/>
                </a:endParaRPr>
              </a:p>
            </p:txBody>
          </p:sp>
        </p:grpSp>
        <p:cxnSp>
          <p:nvCxnSpPr>
            <p:cNvPr id="7" name="AutoShape 15"/>
            <p:cNvCxnSpPr>
              <a:cxnSpLocks noChangeShapeType="1"/>
              <a:stCxn id="8" idx="0"/>
              <a:endCxn id="13" idx="2"/>
            </p:cNvCxnSpPr>
            <p:nvPr/>
          </p:nvCxnSpPr>
          <p:spPr bwMode="auto">
            <a:xfrm flipV="1">
              <a:off x="2562138" y="3431922"/>
              <a:ext cx="21519" cy="3018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</p:spPr>
        </p:cxnSp>
      </p:grpSp>
      <p:sp>
        <p:nvSpPr>
          <p:cNvPr id="18" name="Rectangle 17"/>
          <p:cNvSpPr/>
          <p:nvPr/>
        </p:nvSpPr>
        <p:spPr>
          <a:xfrm>
            <a:off x="762000" y="5943874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latin typeface="Helvetica" pitchFamily="1" charset="0"/>
              </a:rPr>
              <a:t>+ </a:t>
            </a:r>
            <a:r>
              <a:rPr lang="en-US" sz="1600" dirty="0" err="1" smtClean="0">
                <a:latin typeface="Helvetica" pitchFamily="1" charset="0"/>
              </a:rPr>
              <a:t>showValue</a:t>
            </a:r>
            <a:r>
              <a:rPr lang="en-US" sz="1600" dirty="0" smtClean="0">
                <a:latin typeface="Helvetica" pitchFamily="1" charset="0"/>
              </a:rPr>
              <a:t>(</a:t>
            </a:r>
            <a:r>
              <a:rPr lang="en-US" sz="1600" dirty="0" err="1" smtClean="0">
                <a:latin typeface="Helvetica" pitchFamily="1" charset="0"/>
              </a:rPr>
              <a:t>arg</a:t>
            </a:r>
            <a:r>
              <a:rPr lang="en-US" sz="1600" dirty="0" smtClean="0">
                <a:latin typeface="Helvetica" pitchFamily="1" charset="0"/>
              </a:rPr>
              <a:t> : </a:t>
            </a:r>
            <a:r>
              <a:rPr lang="en-US" sz="1600" dirty="0" err="1" smtClean="0">
                <a:latin typeface="Helvetica" pitchFamily="1" charset="0"/>
              </a:rPr>
              <a:t>int</a:t>
            </a:r>
            <a:r>
              <a:rPr lang="en-US" sz="1600" dirty="0" smtClean="0">
                <a:latin typeface="Helvetica" pitchFamily="1" charset="0"/>
              </a:rPr>
              <a:t>) : void</a:t>
            </a:r>
          </a:p>
          <a:p>
            <a:pPr algn="l"/>
            <a:r>
              <a:rPr lang="en-US" sz="1600" dirty="0" smtClean="0">
                <a:latin typeface="Helvetica" pitchFamily="1" charset="0"/>
              </a:rPr>
              <a:t>+ </a:t>
            </a:r>
            <a:r>
              <a:rPr lang="en-US" sz="1600" dirty="0" err="1" smtClean="0">
                <a:latin typeface="Helvetica" pitchFamily="1" charset="0"/>
              </a:rPr>
              <a:t>showValue</a:t>
            </a:r>
            <a:r>
              <a:rPr lang="en-US" sz="1600" dirty="0" smtClean="0">
                <a:latin typeface="Helvetica" pitchFamily="1" charset="0"/>
              </a:rPr>
              <a:t>(</a:t>
            </a:r>
            <a:r>
              <a:rPr lang="en-US" sz="1600" dirty="0" err="1" smtClean="0">
                <a:latin typeface="Helvetica" pitchFamily="1" charset="0"/>
              </a:rPr>
              <a:t>arg</a:t>
            </a:r>
            <a:r>
              <a:rPr lang="en-US" sz="1600" dirty="0" smtClean="0">
                <a:latin typeface="Helvetica" pitchFamily="1" charset="0"/>
              </a:rPr>
              <a:t> : double) : void</a:t>
            </a:r>
            <a:endParaRPr lang="en-US" sz="1600" dirty="0">
              <a:latin typeface="Helvetica" pitchFamily="1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4191000"/>
            <a:ext cx="4051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In client:</a:t>
            </a:r>
          </a:p>
          <a:p>
            <a:pPr algn="l"/>
            <a:r>
              <a:rPr lang="en-US" dirty="0" smtClean="0"/>
              <a:t>Subclass sub = new Subclass();</a:t>
            </a:r>
            <a:endParaRPr lang="en-US" dirty="0"/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4267200" y="4953003"/>
            <a:ext cx="4572000" cy="1978026"/>
            <a:chOff x="432" y="3408"/>
            <a:chExt cx="2880" cy="1246"/>
          </a:xfrm>
        </p:grpSpPr>
        <p:pic>
          <p:nvPicPr>
            <p:cNvPr id="17" name="Picture 5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2122" cy="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dirty="0" smtClean="0"/>
                <a:t>For </a:t>
              </a:r>
              <a:r>
                <a:rPr lang="en-US" sz="2000" dirty="0" err="1" smtClean="0"/>
                <a:t>SubClass</a:t>
              </a:r>
              <a:r>
                <a:rPr lang="en-US" sz="2000" dirty="0" smtClean="0"/>
                <a:t> – list the:</a:t>
              </a:r>
            </a:p>
            <a:p>
              <a:pPr algn="l" eaLnBrk="0" hangingPunct="0">
                <a:spcBef>
                  <a:spcPts val="0"/>
                </a:spcBef>
              </a:pPr>
              <a:r>
                <a:rPr lang="en-US" sz="2000" dirty="0" err="1" smtClean="0">
                  <a:solidFill>
                    <a:srgbClr val="FF0000"/>
                  </a:solidFill>
                </a:rPr>
                <a:t>Overriden</a:t>
              </a:r>
              <a:r>
                <a:rPr lang="en-US" sz="2000" dirty="0" smtClean="0">
                  <a:solidFill>
                    <a:srgbClr val="FF0000"/>
                  </a:solidFill>
                </a:rPr>
                <a:t> methods</a:t>
              </a:r>
            </a:p>
            <a:p>
              <a:pPr algn="l" eaLnBrk="0" hangingPunct="0">
                <a:spcBef>
                  <a:spcPts val="0"/>
                </a:spcBef>
              </a:pPr>
              <a:r>
                <a:rPr lang="en-US" sz="2000" dirty="0" smtClean="0">
                  <a:solidFill>
                    <a:srgbClr val="00B050"/>
                  </a:solidFill>
                </a:rPr>
                <a:t>Inherited methods</a:t>
              </a:r>
            </a:p>
            <a:p>
              <a:pPr algn="l" eaLnBrk="0" hangingPunct="0">
                <a:spcBef>
                  <a:spcPts val="0"/>
                </a:spcBef>
              </a:pPr>
              <a:r>
                <a:rPr lang="en-US" sz="2000" dirty="0" smtClean="0">
                  <a:solidFill>
                    <a:srgbClr val="00B0F0"/>
                  </a:solidFill>
                </a:rPr>
                <a:t>Overloaded methods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2000" dirty="0" smtClean="0"/>
                <a:t> </a:t>
              </a:r>
              <a:endParaRPr lang="en-US" sz="2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05200" y="4572000"/>
            <a:ext cx="2057400" cy="1828800"/>
            <a:chOff x="3505200" y="4572000"/>
            <a:chExt cx="2057400" cy="18288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H="1">
              <a:off x="3505200" y="5638800"/>
              <a:ext cx="20574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H="1" flipV="1">
              <a:off x="3657600" y="4572000"/>
              <a:ext cx="1905000" cy="1371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 flipV="1">
              <a:off x="3810000" y="4876800"/>
              <a:ext cx="175260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 flipV="1">
              <a:off x="3657600" y="6172200"/>
              <a:ext cx="19050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3810000" y="6248400"/>
              <a:ext cx="1752600" cy="15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0"/>
            <a:ext cx="35528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190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Preventing a Method from Being Overridden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4582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final</a:t>
            </a:r>
            <a:r>
              <a:rPr lang="en-US" sz="2800" dirty="0" smtClean="0"/>
              <a:t> modifier will </a:t>
            </a:r>
            <a:r>
              <a:rPr lang="en-US" sz="2800" dirty="0" smtClean="0">
                <a:solidFill>
                  <a:srgbClr val="FF0000"/>
                </a:solidFill>
              </a:rPr>
              <a:t>prevent</a:t>
            </a:r>
            <a:r>
              <a:rPr lang="en-US" sz="2800" dirty="0" smtClean="0"/>
              <a:t> the  </a:t>
            </a:r>
            <a:r>
              <a:rPr lang="en-US" sz="2800" dirty="0" smtClean="0">
                <a:solidFill>
                  <a:srgbClr val="FF0000"/>
                </a:solidFill>
              </a:rPr>
              <a:t>overriding</a:t>
            </a:r>
            <a:r>
              <a:rPr lang="en-US" sz="2800" dirty="0" smtClean="0"/>
              <a:t> of a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method in a subclass.</a:t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public final void message()</a:t>
            </a:r>
            <a:br>
              <a:rPr lang="en-US" sz="2400" b="1" dirty="0" smtClean="0">
                <a:latin typeface="Courier New" pitchFamily="49" charset="0"/>
              </a:rPr>
            </a:br>
            <a:endParaRPr lang="en-US" sz="2400" b="1" dirty="0" smtClean="0">
              <a:latin typeface="Courier New" pitchFamily="49" charset="0"/>
            </a:endParaRPr>
          </a:p>
          <a:p>
            <a:pPr eaLnBrk="1" hangingPunct="1"/>
            <a:r>
              <a:rPr lang="en-US" sz="2800" dirty="0" smtClean="0"/>
              <a:t>If a subclass attempts to override a final method, the compiler generates an error. </a:t>
            </a:r>
          </a:p>
          <a:p>
            <a:pPr eaLnBrk="1" hangingPunct="1"/>
            <a:r>
              <a:rPr lang="en-US" sz="2800" dirty="0" smtClean="0"/>
              <a:t>This ensures that a particular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method is used by subclasses rather than a modified version of it.</a:t>
            </a:r>
          </a:p>
        </p:txBody>
      </p:sp>
    </p:spTree>
    <p:extLst>
      <p:ext uri="{BB962C8B-B14F-4D97-AF65-F5344CB8AC3E}">
        <p14:creationId xmlns:p14="http://schemas.microsoft.com/office/powerpoint/2010/main" val="4923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Protected Members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Protected</a:t>
            </a:r>
            <a:r>
              <a:rPr lang="en-US" sz="2800" dirty="0" smtClean="0"/>
              <a:t> members of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may be accessed by </a:t>
            </a:r>
            <a:r>
              <a:rPr lang="en-US" sz="2400" dirty="0" smtClean="0">
                <a:solidFill>
                  <a:srgbClr val="FF0000"/>
                </a:solidFill>
              </a:rPr>
              <a:t>methods in a subclass</a:t>
            </a:r>
            <a:r>
              <a:rPr lang="en-US" sz="2400" dirty="0" smtClean="0"/>
              <a:t>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by </a:t>
            </a:r>
            <a:r>
              <a:rPr lang="en-US" sz="2400" dirty="0" smtClean="0">
                <a:solidFill>
                  <a:srgbClr val="FF0000"/>
                </a:solidFill>
              </a:rPr>
              <a:t>methods in the same package </a:t>
            </a:r>
            <a:r>
              <a:rPr lang="en-US" sz="2400" dirty="0" smtClean="0"/>
              <a:t>as the class.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Java provides a third access specification, </a:t>
            </a:r>
            <a:r>
              <a:rPr lang="en-US" sz="2800" dirty="0" smtClean="0">
                <a:latin typeface="Courier New" pitchFamily="49" charset="0"/>
              </a:rPr>
              <a:t>protected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protected</a:t>
            </a:r>
            <a:r>
              <a:rPr lang="en-US" sz="2800" dirty="0" smtClean="0"/>
              <a:t> member’s access is somewhere between </a:t>
            </a:r>
            <a:r>
              <a:rPr lang="en-US" sz="2800" i="1" dirty="0" smtClean="0"/>
              <a:t>private</a:t>
            </a:r>
            <a:r>
              <a:rPr lang="en-US" sz="2800" dirty="0" smtClean="0"/>
              <a:t> and </a:t>
            </a:r>
            <a:r>
              <a:rPr lang="en-US" sz="2800" i="1" dirty="0" smtClean="0"/>
              <a:t>public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hlinkClick r:id="rId3" action="ppaction://hlinkfile"/>
              </a:rPr>
              <a:t>GradedActivity2.java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hlinkClick r:id="rId4" action="ppaction://hlinkfile"/>
              </a:rPr>
              <a:t>FinalExam2.java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hlinkClick r:id="rId5" action="ppaction://hlinkfile"/>
              </a:rPr>
              <a:t>ProtectedDemo.java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43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41148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75" y="76200"/>
            <a:ext cx="461962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60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Protected Members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Using </a:t>
            </a:r>
            <a:r>
              <a:rPr lang="en-US" sz="2400" dirty="0" smtClean="0">
                <a:latin typeface="Courier New" pitchFamily="49" charset="0"/>
              </a:rPr>
              <a:t>protected</a:t>
            </a:r>
            <a:r>
              <a:rPr lang="en-US" sz="2400" dirty="0" smtClean="0"/>
              <a:t> instead of </a:t>
            </a:r>
            <a:r>
              <a:rPr lang="en-US" sz="2400" dirty="0" smtClean="0">
                <a:latin typeface="Courier New" pitchFamily="49" charset="0"/>
              </a:rPr>
              <a:t>private</a:t>
            </a:r>
            <a:r>
              <a:rPr lang="en-US" sz="2400" dirty="0" smtClean="0"/>
              <a:t> makes some tasks easier.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However, any class that is derived from the class, or is in the same package, has unrestricted access to the protected member.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It is always better to make all fields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and then provide </a:t>
            </a:r>
            <a:r>
              <a:rPr lang="en-US" sz="2400" dirty="0" smtClean="0">
                <a:latin typeface="Courier New" pitchFamily="49" charset="0"/>
              </a:rPr>
              <a:t>public</a:t>
            </a:r>
            <a:r>
              <a:rPr lang="en-US" sz="2400" dirty="0" smtClean="0"/>
              <a:t> methods for accessing those fields.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no access </a:t>
            </a:r>
            <a:r>
              <a:rPr lang="en-US" sz="2400" dirty="0" err="1" smtClean="0"/>
              <a:t>specifier</a:t>
            </a:r>
            <a:r>
              <a:rPr lang="en-US" sz="2400" dirty="0" smtClean="0"/>
              <a:t> for a class member is provided, the class member is given </a:t>
            </a:r>
            <a:r>
              <a:rPr lang="en-US" sz="2400" i="1" dirty="0" smtClean="0"/>
              <a:t>package access </a:t>
            </a:r>
            <a:r>
              <a:rPr lang="en-US" sz="2400" dirty="0" smtClean="0"/>
              <a:t>by default.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Any method in the same package may access the member.</a:t>
            </a:r>
          </a:p>
        </p:txBody>
      </p:sp>
    </p:spTree>
    <p:extLst>
      <p:ext uri="{BB962C8B-B14F-4D97-AF65-F5344CB8AC3E}">
        <p14:creationId xmlns:p14="http://schemas.microsoft.com/office/powerpoint/2010/main" val="9829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Access Specifiers</a:t>
            </a:r>
          </a:p>
        </p:txBody>
      </p:sp>
      <p:graphicFrame>
        <p:nvGraphicFramePr>
          <p:cNvPr id="174146" name="Group 66"/>
          <p:cNvGraphicFramePr>
            <a:graphicFrameLocks noGrp="1"/>
          </p:cNvGraphicFramePr>
          <p:nvPr/>
        </p:nvGraphicFramePr>
        <p:xfrm>
          <a:off x="685800" y="863600"/>
          <a:ext cx="8001000" cy="2497773"/>
        </p:xfrm>
        <a:graphic>
          <a:graphicData uri="http://schemas.openxmlformats.org/drawingml/2006/table">
            <a:tbl>
              <a:tblPr/>
              <a:tblGrid>
                <a:gridCol w="1752600"/>
                <a:gridCol w="3124200"/>
                <a:gridCol w="3124200"/>
              </a:tblGrid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 Modifier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 subclass inside the same package?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all other classes inside the same package?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default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(no modifier)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Public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Protected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Private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47" name="Group 67"/>
          <p:cNvGraphicFramePr>
            <a:graphicFrameLocks noGrp="1"/>
          </p:cNvGraphicFramePr>
          <p:nvPr/>
        </p:nvGraphicFramePr>
        <p:xfrm>
          <a:off x="685800" y="3660775"/>
          <a:ext cx="8001000" cy="2519998"/>
        </p:xfrm>
        <a:graphic>
          <a:graphicData uri="http://schemas.openxmlformats.org/drawingml/2006/table">
            <a:tbl>
              <a:tblPr/>
              <a:tblGrid>
                <a:gridCol w="1752600"/>
                <a:gridCol w="3124200"/>
                <a:gridCol w="3124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 Modifier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 subclass outside the package?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all other classes outside the package?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default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(no modifier)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Public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Protected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Private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Chains of Inheritance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179513"/>
          </a:xfrm>
        </p:spPr>
        <p:txBody>
          <a:bodyPr/>
          <a:lstStyle/>
          <a:p>
            <a:pPr eaLnBrk="1" hangingPunct="1"/>
            <a:r>
              <a:rPr lang="en-US" smtClean="0"/>
              <a:t>A superclass can also be derived from another class.</a:t>
            </a:r>
          </a:p>
        </p:txBody>
      </p:sp>
      <p:grpSp>
        <p:nvGrpSpPr>
          <p:cNvPr id="25605" name="Group 13"/>
          <p:cNvGrpSpPr>
            <a:grpSpLocks/>
          </p:cNvGrpSpPr>
          <p:nvPr/>
        </p:nvGrpSpPr>
        <p:grpSpPr bwMode="auto">
          <a:xfrm>
            <a:off x="4572000" y="2209800"/>
            <a:ext cx="2362200" cy="3886200"/>
            <a:chOff x="2832" y="1296"/>
            <a:chExt cx="1488" cy="2448"/>
          </a:xfrm>
        </p:grpSpPr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2832" y="129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Object</a:t>
              </a:r>
            </a:p>
          </p:txBody>
        </p: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2832" y="273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PassFailActivity</a:t>
              </a: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2832" y="345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PassFailExam</a:t>
              </a:r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2832" y="201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GradedActivity</a:t>
              </a:r>
            </a:p>
          </p:txBody>
        </p:sp>
        <p:cxnSp>
          <p:nvCxnSpPr>
            <p:cNvPr id="25611" name="AutoShape 9"/>
            <p:cNvCxnSpPr>
              <a:cxnSpLocks noChangeShapeType="1"/>
              <a:stCxn id="25610" idx="0"/>
              <a:endCxn id="25607" idx="2"/>
            </p:cNvCxnSpPr>
            <p:nvPr/>
          </p:nvCxnSpPr>
          <p:spPr bwMode="auto">
            <a:xfrm flipV="1">
              <a:off x="3576" y="1584"/>
              <a:ext cx="0" cy="43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2" name="AutoShape 10"/>
            <p:cNvCxnSpPr>
              <a:cxnSpLocks noChangeShapeType="1"/>
              <a:stCxn id="25608" idx="0"/>
              <a:endCxn id="25610" idx="2"/>
            </p:cNvCxnSpPr>
            <p:nvPr/>
          </p:nvCxnSpPr>
          <p:spPr bwMode="auto">
            <a:xfrm flipV="1">
              <a:off x="3576" y="2304"/>
              <a:ext cx="0" cy="43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3" name="AutoShape 11"/>
            <p:cNvCxnSpPr>
              <a:cxnSpLocks noChangeShapeType="1"/>
              <a:stCxn id="25609" idx="0"/>
              <a:endCxn id="25608" idx="2"/>
            </p:cNvCxnSpPr>
            <p:nvPr/>
          </p:nvCxnSpPr>
          <p:spPr bwMode="auto">
            <a:xfrm flipV="1">
              <a:off x="3576" y="3024"/>
              <a:ext cx="0" cy="43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5606" name="Text Box 12"/>
          <p:cNvSpPr txBox="1">
            <a:spLocks noChangeArrowheads="1"/>
          </p:cNvSpPr>
          <p:nvPr/>
        </p:nvSpPr>
        <p:spPr bwMode="auto">
          <a:xfrm>
            <a:off x="304800" y="2819400"/>
            <a:ext cx="3695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5613" indent="-455613" algn="l"/>
            <a:r>
              <a:rPr lang="en-US"/>
              <a:t>Example:</a:t>
            </a:r>
            <a:br>
              <a:rPr lang="en-US"/>
            </a:br>
            <a:r>
              <a:rPr lang="en-US">
                <a:hlinkClick r:id="rId2" action="ppaction://hlinkfile"/>
              </a:rPr>
              <a:t>GradedActivity.java</a:t>
            </a:r>
            <a:r>
              <a:rPr lang="en-US"/>
              <a:t/>
            </a:r>
            <a:br>
              <a:rPr lang="en-US"/>
            </a:br>
            <a:r>
              <a:rPr lang="en-US">
                <a:hlinkClick r:id="rId3" action="ppaction://hlinkfile"/>
              </a:rPr>
              <a:t>PassFailActivity.java</a:t>
            </a:r>
            <a:r>
              <a:rPr lang="en-US"/>
              <a:t/>
            </a:r>
            <a:br>
              <a:rPr lang="en-US"/>
            </a:br>
            <a:r>
              <a:rPr lang="en-US">
                <a:hlinkClick r:id="rId4" action="ppaction://hlinkfile"/>
              </a:rPr>
              <a:t>PassFailExam.java</a:t>
            </a:r>
            <a:r>
              <a:rPr lang="en-US"/>
              <a:t/>
            </a:r>
            <a:br>
              <a:rPr lang="en-US"/>
            </a:br>
            <a:r>
              <a:rPr lang="en-US">
                <a:hlinkClick r:id="rId5" action="ppaction://hlinkfile"/>
              </a:rPr>
              <a:t>PassFailExamDemo.java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7625"/>
            <a:ext cx="41243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6775" y="2766865"/>
            <a:ext cx="3933825" cy="40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0"/>
            <a:ext cx="3733800" cy="261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438400" y="3962400"/>
            <a:ext cx="2743200" cy="1209675"/>
            <a:chOff x="432" y="3408"/>
            <a:chExt cx="1728" cy="762"/>
          </a:xfrm>
        </p:grpSpPr>
        <p:pic>
          <p:nvPicPr>
            <p:cNvPr id="7" name="Picture 5" descr="MCj0403965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97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dirty="0" smtClean="0"/>
                <a:t>Draw the UML diagram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01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Inheritance?</a:t>
            </a:r>
            <a:br>
              <a:rPr lang="en-US" dirty="0" smtClean="0"/>
            </a:br>
            <a:r>
              <a:rPr lang="en-US" sz="2800" dirty="0" smtClean="0"/>
              <a:t>Generalization vs. Specialization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Real-life objects are typically specialized versions of other more general objects.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46122"/>
            <a:ext cx="5943600" cy="428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934200" y="3505200"/>
            <a:ext cx="1600200" cy="1704975"/>
            <a:chOff x="2400" y="1662"/>
            <a:chExt cx="1008" cy="1074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2928" y="20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832" y="194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400" y="1662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 dirty="0">
                  <a:latin typeface="Arial Unicode MS" pitchFamily="-109" charset="0"/>
                </a:rPr>
                <a:t>Vehicle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00" y="2478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>
                  <a:latin typeface="Arial Unicode MS" pitchFamily="-109" charset="0"/>
                </a:rPr>
                <a:t>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1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6200"/>
            <a:ext cx="2400300" cy="619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37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Chains of Inheritance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often are depicted graphically in a </a:t>
            </a:r>
            <a:r>
              <a:rPr lang="en-US" sz="2800" i="1" smtClean="0"/>
              <a:t>class hierarchy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class hierarchy shows the inheritance relationships between classes.</a:t>
            </a:r>
          </a:p>
        </p:txBody>
      </p:sp>
      <p:grpSp>
        <p:nvGrpSpPr>
          <p:cNvPr id="26629" name="Group 15"/>
          <p:cNvGrpSpPr>
            <a:grpSpLocks/>
          </p:cNvGrpSpPr>
          <p:nvPr/>
        </p:nvGrpSpPr>
        <p:grpSpPr bwMode="auto">
          <a:xfrm>
            <a:off x="1981200" y="3276600"/>
            <a:ext cx="5029200" cy="2438400"/>
            <a:chOff x="2016" y="1968"/>
            <a:chExt cx="3168" cy="1536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696" y="2640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PassFailActivity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3696" y="321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PassFailExam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880" y="1968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GradedActivity</a:t>
              </a:r>
            </a:p>
          </p:txBody>
        </p:sp>
        <p:cxnSp>
          <p:nvCxnSpPr>
            <p:cNvPr id="26633" name="AutoShape 11"/>
            <p:cNvCxnSpPr>
              <a:cxnSpLocks noChangeShapeType="1"/>
              <a:stCxn id="26631" idx="0"/>
              <a:endCxn id="26630" idx="2"/>
            </p:cNvCxnSpPr>
            <p:nvPr/>
          </p:nvCxnSpPr>
          <p:spPr bwMode="auto">
            <a:xfrm flipV="1">
              <a:off x="4440" y="2928"/>
              <a:ext cx="0" cy="2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34" name="AutoShape 12"/>
            <p:cNvCxnSpPr>
              <a:cxnSpLocks noChangeShapeType="1"/>
              <a:stCxn id="26630" idx="0"/>
              <a:endCxn id="26632" idx="2"/>
            </p:cNvCxnSpPr>
            <p:nvPr/>
          </p:nvCxnSpPr>
          <p:spPr bwMode="auto">
            <a:xfrm rot="5400000" flipH="1">
              <a:off x="3840" y="2040"/>
              <a:ext cx="384" cy="816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2016" y="2640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FinalExam</a:t>
              </a:r>
            </a:p>
          </p:txBody>
        </p:sp>
        <p:cxnSp>
          <p:nvCxnSpPr>
            <p:cNvPr id="26636" name="AutoShape 14"/>
            <p:cNvCxnSpPr>
              <a:cxnSpLocks noChangeShapeType="1"/>
              <a:stCxn id="26635" idx="0"/>
              <a:endCxn id="26632" idx="2"/>
            </p:cNvCxnSpPr>
            <p:nvPr/>
          </p:nvCxnSpPr>
          <p:spPr bwMode="auto">
            <a:xfrm rot="-5400000">
              <a:off x="3000" y="2016"/>
              <a:ext cx="384" cy="864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709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81000" y="979488"/>
            <a:ext cx="845820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28600" indent="-228600" algn="l">
              <a:spcBef>
                <a:spcPct val="50000"/>
              </a:spcBef>
              <a:buFontTx/>
              <a:buChar char="•"/>
            </a:pPr>
            <a:r>
              <a:rPr lang="en-US" dirty="0"/>
              <a:t>Set of classes can form an </a:t>
            </a:r>
            <a:r>
              <a:rPr lang="en-US" i="1" dirty="0"/>
              <a:t>inheritance hierarchy</a:t>
            </a:r>
            <a:endParaRPr lang="en-US" dirty="0"/>
          </a:p>
          <a:p>
            <a:pPr marL="685800" lvl="1" indent="-228600" algn="l">
              <a:spcBef>
                <a:spcPct val="50000"/>
              </a:spcBef>
              <a:buFontTx/>
              <a:buChar char="•"/>
            </a:pPr>
            <a:r>
              <a:rPr lang="en-US" sz="2000" i="1" dirty="0"/>
              <a:t>Classes representing the most general concepts are near the root, more specialized classes towards the branches:</a:t>
            </a: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Lucida Sans" pitchFamily="-107" charset="0"/>
              </a:rPr>
              <a:t>Inheritance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Hierarchies</a:t>
            </a:r>
          </a:p>
        </p:txBody>
      </p:sp>
      <p:pic>
        <p:nvPicPr>
          <p:cNvPr id="16390" name="Picture 6" descr="sw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5141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19600" y="2286001"/>
            <a:ext cx="4265613" cy="1763713"/>
            <a:chOff x="432" y="3408"/>
            <a:chExt cx="2687" cy="1111"/>
          </a:xfrm>
        </p:grpSpPr>
        <p:pic>
          <p:nvPicPr>
            <p:cNvPr id="20487" name="Picture 8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1929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imes New Roman" pitchFamily="-107" charset="0"/>
                  <a:ea typeface="ＭＳ Ｐゴシック" pitchFamily="-107" charset="-128"/>
                </a:rPr>
                <a:t>Which of the following</a:t>
              </a:r>
            </a:p>
            <a:p>
              <a:pPr>
                <a:defRPr/>
              </a:pPr>
              <a:r>
                <a:rPr lang="en-US" dirty="0">
                  <a:latin typeface="Times New Roman" pitchFamily="-107" charset="0"/>
                  <a:ea typeface="ＭＳ Ｐゴシック" pitchFamily="-107" charset="-128"/>
                </a:rPr>
                <a:t>have a </a:t>
              </a:r>
            </a:p>
            <a:p>
              <a:pPr marL="457200" indent="-457200">
                <a:buFontTx/>
                <a:buAutoNum type="alphaLcPeriod"/>
                <a:defRPr/>
              </a:pPr>
              <a:r>
                <a:rPr lang="en-US" dirty="0" err="1">
                  <a:latin typeface="Times New Roman" pitchFamily="-107" charset="0"/>
                  <a:ea typeface="ＭＳ Ｐゴシック" pitchFamily="-107" charset="-128"/>
                </a:rPr>
                <a:t>setText</a:t>
              </a:r>
              <a:r>
                <a:rPr lang="en-US" dirty="0">
                  <a:latin typeface="Times New Roman" pitchFamily="-107" charset="0"/>
                  <a:ea typeface="ＭＳ Ｐゴシック" pitchFamily="-107" charset="-128"/>
                </a:rPr>
                <a:t> method</a:t>
              </a:r>
            </a:p>
            <a:p>
              <a:pPr marL="457200" indent="-457200">
                <a:buFontTx/>
                <a:buAutoNum type="alphaLcPeriod"/>
                <a:defRPr/>
              </a:pPr>
              <a:r>
                <a:rPr lang="en-US" dirty="0" err="1">
                  <a:latin typeface="Times New Roman" pitchFamily="-107" charset="0"/>
                  <a:ea typeface="ＭＳ Ｐゴシック" pitchFamily="-107" charset="-128"/>
                </a:rPr>
                <a:t>getHeight</a:t>
              </a:r>
              <a:r>
                <a:rPr lang="en-US" dirty="0">
                  <a:latin typeface="Times New Roman" pitchFamily="-107" charset="0"/>
                  <a:ea typeface="ＭＳ Ｐゴシック" pitchFamily="-107" charset="-128"/>
                </a:rPr>
                <a:t> </a:t>
              </a:r>
              <a:r>
                <a:rPr lang="en-US" dirty="0" smtClean="0">
                  <a:latin typeface="Times New Roman" pitchFamily="-107" charset="0"/>
                  <a:ea typeface="ＭＳ Ｐゴシック" pitchFamily="-107" charset="-128"/>
                </a:rPr>
                <a:t>method</a:t>
              </a:r>
              <a:endParaRPr lang="en-US" dirty="0">
                <a:latin typeface="Times New Roman" pitchFamily="-107" charset="0"/>
                <a:ea typeface="ＭＳ Ｐゴシック" pitchFamily="-107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4343400"/>
            <a:ext cx="16033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defRPr/>
            </a:pPr>
            <a:r>
              <a:rPr lang="en-US" dirty="0" err="1" smtClean="0">
                <a:solidFill>
                  <a:srgbClr val="FF0000"/>
                </a:solidFill>
                <a:latin typeface="Times New Roman" pitchFamily="-107" charset="0"/>
                <a:ea typeface="ＭＳ Ｐゴシック" pitchFamily="-107" charset="-128"/>
              </a:rPr>
              <a:t>JCheckBox</a:t>
            </a:r>
            <a:endParaRPr lang="en-US" dirty="0" smtClean="0">
              <a:solidFill>
                <a:srgbClr val="FF0000"/>
              </a:solidFill>
              <a:latin typeface="Times New Roman" pitchFamily="-107" charset="0"/>
              <a:ea typeface="ＭＳ Ｐゴシック" pitchFamily="-107" charset="-128"/>
            </a:endParaRPr>
          </a:p>
          <a:p>
            <a:pPr marL="457200" indent="-457200">
              <a:defRPr/>
            </a:pPr>
            <a:r>
              <a:rPr lang="en-US" dirty="0" err="1" smtClean="0">
                <a:solidFill>
                  <a:srgbClr val="FF0000"/>
                </a:solidFill>
                <a:latin typeface="Times New Roman" pitchFamily="-107" charset="0"/>
                <a:ea typeface="ＭＳ Ｐゴシック" pitchFamily="-107" charset="-128"/>
              </a:rPr>
              <a:t>JTextField</a:t>
            </a:r>
            <a:endParaRPr lang="en-US" dirty="0" smtClean="0">
              <a:solidFill>
                <a:srgbClr val="FF0000"/>
              </a:solidFill>
              <a:latin typeface="Times New Roman" pitchFamily="-107" charset="0"/>
              <a:ea typeface="ＭＳ Ｐゴシック" pitchFamily="-107" charset="-128"/>
            </a:endParaRPr>
          </a:p>
          <a:p>
            <a:pPr marL="457200" indent="-457200">
              <a:defRPr/>
            </a:pPr>
            <a:r>
              <a:rPr lang="en-US" dirty="0" err="1" smtClean="0">
                <a:solidFill>
                  <a:srgbClr val="FF0000"/>
                </a:solidFill>
                <a:latin typeface="Times New Roman" pitchFamily="-107" charset="0"/>
                <a:ea typeface="ＭＳ Ｐゴシック" pitchFamily="-107" charset="-128"/>
              </a:rPr>
              <a:t>JPanel</a:t>
            </a:r>
            <a:endParaRPr lang="en-US" dirty="0" smtClean="0">
              <a:solidFill>
                <a:srgbClr val="FF0000"/>
              </a:solidFill>
              <a:latin typeface="Times New Roman" pitchFamily="-107" charset="0"/>
              <a:ea typeface="ＭＳ Ｐゴシック" pitchFamily="-107" charset="-128"/>
            </a:endParaRPr>
          </a:p>
          <a:p>
            <a:pPr marL="457200" indent="-457200">
              <a:defRPr/>
            </a:pPr>
            <a:r>
              <a:rPr lang="en-US" dirty="0" err="1" smtClean="0">
                <a:solidFill>
                  <a:srgbClr val="FF0000"/>
                </a:solidFill>
                <a:latin typeface="Times New Roman" pitchFamily="-107" charset="0"/>
                <a:ea typeface="ＭＳ Ｐゴシック" pitchFamily="-107" charset="-128"/>
              </a:rPr>
              <a:t>Jbutton</a:t>
            </a:r>
            <a:endParaRPr lang="en-US" dirty="0" smtClean="0">
              <a:solidFill>
                <a:srgbClr val="FF0000"/>
              </a:solidFill>
              <a:latin typeface="Times New Roman" pitchFamily="-107" charset="0"/>
              <a:ea typeface="ＭＳ Ｐゴシック" pitchFamily="-107" charset="-128"/>
            </a:endParaRPr>
          </a:p>
          <a:p>
            <a:pPr marL="457200" indent="-457200">
              <a:defRPr/>
            </a:pPr>
            <a:r>
              <a:rPr lang="en-US" dirty="0" err="1" smtClean="0">
                <a:solidFill>
                  <a:srgbClr val="FF0000"/>
                </a:solidFill>
                <a:latin typeface="Times New Roman" pitchFamily="-107" charset="0"/>
                <a:ea typeface="ＭＳ Ｐゴシック" pitchFamily="-107" charset="-128"/>
              </a:rPr>
              <a:t>JLabel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2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Object</a:t>
            </a:r>
            <a:r>
              <a:rPr lang="en-US" smtClean="0"/>
              <a:t> Class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All Java classes are directly or indirectly derived from a class named </a:t>
            </a:r>
            <a:r>
              <a:rPr lang="en-US" sz="2400" smtClean="0">
                <a:latin typeface="Courier New" pitchFamily="49" charset="0"/>
              </a:rPr>
              <a:t>Object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</a:rPr>
              <a:t>Object</a:t>
            </a:r>
            <a:r>
              <a:rPr lang="en-US" sz="2400" smtClean="0"/>
              <a:t> is in the </a:t>
            </a:r>
            <a:r>
              <a:rPr lang="en-US" sz="2400" smtClean="0">
                <a:latin typeface="Courier New" pitchFamily="49" charset="0"/>
              </a:rPr>
              <a:t>java.lang</a:t>
            </a:r>
            <a:r>
              <a:rPr lang="en-US" sz="2400" smtClean="0"/>
              <a:t> package.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Any class that does not specify the </a:t>
            </a:r>
            <a:r>
              <a:rPr lang="en-US" sz="2400" smtClean="0">
                <a:latin typeface="Courier New" pitchFamily="49" charset="0"/>
              </a:rPr>
              <a:t>extends</a:t>
            </a:r>
            <a:r>
              <a:rPr lang="en-US" sz="2400" smtClean="0"/>
              <a:t> keyword is automatically derived from the </a:t>
            </a:r>
            <a:r>
              <a:rPr lang="en-US" sz="2400" smtClean="0">
                <a:latin typeface="Courier New" pitchFamily="49" charset="0"/>
              </a:rPr>
              <a:t>Object</a:t>
            </a:r>
            <a:r>
              <a:rPr lang="en-US" sz="2400" smtClean="0"/>
              <a:t> class.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public class MyClass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i="1" smtClean="0">
                <a:latin typeface="Courier New" pitchFamily="49" charset="0"/>
              </a:rPr>
              <a:t>// This class is derived from Object.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  <a:br>
              <a:rPr lang="en-US" sz="2000" b="1" smtClean="0">
                <a:latin typeface="Courier New" pitchFamily="49" charset="0"/>
              </a:rPr>
            </a:b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Ultimately, every class is derived from the </a:t>
            </a:r>
            <a:r>
              <a:rPr lang="en-US" sz="2400" smtClean="0">
                <a:latin typeface="Courier New" pitchFamily="49" charset="0"/>
              </a:rPr>
              <a:t>Object</a:t>
            </a:r>
            <a:r>
              <a:rPr lang="en-US" sz="240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42439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Object</a:t>
            </a:r>
            <a:r>
              <a:rPr lang="en-US" smtClean="0"/>
              <a:t> Class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Because every class is directly or indirectly derived from the </a:t>
            </a:r>
            <a:r>
              <a:rPr lang="en-US" sz="2800" dirty="0" smtClean="0">
                <a:latin typeface="Courier New" pitchFamily="49" charset="0"/>
              </a:rPr>
              <a:t>Object</a:t>
            </a:r>
            <a:r>
              <a:rPr lang="en-US" sz="2800" dirty="0" smtClean="0"/>
              <a:t>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every class inherits the </a:t>
            </a:r>
            <a:r>
              <a:rPr lang="en-US" sz="2400" dirty="0" smtClean="0">
                <a:latin typeface="Courier New" pitchFamily="49" charset="0"/>
              </a:rPr>
              <a:t>Object</a:t>
            </a:r>
            <a:r>
              <a:rPr lang="en-US" sz="2400" dirty="0" smtClean="0"/>
              <a:t> class’s members.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example: </a:t>
            </a:r>
            <a:r>
              <a:rPr lang="en-US" sz="2000" dirty="0" err="1" smtClean="0">
                <a:latin typeface="Courier New" pitchFamily="49" charset="0"/>
              </a:rPr>
              <a:t>toString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</a:rPr>
              <a:t>equals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 the </a:t>
            </a:r>
            <a:r>
              <a:rPr lang="en-US" sz="2800" dirty="0" smtClean="0">
                <a:latin typeface="Courier New" pitchFamily="49" charset="0"/>
              </a:rPr>
              <a:t>Object</a:t>
            </a:r>
            <a:r>
              <a:rPr lang="en-US" sz="2800" dirty="0" smtClean="0"/>
              <a:t> class, the </a:t>
            </a:r>
            <a:r>
              <a:rPr lang="en-US" sz="2800" dirty="0" err="1" smtClean="0">
                <a:latin typeface="Courier New" pitchFamily="49" charset="0"/>
              </a:rPr>
              <a:t>toString</a:t>
            </a:r>
            <a:r>
              <a:rPr lang="en-US" sz="2800" dirty="0" smtClean="0"/>
              <a:t> method returns a string containing the object’s class name and a hash of its memory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equals</a:t>
            </a:r>
            <a:r>
              <a:rPr lang="en-US" sz="2800" dirty="0" smtClean="0"/>
              <a:t> method accepts the address of an object as its argument and returns true if it is the same as the calling object’s address.</a:t>
            </a:r>
          </a:p>
        </p:txBody>
      </p:sp>
    </p:spTree>
    <p:extLst>
      <p:ext uri="{BB962C8B-B14F-4D97-AF65-F5344CB8AC3E}">
        <p14:creationId xmlns:p14="http://schemas.microsoft.com/office/powerpoint/2010/main" val="9880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838200"/>
            <a:ext cx="71247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332273" y="152400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Object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48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93800"/>
            <a:ext cx="8541727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6153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180826"/>
            <a:ext cx="2000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Practice</a:t>
            </a:r>
            <a:endParaRPr lang="en-US" sz="4400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09599" y="4233862"/>
            <a:ext cx="6400810" cy="1023938"/>
            <a:chOff x="432" y="3408"/>
            <a:chExt cx="4032" cy="645"/>
          </a:xfrm>
        </p:grpSpPr>
        <p:pic>
          <p:nvPicPr>
            <p:cNvPr id="6" name="Picture 8" descr="MCj0403965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44" y="3530"/>
              <a:ext cx="322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algn="l">
                <a:buAutoNum type="arabicPeriod"/>
                <a:defRPr/>
              </a:pPr>
              <a:r>
                <a:rPr lang="en-US" dirty="0" smtClean="0">
                  <a:latin typeface="Times New Roman" pitchFamily="-107" charset="0"/>
                  <a:ea typeface="ＭＳ Ｐゴシック" pitchFamily="-107" charset="-128"/>
                </a:rPr>
                <a:t>Draw the UML diagram</a:t>
              </a:r>
            </a:p>
            <a:p>
              <a:pPr marL="457200" indent="-457200" algn="l">
                <a:buAutoNum type="arabicPeriod"/>
                <a:defRPr/>
              </a:pPr>
              <a:r>
                <a:rPr lang="en-US" dirty="0" smtClean="0">
                  <a:latin typeface="Times New Roman" pitchFamily="-107" charset="0"/>
                  <a:ea typeface="ＭＳ Ｐゴシック" pitchFamily="-107" charset="-128"/>
                </a:rPr>
                <a:t>Create the </a:t>
              </a:r>
              <a:r>
                <a:rPr lang="en-US" dirty="0" err="1" smtClean="0">
                  <a:latin typeface="Times New Roman" pitchFamily="-107" charset="0"/>
                  <a:ea typeface="ＭＳ Ｐゴシック" pitchFamily="-107" charset="-128"/>
                </a:rPr>
                <a:t>AlphaChannelColor</a:t>
              </a:r>
              <a:r>
                <a:rPr lang="en-US" dirty="0" smtClean="0">
                  <a:latin typeface="Times New Roman" pitchFamily="-107" charset="0"/>
                  <a:ea typeface="ＭＳ Ｐゴシック" pitchFamily="-107" charset="-128"/>
                </a:rPr>
                <a:t> class</a:t>
              </a:r>
              <a:endParaRPr lang="en-US" dirty="0">
                <a:latin typeface="Times New Roman" pitchFamily="-107" charset="0"/>
                <a:ea typeface="ＭＳ Ｐゴシック" pitchFamily="-10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43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5181600" cy="314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3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A reference variable can reference objects of classes that are derived from the variable’s class.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GradedActivity exam;</a:t>
            </a:r>
            <a:br>
              <a:rPr lang="en-US" sz="2400" b="1" smtClean="0">
                <a:latin typeface="Courier New" pitchFamily="49" charset="0"/>
              </a:rPr>
            </a:br>
            <a:endParaRPr lang="en-US" sz="2400" b="1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We can use the exam variable to reference a </a:t>
            </a:r>
            <a:r>
              <a:rPr lang="en-US" sz="2400" smtClean="0">
                <a:latin typeface="Courier New" pitchFamily="49" charset="0"/>
              </a:rPr>
              <a:t>GradedActivity</a:t>
            </a:r>
            <a:r>
              <a:rPr lang="en-US" sz="2400" smtClean="0"/>
              <a:t> object.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exam = new GradedActivity();</a:t>
            </a:r>
            <a:br>
              <a:rPr lang="en-US" sz="2400" b="1" smtClean="0">
                <a:latin typeface="Courier New" pitchFamily="49" charset="0"/>
              </a:rPr>
            </a:br>
            <a:endParaRPr lang="en-US" sz="2400" b="1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</a:rPr>
              <a:t>GradedActivity</a:t>
            </a:r>
            <a:r>
              <a:rPr lang="en-US" sz="2400" smtClean="0"/>
              <a:t> class is also used as the superclass for the </a:t>
            </a:r>
            <a:r>
              <a:rPr lang="en-US" sz="2400" smtClean="0">
                <a:latin typeface="Courier New" pitchFamily="49" charset="0"/>
              </a:rPr>
              <a:t>FinalExam</a:t>
            </a:r>
            <a:r>
              <a:rPr lang="en-US" sz="2400" smtClean="0"/>
              <a:t> class.</a:t>
            </a:r>
          </a:p>
          <a:p>
            <a:pPr eaLnBrk="1" hangingPunct="1"/>
            <a:r>
              <a:rPr lang="en-US" sz="2400" smtClean="0"/>
              <a:t>An object of the </a:t>
            </a:r>
            <a:r>
              <a:rPr lang="en-US" sz="2400" smtClean="0">
                <a:latin typeface="Courier New" pitchFamily="49" charset="0"/>
              </a:rPr>
              <a:t>FinalExam</a:t>
            </a:r>
            <a:r>
              <a:rPr lang="en-US" sz="2400" smtClean="0"/>
              <a:t> class </a:t>
            </a:r>
            <a:r>
              <a:rPr lang="en-US" sz="2400" b="1" i="1" smtClean="0"/>
              <a:t>is a</a:t>
            </a:r>
            <a:r>
              <a:rPr lang="en-US" sz="2400" smtClean="0"/>
              <a:t> </a:t>
            </a:r>
            <a:r>
              <a:rPr lang="en-US" sz="2400" smtClean="0">
                <a:latin typeface="Courier New" pitchFamily="49" charset="0"/>
              </a:rPr>
              <a:t>GradedActivity</a:t>
            </a:r>
            <a:r>
              <a:rPr lang="en-US" sz="2400" smtClean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9894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Based on the following inheritance hierarchy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81200" y="2667000"/>
            <a:ext cx="5029200" cy="2438400"/>
            <a:chOff x="2016" y="1968"/>
            <a:chExt cx="3168" cy="1536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696" y="2640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PassFailActivity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3696" y="321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PassFailExam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880" y="1968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err="1"/>
                <a:t>GradedActivity</a:t>
              </a:r>
              <a:endParaRPr lang="en-US" dirty="0"/>
            </a:p>
          </p:txBody>
        </p:sp>
        <p:cxnSp>
          <p:nvCxnSpPr>
            <p:cNvPr id="26633" name="AutoShape 11"/>
            <p:cNvCxnSpPr>
              <a:cxnSpLocks noChangeShapeType="1"/>
              <a:stCxn id="26631" idx="0"/>
              <a:endCxn id="26630" idx="2"/>
            </p:cNvCxnSpPr>
            <p:nvPr/>
          </p:nvCxnSpPr>
          <p:spPr bwMode="auto">
            <a:xfrm flipV="1">
              <a:off x="4440" y="2928"/>
              <a:ext cx="0" cy="2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34" name="AutoShape 12"/>
            <p:cNvCxnSpPr>
              <a:cxnSpLocks noChangeShapeType="1"/>
              <a:stCxn id="26630" idx="0"/>
              <a:endCxn id="26632" idx="2"/>
            </p:cNvCxnSpPr>
            <p:nvPr/>
          </p:nvCxnSpPr>
          <p:spPr bwMode="auto">
            <a:xfrm rot="5400000" flipH="1">
              <a:off x="3840" y="2040"/>
              <a:ext cx="384" cy="816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2016" y="2640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FinalExam</a:t>
              </a:r>
            </a:p>
          </p:txBody>
        </p:sp>
        <p:cxnSp>
          <p:nvCxnSpPr>
            <p:cNvPr id="26636" name="AutoShape 14"/>
            <p:cNvCxnSpPr>
              <a:cxnSpLocks noChangeShapeType="1"/>
              <a:stCxn id="26635" idx="0"/>
              <a:endCxn id="26632" idx="2"/>
            </p:cNvCxnSpPr>
            <p:nvPr/>
          </p:nvCxnSpPr>
          <p:spPr bwMode="auto">
            <a:xfrm rot="-5400000">
              <a:off x="3000" y="2016"/>
              <a:ext cx="384" cy="864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Polymorphism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95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676400"/>
            <a:ext cx="5943600" cy="428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152400" y="3295650"/>
            <a:ext cx="2717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Inheritance is an</a:t>
            </a:r>
          </a:p>
          <a:p>
            <a:r>
              <a:rPr lang="en-US"/>
              <a:t>“is-a” relationship.</a:t>
            </a:r>
          </a:p>
          <a:p>
            <a:r>
              <a:rPr lang="en-US"/>
              <a:t>A car “is-a” vehicle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533400" y="5105400"/>
            <a:ext cx="29083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Composition is a</a:t>
            </a:r>
          </a:p>
          <a:p>
            <a:r>
              <a:rPr lang="en-US"/>
              <a:t>“has-a” relationship.</a:t>
            </a:r>
          </a:p>
          <a:p>
            <a:r>
              <a:rPr lang="en-US"/>
              <a:t>A car “has-a” tire.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Inheritance?</a:t>
            </a:r>
            <a:b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Generalization vs. Specialization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85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A </a:t>
            </a:r>
            <a:r>
              <a:rPr lang="en-US" sz="2200" dirty="0" err="1" smtClean="0">
                <a:latin typeface="Courier New" pitchFamily="49" charset="0"/>
              </a:rPr>
              <a:t>GradedActivity</a:t>
            </a:r>
            <a:r>
              <a:rPr lang="en-US" sz="2200" dirty="0" smtClean="0"/>
              <a:t> variable can be used to reference a </a:t>
            </a:r>
            <a:r>
              <a:rPr lang="en-US" sz="2200" dirty="0" err="1" smtClean="0">
                <a:latin typeface="Courier New" pitchFamily="49" charset="0"/>
              </a:rPr>
              <a:t>FinalExam</a:t>
            </a:r>
            <a:r>
              <a:rPr lang="en-US" sz="2200" dirty="0" smtClean="0"/>
              <a:t> object. 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GradedActivity</a:t>
            </a:r>
            <a:r>
              <a:rPr lang="en-US" sz="2000" b="1" dirty="0" smtClean="0">
                <a:latin typeface="Courier New" pitchFamily="49" charset="0"/>
              </a:rPr>
              <a:t> exam = new </a:t>
            </a:r>
            <a:r>
              <a:rPr lang="en-US" sz="2000" b="1" dirty="0" err="1" smtClean="0">
                <a:latin typeface="Courier New" pitchFamily="49" charset="0"/>
              </a:rPr>
              <a:t>FinalExam</a:t>
            </a:r>
            <a:r>
              <a:rPr lang="en-US" sz="2000" b="1" dirty="0" smtClean="0">
                <a:latin typeface="Courier New" pitchFamily="49" charset="0"/>
              </a:rPr>
              <a:t>(50, 7);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sz="2200" dirty="0" smtClean="0"/>
              <a:t>This statement creates a </a:t>
            </a:r>
            <a:r>
              <a:rPr lang="en-US" sz="2200" dirty="0" err="1" smtClean="0">
                <a:latin typeface="Courier New" pitchFamily="49" charset="0"/>
              </a:rPr>
              <a:t>FinalExam</a:t>
            </a:r>
            <a:r>
              <a:rPr lang="en-US" sz="2200" dirty="0" smtClean="0"/>
              <a:t> object and stores the object’s address in the exam variable.</a:t>
            </a:r>
          </a:p>
          <a:p>
            <a:pPr eaLnBrk="1" hangingPunct="1"/>
            <a:r>
              <a:rPr lang="en-US" sz="2200" dirty="0" smtClean="0"/>
              <a:t>This is an example of polymorphism.</a:t>
            </a:r>
          </a:p>
          <a:p>
            <a:pPr eaLnBrk="1" hangingPunct="1"/>
            <a:r>
              <a:rPr lang="en-US" sz="2200" dirty="0" smtClean="0"/>
              <a:t>The term </a:t>
            </a:r>
            <a:r>
              <a:rPr lang="en-US" sz="2200" i="1" dirty="0" smtClean="0">
                <a:solidFill>
                  <a:srgbClr val="FF0000"/>
                </a:solidFill>
              </a:rPr>
              <a:t>polymorphism</a:t>
            </a:r>
            <a:r>
              <a:rPr lang="en-US" sz="2200" i="1" dirty="0" smtClean="0"/>
              <a:t> </a:t>
            </a:r>
            <a:r>
              <a:rPr lang="en-US" sz="2200" dirty="0" smtClean="0"/>
              <a:t>means the ability to take </a:t>
            </a:r>
            <a:r>
              <a:rPr lang="en-US" sz="2200" dirty="0" smtClean="0">
                <a:solidFill>
                  <a:srgbClr val="FF0000"/>
                </a:solidFill>
              </a:rPr>
              <a:t>many forms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200" dirty="0" smtClean="0"/>
              <a:t>In Java, a reference variable is </a:t>
            </a:r>
            <a:r>
              <a:rPr lang="en-US" sz="2200" i="1" dirty="0" smtClean="0"/>
              <a:t>polymorphic </a:t>
            </a:r>
            <a:r>
              <a:rPr lang="en-US" sz="2200" dirty="0" smtClean="0"/>
              <a:t>because it can </a:t>
            </a:r>
            <a:r>
              <a:rPr lang="en-US" sz="2200" dirty="0" smtClean="0">
                <a:solidFill>
                  <a:srgbClr val="FF0000"/>
                </a:solidFill>
              </a:rPr>
              <a:t>reference objects </a:t>
            </a:r>
            <a:r>
              <a:rPr lang="en-US" sz="2200" dirty="0" smtClean="0"/>
              <a:t>of types </a:t>
            </a:r>
            <a:r>
              <a:rPr lang="en-US" sz="2200" dirty="0" smtClean="0">
                <a:solidFill>
                  <a:srgbClr val="FF0000"/>
                </a:solidFill>
              </a:rPr>
              <a:t>different</a:t>
            </a:r>
            <a:r>
              <a:rPr lang="en-US" sz="2200" dirty="0" smtClean="0"/>
              <a:t> from its own, as long as those types are </a:t>
            </a:r>
            <a:r>
              <a:rPr lang="en-US" sz="2200" dirty="0" smtClean="0">
                <a:solidFill>
                  <a:srgbClr val="FF0000"/>
                </a:solidFill>
              </a:rPr>
              <a:t>subclasses</a:t>
            </a:r>
            <a:r>
              <a:rPr lang="en-US" sz="2200" dirty="0" smtClean="0"/>
              <a:t> of its type.</a:t>
            </a:r>
          </a:p>
        </p:txBody>
      </p:sp>
    </p:spTree>
    <p:extLst>
      <p:ext uri="{BB962C8B-B14F-4D97-AF65-F5344CB8AC3E}">
        <p14:creationId xmlns:p14="http://schemas.microsoft.com/office/powerpoint/2010/main" val="1151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0772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Other legal polymorphic references: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GradedActivity</a:t>
            </a:r>
            <a:r>
              <a:rPr lang="en-US" sz="1800" b="1" dirty="0" smtClean="0">
                <a:latin typeface="Courier New" pitchFamily="49" charset="0"/>
              </a:rPr>
              <a:t> exam1 = new </a:t>
            </a:r>
            <a:r>
              <a:rPr lang="en-US" sz="1800" b="1" dirty="0" err="1" smtClean="0">
                <a:latin typeface="Courier New" pitchFamily="49" charset="0"/>
              </a:rPr>
              <a:t>FinalExam</a:t>
            </a:r>
            <a:r>
              <a:rPr lang="en-US" sz="1800" b="1" dirty="0" smtClean="0">
                <a:latin typeface="Courier New" pitchFamily="49" charset="0"/>
              </a:rPr>
              <a:t>(50, 7);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GradedActivity</a:t>
            </a:r>
            <a:r>
              <a:rPr lang="en-US" sz="1800" b="1" dirty="0" smtClean="0">
                <a:latin typeface="Courier New" pitchFamily="49" charset="0"/>
              </a:rPr>
              <a:t> exam2 = new </a:t>
            </a:r>
            <a:r>
              <a:rPr lang="en-US" sz="1800" b="1" dirty="0" err="1" smtClean="0">
                <a:latin typeface="Courier New" pitchFamily="49" charset="0"/>
              </a:rPr>
              <a:t>PassFailActivity</a:t>
            </a:r>
            <a:r>
              <a:rPr lang="en-US" sz="1800" b="1" dirty="0" smtClean="0">
                <a:latin typeface="Courier New" pitchFamily="49" charset="0"/>
              </a:rPr>
              <a:t>(70);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GradedActivity</a:t>
            </a:r>
            <a:r>
              <a:rPr lang="en-US" sz="1800" b="1" dirty="0" smtClean="0">
                <a:latin typeface="Courier New" pitchFamily="49" charset="0"/>
              </a:rPr>
              <a:t> exam3 = new </a:t>
            </a:r>
            <a:r>
              <a:rPr lang="en-US" sz="1800" b="1" dirty="0" err="1" smtClean="0">
                <a:latin typeface="Courier New" pitchFamily="49" charset="0"/>
              </a:rPr>
              <a:t>PassFailExam</a:t>
            </a:r>
            <a:r>
              <a:rPr lang="en-US" sz="1800" b="1" dirty="0" smtClean="0">
                <a:latin typeface="Courier New" pitchFamily="49" charset="0"/>
              </a:rPr>
              <a:t>(100, 10, 70);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GradedActivity</a:t>
            </a:r>
            <a:r>
              <a:rPr lang="en-US" sz="2400" dirty="0" smtClean="0"/>
              <a:t> class has three methods: </a:t>
            </a:r>
            <a:r>
              <a:rPr lang="en-US" sz="2400" dirty="0" err="1" smtClean="0">
                <a:latin typeface="Courier New" pitchFamily="49" charset="0"/>
              </a:rPr>
              <a:t>setScore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itchFamily="49" charset="0"/>
              </a:rPr>
              <a:t>getScore</a:t>
            </a:r>
            <a:r>
              <a:rPr lang="en-US" sz="2400" dirty="0" smtClean="0"/>
              <a:t>, and </a:t>
            </a:r>
            <a:r>
              <a:rPr lang="en-US" sz="2400" dirty="0" err="1" smtClean="0">
                <a:latin typeface="Courier New" pitchFamily="49" charset="0"/>
              </a:rPr>
              <a:t>getGrade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dirty="0" err="1" smtClean="0">
                <a:latin typeface="Courier New" pitchFamily="49" charset="0"/>
              </a:rPr>
              <a:t>GradedActivity</a:t>
            </a:r>
            <a:r>
              <a:rPr lang="en-US" sz="2400" dirty="0" smtClean="0"/>
              <a:t> variable can be used to call only those three methods.</a:t>
            </a:r>
          </a:p>
          <a:p>
            <a:pPr lvl="1" eaLnBrk="1" hangingPunct="1"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GradedActivity</a:t>
            </a:r>
            <a:r>
              <a:rPr lang="en-US" sz="1600" b="1" dirty="0" smtClean="0">
                <a:latin typeface="Courier New" pitchFamily="49" charset="0"/>
              </a:rPr>
              <a:t> exam = new </a:t>
            </a:r>
            <a:r>
              <a:rPr lang="en-US" sz="1600" b="1" dirty="0" err="1" smtClean="0">
                <a:latin typeface="Courier New" pitchFamily="49" charset="0"/>
              </a:rPr>
              <a:t>PassFailExam</a:t>
            </a:r>
            <a:r>
              <a:rPr lang="en-US" sz="1600" b="1" dirty="0" smtClean="0">
                <a:latin typeface="Courier New" pitchFamily="49" charset="0"/>
              </a:rPr>
              <a:t>(100, 10, 70);</a:t>
            </a:r>
          </a:p>
          <a:p>
            <a:pPr lvl="1" eaLnBrk="1" hangingPunct="1"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exam.getScore</a:t>
            </a:r>
            <a:r>
              <a:rPr lang="en-US" sz="1600" b="1" dirty="0" smtClean="0">
                <a:latin typeface="Courier New" pitchFamily="49" charset="0"/>
              </a:rPr>
              <a:t>()); // This works.</a:t>
            </a:r>
          </a:p>
          <a:p>
            <a:pPr lvl="1" eaLnBrk="1" hangingPunct="1"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exam.getGrade</a:t>
            </a:r>
            <a:r>
              <a:rPr lang="en-US" sz="1600" b="1" dirty="0" smtClean="0">
                <a:latin typeface="Courier New" pitchFamily="49" charset="0"/>
              </a:rPr>
              <a:t>()); // This works.</a:t>
            </a:r>
          </a:p>
          <a:p>
            <a:pPr lvl="1" eaLnBrk="1" hangingPunct="1"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exam.getPointsEach</a:t>
            </a:r>
            <a:r>
              <a:rPr lang="en-US" sz="1600" b="1" dirty="0" smtClean="0">
                <a:latin typeface="Courier New" pitchFamily="49" charset="0"/>
              </a:rPr>
              <a:t>()); // ERROR!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876800" y="228600"/>
            <a:ext cx="4114800" cy="2057400"/>
            <a:chOff x="2016" y="1968"/>
            <a:chExt cx="3168" cy="153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696" y="2640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 err="1"/>
                <a:t>PassFailActivity</a:t>
              </a:r>
              <a:endParaRPr lang="en-US" sz="2000" dirty="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696" y="321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PassFailExam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80" y="1968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 err="1"/>
                <a:t>GradedActivity</a:t>
              </a:r>
              <a:endParaRPr lang="en-US" sz="2000" dirty="0"/>
            </a:p>
          </p:txBody>
        </p:sp>
        <p:cxnSp>
          <p:nvCxnSpPr>
            <p:cNvPr id="9" name="AutoShape 11"/>
            <p:cNvCxnSpPr>
              <a:cxnSpLocks noChangeShapeType="1"/>
              <a:stCxn id="7" idx="0"/>
              <a:endCxn id="6" idx="2"/>
            </p:cNvCxnSpPr>
            <p:nvPr/>
          </p:nvCxnSpPr>
          <p:spPr bwMode="auto">
            <a:xfrm flipV="1">
              <a:off x="4440" y="2928"/>
              <a:ext cx="0" cy="2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" name="AutoShape 12"/>
            <p:cNvCxnSpPr>
              <a:cxnSpLocks noChangeShapeType="1"/>
              <a:stCxn id="6" idx="0"/>
              <a:endCxn id="8" idx="2"/>
            </p:cNvCxnSpPr>
            <p:nvPr/>
          </p:nvCxnSpPr>
          <p:spPr bwMode="auto">
            <a:xfrm rot="5400000" flipH="1">
              <a:off x="3840" y="2040"/>
              <a:ext cx="384" cy="816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016" y="2640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FinalExam</a:t>
              </a:r>
            </a:p>
          </p:txBody>
        </p:sp>
        <p:cxnSp>
          <p:nvCxnSpPr>
            <p:cNvPr id="12" name="AutoShape 14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-5400000">
              <a:off x="3000" y="2016"/>
              <a:ext cx="384" cy="864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111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2400300" cy="619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38500" y="304800"/>
            <a:ext cx="405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As a </a:t>
            </a:r>
            <a:r>
              <a:rPr lang="en-US" dirty="0" err="1" smtClean="0"/>
              <a:t>GradedActivity</a:t>
            </a:r>
            <a:r>
              <a:rPr lang="en-US" dirty="0" smtClean="0"/>
              <a:t> reference, only aware of these methods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 bwMode="auto">
          <a:xfrm flipH="1">
            <a:off x="2552700" y="720299"/>
            <a:ext cx="685800" cy="422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514600" y="1447800"/>
            <a:ext cx="4914900" cy="2038529"/>
            <a:chOff x="4229100" y="1447800"/>
            <a:chExt cx="4914900" cy="2038529"/>
          </a:xfrm>
        </p:grpSpPr>
        <p:sp>
          <p:nvSpPr>
            <p:cNvPr id="7" name="TextBox 6"/>
            <p:cNvSpPr txBox="1"/>
            <p:nvPr/>
          </p:nvSpPr>
          <p:spPr>
            <a:xfrm>
              <a:off x="5087921" y="2286000"/>
              <a:ext cx="40560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/>
                <a:t>As a </a:t>
              </a:r>
              <a:r>
                <a:rPr lang="en-US" dirty="0" err="1" smtClean="0"/>
                <a:t>PassFailActivity</a:t>
              </a:r>
              <a:r>
                <a:rPr lang="en-US" dirty="0" smtClean="0"/>
                <a:t> reference, aware of these methods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>
              <a:off x="4229100" y="2886165"/>
              <a:ext cx="858821" cy="3904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1"/>
            </p:cNvCxnSpPr>
            <p:nvPr/>
          </p:nvCxnSpPr>
          <p:spPr bwMode="auto">
            <a:xfrm flipH="1" flipV="1">
              <a:off x="4267200" y="1447800"/>
              <a:ext cx="820721" cy="14383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Rectangle 12"/>
          <p:cNvSpPr/>
          <p:nvPr/>
        </p:nvSpPr>
        <p:spPr>
          <a:xfrm>
            <a:off x="2667000" y="4392305"/>
            <a:ext cx="6324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endParaRPr lang="en-US" sz="1500" b="1" dirty="0" smtClean="0">
              <a:latin typeface="Courier New" pitchFamily="49" charset="0"/>
            </a:endParaRPr>
          </a:p>
          <a:p>
            <a:pPr algn="l" eaLnBrk="1" hangingPunct="1"/>
            <a:r>
              <a:rPr lang="en-US" sz="1500" b="1" dirty="0" err="1" smtClean="0">
                <a:latin typeface="Courier New" pitchFamily="49" charset="0"/>
              </a:rPr>
              <a:t>GradedActivity</a:t>
            </a:r>
            <a:r>
              <a:rPr lang="en-US" sz="1500" b="1" dirty="0" smtClean="0">
                <a:latin typeface="Courier New" pitchFamily="49" charset="0"/>
              </a:rPr>
              <a:t> exam = new </a:t>
            </a:r>
            <a:r>
              <a:rPr lang="en-US" sz="1500" b="1" dirty="0" err="1" smtClean="0">
                <a:latin typeface="Courier New" pitchFamily="49" charset="0"/>
              </a:rPr>
              <a:t>PassFailExam</a:t>
            </a:r>
            <a:r>
              <a:rPr lang="en-US" sz="1500" b="1" dirty="0" smtClean="0">
                <a:latin typeface="Courier New" pitchFamily="49" charset="0"/>
              </a:rPr>
              <a:t>(100, 10, 70);</a:t>
            </a:r>
          </a:p>
          <a:p>
            <a:pPr algn="l" eaLnBrk="1" hangingPunct="1"/>
            <a:r>
              <a:rPr lang="en-US" sz="1500" b="1" dirty="0" err="1" smtClean="0">
                <a:latin typeface="Courier New" pitchFamily="49" charset="0"/>
              </a:rPr>
              <a:t>System.out.println</a:t>
            </a:r>
            <a:r>
              <a:rPr lang="en-US" sz="1500" b="1" dirty="0" smtClean="0">
                <a:latin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</a:rPr>
              <a:t>exam.getScore</a:t>
            </a:r>
            <a:r>
              <a:rPr lang="en-US" sz="1500" b="1" dirty="0" smtClean="0">
                <a:latin typeface="Courier New" pitchFamily="49" charset="0"/>
              </a:rPr>
              <a:t>()); // This works.</a:t>
            </a:r>
          </a:p>
          <a:p>
            <a:pPr algn="l" eaLnBrk="1" hangingPunct="1"/>
            <a:r>
              <a:rPr lang="en-US" sz="1500" b="1" dirty="0" err="1" smtClean="0">
                <a:latin typeface="Courier New" pitchFamily="49" charset="0"/>
              </a:rPr>
              <a:t>System.out.println</a:t>
            </a:r>
            <a:r>
              <a:rPr lang="en-US" sz="1500" b="1" dirty="0" smtClean="0">
                <a:latin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</a:rPr>
              <a:t>exam.getGrade</a:t>
            </a:r>
            <a:r>
              <a:rPr lang="en-US" sz="1500" b="1" dirty="0" smtClean="0">
                <a:latin typeface="Courier New" pitchFamily="49" charset="0"/>
              </a:rPr>
              <a:t>()); // This works.</a:t>
            </a:r>
          </a:p>
          <a:p>
            <a:pPr algn="l" eaLnBrk="1" hangingPunct="1"/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</a:rPr>
              <a:t>System.out.println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</a:rPr>
              <a:t>exam.getPointsEach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()); // ERROR!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95800" y="3657600"/>
            <a:ext cx="3611886" cy="1600200"/>
            <a:chOff x="4495800" y="3657600"/>
            <a:chExt cx="3611886" cy="1600200"/>
          </a:xfrm>
        </p:grpSpPr>
        <p:sp>
          <p:nvSpPr>
            <p:cNvPr id="15" name="TextBox 14"/>
            <p:cNvSpPr txBox="1"/>
            <p:nvPr/>
          </p:nvSpPr>
          <p:spPr>
            <a:xfrm>
              <a:off x="4495800" y="3657600"/>
              <a:ext cx="3611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works, but which copy</a:t>
              </a:r>
            </a:p>
            <a:p>
              <a:r>
                <a:rPr lang="en-US" dirty="0" smtClean="0"/>
                <a:t>Of </a:t>
              </a:r>
              <a:r>
                <a:rPr lang="en-US" dirty="0" err="1" smtClean="0"/>
                <a:t>getGrade</a:t>
              </a:r>
              <a:r>
                <a:rPr lang="en-US" dirty="0" smtClean="0"/>
                <a:t> is used?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>
              <a:off x="6248400" y="4267200"/>
              <a:ext cx="1447800" cy="990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828800" y="1524000"/>
            <a:ext cx="5867400" cy="2743200"/>
            <a:chOff x="1828800" y="1524000"/>
            <a:chExt cx="5867400" cy="27432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 flipV="1">
              <a:off x="1828800" y="3276600"/>
              <a:ext cx="5867400" cy="990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1905000" y="1524000"/>
              <a:ext cx="5791200" cy="2743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557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Polymorphism and Dynamic Binding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the object of the subclass has overridden a method in the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If the variable makes a call to that method the subclass’s version of the method will be run.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GradedActivity</a:t>
            </a:r>
            <a:r>
              <a:rPr lang="en-US" sz="1800" b="1" dirty="0" smtClean="0">
                <a:latin typeface="Courier New" pitchFamily="49" charset="0"/>
              </a:rPr>
              <a:t> exam = new </a:t>
            </a:r>
            <a:r>
              <a:rPr lang="en-US" sz="1800" b="1" dirty="0" err="1" smtClean="0">
                <a:latin typeface="Courier New" pitchFamily="49" charset="0"/>
              </a:rPr>
              <a:t>PassFailActivity</a:t>
            </a:r>
            <a:r>
              <a:rPr lang="en-US" sz="1800" b="1" dirty="0" smtClean="0">
                <a:latin typeface="Courier New" pitchFamily="49" charset="0"/>
              </a:rPr>
              <a:t>(60);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exam.setScore</a:t>
            </a:r>
            <a:r>
              <a:rPr lang="en-US" sz="1800" b="1" dirty="0" smtClean="0">
                <a:latin typeface="Courier New" pitchFamily="49" charset="0"/>
              </a:rPr>
              <a:t>(70);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exam.getGrade</a:t>
            </a:r>
            <a:r>
              <a:rPr lang="en-US" sz="1800" b="1" dirty="0" smtClean="0">
                <a:latin typeface="Courier New" pitchFamily="49" charset="0"/>
              </a:rPr>
              <a:t>());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Java performs </a:t>
            </a:r>
            <a:r>
              <a:rPr lang="en-US" sz="2000" i="1" dirty="0" smtClean="0">
                <a:solidFill>
                  <a:srgbClr val="FF0000"/>
                </a:solidFill>
              </a:rPr>
              <a:t>dynamic binding </a:t>
            </a:r>
            <a:r>
              <a:rPr lang="en-US" sz="2000" dirty="0" smtClean="0"/>
              <a:t>or </a:t>
            </a:r>
            <a:r>
              <a:rPr lang="en-US" sz="2000" i="1" dirty="0" smtClean="0">
                <a:solidFill>
                  <a:srgbClr val="FF0000"/>
                </a:solidFill>
              </a:rPr>
              <a:t>late binding </a:t>
            </a:r>
            <a:r>
              <a:rPr lang="en-US" sz="2000" dirty="0" smtClean="0"/>
              <a:t>when a variable contains a polymorphic reference.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Java Virtual Machine determines at </a:t>
            </a:r>
            <a:r>
              <a:rPr lang="en-US" sz="2000" dirty="0" smtClean="0">
                <a:solidFill>
                  <a:srgbClr val="FF0000"/>
                </a:solidFill>
              </a:rPr>
              <a:t>runtime which method </a:t>
            </a:r>
            <a:r>
              <a:rPr lang="en-US" sz="2000" dirty="0" smtClean="0"/>
              <a:t>to call, depending on the </a:t>
            </a:r>
            <a:r>
              <a:rPr lang="en-US" sz="2000" dirty="0" smtClean="0">
                <a:solidFill>
                  <a:srgbClr val="FF0000"/>
                </a:solidFill>
              </a:rPr>
              <a:t>type of object </a:t>
            </a:r>
            <a:r>
              <a:rPr lang="en-US" sz="2000" dirty="0" smtClean="0"/>
              <a:t>that the variable references.</a:t>
            </a:r>
          </a:p>
        </p:txBody>
      </p:sp>
    </p:spTree>
    <p:extLst>
      <p:ext uri="{BB962C8B-B14F-4D97-AF65-F5344CB8AC3E}">
        <p14:creationId xmlns:p14="http://schemas.microsoft.com/office/powerpoint/2010/main" val="37194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Polymorphism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It is the </a:t>
            </a:r>
            <a:r>
              <a:rPr lang="en-US" sz="2800" dirty="0" smtClean="0">
                <a:solidFill>
                  <a:srgbClr val="FF0000"/>
                </a:solidFill>
              </a:rPr>
              <a:t>object’s</a:t>
            </a:r>
            <a:r>
              <a:rPr lang="en-US" sz="2800" dirty="0" smtClean="0"/>
              <a:t> type, rather than the </a:t>
            </a:r>
            <a:r>
              <a:rPr lang="en-US" sz="2800" dirty="0" smtClean="0">
                <a:solidFill>
                  <a:srgbClr val="FF0000"/>
                </a:solidFill>
              </a:rPr>
              <a:t>reference</a:t>
            </a:r>
            <a:r>
              <a:rPr lang="en-US" sz="2800" dirty="0" smtClean="0"/>
              <a:t> type, that determines which method is called.</a:t>
            </a:r>
          </a:p>
          <a:p>
            <a:pPr eaLnBrk="1" hangingPunct="1"/>
            <a:r>
              <a:rPr lang="en-US" sz="2800" dirty="0" smtClean="0"/>
              <a:t>Example:</a:t>
            </a:r>
          </a:p>
          <a:p>
            <a:pPr lvl="1" eaLnBrk="1" hangingPunct="1"/>
            <a:r>
              <a:rPr lang="en-US" sz="2400" dirty="0" smtClean="0">
                <a:hlinkClick r:id="rId3" action="ppaction://hlinkfile"/>
              </a:rPr>
              <a:t>Polymorphic.java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You cannot assign a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object to a subclass reference variable.</a:t>
            </a:r>
          </a:p>
        </p:txBody>
      </p:sp>
    </p:spTree>
    <p:extLst>
      <p:ext uri="{BB962C8B-B14F-4D97-AF65-F5344CB8AC3E}">
        <p14:creationId xmlns:p14="http://schemas.microsoft.com/office/powerpoint/2010/main" val="31289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3700" y="304800"/>
            <a:ext cx="2400300" cy="619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568426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038600" y="2257425"/>
            <a:ext cx="2860679" cy="3686175"/>
            <a:chOff x="4038600" y="2257425"/>
            <a:chExt cx="2860679" cy="3686175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4038600" y="2257425"/>
              <a:ext cx="2860679" cy="1552575"/>
              <a:chOff x="432" y="3408"/>
              <a:chExt cx="1802" cy="978"/>
            </a:xfrm>
          </p:grpSpPr>
          <p:pic>
            <p:nvPicPr>
              <p:cNvPr id="7" name="Picture 4" descr="MCj04039650000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2" y="3408"/>
                <a:ext cx="57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056" y="3552"/>
                <a:ext cx="1178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smtClean="0"/>
                  <a:t>For each object,</a:t>
                </a:r>
              </a:p>
              <a:p>
                <a:pPr algn="l"/>
                <a:r>
                  <a:rPr lang="en-US" sz="2000" dirty="0" smtClean="0"/>
                  <a:t>w</a:t>
                </a:r>
                <a:r>
                  <a:rPr lang="en-US" sz="2000" dirty="0" smtClean="0">
                    <a:latin typeface="Times New Roman" pitchFamily="18" charset="0"/>
                  </a:rPr>
                  <a:t>hich definition</a:t>
                </a:r>
              </a:p>
              <a:p>
                <a:pPr algn="l"/>
                <a:r>
                  <a:rPr lang="en-US" sz="2000" dirty="0" smtClean="0"/>
                  <a:t>of the methods</a:t>
                </a:r>
              </a:p>
              <a:p>
                <a:pPr algn="l"/>
                <a:r>
                  <a:rPr lang="en-US" sz="2000" dirty="0" smtClean="0"/>
                  <a:t>i</a:t>
                </a:r>
                <a:r>
                  <a:rPr lang="en-US" sz="2000" dirty="0" smtClean="0">
                    <a:latin typeface="Times New Roman" pitchFamily="18" charset="0"/>
                  </a:rPr>
                  <a:t>s it using?</a:t>
                </a:r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 bwMode="auto">
            <a:xfrm flipH="1">
              <a:off x="4572000" y="3429000"/>
              <a:ext cx="457200" cy="2514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994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Classes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An abstract class </a:t>
            </a:r>
            <a:r>
              <a:rPr lang="en-US" sz="2400" dirty="0" smtClean="0">
                <a:solidFill>
                  <a:srgbClr val="FF0000"/>
                </a:solidFill>
              </a:rPr>
              <a:t>cannot be instantiated</a:t>
            </a:r>
            <a:r>
              <a:rPr lang="en-US" sz="2400" dirty="0" smtClean="0"/>
              <a:t>, but other classes are derived from it.</a:t>
            </a:r>
          </a:p>
          <a:p>
            <a:pPr eaLnBrk="1" hangingPunct="1"/>
            <a:r>
              <a:rPr lang="en-US" sz="2400" dirty="0" smtClean="0"/>
              <a:t>An </a:t>
            </a:r>
            <a:r>
              <a:rPr lang="en-US" sz="2400" i="1" dirty="0" smtClean="0"/>
              <a:t>Abstract class </a:t>
            </a:r>
            <a:r>
              <a:rPr lang="en-US" sz="2400" dirty="0" smtClean="0"/>
              <a:t>serves as a </a:t>
            </a:r>
            <a:r>
              <a:rPr lang="en-US" sz="2400" dirty="0" err="1" smtClean="0">
                <a:solidFill>
                  <a:srgbClr val="FF0000"/>
                </a:solidFill>
              </a:rPr>
              <a:t>superclass</a:t>
            </a:r>
            <a:r>
              <a:rPr lang="en-US" sz="2400" dirty="0" smtClean="0"/>
              <a:t> for other classes.</a:t>
            </a:r>
          </a:p>
          <a:p>
            <a:pPr eaLnBrk="1" hangingPunct="1"/>
            <a:r>
              <a:rPr lang="en-US" sz="2400" dirty="0" smtClean="0"/>
              <a:t>The abstract class represents the generic or abstract form of all the classes that are derived from it.</a:t>
            </a:r>
          </a:p>
          <a:p>
            <a:pPr eaLnBrk="1" hangingPunct="1"/>
            <a:r>
              <a:rPr lang="en-US" sz="2400" dirty="0" smtClean="0"/>
              <a:t>A class becomes abstract when you place the abstract key word in the class definition.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public </a:t>
            </a:r>
            <a:r>
              <a:rPr lang="en-US" sz="2400" b="1" i="1" dirty="0" smtClean="0">
                <a:latin typeface="Courier New" pitchFamily="49" charset="0"/>
              </a:rPr>
              <a:t>abstract</a:t>
            </a:r>
            <a:r>
              <a:rPr lang="en-US" sz="2400" b="1" dirty="0" smtClean="0">
                <a:latin typeface="Courier New" pitchFamily="49" charset="0"/>
              </a:rPr>
              <a:t> class </a:t>
            </a:r>
            <a:r>
              <a:rPr lang="en-US" sz="2400" b="1" dirty="0" err="1" smtClean="0">
                <a:latin typeface="Courier New" pitchFamily="49" charset="0"/>
              </a:rPr>
              <a:t>ClassName</a:t>
            </a:r>
            <a:endParaRPr lang="en-US" sz="24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Methods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820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 abstract method has </a:t>
            </a:r>
            <a:r>
              <a:rPr lang="en-US" sz="2800" dirty="0" smtClean="0">
                <a:solidFill>
                  <a:srgbClr val="FF0000"/>
                </a:solidFill>
              </a:rPr>
              <a:t>no body </a:t>
            </a:r>
            <a:r>
              <a:rPr lang="en-US" sz="2800" dirty="0" smtClean="0"/>
              <a:t>and must be </a:t>
            </a:r>
            <a:r>
              <a:rPr lang="en-US" sz="2800" dirty="0" smtClean="0">
                <a:solidFill>
                  <a:srgbClr val="FF0000"/>
                </a:solidFill>
              </a:rPr>
              <a:t>overridden</a:t>
            </a:r>
            <a:r>
              <a:rPr lang="en-US" sz="2800" dirty="0" smtClean="0"/>
              <a:t> in a subclass.</a:t>
            </a:r>
          </a:p>
          <a:p>
            <a:pPr eaLnBrk="1" hangingPunct="1"/>
            <a:r>
              <a:rPr lang="en-US" sz="2800" dirty="0" smtClean="0"/>
              <a:t>An </a:t>
            </a:r>
            <a:r>
              <a:rPr lang="en-US" sz="2800" i="1" dirty="0" smtClean="0"/>
              <a:t>abstract method </a:t>
            </a:r>
            <a:r>
              <a:rPr lang="en-US" sz="2800" dirty="0" smtClean="0"/>
              <a:t>is a method that appears in a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, but expects to be overridden in a subclass.</a:t>
            </a:r>
          </a:p>
          <a:p>
            <a:pPr eaLnBrk="1" hangingPunct="1"/>
            <a:r>
              <a:rPr lang="en-US" sz="2800" dirty="0" smtClean="0"/>
              <a:t>An abstract method has only a header and no body.</a:t>
            </a:r>
          </a:p>
          <a:p>
            <a:pPr lvl="1" eaLnBrk="1" hangingPunct="1"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AccessSpecifier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i="1" dirty="0" smtClean="0">
                <a:latin typeface="Courier New" pitchFamily="49" charset="0"/>
              </a:rPr>
              <a:t>abstract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ReturnType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MethodName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ParameterList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sz="2400" dirty="0" smtClean="0"/>
              <a:t>Example: </a:t>
            </a:r>
          </a:p>
          <a:p>
            <a:pPr lvl="1" eaLnBrk="1" hangingPunct="1"/>
            <a:r>
              <a:rPr lang="en-US" sz="2000" dirty="0" smtClean="0">
                <a:hlinkClick r:id="rId3" action="ppaction://hlinkfile"/>
              </a:rPr>
              <a:t>Student.java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4" action="ppaction://hlinkfile"/>
              </a:rPr>
              <a:t>CompSciStudent.java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5" action="ppaction://hlinkfile"/>
              </a:rPr>
              <a:t>CompSciStudentDemo.java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2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Methods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Notice that the key word </a:t>
            </a:r>
            <a:r>
              <a:rPr lang="en-US" sz="2400" dirty="0" smtClean="0">
                <a:latin typeface="Courier New" pitchFamily="49" charset="0"/>
              </a:rPr>
              <a:t>abstract</a:t>
            </a:r>
            <a:r>
              <a:rPr lang="en-US" sz="2400" dirty="0" smtClean="0"/>
              <a:t> appears in the header, and that the header ends with a semicolon.</a:t>
            </a:r>
            <a:br>
              <a:rPr lang="en-US" sz="2400" dirty="0" smtClean="0"/>
            </a:br>
            <a:r>
              <a:rPr lang="en-US" sz="2400" dirty="0" smtClean="0">
                <a:latin typeface="Minion-Regular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public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abstract</a:t>
            </a:r>
            <a:r>
              <a:rPr lang="en-US" sz="2000" b="1" dirty="0" smtClean="0">
                <a:latin typeface="Courier New" pitchFamily="49" charset="0"/>
              </a:rPr>
              <a:t> void </a:t>
            </a:r>
            <a:r>
              <a:rPr lang="en-US" sz="2000" b="1" dirty="0" err="1" smtClean="0">
                <a:latin typeface="Courier New" pitchFamily="49" charset="0"/>
              </a:rPr>
              <a:t>setValue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value)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sz="1800" b="1" dirty="0" smtClean="0">
                <a:latin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r>
              <a:rPr lang="en-US" sz="2400" dirty="0" smtClean="0"/>
              <a:t>Any </a:t>
            </a:r>
            <a:r>
              <a:rPr lang="en-US" sz="2400" dirty="0" smtClean="0">
                <a:solidFill>
                  <a:srgbClr val="FF0000"/>
                </a:solidFill>
              </a:rPr>
              <a:t>class</a:t>
            </a:r>
            <a:r>
              <a:rPr lang="en-US" sz="2400" dirty="0" smtClean="0"/>
              <a:t> that contains an </a:t>
            </a:r>
            <a:r>
              <a:rPr lang="en-US" sz="2400" dirty="0" smtClean="0">
                <a:solidFill>
                  <a:srgbClr val="FF0000"/>
                </a:solidFill>
              </a:rPr>
              <a:t>abstract method </a:t>
            </a:r>
            <a:r>
              <a:rPr lang="en-US" sz="2400" dirty="0" smtClean="0"/>
              <a:t>is automatically </a:t>
            </a:r>
            <a:r>
              <a:rPr lang="en-US" sz="2400" dirty="0" smtClean="0">
                <a:solidFill>
                  <a:srgbClr val="FF0000"/>
                </a:solidFill>
              </a:rPr>
              <a:t>abstract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If a subclass fails to override an abstract method, a compiler error will result.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Abstract methods </a:t>
            </a:r>
            <a:r>
              <a:rPr lang="en-US" sz="2400" dirty="0" smtClean="0"/>
              <a:t>are used to </a:t>
            </a:r>
            <a:r>
              <a:rPr lang="en-US" sz="2400" dirty="0" smtClean="0">
                <a:solidFill>
                  <a:srgbClr val="FF0000"/>
                </a:solidFill>
              </a:rPr>
              <a:t>ensure</a:t>
            </a:r>
            <a:r>
              <a:rPr lang="en-US" sz="2400" dirty="0" smtClean="0"/>
              <a:t> that a subclass </a:t>
            </a:r>
            <a:r>
              <a:rPr lang="en-US" sz="2400" dirty="0" smtClean="0">
                <a:solidFill>
                  <a:srgbClr val="FF0000"/>
                </a:solidFill>
              </a:rPr>
              <a:t>implements the method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4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3434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37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Inheritance?</a:t>
            </a:r>
            <a:br>
              <a:rPr lang="en-US" dirty="0" smtClean="0"/>
            </a:br>
            <a:r>
              <a:rPr lang="en-US" sz="2800" dirty="0" smtClean="0"/>
              <a:t>Generalization vs. Specialization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/>
              <a:t>Another Example: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term “insect” describes a very general type of creature with numerous characteristics.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Grasshoppers and bumblebees are insects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They share the </a:t>
            </a:r>
            <a:r>
              <a:rPr lang="en-US" sz="2400" dirty="0" smtClean="0">
                <a:solidFill>
                  <a:srgbClr val="FF0000"/>
                </a:solidFill>
              </a:rPr>
              <a:t>general characteristics </a:t>
            </a:r>
            <a:r>
              <a:rPr lang="en-US" sz="2400" dirty="0" smtClean="0"/>
              <a:t>of an insect.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However, they have </a:t>
            </a:r>
            <a:r>
              <a:rPr lang="en-US" sz="2400" dirty="0" smtClean="0">
                <a:solidFill>
                  <a:srgbClr val="FF0000"/>
                </a:solidFill>
              </a:rPr>
              <a:t>special characteristics </a:t>
            </a:r>
            <a:r>
              <a:rPr lang="en-US" sz="2400" dirty="0" smtClean="0"/>
              <a:t>of their own.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grasshoppers have a jumping ability, and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bumblebees have a stinger.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Grasshoppers and bumblebees are </a:t>
            </a:r>
            <a:r>
              <a:rPr lang="en-US" sz="2800" dirty="0" smtClean="0">
                <a:solidFill>
                  <a:srgbClr val="FF0000"/>
                </a:solidFill>
              </a:rPr>
              <a:t>specialized</a:t>
            </a:r>
            <a:r>
              <a:rPr lang="en-US" sz="2800" dirty="0" smtClean="0"/>
              <a:t> versions of an insect.</a:t>
            </a:r>
          </a:p>
        </p:txBody>
      </p:sp>
    </p:spTree>
    <p:extLst>
      <p:ext uri="{BB962C8B-B14F-4D97-AF65-F5344CB8AC3E}">
        <p14:creationId xmlns:p14="http://schemas.microsoft.com/office/powerpoint/2010/main" val="28370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28600" y="6400800"/>
            <a:ext cx="53340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44577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5" y="228600"/>
            <a:ext cx="43529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71600" y="5943600"/>
            <a:ext cx="4159257" cy="914400"/>
            <a:chOff x="432" y="3408"/>
            <a:chExt cx="2620" cy="576"/>
          </a:xfrm>
        </p:grpSpPr>
        <p:pic>
          <p:nvPicPr>
            <p:cNvPr id="5" name="Picture 4" descr="MCj0403965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79" y="3530"/>
              <a:ext cx="20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Draw the UML diagram</a:t>
              </a:r>
              <a:r>
                <a:rPr lang="en-US" sz="2400" dirty="0" smtClean="0">
                  <a:latin typeface="Times New Roman" pitchFamily="18" charset="0"/>
                </a:rPr>
                <a:t>?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42957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81000" y="5146675"/>
            <a:ext cx="3802066" cy="914400"/>
            <a:chOff x="432" y="3408"/>
            <a:chExt cx="2395" cy="576"/>
          </a:xfrm>
        </p:grpSpPr>
        <p:pic>
          <p:nvPicPr>
            <p:cNvPr id="4" name="Picture 4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00" y="3530"/>
              <a:ext cx="16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</a:rPr>
                <a:t>What is the output?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7800"/>
            <a:ext cx="3048000" cy="622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2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8567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(abstract) class  </a:t>
            </a:r>
            <a:r>
              <a:rPr lang="en-US" dirty="0" err="1"/>
              <a:t>DesktopComponent</a:t>
            </a:r>
            <a:r>
              <a:rPr lang="en-US" dirty="0"/>
              <a:t> contains an abstract method  named  </a:t>
            </a:r>
            <a:r>
              <a:rPr lang="en-US" dirty="0" err="1"/>
              <a:t>onClicked</a:t>
            </a:r>
            <a:r>
              <a:rPr lang="en-US" dirty="0"/>
              <a:t> that is void-returning and accepts no parameters . Provide the declaration  of this method 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3274367"/>
            <a:ext cx="423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abstract void </a:t>
            </a:r>
            <a:r>
              <a:rPr lang="en-US" dirty="0" err="1"/>
              <a:t>onClicked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42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the following class hierarchy: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2438400"/>
            <a:ext cx="6400800" cy="3200400"/>
            <a:chOff x="864" y="1392"/>
            <a:chExt cx="4032" cy="2016"/>
          </a:xfrm>
        </p:grpSpPr>
        <p:sp>
          <p:nvSpPr>
            <p:cNvPr id="93190" name="Line 5"/>
            <p:cNvSpPr>
              <a:spLocks noChangeShapeType="1"/>
            </p:cNvSpPr>
            <p:nvPr/>
          </p:nvSpPr>
          <p:spPr bwMode="auto">
            <a:xfrm flipV="1">
              <a:off x="2496" y="181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93191" name="AutoShape 6"/>
            <p:cNvSpPr>
              <a:spLocks noChangeArrowheads="1"/>
            </p:cNvSpPr>
            <p:nvPr/>
          </p:nvSpPr>
          <p:spPr bwMode="auto">
            <a:xfrm>
              <a:off x="2400" y="167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192" name="Line 7"/>
            <p:cNvSpPr>
              <a:spLocks noChangeShapeType="1"/>
            </p:cNvSpPr>
            <p:nvPr/>
          </p:nvSpPr>
          <p:spPr bwMode="auto">
            <a:xfrm>
              <a:off x="1440" y="2064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93193" name="Line 8"/>
            <p:cNvSpPr>
              <a:spLocks noChangeShapeType="1"/>
            </p:cNvSpPr>
            <p:nvPr/>
          </p:nvSpPr>
          <p:spPr bwMode="auto">
            <a:xfrm>
              <a:off x="3072" y="291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93194" name="Line 9"/>
            <p:cNvSpPr>
              <a:spLocks noChangeShapeType="1"/>
            </p:cNvSpPr>
            <p:nvPr/>
          </p:nvSpPr>
          <p:spPr bwMode="auto">
            <a:xfrm>
              <a:off x="1440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93195" name="Line 10"/>
            <p:cNvSpPr>
              <a:spLocks noChangeShapeType="1"/>
            </p:cNvSpPr>
            <p:nvPr/>
          </p:nvSpPr>
          <p:spPr bwMode="auto">
            <a:xfrm>
              <a:off x="3744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93196" name="Line 11"/>
            <p:cNvSpPr>
              <a:spLocks noChangeShapeType="1"/>
            </p:cNvSpPr>
            <p:nvPr/>
          </p:nvSpPr>
          <p:spPr bwMode="auto">
            <a:xfrm>
              <a:off x="3072" y="2910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93197" name="Line 12"/>
            <p:cNvSpPr>
              <a:spLocks noChangeShapeType="1"/>
            </p:cNvSpPr>
            <p:nvPr/>
          </p:nvSpPr>
          <p:spPr bwMode="auto">
            <a:xfrm>
              <a:off x="4368" y="29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93198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93199" name="AutoShape 14"/>
            <p:cNvSpPr>
              <a:spLocks noChangeArrowheads="1"/>
            </p:cNvSpPr>
            <p:nvPr/>
          </p:nvSpPr>
          <p:spPr bwMode="auto">
            <a:xfrm>
              <a:off x="3600" y="254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00" name="Rectangle 15"/>
            <p:cNvSpPr>
              <a:spLocks noChangeArrowheads="1"/>
            </p:cNvSpPr>
            <p:nvPr/>
          </p:nvSpPr>
          <p:spPr bwMode="auto">
            <a:xfrm>
              <a:off x="1872" y="1392"/>
              <a:ext cx="124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 i="1">
                  <a:latin typeface="Arial Unicode MS" pitchFamily="-109" charset="0"/>
                </a:rPr>
                <a:t>StaffMember</a:t>
              </a:r>
              <a:endParaRPr lang="en-US" sz="2000" b="1">
                <a:latin typeface="Arial Unicode MS" pitchFamily="-109" charset="0"/>
              </a:endParaRPr>
            </a:p>
          </p:txBody>
        </p:sp>
        <p:sp>
          <p:nvSpPr>
            <p:cNvPr id="93201" name="Rectangle 16"/>
            <p:cNvSpPr>
              <a:spLocks noChangeArrowheads="1"/>
            </p:cNvSpPr>
            <p:nvPr/>
          </p:nvSpPr>
          <p:spPr bwMode="auto">
            <a:xfrm>
              <a:off x="2592" y="3150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>
                  <a:latin typeface="Arial Unicode MS" pitchFamily="-109" charset="0"/>
                </a:rPr>
                <a:t>Executive</a:t>
              </a:r>
            </a:p>
          </p:txBody>
        </p:sp>
        <p:sp>
          <p:nvSpPr>
            <p:cNvPr id="93202" name="Rectangle 17"/>
            <p:cNvSpPr>
              <a:spLocks noChangeArrowheads="1"/>
            </p:cNvSpPr>
            <p:nvPr/>
          </p:nvSpPr>
          <p:spPr bwMode="auto">
            <a:xfrm>
              <a:off x="3888" y="3150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>
                  <a:latin typeface="Arial Unicode MS" pitchFamily="-109" charset="0"/>
                </a:rPr>
                <a:t>Hourly</a:t>
              </a:r>
            </a:p>
          </p:txBody>
        </p:sp>
        <p:sp>
          <p:nvSpPr>
            <p:cNvPr id="93203" name="Rectangle 18"/>
            <p:cNvSpPr>
              <a:spLocks noChangeArrowheads="1"/>
            </p:cNvSpPr>
            <p:nvPr/>
          </p:nvSpPr>
          <p:spPr bwMode="auto">
            <a:xfrm>
              <a:off x="864" y="2256"/>
              <a:ext cx="1152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>
                  <a:latin typeface="Arial Unicode MS" pitchFamily="-109" charset="0"/>
                </a:rPr>
                <a:t>Volunteer</a:t>
              </a:r>
            </a:p>
          </p:txBody>
        </p:sp>
        <p:sp>
          <p:nvSpPr>
            <p:cNvPr id="93204" name="Rectangle 19"/>
            <p:cNvSpPr>
              <a:spLocks noChangeArrowheads="1"/>
            </p:cNvSpPr>
            <p:nvPr/>
          </p:nvSpPr>
          <p:spPr bwMode="auto">
            <a:xfrm>
              <a:off x="3120" y="2256"/>
              <a:ext cx="124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>
                  <a:latin typeface="Arial Unicode MS" pitchFamily="-109" charset="0"/>
                </a:rPr>
                <a:t>Employee</a:t>
              </a:r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28600" y="1508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Polymorphism via Abstract Methods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70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152400" y="0"/>
            <a:ext cx="454848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//******************************************************</a:t>
            </a:r>
          </a:p>
          <a:p>
            <a:pPr algn="l"/>
            <a:r>
              <a:rPr lang="en-US" sz="1200" dirty="0"/>
              <a:t>//  StaffMember.java       Author: Lewis/Loftus</a:t>
            </a:r>
          </a:p>
          <a:p>
            <a:pPr algn="l"/>
            <a:r>
              <a:rPr lang="en-US" sz="1200" dirty="0"/>
              <a:t>//</a:t>
            </a:r>
          </a:p>
          <a:p>
            <a:pPr algn="l"/>
            <a:r>
              <a:rPr lang="en-US" sz="1200" dirty="0"/>
              <a:t>//  Represents a generic staff member.</a:t>
            </a:r>
          </a:p>
          <a:p>
            <a:pPr algn="l"/>
            <a:r>
              <a:rPr lang="en-US" sz="1200" dirty="0"/>
              <a:t>//**************************************************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abstract</a:t>
            </a:r>
            <a:r>
              <a:rPr lang="en-US" sz="1200" dirty="0"/>
              <a:t> public class </a:t>
            </a:r>
            <a:r>
              <a:rPr lang="en-US" sz="1200" dirty="0" err="1"/>
              <a:t>StaffMember</a:t>
            </a:r>
            <a:endParaRPr lang="en-US" sz="1200" dirty="0"/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200" dirty="0"/>
              <a:t>   protected String name;</a:t>
            </a:r>
          </a:p>
          <a:p>
            <a:pPr algn="l"/>
            <a:r>
              <a:rPr lang="en-US" sz="1200" dirty="0"/>
              <a:t>   protected String address;</a:t>
            </a:r>
          </a:p>
          <a:p>
            <a:pPr algn="l"/>
            <a:r>
              <a:rPr lang="en-US" sz="1200" dirty="0"/>
              <a:t>   protected String phone;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//  Constructor: Sets up this staff member using the specified</a:t>
            </a:r>
          </a:p>
          <a:p>
            <a:pPr algn="l"/>
            <a:r>
              <a:rPr lang="en-US" sz="1200" dirty="0"/>
              <a:t>   //  information.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</a:t>
            </a:r>
            <a:r>
              <a:rPr lang="en-US" sz="1200" dirty="0" err="1"/>
              <a:t>StaffMember</a:t>
            </a:r>
            <a:r>
              <a:rPr lang="en-US" sz="1200" dirty="0"/>
              <a:t> (String </a:t>
            </a:r>
            <a:r>
              <a:rPr lang="en-US" sz="1200" dirty="0" err="1"/>
              <a:t>eName</a:t>
            </a:r>
            <a:r>
              <a:rPr lang="en-US" sz="1200" dirty="0"/>
              <a:t>, String </a:t>
            </a:r>
            <a:r>
              <a:rPr lang="en-US" sz="1200" dirty="0" err="1"/>
              <a:t>eAddress</a:t>
            </a:r>
            <a:r>
              <a:rPr lang="en-US" sz="1200" dirty="0"/>
              <a:t>, String </a:t>
            </a:r>
            <a:r>
              <a:rPr lang="en-US" sz="1200" dirty="0" err="1"/>
              <a:t>ePhone</a:t>
            </a:r>
            <a:r>
              <a:rPr lang="en-US" sz="1200" dirty="0"/>
              <a:t>)</a:t>
            </a:r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name = </a:t>
            </a:r>
            <a:r>
              <a:rPr lang="en-US" sz="1200" dirty="0" err="1"/>
              <a:t>eName</a:t>
            </a:r>
            <a:r>
              <a:rPr lang="en-US" sz="1200" dirty="0"/>
              <a:t>;</a:t>
            </a:r>
          </a:p>
          <a:p>
            <a:pPr algn="l"/>
            <a:r>
              <a:rPr lang="en-US" sz="1200" dirty="0"/>
              <a:t>      address = </a:t>
            </a:r>
            <a:r>
              <a:rPr lang="en-US" sz="1200" dirty="0" err="1"/>
              <a:t>eAddress</a:t>
            </a:r>
            <a:r>
              <a:rPr lang="en-US" sz="1200" dirty="0"/>
              <a:t>;</a:t>
            </a:r>
          </a:p>
          <a:p>
            <a:pPr algn="l"/>
            <a:r>
              <a:rPr lang="en-US" sz="1200" dirty="0"/>
              <a:t>      phone = </a:t>
            </a:r>
            <a:r>
              <a:rPr lang="en-US" sz="1200" dirty="0" err="1"/>
              <a:t>ePhone</a:t>
            </a:r>
            <a:r>
              <a:rPr lang="en-US" sz="1200" dirty="0"/>
              <a:t>;</a:t>
            </a:r>
          </a:p>
          <a:p>
            <a:pPr algn="l"/>
            <a:r>
              <a:rPr lang="en-US" sz="1200" dirty="0"/>
              <a:t>   }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4647027" y="3124200"/>
            <a:ext cx="419217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//-----------------------------------------------------------------</a:t>
            </a:r>
          </a:p>
          <a:p>
            <a:pPr algn="l"/>
            <a:r>
              <a:rPr lang="en-US" sz="1200" dirty="0"/>
              <a:t>   //  Returns a string including the basic employee information.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String </a:t>
            </a:r>
            <a:r>
              <a:rPr lang="en-US" sz="1200" dirty="0" err="1"/>
              <a:t>toString</a:t>
            </a:r>
            <a:r>
              <a:rPr lang="en-US" sz="1200" dirty="0"/>
              <a:t>()</a:t>
            </a:r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String result = "Name: " + name + "\n";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result += "Address: " + address + "\n";</a:t>
            </a:r>
          </a:p>
          <a:p>
            <a:pPr algn="l"/>
            <a:r>
              <a:rPr lang="en-US" sz="1200" dirty="0"/>
              <a:t>      result += "Phone: " + phone;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return result;</a:t>
            </a:r>
          </a:p>
          <a:p>
            <a:pPr algn="l"/>
            <a:r>
              <a:rPr lang="en-US" sz="1200" dirty="0"/>
              <a:t>   }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//  Derived classes must define the pay method for each type of</a:t>
            </a:r>
          </a:p>
          <a:p>
            <a:pPr algn="l"/>
            <a:r>
              <a:rPr lang="en-US" sz="1200" dirty="0"/>
              <a:t>   //  employee.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</a:t>
            </a:r>
            <a:r>
              <a:rPr lang="en-US" sz="1200" dirty="0">
                <a:solidFill>
                  <a:srgbClr val="FF0000"/>
                </a:solidFill>
              </a:rPr>
              <a:t>abstract</a:t>
            </a:r>
            <a:r>
              <a:rPr lang="en-US" sz="1200" dirty="0"/>
              <a:t> double pay();</a:t>
            </a:r>
          </a:p>
          <a:p>
            <a:pPr algn="l"/>
            <a:r>
              <a:rPr lang="en-US" sz="1200" dirty="0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15000" y="304800"/>
            <a:ext cx="3086100" cy="1936750"/>
            <a:chOff x="864" y="2563"/>
            <a:chExt cx="1944" cy="1220"/>
          </a:xfrm>
        </p:grpSpPr>
        <p:sp>
          <p:nvSpPr>
            <p:cNvPr id="94214" name="Rectangle 5"/>
            <p:cNvSpPr>
              <a:spLocks noChangeArrowheads="1"/>
            </p:cNvSpPr>
            <p:nvPr/>
          </p:nvSpPr>
          <p:spPr bwMode="auto">
            <a:xfrm>
              <a:off x="864" y="2563"/>
              <a:ext cx="1944" cy="3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000" b="1">
                  <a:latin typeface="Arial Unicode MS" pitchFamily="-109" charset="0"/>
                </a:rPr>
                <a:t>StaffMember</a:t>
              </a:r>
            </a:p>
            <a:p>
              <a:pPr algn="ctr"/>
              <a:r>
                <a:rPr lang="en-US" sz="1400" b="1">
                  <a:latin typeface="Arial Unicode MS" pitchFamily="-109" charset="0"/>
                </a:rPr>
                <a:t>{abstract}</a:t>
              </a:r>
            </a:p>
          </p:txBody>
        </p:sp>
        <p:sp>
          <p:nvSpPr>
            <p:cNvPr id="94215" name="Rectangle 6"/>
            <p:cNvSpPr>
              <a:spLocks noChangeArrowheads="1"/>
            </p:cNvSpPr>
            <p:nvPr/>
          </p:nvSpPr>
          <p:spPr bwMode="auto">
            <a:xfrm>
              <a:off x="864" y="2928"/>
              <a:ext cx="1944" cy="48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600" b="1">
                  <a:latin typeface="Arial Unicode MS" pitchFamily="-109" charset="0"/>
                </a:rPr>
                <a:t># name : String</a:t>
              </a:r>
            </a:p>
            <a:p>
              <a:r>
                <a:rPr lang="en-US" sz="1600" b="1">
                  <a:latin typeface="Arial Unicode MS" pitchFamily="-109" charset="0"/>
                </a:rPr>
                <a:t># address : String</a:t>
              </a:r>
            </a:p>
            <a:p>
              <a:r>
                <a:rPr lang="en-US" sz="1600" b="1">
                  <a:latin typeface="Arial Unicode MS" pitchFamily="-109" charset="0"/>
                </a:rPr>
                <a:t># phone: String</a:t>
              </a:r>
            </a:p>
          </p:txBody>
        </p:sp>
        <p:sp>
          <p:nvSpPr>
            <p:cNvPr id="94216" name="Rectangle 7"/>
            <p:cNvSpPr>
              <a:spLocks noChangeArrowheads="1"/>
            </p:cNvSpPr>
            <p:nvPr/>
          </p:nvSpPr>
          <p:spPr bwMode="auto">
            <a:xfrm>
              <a:off x="864" y="3408"/>
              <a:ext cx="1944" cy="375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600" b="1">
                  <a:latin typeface="Arial Unicode MS" pitchFamily="-109" charset="0"/>
                </a:rPr>
                <a:t>+ toString() : String</a:t>
              </a:r>
            </a:p>
            <a:p>
              <a:r>
                <a:rPr lang="en-US" sz="1600" b="1">
                  <a:latin typeface="Arial Unicode MS" pitchFamily="-109" charset="0"/>
                </a:rPr>
                <a:t>+ pay() : double {abstract}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61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583DECDE-8316-4338-948B-388772F027CC}" type="slidenum">
              <a:rPr lang="en-US" smtClean="0"/>
              <a:pPr algn="l"/>
              <a:t>65</a:t>
            </a:fld>
            <a:endParaRPr lang="en-US" smtClean="0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381000" y="152400"/>
            <a:ext cx="6388287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//********************************************************************</a:t>
            </a:r>
          </a:p>
          <a:p>
            <a:pPr algn="l"/>
            <a:r>
              <a:rPr lang="en-US" sz="1400" dirty="0"/>
              <a:t>//  Volunteer.java       Author: Lewis/Loftus</a:t>
            </a:r>
          </a:p>
          <a:p>
            <a:pPr algn="l"/>
            <a:r>
              <a:rPr lang="en-US" sz="1400" dirty="0"/>
              <a:t>//</a:t>
            </a:r>
          </a:p>
          <a:p>
            <a:pPr algn="l"/>
            <a:r>
              <a:rPr lang="en-US" sz="1400" dirty="0"/>
              <a:t>//  Represents a staff member that works as a volunteer.</a:t>
            </a:r>
          </a:p>
          <a:p>
            <a:pPr algn="l"/>
            <a:r>
              <a:rPr lang="en-US" sz="1400" dirty="0"/>
              <a:t>//********************************************************************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public class Volunteer extends </a:t>
            </a:r>
            <a:r>
              <a:rPr lang="en-US" sz="1400" dirty="0" err="1"/>
              <a:t>StaffMember</a:t>
            </a:r>
            <a:endParaRPr lang="en-US" sz="1400" dirty="0"/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 //-----------------------------------------------------------------</a:t>
            </a:r>
          </a:p>
          <a:p>
            <a:pPr algn="l"/>
            <a:r>
              <a:rPr lang="en-US" sz="1400" dirty="0"/>
              <a:t>   //  Constructor: Sets up this volunteer using the specified</a:t>
            </a:r>
          </a:p>
          <a:p>
            <a:pPr algn="l"/>
            <a:r>
              <a:rPr lang="en-US" sz="1400" dirty="0"/>
              <a:t>   //  information.</a:t>
            </a:r>
          </a:p>
          <a:p>
            <a:pPr algn="l"/>
            <a:r>
              <a:rPr lang="en-US" sz="1400" dirty="0"/>
              <a:t>   //-----------------------------------------------------------------</a:t>
            </a:r>
          </a:p>
          <a:p>
            <a:pPr algn="l"/>
            <a:r>
              <a:rPr lang="en-US" sz="1400" dirty="0"/>
              <a:t>   public Volunteer (String </a:t>
            </a:r>
            <a:r>
              <a:rPr lang="en-US" sz="1400" dirty="0" err="1"/>
              <a:t>eName</a:t>
            </a:r>
            <a:r>
              <a:rPr lang="en-US" sz="1400" dirty="0"/>
              <a:t>, String </a:t>
            </a:r>
            <a:r>
              <a:rPr lang="en-US" sz="1400" dirty="0" err="1"/>
              <a:t>eAddress</a:t>
            </a:r>
            <a:r>
              <a:rPr lang="en-US" sz="1400" dirty="0"/>
              <a:t>, String </a:t>
            </a:r>
            <a:r>
              <a:rPr lang="en-US" sz="1400" dirty="0" err="1"/>
              <a:t>ePhone</a:t>
            </a:r>
            <a:r>
              <a:rPr lang="en-US" sz="1400" dirty="0"/>
              <a:t>)</a:t>
            </a:r>
          </a:p>
          <a:p>
            <a:pPr algn="l"/>
            <a:r>
              <a:rPr lang="en-US" sz="1400" dirty="0"/>
              <a:t>   {</a:t>
            </a:r>
          </a:p>
          <a:p>
            <a:pPr algn="l"/>
            <a:r>
              <a:rPr lang="en-US" sz="1400" dirty="0"/>
              <a:t>      super (</a:t>
            </a:r>
            <a:r>
              <a:rPr lang="en-US" sz="1400" dirty="0" err="1"/>
              <a:t>eName</a:t>
            </a:r>
            <a:r>
              <a:rPr lang="en-US" sz="1400" dirty="0"/>
              <a:t>, </a:t>
            </a:r>
            <a:r>
              <a:rPr lang="en-US" sz="1400" dirty="0" err="1"/>
              <a:t>eAddress</a:t>
            </a:r>
            <a:r>
              <a:rPr lang="en-US" sz="1400" dirty="0"/>
              <a:t>, </a:t>
            </a:r>
            <a:r>
              <a:rPr lang="en-US" sz="1400" dirty="0" err="1"/>
              <a:t>ePhone</a:t>
            </a:r>
            <a:r>
              <a:rPr lang="en-US" sz="1400" dirty="0"/>
              <a:t>);</a:t>
            </a:r>
          </a:p>
          <a:p>
            <a:pPr algn="l"/>
            <a:r>
              <a:rPr lang="en-US" sz="1400" dirty="0"/>
              <a:t>   }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//-----------------------------------------------------------------</a:t>
            </a:r>
          </a:p>
          <a:p>
            <a:pPr algn="l"/>
            <a:r>
              <a:rPr lang="en-US" sz="1400" dirty="0"/>
              <a:t>   //  Returns a zero pay value for this volunteer.</a:t>
            </a:r>
          </a:p>
          <a:p>
            <a:pPr algn="l"/>
            <a:r>
              <a:rPr lang="en-US" sz="1400" dirty="0"/>
              <a:t>   //-----------------------------------------------------------------</a:t>
            </a:r>
          </a:p>
          <a:p>
            <a:pPr algn="l"/>
            <a:r>
              <a:rPr lang="en-US" sz="1400" dirty="0"/>
              <a:t>   public double pay()</a:t>
            </a:r>
          </a:p>
          <a:p>
            <a:pPr algn="l"/>
            <a:r>
              <a:rPr lang="en-US" sz="1400" dirty="0"/>
              <a:t>   {</a:t>
            </a:r>
          </a:p>
          <a:p>
            <a:pPr algn="l"/>
            <a:r>
              <a:rPr lang="en-US" sz="1400" dirty="0"/>
              <a:t>      return 0.0;</a:t>
            </a:r>
          </a:p>
          <a:p>
            <a:pPr algn="l"/>
            <a:r>
              <a:rPr lang="en-US" sz="1400" dirty="0"/>
              <a:t>   }</a:t>
            </a:r>
          </a:p>
          <a:p>
            <a:pPr algn="l"/>
            <a:r>
              <a:rPr lang="en-US" sz="1400" dirty="0"/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62600" y="3124200"/>
            <a:ext cx="2514600" cy="1651000"/>
            <a:chOff x="3504" y="1968"/>
            <a:chExt cx="1584" cy="1040"/>
          </a:xfrm>
        </p:grpSpPr>
        <p:sp>
          <p:nvSpPr>
            <p:cNvPr id="95243" name="Rectangle 4"/>
            <p:cNvSpPr>
              <a:spLocks noChangeArrowheads="1"/>
            </p:cNvSpPr>
            <p:nvPr/>
          </p:nvSpPr>
          <p:spPr bwMode="auto">
            <a:xfrm>
              <a:off x="3504" y="1968"/>
              <a:ext cx="1584" cy="335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600" b="1">
                  <a:latin typeface="Arial Unicode MS" pitchFamily="-109" charset="0"/>
                </a:rPr>
                <a:t>StaffMember</a:t>
              </a:r>
            </a:p>
            <a:p>
              <a:pPr algn="ctr"/>
              <a:r>
                <a:rPr lang="en-US" sz="1200" b="1">
                  <a:latin typeface="Arial Unicode MS" pitchFamily="-109" charset="0"/>
                </a:rPr>
                <a:t>{abstract}</a:t>
              </a:r>
            </a:p>
          </p:txBody>
        </p:sp>
        <p:sp>
          <p:nvSpPr>
            <p:cNvPr id="95244" name="Rectangle 5"/>
            <p:cNvSpPr>
              <a:spLocks noChangeArrowheads="1"/>
            </p:cNvSpPr>
            <p:nvPr/>
          </p:nvSpPr>
          <p:spPr bwMode="auto">
            <a:xfrm>
              <a:off x="3504" y="2304"/>
              <a:ext cx="1584" cy="384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# name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# address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# phone: String</a:t>
              </a:r>
            </a:p>
          </p:txBody>
        </p:sp>
        <p:sp>
          <p:nvSpPr>
            <p:cNvPr id="95245" name="Rectangle 6"/>
            <p:cNvSpPr>
              <a:spLocks noChangeArrowheads="1"/>
            </p:cNvSpPr>
            <p:nvPr/>
          </p:nvSpPr>
          <p:spPr bwMode="auto">
            <a:xfrm>
              <a:off x="3504" y="2688"/>
              <a:ext cx="1584" cy="32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+ toString()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+ pay() : double {abstract}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562600" y="5486400"/>
            <a:ext cx="2514600" cy="1117600"/>
            <a:chOff x="2112" y="3168"/>
            <a:chExt cx="1584" cy="704"/>
          </a:xfrm>
        </p:grpSpPr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2112" y="3168"/>
              <a:ext cx="1584" cy="22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600" b="1">
                  <a:latin typeface="Arial Unicode MS" pitchFamily="-109" charset="0"/>
                </a:rPr>
                <a:t>Volunteer</a:t>
              </a:r>
            </a:p>
          </p:txBody>
        </p:sp>
        <p:sp>
          <p:nvSpPr>
            <p:cNvPr id="95241" name="Rectangle 9"/>
            <p:cNvSpPr>
              <a:spLocks noChangeArrowheads="1"/>
            </p:cNvSpPr>
            <p:nvPr/>
          </p:nvSpPr>
          <p:spPr bwMode="auto">
            <a:xfrm>
              <a:off x="2112" y="3360"/>
              <a:ext cx="1584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 sz="1200" b="1">
                <a:latin typeface="Arial Unicode MS" pitchFamily="-109" charset="0"/>
              </a:endParaRPr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2112" y="3552"/>
              <a:ext cx="1584" cy="32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+ pay() : double</a:t>
              </a:r>
            </a:p>
          </p:txBody>
        </p:sp>
      </p:grpSp>
      <p:sp>
        <p:nvSpPr>
          <p:cNvPr id="95238" name="Line 11"/>
          <p:cNvSpPr>
            <a:spLocks noChangeShapeType="1"/>
          </p:cNvSpPr>
          <p:nvPr/>
        </p:nvSpPr>
        <p:spPr bwMode="auto">
          <a:xfrm flipV="1">
            <a:off x="6762750" y="4876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95239" name="AutoShape 12"/>
          <p:cNvSpPr>
            <a:spLocks noChangeArrowheads="1"/>
          </p:cNvSpPr>
          <p:nvPr/>
        </p:nvSpPr>
        <p:spPr bwMode="auto">
          <a:xfrm>
            <a:off x="6629400" y="4800600"/>
            <a:ext cx="266700" cy="1809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2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381000" y="0"/>
            <a:ext cx="550343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//********************************************************************</a:t>
            </a:r>
          </a:p>
          <a:p>
            <a:pPr algn="l"/>
            <a:r>
              <a:rPr lang="en-US" sz="1200" dirty="0"/>
              <a:t>//  Employee.java       Author: Lewis/Loftus</a:t>
            </a:r>
          </a:p>
          <a:p>
            <a:pPr algn="l"/>
            <a:r>
              <a:rPr lang="en-US" sz="1200" dirty="0"/>
              <a:t>//</a:t>
            </a:r>
          </a:p>
          <a:p>
            <a:pPr algn="l"/>
            <a:r>
              <a:rPr lang="en-US" sz="1200" dirty="0"/>
              <a:t>//  Represents a general paid employee.</a:t>
            </a:r>
          </a:p>
          <a:p>
            <a:pPr algn="l"/>
            <a:r>
              <a:rPr lang="en-US" sz="1200" dirty="0"/>
              <a:t>//********************************************************************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public class Employee extends </a:t>
            </a:r>
            <a:r>
              <a:rPr lang="en-US" sz="1200" dirty="0" err="1"/>
              <a:t>StaffMember</a:t>
            </a:r>
            <a:endParaRPr lang="en-US" sz="1200" dirty="0"/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200" dirty="0"/>
              <a:t>   protected String </a:t>
            </a:r>
            <a:r>
              <a:rPr lang="en-US" sz="1200" dirty="0" err="1"/>
              <a:t>socialSecurityNumber</a:t>
            </a:r>
            <a:r>
              <a:rPr lang="en-US" sz="1200" dirty="0"/>
              <a:t>;</a:t>
            </a:r>
          </a:p>
          <a:p>
            <a:pPr algn="l"/>
            <a:r>
              <a:rPr lang="en-US" sz="1200" dirty="0"/>
              <a:t>   protected double </a:t>
            </a:r>
            <a:r>
              <a:rPr lang="en-US" sz="1200" dirty="0" err="1"/>
              <a:t>payRate</a:t>
            </a:r>
            <a:r>
              <a:rPr lang="en-US" sz="1200" dirty="0"/>
              <a:t>;</a:t>
            </a:r>
          </a:p>
          <a:p>
            <a:pPr algn="l"/>
            <a:r>
              <a:rPr lang="en-US" sz="1200" dirty="0"/>
              <a:t>   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//  Constructor: Sets up this employee with the specified</a:t>
            </a:r>
          </a:p>
          <a:p>
            <a:pPr algn="l"/>
            <a:r>
              <a:rPr lang="en-US" sz="1200" dirty="0"/>
              <a:t>   //  information.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Employee (String </a:t>
            </a:r>
            <a:r>
              <a:rPr lang="en-US" sz="1200" dirty="0" err="1"/>
              <a:t>eName</a:t>
            </a:r>
            <a:r>
              <a:rPr lang="en-US" sz="1200" dirty="0"/>
              <a:t>, String </a:t>
            </a:r>
            <a:r>
              <a:rPr lang="en-US" sz="1200" dirty="0" err="1"/>
              <a:t>eAddress</a:t>
            </a:r>
            <a:r>
              <a:rPr lang="en-US" sz="1200" dirty="0"/>
              <a:t>, String </a:t>
            </a:r>
            <a:r>
              <a:rPr lang="en-US" sz="1200" dirty="0" err="1"/>
              <a:t>ePhone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                    String </a:t>
            </a:r>
            <a:r>
              <a:rPr lang="en-US" sz="1200" dirty="0" err="1"/>
              <a:t>socSecNumber</a:t>
            </a:r>
            <a:r>
              <a:rPr lang="en-US" sz="1200" dirty="0"/>
              <a:t>, double rate)</a:t>
            </a:r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super (</a:t>
            </a:r>
            <a:r>
              <a:rPr lang="en-US" sz="1200" dirty="0" err="1"/>
              <a:t>eName</a:t>
            </a:r>
            <a:r>
              <a:rPr lang="en-US" sz="1200" dirty="0"/>
              <a:t>, </a:t>
            </a:r>
            <a:r>
              <a:rPr lang="en-US" sz="1200" dirty="0" err="1"/>
              <a:t>eAddress</a:t>
            </a:r>
            <a:r>
              <a:rPr lang="en-US" sz="1200" dirty="0"/>
              <a:t>, </a:t>
            </a:r>
            <a:r>
              <a:rPr lang="en-US" sz="1200" dirty="0" err="1"/>
              <a:t>ePhone</a:t>
            </a:r>
            <a:r>
              <a:rPr lang="en-US" sz="1200" dirty="0"/>
              <a:t>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socialSecurityNumber</a:t>
            </a:r>
            <a:r>
              <a:rPr lang="en-US" sz="1200" dirty="0"/>
              <a:t> = </a:t>
            </a:r>
            <a:r>
              <a:rPr lang="en-US" sz="1200" dirty="0" err="1"/>
              <a:t>socSecNumber</a:t>
            </a:r>
            <a:r>
              <a:rPr lang="en-US" sz="1200" dirty="0"/>
              <a:t>;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payRate</a:t>
            </a:r>
            <a:r>
              <a:rPr lang="en-US" sz="1200" dirty="0"/>
              <a:t> = rate;</a:t>
            </a:r>
          </a:p>
          <a:p>
            <a:pPr algn="l"/>
            <a:r>
              <a:rPr lang="en-US" sz="1200" dirty="0"/>
              <a:t>   }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//  Returns information about an employee as a string.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String </a:t>
            </a:r>
            <a:r>
              <a:rPr lang="en-US" sz="1200" dirty="0" err="1"/>
              <a:t>toString</a:t>
            </a:r>
            <a:r>
              <a:rPr lang="en-US" sz="1200" dirty="0"/>
              <a:t>()</a:t>
            </a:r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String result = </a:t>
            </a:r>
            <a:r>
              <a:rPr lang="en-US" sz="1200" dirty="0" err="1"/>
              <a:t>super.toString</a:t>
            </a:r>
            <a:r>
              <a:rPr lang="en-US" sz="1200" dirty="0"/>
              <a:t>();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result += "\</a:t>
            </a:r>
            <a:r>
              <a:rPr lang="en-US" sz="1200" dirty="0" err="1"/>
              <a:t>nSocial</a:t>
            </a:r>
            <a:r>
              <a:rPr lang="en-US" sz="1200" dirty="0"/>
              <a:t> Security Number: " + </a:t>
            </a:r>
            <a:r>
              <a:rPr lang="en-US" sz="1200" dirty="0" err="1"/>
              <a:t>socialSecurityNumber</a:t>
            </a:r>
            <a:r>
              <a:rPr lang="en-US" sz="1200" dirty="0"/>
              <a:t>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return result;</a:t>
            </a:r>
          </a:p>
          <a:p>
            <a:pPr algn="l"/>
            <a:r>
              <a:rPr lang="en-US" sz="1200" dirty="0"/>
              <a:t>   }</a:t>
            </a:r>
          </a:p>
          <a:p>
            <a:pPr algn="l"/>
            <a:endParaRPr lang="en-US" sz="1200" dirty="0"/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5105400" y="990600"/>
            <a:ext cx="37208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//-----------------------------------------------------------------</a:t>
            </a:r>
          </a:p>
          <a:p>
            <a:pPr algn="l"/>
            <a:r>
              <a:rPr lang="en-US" sz="1200" dirty="0"/>
              <a:t>   //  Returns the pay rate for this employee.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double pay()</a:t>
            </a:r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return </a:t>
            </a:r>
            <a:r>
              <a:rPr lang="en-US" sz="1200" dirty="0" err="1"/>
              <a:t>payRate</a:t>
            </a:r>
            <a:r>
              <a:rPr lang="en-US" sz="1200" dirty="0"/>
              <a:t>;</a:t>
            </a:r>
          </a:p>
          <a:p>
            <a:pPr algn="l"/>
            <a:r>
              <a:rPr lang="en-US" sz="1200" dirty="0"/>
              <a:t>   }</a:t>
            </a:r>
          </a:p>
          <a:p>
            <a:pPr algn="l"/>
            <a:r>
              <a:rPr lang="en-US" sz="1200" dirty="0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15000" y="2895600"/>
            <a:ext cx="2514600" cy="1651000"/>
            <a:chOff x="3504" y="1968"/>
            <a:chExt cx="1584" cy="1040"/>
          </a:xfrm>
        </p:grpSpPr>
        <p:sp>
          <p:nvSpPr>
            <p:cNvPr id="96267" name="Rectangle 5"/>
            <p:cNvSpPr>
              <a:spLocks noChangeArrowheads="1"/>
            </p:cNvSpPr>
            <p:nvPr/>
          </p:nvSpPr>
          <p:spPr bwMode="auto">
            <a:xfrm>
              <a:off x="3504" y="1968"/>
              <a:ext cx="1584" cy="335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600" b="1">
                  <a:latin typeface="Arial Unicode MS" pitchFamily="-109" charset="0"/>
                </a:rPr>
                <a:t>StaffMember</a:t>
              </a:r>
            </a:p>
            <a:p>
              <a:pPr algn="ctr"/>
              <a:r>
                <a:rPr lang="en-US" sz="1200" b="1">
                  <a:latin typeface="Arial Unicode MS" pitchFamily="-109" charset="0"/>
                </a:rPr>
                <a:t>{abstract}</a:t>
              </a:r>
            </a:p>
          </p:txBody>
        </p:sp>
        <p:sp>
          <p:nvSpPr>
            <p:cNvPr id="96268" name="Rectangle 6"/>
            <p:cNvSpPr>
              <a:spLocks noChangeArrowheads="1"/>
            </p:cNvSpPr>
            <p:nvPr/>
          </p:nvSpPr>
          <p:spPr bwMode="auto">
            <a:xfrm>
              <a:off x="3504" y="2304"/>
              <a:ext cx="1584" cy="384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# name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# address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# phone: String</a:t>
              </a:r>
            </a:p>
          </p:txBody>
        </p:sp>
        <p:sp>
          <p:nvSpPr>
            <p:cNvPr id="96269" name="Rectangle 7"/>
            <p:cNvSpPr>
              <a:spLocks noChangeArrowheads="1"/>
            </p:cNvSpPr>
            <p:nvPr/>
          </p:nvSpPr>
          <p:spPr bwMode="auto">
            <a:xfrm>
              <a:off x="3504" y="2688"/>
              <a:ext cx="1584" cy="32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+ toString()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+ pay() : double {abstract}</a:t>
              </a:r>
            </a:p>
          </p:txBody>
        </p:sp>
      </p:grpSp>
      <p:sp>
        <p:nvSpPr>
          <p:cNvPr id="96262" name="Rectangle 8"/>
          <p:cNvSpPr>
            <a:spLocks noChangeArrowheads="1"/>
          </p:cNvSpPr>
          <p:nvPr/>
        </p:nvSpPr>
        <p:spPr bwMode="auto">
          <a:xfrm>
            <a:off x="5715000" y="5257800"/>
            <a:ext cx="2514600" cy="34925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latin typeface="Arial Unicode MS" pitchFamily="-109" charset="0"/>
              </a:rPr>
              <a:t>Employee</a:t>
            </a:r>
          </a:p>
        </p:txBody>
      </p:sp>
      <p:sp>
        <p:nvSpPr>
          <p:cNvPr id="96263" name="Rectangle 9"/>
          <p:cNvSpPr>
            <a:spLocks noChangeArrowheads="1"/>
          </p:cNvSpPr>
          <p:nvPr/>
        </p:nvSpPr>
        <p:spPr bwMode="auto">
          <a:xfrm>
            <a:off x="5715000" y="5562600"/>
            <a:ext cx="2514600" cy="4572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# socialSecurityNumber : String</a:t>
            </a:r>
          </a:p>
          <a:p>
            <a:r>
              <a:rPr lang="en-US" sz="1200" b="1">
                <a:latin typeface="Arial Unicode MS" pitchFamily="-109" charset="0"/>
              </a:rPr>
              <a:t># payRate : double</a:t>
            </a:r>
          </a:p>
        </p:txBody>
      </p:sp>
      <p:sp>
        <p:nvSpPr>
          <p:cNvPr id="96264" name="Rectangle 10"/>
          <p:cNvSpPr>
            <a:spLocks noChangeArrowheads="1"/>
          </p:cNvSpPr>
          <p:nvPr/>
        </p:nvSpPr>
        <p:spPr bwMode="auto">
          <a:xfrm>
            <a:off x="5715000" y="6019800"/>
            <a:ext cx="2514600" cy="4572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+ toString() : String</a:t>
            </a:r>
          </a:p>
          <a:p>
            <a:r>
              <a:rPr lang="en-US" sz="1200" b="1">
                <a:latin typeface="Arial Unicode MS" pitchFamily="-109" charset="0"/>
              </a:rPr>
              <a:t>+ pay() : double</a:t>
            </a:r>
          </a:p>
        </p:txBody>
      </p:sp>
      <p:sp>
        <p:nvSpPr>
          <p:cNvPr id="96265" name="Line 11"/>
          <p:cNvSpPr>
            <a:spLocks noChangeShapeType="1"/>
          </p:cNvSpPr>
          <p:nvPr/>
        </p:nvSpPr>
        <p:spPr bwMode="auto">
          <a:xfrm flipV="1">
            <a:off x="6915150" y="4648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96266" name="AutoShape 12"/>
          <p:cNvSpPr>
            <a:spLocks noChangeArrowheads="1"/>
          </p:cNvSpPr>
          <p:nvPr/>
        </p:nvSpPr>
        <p:spPr bwMode="auto">
          <a:xfrm>
            <a:off x="6781800" y="4572000"/>
            <a:ext cx="266700" cy="1809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60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228600" y="0"/>
            <a:ext cx="4572000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dirty="0"/>
              <a:t>//********************************************************************</a:t>
            </a:r>
          </a:p>
          <a:p>
            <a:pPr algn="l"/>
            <a:r>
              <a:rPr lang="en-US" sz="1000" dirty="0"/>
              <a:t>//  Hourly.java       Author: Lewis/Loftus</a:t>
            </a:r>
          </a:p>
          <a:p>
            <a:pPr algn="l"/>
            <a:r>
              <a:rPr lang="en-US" sz="1000" dirty="0"/>
              <a:t>//</a:t>
            </a:r>
          </a:p>
          <a:p>
            <a:pPr algn="l"/>
            <a:r>
              <a:rPr lang="en-US" sz="1000" dirty="0"/>
              <a:t>//  Represents an employee that gets paid by the hour.</a:t>
            </a:r>
          </a:p>
          <a:p>
            <a:pPr algn="l"/>
            <a:r>
              <a:rPr lang="en-US" sz="1000" dirty="0"/>
              <a:t>//********************************************************************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public class Hourly extends Employee</a:t>
            </a:r>
          </a:p>
          <a:p>
            <a:pPr algn="l"/>
            <a:r>
              <a:rPr lang="en-US" sz="1000" dirty="0"/>
              <a:t>{</a:t>
            </a:r>
          </a:p>
          <a:p>
            <a:pPr algn="l"/>
            <a:r>
              <a:rPr lang="en-US" sz="1000" dirty="0"/>
              <a:t>   private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hoursWorked</a:t>
            </a:r>
            <a:r>
              <a:rPr lang="en-US" sz="1000" dirty="0"/>
              <a:t>;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//-----------------------------------------------------------------</a:t>
            </a:r>
          </a:p>
          <a:p>
            <a:pPr algn="l"/>
            <a:r>
              <a:rPr lang="en-US" sz="1000" dirty="0"/>
              <a:t>   //  Constructor: Sets up this hourly employee using the specified</a:t>
            </a:r>
          </a:p>
          <a:p>
            <a:pPr algn="l"/>
            <a:r>
              <a:rPr lang="en-US" sz="1000" dirty="0"/>
              <a:t>   //  information.</a:t>
            </a:r>
          </a:p>
          <a:p>
            <a:pPr algn="l"/>
            <a:r>
              <a:rPr lang="en-US" sz="1000" dirty="0"/>
              <a:t>   //-----------------------------------------------------------------</a:t>
            </a:r>
          </a:p>
          <a:p>
            <a:pPr algn="l"/>
            <a:r>
              <a:rPr lang="en-US" sz="1000" dirty="0"/>
              <a:t>   public Hourly (String </a:t>
            </a:r>
            <a:r>
              <a:rPr lang="en-US" sz="1000" dirty="0" err="1"/>
              <a:t>eName</a:t>
            </a:r>
            <a:r>
              <a:rPr lang="en-US" sz="1000" dirty="0"/>
              <a:t>, String </a:t>
            </a:r>
            <a:r>
              <a:rPr lang="en-US" sz="1000" dirty="0" err="1"/>
              <a:t>eAddress</a:t>
            </a:r>
            <a:r>
              <a:rPr lang="en-US" sz="1000" dirty="0"/>
              <a:t>, String </a:t>
            </a:r>
            <a:r>
              <a:rPr lang="en-US" sz="1000" dirty="0" err="1"/>
              <a:t>ePhone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                  String </a:t>
            </a:r>
            <a:r>
              <a:rPr lang="en-US" sz="1000" dirty="0" err="1"/>
              <a:t>socSecNumber</a:t>
            </a:r>
            <a:r>
              <a:rPr lang="en-US" sz="1000" dirty="0"/>
              <a:t>, double rate)</a:t>
            </a:r>
          </a:p>
          <a:p>
            <a:pPr algn="l"/>
            <a:r>
              <a:rPr lang="en-US" sz="1000" dirty="0"/>
              <a:t>   {</a:t>
            </a:r>
          </a:p>
          <a:p>
            <a:pPr algn="l"/>
            <a:r>
              <a:rPr lang="en-US" sz="1000" dirty="0"/>
              <a:t>      super (</a:t>
            </a:r>
            <a:r>
              <a:rPr lang="en-US" sz="1000" dirty="0" err="1"/>
              <a:t>eName</a:t>
            </a:r>
            <a:r>
              <a:rPr lang="en-US" sz="1000" dirty="0"/>
              <a:t>, </a:t>
            </a:r>
            <a:r>
              <a:rPr lang="en-US" sz="1000" dirty="0" err="1"/>
              <a:t>eAddress</a:t>
            </a:r>
            <a:r>
              <a:rPr lang="en-US" sz="1000" dirty="0"/>
              <a:t>, </a:t>
            </a:r>
            <a:r>
              <a:rPr lang="en-US" sz="1000" dirty="0" err="1"/>
              <a:t>ePhone</a:t>
            </a:r>
            <a:r>
              <a:rPr lang="en-US" sz="1000" dirty="0"/>
              <a:t>, </a:t>
            </a:r>
            <a:r>
              <a:rPr lang="en-US" sz="1000" dirty="0" err="1"/>
              <a:t>socSecNumber</a:t>
            </a:r>
            <a:r>
              <a:rPr lang="en-US" sz="1000" dirty="0"/>
              <a:t>, rate);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   </a:t>
            </a:r>
            <a:r>
              <a:rPr lang="en-US" sz="1000" dirty="0" err="1"/>
              <a:t>hoursWorked</a:t>
            </a:r>
            <a:r>
              <a:rPr lang="en-US" sz="1000" dirty="0"/>
              <a:t> = 0;</a:t>
            </a:r>
          </a:p>
          <a:p>
            <a:pPr algn="l"/>
            <a:r>
              <a:rPr lang="en-US" sz="1000" dirty="0"/>
              <a:t>   }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//-----------------------------------------------------------------</a:t>
            </a:r>
          </a:p>
          <a:p>
            <a:pPr algn="l"/>
            <a:r>
              <a:rPr lang="en-US" sz="1000" dirty="0"/>
              <a:t>   //  Adds the specified number of hours to this employee's</a:t>
            </a:r>
          </a:p>
          <a:p>
            <a:pPr algn="l"/>
            <a:r>
              <a:rPr lang="en-US" sz="1000" dirty="0"/>
              <a:t>   //  accumulated hours.</a:t>
            </a:r>
          </a:p>
          <a:p>
            <a:pPr algn="l"/>
            <a:r>
              <a:rPr lang="en-US" sz="1000" dirty="0"/>
              <a:t>   //-----------------------------------------------------------------</a:t>
            </a:r>
          </a:p>
          <a:p>
            <a:pPr algn="l"/>
            <a:r>
              <a:rPr lang="en-US" sz="1000" dirty="0"/>
              <a:t>   public void </a:t>
            </a:r>
            <a:r>
              <a:rPr lang="en-US" sz="1000" dirty="0" err="1"/>
              <a:t>addHours</a:t>
            </a:r>
            <a:r>
              <a:rPr lang="en-US" sz="1000" dirty="0"/>
              <a:t> 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moreHours</a:t>
            </a:r>
            <a:r>
              <a:rPr lang="en-US" sz="1000" dirty="0"/>
              <a:t>)</a:t>
            </a:r>
          </a:p>
          <a:p>
            <a:pPr algn="l"/>
            <a:r>
              <a:rPr lang="en-US" sz="1000" dirty="0"/>
              <a:t>   {</a:t>
            </a:r>
          </a:p>
          <a:p>
            <a:pPr algn="l"/>
            <a:r>
              <a:rPr lang="en-US" sz="1000" dirty="0"/>
              <a:t>      </a:t>
            </a:r>
            <a:r>
              <a:rPr lang="en-US" sz="1000" dirty="0" err="1"/>
              <a:t>hoursWorked</a:t>
            </a:r>
            <a:r>
              <a:rPr lang="en-US" sz="1000" dirty="0"/>
              <a:t> += </a:t>
            </a:r>
            <a:r>
              <a:rPr lang="en-US" sz="1000" dirty="0" err="1"/>
              <a:t>moreHours</a:t>
            </a:r>
            <a:r>
              <a:rPr lang="en-US" sz="1000" dirty="0"/>
              <a:t>;</a:t>
            </a:r>
          </a:p>
          <a:p>
            <a:pPr algn="l"/>
            <a:r>
              <a:rPr lang="en-US" sz="1000" dirty="0"/>
              <a:t>   }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//-----------------------------------------------------------------</a:t>
            </a:r>
          </a:p>
          <a:p>
            <a:pPr algn="l"/>
            <a:r>
              <a:rPr lang="en-US" sz="1000" dirty="0"/>
              <a:t>   //  Returns information about this hourly employee as a string.</a:t>
            </a:r>
          </a:p>
          <a:p>
            <a:pPr algn="l"/>
            <a:r>
              <a:rPr lang="en-US" sz="1000" dirty="0"/>
              <a:t>   //-----------------------------------------------------------------</a:t>
            </a:r>
          </a:p>
          <a:p>
            <a:pPr algn="l"/>
            <a:r>
              <a:rPr lang="en-US" sz="1000" dirty="0"/>
              <a:t>   public String </a:t>
            </a:r>
            <a:r>
              <a:rPr lang="en-US" sz="1000" dirty="0" err="1"/>
              <a:t>toString</a:t>
            </a:r>
            <a:r>
              <a:rPr lang="en-US" sz="1000" dirty="0"/>
              <a:t>()</a:t>
            </a:r>
          </a:p>
          <a:p>
            <a:pPr algn="l"/>
            <a:r>
              <a:rPr lang="en-US" sz="1000" dirty="0"/>
              <a:t>   {</a:t>
            </a:r>
          </a:p>
          <a:p>
            <a:pPr algn="l"/>
            <a:r>
              <a:rPr lang="en-US" sz="1000" dirty="0"/>
              <a:t>      String result = </a:t>
            </a:r>
            <a:r>
              <a:rPr lang="en-US" sz="1000" dirty="0" err="1"/>
              <a:t>super.toString</a:t>
            </a:r>
            <a:r>
              <a:rPr lang="en-US" sz="1000" dirty="0"/>
              <a:t>();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   result += "\</a:t>
            </a:r>
            <a:r>
              <a:rPr lang="en-US" sz="1000" dirty="0" err="1"/>
              <a:t>nCurrent</a:t>
            </a:r>
            <a:r>
              <a:rPr lang="en-US" sz="1000" dirty="0"/>
              <a:t> hours: " + </a:t>
            </a:r>
            <a:r>
              <a:rPr lang="en-US" sz="1000" dirty="0" err="1"/>
              <a:t>hoursWorked</a:t>
            </a:r>
            <a:r>
              <a:rPr lang="en-US" sz="1000" dirty="0"/>
              <a:t>;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   return result;</a:t>
            </a:r>
          </a:p>
          <a:p>
            <a:pPr algn="l"/>
            <a:r>
              <a:rPr lang="en-US" sz="1000" dirty="0"/>
              <a:t>   }</a:t>
            </a:r>
          </a:p>
          <a:p>
            <a:pPr algn="l"/>
            <a:r>
              <a:rPr lang="en-US" sz="1000" dirty="0"/>
              <a:t>}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4953000" y="0"/>
            <a:ext cx="3249613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dirty="0"/>
              <a:t>//-----------------------------------------------------------------</a:t>
            </a:r>
          </a:p>
          <a:p>
            <a:pPr algn="l"/>
            <a:r>
              <a:rPr lang="en-US" sz="1000" dirty="0"/>
              <a:t>   //  Computes and returns the pay for this hourly employee.</a:t>
            </a:r>
          </a:p>
          <a:p>
            <a:pPr algn="l"/>
            <a:r>
              <a:rPr lang="en-US" sz="1000" dirty="0"/>
              <a:t>   //-----------------------------------------------------------------</a:t>
            </a:r>
          </a:p>
          <a:p>
            <a:pPr algn="l"/>
            <a:r>
              <a:rPr lang="en-US" sz="1000" dirty="0"/>
              <a:t>   public double pay()</a:t>
            </a:r>
          </a:p>
          <a:p>
            <a:pPr algn="l"/>
            <a:r>
              <a:rPr lang="en-US" sz="1000" dirty="0"/>
              <a:t>   {</a:t>
            </a:r>
          </a:p>
          <a:p>
            <a:pPr algn="l"/>
            <a:r>
              <a:rPr lang="en-US" sz="1000" dirty="0"/>
              <a:t>      double payment = </a:t>
            </a:r>
            <a:r>
              <a:rPr lang="en-US" sz="1000" dirty="0" err="1"/>
              <a:t>payRate</a:t>
            </a:r>
            <a:r>
              <a:rPr lang="en-US" sz="1000" dirty="0"/>
              <a:t> * </a:t>
            </a:r>
            <a:r>
              <a:rPr lang="en-US" sz="1000" dirty="0" err="1"/>
              <a:t>hoursWorked</a:t>
            </a:r>
            <a:r>
              <a:rPr lang="en-US" sz="1000" dirty="0"/>
              <a:t>;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   </a:t>
            </a:r>
            <a:r>
              <a:rPr lang="en-US" sz="1000" dirty="0" err="1"/>
              <a:t>hoursWorked</a:t>
            </a:r>
            <a:r>
              <a:rPr lang="en-US" sz="1000" dirty="0"/>
              <a:t> = 0;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   return payment;</a:t>
            </a:r>
          </a:p>
          <a:p>
            <a:pPr algn="l"/>
            <a:r>
              <a:rPr lang="en-US" sz="1000" dirty="0"/>
              <a:t>   }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6324600" y="5257800"/>
            <a:ext cx="2514600" cy="34925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latin typeface="Arial Unicode MS" pitchFamily="-109" charset="0"/>
              </a:rPr>
              <a:t>Hourly</a:t>
            </a:r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6324600" y="5562600"/>
            <a:ext cx="2514600" cy="3810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- hoursWorked : int</a:t>
            </a:r>
          </a:p>
        </p:txBody>
      </p:sp>
      <p:sp>
        <p:nvSpPr>
          <p:cNvPr id="97287" name="Rectangle 6"/>
          <p:cNvSpPr>
            <a:spLocks noChangeArrowheads="1"/>
          </p:cNvSpPr>
          <p:nvPr/>
        </p:nvSpPr>
        <p:spPr bwMode="auto">
          <a:xfrm>
            <a:off x="6324600" y="5943600"/>
            <a:ext cx="2514600" cy="5334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+ toString() : String</a:t>
            </a:r>
          </a:p>
          <a:p>
            <a:r>
              <a:rPr lang="en-US" sz="1200" b="1">
                <a:latin typeface="Arial Unicode MS" pitchFamily="-109" charset="0"/>
              </a:rPr>
              <a:t>+ pay() : double</a:t>
            </a:r>
          </a:p>
          <a:p>
            <a:r>
              <a:rPr lang="en-US" sz="1200" b="1">
                <a:latin typeface="Arial Unicode MS" pitchFamily="-109" charset="0"/>
              </a:rPr>
              <a:t>+ addHours(int) : void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24600" y="1752600"/>
            <a:ext cx="2514600" cy="1651000"/>
            <a:chOff x="3504" y="1968"/>
            <a:chExt cx="1584" cy="1040"/>
          </a:xfrm>
        </p:grpSpPr>
        <p:sp>
          <p:nvSpPr>
            <p:cNvPr id="97300" name="Rectangle 9"/>
            <p:cNvSpPr>
              <a:spLocks noChangeArrowheads="1"/>
            </p:cNvSpPr>
            <p:nvPr/>
          </p:nvSpPr>
          <p:spPr bwMode="auto">
            <a:xfrm>
              <a:off x="3504" y="1968"/>
              <a:ext cx="1584" cy="335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600" b="1">
                  <a:latin typeface="Arial Unicode MS" pitchFamily="-109" charset="0"/>
                </a:rPr>
                <a:t>StaffMember</a:t>
              </a:r>
            </a:p>
            <a:p>
              <a:pPr algn="ctr"/>
              <a:r>
                <a:rPr lang="en-US" sz="1200" b="1">
                  <a:latin typeface="Arial Unicode MS" pitchFamily="-109" charset="0"/>
                </a:rPr>
                <a:t>{abstract}</a:t>
              </a:r>
            </a:p>
          </p:txBody>
        </p:sp>
        <p:sp>
          <p:nvSpPr>
            <p:cNvPr id="97301" name="Rectangle 10"/>
            <p:cNvSpPr>
              <a:spLocks noChangeArrowheads="1"/>
            </p:cNvSpPr>
            <p:nvPr/>
          </p:nvSpPr>
          <p:spPr bwMode="auto">
            <a:xfrm>
              <a:off x="3504" y="2304"/>
              <a:ext cx="1584" cy="384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# name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# address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# phone: String</a:t>
              </a:r>
            </a:p>
          </p:txBody>
        </p:sp>
        <p:sp>
          <p:nvSpPr>
            <p:cNvPr id="97302" name="Rectangle 11"/>
            <p:cNvSpPr>
              <a:spLocks noChangeArrowheads="1"/>
            </p:cNvSpPr>
            <p:nvPr/>
          </p:nvSpPr>
          <p:spPr bwMode="auto">
            <a:xfrm>
              <a:off x="3504" y="2688"/>
              <a:ext cx="1584" cy="32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+ toString()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+ pay() : double {abstract}</a:t>
              </a:r>
            </a:p>
          </p:txBody>
        </p:sp>
      </p:grpSp>
      <p:sp>
        <p:nvSpPr>
          <p:cNvPr id="97289" name="Rectangle 12"/>
          <p:cNvSpPr>
            <a:spLocks noChangeArrowheads="1"/>
          </p:cNvSpPr>
          <p:nvPr/>
        </p:nvSpPr>
        <p:spPr bwMode="auto">
          <a:xfrm>
            <a:off x="6324600" y="3733800"/>
            <a:ext cx="2514600" cy="34925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latin typeface="Arial Unicode MS" pitchFamily="-109" charset="0"/>
              </a:rPr>
              <a:t>Employee</a:t>
            </a:r>
          </a:p>
        </p:txBody>
      </p:sp>
      <p:sp>
        <p:nvSpPr>
          <p:cNvPr id="97290" name="Rectangle 13"/>
          <p:cNvSpPr>
            <a:spLocks noChangeArrowheads="1"/>
          </p:cNvSpPr>
          <p:nvPr/>
        </p:nvSpPr>
        <p:spPr bwMode="auto">
          <a:xfrm>
            <a:off x="6324600" y="4038600"/>
            <a:ext cx="2514600" cy="4572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# socialSecurityNumber : String</a:t>
            </a:r>
          </a:p>
          <a:p>
            <a:r>
              <a:rPr lang="en-US" sz="1200" b="1">
                <a:latin typeface="Arial Unicode MS" pitchFamily="-109" charset="0"/>
              </a:rPr>
              <a:t># payRate : double</a:t>
            </a:r>
          </a:p>
        </p:txBody>
      </p:sp>
      <p:sp>
        <p:nvSpPr>
          <p:cNvPr id="97291" name="Rectangle 14"/>
          <p:cNvSpPr>
            <a:spLocks noChangeArrowheads="1"/>
          </p:cNvSpPr>
          <p:nvPr/>
        </p:nvSpPr>
        <p:spPr bwMode="auto">
          <a:xfrm>
            <a:off x="6324600" y="4495800"/>
            <a:ext cx="2514600" cy="4572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+ toString() : String</a:t>
            </a:r>
          </a:p>
          <a:p>
            <a:r>
              <a:rPr lang="en-US" sz="1200" b="1">
                <a:latin typeface="Arial Unicode MS" pitchFamily="-109" charset="0"/>
              </a:rPr>
              <a:t>+ pay() : double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743200" y="5111752"/>
            <a:ext cx="3402013" cy="1763713"/>
            <a:chOff x="432" y="3408"/>
            <a:chExt cx="2143" cy="1111"/>
          </a:xfrm>
        </p:grpSpPr>
        <p:pic>
          <p:nvPicPr>
            <p:cNvPr id="97298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299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1385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Times New Roman" pitchFamily="18" charset="0"/>
                </a:rPr>
                <a:t>What data</a:t>
              </a:r>
            </a:p>
            <a:p>
              <a:pPr algn="l"/>
              <a:r>
                <a:rPr lang="en-US" dirty="0">
                  <a:latin typeface="Times New Roman" pitchFamily="18" charset="0"/>
                </a:rPr>
                <a:t>members does</a:t>
              </a:r>
            </a:p>
            <a:p>
              <a:pPr algn="l"/>
              <a:r>
                <a:rPr lang="en-US" dirty="0">
                  <a:latin typeface="Times New Roman" pitchFamily="18" charset="0"/>
                </a:rPr>
                <a:t>hourly have</a:t>
              </a:r>
            </a:p>
            <a:p>
              <a:pPr algn="l"/>
              <a:r>
                <a:rPr lang="en-US" dirty="0">
                  <a:latin typeface="Times New Roman" pitchFamily="18" charset="0"/>
                </a:rPr>
                <a:t>direct access to?</a:t>
              </a:r>
            </a:p>
          </p:txBody>
        </p:sp>
      </p:grp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695584" y="2819400"/>
            <a:ext cx="293381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DE2C28"/>
                </a:solidFill>
              </a:rPr>
              <a:t>name</a:t>
            </a:r>
          </a:p>
          <a:p>
            <a:pPr algn="l"/>
            <a:r>
              <a:rPr lang="en-US" dirty="0">
                <a:solidFill>
                  <a:srgbClr val="DE2C28"/>
                </a:solidFill>
              </a:rPr>
              <a:t>address</a:t>
            </a:r>
          </a:p>
          <a:p>
            <a:pPr algn="l"/>
            <a:r>
              <a:rPr lang="en-US" dirty="0">
                <a:solidFill>
                  <a:srgbClr val="DE2C28"/>
                </a:solidFill>
              </a:rPr>
              <a:t>phone</a:t>
            </a:r>
          </a:p>
          <a:p>
            <a:pPr algn="l"/>
            <a:r>
              <a:rPr lang="en-US" dirty="0" err="1">
                <a:solidFill>
                  <a:srgbClr val="DE2C28"/>
                </a:solidFill>
              </a:rPr>
              <a:t>socialSecurityNumber</a:t>
            </a:r>
            <a:endParaRPr lang="en-US" dirty="0">
              <a:solidFill>
                <a:srgbClr val="DE2C28"/>
              </a:solidFill>
            </a:endParaRPr>
          </a:p>
          <a:p>
            <a:pPr algn="l"/>
            <a:r>
              <a:rPr lang="en-US" dirty="0" err="1">
                <a:solidFill>
                  <a:srgbClr val="DE2C28"/>
                </a:solidFill>
              </a:rPr>
              <a:t>payRate</a:t>
            </a:r>
            <a:endParaRPr lang="en-US" dirty="0">
              <a:solidFill>
                <a:srgbClr val="DE2C28"/>
              </a:solidFill>
            </a:endParaRPr>
          </a:p>
          <a:p>
            <a:pPr algn="l"/>
            <a:r>
              <a:rPr lang="en-US" dirty="0" err="1">
                <a:solidFill>
                  <a:srgbClr val="DE2C28"/>
                </a:solidFill>
              </a:rPr>
              <a:t>hoursWorked</a:t>
            </a:r>
            <a:endParaRPr lang="en-US" dirty="0">
              <a:solidFill>
                <a:srgbClr val="DE2C28"/>
              </a:solidFill>
            </a:endParaRPr>
          </a:p>
        </p:txBody>
      </p:sp>
      <p:sp>
        <p:nvSpPr>
          <p:cNvPr id="97294" name="Line 11"/>
          <p:cNvSpPr>
            <a:spLocks noChangeShapeType="1"/>
          </p:cNvSpPr>
          <p:nvPr/>
        </p:nvSpPr>
        <p:spPr bwMode="auto">
          <a:xfrm flipV="1">
            <a:off x="7467600" y="5029200"/>
            <a:ext cx="1905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97295" name="AutoShape 12"/>
          <p:cNvSpPr>
            <a:spLocks noChangeArrowheads="1"/>
          </p:cNvSpPr>
          <p:nvPr/>
        </p:nvSpPr>
        <p:spPr bwMode="auto">
          <a:xfrm>
            <a:off x="7353300" y="4953000"/>
            <a:ext cx="266700" cy="1809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96" name="Line 11"/>
          <p:cNvSpPr>
            <a:spLocks noChangeShapeType="1"/>
          </p:cNvSpPr>
          <p:nvPr/>
        </p:nvSpPr>
        <p:spPr bwMode="auto">
          <a:xfrm flipV="1">
            <a:off x="7505700" y="3505200"/>
            <a:ext cx="1905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97297" name="AutoShape 12"/>
          <p:cNvSpPr>
            <a:spLocks noChangeArrowheads="1"/>
          </p:cNvSpPr>
          <p:nvPr/>
        </p:nvSpPr>
        <p:spPr bwMode="auto">
          <a:xfrm>
            <a:off x="7391400" y="3429000"/>
            <a:ext cx="266700" cy="1809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6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381000" y="60325"/>
            <a:ext cx="4572000" cy="679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dirty="0"/>
              <a:t>//********************************************************************</a:t>
            </a:r>
          </a:p>
          <a:p>
            <a:pPr algn="l"/>
            <a:r>
              <a:rPr lang="en-US" sz="1000" dirty="0"/>
              <a:t>//  Executive.java       Author: Lewis/Loftus</a:t>
            </a:r>
          </a:p>
          <a:p>
            <a:pPr algn="l"/>
            <a:r>
              <a:rPr lang="en-US" sz="1000" dirty="0"/>
              <a:t>//</a:t>
            </a:r>
          </a:p>
          <a:p>
            <a:pPr algn="l"/>
            <a:r>
              <a:rPr lang="en-US" sz="1000" dirty="0"/>
              <a:t>//  Represents an executive staff member, who can earn a bonus.</a:t>
            </a:r>
          </a:p>
          <a:p>
            <a:pPr algn="l"/>
            <a:r>
              <a:rPr lang="en-US" sz="1000" dirty="0"/>
              <a:t>//********************************************************************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public class Executive extends Employee</a:t>
            </a:r>
          </a:p>
          <a:p>
            <a:pPr algn="l"/>
            <a:r>
              <a:rPr lang="en-US" sz="1000" dirty="0"/>
              <a:t>{</a:t>
            </a:r>
          </a:p>
          <a:p>
            <a:pPr algn="l"/>
            <a:r>
              <a:rPr lang="en-US" sz="1000" dirty="0"/>
              <a:t>   private double bonus;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//-----------------------------------------------------------------</a:t>
            </a:r>
          </a:p>
          <a:p>
            <a:pPr algn="l"/>
            <a:r>
              <a:rPr lang="en-US" sz="1000" dirty="0"/>
              <a:t>   //  Constructor: Sets up this executive with the specified</a:t>
            </a:r>
          </a:p>
          <a:p>
            <a:pPr algn="l"/>
            <a:r>
              <a:rPr lang="en-US" sz="1000" dirty="0"/>
              <a:t>   //  information.</a:t>
            </a:r>
          </a:p>
          <a:p>
            <a:pPr algn="l"/>
            <a:r>
              <a:rPr lang="en-US" sz="1000" dirty="0"/>
              <a:t>   //-----------------------------------------------------------------</a:t>
            </a:r>
          </a:p>
          <a:p>
            <a:pPr algn="l"/>
            <a:r>
              <a:rPr lang="en-US" sz="1000" dirty="0"/>
              <a:t>   public Executive (String </a:t>
            </a:r>
            <a:r>
              <a:rPr lang="en-US" sz="1000" dirty="0" err="1"/>
              <a:t>eName</a:t>
            </a:r>
            <a:r>
              <a:rPr lang="en-US" sz="1000" dirty="0"/>
              <a:t>, String </a:t>
            </a:r>
            <a:r>
              <a:rPr lang="en-US" sz="1000" dirty="0" err="1"/>
              <a:t>eAddress</a:t>
            </a:r>
            <a:r>
              <a:rPr lang="en-US" sz="1000" dirty="0"/>
              <a:t>, String </a:t>
            </a:r>
            <a:r>
              <a:rPr lang="en-US" sz="1000" dirty="0" err="1"/>
              <a:t>ePhone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                     String </a:t>
            </a:r>
            <a:r>
              <a:rPr lang="en-US" sz="1000" dirty="0" err="1"/>
              <a:t>socSecNumber</a:t>
            </a:r>
            <a:r>
              <a:rPr lang="en-US" sz="1000" dirty="0"/>
              <a:t>, double rate)</a:t>
            </a:r>
          </a:p>
          <a:p>
            <a:pPr algn="l"/>
            <a:r>
              <a:rPr lang="en-US" sz="1000" dirty="0"/>
              <a:t>   {</a:t>
            </a:r>
          </a:p>
          <a:p>
            <a:pPr algn="l"/>
            <a:r>
              <a:rPr lang="en-US" sz="1000" dirty="0"/>
              <a:t>      super (</a:t>
            </a:r>
            <a:r>
              <a:rPr lang="en-US" sz="1000" dirty="0" err="1"/>
              <a:t>eName</a:t>
            </a:r>
            <a:r>
              <a:rPr lang="en-US" sz="1000" dirty="0"/>
              <a:t>, </a:t>
            </a:r>
            <a:r>
              <a:rPr lang="en-US" sz="1000" dirty="0" err="1"/>
              <a:t>eAddress</a:t>
            </a:r>
            <a:r>
              <a:rPr lang="en-US" sz="1000" dirty="0"/>
              <a:t>, </a:t>
            </a:r>
            <a:r>
              <a:rPr lang="en-US" sz="1000" dirty="0" err="1"/>
              <a:t>ePhone</a:t>
            </a:r>
            <a:r>
              <a:rPr lang="en-US" sz="1000" dirty="0"/>
              <a:t>, </a:t>
            </a:r>
            <a:r>
              <a:rPr lang="en-US" sz="1000" dirty="0" err="1"/>
              <a:t>socSecNumber</a:t>
            </a:r>
            <a:r>
              <a:rPr lang="en-US" sz="1000" dirty="0"/>
              <a:t>, rate);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   bonus = 0;  // bonus has yet to be awarded</a:t>
            </a:r>
          </a:p>
          <a:p>
            <a:pPr algn="l"/>
            <a:r>
              <a:rPr lang="en-US" sz="1000" dirty="0"/>
              <a:t>   }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//-----------------------------------------------------------------</a:t>
            </a:r>
          </a:p>
          <a:p>
            <a:pPr algn="l"/>
            <a:r>
              <a:rPr lang="en-US" sz="1000" dirty="0"/>
              <a:t>   //  Awards the specified bonus to this executive.</a:t>
            </a:r>
          </a:p>
          <a:p>
            <a:pPr algn="l"/>
            <a:r>
              <a:rPr lang="en-US" sz="1000" dirty="0"/>
              <a:t>   //-----------------------------------------------------------------</a:t>
            </a:r>
          </a:p>
          <a:p>
            <a:pPr algn="l"/>
            <a:r>
              <a:rPr lang="en-US" sz="1000" dirty="0"/>
              <a:t>   public void </a:t>
            </a:r>
            <a:r>
              <a:rPr lang="en-US" sz="1000" dirty="0" err="1"/>
              <a:t>awardBonus</a:t>
            </a:r>
            <a:r>
              <a:rPr lang="en-US" sz="1000" dirty="0"/>
              <a:t> (double </a:t>
            </a:r>
            <a:r>
              <a:rPr lang="en-US" sz="1000" dirty="0" err="1"/>
              <a:t>execBonus</a:t>
            </a:r>
            <a:r>
              <a:rPr lang="en-US" sz="1000" dirty="0"/>
              <a:t>)</a:t>
            </a:r>
          </a:p>
          <a:p>
            <a:pPr algn="l"/>
            <a:r>
              <a:rPr lang="en-US" sz="1000" dirty="0"/>
              <a:t>   {</a:t>
            </a:r>
          </a:p>
          <a:p>
            <a:pPr algn="l"/>
            <a:r>
              <a:rPr lang="en-US" sz="1000" dirty="0"/>
              <a:t>      bonus = </a:t>
            </a:r>
            <a:r>
              <a:rPr lang="en-US" sz="1000" dirty="0" err="1"/>
              <a:t>execBonus</a:t>
            </a:r>
            <a:r>
              <a:rPr lang="en-US" sz="1000" dirty="0"/>
              <a:t>;</a:t>
            </a:r>
          </a:p>
          <a:p>
            <a:pPr algn="l"/>
            <a:r>
              <a:rPr lang="en-US" sz="1000" dirty="0"/>
              <a:t>   }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//-----------------------------------------------------------------</a:t>
            </a:r>
          </a:p>
          <a:p>
            <a:pPr algn="l"/>
            <a:r>
              <a:rPr lang="en-US" sz="1000" dirty="0"/>
              <a:t>   //  Computes and returns the pay for an executive, which is the</a:t>
            </a:r>
          </a:p>
          <a:p>
            <a:pPr algn="l"/>
            <a:r>
              <a:rPr lang="en-US" sz="1000" dirty="0"/>
              <a:t>   //  regular employee payment plus a one-time bonus.</a:t>
            </a:r>
          </a:p>
          <a:p>
            <a:pPr algn="l"/>
            <a:r>
              <a:rPr lang="en-US" sz="1000" dirty="0"/>
              <a:t>   //-----------------------------------------------------------------</a:t>
            </a:r>
          </a:p>
          <a:p>
            <a:pPr algn="l"/>
            <a:r>
              <a:rPr lang="en-US" sz="1000" dirty="0"/>
              <a:t>   public double pay()</a:t>
            </a:r>
          </a:p>
          <a:p>
            <a:pPr algn="l"/>
            <a:r>
              <a:rPr lang="en-US" sz="1000" dirty="0"/>
              <a:t>   {</a:t>
            </a:r>
          </a:p>
          <a:p>
            <a:pPr algn="l"/>
            <a:r>
              <a:rPr lang="en-US" sz="1000" dirty="0"/>
              <a:t>      double payment = </a:t>
            </a:r>
            <a:r>
              <a:rPr lang="en-US" sz="1000" dirty="0" err="1"/>
              <a:t>super.pay</a:t>
            </a:r>
            <a:r>
              <a:rPr lang="en-US" sz="1000" dirty="0"/>
              <a:t>() + bonus;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   bonus = 0;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      return payment;</a:t>
            </a:r>
          </a:p>
          <a:p>
            <a:pPr algn="l"/>
            <a:r>
              <a:rPr lang="en-US" sz="1000" dirty="0"/>
              <a:t>   }</a:t>
            </a:r>
          </a:p>
          <a:p>
            <a:pPr algn="l"/>
            <a:r>
              <a:rPr lang="en-US" sz="1000" dirty="0"/>
              <a:t>}</a:t>
            </a:r>
          </a:p>
          <a:p>
            <a:pPr algn="l"/>
            <a:endParaRPr lang="en-US" sz="1000" dirty="0"/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5562600" y="5334000"/>
            <a:ext cx="2514600" cy="34925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latin typeface="Arial Unicode MS" pitchFamily="-109" charset="0"/>
              </a:rPr>
              <a:t>Executive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5562600" y="5638800"/>
            <a:ext cx="2514600" cy="3810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- bonus : double</a:t>
            </a:r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5562600" y="6019800"/>
            <a:ext cx="2514600" cy="5334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+ awardBonus(double) : void</a:t>
            </a:r>
          </a:p>
          <a:p>
            <a:r>
              <a:rPr lang="en-US" sz="1200" b="1">
                <a:latin typeface="Arial Unicode MS" pitchFamily="-109" charset="0"/>
              </a:rPr>
              <a:t>+ pay() : double</a:t>
            </a:r>
          </a:p>
        </p:txBody>
      </p:sp>
      <p:sp>
        <p:nvSpPr>
          <p:cNvPr id="98311" name="AutoShape 6"/>
          <p:cNvSpPr>
            <a:spLocks noChangeArrowheads="1"/>
          </p:cNvSpPr>
          <p:nvPr/>
        </p:nvSpPr>
        <p:spPr bwMode="auto">
          <a:xfrm>
            <a:off x="6705600" y="5029200"/>
            <a:ext cx="266700" cy="1809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62600" y="1828800"/>
            <a:ext cx="2514600" cy="1651000"/>
            <a:chOff x="3504" y="1968"/>
            <a:chExt cx="1584" cy="1040"/>
          </a:xfrm>
        </p:grpSpPr>
        <p:sp>
          <p:nvSpPr>
            <p:cNvPr id="98319" name="Rectangle 8"/>
            <p:cNvSpPr>
              <a:spLocks noChangeArrowheads="1"/>
            </p:cNvSpPr>
            <p:nvPr/>
          </p:nvSpPr>
          <p:spPr bwMode="auto">
            <a:xfrm>
              <a:off x="3504" y="1968"/>
              <a:ext cx="1584" cy="335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600" b="1">
                  <a:latin typeface="Arial Unicode MS" pitchFamily="-109" charset="0"/>
                </a:rPr>
                <a:t>StaffMember</a:t>
              </a:r>
            </a:p>
            <a:p>
              <a:pPr algn="ctr"/>
              <a:r>
                <a:rPr lang="en-US" sz="1200" b="1">
                  <a:latin typeface="Arial Unicode MS" pitchFamily="-109" charset="0"/>
                </a:rPr>
                <a:t>{abstract}</a:t>
              </a:r>
            </a:p>
          </p:txBody>
        </p:sp>
        <p:sp>
          <p:nvSpPr>
            <p:cNvPr id="98320" name="Rectangle 9"/>
            <p:cNvSpPr>
              <a:spLocks noChangeArrowheads="1"/>
            </p:cNvSpPr>
            <p:nvPr/>
          </p:nvSpPr>
          <p:spPr bwMode="auto">
            <a:xfrm>
              <a:off x="3504" y="2304"/>
              <a:ext cx="1584" cy="384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# name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# address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# phone: String</a:t>
              </a:r>
            </a:p>
          </p:txBody>
        </p:sp>
        <p:sp>
          <p:nvSpPr>
            <p:cNvPr id="98321" name="Rectangle 10"/>
            <p:cNvSpPr>
              <a:spLocks noChangeArrowheads="1"/>
            </p:cNvSpPr>
            <p:nvPr/>
          </p:nvSpPr>
          <p:spPr bwMode="auto">
            <a:xfrm>
              <a:off x="3504" y="2688"/>
              <a:ext cx="1584" cy="32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+ toString()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+ pay() : double {abstract}</a:t>
              </a:r>
            </a:p>
          </p:txBody>
        </p:sp>
      </p:grpSp>
      <p:sp>
        <p:nvSpPr>
          <p:cNvPr id="98313" name="Rectangle 11"/>
          <p:cNvSpPr>
            <a:spLocks noChangeArrowheads="1"/>
          </p:cNvSpPr>
          <p:nvPr/>
        </p:nvSpPr>
        <p:spPr bwMode="auto">
          <a:xfrm>
            <a:off x="5562600" y="3810000"/>
            <a:ext cx="2514600" cy="34925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latin typeface="Arial Unicode MS" pitchFamily="-109" charset="0"/>
              </a:rPr>
              <a:t>Employee</a:t>
            </a:r>
          </a:p>
        </p:txBody>
      </p:sp>
      <p:sp>
        <p:nvSpPr>
          <p:cNvPr id="98314" name="Rectangle 12"/>
          <p:cNvSpPr>
            <a:spLocks noChangeArrowheads="1"/>
          </p:cNvSpPr>
          <p:nvPr/>
        </p:nvSpPr>
        <p:spPr bwMode="auto">
          <a:xfrm>
            <a:off x="5562600" y="4114800"/>
            <a:ext cx="2514600" cy="4572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# socialSecurityNumber : String</a:t>
            </a:r>
          </a:p>
          <a:p>
            <a:r>
              <a:rPr lang="en-US" sz="1200" b="1">
                <a:latin typeface="Arial Unicode MS" pitchFamily="-109" charset="0"/>
              </a:rPr>
              <a:t># payRate : double</a:t>
            </a:r>
          </a:p>
        </p:txBody>
      </p:sp>
      <p:sp>
        <p:nvSpPr>
          <p:cNvPr id="98315" name="Rectangle 13"/>
          <p:cNvSpPr>
            <a:spLocks noChangeArrowheads="1"/>
          </p:cNvSpPr>
          <p:nvPr/>
        </p:nvSpPr>
        <p:spPr bwMode="auto">
          <a:xfrm>
            <a:off x="5562600" y="4572000"/>
            <a:ext cx="2514600" cy="4572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+ toString() : String</a:t>
            </a:r>
          </a:p>
          <a:p>
            <a:r>
              <a:rPr lang="en-US" sz="1200" b="1">
                <a:latin typeface="Arial Unicode MS" pitchFamily="-109" charset="0"/>
              </a:rPr>
              <a:t>+ pay() : double</a:t>
            </a:r>
          </a:p>
        </p:txBody>
      </p:sp>
      <p:sp>
        <p:nvSpPr>
          <p:cNvPr id="98316" name="Line 14"/>
          <p:cNvSpPr>
            <a:spLocks noChangeShapeType="1"/>
          </p:cNvSpPr>
          <p:nvPr/>
        </p:nvSpPr>
        <p:spPr bwMode="auto">
          <a:xfrm flipV="1">
            <a:off x="6762750" y="3657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98317" name="AutoShape 15"/>
          <p:cNvSpPr>
            <a:spLocks noChangeArrowheads="1"/>
          </p:cNvSpPr>
          <p:nvPr/>
        </p:nvSpPr>
        <p:spPr bwMode="auto">
          <a:xfrm>
            <a:off x="6629400" y="3505200"/>
            <a:ext cx="266700" cy="1809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318" name="Line 16"/>
          <p:cNvSpPr>
            <a:spLocks noChangeShapeType="1"/>
          </p:cNvSpPr>
          <p:nvPr/>
        </p:nvSpPr>
        <p:spPr bwMode="auto">
          <a:xfrm flipV="1">
            <a:off x="6858000" y="5181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90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6172200" y="4800600"/>
            <a:ext cx="2514600" cy="34925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latin typeface="Arial Unicode MS" pitchFamily="-109" charset="0"/>
              </a:rPr>
              <a:t>Executive</a:t>
            </a:r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6172200" y="5105400"/>
            <a:ext cx="2514600" cy="3810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- bonus : double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6172200" y="5486400"/>
            <a:ext cx="2514600" cy="5334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+ awardBonus(double) : void</a:t>
            </a:r>
          </a:p>
          <a:p>
            <a:r>
              <a:rPr lang="en-US" sz="1200" b="1">
                <a:latin typeface="Arial Unicode MS" pitchFamily="-109" charset="0"/>
              </a:rPr>
              <a:t>+ </a:t>
            </a:r>
            <a:r>
              <a:rPr lang="en-US" sz="1200" b="1">
                <a:solidFill>
                  <a:srgbClr val="DE2C28"/>
                </a:solidFill>
                <a:latin typeface="Arial Unicode MS" pitchFamily="-109" charset="0"/>
              </a:rPr>
              <a:t>pay</a:t>
            </a:r>
            <a:r>
              <a:rPr lang="en-US" sz="1200" b="1">
                <a:latin typeface="Arial Unicode MS" pitchFamily="-109" charset="0"/>
              </a:rPr>
              <a:t>() : double</a:t>
            </a:r>
          </a:p>
        </p:txBody>
      </p:sp>
      <p:sp>
        <p:nvSpPr>
          <p:cNvPr id="99334" name="AutoShape 5"/>
          <p:cNvSpPr>
            <a:spLocks noChangeArrowheads="1"/>
          </p:cNvSpPr>
          <p:nvPr/>
        </p:nvSpPr>
        <p:spPr bwMode="auto">
          <a:xfrm>
            <a:off x="5867400" y="4191000"/>
            <a:ext cx="266700" cy="1809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67000" y="762000"/>
            <a:ext cx="2514600" cy="1651000"/>
            <a:chOff x="3504" y="1968"/>
            <a:chExt cx="1584" cy="1040"/>
          </a:xfrm>
        </p:grpSpPr>
        <p:sp>
          <p:nvSpPr>
            <p:cNvPr id="99355" name="Rectangle 7"/>
            <p:cNvSpPr>
              <a:spLocks noChangeArrowheads="1"/>
            </p:cNvSpPr>
            <p:nvPr/>
          </p:nvSpPr>
          <p:spPr bwMode="auto">
            <a:xfrm>
              <a:off x="3504" y="1968"/>
              <a:ext cx="1584" cy="335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600" b="1">
                  <a:latin typeface="Arial Unicode MS" pitchFamily="-109" charset="0"/>
                </a:rPr>
                <a:t>StaffMember</a:t>
              </a:r>
            </a:p>
            <a:p>
              <a:pPr algn="ctr"/>
              <a:r>
                <a:rPr lang="en-US" sz="1200" b="1">
                  <a:latin typeface="Arial Unicode MS" pitchFamily="-109" charset="0"/>
                </a:rPr>
                <a:t>{abstract}</a:t>
              </a:r>
            </a:p>
          </p:txBody>
        </p:sp>
        <p:sp>
          <p:nvSpPr>
            <p:cNvPr id="99356" name="Rectangle 8"/>
            <p:cNvSpPr>
              <a:spLocks noChangeArrowheads="1"/>
            </p:cNvSpPr>
            <p:nvPr/>
          </p:nvSpPr>
          <p:spPr bwMode="auto">
            <a:xfrm>
              <a:off x="3504" y="2304"/>
              <a:ext cx="1584" cy="384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# name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# address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# phone: String</a:t>
              </a:r>
            </a:p>
          </p:txBody>
        </p:sp>
        <p:sp>
          <p:nvSpPr>
            <p:cNvPr id="99357" name="Rectangle 9"/>
            <p:cNvSpPr>
              <a:spLocks noChangeArrowheads="1"/>
            </p:cNvSpPr>
            <p:nvPr/>
          </p:nvSpPr>
          <p:spPr bwMode="auto">
            <a:xfrm>
              <a:off x="3504" y="2688"/>
              <a:ext cx="1584" cy="32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+ toString() : String</a:t>
              </a:r>
            </a:p>
            <a:p>
              <a:r>
                <a:rPr lang="en-US" sz="1200" b="1">
                  <a:latin typeface="Arial Unicode MS" pitchFamily="-109" charset="0"/>
                </a:rPr>
                <a:t>+ </a:t>
              </a:r>
              <a:r>
                <a:rPr lang="en-US" sz="1200" b="1">
                  <a:solidFill>
                    <a:srgbClr val="DE2C28"/>
                  </a:solidFill>
                  <a:latin typeface="Arial Unicode MS" pitchFamily="-109" charset="0"/>
                </a:rPr>
                <a:t>pay</a:t>
              </a:r>
              <a:r>
                <a:rPr lang="en-US" sz="1200" b="1">
                  <a:latin typeface="Arial Unicode MS" pitchFamily="-109" charset="0"/>
                </a:rPr>
                <a:t>() : double {abstract}</a:t>
              </a:r>
            </a:p>
          </p:txBody>
        </p:sp>
      </p:grpSp>
      <p:sp>
        <p:nvSpPr>
          <p:cNvPr id="99336" name="Rectangle 10"/>
          <p:cNvSpPr>
            <a:spLocks noChangeArrowheads="1"/>
          </p:cNvSpPr>
          <p:nvPr/>
        </p:nvSpPr>
        <p:spPr bwMode="auto">
          <a:xfrm>
            <a:off x="4724400" y="2971800"/>
            <a:ext cx="2514600" cy="34925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latin typeface="Arial Unicode MS" pitchFamily="-109" charset="0"/>
              </a:rPr>
              <a:t>Employee</a:t>
            </a:r>
          </a:p>
        </p:txBody>
      </p:sp>
      <p:sp>
        <p:nvSpPr>
          <p:cNvPr id="99337" name="Rectangle 11"/>
          <p:cNvSpPr>
            <a:spLocks noChangeArrowheads="1"/>
          </p:cNvSpPr>
          <p:nvPr/>
        </p:nvSpPr>
        <p:spPr bwMode="auto">
          <a:xfrm>
            <a:off x="4724400" y="3276600"/>
            <a:ext cx="2514600" cy="4572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# socialSecurityNumber : String</a:t>
            </a:r>
          </a:p>
          <a:p>
            <a:r>
              <a:rPr lang="en-US" sz="1200" b="1">
                <a:latin typeface="Arial Unicode MS" pitchFamily="-109" charset="0"/>
              </a:rPr>
              <a:t># payRate : double</a:t>
            </a:r>
          </a:p>
        </p:txBody>
      </p:sp>
      <p:sp>
        <p:nvSpPr>
          <p:cNvPr id="99338" name="Rectangle 12"/>
          <p:cNvSpPr>
            <a:spLocks noChangeArrowheads="1"/>
          </p:cNvSpPr>
          <p:nvPr/>
        </p:nvSpPr>
        <p:spPr bwMode="auto">
          <a:xfrm>
            <a:off x="4724400" y="3733800"/>
            <a:ext cx="2514600" cy="4572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+ toString() : String</a:t>
            </a:r>
          </a:p>
          <a:p>
            <a:r>
              <a:rPr lang="en-US" sz="1200" b="1">
                <a:latin typeface="Arial Unicode MS" pitchFamily="-109" charset="0"/>
              </a:rPr>
              <a:t>+</a:t>
            </a:r>
            <a:r>
              <a:rPr lang="en-US" sz="1200" b="1">
                <a:solidFill>
                  <a:srgbClr val="DE2C28"/>
                </a:solidFill>
                <a:latin typeface="Arial Unicode MS" pitchFamily="-109" charset="0"/>
              </a:rPr>
              <a:t> pay</a:t>
            </a:r>
            <a:r>
              <a:rPr lang="en-US" sz="1200" b="1">
                <a:latin typeface="Arial Unicode MS" pitchFamily="-109" charset="0"/>
              </a:rPr>
              <a:t>() : double</a:t>
            </a:r>
          </a:p>
        </p:txBody>
      </p:sp>
      <p:sp>
        <p:nvSpPr>
          <p:cNvPr id="99339" name="Line 13"/>
          <p:cNvSpPr>
            <a:spLocks noChangeShapeType="1"/>
          </p:cNvSpPr>
          <p:nvPr/>
        </p:nvSpPr>
        <p:spPr bwMode="auto">
          <a:xfrm flipV="1">
            <a:off x="5924550" y="2819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99340" name="AutoShape 14"/>
          <p:cNvSpPr>
            <a:spLocks noChangeArrowheads="1"/>
          </p:cNvSpPr>
          <p:nvPr/>
        </p:nvSpPr>
        <p:spPr bwMode="auto">
          <a:xfrm>
            <a:off x="3886200" y="2438400"/>
            <a:ext cx="266700" cy="1809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341" name="Line 15"/>
          <p:cNvSpPr>
            <a:spLocks noChangeShapeType="1"/>
          </p:cNvSpPr>
          <p:nvPr/>
        </p:nvSpPr>
        <p:spPr bwMode="auto">
          <a:xfrm flipV="1">
            <a:off x="7467600" y="4648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99342" name="Rectangle 16"/>
          <p:cNvSpPr>
            <a:spLocks noChangeArrowheads="1"/>
          </p:cNvSpPr>
          <p:nvPr/>
        </p:nvSpPr>
        <p:spPr bwMode="auto">
          <a:xfrm>
            <a:off x="3276600" y="4800600"/>
            <a:ext cx="2514600" cy="34925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latin typeface="Arial Unicode MS" pitchFamily="-109" charset="0"/>
              </a:rPr>
              <a:t>Hourly</a:t>
            </a:r>
          </a:p>
        </p:txBody>
      </p:sp>
      <p:sp>
        <p:nvSpPr>
          <p:cNvPr id="99343" name="Rectangle 17"/>
          <p:cNvSpPr>
            <a:spLocks noChangeArrowheads="1"/>
          </p:cNvSpPr>
          <p:nvPr/>
        </p:nvSpPr>
        <p:spPr bwMode="auto">
          <a:xfrm>
            <a:off x="3276600" y="5105400"/>
            <a:ext cx="2514600" cy="3810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- hoursWorked : int</a:t>
            </a:r>
          </a:p>
        </p:txBody>
      </p:sp>
      <p:sp>
        <p:nvSpPr>
          <p:cNvPr id="99344" name="Rectangle 18"/>
          <p:cNvSpPr>
            <a:spLocks noChangeArrowheads="1"/>
          </p:cNvSpPr>
          <p:nvPr/>
        </p:nvSpPr>
        <p:spPr bwMode="auto">
          <a:xfrm>
            <a:off x="3276600" y="5486400"/>
            <a:ext cx="2514600" cy="533400"/>
          </a:xfrm>
          <a:prstGeom prst="rect">
            <a:avLst/>
          </a:prstGeom>
          <a:solidFill>
            <a:srgbClr val="96FE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200" b="1">
                <a:latin typeface="Arial Unicode MS" pitchFamily="-109" charset="0"/>
              </a:rPr>
              <a:t>+ toString() : String</a:t>
            </a:r>
          </a:p>
          <a:p>
            <a:r>
              <a:rPr lang="en-US" sz="1200" b="1">
                <a:latin typeface="Arial Unicode MS" pitchFamily="-109" charset="0"/>
              </a:rPr>
              <a:t>+ </a:t>
            </a:r>
            <a:r>
              <a:rPr lang="en-US" sz="1200" b="1">
                <a:solidFill>
                  <a:srgbClr val="DE2C28"/>
                </a:solidFill>
                <a:latin typeface="Arial Unicode MS" pitchFamily="-109" charset="0"/>
              </a:rPr>
              <a:t>pay</a:t>
            </a:r>
            <a:r>
              <a:rPr lang="en-US" sz="1200" b="1">
                <a:latin typeface="Arial Unicode MS" pitchFamily="-109" charset="0"/>
              </a:rPr>
              <a:t>() : double</a:t>
            </a:r>
          </a:p>
          <a:p>
            <a:r>
              <a:rPr lang="en-US" sz="1200" b="1">
                <a:latin typeface="Arial Unicode MS" pitchFamily="-109" charset="0"/>
              </a:rPr>
              <a:t>+ addHours(int) : void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62000" y="2971800"/>
            <a:ext cx="2514600" cy="1117600"/>
            <a:chOff x="2112" y="3168"/>
            <a:chExt cx="1584" cy="704"/>
          </a:xfrm>
        </p:grpSpPr>
        <p:sp>
          <p:nvSpPr>
            <p:cNvPr id="99352" name="Rectangle 20"/>
            <p:cNvSpPr>
              <a:spLocks noChangeArrowheads="1"/>
            </p:cNvSpPr>
            <p:nvPr/>
          </p:nvSpPr>
          <p:spPr bwMode="auto">
            <a:xfrm>
              <a:off x="2112" y="3168"/>
              <a:ext cx="1584" cy="22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600" b="1">
                  <a:latin typeface="Arial Unicode MS" pitchFamily="-109" charset="0"/>
                </a:rPr>
                <a:t>Volunteer</a:t>
              </a:r>
            </a:p>
          </p:txBody>
        </p:sp>
        <p:sp>
          <p:nvSpPr>
            <p:cNvPr id="99353" name="Rectangle 21"/>
            <p:cNvSpPr>
              <a:spLocks noChangeArrowheads="1"/>
            </p:cNvSpPr>
            <p:nvPr/>
          </p:nvSpPr>
          <p:spPr bwMode="auto">
            <a:xfrm>
              <a:off x="2112" y="3360"/>
              <a:ext cx="1584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 sz="1200" b="1">
                <a:latin typeface="Arial Unicode MS" pitchFamily="-109" charset="0"/>
              </a:endParaRPr>
            </a:p>
          </p:txBody>
        </p:sp>
        <p:sp>
          <p:nvSpPr>
            <p:cNvPr id="99354" name="Rectangle 22"/>
            <p:cNvSpPr>
              <a:spLocks noChangeArrowheads="1"/>
            </p:cNvSpPr>
            <p:nvPr/>
          </p:nvSpPr>
          <p:spPr bwMode="auto">
            <a:xfrm>
              <a:off x="2112" y="3552"/>
              <a:ext cx="1584" cy="32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r>
                <a:rPr lang="en-US" sz="1200" b="1">
                  <a:latin typeface="Arial Unicode MS" pitchFamily="-109" charset="0"/>
                </a:rPr>
                <a:t>+ </a:t>
              </a:r>
              <a:r>
                <a:rPr lang="en-US" sz="1200" b="1">
                  <a:solidFill>
                    <a:srgbClr val="DE2C28"/>
                  </a:solidFill>
                  <a:latin typeface="Arial Unicode MS" pitchFamily="-109" charset="0"/>
                </a:rPr>
                <a:t>pay</a:t>
              </a:r>
              <a:r>
                <a:rPr lang="en-US" sz="1200" b="1">
                  <a:latin typeface="Arial Unicode MS" pitchFamily="-109" charset="0"/>
                </a:rPr>
                <a:t>() : double</a:t>
              </a:r>
            </a:p>
          </p:txBody>
        </p:sp>
      </p:grpSp>
      <p:sp>
        <p:nvSpPr>
          <p:cNvPr id="99346" name="Line 23"/>
          <p:cNvSpPr>
            <a:spLocks noChangeShapeType="1"/>
          </p:cNvSpPr>
          <p:nvPr/>
        </p:nvSpPr>
        <p:spPr bwMode="auto">
          <a:xfrm>
            <a:off x="1905000" y="28194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7" name="Line 24"/>
          <p:cNvSpPr>
            <a:spLocks noChangeShapeType="1"/>
          </p:cNvSpPr>
          <p:nvPr/>
        </p:nvSpPr>
        <p:spPr bwMode="auto">
          <a:xfrm>
            <a:off x="1905000" y="2819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8" name="Line 25"/>
          <p:cNvSpPr>
            <a:spLocks noChangeShapeType="1"/>
          </p:cNvSpPr>
          <p:nvPr/>
        </p:nvSpPr>
        <p:spPr bwMode="auto">
          <a:xfrm>
            <a:off x="4019550" y="2590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9" name="Line 26"/>
          <p:cNvSpPr>
            <a:spLocks noChangeShapeType="1"/>
          </p:cNvSpPr>
          <p:nvPr/>
        </p:nvSpPr>
        <p:spPr bwMode="auto">
          <a:xfrm flipH="1">
            <a:off x="4495800" y="4648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50" name="Line 27"/>
          <p:cNvSpPr>
            <a:spLocks noChangeShapeType="1"/>
          </p:cNvSpPr>
          <p:nvPr/>
        </p:nvSpPr>
        <p:spPr bwMode="auto">
          <a:xfrm>
            <a:off x="4495800" y="4648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51" name="Line 28"/>
          <p:cNvSpPr>
            <a:spLocks noChangeShapeType="1"/>
          </p:cNvSpPr>
          <p:nvPr/>
        </p:nvSpPr>
        <p:spPr bwMode="auto">
          <a:xfrm>
            <a:off x="6000750" y="4343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1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581400" y="1447800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Insect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724400" y="3429000"/>
            <a:ext cx="1981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Grasshopper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14600" y="3429000"/>
            <a:ext cx="1981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BumbleBee</a:t>
            </a:r>
          </a:p>
        </p:txBody>
      </p:sp>
      <p:cxnSp>
        <p:nvCxnSpPr>
          <p:cNvPr id="6151" name="AutoShape 7"/>
          <p:cNvCxnSpPr>
            <a:cxnSpLocks noChangeShapeType="1"/>
            <a:stCxn id="6150" idx="0"/>
            <a:endCxn id="6148" idx="2"/>
          </p:cNvCxnSpPr>
          <p:nvPr/>
        </p:nvCxnSpPr>
        <p:spPr bwMode="auto">
          <a:xfrm rot="-5400000">
            <a:off x="36385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52" name="AutoShape 8"/>
          <p:cNvCxnSpPr>
            <a:cxnSpLocks noChangeShapeType="1"/>
            <a:stCxn id="6149" idx="0"/>
            <a:endCxn id="6148" idx="2"/>
          </p:cNvCxnSpPr>
          <p:nvPr/>
        </p:nvCxnSpPr>
        <p:spPr bwMode="auto">
          <a:xfrm rot="5400000" flipH="1">
            <a:off x="47434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8600" y="2019300"/>
            <a:ext cx="3352800" cy="1100138"/>
            <a:chOff x="144" y="1272"/>
            <a:chExt cx="2112" cy="693"/>
          </a:xfrm>
        </p:grpSpPr>
        <p:sp>
          <p:nvSpPr>
            <p:cNvPr id="6159" name="Text Box 9"/>
            <p:cNvSpPr txBox="1">
              <a:spLocks noChangeArrowheads="1"/>
            </p:cNvSpPr>
            <p:nvPr/>
          </p:nvSpPr>
          <p:spPr bwMode="auto">
            <a:xfrm>
              <a:off x="144" y="1382"/>
              <a:ext cx="1776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r>
                <a:rPr lang="en-US" sz="1800" b="1" dirty="0"/>
                <a:t>Contains those attributes and methods that are </a:t>
              </a:r>
              <a:r>
                <a:rPr lang="en-US" sz="1800" b="1" dirty="0">
                  <a:solidFill>
                    <a:srgbClr val="FF0000"/>
                  </a:solidFill>
                </a:rPr>
                <a:t>shared</a:t>
              </a:r>
              <a:r>
                <a:rPr lang="en-US" sz="1800" b="1" dirty="0"/>
                <a:t> by all insects.</a:t>
              </a:r>
            </a:p>
          </p:txBody>
        </p:sp>
        <p:cxnSp>
          <p:nvCxnSpPr>
            <p:cNvPr id="6160" name="AutoShape 10"/>
            <p:cNvCxnSpPr>
              <a:cxnSpLocks noChangeShapeType="1"/>
              <a:stCxn id="6159" idx="3"/>
              <a:endCxn id="6148" idx="1"/>
            </p:cNvCxnSpPr>
            <p:nvPr/>
          </p:nvCxnSpPr>
          <p:spPr bwMode="auto">
            <a:xfrm flipV="1">
              <a:off x="1920" y="1272"/>
              <a:ext cx="336" cy="402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81000" y="4000500"/>
            <a:ext cx="8305800" cy="1954213"/>
            <a:chOff x="240" y="2520"/>
            <a:chExt cx="5232" cy="1231"/>
          </a:xfrm>
        </p:grpSpPr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240" y="3168"/>
              <a:ext cx="2160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r>
                <a:rPr lang="en-US" sz="1800" b="1" dirty="0"/>
                <a:t>Contains those attributes and methods that </a:t>
              </a:r>
              <a:r>
                <a:rPr lang="en-US" sz="1800" b="1" dirty="0">
                  <a:solidFill>
                    <a:srgbClr val="FF0000"/>
                  </a:solidFill>
                </a:rPr>
                <a:t>specific </a:t>
              </a:r>
              <a:r>
                <a:rPr lang="en-US" sz="1800" b="1" dirty="0"/>
                <a:t>to a Bumble Bee.</a:t>
              </a:r>
            </a:p>
          </p:txBody>
        </p:sp>
        <p:cxnSp>
          <p:nvCxnSpPr>
            <p:cNvPr id="6156" name="AutoShape 13"/>
            <p:cNvCxnSpPr>
              <a:cxnSpLocks noChangeShapeType="1"/>
              <a:stCxn id="6155" idx="0"/>
              <a:endCxn id="6150" idx="1"/>
            </p:cNvCxnSpPr>
            <p:nvPr/>
          </p:nvCxnSpPr>
          <p:spPr bwMode="auto">
            <a:xfrm rot="-5400000">
              <a:off x="1128" y="2712"/>
              <a:ext cx="648" cy="264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3456" y="3168"/>
              <a:ext cx="2016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r>
                <a:rPr lang="en-US" sz="1800" b="1" dirty="0"/>
                <a:t>Contains those attributes and methods that are </a:t>
              </a:r>
              <a:r>
                <a:rPr lang="en-US" sz="1800" b="1" dirty="0">
                  <a:solidFill>
                    <a:srgbClr val="FF0000"/>
                  </a:solidFill>
                </a:rPr>
                <a:t>specific</a:t>
              </a:r>
              <a:r>
                <a:rPr lang="en-US" sz="1800" b="1" dirty="0"/>
                <a:t> to a Grasshopper.</a:t>
              </a:r>
            </a:p>
          </p:txBody>
        </p:sp>
        <p:cxnSp>
          <p:nvCxnSpPr>
            <p:cNvPr id="6158" name="AutoShape 14"/>
            <p:cNvCxnSpPr>
              <a:cxnSpLocks noChangeShapeType="1"/>
              <a:stCxn id="6157" idx="0"/>
              <a:endCxn id="6149" idx="3"/>
            </p:cNvCxnSpPr>
            <p:nvPr/>
          </p:nvCxnSpPr>
          <p:spPr bwMode="auto">
            <a:xfrm rot="5400000" flipH="1">
              <a:off x="4020" y="2724"/>
              <a:ext cx="648" cy="240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391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35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7ACBBDF4-2819-4743-9190-7E7ED75C417C}" type="slidenum">
              <a:rPr lang="en-US" smtClean="0"/>
              <a:pPr algn="l"/>
              <a:t>70</a:t>
            </a:fld>
            <a:endParaRPr lang="en-US" smtClean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76200" y="0"/>
            <a:ext cx="550343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//********************************************************************</a:t>
            </a:r>
          </a:p>
          <a:p>
            <a:pPr algn="l"/>
            <a:r>
              <a:rPr lang="en-US" sz="1200" dirty="0"/>
              <a:t>//  Staff.java       Author: Lewis/Loftus</a:t>
            </a:r>
          </a:p>
          <a:p>
            <a:pPr algn="l"/>
            <a:r>
              <a:rPr lang="en-US" sz="1200" dirty="0"/>
              <a:t>//</a:t>
            </a:r>
          </a:p>
          <a:p>
            <a:pPr algn="l"/>
            <a:r>
              <a:rPr lang="en-US" sz="1200" dirty="0"/>
              <a:t>//  Represents the personnel staff of a particular business.</a:t>
            </a:r>
          </a:p>
          <a:p>
            <a:pPr algn="l"/>
            <a:r>
              <a:rPr lang="en-US" sz="1200" dirty="0"/>
              <a:t>//********************************************************************</a:t>
            </a:r>
          </a:p>
          <a:p>
            <a:pPr algn="l"/>
            <a:r>
              <a:rPr lang="en-US" sz="1200" dirty="0"/>
              <a:t>public class Staff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200" dirty="0"/>
              <a:t>   private </a:t>
            </a:r>
            <a:r>
              <a:rPr lang="en-US" sz="1200" dirty="0" err="1"/>
              <a:t>ArrayList</a:t>
            </a:r>
            <a:r>
              <a:rPr lang="en-US" sz="1200" dirty="0"/>
              <a:t> &lt;</a:t>
            </a:r>
            <a:r>
              <a:rPr lang="en-US" sz="1200" dirty="0" err="1"/>
              <a:t>StaffMember</a:t>
            </a:r>
            <a:r>
              <a:rPr lang="en-US" sz="1200" dirty="0"/>
              <a:t>&gt; </a:t>
            </a:r>
            <a:r>
              <a:rPr lang="en-US" sz="1200" dirty="0" err="1"/>
              <a:t>staffList</a:t>
            </a:r>
            <a:r>
              <a:rPr lang="en-US" sz="1200" dirty="0"/>
              <a:t>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//  Constructor: Sets up the list of staff members.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Staff ()</a:t>
            </a:r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staffList</a:t>
            </a:r>
            <a:r>
              <a:rPr lang="en-US" sz="1200" dirty="0"/>
              <a:t> = new </a:t>
            </a:r>
            <a:r>
              <a:rPr lang="en-US" sz="1200" dirty="0" err="1"/>
              <a:t>ArrayList</a:t>
            </a:r>
            <a:r>
              <a:rPr lang="en-US" sz="1200" dirty="0"/>
              <a:t>&lt;</a:t>
            </a:r>
            <a:r>
              <a:rPr lang="en-US" sz="1200" dirty="0" err="1"/>
              <a:t>StaffMember</a:t>
            </a:r>
            <a:r>
              <a:rPr lang="en-US" sz="1200" dirty="0"/>
              <a:t>&gt;();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staffList.add</a:t>
            </a:r>
            <a:r>
              <a:rPr lang="en-US" sz="1200" dirty="0"/>
              <a:t>(new Executive ("Sam", "123 Main Line",</a:t>
            </a:r>
          </a:p>
          <a:p>
            <a:pPr algn="l"/>
            <a:r>
              <a:rPr lang="en-US" sz="1200" dirty="0"/>
              <a:t>         "555-0469", "123-45-6789", 2423.07);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staffList.add</a:t>
            </a:r>
            <a:r>
              <a:rPr lang="en-US" sz="1200" dirty="0"/>
              <a:t>(new Employee ("Carla", "456 Off Line",</a:t>
            </a:r>
          </a:p>
          <a:p>
            <a:pPr algn="l"/>
            <a:r>
              <a:rPr lang="en-US" sz="1200" dirty="0"/>
              <a:t>         "555-0101", "987-65-4321", 1246.15);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staffList</a:t>
            </a:r>
            <a:r>
              <a:rPr lang="en-US" sz="1200" dirty="0"/>
              <a:t>[.add(new Employee ("Woody", "789 Off Rocker",</a:t>
            </a:r>
          </a:p>
          <a:p>
            <a:pPr algn="l"/>
            <a:r>
              <a:rPr lang="en-US" sz="1200" dirty="0"/>
              <a:t>         "555-0000", "010-20-3040", 1169.23);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staffList.add</a:t>
            </a:r>
            <a:r>
              <a:rPr lang="en-US" sz="1200" dirty="0"/>
              <a:t>(new Hourly ("Diane", "678 Fifth Ave.",</a:t>
            </a:r>
          </a:p>
          <a:p>
            <a:pPr algn="l"/>
            <a:r>
              <a:rPr lang="en-US" sz="1200" dirty="0"/>
              <a:t>         "555-0690", "958-47-3625", 10.55);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staffList.add</a:t>
            </a:r>
            <a:r>
              <a:rPr lang="en-US" sz="1200" dirty="0"/>
              <a:t>(new Volunteer ("Norm", "987 Suds Blvd.",</a:t>
            </a:r>
          </a:p>
          <a:p>
            <a:pPr algn="l"/>
            <a:r>
              <a:rPr lang="en-US" sz="1200" dirty="0"/>
              <a:t>         "555-8374");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staffList.add</a:t>
            </a:r>
            <a:r>
              <a:rPr lang="en-US" sz="1200" dirty="0"/>
              <a:t>(new Volunteer ("Cliff", "321 Duds Lane",</a:t>
            </a:r>
          </a:p>
          <a:p>
            <a:pPr algn="l"/>
            <a:r>
              <a:rPr lang="en-US" sz="1200" dirty="0"/>
              <a:t>         "555-7282");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((Executive)</a:t>
            </a:r>
            <a:r>
              <a:rPr lang="en-US" sz="1200" dirty="0" err="1"/>
              <a:t>staffList.get</a:t>
            </a:r>
            <a:r>
              <a:rPr lang="en-US" sz="1200" dirty="0"/>
              <a:t>(0)).</a:t>
            </a:r>
            <a:r>
              <a:rPr lang="en-US" sz="1200" dirty="0" err="1"/>
              <a:t>awardBonus</a:t>
            </a:r>
            <a:r>
              <a:rPr lang="en-US" sz="1200" dirty="0"/>
              <a:t> (500.00);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((Hourly)</a:t>
            </a:r>
            <a:r>
              <a:rPr lang="en-US" sz="1200" dirty="0" err="1"/>
              <a:t>staffList.get</a:t>
            </a:r>
            <a:r>
              <a:rPr lang="en-US" sz="1200" dirty="0"/>
              <a:t>(3)).</a:t>
            </a:r>
            <a:r>
              <a:rPr lang="en-US" sz="1200" dirty="0" err="1"/>
              <a:t>addHours</a:t>
            </a:r>
            <a:r>
              <a:rPr lang="en-US" sz="1200" dirty="0"/>
              <a:t> (40);</a:t>
            </a:r>
          </a:p>
          <a:p>
            <a:pPr algn="l"/>
            <a:r>
              <a:rPr lang="en-US" sz="1200" dirty="0"/>
              <a:t>   }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5170487" y="838200"/>
            <a:ext cx="3897313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//-----------------------------------------------------------------</a:t>
            </a:r>
          </a:p>
          <a:p>
            <a:pPr algn="l"/>
            <a:r>
              <a:rPr lang="en-US" sz="1200" dirty="0"/>
              <a:t>   //  Pays all staff members.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void payday ()</a:t>
            </a:r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double amount;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for (</a:t>
            </a:r>
            <a:r>
              <a:rPr lang="en-US" sz="1200" dirty="0" err="1"/>
              <a:t>StaffMember</a:t>
            </a:r>
            <a:r>
              <a:rPr lang="en-US" sz="1200" dirty="0"/>
              <a:t> s : </a:t>
            </a:r>
            <a:r>
              <a:rPr lang="en-US" sz="1200" dirty="0" err="1"/>
              <a:t>staffList</a:t>
            </a:r>
            <a:r>
              <a:rPr lang="en-US" sz="1200" dirty="0"/>
              <a:t>)</a:t>
            </a:r>
          </a:p>
          <a:p>
            <a:pPr algn="l"/>
            <a:r>
              <a:rPr lang="en-US" sz="1200" dirty="0"/>
              <a:t>      {</a:t>
            </a:r>
          </a:p>
          <a:p>
            <a:pPr algn="l"/>
            <a:r>
              <a:rPr lang="en-US" sz="1200" dirty="0"/>
              <a:t>         </a:t>
            </a:r>
            <a:r>
              <a:rPr lang="en-US" sz="1200" dirty="0" err="1"/>
              <a:t>System.out.println</a:t>
            </a:r>
            <a:r>
              <a:rPr lang="en-US" sz="1200" dirty="0"/>
              <a:t> (s);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   amount = </a:t>
            </a:r>
            <a:r>
              <a:rPr lang="en-US" sz="1200" dirty="0" err="1"/>
              <a:t>s.</a:t>
            </a:r>
            <a:r>
              <a:rPr lang="en-US" sz="1200" dirty="0" err="1">
                <a:solidFill>
                  <a:srgbClr val="DE2C28"/>
                </a:solidFill>
              </a:rPr>
              <a:t>pay</a:t>
            </a:r>
            <a:r>
              <a:rPr lang="en-US" sz="1200" dirty="0"/>
              <a:t>();  // polymorphic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   if (amount == 0.0)</a:t>
            </a:r>
          </a:p>
          <a:p>
            <a:pPr algn="l"/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 ("Thanks!");</a:t>
            </a:r>
          </a:p>
          <a:p>
            <a:pPr algn="l"/>
            <a:r>
              <a:rPr lang="en-US" sz="1200" dirty="0"/>
              <a:t>         else</a:t>
            </a:r>
          </a:p>
          <a:p>
            <a:pPr algn="l"/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 ("Paid: " + amount);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   </a:t>
            </a:r>
            <a:r>
              <a:rPr lang="en-US" sz="1200" dirty="0" err="1"/>
              <a:t>System.out.println</a:t>
            </a:r>
            <a:r>
              <a:rPr lang="en-US" sz="1200" dirty="0"/>
              <a:t> ("-----------------------------------");</a:t>
            </a:r>
          </a:p>
          <a:p>
            <a:pPr algn="l"/>
            <a:r>
              <a:rPr lang="en-US" sz="1200" dirty="0"/>
              <a:t>      }</a:t>
            </a:r>
          </a:p>
          <a:p>
            <a:pPr algn="l"/>
            <a:r>
              <a:rPr lang="en-US" sz="1200" dirty="0"/>
              <a:t>   }</a:t>
            </a:r>
          </a:p>
          <a:p>
            <a:pPr algn="l"/>
            <a:r>
              <a:rPr lang="en-US" sz="1200" dirty="0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4724400"/>
            <a:ext cx="2514600" cy="1981200"/>
            <a:chOff x="3168" y="2976"/>
            <a:chExt cx="1584" cy="1248"/>
          </a:xfrm>
        </p:grpSpPr>
        <p:sp>
          <p:nvSpPr>
            <p:cNvPr id="100358" name="Rectangle 5"/>
            <p:cNvSpPr>
              <a:spLocks noChangeArrowheads="1"/>
            </p:cNvSpPr>
            <p:nvPr/>
          </p:nvSpPr>
          <p:spPr bwMode="auto">
            <a:xfrm>
              <a:off x="3168" y="3168"/>
              <a:ext cx="240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Line 6"/>
            <p:cNvSpPr>
              <a:spLocks noChangeShapeType="1"/>
            </p:cNvSpPr>
            <p:nvPr/>
          </p:nvSpPr>
          <p:spPr bwMode="auto">
            <a:xfrm>
              <a:off x="3168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0" name="Line 7"/>
            <p:cNvSpPr>
              <a:spLocks noChangeShapeType="1"/>
            </p:cNvSpPr>
            <p:nvPr/>
          </p:nvSpPr>
          <p:spPr bwMode="auto">
            <a:xfrm>
              <a:off x="3168" y="4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1" name="Line 8"/>
            <p:cNvSpPr>
              <a:spLocks noChangeShapeType="1"/>
            </p:cNvSpPr>
            <p:nvPr/>
          </p:nvSpPr>
          <p:spPr bwMode="auto">
            <a:xfrm>
              <a:off x="3168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2" name="Line 9"/>
            <p:cNvSpPr>
              <a:spLocks noChangeShapeType="1"/>
            </p:cNvSpPr>
            <p:nvPr/>
          </p:nvSpPr>
          <p:spPr bwMode="auto">
            <a:xfrm>
              <a:off x="3168" y="36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3" name="Line 10"/>
            <p:cNvSpPr>
              <a:spLocks noChangeShapeType="1"/>
            </p:cNvSpPr>
            <p:nvPr/>
          </p:nvSpPr>
          <p:spPr bwMode="auto">
            <a:xfrm>
              <a:off x="316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4" name="Line 11"/>
            <p:cNvSpPr>
              <a:spLocks noChangeShapeType="1"/>
            </p:cNvSpPr>
            <p:nvPr/>
          </p:nvSpPr>
          <p:spPr bwMode="auto">
            <a:xfrm flipV="1">
              <a:off x="3264" y="307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5" name="Rectangle 12"/>
            <p:cNvSpPr>
              <a:spLocks noChangeArrowheads="1"/>
            </p:cNvSpPr>
            <p:nvPr/>
          </p:nvSpPr>
          <p:spPr bwMode="auto">
            <a:xfrm>
              <a:off x="3648" y="2976"/>
              <a:ext cx="240" cy="24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/>
                <a:t>Exec</a:t>
              </a:r>
            </a:p>
            <a:p>
              <a:pPr algn="ctr"/>
              <a:r>
                <a:rPr lang="en-US" sz="1000"/>
                <a:t>Sam</a:t>
              </a:r>
            </a:p>
          </p:txBody>
        </p:sp>
        <p:sp>
          <p:nvSpPr>
            <p:cNvPr id="100366" name="Rectangle 13"/>
            <p:cNvSpPr>
              <a:spLocks noChangeArrowheads="1"/>
            </p:cNvSpPr>
            <p:nvPr/>
          </p:nvSpPr>
          <p:spPr bwMode="auto">
            <a:xfrm>
              <a:off x="4032" y="3024"/>
              <a:ext cx="240" cy="240"/>
            </a:xfrm>
            <a:prstGeom prst="rect">
              <a:avLst/>
            </a:prstGeom>
            <a:solidFill>
              <a:srgbClr val="96FE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/>
                <a:t>Emp</a:t>
              </a:r>
            </a:p>
            <a:p>
              <a:pPr algn="ctr"/>
              <a:r>
                <a:rPr lang="en-US" sz="1000"/>
                <a:t>Carla</a:t>
              </a:r>
            </a:p>
          </p:txBody>
        </p:sp>
        <p:sp>
          <p:nvSpPr>
            <p:cNvPr id="100367" name="Rectangle 14"/>
            <p:cNvSpPr>
              <a:spLocks noChangeArrowheads="1"/>
            </p:cNvSpPr>
            <p:nvPr/>
          </p:nvSpPr>
          <p:spPr bwMode="auto">
            <a:xfrm>
              <a:off x="4368" y="3216"/>
              <a:ext cx="240" cy="240"/>
            </a:xfrm>
            <a:prstGeom prst="rect">
              <a:avLst/>
            </a:prstGeom>
            <a:solidFill>
              <a:srgbClr val="96FE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/>
                <a:t>Emp</a:t>
              </a:r>
            </a:p>
            <a:p>
              <a:pPr algn="ctr"/>
              <a:r>
                <a:rPr lang="en-US" sz="1000"/>
                <a:t>Woody</a:t>
              </a:r>
            </a:p>
          </p:txBody>
        </p:sp>
        <p:sp>
          <p:nvSpPr>
            <p:cNvPr id="100368" name="Rectangle 15"/>
            <p:cNvSpPr>
              <a:spLocks noChangeArrowheads="1"/>
            </p:cNvSpPr>
            <p:nvPr/>
          </p:nvSpPr>
          <p:spPr bwMode="auto">
            <a:xfrm>
              <a:off x="4512" y="3504"/>
              <a:ext cx="240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/>
                <a:t>Hrly</a:t>
              </a:r>
            </a:p>
            <a:p>
              <a:pPr algn="ctr"/>
              <a:r>
                <a:rPr lang="en-US" sz="1000"/>
                <a:t>Diane</a:t>
              </a:r>
            </a:p>
          </p:txBody>
        </p:sp>
        <p:sp>
          <p:nvSpPr>
            <p:cNvPr id="100369" name="Rectangle 16"/>
            <p:cNvSpPr>
              <a:spLocks noChangeArrowheads="1"/>
            </p:cNvSpPr>
            <p:nvPr/>
          </p:nvSpPr>
          <p:spPr bwMode="auto">
            <a:xfrm>
              <a:off x="4512" y="384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/>
                <a:t>Vol</a:t>
              </a:r>
            </a:p>
            <a:p>
              <a:pPr algn="ctr"/>
              <a:r>
                <a:rPr lang="en-US" sz="1000"/>
                <a:t>Norm</a:t>
              </a:r>
            </a:p>
          </p:txBody>
        </p:sp>
        <p:sp>
          <p:nvSpPr>
            <p:cNvPr id="100370" name="Rectangle 17"/>
            <p:cNvSpPr>
              <a:spLocks noChangeArrowheads="1"/>
            </p:cNvSpPr>
            <p:nvPr/>
          </p:nvSpPr>
          <p:spPr bwMode="auto">
            <a:xfrm>
              <a:off x="4128" y="398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/>
                <a:t>Vol</a:t>
              </a:r>
            </a:p>
            <a:p>
              <a:pPr algn="ctr"/>
              <a:r>
                <a:rPr lang="en-US" sz="1000"/>
                <a:t>Cliff</a:t>
              </a:r>
            </a:p>
          </p:txBody>
        </p:sp>
        <p:sp>
          <p:nvSpPr>
            <p:cNvPr id="100371" name="Line 18"/>
            <p:cNvSpPr>
              <a:spLocks noChangeShapeType="1"/>
            </p:cNvSpPr>
            <p:nvPr/>
          </p:nvSpPr>
          <p:spPr bwMode="auto">
            <a:xfrm flipV="1">
              <a:off x="3312" y="3168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2" name="Line 19"/>
            <p:cNvSpPr>
              <a:spLocks noChangeShapeType="1"/>
            </p:cNvSpPr>
            <p:nvPr/>
          </p:nvSpPr>
          <p:spPr bwMode="auto">
            <a:xfrm flipV="1">
              <a:off x="3360" y="3360"/>
              <a:ext cx="10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3" name="Line 20"/>
            <p:cNvSpPr>
              <a:spLocks noChangeShapeType="1"/>
            </p:cNvSpPr>
            <p:nvPr/>
          </p:nvSpPr>
          <p:spPr bwMode="auto">
            <a:xfrm flipV="1">
              <a:off x="3360" y="3600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4" name="Line 21"/>
            <p:cNvSpPr>
              <a:spLocks noChangeShapeType="1"/>
            </p:cNvSpPr>
            <p:nvPr/>
          </p:nvSpPr>
          <p:spPr bwMode="auto">
            <a:xfrm flipV="1">
              <a:off x="3360" y="3888"/>
              <a:ext cx="115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5" name="Line 22"/>
            <p:cNvSpPr>
              <a:spLocks noChangeShapeType="1"/>
            </p:cNvSpPr>
            <p:nvPr/>
          </p:nvSpPr>
          <p:spPr bwMode="auto">
            <a:xfrm flipV="1">
              <a:off x="3360" y="4080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799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37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1AF5D3CC-BCA7-4165-BDD5-387F56657C13}" type="slidenum">
              <a:rPr lang="en-US" smtClean="0"/>
              <a:pPr algn="l"/>
              <a:t>71</a:t>
            </a:fld>
            <a:endParaRPr lang="en-US" smtClean="0"/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914400" y="155575"/>
            <a:ext cx="692785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//****************************************************</a:t>
            </a:r>
          </a:p>
          <a:p>
            <a:pPr algn="l"/>
            <a:r>
              <a:rPr lang="en-US" sz="2000" dirty="0"/>
              <a:t>//  Firm.java       Author: Lewis/Loftus</a:t>
            </a:r>
          </a:p>
          <a:p>
            <a:pPr algn="l"/>
            <a:r>
              <a:rPr lang="en-US" sz="2000" dirty="0"/>
              <a:t>//</a:t>
            </a:r>
          </a:p>
          <a:p>
            <a:pPr algn="l"/>
            <a:r>
              <a:rPr lang="en-US" sz="2000" dirty="0"/>
              <a:t>//  Demonstrates polymorphism via inheritance.</a:t>
            </a:r>
          </a:p>
          <a:p>
            <a:pPr algn="l"/>
            <a:r>
              <a:rPr lang="en-US" sz="2000" dirty="0"/>
              <a:t>//****************************************************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public class Firm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//-----------------------------------------------------------------</a:t>
            </a:r>
          </a:p>
          <a:p>
            <a:pPr algn="l"/>
            <a:r>
              <a:rPr lang="en-US" sz="2000" dirty="0"/>
              <a:t>   //  Creates a staff of employees for a firm and pays them.</a:t>
            </a:r>
          </a:p>
          <a:p>
            <a:pPr algn="l"/>
            <a:r>
              <a:rPr lang="en-US" sz="2000" dirty="0"/>
              <a:t>   //-----------------------------------------------------------------</a:t>
            </a:r>
          </a:p>
          <a:p>
            <a:pPr algn="l"/>
            <a:r>
              <a:rPr lang="en-US" sz="2000" dirty="0"/>
              <a:t>   public static void main 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Staff personnel = new Staff();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  </a:t>
            </a:r>
            <a:r>
              <a:rPr lang="en-US" sz="2000" dirty="0" err="1"/>
              <a:t>personnel.payday</a:t>
            </a:r>
            <a:r>
              <a:rPr lang="en-US" sz="2000" dirty="0"/>
              <a:t>();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5638800"/>
            <a:ext cx="3333750" cy="914400"/>
            <a:chOff x="432" y="3408"/>
            <a:chExt cx="2100" cy="576"/>
          </a:xfrm>
        </p:grpSpPr>
        <p:pic>
          <p:nvPicPr>
            <p:cNvPr id="101381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382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134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What is output?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955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03" name="TextBox 2"/>
          <p:cNvSpPr txBox="1">
            <a:spLocks noChangeArrowheads="1"/>
          </p:cNvSpPr>
          <p:nvPr/>
        </p:nvSpPr>
        <p:spPr bwMode="auto">
          <a:xfrm>
            <a:off x="381000" y="228600"/>
            <a:ext cx="2606804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Name: Sam</a:t>
            </a:r>
          </a:p>
          <a:p>
            <a:pPr algn="l"/>
            <a:r>
              <a:rPr lang="en-US" sz="1200" dirty="0"/>
              <a:t>Address: 123 Main Line</a:t>
            </a:r>
          </a:p>
          <a:p>
            <a:pPr algn="l"/>
            <a:r>
              <a:rPr lang="en-US" sz="1200" dirty="0"/>
              <a:t>Phone: "555-0469</a:t>
            </a:r>
          </a:p>
          <a:p>
            <a:pPr algn="l"/>
            <a:r>
              <a:rPr lang="en-US" sz="1200" dirty="0"/>
              <a:t>Social Security Number: 123-45-6789</a:t>
            </a:r>
          </a:p>
          <a:p>
            <a:pPr algn="l"/>
            <a:r>
              <a:rPr lang="en-US" sz="1200" dirty="0"/>
              <a:t>Paid: 2923.07</a:t>
            </a:r>
          </a:p>
          <a:p>
            <a:pPr algn="l"/>
            <a:r>
              <a:rPr lang="en-US" sz="1200" dirty="0"/>
              <a:t>________________________</a:t>
            </a:r>
          </a:p>
          <a:p>
            <a:pPr algn="l"/>
            <a:r>
              <a:rPr lang="en-US" sz="1200" dirty="0"/>
              <a:t>Name: Carla</a:t>
            </a:r>
          </a:p>
          <a:p>
            <a:pPr algn="l"/>
            <a:r>
              <a:rPr lang="en-US" sz="1200" dirty="0"/>
              <a:t>Address: 456 Off Line</a:t>
            </a:r>
          </a:p>
          <a:p>
            <a:pPr algn="l"/>
            <a:r>
              <a:rPr lang="en-US" sz="1200" dirty="0"/>
              <a:t>Phone: 555-0101</a:t>
            </a:r>
          </a:p>
          <a:p>
            <a:pPr algn="l"/>
            <a:r>
              <a:rPr lang="en-US" sz="1200" dirty="0"/>
              <a:t>Social Security Number: "987-65-4321</a:t>
            </a:r>
          </a:p>
          <a:p>
            <a:pPr algn="l"/>
            <a:r>
              <a:rPr lang="en-US" sz="1200" dirty="0"/>
              <a:t>Paid: 1246.15</a:t>
            </a:r>
          </a:p>
          <a:p>
            <a:pPr algn="l"/>
            <a:r>
              <a:rPr lang="en-US" sz="1200" dirty="0"/>
              <a:t>________________________</a:t>
            </a:r>
          </a:p>
          <a:p>
            <a:pPr algn="l"/>
            <a:r>
              <a:rPr lang="en-US" sz="1200" dirty="0"/>
              <a:t>Name: Woody</a:t>
            </a:r>
          </a:p>
          <a:p>
            <a:pPr algn="l"/>
            <a:r>
              <a:rPr lang="en-US" sz="1200" dirty="0"/>
              <a:t>Address: 789 Off Rocker</a:t>
            </a:r>
          </a:p>
          <a:p>
            <a:pPr algn="l"/>
            <a:r>
              <a:rPr lang="en-US" sz="1200" dirty="0"/>
              <a:t>Phone: 555-0000</a:t>
            </a:r>
          </a:p>
          <a:p>
            <a:pPr algn="l"/>
            <a:r>
              <a:rPr lang="en-US" sz="1200" dirty="0"/>
              <a:t>Social Security Number: "010-20-3040</a:t>
            </a:r>
          </a:p>
          <a:p>
            <a:pPr algn="l"/>
            <a:r>
              <a:rPr lang="en-US" sz="1200" dirty="0"/>
              <a:t>Paid: 1169.23</a:t>
            </a:r>
          </a:p>
          <a:p>
            <a:pPr algn="l"/>
            <a:r>
              <a:rPr lang="en-US" sz="1200" dirty="0"/>
              <a:t>________________________</a:t>
            </a:r>
          </a:p>
          <a:p>
            <a:pPr algn="l"/>
            <a:r>
              <a:rPr lang="en-US" sz="1200" dirty="0"/>
              <a:t>Name: Diane</a:t>
            </a:r>
          </a:p>
          <a:p>
            <a:pPr algn="l"/>
            <a:r>
              <a:rPr lang="en-US" sz="1200" dirty="0"/>
              <a:t>Address: 678 Fifth Ave.</a:t>
            </a:r>
          </a:p>
          <a:p>
            <a:pPr algn="l"/>
            <a:r>
              <a:rPr lang="en-US" sz="1200" dirty="0"/>
              <a:t>Phone: 555-0690</a:t>
            </a:r>
          </a:p>
          <a:p>
            <a:pPr algn="l"/>
            <a:r>
              <a:rPr lang="en-US" sz="1200" dirty="0"/>
              <a:t>Social Security Number: 958-47-3625</a:t>
            </a:r>
          </a:p>
          <a:p>
            <a:pPr algn="l"/>
            <a:r>
              <a:rPr lang="en-US" sz="1200" dirty="0"/>
              <a:t>Current hours:  40</a:t>
            </a:r>
          </a:p>
          <a:p>
            <a:pPr algn="l"/>
            <a:r>
              <a:rPr lang="en-US" sz="1200" dirty="0"/>
              <a:t>Paid: 422.00</a:t>
            </a:r>
          </a:p>
          <a:p>
            <a:pPr algn="l"/>
            <a:r>
              <a:rPr lang="en-US" sz="1200" dirty="0"/>
              <a:t>________________________</a:t>
            </a:r>
          </a:p>
          <a:p>
            <a:pPr algn="l"/>
            <a:r>
              <a:rPr lang="en-US" sz="1200" dirty="0"/>
              <a:t>Name: Norm</a:t>
            </a:r>
          </a:p>
          <a:p>
            <a:pPr algn="l"/>
            <a:r>
              <a:rPr lang="en-US" sz="1200" dirty="0"/>
              <a:t>Address: 987 Suds Blvd.</a:t>
            </a:r>
          </a:p>
          <a:p>
            <a:pPr algn="l"/>
            <a:r>
              <a:rPr lang="en-US" sz="1200" dirty="0"/>
              <a:t>Phone: 555-8374</a:t>
            </a:r>
          </a:p>
          <a:p>
            <a:pPr algn="l"/>
            <a:r>
              <a:rPr lang="en-US" sz="1200" dirty="0"/>
              <a:t>Thanks!</a:t>
            </a:r>
          </a:p>
          <a:p>
            <a:pPr algn="l"/>
            <a:r>
              <a:rPr lang="en-US" sz="1200" dirty="0"/>
              <a:t>________________________</a:t>
            </a:r>
          </a:p>
          <a:p>
            <a:pPr algn="l"/>
            <a:r>
              <a:rPr lang="en-US" sz="1200" dirty="0"/>
              <a:t>Name: Cliff</a:t>
            </a:r>
          </a:p>
          <a:p>
            <a:pPr algn="l"/>
            <a:r>
              <a:rPr lang="en-US" sz="1200" dirty="0"/>
              <a:t>Address: 321 Duds Lane</a:t>
            </a:r>
          </a:p>
          <a:p>
            <a:pPr algn="l"/>
            <a:r>
              <a:rPr lang="en-US" sz="1200" dirty="0"/>
              <a:t>Phone: "555-7282</a:t>
            </a:r>
          </a:p>
          <a:p>
            <a:pPr algn="l"/>
            <a:r>
              <a:rPr lang="en-US" sz="1200" dirty="0"/>
              <a:t>Thanks!</a:t>
            </a:r>
          </a:p>
          <a:p>
            <a:pPr algn="l"/>
            <a:r>
              <a:rPr lang="en-US" sz="1200" dirty="0"/>
              <a:t>________________________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96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“is a” Relationship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relationship between a </a:t>
            </a:r>
            <a:r>
              <a:rPr lang="en-US" sz="2800" dirty="0" err="1" smtClean="0">
                <a:solidFill>
                  <a:srgbClr val="FF0000"/>
                </a:solidFill>
              </a:rPr>
              <a:t>superclass</a:t>
            </a:r>
            <a:r>
              <a:rPr lang="en-US" sz="2800" dirty="0" smtClean="0"/>
              <a:t> and an </a:t>
            </a:r>
            <a:r>
              <a:rPr lang="en-US" sz="2800" dirty="0" smtClean="0">
                <a:solidFill>
                  <a:srgbClr val="FF0000"/>
                </a:solidFill>
              </a:rPr>
              <a:t>inherited</a:t>
            </a:r>
            <a:r>
              <a:rPr lang="en-US" sz="2800" dirty="0" smtClean="0"/>
              <a:t> class is called an “</a:t>
            </a:r>
            <a:r>
              <a:rPr lang="en-US" sz="2800" dirty="0" smtClean="0">
                <a:solidFill>
                  <a:srgbClr val="FF0000"/>
                </a:solidFill>
              </a:rPr>
              <a:t>is a</a:t>
            </a:r>
            <a:r>
              <a:rPr lang="en-US" sz="2800" dirty="0" smtClean="0"/>
              <a:t>” relationship.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grasshopper “is a” insect.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poodle “is a” dog.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car “is a” vehicle.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specialized object has: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all</a:t>
            </a:r>
            <a:r>
              <a:rPr lang="en-US" sz="2400" dirty="0" smtClean="0"/>
              <a:t> of the </a:t>
            </a:r>
            <a:r>
              <a:rPr lang="en-US" sz="2400" dirty="0" smtClean="0">
                <a:solidFill>
                  <a:srgbClr val="FF0000"/>
                </a:solidFill>
              </a:rPr>
              <a:t>characteristics</a:t>
            </a:r>
            <a:r>
              <a:rPr lang="en-US" sz="2400" dirty="0" smtClean="0"/>
              <a:t> of the general object, </a:t>
            </a:r>
            <a:r>
              <a:rPr lang="en-US" sz="2400" dirty="0" smtClean="0">
                <a:solidFill>
                  <a:srgbClr val="FF0000"/>
                </a:solidFill>
              </a:rPr>
              <a:t>plus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additional</a:t>
            </a:r>
            <a:r>
              <a:rPr lang="en-US" sz="2400" dirty="0" smtClean="0"/>
              <a:t> characteristics that make it special.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 object-oriented programming, </a:t>
            </a:r>
            <a:r>
              <a:rPr lang="en-US" sz="2800" i="1" dirty="0" smtClean="0">
                <a:solidFill>
                  <a:srgbClr val="FF0000"/>
                </a:solidFill>
              </a:rPr>
              <a:t>inheritance</a:t>
            </a:r>
            <a:r>
              <a:rPr lang="en-US" sz="2800" i="1" dirty="0" smtClean="0"/>
              <a:t> </a:t>
            </a:r>
            <a:r>
              <a:rPr lang="en-US" sz="2800" dirty="0" smtClean="0"/>
              <a:t>is used to create an “is a” relationship among classes.</a:t>
            </a:r>
          </a:p>
        </p:txBody>
      </p:sp>
    </p:spTree>
    <p:extLst>
      <p:ext uri="{BB962C8B-B14F-4D97-AF65-F5344CB8AC3E}">
        <p14:creationId xmlns:p14="http://schemas.microsoft.com/office/powerpoint/2010/main" val="19181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“is a” Relationship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We can </a:t>
            </a:r>
            <a:r>
              <a:rPr lang="en-US" sz="2800" i="1" dirty="0" smtClean="0">
                <a:solidFill>
                  <a:srgbClr val="FF0000"/>
                </a:solidFill>
              </a:rPr>
              <a:t>extend</a:t>
            </a:r>
            <a:r>
              <a:rPr lang="en-US" sz="2800" dirty="0" smtClean="0"/>
              <a:t> the capabilities of a class.</a:t>
            </a:r>
          </a:p>
          <a:p>
            <a:pPr eaLnBrk="1" hangingPunct="1"/>
            <a:r>
              <a:rPr lang="en-US" sz="2800" dirty="0" smtClean="0"/>
              <a:t>Inheritance involves a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and a subclass.</a:t>
            </a:r>
          </a:p>
          <a:p>
            <a:pPr lvl="1" eaLnBrk="1" hangingPunct="1"/>
            <a:r>
              <a:rPr lang="en-US" sz="2400" dirty="0" smtClean="0"/>
              <a:t>The </a:t>
            </a:r>
            <a:r>
              <a:rPr lang="en-US" sz="2400" i="1" dirty="0" err="1" smtClean="0">
                <a:solidFill>
                  <a:srgbClr val="00B050"/>
                </a:solidFill>
              </a:rPr>
              <a:t>superclass</a:t>
            </a:r>
            <a:r>
              <a:rPr lang="en-US" sz="2400" i="1" dirty="0" smtClean="0"/>
              <a:t> </a:t>
            </a:r>
            <a:r>
              <a:rPr lang="en-US" sz="2400" dirty="0" smtClean="0"/>
              <a:t>is the general class and</a:t>
            </a:r>
          </a:p>
          <a:p>
            <a:pPr lvl="1" eaLnBrk="1" hangingPunct="1"/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0000"/>
                </a:solidFill>
              </a:rPr>
              <a:t>subclass</a:t>
            </a:r>
            <a:r>
              <a:rPr lang="en-US" sz="2400" i="1" dirty="0" smtClean="0"/>
              <a:t> </a:t>
            </a:r>
            <a:r>
              <a:rPr lang="en-US" sz="2400" dirty="0" smtClean="0"/>
              <a:t>is the specialized class.</a:t>
            </a:r>
          </a:p>
          <a:p>
            <a:pPr eaLnBrk="1" hangingPunct="1"/>
            <a:r>
              <a:rPr lang="en-US" sz="2800" dirty="0" smtClean="0"/>
              <a:t>The subclass is based on, or extended from, the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.</a:t>
            </a:r>
          </a:p>
          <a:p>
            <a:pPr lvl="1" eaLnBrk="1" hangingPunct="1"/>
            <a:r>
              <a:rPr lang="en-US" sz="2400" dirty="0" err="1" smtClean="0"/>
              <a:t>Superclasses</a:t>
            </a:r>
            <a:r>
              <a:rPr lang="en-US" sz="2400" dirty="0" smtClean="0"/>
              <a:t> are also called </a:t>
            </a:r>
            <a:r>
              <a:rPr lang="en-US" sz="2400" i="1" dirty="0" smtClean="0">
                <a:solidFill>
                  <a:srgbClr val="00B050"/>
                </a:solidFill>
              </a:rPr>
              <a:t>base classes</a:t>
            </a:r>
            <a:r>
              <a:rPr lang="en-US" sz="2400" dirty="0" smtClean="0"/>
              <a:t>, and</a:t>
            </a:r>
          </a:p>
          <a:p>
            <a:pPr lvl="1" eaLnBrk="1" hangingPunct="1"/>
            <a:r>
              <a:rPr lang="en-US" sz="2400" dirty="0" smtClean="0"/>
              <a:t>subclasses are also called </a:t>
            </a:r>
            <a:r>
              <a:rPr lang="en-US" sz="2400" i="1" dirty="0" smtClean="0">
                <a:solidFill>
                  <a:srgbClr val="FF0000"/>
                </a:solidFill>
              </a:rPr>
              <a:t>derived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classes</a:t>
            </a:r>
            <a:r>
              <a:rPr lang="en-US" sz="2400" i="1" dirty="0" smtClean="0"/>
              <a:t>.</a:t>
            </a:r>
          </a:p>
          <a:p>
            <a:pPr eaLnBrk="1" hangingPunct="1"/>
            <a:r>
              <a:rPr lang="en-US" sz="2800" dirty="0" smtClean="0"/>
              <a:t>The relationship of classes can be thought of as  </a:t>
            </a:r>
            <a:r>
              <a:rPr lang="en-US" sz="2800" i="1" dirty="0" smtClean="0">
                <a:solidFill>
                  <a:srgbClr val="00B050"/>
                </a:solidFill>
              </a:rPr>
              <a:t>parent classes </a:t>
            </a:r>
            <a:r>
              <a:rPr lang="en-US" sz="2800" dirty="0" smtClean="0"/>
              <a:t>and </a:t>
            </a:r>
            <a:r>
              <a:rPr lang="en-US" sz="2800" i="1" dirty="0" smtClean="0">
                <a:solidFill>
                  <a:srgbClr val="FF0000"/>
                </a:solidFill>
              </a:rPr>
              <a:t>child classes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4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4739</TotalTime>
  <Words>3787</Words>
  <Application>Microsoft Office PowerPoint</Application>
  <PresentationFormat>On-screen Show (4:3)</PresentationFormat>
  <Paragraphs>858</Paragraphs>
  <Slides>72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 Unicode MS</vt:lpstr>
      <vt:lpstr>MS PGothic</vt:lpstr>
      <vt:lpstr>ヒラギノ角ゴ Pro W3</vt:lpstr>
      <vt:lpstr> Arial</vt:lpstr>
      <vt:lpstr>Arial</vt:lpstr>
      <vt:lpstr>Courier New</vt:lpstr>
      <vt:lpstr>Helvetica</vt:lpstr>
      <vt:lpstr>Lucida Sans</vt:lpstr>
      <vt:lpstr>Minion-Regular</vt:lpstr>
      <vt:lpstr>Times New Roman</vt:lpstr>
      <vt:lpstr>Tw Cen MT</vt:lpstr>
      <vt:lpstr>2_Gaddis_CntrlStrc</vt:lpstr>
      <vt:lpstr>3_Gaddis_CntrlStrc</vt:lpstr>
      <vt:lpstr>PowerPoint Presentation</vt:lpstr>
      <vt:lpstr>Examples’ Source Code </vt:lpstr>
      <vt:lpstr>Module 16 Topics</vt:lpstr>
      <vt:lpstr>What is Inheritance? Generalization vs. Specialization</vt:lpstr>
      <vt:lpstr>PowerPoint Presentation</vt:lpstr>
      <vt:lpstr>What is Inheritance? Generalization vs. Specialization</vt:lpstr>
      <vt:lpstr>Inheritance</vt:lpstr>
      <vt:lpstr>The “is a” Relationship</vt:lpstr>
      <vt:lpstr>The “is a” Relationship</vt:lpstr>
      <vt:lpstr>Inheritance</vt:lpstr>
      <vt:lpstr>The GradedActivity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Inheritance, Fields and Methods</vt:lpstr>
      <vt:lpstr>Inheritance, Fields and Methods</vt:lpstr>
      <vt:lpstr>Inheritance and Constructors</vt:lpstr>
      <vt:lpstr>The Superclass’s Constructor</vt:lpstr>
      <vt:lpstr>PowerPoint Presentation</vt:lpstr>
      <vt:lpstr>PowerPoint Presentation</vt:lpstr>
      <vt:lpstr>Calling The Superclass Constructor</vt:lpstr>
      <vt:lpstr>PowerPoint Presentation</vt:lpstr>
      <vt:lpstr>PowerPoint Presentation</vt:lpstr>
      <vt:lpstr>Overriding Superclass Methods</vt:lpstr>
      <vt:lpstr>PowerPoint Presentation</vt:lpstr>
      <vt:lpstr>Overriding Superclass Methods</vt:lpstr>
      <vt:lpstr>Overriding Superclass Methods</vt:lpstr>
      <vt:lpstr>Overriding Superclass Methods</vt:lpstr>
      <vt:lpstr>Overriding Superclass Methods</vt:lpstr>
      <vt:lpstr>PowerPoint Presentation</vt:lpstr>
      <vt:lpstr>Preventing a Method from Being Overridden</vt:lpstr>
      <vt:lpstr>Protected Members</vt:lpstr>
      <vt:lpstr>PowerPoint Presentation</vt:lpstr>
      <vt:lpstr>Protected Members</vt:lpstr>
      <vt:lpstr>Access Specifiers</vt:lpstr>
      <vt:lpstr>Chains of Inheritance</vt:lpstr>
      <vt:lpstr>PowerPoint Presentation</vt:lpstr>
      <vt:lpstr>PowerPoint Presentation</vt:lpstr>
      <vt:lpstr>Chains of Inheritance</vt:lpstr>
      <vt:lpstr>PowerPoint Presentation</vt:lpstr>
      <vt:lpstr>The Object Class</vt:lpstr>
      <vt:lpstr>The Object Class</vt:lpstr>
      <vt:lpstr>PowerPoint Presentation</vt:lpstr>
      <vt:lpstr>PowerPoint Presentation</vt:lpstr>
      <vt:lpstr>PowerPoint Presentation</vt:lpstr>
      <vt:lpstr>Polymorphism</vt:lpstr>
      <vt:lpstr>PowerPoint Presentation</vt:lpstr>
      <vt:lpstr>Polymorphism</vt:lpstr>
      <vt:lpstr>Polymorphism</vt:lpstr>
      <vt:lpstr>PowerPoint Presentation</vt:lpstr>
      <vt:lpstr>Polymorphism and Dynamic Binding</vt:lpstr>
      <vt:lpstr>Polymorphism</vt:lpstr>
      <vt:lpstr>PowerPoint Presentation</vt:lpstr>
      <vt:lpstr>Abstract Classes</vt:lpstr>
      <vt:lpstr>Abstract Methods</vt:lpstr>
      <vt:lpstr>Abstract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Vahabzadeh Monshi, Khandan</cp:lastModifiedBy>
  <cp:revision>143</cp:revision>
  <cp:lastPrinted>2009-04-22T19:24:48Z</cp:lastPrinted>
  <dcterms:created xsi:type="dcterms:W3CDTF">2003-06-09T20:51:31Z</dcterms:created>
  <dcterms:modified xsi:type="dcterms:W3CDTF">2018-07-31T20:21:56Z</dcterms:modified>
  <cp:category/>
</cp:coreProperties>
</file>