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3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F21DF-B462-4075-AF30-F85E42713B1E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ass-visualizer.net/" TargetMode="External"/><Relationship Id="rId2" Type="http://schemas.openxmlformats.org/officeDocument/2006/relationships/hyperlink" Target="http://nclass.sourceforge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Unified Modeling Language (UML) Basics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Class Diagrams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ObjectAid</a:t>
            </a:r>
            <a:r>
              <a:rPr lang="en-US" dirty="0"/>
              <a:t> UML Tool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839200" cy="5257800"/>
          </a:xfrm>
        </p:spPr>
        <p:txBody>
          <a:bodyPr>
            <a:normAutofit/>
          </a:bodyPr>
          <a:lstStyle/>
          <a:p>
            <a:r>
              <a:rPr lang="en-US" sz="2800" dirty="0" err="1"/>
              <a:t>ObjectAid</a:t>
            </a:r>
            <a:r>
              <a:rPr lang="en-US" sz="2800" dirty="0"/>
              <a:t> is a free tool that works right from Eclipse</a:t>
            </a:r>
          </a:p>
          <a:p>
            <a:r>
              <a:rPr lang="en-US" sz="2800" dirty="0"/>
              <a:t>To install in Eclipse: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</a:rPr>
              <a:t>Open Eclipse and go to Help &gt; Install New Software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</a:rPr>
              <a:t>Click on add to add a new repository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Enter name: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ObjectAid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UML Explorer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Enter Location: http://www.objectaid.net/update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Select the </a:t>
            </a:r>
            <a:r>
              <a:rPr lang="en-US" sz="2400" dirty="0" err="1"/>
              <a:t>ObjectAid</a:t>
            </a:r>
            <a:r>
              <a:rPr lang="en-US" sz="2400" dirty="0"/>
              <a:t> Class Diagram plugin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Click Finish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Ok on the security warning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Select Restart Now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To draw a class diagram: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latin typeface="Arial" panose="020B0604020202020204" pitchFamily="34" charset="0"/>
              </a:rPr>
              <a:t>File </a:t>
            </a:r>
            <a:r>
              <a:rPr lang="en-US" sz="2400" dirty="0">
                <a:latin typeface="Arial" panose="020B0604020202020204" pitchFamily="34" charset="0"/>
              </a:rPr>
              <a:t>&gt;</a:t>
            </a:r>
            <a:r>
              <a:rPr lang="en-US" sz="2400" i="1" dirty="0">
                <a:latin typeface="Arial" panose="020B0604020202020204" pitchFamily="34" charset="0"/>
              </a:rPr>
              <a:t> New </a:t>
            </a:r>
            <a:r>
              <a:rPr lang="en-US" sz="2400" dirty="0">
                <a:latin typeface="Arial" panose="020B0604020202020204" pitchFamily="34" charset="0"/>
              </a:rPr>
              <a:t>&gt;</a:t>
            </a:r>
            <a:r>
              <a:rPr lang="en-US" sz="2400" i="1" dirty="0">
                <a:latin typeface="Arial" panose="020B0604020202020204" pitchFamily="34" charset="0"/>
              </a:rPr>
              <a:t> Other &gt; type Class Diagram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latin typeface="Arial" panose="020B0604020202020204" pitchFamily="34" charset="0"/>
              </a:rPr>
              <a:t>Drag-and-drop .java files into the diagram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39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/>
              <a:t>Unified Modeling Language (UML)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>
            <a:normAutofit/>
          </a:bodyPr>
          <a:lstStyle/>
          <a:p>
            <a:r>
              <a:rPr lang="en-US" sz="2800" dirty="0"/>
              <a:t>UML is a standardized way of representing a design</a:t>
            </a:r>
          </a:p>
          <a:p>
            <a:r>
              <a:rPr lang="en-US" sz="2800" dirty="0"/>
              <a:t>There are many types of diagrams:  each one represents either</a:t>
            </a:r>
          </a:p>
          <a:p>
            <a:pPr lvl="1"/>
            <a:r>
              <a:rPr lang="en-US" sz="2400" dirty="0"/>
              <a:t>Processes, with “Behavior Diagrams”</a:t>
            </a:r>
          </a:p>
          <a:p>
            <a:pPr lvl="2"/>
            <a:r>
              <a:rPr lang="en-US" sz="1800" dirty="0"/>
              <a:t>Sequence Diagrams</a:t>
            </a:r>
          </a:p>
          <a:p>
            <a:pPr lvl="2"/>
            <a:r>
              <a:rPr lang="en-US" sz="1800" dirty="0"/>
              <a:t>Collaboration Diagrams</a:t>
            </a:r>
          </a:p>
          <a:p>
            <a:pPr lvl="2"/>
            <a:r>
              <a:rPr lang="en-US" sz="1800" dirty="0"/>
              <a:t>Use Case Diagrams</a:t>
            </a:r>
          </a:p>
          <a:p>
            <a:pPr lvl="1">
              <a:buNone/>
            </a:pPr>
            <a:r>
              <a:rPr lang="en-US" sz="2400" dirty="0"/>
              <a:t>or</a:t>
            </a:r>
          </a:p>
          <a:p>
            <a:pPr lvl="1"/>
            <a:r>
              <a:rPr lang="en-US" sz="2400" dirty="0"/>
              <a:t>Classes and relationships, with “Structure Diagrams”</a:t>
            </a:r>
          </a:p>
          <a:p>
            <a:r>
              <a:rPr lang="en-US" sz="2800" dirty="0"/>
              <a:t>We will focus on class diagrams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/>
              <a:t>Class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/>
              <a:t>Each class is represented with a rectangle in three compartments: class name, attributes, and operations.</a:t>
            </a:r>
          </a:p>
        </p:txBody>
      </p:sp>
      <p:pic>
        <p:nvPicPr>
          <p:cNvPr id="4" name="Picture 3" descr="UML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133600"/>
            <a:ext cx="4305300" cy="1495425"/>
          </a:xfrm>
          <a:prstGeom prst="rect">
            <a:avLst/>
          </a:prstGeom>
        </p:spPr>
      </p:pic>
      <p:pic>
        <p:nvPicPr>
          <p:cNvPr id="5" name="Picture 4" descr="UML 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3886200"/>
            <a:ext cx="1733550" cy="933450"/>
          </a:xfrm>
          <a:prstGeom prst="rect">
            <a:avLst/>
          </a:prstGeom>
        </p:spPr>
      </p:pic>
      <p:pic>
        <p:nvPicPr>
          <p:cNvPr id="6" name="Picture 5" descr="UML 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9800" y="5029200"/>
            <a:ext cx="2628900" cy="1438275"/>
          </a:xfrm>
          <a:prstGeom prst="rect">
            <a:avLst/>
          </a:prstGeom>
        </p:spPr>
      </p:pic>
      <p:pic>
        <p:nvPicPr>
          <p:cNvPr id="7" name="Picture 6" descr="UML 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00600" y="3886200"/>
            <a:ext cx="3219450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/>
              <a:t>Representing Inheritance</a:t>
            </a:r>
          </a:p>
        </p:txBody>
      </p:sp>
      <p:pic>
        <p:nvPicPr>
          <p:cNvPr id="5" name="Picture 4" descr="UML 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0225" y="1609725"/>
            <a:ext cx="5543550" cy="3638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Representing Interfaces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47800"/>
            <a:ext cx="5540226" cy="449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7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/>
              <a:t>Association between Classes</a:t>
            </a:r>
          </a:p>
        </p:txBody>
      </p:sp>
      <p:pic>
        <p:nvPicPr>
          <p:cNvPr id="4" name="Picture 3" descr="UML 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6343650" cy="2162175"/>
          </a:xfrm>
          <a:prstGeom prst="rect">
            <a:avLst/>
          </a:prstGeom>
        </p:spPr>
      </p:pic>
      <p:pic>
        <p:nvPicPr>
          <p:cNvPr id="5" name="Picture 4" descr="UML 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4191000"/>
            <a:ext cx="5800725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Aggregation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24000"/>
            <a:ext cx="5740781" cy="238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7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Dependency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81200"/>
            <a:ext cx="6801369" cy="29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7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Drawing Class Diagrams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sz="2800" dirty="0"/>
              <a:t>In each assignment you will be required to submit a class diagram (normally not including GUI classes)</a:t>
            </a:r>
          </a:p>
          <a:p>
            <a:r>
              <a:rPr lang="en-US" sz="2800" dirty="0"/>
              <a:t>Several Options: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Draw them by hand, scan and submit in Blackboard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Download </a:t>
            </a:r>
            <a:r>
              <a:rPr lang="en-US" sz="2400" dirty="0" err="1"/>
              <a:t>Nclass</a:t>
            </a:r>
            <a:r>
              <a:rPr lang="en-US" sz="2400" dirty="0"/>
              <a:t> </a:t>
            </a:r>
            <a:r>
              <a:rPr lang="en-US" sz="2000" dirty="0"/>
              <a:t>(free at </a:t>
            </a:r>
            <a:r>
              <a:rPr lang="en-US" sz="2000" dirty="0">
                <a:hlinkClick r:id="rId2"/>
              </a:rPr>
              <a:t>http://nclass.sourceforge.net/</a:t>
            </a:r>
            <a:r>
              <a:rPr lang="en-US" sz="2000" dirty="0"/>
              <a:t> )</a:t>
            </a:r>
            <a:r>
              <a:rPr lang="en-US" sz="2400" dirty="0"/>
              <a:t> </a:t>
            </a:r>
          </a:p>
          <a:p>
            <a:pPr marL="914400" lvl="1" indent="-514350"/>
            <a:r>
              <a:rPr lang="en-US" sz="2000" dirty="0"/>
              <a:t>Allows you to draw a class diagram</a:t>
            </a:r>
          </a:p>
          <a:p>
            <a:pPr marL="914400" lvl="1" indent="-514350"/>
            <a:r>
              <a:rPr lang="en-US" sz="2000" dirty="0"/>
              <a:t>Simple to use</a:t>
            </a:r>
          </a:p>
          <a:p>
            <a:pPr marL="914400" lvl="1" indent="-514350"/>
            <a:r>
              <a:rPr lang="en-US" sz="2000" dirty="0"/>
              <a:t>Does not create a class diagram from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Download Class </a:t>
            </a:r>
            <a:r>
              <a:rPr lang="en-US" sz="2400" dirty="0" err="1"/>
              <a:t>Visualizer</a:t>
            </a:r>
            <a:r>
              <a:rPr lang="en-US" sz="2400" dirty="0"/>
              <a:t> </a:t>
            </a:r>
            <a:r>
              <a:rPr lang="en-US" sz="2000" dirty="0"/>
              <a:t>(free at </a:t>
            </a:r>
            <a:r>
              <a:rPr lang="en-US" sz="2000" dirty="0">
                <a:hlinkClick r:id="rId3"/>
              </a:rPr>
              <a:t>http://www.class-visualizer.net/</a:t>
            </a:r>
            <a:r>
              <a:rPr lang="en-US" sz="2000" dirty="0"/>
              <a:t>)</a:t>
            </a:r>
          </a:p>
          <a:p>
            <a:pPr marL="914400" lvl="1" indent="-514350"/>
            <a:r>
              <a:rPr lang="en-US" sz="2000" dirty="0"/>
              <a:t>Allows you to import your code and create a class diagram</a:t>
            </a:r>
          </a:p>
          <a:p>
            <a:pPr marL="914400" lvl="1" indent="-514350"/>
            <a:r>
              <a:rPr lang="en-US" sz="2000" dirty="0"/>
              <a:t>Quite complicated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…use other applications, including some you can plug in to Eclipse</a:t>
            </a:r>
          </a:p>
        </p:txBody>
      </p:sp>
    </p:spTree>
    <p:extLst>
      <p:ext uri="{BB962C8B-B14F-4D97-AF65-F5344CB8AC3E}">
        <p14:creationId xmlns:p14="http://schemas.microsoft.com/office/powerpoint/2010/main" val="376557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298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Unified Modeling Language (UML) Basics</vt:lpstr>
      <vt:lpstr>Unified Modeling Language (UML)</vt:lpstr>
      <vt:lpstr>Class Diagrams</vt:lpstr>
      <vt:lpstr>Representing Inheritance</vt:lpstr>
      <vt:lpstr>Representing Interfaces</vt:lpstr>
      <vt:lpstr>Association between Classes</vt:lpstr>
      <vt:lpstr>Aggregation</vt:lpstr>
      <vt:lpstr>Dependency</vt:lpstr>
      <vt:lpstr>Drawing Class Diagrams</vt:lpstr>
      <vt:lpstr>ObjectAid UML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 Alexander</dc:creator>
  <cp:lastModifiedBy>Rob Alexander</cp:lastModifiedBy>
  <cp:revision>11</cp:revision>
  <dcterms:created xsi:type="dcterms:W3CDTF">2014-02-03T14:26:24Z</dcterms:created>
  <dcterms:modified xsi:type="dcterms:W3CDTF">2018-07-11T18:58:01Z</dcterms:modified>
</cp:coreProperties>
</file>