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88"/>
  </p:notesMasterIdLst>
  <p:sldIdLst>
    <p:sldId id="474" r:id="rId3"/>
    <p:sldId id="595" r:id="rId4"/>
    <p:sldId id="475" r:id="rId5"/>
    <p:sldId id="476" r:id="rId6"/>
    <p:sldId id="477" r:id="rId7"/>
    <p:sldId id="478" r:id="rId8"/>
    <p:sldId id="479" r:id="rId9"/>
    <p:sldId id="480" r:id="rId10"/>
    <p:sldId id="481" r:id="rId11"/>
    <p:sldId id="547" r:id="rId12"/>
    <p:sldId id="594" r:id="rId13"/>
    <p:sldId id="548" r:id="rId14"/>
    <p:sldId id="549" r:id="rId15"/>
    <p:sldId id="550" r:id="rId16"/>
    <p:sldId id="551" r:id="rId17"/>
    <p:sldId id="552" r:id="rId18"/>
    <p:sldId id="553" r:id="rId19"/>
    <p:sldId id="554"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77" r:id="rId43"/>
    <p:sldId id="578" r:id="rId44"/>
    <p:sldId id="579" r:id="rId45"/>
    <p:sldId id="580" r:id="rId46"/>
    <p:sldId id="581" r:id="rId47"/>
    <p:sldId id="582" r:id="rId48"/>
    <p:sldId id="583" r:id="rId49"/>
    <p:sldId id="584" r:id="rId50"/>
    <p:sldId id="585" r:id="rId51"/>
    <p:sldId id="586" r:id="rId52"/>
    <p:sldId id="587" r:id="rId53"/>
    <p:sldId id="588" r:id="rId54"/>
    <p:sldId id="589" r:id="rId55"/>
    <p:sldId id="590" r:id="rId56"/>
    <p:sldId id="591" r:id="rId57"/>
    <p:sldId id="592" r:id="rId58"/>
    <p:sldId id="593"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34" r:id="rId72"/>
    <p:sldId id="524" r:id="rId73"/>
    <p:sldId id="543" r:id="rId74"/>
    <p:sldId id="538" r:id="rId75"/>
    <p:sldId id="545" r:id="rId76"/>
    <p:sldId id="526" r:id="rId77"/>
    <p:sldId id="541" r:id="rId78"/>
    <p:sldId id="546" r:id="rId79"/>
    <p:sldId id="525" r:id="rId80"/>
    <p:sldId id="527" r:id="rId81"/>
    <p:sldId id="528" r:id="rId82"/>
    <p:sldId id="529" r:id="rId83"/>
    <p:sldId id="530" r:id="rId84"/>
    <p:sldId id="531" r:id="rId85"/>
    <p:sldId id="532" r:id="rId86"/>
    <p:sldId id="533" r:id="rId8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A84896"/>
    <a:srgbClr val="FF6699"/>
    <a:srgbClr val="CCFFCC"/>
    <a:srgbClr val="99FFCC"/>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6" autoAdjust="0"/>
    <p:restoredTop sz="94625" autoAdjust="0"/>
  </p:normalViewPr>
  <p:slideViewPr>
    <p:cSldViewPr>
      <p:cViewPr varScale="1">
        <p:scale>
          <a:sx n="79" d="100"/>
          <a:sy n="79" d="100"/>
        </p:scale>
        <p:origin x="7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2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B3F65E-ECAE-49E2-8010-C14EA55C2BB9}" type="slidenum">
              <a:rPr kumimoji="0" lang="en-US" altLang="en-US" smtClean="0">
                <a:solidFill>
                  <a:srgbClr val="000000"/>
                </a:solidFill>
              </a:rPr>
              <a:pPr>
                <a:spcBef>
                  <a:spcPct val="0"/>
                </a:spcBef>
              </a:pPr>
              <a:t>1</a:t>
            </a:fld>
            <a:endParaRPr kumimoji="0" lang="en-US" altLang="en-US">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4614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D6E0DA-63B5-4385-82ED-F39F5EBC1A4B}" type="slidenum">
              <a:rPr kumimoji="0" lang="en-US" altLang="en-US" smtClean="0"/>
              <a:pPr>
                <a:spcBef>
                  <a:spcPct val="0"/>
                </a:spcBef>
              </a:pPr>
              <a:t>17</a:t>
            </a:fld>
            <a:endParaRPr kumimoji="0" lang="en-US" altLang="en-US"/>
          </a:p>
        </p:txBody>
      </p:sp>
    </p:spTree>
    <p:extLst>
      <p:ext uri="{BB962C8B-B14F-4D97-AF65-F5344CB8AC3E}">
        <p14:creationId xmlns:p14="http://schemas.microsoft.com/office/powerpoint/2010/main" val="12580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0CF4DFE-9381-4A77-AA97-96A7C5BF7472}" type="slidenum">
              <a:rPr kumimoji="0" lang="en-US" altLang="en-US" smtClean="0"/>
              <a:pPr>
                <a:spcBef>
                  <a:spcPct val="0"/>
                </a:spcBef>
              </a:pPr>
              <a:t>18</a:t>
            </a:fld>
            <a:endParaRPr kumimoji="0" lang="en-US" altLang="en-US"/>
          </a:p>
        </p:txBody>
      </p:sp>
    </p:spTree>
    <p:extLst>
      <p:ext uri="{BB962C8B-B14F-4D97-AF65-F5344CB8AC3E}">
        <p14:creationId xmlns:p14="http://schemas.microsoft.com/office/powerpoint/2010/main" val="378157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1711D88-D2AB-4FE4-84E2-A03459A1D1AE}" type="slidenum">
              <a:rPr kumimoji="0" lang="en-US" altLang="en-US" smtClean="0"/>
              <a:pPr>
                <a:spcBef>
                  <a:spcPct val="0"/>
                </a:spcBef>
              </a:pPr>
              <a:t>20</a:t>
            </a:fld>
            <a:endParaRPr kumimoji="0" lang="en-US" altLang="en-US"/>
          </a:p>
        </p:txBody>
      </p:sp>
    </p:spTree>
    <p:extLst>
      <p:ext uri="{BB962C8B-B14F-4D97-AF65-F5344CB8AC3E}">
        <p14:creationId xmlns:p14="http://schemas.microsoft.com/office/powerpoint/2010/main" val="3755199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B7090F-455A-467B-9FC4-998E5BA75D04}" type="slidenum">
              <a:rPr kumimoji="0" lang="en-US" altLang="en-US" smtClean="0"/>
              <a:pPr>
                <a:spcBef>
                  <a:spcPct val="0"/>
                </a:spcBef>
              </a:pPr>
              <a:t>21</a:t>
            </a:fld>
            <a:endParaRPr kumimoji="0" lang="en-US" altLang="en-US"/>
          </a:p>
        </p:txBody>
      </p:sp>
    </p:spTree>
    <p:extLst>
      <p:ext uri="{BB962C8B-B14F-4D97-AF65-F5344CB8AC3E}">
        <p14:creationId xmlns:p14="http://schemas.microsoft.com/office/powerpoint/2010/main" val="1364639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5A3B553-C61D-4852-A41D-407C73B5CFD5}" type="slidenum">
              <a:rPr kumimoji="0" lang="en-US" altLang="en-US" smtClean="0"/>
              <a:pPr>
                <a:spcBef>
                  <a:spcPct val="0"/>
                </a:spcBef>
              </a:pPr>
              <a:t>22</a:t>
            </a:fld>
            <a:endParaRPr kumimoji="0" lang="en-US" altLang="en-US"/>
          </a:p>
        </p:txBody>
      </p:sp>
    </p:spTree>
    <p:extLst>
      <p:ext uri="{BB962C8B-B14F-4D97-AF65-F5344CB8AC3E}">
        <p14:creationId xmlns:p14="http://schemas.microsoft.com/office/powerpoint/2010/main" val="503559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47880E-C557-4475-8C24-C368EEE4895D}" type="slidenum">
              <a:rPr kumimoji="0" lang="en-US" altLang="en-US" smtClean="0"/>
              <a:pPr>
                <a:spcBef>
                  <a:spcPct val="0"/>
                </a:spcBef>
              </a:pPr>
              <a:t>24</a:t>
            </a:fld>
            <a:endParaRPr kumimoji="0" lang="en-US" altLang="en-US"/>
          </a:p>
        </p:txBody>
      </p:sp>
    </p:spTree>
    <p:extLst>
      <p:ext uri="{BB962C8B-B14F-4D97-AF65-F5344CB8AC3E}">
        <p14:creationId xmlns:p14="http://schemas.microsoft.com/office/powerpoint/2010/main" val="754397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ChangeArrowheads="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C6F0A3-C796-4B99-82DC-A85CE85A3A03}" type="slidenum">
              <a:rPr kumimoji="0" lang="en-US" altLang="en-US" smtClean="0"/>
              <a:pPr>
                <a:spcBef>
                  <a:spcPct val="0"/>
                </a:spcBef>
              </a:pPr>
              <a:t>25</a:t>
            </a:fld>
            <a:endParaRPr kumimoji="0" lang="en-US" altLang="en-US"/>
          </a:p>
        </p:txBody>
      </p:sp>
    </p:spTree>
    <p:extLst>
      <p:ext uri="{BB962C8B-B14F-4D97-AF65-F5344CB8AC3E}">
        <p14:creationId xmlns:p14="http://schemas.microsoft.com/office/powerpoint/2010/main" val="27676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77A1C0A-EFF9-4F83-A894-409E13EA9EED}" type="slidenum">
              <a:rPr kumimoji="0" lang="en-US" altLang="en-US" smtClean="0"/>
              <a:pPr>
                <a:spcBef>
                  <a:spcPct val="0"/>
                </a:spcBef>
              </a:pPr>
              <a:t>26</a:t>
            </a:fld>
            <a:endParaRPr kumimoji="0" lang="en-US" altLang="en-US"/>
          </a:p>
        </p:txBody>
      </p:sp>
    </p:spTree>
    <p:extLst>
      <p:ext uri="{BB962C8B-B14F-4D97-AF65-F5344CB8AC3E}">
        <p14:creationId xmlns:p14="http://schemas.microsoft.com/office/powerpoint/2010/main" val="252623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B69CBAA-9C23-4116-A629-E36919511002}" type="slidenum">
              <a:rPr kumimoji="0" lang="en-US" altLang="en-US" smtClean="0"/>
              <a:pPr>
                <a:spcBef>
                  <a:spcPct val="0"/>
                </a:spcBef>
              </a:pPr>
              <a:t>28</a:t>
            </a:fld>
            <a:endParaRPr kumimoji="0" lang="en-US" altLang="en-US"/>
          </a:p>
        </p:txBody>
      </p:sp>
    </p:spTree>
    <p:extLst>
      <p:ext uri="{BB962C8B-B14F-4D97-AF65-F5344CB8AC3E}">
        <p14:creationId xmlns:p14="http://schemas.microsoft.com/office/powerpoint/2010/main" val="34177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8E473E2-0239-4DA8-994C-086DCFAE7036}" type="slidenum">
              <a:rPr kumimoji="0" lang="en-US" altLang="en-US" smtClean="0"/>
              <a:pPr>
                <a:spcBef>
                  <a:spcPct val="0"/>
                </a:spcBef>
              </a:pPr>
              <a:t>29</a:t>
            </a:fld>
            <a:endParaRPr kumimoji="0" lang="en-US" altLang="en-US"/>
          </a:p>
        </p:txBody>
      </p:sp>
    </p:spTree>
    <p:extLst>
      <p:ext uri="{BB962C8B-B14F-4D97-AF65-F5344CB8AC3E}">
        <p14:creationId xmlns:p14="http://schemas.microsoft.com/office/powerpoint/2010/main" val="37545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C1925923-914B-4395-BAB3-046F1F39B517}" type="slidenum">
              <a:rPr lang="en-US" sz="1200" smtClean="0"/>
              <a:pPr eaLnBrk="1" hangingPunct="1"/>
              <a:t>3</a:t>
            </a:fld>
            <a:endParaRPr lang="en-US" sz="1200"/>
          </a:p>
        </p:txBody>
      </p:sp>
    </p:spTree>
    <p:extLst>
      <p:ext uri="{BB962C8B-B14F-4D97-AF65-F5344CB8AC3E}">
        <p14:creationId xmlns:p14="http://schemas.microsoft.com/office/powerpoint/2010/main" val="2218309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ChangeArrowheads="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C763AF5-9E29-43DE-B121-9DEA857F3D67}" type="slidenum">
              <a:rPr kumimoji="0" lang="en-US" altLang="en-US" smtClean="0"/>
              <a:pPr>
                <a:spcBef>
                  <a:spcPct val="0"/>
                </a:spcBef>
              </a:pPr>
              <a:t>31</a:t>
            </a:fld>
            <a:endParaRPr kumimoji="0" lang="en-US" altLang="en-US"/>
          </a:p>
        </p:txBody>
      </p:sp>
    </p:spTree>
    <p:extLst>
      <p:ext uri="{BB962C8B-B14F-4D97-AF65-F5344CB8AC3E}">
        <p14:creationId xmlns:p14="http://schemas.microsoft.com/office/powerpoint/2010/main" val="235497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ChangeArrowheads="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58AADB-41BE-4B15-A129-BC423532174D}" type="slidenum">
              <a:rPr kumimoji="0" lang="en-US" altLang="en-US" smtClean="0"/>
              <a:pPr>
                <a:spcBef>
                  <a:spcPct val="0"/>
                </a:spcBef>
              </a:pPr>
              <a:t>32</a:t>
            </a:fld>
            <a:endParaRPr kumimoji="0" lang="en-US" altLang="en-US"/>
          </a:p>
        </p:txBody>
      </p:sp>
    </p:spTree>
    <p:extLst>
      <p:ext uri="{BB962C8B-B14F-4D97-AF65-F5344CB8AC3E}">
        <p14:creationId xmlns:p14="http://schemas.microsoft.com/office/powerpoint/2010/main" val="1770127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ChangeArrowheads="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430721-0D17-439B-BE9F-887C5F1AAEB4}" type="slidenum">
              <a:rPr kumimoji="0" lang="en-US" altLang="en-US" smtClean="0"/>
              <a:pPr>
                <a:spcBef>
                  <a:spcPct val="0"/>
                </a:spcBef>
              </a:pPr>
              <a:t>33</a:t>
            </a:fld>
            <a:endParaRPr kumimoji="0" lang="en-US" altLang="en-US"/>
          </a:p>
        </p:txBody>
      </p:sp>
    </p:spTree>
    <p:extLst>
      <p:ext uri="{BB962C8B-B14F-4D97-AF65-F5344CB8AC3E}">
        <p14:creationId xmlns:p14="http://schemas.microsoft.com/office/powerpoint/2010/main" val="2746917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133A64-470E-4AB3-9655-EE5A310228B8}" type="slidenum">
              <a:rPr kumimoji="0" lang="en-US" altLang="en-US" smtClean="0"/>
              <a:pPr>
                <a:spcBef>
                  <a:spcPct val="0"/>
                </a:spcBef>
              </a:pPr>
              <a:t>34</a:t>
            </a:fld>
            <a:endParaRPr kumimoji="0" lang="en-US" altLang="en-US"/>
          </a:p>
        </p:txBody>
      </p:sp>
    </p:spTree>
    <p:extLst>
      <p:ext uri="{BB962C8B-B14F-4D97-AF65-F5344CB8AC3E}">
        <p14:creationId xmlns:p14="http://schemas.microsoft.com/office/powerpoint/2010/main" val="4261868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ChangeArrowheads="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849B3D6-C1DD-4EB3-A064-962B4391C421}" type="slidenum">
              <a:rPr kumimoji="0" lang="en-US" altLang="en-US" smtClean="0"/>
              <a:pPr>
                <a:spcBef>
                  <a:spcPct val="0"/>
                </a:spcBef>
              </a:pPr>
              <a:t>35</a:t>
            </a:fld>
            <a:endParaRPr kumimoji="0" lang="en-US" altLang="en-US"/>
          </a:p>
        </p:txBody>
      </p:sp>
    </p:spTree>
    <p:extLst>
      <p:ext uri="{BB962C8B-B14F-4D97-AF65-F5344CB8AC3E}">
        <p14:creationId xmlns:p14="http://schemas.microsoft.com/office/powerpoint/2010/main" val="1611259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ChangeArrowheads="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226EED-F425-442D-9BED-3FE416E92AD6}" type="slidenum">
              <a:rPr kumimoji="0" lang="en-US" altLang="en-US" smtClean="0"/>
              <a:pPr>
                <a:spcBef>
                  <a:spcPct val="0"/>
                </a:spcBef>
              </a:pPr>
              <a:t>36</a:t>
            </a:fld>
            <a:endParaRPr kumimoji="0" lang="en-US" altLang="en-US"/>
          </a:p>
        </p:txBody>
      </p:sp>
    </p:spTree>
    <p:extLst>
      <p:ext uri="{BB962C8B-B14F-4D97-AF65-F5344CB8AC3E}">
        <p14:creationId xmlns:p14="http://schemas.microsoft.com/office/powerpoint/2010/main" val="2467783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ChangeArrowheads="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FA1B8AA-4F66-44B3-93E0-BE03AB7FBDD9}" type="slidenum">
              <a:rPr kumimoji="0" lang="en-US" altLang="en-US" smtClean="0"/>
              <a:pPr>
                <a:spcBef>
                  <a:spcPct val="0"/>
                </a:spcBef>
              </a:pPr>
              <a:t>38</a:t>
            </a:fld>
            <a:endParaRPr kumimoji="0" lang="en-US" altLang="en-US"/>
          </a:p>
        </p:txBody>
      </p:sp>
    </p:spTree>
    <p:extLst>
      <p:ext uri="{BB962C8B-B14F-4D97-AF65-F5344CB8AC3E}">
        <p14:creationId xmlns:p14="http://schemas.microsoft.com/office/powerpoint/2010/main" val="4128784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ChangeArrowheads="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339F693-6F2D-406E-A364-33A5F9D1D204}" type="slidenum">
              <a:rPr kumimoji="0" lang="en-US" altLang="en-US" smtClean="0"/>
              <a:pPr>
                <a:spcBef>
                  <a:spcPct val="0"/>
                </a:spcBef>
              </a:pPr>
              <a:t>39</a:t>
            </a:fld>
            <a:endParaRPr kumimoji="0" lang="en-US" altLang="en-US"/>
          </a:p>
        </p:txBody>
      </p:sp>
    </p:spTree>
    <p:extLst>
      <p:ext uri="{BB962C8B-B14F-4D97-AF65-F5344CB8AC3E}">
        <p14:creationId xmlns:p14="http://schemas.microsoft.com/office/powerpoint/2010/main" val="1905120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CBE1BE4-054E-45CB-884D-32459C64D685}" type="slidenum">
              <a:rPr kumimoji="0" lang="en-US" altLang="en-US" smtClean="0"/>
              <a:pPr>
                <a:spcBef>
                  <a:spcPct val="0"/>
                </a:spcBef>
              </a:pPr>
              <a:t>40</a:t>
            </a:fld>
            <a:endParaRPr kumimoji="0" lang="en-US" altLang="en-US"/>
          </a:p>
        </p:txBody>
      </p:sp>
    </p:spTree>
    <p:extLst>
      <p:ext uri="{BB962C8B-B14F-4D97-AF65-F5344CB8AC3E}">
        <p14:creationId xmlns:p14="http://schemas.microsoft.com/office/powerpoint/2010/main" val="265044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ChangeArrowheads="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E01FF5-AA64-42EF-AC16-3F6383A1A966}" type="slidenum">
              <a:rPr kumimoji="0" lang="en-US" altLang="en-US" smtClean="0"/>
              <a:pPr>
                <a:spcBef>
                  <a:spcPct val="0"/>
                </a:spcBef>
              </a:pPr>
              <a:t>43</a:t>
            </a:fld>
            <a:endParaRPr kumimoji="0" lang="en-US" altLang="en-US"/>
          </a:p>
        </p:txBody>
      </p:sp>
    </p:spTree>
    <p:extLst>
      <p:ext uri="{BB962C8B-B14F-4D97-AF65-F5344CB8AC3E}">
        <p14:creationId xmlns:p14="http://schemas.microsoft.com/office/powerpoint/2010/main" val="148084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E644AEC8-C248-45BA-A0CF-A4F1BBAB8A04}" type="slidenum">
              <a:rPr lang="en-US" sz="1200" smtClean="0"/>
              <a:pPr eaLnBrk="1" hangingPunct="1"/>
              <a:t>4</a:t>
            </a:fld>
            <a:endParaRPr lang="en-US" sz="1200"/>
          </a:p>
        </p:txBody>
      </p:sp>
    </p:spTree>
    <p:extLst>
      <p:ext uri="{BB962C8B-B14F-4D97-AF65-F5344CB8AC3E}">
        <p14:creationId xmlns:p14="http://schemas.microsoft.com/office/powerpoint/2010/main" val="4051329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E72B18E-F8A3-457C-A42D-4242C4CA510F}" type="slidenum">
              <a:rPr kumimoji="0" lang="en-US" altLang="en-US" smtClean="0"/>
              <a:pPr>
                <a:spcBef>
                  <a:spcPct val="0"/>
                </a:spcBef>
              </a:pPr>
              <a:t>45</a:t>
            </a:fld>
            <a:endParaRPr kumimoji="0" lang="en-US" altLang="en-US"/>
          </a:p>
        </p:txBody>
      </p:sp>
    </p:spTree>
    <p:extLst>
      <p:ext uri="{BB962C8B-B14F-4D97-AF65-F5344CB8AC3E}">
        <p14:creationId xmlns:p14="http://schemas.microsoft.com/office/powerpoint/2010/main" val="5927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53BC32-AF72-4675-8EE0-227382B16551}" type="slidenum">
              <a:rPr kumimoji="0" lang="en-US" altLang="en-US" smtClean="0"/>
              <a:pPr>
                <a:spcBef>
                  <a:spcPct val="0"/>
                </a:spcBef>
              </a:pPr>
              <a:t>46</a:t>
            </a:fld>
            <a:endParaRPr kumimoji="0" lang="en-US" altLang="en-US"/>
          </a:p>
        </p:txBody>
      </p:sp>
    </p:spTree>
    <p:extLst>
      <p:ext uri="{BB962C8B-B14F-4D97-AF65-F5344CB8AC3E}">
        <p14:creationId xmlns:p14="http://schemas.microsoft.com/office/powerpoint/2010/main" val="2619223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B01E0FA-347F-4475-844A-0858F829D4C3}" type="slidenum">
              <a:rPr kumimoji="0" lang="en-US" altLang="en-US" smtClean="0"/>
              <a:pPr>
                <a:spcBef>
                  <a:spcPct val="0"/>
                </a:spcBef>
              </a:pPr>
              <a:t>47</a:t>
            </a:fld>
            <a:endParaRPr kumimoji="0" lang="en-US" altLang="en-US"/>
          </a:p>
        </p:txBody>
      </p:sp>
    </p:spTree>
    <p:extLst>
      <p:ext uri="{BB962C8B-B14F-4D97-AF65-F5344CB8AC3E}">
        <p14:creationId xmlns:p14="http://schemas.microsoft.com/office/powerpoint/2010/main" val="2879927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820F22B-C2F3-4F78-A7D9-F969BDE90E60}" type="slidenum">
              <a:rPr kumimoji="0" lang="en-US" altLang="en-US" smtClean="0"/>
              <a:pPr>
                <a:spcBef>
                  <a:spcPct val="0"/>
                </a:spcBef>
              </a:pPr>
              <a:t>48</a:t>
            </a:fld>
            <a:endParaRPr kumimoji="0" lang="en-US" altLang="en-US"/>
          </a:p>
        </p:txBody>
      </p:sp>
    </p:spTree>
    <p:extLst>
      <p:ext uri="{BB962C8B-B14F-4D97-AF65-F5344CB8AC3E}">
        <p14:creationId xmlns:p14="http://schemas.microsoft.com/office/powerpoint/2010/main" val="3906784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ChangeArrowheads="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C837C4-803D-4BAC-A2CC-D04417FA39EB}" type="slidenum">
              <a:rPr kumimoji="0" lang="en-US" altLang="en-US" smtClean="0"/>
              <a:pPr>
                <a:spcBef>
                  <a:spcPct val="0"/>
                </a:spcBef>
              </a:pPr>
              <a:t>49</a:t>
            </a:fld>
            <a:endParaRPr kumimoji="0" lang="en-US" altLang="en-US"/>
          </a:p>
        </p:txBody>
      </p:sp>
    </p:spTree>
    <p:extLst>
      <p:ext uri="{BB962C8B-B14F-4D97-AF65-F5344CB8AC3E}">
        <p14:creationId xmlns:p14="http://schemas.microsoft.com/office/powerpoint/2010/main" val="2797016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ChangeArrowheads="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5B0B00D-DBA8-40D1-9510-098AF3DC6EE5}" type="slidenum">
              <a:rPr kumimoji="0" lang="en-US" altLang="en-US" smtClean="0"/>
              <a:pPr>
                <a:spcBef>
                  <a:spcPct val="0"/>
                </a:spcBef>
              </a:pPr>
              <a:t>50</a:t>
            </a:fld>
            <a:endParaRPr kumimoji="0" lang="en-US" altLang="en-US"/>
          </a:p>
        </p:txBody>
      </p:sp>
    </p:spTree>
    <p:extLst>
      <p:ext uri="{BB962C8B-B14F-4D97-AF65-F5344CB8AC3E}">
        <p14:creationId xmlns:p14="http://schemas.microsoft.com/office/powerpoint/2010/main" val="1973421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ChangeArrowheads="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21F249E-60E2-454E-AA0F-9D603095CD0D}" type="slidenum">
              <a:rPr kumimoji="0" lang="en-US" altLang="en-US" smtClean="0"/>
              <a:pPr>
                <a:spcBef>
                  <a:spcPct val="0"/>
                </a:spcBef>
              </a:pPr>
              <a:t>51</a:t>
            </a:fld>
            <a:endParaRPr kumimoji="0" lang="en-US" altLang="en-US"/>
          </a:p>
        </p:txBody>
      </p:sp>
    </p:spTree>
    <p:extLst>
      <p:ext uri="{BB962C8B-B14F-4D97-AF65-F5344CB8AC3E}">
        <p14:creationId xmlns:p14="http://schemas.microsoft.com/office/powerpoint/2010/main" val="1483910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C4300C8-8A47-4EAA-B56A-B8EDA53FB4A6}" type="slidenum">
              <a:rPr kumimoji="0" lang="en-US" altLang="en-US" smtClean="0"/>
              <a:pPr>
                <a:spcBef>
                  <a:spcPct val="0"/>
                </a:spcBef>
              </a:pPr>
              <a:t>52</a:t>
            </a:fld>
            <a:endParaRPr kumimoji="0" lang="en-US" altLang="en-US"/>
          </a:p>
        </p:txBody>
      </p:sp>
    </p:spTree>
    <p:extLst>
      <p:ext uri="{BB962C8B-B14F-4D97-AF65-F5344CB8AC3E}">
        <p14:creationId xmlns:p14="http://schemas.microsoft.com/office/powerpoint/2010/main" val="2529570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72292EA-884F-4667-89FF-9F86190395A3}" type="slidenum">
              <a:rPr kumimoji="0" lang="en-US" altLang="en-US" smtClean="0"/>
              <a:pPr>
                <a:spcBef>
                  <a:spcPct val="0"/>
                </a:spcBef>
              </a:pPr>
              <a:t>54</a:t>
            </a:fld>
            <a:endParaRPr kumimoji="0" lang="en-US" altLang="en-US"/>
          </a:p>
        </p:txBody>
      </p:sp>
    </p:spTree>
    <p:extLst>
      <p:ext uri="{BB962C8B-B14F-4D97-AF65-F5344CB8AC3E}">
        <p14:creationId xmlns:p14="http://schemas.microsoft.com/office/powerpoint/2010/main" val="3975491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ChangeArrowheads="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E3C57D7-5499-4E91-9891-995A01F21236}" type="slidenum">
              <a:rPr kumimoji="0" lang="en-US" altLang="en-US" smtClean="0"/>
              <a:pPr>
                <a:spcBef>
                  <a:spcPct val="0"/>
                </a:spcBef>
              </a:pPr>
              <a:t>55</a:t>
            </a:fld>
            <a:endParaRPr kumimoji="0" lang="en-US" altLang="en-US"/>
          </a:p>
        </p:txBody>
      </p:sp>
    </p:spTree>
    <p:extLst>
      <p:ext uri="{BB962C8B-B14F-4D97-AF65-F5344CB8AC3E}">
        <p14:creationId xmlns:p14="http://schemas.microsoft.com/office/powerpoint/2010/main" val="1277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6281785-9689-498F-AB2F-16725289AB47}" type="slidenum">
              <a:rPr lang="en-US" sz="1200" smtClean="0"/>
              <a:pPr eaLnBrk="1" hangingPunct="1"/>
              <a:t>5</a:t>
            </a:fld>
            <a:endParaRPr lang="en-US" sz="1200"/>
          </a:p>
        </p:txBody>
      </p:sp>
    </p:spTree>
    <p:extLst>
      <p:ext uri="{BB962C8B-B14F-4D97-AF65-F5344CB8AC3E}">
        <p14:creationId xmlns:p14="http://schemas.microsoft.com/office/powerpoint/2010/main" val="2167435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B37F1AA8-BBD7-4F23-8480-02AF4A9C14E7}" type="slidenum">
              <a:rPr lang="en-US" sz="1200" smtClean="0"/>
              <a:pPr eaLnBrk="1" hangingPunct="1"/>
              <a:t>58</a:t>
            </a:fld>
            <a:endParaRPr lang="en-US" sz="1200"/>
          </a:p>
        </p:txBody>
      </p:sp>
    </p:spTree>
    <p:extLst>
      <p:ext uri="{BB962C8B-B14F-4D97-AF65-F5344CB8AC3E}">
        <p14:creationId xmlns:p14="http://schemas.microsoft.com/office/powerpoint/2010/main" val="2094792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4E5FA22-1290-4F9E-A6CB-CFAAADBF85A8}" type="slidenum">
              <a:rPr lang="en-US" sz="1200" smtClean="0"/>
              <a:pPr eaLnBrk="1" hangingPunct="1"/>
              <a:t>59</a:t>
            </a:fld>
            <a:endParaRPr lang="en-US" sz="1200"/>
          </a:p>
        </p:txBody>
      </p:sp>
    </p:spTree>
    <p:extLst>
      <p:ext uri="{BB962C8B-B14F-4D97-AF65-F5344CB8AC3E}">
        <p14:creationId xmlns:p14="http://schemas.microsoft.com/office/powerpoint/2010/main" val="4175629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AEBCDE17-E3B4-4594-9DA3-2EEFC46D88F2}" type="slidenum">
              <a:rPr lang="en-US" sz="1200" smtClean="0"/>
              <a:pPr eaLnBrk="1" hangingPunct="1"/>
              <a:t>60</a:t>
            </a:fld>
            <a:endParaRPr lang="en-US" sz="1200"/>
          </a:p>
        </p:txBody>
      </p:sp>
    </p:spTree>
    <p:extLst>
      <p:ext uri="{BB962C8B-B14F-4D97-AF65-F5344CB8AC3E}">
        <p14:creationId xmlns:p14="http://schemas.microsoft.com/office/powerpoint/2010/main" val="1866664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570544A-E1B6-41A2-BAD8-F32434E5D14A}" type="slidenum">
              <a:rPr lang="en-US" sz="1200" smtClean="0"/>
              <a:pPr eaLnBrk="1" hangingPunct="1"/>
              <a:t>61</a:t>
            </a:fld>
            <a:endParaRPr lang="en-US" sz="1200"/>
          </a:p>
        </p:txBody>
      </p:sp>
    </p:spTree>
    <p:extLst>
      <p:ext uri="{BB962C8B-B14F-4D97-AF65-F5344CB8AC3E}">
        <p14:creationId xmlns:p14="http://schemas.microsoft.com/office/powerpoint/2010/main" val="21473712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F0D21CAC-85C2-4862-A6A1-9B40C6101B05}" type="slidenum">
              <a:rPr lang="en-US" sz="1200" smtClean="0"/>
              <a:pPr eaLnBrk="1" hangingPunct="1"/>
              <a:t>62</a:t>
            </a:fld>
            <a:endParaRPr lang="en-US" sz="1200"/>
          </a:p>
        </p:txBody>
      </p:sp>
    </p:spTree>
    <p:extLst>
      <p:ext uri="{BB962C8B-B14F-4D97-AF65-F5344CB8AC3E}">
        <p14:creationId xmlns:p14="http://schemas.microsoft.com/office/powerpoint/2010/main" val="2011466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7D37437F-BC6A-41F9-9EB0-8397EB6C4CCE}" type="slidenum">
              <a:rPr lang="en-US" sz="1200" smtClean="0"/>
              <a:pPr eaLnBrk="1" hangingPunct="1"/>
              <a:t>64</a:t>
            </a:fld>
            <a:endParaRPr lang="en-US" sz="1200"/>
          </a:p>
        </p:txBody>
      </p:sp>
    </p:spTree>
    <p:extLst>
      <p:ext uri="{BB962C8B-B14F-4D97-AF65-F5344CB8AC3E}">
        <p14:creationId xmlns:p14="http://schemas.microsoft.com/office/powerpoint/2010/main" val="1565005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B18A7EB-BF91-4161-895D-43D9219DC817}" type="slidenum">
              <a:rPr lang="en-US" sz="1200" smtClean="0"/>
              <a:pPr eaLnBrk="1" hangingPunct="1"/>
              <a:t>65</a:t>
            </a:fld>
            <a:endParaRPr lang="en-US" sz="1200"/>
          </a:p>
        </p:txBody>
      </p:sp>
    </p:spTree>
    <p:extLst>
      <p:ext uri="{BB962C8B-B14F-4D97-AF65-F5344CB8AC3E}">
        <p14:creationId xmlns:p14="http://schemas.microsoft.com/office/powerpoint/2010/main" val="3206641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47E94389-F919-441B-9ECD-27CD5242DCC0}" type="slidenum">
              <a:rPr lang="en-US" sz="1200" smtClean="0"/>
              <a:pPr eaLnBrk="1" hangingPunct="1"/>
              <a:t>66</a:t>
            </a:fld>
            <a:endParaRPr lang="en-US" sz="1200"/>
          </a:p>
        </p:txBody>
      </p:sp>
    </p:spTree>
    <p:extLst>
      <p:ext uri="{BB962C8B-B14F-4D97-AF65-F5344CB8AC3E}">
        <p14:creationId xmlns:p14="http://schemas.microsoft.com/office/powerpoint/2010/main" val="4204289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pPr eaLnBrk="1" hangingPunct="1"/>
            <a:endParaRPr lang="en-US"/>
          </a:p>
        </p:txBody>
      </p:sp>
      <p:sp>
        <p:nvSpPr>
          <p:cNvPr id="137220" name="Slide Number Placeholder 3"/>
          <p:cNvSpPr>
            <a:spLocks noGrp="1"/>
          </p:cNvSpPr>
          <p:nvPr>
            <p:ph type="sldNum" sz="quarter" idx="5"/>
          </p:nvPr>
        </p:nvSpPr>
        <p:spPr>
          <a:noFill/>
        </p:spPr>
        <p:txBody>
          <a:bodyPr/>
          <a:lstStyle/>
          <a:p>
            <a:fld id="{E4F0F716-BC00-4531-9090-23F8AC6A9D89}" type="slidenum">
              <a:rPr lang="en-US" smtClean="0">
                <a:cs typeface="Arial" pitchFamily="34" charset="0"/>
              </a:rPr>
              <a:pPr/>
              <a:t>70</a:t>
            </a:fld>
            <a:endParaRPr lang="en-US">
              <a:cs typeface="Arial" pitchFamily="34" charset="0"/>
            </a:endParaRPr>
          </a:p>
        </p:txBody>
      </p:sp>
    </p:spTree>
    <p:extLst>
      <p:ext uri="{BB962C8B-B14F-4D97-AF65-F5344CB8AC3E}">
        <p14:creationId xmlns:p14="http://schemas.microsoft.com/office/powerpoint/2010/main" val="350363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pPr eaLnBrk="1" hangingPunct="1"/>
            <a:endParaRPr lang="en-US"/>
          </a:p>
        </p:txBody>
      </p:sp>
      <p:sp>
        <p:nvSpPr>
          <p:cNvPr id="138244" name="Slide Number Placeholder 3"/>
          <p:cNvSpPr>
            <a:spLocks noGrp="1"/>
          </p:cNvSpPr>
          <p:nvPr>
            <p:ph type="sldNum" sz="quarter" idx="5"/>
          </p:nvPr>
        </p:nvSpPr>
        <p:spPr>
          <a:noFill/>
        </p:spPr>
        <p:txBody>
          <a:bodyPr/>
          <a:lstStyle/>
          <a:p>
            <a:fld id="{40152018-562A-4F87-9CAF-ACED654D62AA}" type="slidenum">
              <a:rPr lang="en-US" smtClean="0">
                <a:cs typeface="Arial" pitchFamily="34" charset="0"/>
              </a:rPr>
              <a:pPr/>
              <a:t>72</a:t>
            </a:fld>
            <a:endParaRPr lang="en-US">
              <a:cs typeface="Arial" pitchFamily="34" charset="0"/>
            </a:endParaRPr>
          </a:p>
        </p:txBody>
      </p:sp>
    </p:spTree>
    <p:extLst>
      <p:ext uri="{BB962C8B-B14F-4D97-AF65-F5344CB8AC3E}">
        <p14:creationId xmlns:p14="http://schemas.microsoft.com/office/powerpoint/2010/main" val="274367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7F471D05-01CF-4CA9-8E23-00B6E63280FB}" type="slidenum">
              <a:rPr lang="en-US" sz="1200" smtClean="0"/>
              <a:pPr eaLnBrk="1" hangingPunct="1"/>
              <a:t>6</a:t>
            </a:fld>
            <a:endParaRPr lang="en-US" sz="1200"/>
          </a:p>
        </p:txBody>
      </p:sp>
    </p:spTree>
    <p:extLst>
      <p:ext uri="{BB962C8B-B14F-4D97-AF65-F5344CB8AC3E}">
        <p14:creationId xmlns:p14="http://schemas.microsoft.com/office/powerpoint/2010/main" val="12716893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endParaRPr lang="en-US"/>
          </a:p>
        </p:txBody>
      </p:sp>
      <p:sp>
        <p:nvSpPr>
          <p:cNvPr id="139268" name="Slide Number Placeholder 3"/>
          <p:cNvSpPr>
            <a:spLocks noGrp="1"/>
          </p:cNvSpPr>
          <p:nvPr>
            <p:ph type="sldNum" sz="quarter" idx="5"/>
          </p:nvPr>
        </p:nvSpPr>
        <p:spPr>
          <a:noFill/>
        </p:spPr>
        <p:txBody>
          <a:bodyPr/>
          <a:lstStyle/>
          <a:p>
            <a:fld id="{A32DA1AC-D7C1-452F-803B-91AB1C65C9A0}" type="slidenum">
              <a:rPr lang="en-US" smtClean="0">
                <a:cs typeface="Arial" pitchFamily="34" charset="0"/>
              </a:rPr>
              <a:pPr/>
              <a:t>73</a:t>
            </a:fld>
            <a:endParaRPr lang="en-US">
              <a:cs typeface="Arial" pitchFamily="34" charset="0"/>
            </a:endParaRPr>
          </a:p>
        </p:txBody>
      </p:sp>
    </p:spTree>
    <p:extLst>
      <p:ext uri="{BB962C8B-B14F-4D97-AF65-F5344CB8AC3E}">
        <p14:creationId xmlns:p14="http://schemas.microsoft.com/office/powerpoint/2010/main" val="2952744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pPr eaLnBrk="1" hangingPunct="1"/>
            <a:endParaRPr lang="en-US"/>
          </a:p>
        </p:txBody>
      </p:sp>
      <p:sp>
        <p:nvSpPr>
          <p:cNvPr id="140292" name="Slide Number Placeholder 3"/>
          <p:cNvSpPr>
            <a:spLocks noGrp="1"/>
          </p:cNvSpPr>
          <p:nvPr>
            <p:ph type="sldNum" sz="quarter" idx="5"/>
          </p:nvPr>
        </p:nvSpPr>
        <p:spPr>
          <a:noFill/>
        </p:spPr>
        <p:txBody>
          <a:bodyPr/>
          <a:lstStyle/>
          <a:p>
            <a:fld id="{71DFC2E1-6924-400C-9239-85065EAB6683}" type="slidenum">
              <a:rPr lang="en-US" smtClean="0">
                <a:cs typeface="Arial" pitchFamily="34" charset="0"/>
              </a:rPr>
              <a:pPr/>
              <a:t>74</a:t>
            </a:fld>
            <a:endParaRPr lang="en-US">
              <a:cs typeface="Arial" pitchFamily="34" charset="0"/>
            </a:endParaRPr>
          </a:p>
        </p:txBody>
      </p:sp>
    </p:spTree>
    <p:extLst>
      <p:ext uri="{BB962C8B-B14F-4D97-AF65-F5344CB8AC3E}">
        <p14:creationId xmlns:p14="http://schemas.microsoft.com/office/powerpoint/2010/main" val="3442451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pPr eaLnBrk="1" hangingPunct="1"/>
            <a:endParaRPr lang="en-US"/>
          </a:p>
        </p:txBody>
      </p:sp>
      <p:sp>
        <p:nvSpPr>
          <p:cNvPr id="143364" name="Slide Number Placeholder 3"/>
          <p:cNvSpPr>
            <a:spLocks noGrp="1"/>
          </p:cNvSpPr>
          <p:nvPr>
            <p:ph type="sldNum" sz="quarter" idx="5"/>
          </p:nvPr>
        </p:nvSpPr>
        <p:spPr>
          <a:noFill/>
        </p:spPr>
        <p:txBody>
          <a:bodyPr/>
          <a:lstStyle/>
          <a:p>
            <a:fld id="{06E16B62-22D8-4720-9C2D-4762027352F0}" type="slidenum">
              <a:rPr lang="en-US" smtClean="0">
                <a:cs typeface="Arial" pitchFamily="34" charset="0"/>
              </a:rPr>
              <a:pPr/>
              <a:t>76</a:t>
            </a:fld>
            <a:endParaRPr lang="en-US">
              <a:cs typeface="Arial" pitchFamily="34" charset="0"/>
            </a:endParaRPr>
          </a:p>
        </p:txBody>
      </p:sp>
    </p:spTree>
    <p:extLst>
      <p:ext uri="{BB962C8B-B14F-4D97-AF65-F5344CB8AC3E}">
        <p14:creationId xmlns:p14="http://schemas.microsoft.com/office/powerpoint/2010/main" val="2423029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pPr eaLnBrk="1" hangingPunct="1"/>
            <a:endParaRPr lang="en-US"/>
          </a:p>
        </p:txBody>
      </p:sp>
      <p:sp>
        <p:nvSpPr>
          <p:cNvPr id="141316" name="Slide Number Placeholder 3"/>
          <p:cNvSpPr>
            <a:spLocks noGrp="1"/>
          </p:cNvSpPr>
          <p:nvPr>
            <p:ph type="sldNum" sz="quarter" idx="5"/>
          </p:nvPr>
        </p:nvSpPr>
        <p:spPr>
          <a:noFill/>
        </p:spPr>
        <p:txBody>
          <a:bodyPr/>
          <a:lstStyle/>
          <a:p>
            <a:fld id="{2560B20A-F01C-46C3-8DA9-7C14A02F6840}" type="slidenum">
              <a:rPr lang="en-US" smtClean="0">
                <a:cs typeface="Arial" pitchFamily="34" charset="0"/>
              </a:rPr>
              <a:pPr/>
              <a:t>77</a:t>
            </a:fld>
            <a:endParaRPr lang="en-US">
              <a:cs typeface="Arial" pitchFamily="34" charset="0"/>
            </a:endParaRPr>
          </a:p>
        </p:txBody>
      </p:sp>
    </p:spTree>
    <p:extLst>
      <p:ext uri="{BB962C8B-B14F-4D97-AF65-F5344CB8AC3E}">
        <p14:creationId xmlns:p14="http://schemas.microsoft.com/office/powerpoint/2010/main" val="4130844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1AA46676-9B99-4E3D-B199-43E5ABBC72F3}" type="slidenum">
              <a:rPr lang="en-US" sz="1200" smtClean="0"/>
              <a:pPr eaLnBrk="1" hangingPunct="1"/>
              <a:t>7</a:t>
            </a:fld>
            <a:endParaRPr lang="en-US" sz="1200"/>
          </a:p>
        </p:txBody>
      </p:sp>
    </p:spTree>
    <p:extLst>
      <p:ext uri="{BB962C8B-B14F-4D97-AF65-F5344CB8AC3E}">
        <p14:creationId xmlns:p14="http://schemas.microsoft.com/office/powerpoint/2010/main" val="322924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fld id="{9E985F99-43D9-4C50-9AE4-07D8165871C1}" type="slidenum">
              <a:rPr lang="en-US" sz="1200" smtClean="0"/>
              <a:pPr eaLnBrk="1" hangingPunct="1"/>
              <a:t>8</a:t>
            </a:fld>
            <a:endParaRPr lang="en-US" sz="1200"/>
          </a:p>
        </p:txBody>
      </p:sp>
    </p:spTree>
    <p:extLst>
      <p:ext uri="{BB962C8B-B14F-4D97-AF65-F5344CB8AC3E}">
        <p14:creationId xmlns:p14="http://schemas.microsoft.com/office/powerpoint/2010/main" val="366836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21A03EE-B005-4E5D-8D5D-EC2C5AE6FF0C}" type="slidenum">
              <a:rPr kumimoji="0" lang="en-US" altLang="en-US" smtClean="0"/>
              <a:pPr>
                <a:spcBef>
                  <a:spcPct val="0"/>
                </a:spcBef>
              </a:pPr>
              <a:t>14</a:t>
            </a:fld>
            <a:endParaRPr kumimoji="0" lang="en-US" altLang="en-US"/>
          </a:p>
        </p:txBody>
      </p:sp>
    </p:spTree>
    <p:extLst>
      <p:ext uri="{BB962C8B-B14F-4D97-AF65-F5344CB8AC3E}">
        <p14:creationId xmlns:p14="http://schemas.microsoft.com/office/powerpoint/2010/main" val="333045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81D253-3812-483C-855D-C6EE5C2F8C75}" type="slidenum">
              <a:rPr kumimoji="0" lang="en-US" altLang="en-US" smtClean="0"/>
              <a:pPr>
                <a:spcBef>
                  <a:spcPct val="0"/>
                </a:spcBef>
              </a:pPr>
              <a:t>15</a:t>
            </a:fld>
            <a:endParaRPr kumimoji="0" lang="en-US" altLang="en-US"/>
          </a:p>
        </p:txBody>
      </p:sp>
    </p:spTree>
    <p:extLst>
      <p:ext uri="{BB962C8B-B14F-4D97-AF65-F5344CB8AC3E}">
        <p14:creationId xmlns:p14="http://schemas.microsoft.com/office/powerpoint/2010/main" val="38565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3EB452-CD0B-47CE-A6E0-38E8FE273A25}" type="datetimeFigureOut">
              <a:rPr lang="en-US" smtClean="0"/>
              <a:t>11/23/2020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A524CF4-B1EB-479D-908C-FB86BC6253F9}" type="slidenum">
              <a:rPr lang="en-US" smtClean="0"/>
              <a:t>‹#›</a:t>
            </a:fld>
            <a:endParaRPr lang="en-US"/>
          </a:p>
        </p:txBody>
      </p:sp>
    </p:spTree>
    <p:extLst>
      <p:ext uri="{BB962C8B-B14F-4D97-AF65-F5344CB8AC3E}">
        <p14:creationId xmlns:p14="http://schemas.microsoft.com/office/powerpoint/2010/main" val="35482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57200" y="1676400"/>
            <a:ext cx="3581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a:solidFill>
                  <a:srgbClr val="4B760B"/>
                </a:solidFill>
                <a:latin typeface="Tw Cen MT" panose="020B0602020104020603" pitchFamily="34" charset="0"/>
              </a:rPr>
              <a:t>Module 11</a:t>
            </a:r>
          </a:p>
        </p:txBody>
      </p:sp>
      <p:sp>
        <p:nvSpPr>
          <p:cNvPr id="3" name="Text Box 13"/>
          <p:cNvSpPr txBox="1">
            <a:spLocks noChangeArrowheads="1"/>
          </p:cNvSpPr>
          <p:nvPr userDrawn="1"/>
        </p:nvSpPr>
        <p:spPr bwMode="auto">
          <a:xfrm>
            <a:off x="685800" y="2590800"/>
            <a:ext cx="304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a:solidFill>
                  <a:srgbClr val="000000"/>
                </a:solidFill>
                <a:latin typeface="Tw Cen MT" pitchFamily="34" charset="0"/>
              </a:rPr>
              <a:t>File I/O and Exceptions</a:t>
            </a:r>
          </a:p>
        </p:txBody>
      </p:sp>
    </p:spTree>
    <p:extLst>
      <p:ext uri="{BB962C8B-B14F-4D97-AF65-F5344CB8AC3E}">
        <p14:creationId xmlns:p14="http://schemas.microsoft.com/office/powerpoint/2010/main" val="193818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dirty="0"/>
              <a:t>11-</a:t>
            </a:r>
            <a:fld id="{2C2916C2-DEA5-4E84-8506-E77BEC9E83A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12" r:id="rId12"/>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adArray.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OpenFile.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ExceptionMessage.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ParseIntError.java"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SalesReport.jav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SalesReport2.jav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StackTrace.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DateComponentExceptionDemo.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nkAccount.jav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AccountTest.java" TargetMode="External"/><Relationship Id="rId4" Type="http://schemas.openxmlformats.org/officeDocument/2006/relationships/hyperlink" Target="NegativeStartingBalance.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journaldev.com/611/exception-in-thread-main-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WriteDemo.java"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F0D06-7838-4918-BFE9-268D2ACC6988}"/>
              </a:ext>
            </a:extLst>
          </p:cNvPr>
          <p:cNvPicPr>
            <a:picLocks noChangeAspect="1"/>
          </p:cNvPicPr>
          <p:nvPr/>
        </p:nvPicPr>
        <p:blipFill>
          <a:blip r:embed="rId3"/>
          <a:stretch>
            <a:fillRect/>
          </a:stretch>
        </p:blipFill>
        <p:spPr>
          <a:xfrm>
            <a:off x="4267200" y="609600"/>
            <a:ext cx="4511040" cy="56388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292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293688" y="219120"/>
            <a:ext cx="8229600" cy="698500"/>
          </a:xfrm>
        </p:spPr>
        <p:txBody>
          <a:bodyPr/>
          <a:lstStyle/>
          <a:p>
            <a:pPr>
              <a:spcBef>
                <a:spcPct val="0"/>
              </a:spcBef>
              <a:buFont typeface="Times New Roman" panose="02020603050405020304" pitchFamily="18" charset="0"/>
              <a:buNone/>
            </a:pPr>
            <a:r>
              <a:rPr lang="en-US" altLang="en-US" sz="4400" dirty="0">
                <a:latin typeface="Times New Roman" panose="02020603050405020304" pitchFamily="18" charset="0"/>
                <a:cs typeface="Times New Roman" panose="02020603050405020304" pitchFamily="18" charset="0"/>
                <a:sym typeface="Times New Roman" panose="02020603050405020304" pitchFamily="18" charset="0"/>
              </a:rPr>
              <a:t>Exceptions</a:t>
            </a:r>
          </a:p>
        </p:txBody>
      </p:sp>
      <p:sp>
        <p:nvSpPr>
          <p:cNvPr id="16387" name="Text Placeholder 2"/>
          <p:cNvSpPr txBox="1">
            <a:spLocks noGrp="1"/>
          </p:cNvSpPr>
          <p:nvPr>
            <p:ph type="body" idx="1"/>
          </p:nvPr>
        </p:nvSpPr>
        <p:spPr>
          <a:xfrm>
            <a:off x="228600" y="917620"/>
            <a:ext cx="8294688" cy="5864179"/>
          </a:xfrm>
        </p:spPr>
        <p:txBody>
          <a:bodyPr/>
          <a:lstStyle/>
          <a:p>
            <a:pPr marL="255588" indent="-153988" eaLnBrk="1" hangingPunct="1">
              <a:buSzTx/>
              <a:buFontTx/>
              <a:buChar char="•"/>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When something unexpected happens in a Java program, an </a:t>
            </a:r>
            <a:r>
              <a:rPr lang="en-US" altLang="en-US" i="1" dirty="0">
                <a:solidFill>
                  <a:srgbClr val="000000"/>
                </a:solidFill>
                <a:latin typeface="Arial" panose="020B0604020202020204" pitchFamily="34" charset="0"/>
                <a:cs typeface="Arial" panose="020B0604020202020204" pitchFamily="34" charset="0"/>
                <a:sym typeface="Arial" panose="020B0604020202020204" pitchFamily="34" charset="0"/>
              </a:rPr>
              <a:t>exception</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is thrown.</a:t>
            </a:r>
          </a:p>
          <a:p>
            <a:pPr marL="101600" indent="0" eaLnBrk="1" hangingPunct="1">
              <a:buSzTx/>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method that is executing when the exception is thrown must either </a:t>
            </a: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handle the exception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or </a:t>
            </a: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pass it back to the calling method</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101600" indent="0">
              <a:buSzTx/>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4321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latin typeface="Times New Roman" panose="02020603050405020304" pitchFamily="18" charset="0"/>
                <a:cs typeface="Times New Roman" panose="02020603050405020304" pitchFamily="18" charset="0"/>
                <a:sym typeface="Times New Roman" panose="02020603050405020304" pitchFamily="18" charset="0"/>
              </a:rPr>
              <a:t>Exceptions</a:t>
            </a:r>
            <a:endParaRPr lang="en-US" sz="4400" dirty="0"/>
          </a:p>
        </p:txBody>
      </p:sp>
      <p:sp>
        <p:nvSpPr>
          <p:cNvPr id="3" name="Content Placeholder 2"/>
          <p:cNvSpPr>
            <a:spLocks noGrp="1"/>
          </p:cNvSpPr>
          <p:nvPr>
            <p:ph idx="1"/>
          </p:nvPr>
        </p:nvSpPr>
        <p:spPr/>
        <p:txBody>
          <a:bodyPr/>
          <a:lstStyle/>
          <a:p>
            <a:pPr marL="255588" indent="-153988" eaLnBrk="1" hangingPunct="1"/>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Handling the exception will be discussed later.</a:t>
            </a:r>
          </a:p>
          <a:p>
            <a:pPr marL="255588" indent="-153988" eaLnBrk="1" hangingPunct="1"/>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To pass it back to the calling method, the method needs a </a:t>
            </a:r>
            <a:r>
              <a:rPr lang="en-US" altLang="en-US" dirty="0">
                <a:solidFill>
                  <a:srgbClr val="FF0000"/>
                </a:solidFill>
                <a:latin typeface="Courier New" panose="02070309020205020404" pitchFamily="49" charset="0"/>
                <a:cs typeface="Arial" panose="020B0604020202020204" pitchFamily="34" charset="0"/>
                <a:sym typeface="Arial" panose="020B0604020202020204" pitchFamily="34" charset="0"/>
              </a:rPr>
              <a:t>throws</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clause in the method header.</a:t>
            </a:r>
          </a:p>
          <a:p>
            <a:endParaRPr lang="en-US" dirty="0"/>
          </a:p>
        </p:txBody>
      </p:sp>
    </p:spTree>
    <p:extLst>
      <p:ext uri="{BB962C8B-B14F-4D97-AF65-F5344CB8AC3E}">
        <p14:creationId xmlns:p14="http://schemas.microsoft.com/office/powerpoint/2010/main" val="64697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Throwing an Exception</a:t>
            </a:r>
          </a:p>
        </p:txBody>
      </p:sp>
      <p:sp>
        <p:nvSpPr>
          <p:cNvPr id="17411" name="Text Placeholder 2"/>
          <p:cNvSpPr txBox="1">
            <a:spLocks noGrp="1"/>
          </p:cNvSpPr>
          <p:nvPr>
            <p:ph type="body" idx="1"/>
          </p:nvPr>
        </p:nvSpPr>
        <p:spPr/>
        <p:txBody>
          <a:bodyPr/>
          <a:lstStyle/>
          <a:p>
            <a:pPr marL="255588" indent="-153988"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To insert a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 in a method header, simply add the word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throws</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and the name of the expected exception.</a:t>
            </a:r>
          </a:p>
          <a:p>
            <a:pPr marL="255588" indent="-153988" eaLnBrk="1" hangingPunct="1">
              <a:lnSpc>
                <a:spcPct val="90000"/>
              </a:lnSpc>
              <a:buSzTx/>
              <a:buFontTx/>
              <a:buChar char="•"/>
            </a:pP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PrintWriter</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objects can throw an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IOException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so we </a:t>
            </a:r>
            <a:r>
              <a:rPr lang="en-US" altLang="en-US" sz="2800">
                <a:solidFill>
                  <a:srgbClr val="FF0000"/>
                </a:solidFill>
                <a:latin typeface="Arial" panose="020B0604020202020204" pitchFamily="34" charset="0"/>
                <a:cs typeface="Arial" panose="020B0604020202020204" pitchFamily="34" charset="0"/>
                <a:sym typeface="Arial" panose="020B0604020202020204" pitchFamily="34" charset="0"/>
              </a:rPr>
              <a:t>must</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write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 like this:</a:t>
            </a:r>
            <a:b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endParaRPr>
          </a:p>
          <a:p>
            <a:pPr lvl="1" eaLnBrk="1" hangingPunct="1">
              <a:lnSpc>
                <a:spcPct val="90000"/>
              </a:lnSpc>
              <a:buSzTx/>
              <a:buFontTx/>
              <a:buNone/>
            </a:pPr>
            <a:r>
              <a:rPr lang="en-US" altLang="en-US" b="1">
                <a:solidFill>
                  <a:srgbClr val="000000"/>
                </a:solidFill>
                <a:latin typeface="Courier New" panose="02070309020205020404" pitchFamily="49" charset="0"/>
                <a:cs typeface="Arial" panose="020B0604020202020204" pitchFamily="34" charset="0"/>
                <a:sym typeface="Arial" panose="020B0604020202020204" pitchFamily="34" charset="0"/>
              </a:rPr>
              <a:t>public static void main(String[] args) </a:t>
            </a:r>
            <a:r>
              <a:rPr lang="en-US" altLang="en-US" b="1">
                <a:solidFill>
                  <a:srgbClr val="FF0000"/>
                </a:solidFill>
                <a:latin typeface="Courier New" panose="02070309020205020404" pitchFamily="49" charset="0"/>
                <a:cs typeface="Arial" panose="020B0604020202020204" pitchFamily="34" charset="0"/>
                <a:sym typeface="Arial" panose="020B0604020202020204" pitchFamily="34" charset="0"/>
              </a:rPr>
              <a:t>throws IOException</a:t>
            </a: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9527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Throwing an Exception example code</a:t>
            </a:r>
          </a:p>
        </p:txBody>
      </p:sp>
      <p:sp>
        <p:nvSpPr>
          <p:cNvPr id="18435" name="Text Placeholder 2"/>
          <p:cNvSpPr txBox="1">
            <a:spLocks noGrp="1"/>
          </p:cNvSpPr>
          <p:nvPr>
            <p:ph type="body" idx="1"/>
          </p:nvPr>
        </p:nvSpPr>
        <p:spPr/>
        <p:txBody>
          <a:bodyPr/>
          <a:lstStyle/>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public static void main(String[] args) </a:t>
            </a:r>
            <a:r>
              <a:rPr lang="en-US" altLang="en-US" sz="1800">
                <a:solidFill>
                  <a:srgbClr val="FF0000"/>
                </a:solidFill>
                <a:latin typeface="Courier New" panose="02070309020205020404" pitchFamily="49" charset="0"/>
                <a:cs typeface="Courier New" panose="02070309020205020404" pitchFamily="49" charset="0"/>
                <a:sym typeface="Arial" panose="020B0604020202020204" pitchFamily="34" charset="0"/>
              </a:rPr>
              <a:t>throws IOExecption</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a:t>
            </a:r>
          </a:p>
          <a:p>
            <a:pPr marL="101600" indent="0">
              <a:spcBef>
                <a:spcPct val="0"/>
              </a:spcBef>
              <a:buSzTx/>
              <a:buFontTx/>
              <a:buNone/>
            </a:pPr>
            <a:r>
              <a:rPr lang="nn-NO"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File file;         // For file input</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Scanner inputFile; // For file input</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String fileName;   // To hold a file name</a:t>
            </a:r>
          </a:p>
          <a:p>
            <a:pPr marL="101600" indent="0">
              <a:spcBef>
                <a:spcPct val="0"/>
              </a:spcBef>
              <a:buSzTx/>
              <a:buFontTx/>
              <a:buNone/>
            </a:pPr>
            <a:endPar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 Get a file name from the user.</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fileName = JOptionPane.showInputDialog("Enter " +</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"the name of a file:");</a:t>
            </a:r>
          </a:p>
          <a:p>
            <a:pPr marL="101600" indent="0">
              <a:spcBef>
                <a:spcPct val="0"/>
              </a:spcBef>
              <a:buSzTx/>
              <a:buFontTx/>
              <a:buNone/>
            </a:pPr>
            <a:endPar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 Attempt to open the file.</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file = new File(fileName);</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inputFile = new Scanner(file);</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 . .</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       . . .</a:t>
            </a:r>
          </a:p>
          <a:p>
            <a:pPr marL="101600" indent="0">
              <a:spcBef>
                <a:spcPct val="0"/>
              </a:spcBef>
              <a:buSzTx/>
              <a:buFontTx/>
              <a:buNone/>
            </a:pPr>
            <a:r>
              <a:rPr lang="en-US" altLang="en-US" sz="1800">
                <a:solidFill>
                  <a:srgbClr val="000000"/>
                </a:solidFill>
                <a:latin typeface="Courier New" panose="02070309020205020404" pitchFamily="49" charset="0"/>
                <a:cs typeface="Courier New" panose="02070309020205020404" pitchFamily="49" charset="0"/>
                <a:sym typeface="Arial" panose="020B0604020202020204" pitchFamily="34" charset="0"/>
              </a:rPr>
              <a:t>}</a:t>
            </a: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3385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Handling Exceptions (1 of 2)</a:t>
            </a:r>
          </a:p>
        </p:txBody>
      </p:sp>
      <p:sp>
        <p:nvSpPr>
          <p:cNvPr id="19459" name="Rectangle 3"/>
          <p:cNvSpPr txBox="1">
            <a:spLocks noGrp="1" noChangeArrowheads="1"/>
          </p:cNvSpPr>
          <p:nvPr>
            <p:ph type="body" idx="1"/>
          </p:nvPr>
        </p:nvSpPr>
        <p:spPr>
          <a:xfrm>
            <a:off x="457200" y="1590675"/>
            <a:ext cx="8229600" cy="4525963"/>
          </a:xfrm>
        </p:spPr>
        <p:txBody>
          <a:bodyPr/>
          <a:lstStyle/>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An exception is an </a:t>
            </a:r>
            <a:r>
              <a:rPr lang="en-US" altLang="en-US" sz="2800" b="1" dirty="0">
                <a:solidFill>
                  <a:srgbClr val="000000"/>
                </a:solidFill>
                <a:latin typeface="Arial" panose="020B0604020202020204" pitchFamily="34" charset="0"/>
                <a:cs typeface="Arial" panose="020B0604020202020204" pitchFamily="34" charset="0"/>
                <a:sym typeface="Arial" panose="020B0604020202020204" pitchFamily="34" charset="0"/>
              </a:rPr>
              <a:t>object</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that is generated as the result of an error or an unexpected event.</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Exception are said to have been “thrown.” </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It is the programmers responsibility to write code that detects and handles exceptions. </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Unhandled exceptions will crash a program.</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BadArray.java</a:t>
            </a: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Java allows you to create exception handlers. </a:t>
            </a:r>
          </a:p>
        </p:txBody>
      </p:sp>
    </p:spTree>
    <p:extLst>
      <p:ext uri="{BB962C8B-B14F-4D97-AF65-F5344CB8AC3E}">
        <p14:creationId xmlns:p14="http://schemas.microsoft.com/office/powerpoint/2010/main" val="381187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Handling Exceptions (2 of 2)</a:t>
            </a:r>
          </a:p>
        </p:txBody>
      </p:sp>
      <p:sp>
        <p:nvSpPr>
          <p:cNvPr id="21507" name="Rectangle 3"/>
          <p:cNvSpPr txBox="1">
            <a:spLocks noGrp="1" noChangeArrowheads="1"/>
          </p:cNvSpPr>
          <p:nvPr>
            <p:ph type="body" idx="1"/>
          </p:nvPr>
        </p:nvSpPr>
        <p:spPr>
          <a:xfrm>
            <a:off x="457200" y="1590675"/>
            <a:ext cx="8229600" cy="4525963"/>
          </a:xfrm>
        </p:spPr>
        <p:txBody>
          <a:bodyPr/>
          <a:lstStyle/>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An </a:t>
            </a:r>
            <a:r>
              <a:rPr lang="en-US" altLang="en-US" sz="2800" b="1" i="1" dirty="0">
                <a:solidFill>
                  <a:schemeClr val="tx1"/>
                </a:solidFill>
                <a:latin typeface="Arial" panose="020B0604020202020204" pitchFamily="34" charset="0"/>
                <a:cs typeface="Arial" panose="020B0604020202020204" pitchFamily="34" charset="0"/>
                <a:sym typeface="Arial" panose="020B0604020202020204" pitchFamily="34" charset="0"/>
              </a:rPr>
              <a:t>exception handler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is a section of code that gracefully responds to exceptions.</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process of intercepting and responding to exceptions is called </a:t>
            </a:r>
            <a:r>
              <a:rPr lang="en-US" altLang="en-US" sz="2800" b="1" i="1" dirty="0">
                <a:solidFill>
                  <a:srgbClr val="000000"/>
                </a:solidFill>
                <a:latin typeface="Arial" panose="020B0604020202020204" pitchFamily="34" charset="0"/>
                <a:cs typeface="Arial" panose="020B0604020202020204" pitchFamily="34" charset="0"/>
                <a:sym typeface="Arial" panose="020B0604020202020204" pitchFamily="34" charset="0"/>
              </a:rPr>
              <a:t>exception handling</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b="1" i="1" dirty="0">
                <a:solidFill>
                  <a:srgbClr val="000000"/>
                </a:solidFill>
                <a:latin typeface="Arial" panose="020B0604020202020204" pitchFamily="34" charset="0"/>
                <a:cs typeface="Arial" panose="020B0604020202020204" pitchFamily="34" charset="0"/>
                <a:sym typeface="Arial" panose="020B0604020202020204" pitchFamily="34" charset="0"/>
              </a:rPr>
              <a:t>default exception </a:t>
            </a:r>
            <a:r>
              <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rPr>
              <a:t>handler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deals with unhandled exceptions.</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default exception handler prints an error message and crashes the program.</a:t>
            </a:r>
          </a:p>
        </p:txBody>
      </p:sp>
    </p:spTree>
    <p:extLst>
      <p:ext uri="{BB962C8B-B14F-4D97-AF65-F5344CB8AC3E}">
        <p14:creationId xmlns:p14="http://schemas.microsoft.com/office/powerpoint/2010/main" val="244832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Code Example that generates an Exception</a:t>
            </a:r>
          </a:p>
        </p:txBody>
      </p:sp>
      <p:sp>
        <p:nvSpPr>
          <p:cNvPr id="23555" name="Text Placeholder 2"/>
          <p:cNvSpPr txBox="1">
            <a:spLocks noGrp="1"/>
          </p:cNvSpPr>
          <p:nvPr>
            <p:ph type="body" idx="1"/>
          </p:nvPr>
        </p:nvSpPr>
        <p:spPr>
          <a:xfrm>
            <a:off x="457200" y="1600200"/>
            <a:ext cx="8229600" cy="4800600"/>
          </a:xfrm>
        </p:spPr>
        <p:txBody>
          <a:bodyPr/>
          <a:lstStyle/>
          <a:p>
            <a:pPr marL="255588" indent="-153988">
              <a:buSzTx/>
              <a:buFontTx/>
              <a:buChar char="•"/>
            </a:pP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056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0" y="2362200"/>
            <a:ext cx="3657600" cy="1295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default exception handler</a:t>
            </a:r>
            <a:endParaRPr lang="en-US" dirty="0"/>
          </a:p>
        </p:txBody>
      </p:sp>
      <p:cxnSp>
        <p:nvCxnSpPr>
          <p:cNvPr id="7" name="Straight Arrow Connector 6"/>
          <p:cNvCxnSpPr>
            <a:stCxn id="5" idx="2"/>
          </p:cNvCxnSpPr>
          <p:nvPr/>
        </p:nvCxnSpPr>
        <p:spPr>
          <a:xfrm flipH="1">
            <a:off x="2514600" y="3657600"/>
            <a:ext cx="3886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9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7187" y="31907"/>
            <a:ext cx="3706813"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txBox="1">
            <a:spLocks noGrp="1" noChangeArrowheads="1"/>
          </p:cNvSpPr>
          <p:nvPr>
            <p:ph type="title"/>
          </p:nvPr>
        </p:nvSpPr>
        <p:spPr>
          <a:xfrm>
            <a:off x="436563" y="134938"/>
            <a:ext cx="8229600" cy="546100"/>
          </a:xfrm>
        </p:spPr>
        <p:txBody>
          <a:bodyPr/>
          <a:lstStyle/>
          <a:p>
            <a:pPr eaLnBrk="1" hangingPunct="1">
              <a:spcBef>
                <a:spcPct val="0"/>
              </a:spcBef>
              <a:buFont typeface="Times New Roman" panose="02020603050405020304" pitchFamily="18" charset="0"/>
              <a:buNone/>
            </a:pPr>
            <a:r>
              <a:rPr lang="en-US" altLang="en-US" b="1" dirty="0">
                <a:latin typeface="Times New Roman" panose="02020603050405020304" pitchFamily="18" charset="0"/>
                <a:cs typeface="Times New Roman" panose="02020603050405020304" pitchFamily="18" charset="0"/>
                <a:sym typeface="Times New Roman" panose="02020603050405020304" pitchFamily="18" charset="0"/>
              </a:rPr>
              <a:t>Exception Classes (1 of 3)</a:t>
            </a:r>
          </a:p>
        </p:txBody>
      </p:sp>
      <p:sp>
        <p:nvSpPr>
          <p:cNvPr id="22531" name="Rectangle 3"/>
          <p:cNvSpPr txBox="1">
            <a:spLocks noGrp="1" noChangeArrowheads="1"/>
          </p:cNvSpPr>
          <p:nvPr>
            <p:ph type="body" idx="1"/>
          </p:nvPr>
        </p:nvSpPr>
        <p:spPr>
          <a:xfrm>
            <a:off x="151606" y="920750"/>
            <a:ext cx="8799513" cy="5937250"/>
          </a:xfrm>
        </p:spPr>
        <p:txBody>
          <a:bodyPr/>
          <a:lstStyle/>
          <a:p>
            <a:pPr marL="452438" indent="-352425"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 exception is an object.</a:t>
            </a:r>
          </a:p>
          <a:p>
            <a:pPr marL="452438" indent="-352425" eaLnBrk="1" hangingPunct="1">
              <a:buSzTx/>
              <a:buFontTx/>
              <a:buChar char="•"/>
              <a:defRPr/>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defRPr/>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Exception objects are created </a:t>
            </a:r>
          </a:p>
          <a:p>
            <a:pPr marL="100013" indent="0" eaLnBrk="1" hangingPunct="1">
              <a:buSzTx/>
              <a:buNone/>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from classes in the Java API hierarchy of   </a:t>
            </a:r>
          </a:p>
          <a:p>
            <a:pPr marL="100013" indent="0" eaLnBrk="1" hangingPunct="1">
              <a:buNone/>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exception classes.</a:t>
            </a:r>
          </a:p>
          <a:p>
            <a:pPr marL="452438" indent="-352425"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All of the exception classes in the hierarchy are derived from the </a:t>
            </a:r>
            <a:r>
              <a:rPr lang="en-US" altLang="en-US" dirty="0" err="1">
                <a:solidFill>
                  <a:srgbClr val="FF3300"/>
                </a:solidFill>
                <a:latin typeface="Courier New" panose="02070309020205020404" pitchFamily="49" charset="0"/>
                <a:cs typeface="Arial" panose="020B0604020202020204" pitchFamily="34" charset="0"/>
                <a:sym typeface="Arial" panose="020B0604020202020204" pitchFamily="34" charset="0"/>
              </a:rPr>
              <a:t>Throwable</a:t>
            </a:r>
            <a:r>
              <a:rPr lang="en-US" altLang="en-US"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class.</a:t>
            </a:r>
          </a:p>
          <a:p>
            <a:pPr marL="452438" indent="-352425" eaLnBrk="1" hangingPunct="1">
              <a:buSzTx/>
              <a:buFontTx/>
              <a:buChar char="•"/>
              <a:defRPr/>
            </a:pPr>
            <a:r>
              <a:rPr lang="en-US" altLang="en-US" dirty="0">
                <a:solidFill>
                  <a:srgbClr val="FF3300"/>
                </a:solidFill>
                <a:latin typeface="Courier New" panose="02070309020205020404" pitchFamily="49" charset="0"/>
                <a:cs typeface="Arial" panose="020B0604020202020204" pitchFamily="34" charset="0"/>
                <a:sym typeface="Arial" panose="020B0604020202020204" pitchFamily="34" charset="0"/>
              </a:rPr>
              <a:t>Error</a:t>
            </a:r>
            <a:r>
              <a:rPr lang="en-US" altLang="en-US"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and </a:t>
            </a:r>
            <a:r>
              <a:rPr lang="en-US" altLang="en-US" dirty="0">
                <a:solidFill>
                  <a:srgbClr val="FF3300"/>
                </a:solidFill>
                <a:latin typeface="Courier New" panose="02070309020205020404" pitchFamily="49" charset="0"/>
                <a:cs typeface="Arial" panose="020B0604020202020204" pitchFamily="34" charset="0"/>
                <a:sym typeface="Arial" panose="020B0604020202020204" pitchFamily="34" charset="0"/>
              </a:rPr>
              <a:t>Exception</a:t>
            </a:r>
            <a:r>
              <a:rPr lang="en-US" altLang="en-US"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are derived from the </a:t>
            </a:r>
            <a:r>
              <a:rPr lang="en-US" altLang="en-US" dirty="0" err="1">
                <a:solidFill>
                  <a:srgbClr val="FF3300"/>
                </a:solidFill>
                <a:latin typeface="Courier New" panose="02070309020205020404" pitchFamily="49" charset="0"/>
                <a:cs typeface="Arial" panose="020B0604020202020204" pitchFamily="34" charset="0"/>
                <a:sym typeface="Arial" panose="020B0604020202020204" pitchFamily="34" charset="0"/>
              </a:rPr>
              <a:t>Throwable</a:t>
            </a:r>
            <a:r>
              <a:rPr lang="en-US" altLang="en-US"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class.</a:t>
            </a:r>
          </a:p>
        </p:txBody>
      </p:sp>
    </p:spTree>
    <p:extLst>
      <p:ext uri="{BB962C8B-B14F-4D97-AF65-F5344CB8AC3E}">
        <p14:creationId xmlns:p14="http://schemas.microsoft.com/office/powerpoint/2010/main" val="250392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p:cNvPicPr>
          <p:nvPr/>
        </p:nvPicPr>
        <p:blipFill>
          <a:blip r:embed="rId3">
            <a:extLst>
              <a:ext uri="{28A0092B-C50C-407E-A947-70E740481C1C}">
                <a14:useLocalDpi xmlns:a14="http://schemas.microsoft.com/office/drawing/2010/main" val="0"/>
              </a:ext>
            </a:extLst>
          </a:blip>
          <a:srcRect l="-2655" t="-19502" r="2655" b="19502"/>
          <a:stretch>
            <a:fillRect/>
          </a:stretch>
        </p:blipFill>
        <p:spPr bwMode="auto">
          <a:xfrm>
            <a:off x="6248400" y="-609600"/>
            <a:ext cx="27622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txBox="1">
            <a:spLocks noGrp="1" noChangeArrowheads="1"/>
          </p:cNvSpPr>
          <p:nvPr>
            <p:ph type="title"/>
          </p:nvPr>
        </p:nvSpPr>
        <p:spPr>
          <a:xfrm>
            <a:off x="152400" y="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Exception Classes (2 of 3)</a:t>
            </a:r>
          </a:p>
        </p:txBody>
      </p:sp>
      <p:sp>
        <p:nvSpPr>
          <p:cNvPr id="2" name="Rectangle 3"/>
          <p:cNvSpPr txBox="1">
            <a:spLocks noGrp="1" noChangeArrowheads="1"/>
          </p:cNvSpPr>
          <p:nvPr>
            <p:ph type="body" idx="1"/>
          </p:nvPr>
        </p:nvSpPr>
        <p:spPr>
          <a:xfrm>
            <a:off x="457200" y="1312863"/>
            <a:ext cx="8686800" cy="5060950"/>
          </a:xfrm>
        </p:spPr>
        <p:txBody>
          <a:bodyPr/>
          <a:lstStyle/>
          <a:p>
            <a:pPr marL="452438" indent="-352425" eaLnBrk="1" hangingPunct="1">
              <a:spcBef>
                <a:spcPts val="500"/>
              </a:spcBef>
              <a:buSzTx/>
              <a:buFontTx/>
              <a:buChar char="•"/>
              <a:defRPr/>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2425" eaLnBrk="1" hangingPunct="1">
              <a:spcBef>
                <a:spcPts val="500"/>
              </a:spcBef>
              <a:buSzTx/>
              <a:buFontTx/>
              <a:buChar char="•"/>
              <a:defRP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Classes that are derived from </a:t>
            </a:r>
            <a:r>
              <a:rPr lang="en-US" altLang="en-US" sz="2800" dirty="0">
                <a:solidFill>
                  <a:srgbClr val="FF33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796925" lvl="1" indent="-344488" eaLnBrk="1" hangingPunct="1">
              <a:spcBef>
                <a:spcPts val="500"/>
              </a:spcBef>
              <a:buSzTx/>
              <a:buFontTx/>
              <a:buChar char="–"/>
              <a:defRP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are for exceptions that are thrown</a:t>
            </a:r>
          </a:p>
          <a:p>
            <a:pPr marL="452437" lvl="1" indent="0" eaLnBrk="1" hangingPunct="1">
              <a:spcBef>
                <a:spcPts val="500"/>
              </a:spcBef>
              <a:buSzTx/>
              <a:buFont typeface="Arial"/>
              <a:buNone/>
              <a:defRP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when critical errors occur (i.e.):</a:t>
            </a:r>
          </a:p>
          <a:p>
            <a:pPr marL="1112838" lvl="2" indent="-315913" eaLnBrk="1" hangingPunct="1">
              <a:spcBef>
                <a:spcPts val="500"/>
              </a:spcBef>
              <a:buSzTx/>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an internal error in the Java Virtual Machine, or </a:t>
            </a:r>
          </a:p>
          <a:p>
            <a:pPr marL="1112838" lvl="2" indent="-315913" eaLnBrk="1" hangingPunct="1">
              <a:spcBef>
                <a:spcPts val="500"/>
              </a:spcBef>
              <a:buSzTx/>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running out of memory.</a:t>
            </a:r>
          </a:p>
          <a:p>
            <a:pPr marL="452438" indent="-352425" eaLnBrk="1" hangingPunct="1">
              <a:spcBef>
                <a:spcPts val="500"/>
              </a:spcBef>
              <a:buSzTx/>
              <a:buFontTx/>
              <a:buChar char="•"/>
              <a:defRP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Applications </a:t>
            </a:r>
            <a:r>
              <a:rPr lang="en-US" altLang="en-US" sz="2800" u="sng" dirty="0">
                <a:solidFill>
                  <a:srgbClr val="000000"/>
                </a:solidFill>
                <a:latin typeface="Arial" panose="020B0604020202020204" pitchFamily="34" charset="0"/>
                <a:cs typeface="Arial" panose="020B0604020202020204" pitchFamily="34" charset="0"/>
                <a:sym typeface="Arial" panose="020B0604020202020204" pitchFamily="34" charset="0"/>
              </a:rPr>
              <a:t>should not try to handle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these errors because they are the result of a serious condition.</a:t>
            </a:r>
          </a:p>
          <a:p>
            <a:pPr marL="452438" indent="-352425" eaLnBrk="1" hangingPunct="1">
              <a:spcBef>
                <a:spcPts val="500"/>
              </a:spcBef>
              <a:buSzTx/>
              <a:buFontTx/>
              <a:buChar char="•"/>
              <a:defRP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Programmers should handle the exceptions that are instances of classes that are derived from the </a:t>
            </a:r>
            <a:r>
              <a:rPr lang="en-US" altLang="en-US" sz="2800" dirty="0">
                <a:solidFill>
                  <a:srgbClr val="FF33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class.</a:t>
            </a:r>
          </a:p>
        </p:txBody>
      </p:sp>
    </p:spTree>
    <p:extLst>
      <p:ext uri="{BB962C8B-B14F-4D97-AF65-F5344CB8AC3E}">
        <p14:creationId xmlns:p14="http://schemas.microsoft.com/office/powerpoint/2010/main" val="150328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ph type="title"/>
          </p:nvPr>
        </p:nvSpPr>
        <p:spPr>
          <a:xfrm>
            <a:off x="457200" y="215900"/>
            <a:ext cx="8229600" cy="546100"/>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Classes Hierarchy (3 of 3)</a:t>
            </a:r>
          </a:p>
        </p:txBody>
      </p:sp>
      <p:pic>
        <p:nvPicPr>
          <p:cNvPr id="2867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762000"/>
            <a:ext cx="882491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9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Examples’ Source Code </a:t>
            </a:r>
            <a:endParaRPr lang="en-US" dirty="0"/>
          </a:p>
        </p:txBody>
      </p:sp>
      <p:sp>
        <p:nvSpPr>
          <p:cNvPr id="3" name="Content Placeholder 2"/>
          <p:cNvSpPr>
            <a:spLocks noGrp="1"/>
          </p:cNvSpPr>
          <p:nvPr>
            <p:ph idx="1"/>
          </p:nvPr>
        </p:nvSpPr>
        <p:spPr>
          <a:xfrm>
            <a:off x="304800" y="1600200"/>
            <a:ext cx="8610600" cy="4572000"/>
          </a:xfrm>
        </p:spPr>
        <p:txBody>
          <a:bodyPr/>
          <a:lstStyle/>
          <a:p>
            <a:pPr>
              <a:spcBef>
                <a:spcPct val="0"/>
              </a:spcBef>
              <a:buFontTx/>
              <a:buNone/>
            </a:pPr>
            <a:r>
              <a:rPr lang="en-US" altLang="en-US" sz="2400" dirty="0">
                <a:cs typeface="Arial" panose="020B0604020202020204" pitchFamily="34" charset="0"/>
                <a:sym typeface="Arial" panose="020B0604020202020204" pitchFamily="34" charset="0"/>
              </a:rPr>
              <a:t>Source Code for examples presented in these slides can be found on:</a:t>
            </a:r>
          </a:p>
          <a:p>
            <a:pPr>
              <a:spcBef>
                <a:spcPct val="0"/>
              </a:spcBef>
              <a:buFontTx/>
              <a:buNone/>
            </a:pPr>
            <a:endParaRPr lang="en-US" altLang="en-US" sz="2000" b="1" dirty="0">
              <a:cs typeface="Arial" panose="020B0604020202020204" pitchFamily="34" charset="0"/>
              <a:sym typeface="Arial" panose="020B0604020202020204" pitchFamily="34" charset="0"/>
            </a:endParaRPr>
          </a:p>
          <a:p>
            <a:pPr>
              <a:spcBef>
                <a:spcPct val="0"/>
              </a:spcBef>
              <a:buFontTx/>
              <a:buNone/>
            </a:pPr>
            <a:r>
              <a:rPr lang="en-US" altLang="en-US" sz="2000" b="1" dirty="0">
                <a:cs typeface="Arial" panose="020B0604020202020204" pitchFamily="34" charset="0"/>
                <a:sym typeface="Arial" panose="020B0604020202020204" pitchFamily="34" charset="0"/>
              </a:rPr>
              <a:t>Blackboard-&gt;Course Content-&gt;Source Code Of The Book Examples</a:t>
            </a:r>
          </a:p>
          <a:p>
            <a:endParaRPr lang="en-US" dirty="0"/>
          </a:p>
        </p:txBody>
      </p:sp>
    </p:spTree>
    <p:extLst>
      <p:ext uri="{BB962C8B-B14F-4D97-AF65-F5344CB8AC3E}">
        <p14:creationId xmlns:p14="http://schemas.microsoft.com/office/powerpoint/2010/main" val="192718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txBox="1">
            <a:spLocks noGrp="1" noChangeArrowheads="1"/>
          </p:cNvSpPr>
          <p:nvPr>
            <p:ph type="title"/>
          </p:nvPr>
        </p:nvSpPr>
        <p:spPr>
          <a:xfrm>
            <a:off x="457200" y="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Handling Exceptions (1 of 6)</a:t>
            </a:r>
          </a:p>
        </p:txBody>
      </p:sp>
      <p:sp>
        <p:nvSpPr>
          <p:cNvPr id="16388" name="Rectangle 3"/>
          <p:cNvSpPr>
            <a:spLocks noGrp="1" noChangeArrowheads="1"/>
          </p:cNvSpPr>
          <p:nvPr>
            <p:ph type="body" idx="1"/>
          </p:nvPr>
        </p:nvSpPr>
        <p:spPr>
          <a:xfrm>
            <a:off x="533400" y="1096963"/>
            <a:ext cx="8153400" cy="5684836"/>
          </a:xfrm>
        </p:spPr>
        <p:txBody>
          <a:bodyPr/>
          <a:lstStyle/>
          <a:p>
            <a:pPr marL="452438" indent="-352425" eaLnBrk="1" hangingPunct="1">
              <a:lnSpc>
                <a:spcPct val="90000"/>
              </a:lnSpc>
              <a:defRPr/>
            </a:pPr>
            <a:r>
              <a:rPr lang="en-US" altLang="en-US" dirty="0"/>
              <a:t>To handle an exception, you use a </a:t>
            </a:r>
            <a:r>
              <a:rPr lang="en-US" altLang="en-US" i="1" dirty="0"/>
              <a:t>try </a:t>
            </a:r>
            <a:r>
              <a:rPr lang="en-US" altLang="en-US" dirty="0"/>
              <a:t>statement.</a:t>
            </a:r>
          </a:p>
          <a:p>
            <a:pPr lvl="1" eaLnBrk="1" hangingPunct="1">
              <a:lnSpc>
                <a:spcPct val="90000"/>
              </a:lnSpc>
              <a:buFontTx/>
              <a:buNone/>
              <a:defRPr/>
            </a:pPr>
            <a:r>
              <a:rPr lang="en-US" altLang="en-US" sz="2400" b="1" dirty="0">
                <a:latin typeface="Courier New" panose="02070309020205020404" pitchFamily="49" charset="0"/>
              </a:rPr>
              <a:t>try</a:t>
            </a:r>
          </a:p>
          <a:p>
            <a:pPr lvl="1" indent="53975" eaLnBrk="1" hangingPunct="1">
              <a:lnSpc>
                <a:spcPct val="90000"/>
              </a:lnSpc>
              <a:buFontTx/>
              <a:buNone/>
              <a:defRPr/>
            </a:pPr>
            <a:r>
              <a:rPr lang="en-US" altLang="en-US" sz="2000" b="1" dirty="0">
                <a:latin typeface="Courier New" panose="02070309020205020404" pitchFamily="49" charset="0"/>
              </a:rPr>
              <a:t>{</a:t>
            </a:r>
          </a:p>
          <a:p>
            <a:pPr lvl="1" indent="53975" eaLnBrk="1" hangingPunct="1">
              <a:lnSpc>
                <a:spcPct val="90000"/>
              </a:lnSpc>
              <a:buFontTx/>
              <a:buNone/>
              <a:defRPr/>
            </a:pPr>
            <a:r>
              <a:rPr lang="en-US" altLang="en-US" sz="2000" b="1" i="1" dirty="0">
                <a:latin typeface="Courier New" panose="02070309020205020404" pitchFamily="49" charset="0"/>
              </a:rPr>
              <a:t>  </a:t>
            </a:r>
            <a:r>
              <a:rPr lang="en-US" altLang="en-US" sz="2000" b="1" i="1" dirty="0"/>
              <a:t>(try block statements...)</a:t>
            </a:r>
          </a:p>
          <a:p>
            <a:pPr lvl="1" indent="53975" eaLnBrk="1" hangingPunct="1">
              <a:lnSpc>
                <a:spcPct val="90000"/>
              </a:lnSpc>
              <a:buFontTx/>
              <a:buNone/>
              <a:defRPr/>
            </a:pPr>
            <a:r>
              <a:rPr lang="en-US" altLang="en-US" sz="2000" b="1" dirty="0">
                <a:latin typeface="Courier New" panose="02070309020205020404" pitchFamily="49" charset="0"/>
              </a:rPr>
              <a:t>}</a:t>
            </a:r>
          </a:p>
          <a:p>
            <a:pPr lvl="1" indent="53975" eaLnBrk="1" hangingPunct="1">
              <a:lnSpc>
                <a:spcPct val="90000"/>
              </a:lnSpc>
              <a:buFontTx/>
              <a:buNone/>
              <a:defRPr/>
            </a:pPr>
            <a:r>
              <a:rPr lang="en-US" altLang="en-US" sz="2000" b="1" dirty="0">
                <a:latin typeface="Courier New" panose="02070309020205020404" pitchFamily="49" charset="0"/>
              </a:rPr>
              <a:t>catch (</a:t>
            </a:r>
            <a:r>
              <a:rPr lang="en-US" altLang="en-US" sz="2000" b="1" i="1" dirty="0" err="1">
                <a:latin typeface="Courier New" panose="02070309020205020404" pitchFamily="49" charset="0"/>
              </a:rPr>
              <a:t>ExceptionType</a:t>
            </a:r>
            <a:r>
              <a:rPr lang="en-US" altLang="en-US" sz="2000" b="1" i="1" dirty="0">
                <a:latin typeface="Courier New" panose="02070309020205020404" pitchFamily="49" charset="0"/>
              </a:rPr>
              <a:t> </a:t>
            </a:r>
            <a:r>
              <a:rPr lang="en-US" altLang="en-US" sz="2000" b="1" i="1" dirty="0" err="1">
                <a:latin typeface="Courier New" panose="02070309020205020404" pitchFamily="49" charset="0"/>
              </a:rPr>
              <a:t>ParameterName</a:t>
            </a:r>
            <a:r>
              <a:rPr lang="en-US" altLang="en-US" sz="2000" b="1" dirty="0">
                <a:latin typeface="Courier New" panose="02070309020205020404" pitchFamily="49" charset="0"/>
              </a:rPr>
              <a:t>)</a:t>
            </a:r>
          </a:p>
          <a:p>
            <a:pPr lvl="1" indent="53975" eaLnBrk="1" hangingPunct="1">
              <a:lnSpc>
                <a:spcPct val="90000"/>
              </a:lnSpc>
              <a:buFontTx/>
              <a:buNone/>
              <a:defRPr/>
            </a:pPr>
            <a:r>
              <a:rPr lang="en-US" altLang="en-US" sz="2000" b="1" dirty="0">
                <a:latin typeface="Courier New" panose="02070309020205020404" pitchFamily="49" charset="0"/>
              </a:rPr>
              <a:t>{</a:t>
            </a:r>
          </a:p>
          <a:p>
            <a:pPr lvl="1" indent="53975" eaLnBrk="1" hangingPunct="1">
              <a:lnSpc>
                <a:spcPct val="90000"/>
              </a:lnSpc>
              <a:buFontTx/>
              <a:buNone/>
              <a:defRPr/>
            </a:pPr>
            <a:r>
              <a:rPr lang="en-US" altLang="en-US" sz="2000" b="1" i="1" dirty="0">
                <a:latin typeface="Courier New" panose="02070309020205020404" pitchFamily="49" charset="0"/>
              </a:rPr>
              <a:t>  </a:t>
            </a:r>
            <a:r>
              <a:rPr lang="en-US" altLang="en-US" sz="2000" b="1" i="1" dirty="0"/>
              <a:t>(catch block statements...)</a:t>
            </a:r>
          </a:p>
          <a:p>
            <a:pPr lvl="1" indent="53975" eaLnBrk="1" hangingPunct="1">
              <a:lnSpc>
                <a:spcPct val="90000"/>
              </a:lnSpc>
              <a:buFontTx/>
              <a:buNone/>
              <a:defRPr/>
            </a:pPr>
            <a:r>
              <a:rPr lang="en-US" altLang="en-US" sz="2000" b="1" dirty="0">
                <a:latin typeface="Courier New" panose="02070309020205020404" pitchFamily="49" charset="0"/>
              </a:rPr>
              <a:t>}</a:t>
            </a:r>
          </a:p>
          <a:p>
            <a:pPr marL="452438" indent="-352425" eaLnBrk="1" hangingPunct="1">
              <a:lnSpc>
                <a:spcPct val="90000"/>
              </a:lnSpc>
              <a:defRPr/>
            </a:pPr>
            <a:r>
              <a:rPr lang="en-US" altLang="en-US" dirty="0"/>
              <a:t>First the keyword </a:t>
            </a:r>
            <a:r>
              <a:rPr lang="en-US" altLang="en-US" dirty="0">
                <a:latin typeface="Courier New" panose="02070309020205020404" pitchFamily="49" charset="0"/>
              </a:rPr>
              <a:t>try</a:t>
            </a:r>
            <a:r>
              <a:rPr lang="en-US" altLang="en-US" dirty="0"/>
              <a:t> indicates a block of code will be attempted (the curly braces are required).</a:t>
            </a:r>
          </a:p>
          <a:p>
            <a:pPr marL="452438" indent="-352425" eaLnBrk="1" hangingPunct="1">
              <a:lnSpc>
                <a:spcPct val="90000"/>
              </a:lnSpc>
              <a:defRPr/>
            </a:pPr>
            <a:r>
              <a:rPr lang="en-US" altLang="en-US" dirty="0"/>
              <a:t>This block of code is known as a </a:t>
            </a:r>
            <a:r>
              <a:rPr lang="en-US" altLang="en-US" i="1" dirty="0"/>
              <a:t>try block</a:t>
            </a:r>
            <a:r>
              <a:rPr lang="en-US" altLang="en-US" dirty="0"/>
              <a:t>.</a:t>
            </a:r>
          </a:p>
        </p:txBody>
      </p:sp>
    </p:spTree>
    <p:extLst>
      <p:ext uri="{BB962C8B-B14F-4D97-AF65-F5344CB8AC3E}">
        <p14:creationId xmlns:p14="http://schemas.microsoft.com/office/powerpoint/2010/main" val="209689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Handling Exceptions (2 of 6)</a:t>
            </a:r>
          </a:p>
        </p:txBody>
      </p:sp>
      <p:sp>
        <p:nvSpPr>
          <p:cNvPr id="31747"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try block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is:</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one or more statements that are executed, and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can potentially throw an exception.</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 application will not halt if the try block throws an exception.</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After the try block, a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 appears.</a:t>
            </a:r>
          </a:p>
        </p:txBody>
      </p:sp>
    </p:spTree>
    <p:extLst>
      <p:ext uri="{BB962C8B-B14F-4D97-AF65-F5344CB8AC3E}">
        <p14:creationId xmlns:p14="http://schemas.microsoft.com/office/powerpoint/2010/main" val="1211705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Grp="1" noChangeArrowheads="1"/>
          </p:cNvSpPr>
          <p:nvPr>
            <p:ph type="title"/>
          </p:nvPr>
        </p:nvSpPr>
        <p:spPr>
          <a:xfrm>
            <a:off x="470079" y="-3810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Handling Exceptions (3 of 6)</a:t>
            </a:r>
          </a:p>
        </p:txBody>
      </p:sp>
      <p:sp>
        <p:nvSpPr>
          <p:cNvPr id="20484" name="Rectangle 3"/>
          <p:cNvSpPr>
            <a:spLocks noGrp="1" noChangeArrowheads="1"/>
          </p:cNvSpPr>
          <p:nvPr>
            <p:ph type="body" idx="1"/>
          </p:nvPr>
        </p:nvSpPr>
        <p:spPr>
          <a:xfrm>
            <a:off x="457200" y="715964"/>
            <a:ext cx="8229600" cy="6218236"/>
          </a:xfrm>
        </p:spPr>
        <p:txBody>
          <a:bodyPr/>
          <a:lstStyle/>
          <a:p>
            <a:pPr marL="452438" indent="-352425" eaLnBrk="1" hangingPunct="1">
              <a:defRPr/>
            </a:pPr>
            <a:r>
              <a:rPr lang="en-US" altLang="en-US" dirty="0"/>
              <a:t>A catch clause begins with the key word </a:t>
            </a:r>
            <a:r>
              <a:rPr lang="en-US" altLang="en-US" dirty="0">
                <a:latin typeface="Courier New" panose="02070309020205020404" pitchFamily="49" charset="0"/>
              </a:rPr>
              <a:t>catch</a:t>
            </a:r>
            <a:r>
              <a:rPr lang="en-US" altLang="en-US" dirty="0"/>
              <a:t>:</a:t>
            </a:r>
            <a:br>
              <a:rPr lang="en-US" altLang="en-US" dirty="0"/>
            </a:br>
            <a:endParaRPr lang="en-US" altLang="en-US" dirty="0"/>
          </a:p>
          <a:p>
            <a:pPr lvl="1" indent="53975" eaLnBrk="1" hangingPunct="1">
              <a:buFontTx/>
              <a:buNone/>
              <a:defRPr/>
            </a:pPr>
            <a:r>
              <a:rPr lang="en-US" altLang="en-US" sz="2000" b="1" dirty="0">
                <a:latin typeface="Courier New" panose="02070309020205020404" pitchFamily="49" charset="0"/>
              </a:rPr>
              <a:t>catch (</a:t>
            </a:r>
            <a:r>
              <a:rPr lang="en-US" altLang="en-US" sz="2000" b="1" i="1" dirty="0" err="1">
                <a:latin typeface="Courier New" panose="02070309020205020404" pitchFamily="49" charset="0"/>
              </a:rPr>
              <a:t>ExceptionType</a:t>
            </a:r>
            <a:r>
              <a:rPr lang="en-US" altLang="en-US" sz="2000" b="1" i="1" dirty="0">
                <a:latin typeface="Courier New" panose="02070309020205020404" pitchFamily="49" charset="0"/>
              </a:rPr>
              <a:t> </a:t>
            </a:r>
            <a:r>
              <a:rPr lang="en-US" altLang="en-US" sz="2000" b="1" i="1" dirty="0" err="1">
                <a:latin typeface="Courier New" panose="02070309020205020404" pitchFamily="49" charset="0"/>
              </a:rPr>
              <a:t>ParameterName</a:t>
            </a:r>
            <a:r>
              <a:rPr lang="en-US" altLang="en-US" sz="2000" b="1" i="1" dirty="0">
                <a:latin typeface="Courier New" panose="02070309020205020404" pitchFamily="49" charset="0"/>
              </a:rPr>
              <a:t>)</a:t>
            </a:r>
          </a:p>
          <a:p>
            <a:pPr lvl="1" eaLnBrk="1" hangingPunct="1">
              <a:buFontTx/>
              <a:buNone/>
              <a:defRPr/>
            </a:pPr>
            <a:endParaRPr lang="en-US" altLang="en-US" sz="2000" b="1" dirty="0">
              <a:latin typeface="Courier New" panose="02070309020205020404" pitchFamily="49" charset="0"/>
            </a:endParaRPr>
          </a:p>
          <a:p>
            <a:pPr marL="796925" lvl="1" indent="-344488" eaLnBrk="1" hangingPunct="1">
              <a:defRPr/>
            </a:pPr>
            <a:r>
              <a:rPr lang="en-US" altLang="en-US" sz="2000" i="1" dirty="0" err="1">
                <a:latin typeface="Courier New" panose="02070309020205020404" pitchFamily="49" charset="0"/>
              </a:rPr>
              <a:t>ExceptionType</a:t>
            </a:r>
            <a:r>
              <a:rPr lang="en-US" altLang="en-US" sz="2000" i="1" dirty="0"/>
              <a:t> </a:t>
            </a:r>
            <a:r>
              <a:rPr lang="en-US" altLang="en-US" sz="2000" dirty="0"/>
              <a:t>is the name of an exception class and</a:t>
            </a:r>
          </a:p>
          <a:p>
            <a:pPr marL="796925" lvl="1" indent="-344488" eaLnBrk="1" hangingPunct="1">
              <a:defRPr/>
            </a:pPr>
            <a:r>
              <a:rPr lang="en-US" altLang="en-US" sz="2000" i="1" dirty="0" err="1">
                <a:latin typeface="Courier New" panose="02070309020205020404" pitchFamily="49" charset="0"/>
              </a:rPr>
              <a:t>ParameterName</a:t>
            </a:r>
            <a:r>
              <a:rPr lang="en-US" altLang="en-US" sz="2000" i="1" dirty="0"/>
              <a:t> </a:t>
            </a:r>
            <a:r>
              <a:rPr lang="en-US" altLang="en-US" sz="2000" dirty="0"/>
              <a:t>is a variable name which will reference the exception object if the code in the try block throws an exception.</a:t>
            </a:r>
          </a:p>
          <a:p>
            <a:pPr marL="452438" indent="-352425" eaLnBrk="1" hangingPunct="1">
              <a:defRPr/>
            </a:pPr>
            <a:r>
              <a:rPr lang="en-US" altLang="en-US" dirty="0"/>
              <a:t>The code that immediately follows the catch clause is known as a </a:t>
            </a:r>
            <a:r>
              <a:rPr lang="en-US" altLang="en-US" i="1" dirty="0"/>
              <a:t>catch block </a:t>
            </a:r>
            <a:r>
              <a:rPr lang="en-US" altLang="en-US" dirty="0"/>
              <a:t>(the curly braces are required).</a:t>
            </a:r>
          </a:p>
          <a:p>
            <a:pPr marL="452438" indent="-352425" eaLnBrk="1" hangingPunct="1">
              <a:defRPr/>
            </a:pPr>
            <a:r>
              <a:rPr lang="en-US" altLang="en-US" dirty="0"/>
              <a:t>The code in the catch block is executed if the try block throws an exception.</a:t>
            </a:r>
          </a:p>
        </p:txBody>
      </p:sp>
    </p:spTree>
    <p:extLst>
      <p:ext uri="{BB962C8B-B14F-4D97-AF65-F5344CB8AC3E}">
        <p14:creationId xmlns:p14="http://schemas.microsoft.com/office/powerpoint/2010/main" val="40892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Handling Exceptions Code Example</a:t>
            </a:r>
          </a:p>
        </p:txBody>
      </p:sp>
      <p:sp>
        <p:nvSpPr>
          <p:cNvPr id="35843" name="Text Placeholder 2"/>
          <p:cNvSpPr txBox="1">
            <a:spLocks noGrp="1"/>
          </p:cNvSpPr>
          <p:nvPr>
            <p:ph type="body" idx="1"/>
          </p:nvPr>
        </p:nvSpPr>
        <p:spPr>
          <a:xfrm>
            <a:off x="457200" y="1600200"/>
            <a:ext cx="8229600" cy="4953000"/>
          </a:xfrm>
        </p:spPr>
        <p:txBody>
          <a:bodyPr/>
          <a:lstStyle/>
          <a:p>
            <a:pPr marL="255588" indent="-153988">
              <a:buSzTx/>
              <a:buFontTx/>
              <a:buChar char="•"/>
            </a:pP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3584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57912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045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Handling Exceptions (4 of 6)</a:t>
            </a:r>
          </a:p>
        </p:txBody>
      </p:sp>
      <p:sp>
        <p:nvSpPr>
          <p:cNvPr id="28675" name="Rectangle 3"/>
          <p:cNvSpPr txBox="1">
            <a:spLocks noGrp="1" noChangeArrowheads="1"/>
          </p:cNvSpPr>
          <p:nvPr>
            <p:ph type="body" idx="1"/>
          </p:nvPr>
        </p:nvSpPr>
        <p:spPr>
          <a:xfrm>
            <a:off x="457200" y="1646238"/>
            <a:ext cx="8229600" cy="4525962"/>
          </a:xfrm>
        </p:spPr>
        <p:txBody>
          <a:bodyPr/>
          <a:lstStyle/>
          <a:p>
            <a:pPr marL="452438" indent="-352425" eaLnBrk="1" hangingPunct="1">
              <a:lnSpc>
                <a:spcPct val="90000"/>
              </a:lnSpc>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This code is designed to handle a </a:t>
            </a:r>
            <a:r>
              <a:rPr lang="en-US" altLang="en-US" sz="2000" dirty="0" err="1">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if it is thrown.</a:t>
            </a:r>
          </a:p>
          <a:p>
            <a:pPr lvl="1"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File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file</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 new File ("MyFile.txt");</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Scanner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inputFile</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 new Scanner(file);</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catch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e)</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System.out.println</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("File not found.");</a:t>
            </a: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2425" eaLnBrk="1" hangingPunct="1">
              <a:lnSpc>
                <a:spcPct val="90000"/>
              </a:lnSpc>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Java Virtual Machine searches for a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clause that can deal with the exception.</a:t>
            </a:r>
          </a:p>
          <a:p>
            <a:pPr marL="452438" indent="-352425" eaLnBrk="1" hangingPunct="1">
              <a:lnSpc>
                <a:spcPct val="90000"/>
              </a:lnSpc>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OpenFile.java</a:t>
            </a: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07195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Handling Exceptions (5 of 6)</a:t>
            </a:r>
          </a:p>
        </p:txBody>
      </p:sp>
      <p:sp>
        <p:nvSpPr>
          <p:cNvPr id="38915"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 parameter must be of a type that is compatible with the thrown exception’s type.</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After an exception, the program will continue execution at the point just past the catch block.</a:t>
            </a:r>
          </a:p>
        </p:txBody>
      </p:sp>
    </p:spTree>
    <p:extLst>
      <p:ext uri="{BB962C8B-B14F-4D97-AF65-F5344CB8AC3E}">
        <p14:creationId xmlns:p14="http://schemas.microsoft.com/office/powerpoint/2010/main" val="150425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Handling Exceptions (6 of 6)</a:t>
            </a:r>
          </a:p>
        </p:txBody>
      </p:sp>
      <p:sp>
        <p:nvSpPr>
          <p:cNvPr id="40963"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Each exception object has a method named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getMessage</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that can be used to retrieve the default error message for the exception.</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Example: </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ExceptionMessage.java</a:t>
            </a:r>
            <a:endPar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ParseIntError.java</a:t>
            </a:r>
            <a:endPar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4997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Code Example using </a:t>
            </a:r>
            <a:r>
              <a:rPr lang="en-US" altLang="en-US" i="1">
                <a:latin typeface="Times New Roman" panose="02020603050405020304" pitchFamily="18" charset="0"/>
                <a:cs typeface="Times New Roman" panose="02020603050405020304" pitchFamily="18" charset="0"/>
                <a:sym typeface="Times New Roman" panose="02020603050405020304" pitchFamily="18" charset="0"/>
              </a:rPr>
              <a:t>getMessage() </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method</a:t>
            </a:r>
          </a:p>
        </p:txBody>
      </p:sp>
      <p:sp>
        <p:nvSpPr>
          <p:cNvPr id="43011" name="Text Placeholder 2"/>
          <p:cNvSpPr txBox="1">
            <a:spLocks noGrp="1"/>
          </p:cNvSpPr>
          <p:nvPr>
            <p:ph type="body" idx="1"/>
          </p:nvPr>
        </p:nvSpPr>
        <p:spPr/>
        <p:txBody>
          <a:bodyPr/>
          <a:lstStyle/>
          <a:p>
            <a:pPr marL="255588" indent="-153988">
              <a:buSzTx/>
              <a:buFontTx/>
              <a:buChar char="•"/>
            </a:pP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430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601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Elbow Connector 5"/>
          <p:cNvCxnSpPr/>
          <p:nvPr/>
        </p:nvCxnSpPr>
        <p:spPr>
          <a:xfrm rot="5400000">
            <a:off x="3690938" y="1484312"/>
            <a:ext cx="2971800" cy="24415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51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Polymorphic References To Exceptions </a:t>
            </a:r>
            <a:br>
              <a:rPr lang="en-US" altLang="en-US">
                <a:latin typeface="Times New Roman" panose="02020603050405020304" pitchFamily="18" charset="0"/>
                <a:cs typeface="Times New Roman" panose="02020603050405020304" pitchFamily="18" charset="0"/>
                <a:sym typeface="Times New Roman" panose="02020603050405020304" pitchFamily="18" charset="0"/>
              </a:rPr>
            </a:br>
            <a:r>
              <a:rPr lang="en-US" altLang="en-US">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44035" name="Rectangle 3"/>
          <p:cNvSpPr txBox="1">
            <a:spLocks noGrp="1" noChangeArrowheads="1"/>
          </p:cNvSpPr>
          <p:nvPr>
            <p:ph type="body" idx="1"/>
          </p:nvPr>
        </p:nvSpPr>
        <p:spPr>
          <a:xfrm>
            <a:off x="457200" y="1582738"/>
            <a:ext cx="8229600" cy="4525962"/>
          </a:xfrm>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When handling exceptions, you can use a polymorphic reference as a parameter in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Most exceptions are derived from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 that uses a parameter variable of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type is capable of catching any exception that is derived from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class.</a:t>
            </a:r>
          </a:p>
        </p:txBody>
      </p:sp>
    </p:spTree>
    <p:extLst>
      <p:ext uri="{BB962C8B-B14F-4D97-AF65-F5344CB8AC3E}">
        <p14:creationId xmlns:p14="http://schemas.microsoft.com/office/powerpoint/2010/main" val="943831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Polymorphic References To Exceptions </a:t>
            </a:r>
            <a:br>
              <a:rPr lang="en-US" altLang="en-US">
                <a:latin typeface="Times New Roman" panose="02020603050405020304" pitchFamily="18" charset="0"/>
                <a:cs typeface="Times New Roman" panose="02020603050405020304" pitchFamily="18" charset="0"/>
                <a:sym typeface="Times New Roman" panose="02020603050405020304" pitchFamily="18" charset="0"/>
              </a:rPr>
            </a:br>
            <a:r>
              <a:rPr lang="en-US" altLang="en-US">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46083" name="Rectangle 3"/>
          <p:cNvSpPr txBox="1">
            <a:spLocks noGrp="1" noChangeArrowheads="1"/>
          </p:cNvSpPr>
          <p:nvPr>
            <p:ph type="body" idx="1"/>
          </p:nvPr>
        </p:nvSpPr>
        <p:spPr>
          <a:xfrm>
            <a:off x="457200" y="1600200"/>
            <a:ext cx="8207375" cy="4552950"/>
          </a:xfrm>
        </p:spPr>
        <p:txBody>
          <a:bodyPr/>
          <a:lstStyle/>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(Exception e)</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System.out.println("The following error occurred: "</a:t>
            </a:r>
            <a:b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b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 e.getMessage());</a:t>
            </a:r>
          </a:p>
          <a:p>
            <a:pPr lvl="1" indent="-290513"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2425"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Integer</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class’s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parseInt</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method throws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NumberFormatException</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a:t>
            </a:r>
          </a:p>
          <a:p>
            <a:pPr marL="452438" indent="-352425"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hlinkClick r:id="rId3" action="ppaction://hlinksldjump"/>
              </a:rPr>
              <a:t>NumberFormatException</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 is derived from 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a:t>
            </a:r>
          </a:p>
        </p:txBody>
      </p:sp>
    </p:spTree>
    <p:extLst>
      <p:ext uri="{BB962C8B-B14F-4D97-AF65-F5344CB8AC3E}">
        <p14:creationId xmlns:p14="http://schemas.microsoft.com/office/powerpoint/2010/main" val="179333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r>
              <a:rPr lang="en-US" dirty="0"/>
              <a:t>Module Topics</a:t>
            </a:r>
          </a:p>
        </p:txBody>
      </p:sp>
      <p:sp>
        <p:nvSpPr>
          <p:cNvPr id="4100" name="Rectangle 3"/>
          <p:cNvSpPr>
            <a:spLocks noGrp="1" noChangeArrowheads="1"/>
          </p:cNvSpPr>
          <p:nvPr>
            <p:ph type="body" idx="4294967295"/>
          </p:nvPr>
        </p:nvSpPr>
        <p:spPr>
          <a:xfrm>
            <a:off x="381000" y="1371600"/>
            <a:ext cx="8153400" cy="4724400"/>
          </a:xfrm>
        </p:spPr>
        <p:txBody>
          <a:bodyPr/>
          <a:lstStyle/>
          <a:p>
            <a:pPr eaLnBrk="1" hangingPunct="1">
              <a:buFontTx/>
              <a:buNone/>
            </a:pPr>
            <a:r>
              <a:rPr lang="en-US" dirty="0"/>
              <a:t>Module 11 discusses the following main topics:</a:t>
            </a:r>
          </a:p>
          <a:p>
            <a:pPr lvl="1"/>
            <a:r>
              <a:rPr lang="en-US" dirty="0"/>
              <a:t>4.10 Introduction to File Input and Output</a:t>
            </a:r>
          </a:p>
          <a:p>
            <a:pPr lvl="2"/>
            <a:r>
              <a:rPr lang="en-US" dirty="0"/>
              <a:t>Writing Data to a File - </a:t>
            </a:r>
            <a:r>
              <a:rPr lang="en-US" dirty="0" err="1"/>
              <a:t>PrintWriter</a:t>
            </a:r>
            <a:r>
              <a:rPr lang="en-US" dirty="0"/>
              <a:t> class</a:t>
            </a:r>
          </a:p>
          <a:p>
            <a:pPr lvl="2"/>
            <a:r>
              <a:rPr lang="en-US" dirty="0"/>
              <a:t>Reading Data from a file – Scanner class</a:t>
            </a:r>
          </a:p>
          <a:p>
            <a:pPr lvl="1"/>
            <a:r>
              <a:rPr lang="en-US" dirty="0"/>
              <a:t>11.1 Handling Exceptions</a:t>
            </a:r>
          </a:p>
          <a:p>
            <a:pPr lvl="1"/>
            <a:r>
              <a:rPr lang="en-US" dirty="0"/>
              <a:t>11.2 Throwing Exceptions</a:t>
            </a:r>
          </a:p>
          <a:p>
            <a:pPr lvl="1"/>
            <a:r>
              <a:rPr lang="en-US" dirty="0"/>
              <a:t>Dialog boxes</a:t>
            </a:r>
          </a:p>
          <a:p>
            <a:pPr lvl="2"/>
            <a:r>
              <a:rPr lang="en-US" dirty="0" err="1"/>
              <a:t>FileChooser</a:t>
            </a:r>
            <a:endParaRPr lang="en-US" dirty="0"/>
          </a:p>
        </p:txBody>
      </p:sp>
    </p:spTree>
    <p:extLst>
      <p:ext uri="{BB962C8B-B14F-4D97-AF65-F5344CB8AC3E}">
        <p14:creationId xmlns:p14="http://schemas.microsoft.com/office/powerpoint/2010/main" val="3025278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Handlers</a:t>
            </a:r>
          </a:p>
        </p:txBody>
      </p:sp>
      <p:sp>
        <p:nvSpPr>
          <p:cNvPr id="48131" name="Text Placeholder 2"/>
          <p:cNvSpPr txBox="1">
            <a:spLocks noGrp="1"/>
          </p:cNvSpPr>
          <p:nvPr>
            <p:ph type="body" idx="1"/>
          </p:nvPr>
        </p:nvSpPr>
        <p:spPr>
          <a:xfrm>
            <a:off x="457200" y="1312863"/>
            <a:ext cx="8229600" cy="4813300"/>
          </a:xfrm>
        </p:spPr>
        <p:txBody>
          <a:bodyPr/>
          <a:lstStyle/>
          <a:p>
            <a:pPr marL="101600" indent="0">
              <a:buSzTx/>
              <a:buFontTx/>
              <a:buNone/>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How do I know what Exceptions a particular method might throw?</a:t>
            </a:r>
          </a:p>
          <a:p>
            <a:pPr marL="101600" indent="0">
              <a:buSzTx/>
              <a:buFontTx/>
              <a:buNone/>
            </a:pP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txBox="1">
            <a:spLocks noChangeArrowheads="1"/>
          </p:cNvSpPr>
          <p:nvPr/>
        </p:nvSpPr>
        <p:spPr bwMode="auto">
          <a:xfrm>
            <a:off x="609600" y="2230438"/>
            <a:ext cx="6248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1" eaLnBrk="1" hangingPunct="1">
              <a:lnSpc>
                <a:spcPct val="90000"/>
              </a:lnSpc>
              <a:defRPr/>
            </a:pPr>
            <a:r>
              <a:rPr lang="en-US" altLang="en-US" sz="1800" b="1" kern="0" dirty="0">
                <a:latin typeface="Courier New" panose="02070309020205020404" pitchFamily="49" charset="0"/>
              </a:rPr>
              <a:t>try</a:t>
            </a:r>
          </a:p>
          <a:p>
            <a:pPr marL="0" lvl="1" eaLnBrk="1" hangingPunct="1">
              <a:lnSpc>
                <a:spcPct val="90000"/>
              </a:lnSpc>
              <a:defRPr/>
            </a:pPr>
            <a:r>
              <a:rPr lang="en-US" altLang="en-US" sz="1800" b="1" kern="0" dirty="0">
                <a:latin typeface="Courier New" panose="02070309020205020404" pitchFamily="49" charset="0"/>
              </a:rPr>
              <a:t>{</a:t>
            </a:r>
          </a:p>
          <a:p>
            <a:pPr marL="0" lvl="1" eaLnBrk="1" hangingPunct="1">
              <a:lnSpc>
                <a:spcPct val="90000"/>
              </a:lnSpc>
              <a:defRPr/>
            </a:pPr>
            <a:r>
              <a:rPr lang="en-US" altLang="en-US" sz="1800" b="1" kern="0" dirty="0">
                <a:latin typeface="Courier New" panose="02070309020205020404" pitchFamily="49" charset="0"/>
              </a:rPr>
              <a:t>  number = </a:t>
            </a:r>
            <a:r>
              <a:rPr lang="en-US" altLang="en-US" sz="1800" b="1" kern="0" dirty="0" err="1">
                <a:latin typeface="Courier New" panose="02070309020205020404" pitchFamily="49" charset="0"/>
              </a:rPr>
              <a:t>Integer.parseInt</a:t>
            </a:r>
            <a:r>
              <a:rPr lang="en-US" altLang="en-US" sz="1800" b="1" kern="0" dirty="0">
                <a:latin typeface="Courier New" panose="02070309020205020404" pitchFamily="49" charset="0"/>
              </a:rPr>
              <a:t>(</a:t>
            </a:r>
            <a:r>
              <a:rPr lang="en-US" altLang="en-US" sz="1800" b="1" kern="0" dirty="0" err="1">
                <a:latin typeface="Courier New" panose="02070309020205020404" pitchFamily="49" charset="0"/>
              </a:rPr>
              <a:t>str</a:t>
            </a:r>
            <a:r>
              <a:rPr lang="en-US" altLang="en-US" sz="1800" b="1" kern="0" dirty="0">
                <a:latin typeface="Courier New" panose="02070309020205020404" pitchFamily="49" charset="0"/>
              </a:rPr>
              <a:t>);</a:t>
            </a:r>
          </a:p>
          <a:p>
            <a:pPr marL="0" lvl="1" eaLnBrk="1" hangingPunct="1">
              <a:lnSpc>
                <a:spcPct val="90000"/>
              </a:lnSpc>
              <a:defRPr/>
            </a:pPr>
            <a:r>
              <a:rPr lang="en-US" altLang="en-US" sz="1800" b="1" kern="0" dirty="0">
                <a:latin typeface="Courier New" panose="02070309020205020404" pitchFamily="49" charset="0"/>
              </a:rPr>
              <a:t>}</a:t>
            </a:r>
          </a:p>
        </p:txBody>
      </p:sp>
      <p:pic>
        <p:nvPicPr>
          <p:cNvPr id="4813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7467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Elbow Connector 7"/>
          <p:cNvCxnSpPr/>
          <p:nvPr/>
        </p:nvCxnSpPr>
        <p:spPr>
          <a:xfrm rot="5400000">
            <a:off x="3741737" y="3400426"/>
            <a:ext cx="784225" cy="11430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135" name="Oval 13"/>
          <p:cNvSpPr>
            <a:spLocks noChangeArrowheads="1"/>
          </p:cNvSpPr>
          <p:nvPr/>
        </p:nvSpPr>
        <p:spPr bwMode="auto">
          <a:xfrm>
            <a:off x="990600" y="5649913"/>
            <a:ext cx="4191000" cy="685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a:p>
        </p:txBody>
      </p:sp>
    </p:spTree>
    <p:extLst>
      <p:ext uri="{BB962C8B-B14F-4D97-AF65-F5344CB8AC3E}">
        <p14:creationId xmlns:p14="http://schemas.microsoft.com/office/powerpoint/2010/main" val="1029762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txBox="1">
            <a:spLocks noGrp="1" noChangeArrowheads="1"/>
          </p:cNvSpPr>
          <p:nvPr>
            <p:ph type="title"/>
          </p:nvPr>
        </p:nvSpPr>
        <p:spPr>
          <a:xfrm>
            <a:off x="388133" y="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Handling Multiple Exceptions</a:t>
            </a:r>
          </a:p>
        </p:txBody>
      </p:sp>
      <p:sp>
        <p:nvSpPr>
          <p:cNvPr id="49155" name="Rectangle 3"/>
          <p:cNvSpPr txBox="1">
            <a:spLocks noGrp="1" noChangeArrowheads="1"/>
          </p:cNvSpPr>
          <p:nvPr>
            <p:ph type="body" idx="1"/>
          </p:nvPr>
        </p:nvSpPr>
        <p:spPr>
          <a:xfrm>
            <a:off x="309093" y="1096963"/>
            <a:ext cx="8294688" cy="5380038"/>
          </a:xfrm>
        </p:spPr>
        <p:txBody>
          <a:bodyPr/>
          <a:lstStyle/>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code in the try block may be capable of throwing more than one type of exception.</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clause needs to be written for each type of exception that could potentially be thrown.</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JVM will run the first compatible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clause found.</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clauses must be listed from most specific to most general.</a:t>
            </a:r>
          </a:p>
          <a:p>
            <a:pPr marL="452438" indent="-352425"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SalesReport.java</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SalesReport2.java</a:t>
            </a: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8667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Handlers (1 of 3)</a:t>
            </a:r>
          </a:p>
        </p:txBody>
      </p:sp>
      <p:sp>
        <p:nvSpPr>
          <p:cNvPr id="51203" name="Rectangle 3"/>
          <p:cNvSpPr txBox="1">
            <a:spLocks noGrp="1" noChangeArrowheads="1"/>
          </p:cNvSpPr>
          <p:nvPr>
            <p:ph type="body" idx="1"/>
          </p:nvPr>
        </p:nvSpPr>
        <p:spPr>
          <a:xfrm>
            <a:off x="457200" y="1627188"/>
            <a:ext cx="8229600" cy="4525962"/>
          </a:xfrm>
        </p:spPr>
        <p:txBody>
          <a:bodyPr/>
          <a:lstStyle/>
          <a:p>
            <a:pPr marL="452438" indent="-352425"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There can be many polymorphic catch clauses.</a:t>
            </a:r>
          </a:p>
          <a:p>
            <a:pPr marL="452438" indent="-352425"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try statement may have only one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clause for each specific type of exception.</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 </a:t>
            </a:r>
            <a:r>
              <a:rPr lang="en-US" altLang="en-US" sz="1800" b="1">
                <a:solidFill>
                  <a:srgbClr val="FF3300"/>
                </a:solidFill>
                <a:latin typeface="Courier New" panose="02070309020205020404" pitchFamily="49" charset="0"/>
                <a:cs typeface="Arial" panose="020B0604020202020204" pitchFamily="34" charset="0"/>
                <a:sym typeface="Arial" panose="020B0604020202020204" pitchFamily="34" charset="0"/>
              </a:rPr>
              <a:t>// ERROR!!!</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endParaRPr lang="en-US" altLang="en-US" sz="1800" b="1">
              <a:solidFill>
                <a:srgbClr val="FF3300"/>
              </a:solidFill>
              <a:latin typeface="Courier New" panose="02070309020205020404" pitchFamily="49" charset="0"/>
              <a:cs typeface="Arial" panose="020B0604020202020204" pitchFamily="34" charset="0"/>
              <a:sym typeface="Arial" panose="020B0604020202020204" pitchFamily="34" charset="0"/>
            </a:endParaRP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spcBef>
                <a:spcPts val="500"/>
              </a:spcBef>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
        <p:nvSpPr>
          <p:cNvPr id="4" name="Rectangle 3"/>
          <p:cNvSpPr/>
          <p:nvPr/>
        </p:nvSpPr>
        <p:spPr>
          <a:xfrm>
            <a:off x="6067425" y="2514600"/>
            <a:ext cx="2590800" cy="1039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Same exceptions</a:t>
            </a:r>
            <a:endParaRPr lang="en-US" dirty="0"/>
          </a:p>
        </p:txBody>
      </p:sp>
      <p:cxnSp>
        <p:nvCxnSpPr>
          <p:cNvPr id="5" name="Straight Arrow Connector 4"/>
          <p:cNvCxnSpPr>
            <a:stCxn id="4" idx="2"/>
          </p:cNvCxnSpPr>
          <p:nvPr/>
        </p:nvCxnSpPr>
        <p:spPr>
          <a:xfrm flipH="1">
            <a:off x="4010025" y="3554413"/>
            <a:ext cx="3352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276600" y="3033713"/>
            <a:ext cx="285115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13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Handlers (2 of 3)</a:t>
            </a:r>
          </a:p>
        </p:txBody>
      </p:sp>
      <p:sp>
        <p:nvSpPr>
          <p:cNvPr id="53251" name="Rectangle 3"/>
          <p:cNvSpPr txBox="1">
            <a:spLocks noGrp="1" noChangeArrowheads="1"/>
          </p:cNvSpPr>
          <p:nvPr>
            <p:ph type="body" idx="1"/>
          </p:nvPr>
        </p:nvSpPr>
        <p:spPr>
          <a:xfrm>
            <a:off x="457200" y="1636713"/>
            <a:ext cx="8229600" cy="4525962"/>
          </a:xfrm>
        </p:spPr>
        <p:txBody>
          <a:bodyPr/>
          <a:lstStyle/>
          <a:p>
            <a:pPr marL="452438" indent="-352425"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NumberFormatException</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class is derived from the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IllegalArgumentException</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(IllegalArgumentException e)</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 </a:t>
            </a:r>
            <a:r>
              <a:rPr lang="en-US" altLang="en-US" sz="2000" b="1">
                <a:solidFill>
                  <a:srgbClr val="FF3300"/>
                </a:solidFill>
                <a:latin typeface="Courier New" panose="02070309020205020404" pitchFamily="49" charset="0"/>
                <a:cs typeface="Arial" panose="020B0604020202020204" pitchFamily="34" charset="0"/>
                <a:sym typeface="Arial" panose="020B0604020202020204" pitchFamily="34" charset="0"/>
              </a:rPr>
              <a:t>// ERROR!!!</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
        <p:nvSpPr>
          <p:cNvPr id="4" name="Rectangle 3"/>
          <p:cNvSpPr/>
          <p:nvPr/>
        </p:nvSpPr>
        <p:spPr>
          <a:xfrm>
            <a:off x="6067425" y="2514600"/>
            <a:ext cx="2590800" cy="1039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i="1" dirty="0">
                <a:solidFill>
                  <a:srgbClr val="000000"/>
                </a:solidFill>
                <a:cs typeface="Arial" panose="020B0604020202020204" pitchFamily="34" charset="0"/>
                <a:sym typeface="Arial" panose="020B0604020202020204" pitchFamily="34" charset="0"/>
              </a:rPr>
              <a:t>Sub class should be caught first</a:t>
            </a:r>
            <a:endParaRPr lang="en-US" dirty="0"/>
          </a:p>
        </p:txBody>
      </p:sp>
      <p:cxnSp>
        <p:nvCxnSpPr>
          <p:cNvPr id="5" name="Straight Arrow Connector 4"/>
          <p:cNvCxnSpPr/>
          <p:nvPr/>
        </p:nvCxnSpPr>
        <p:spPr>
          <a:xfrm flipH="1">
            <a:off x="4191000" y="3571875"/>
            <a:ext cx="2286000" cy="1344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3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Handlers (3 of 3)</a:t>
            </a:r>
          </a:p>
        </p:txBody>
      </p:sp>
      <p:sp>
        <p:nvSpPr>
          <p:cNvPr id="55299" name="Rectangle 3"/>
          <p:cNvSpPr txBox="1">
            <a:spLocks noGrp="1" noChangeArrowheads="1"/>
          </p:cNvSpPr>
          <p:nvPr>
            <p:ph type="body" idx="1"/>
          </p:nvPr>
        </p:nvSpPr>
        <p:spPr>
          <a:xfrm>
            <a:off x="457200" y="1627188"/>
            <a:ext cx="8229600" cy="4525962"/>
          </a:xfrm>
        </p:spPr>
        <p:txBody>
          <a:bodyPr/>
          <a:lstStyle/>
          <a:p>
            <a:pPr marL="452438" indent="-352425"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The previous code could be rewritten to work, as follows, with no errors:</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try</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number = Integer.parseInt(str);</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(NumberFormatException e)</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System.out.println(str + " is not a number.");</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catch (IllegalArgumentException e) </a:t>
            </a:r>
            <a:r>
              <a:rPr lang="en-US" altLang="en-US" sz="1800" b="1">
                <a:solidFill>
                  <a:srgbClr val="00FF00"/>
                </a:solidFill>
                <a:latin typeface="Courier New" panose="02070309020205020404" pitchFamily="49" charset="0"/>
                <a:cs typeface="Arial" panose="020B0604020202020204" pitchFamily="34" charset="0"/>
                <a:sym typeface="Arial" panose="020B0604020202020204" pitchFamily="34" charset="0"/>
              </a:rPr>
              <a:t>//OK</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endParaRPr lang="en-US" altLang="en-US" sz="1800" b="1">
              <a:solidFill>
                <a:srgbClr val="00FF00"/>
              </a:solidFill>
              <a:latin typeface="Courier New" panose="02070309020205020404" pitchFamily="49" charset="0"/>
              <a:cs typeface="Arial" panose="020B0604020202020204" pitchFamily="34" charset="0"/>
              <a:sym typeface="Arial" panose="020B0604020202020204" pitchFamily="34" charset="0"/>
            </a:endParaRP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System.out.println("Bad number format.");</a:t>
            </a:r>
          </a:p>
          <a:p>
            <a:pPr lvl="1" indent="53975"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13052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ph type="title"/>
          </p:nvPr>
        </p:nvSpPr>
        <p:spPr>
          <a:xfrm>
            <a:off x="457200" y="242888"/>
            <a:ext cx="8229600" cy="598487"/>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Clause (1 of 3)</a:t>
            </a:r>
          </a:p>
        </p:txBody>
      </p:sp>
      <p:sp>
        <p:nvSpPr>
          <p:cNvPr id="52227" name="Rectangle 3"/>
          <p:cNvSpPr txBox="1">
            <a:spLocks noGrp="1" noChangeArrowheads="1"/>
          </p:cNvSpPr>
          <p:nvPr>
            <p:ph type="body" idx="1"/>
          </p:nvPr>
        </p:nvSpPr>
        <p:spPr>
          <a:xfrm>
            <a:off x="457200" y="841375"/>
            <a:ext cx="8229600" cy="5483225"/>
          </a:xfrm>
        </p:spPr>
        <p:txBody>
          <a:bodyPr/>
          <a:lstStyle/>
          <a:p>
            <a:pPr marL="452438" indent="-352425" eaLnBrk="1" hangingPunct="1">
              <a:lnSpc>
                <a:spcPct val="90000"/>
              </a:lnSpc>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try statement may have an optional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finally</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clause.</a:t>
            </a:r>
          </a:p>
          <a:p>
            <a:pPr marL="452438" indent="-352425" eaLnBrk="1" hangingPunct="1">
              <a:lnSpc>
                <a:spcPct val="90000"/>
              </a:lnSpc>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If present, the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finally</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clause must appear after all of the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catch</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clauses.</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try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16000" lvl="2" indent="0">
              <a:spcBef>
                <a:spcPts val="300"/>
              </a:spcBef>
              <a:buFont typeface="Noto Sans Symbols"/>
              <a:buNone/>
              <a:defRPr sz="1600" b="1" i="1">
                <a:solidFill>
                  <a:schemeClr val="accent4">
                    <a:lumOff val="-6980"/>
                  </a:schemeClr>
                </a:solidFill>
                <a:latin typeface="Times New Roman"/>
                <a:ea typeface="Times New Roman"/>
                <a:cs typeface="Times New Roman"/>
                <a:sym typeface="Times New Roman"/>
              </a:defRPr>
            </a:pPr>
            <a:r>
              <a:rPr lang="en-US" b="1" i="1" dirty="0">
                <a:solidFill>
                  <a:schemeClr val="accent4">
                    <a:lumOff val="-6980"/>
                  </a:schemeClr>
                </a:solidFill>
                <a:latin typeface="Times New Roman"/>
                <a:ea typeface="Times New Roman"/>
                <a:cs typeface="Times New Roman"/>
                <a:sym typeface="Times New Roman"/>
              </a:rPr>
              <a:t>&lt; Code that might throw an exception, either by executing a throw statement or by calling a method that throws an exception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catch (</a:t>
            </a:r>
            <a:r>
              <a:rPr lang="en-US" sz="1600" b="1" dirty="0" err="1">
                <a:latin typeface="Courier New"/>
                <a:ea typeface="Courier New"/>
                <a:cs typeface="Courier New"/>
                <a:sym typeface="Courier New"/>
              </a:rPr>
              <a:t>AnException</a:t>
            </a:r>
            <a:r>
              <a:rPr lang="en-US" sz="1600" b="1" dirty="0">
                <a:latin typeface="Courier New"/>
                <a:ea typeface="Courier New"/>
                <a:cs typeface="Courier New"/>
                <a:sym typeface="Courier New"/>
              </a:rPr>
              <a:t> e)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endParaRPr lang="en-US" sz="1600" b="1" dirty="0">
              <a:solidFill>
                <a:schemeClr val="accent4">
                  <a:lumOff val="-6980"/>
                </a:schemeClr>
              </a:solidFill>
              <a:latin typeface="Courier New"/>
              <a:ea typeface="Courier New"/>
              <a:cs typeface="Courier New"/>
              <a:sym typeface="Courier New"/>
            </a:endParaRP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Code that handles exceptions of type </a:t>
            </a:r>
            <a:r>
              <a:rPr lang="en-US" sz="1600" b="1" i="1" dirty="0" err="1">
                <a:solidFill>
                  <a:schemeClr val="accent4">
                    <a:lumOff val="-6980"/>
                  </a:schemeClr>
                </a:solidFill>
                <a:latin typeface="Times New Roman"/>
                <a:ea typeface="Times New Roman"/>
                <a:cs typeface="Times New Roman"/>
                <a:sym typeface="Times New Roman"/>
              </a:rPr>
              <a:t>AnException</a:t>
            </a:r>
            <a:r>
              <a:rPr lang="en-US" sz="1600" b="1" i="1" dirty="0">
                <a:solidFill>
                  <a:schemeClr val="accent4">
                    <a:lumOff val="-6980"/>
                  </a:schemeClr>
                </a:solidFill>
                <a:latin typeface="Times New Roman"/>
                <a:ea typeface="Times New Roman"/>
                <a:cs typeface="Times New Roman"/>
                <a:sym typeface="Times New Roman"/>
              </a:rPr>
              <a:t> or a subclass of </a:t>
            </a:r>
            <a:r>
              <a:rPr lang="en-US" sz="1600" b="1" i="1" dirty="0" err="1">
                <a:solidFill>
                  <a:schemeClr val="accent4">
                    <a:lumOff val="-6980"/>
                  </a:schemeClr>
                </a:solidFill>
                <a:latin typeface="Times New Roman"/>
                <a:ea typeface="Times New Roman"/>
                <a:cs typeface="Times New Roman"/>
                <a:sym typeface="Times New Roman"/>
              </a:rPr>
              <a:t>AnException</a:t>
            </a:r>
            <a:r>
              <a:rPr lang="en-US" sz="1600" b="1" i="1" dirty="0">
                <a:solidFill>
                  <a:schemeClr val="accent4">
                    <a:lumOff val="-6980"/>
                  </a:schemeClr>
                </a:solidFill>
                <a:latin typeface="Times New Roman"/>
                <a:ea typeface="Times New Roman"/>
                <a:cs typeface="Times New Roman"/>
                <a:sym typeface="Times New Roman"/>
              </a:rPr>
              <a:t> &gt; </a:t>
            </a:r>
          </a:p>
          <a:p>
            <a:pPr marL="101600" indent="0">
              <a:spcBef>
                <a:spcPts val="300"/>
              </a:spcBef>
              <a:buFont typeface="Arial"/>
              <a:buNone/>
              <a:defRPr sz="1600" b="1" i="1">
                <a:latin typeface="Times New Roman"/>
                <a:ea typeface="Times New Roman"/>
                <a:cs typeface="Times New Roman"/>
                <a:sym typeface="Times New Roman"/>
              </a:defRPr>
            </a:pPr>
            <a:r>
              <a:rPr lang="en-US" sz="1600" b="1" i="1" dirty="0">
                <a:latin typeface="Courier New"/>
                <a:ea typeface="Courier New"/>
                <a:cs typeface="Courier New"/>
                <a:sym typeface="Courier New"/>
              </a:rPr>
              <a:t>}</a:t>
            </a: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Possibly other catch blocks to handle other types of exceptions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finally </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1600" indent="0">
              <a:spcBef>
                <a:spcPts val="300"/>
              </a:spcBef>
              <a:buFont typeface="Arial"/>
              <a:buNone/>
              <a:defRPr sz="1600" b="1" i="1">
                <a:solidFill>
                  <a:schemeClr val="accent4">
                    <a:lumOff val="-6980"/>
                  </a:schemeClr>
                </a:solidFill>
                <a:latin typeface="Times New Roman"/>
                <a:ea typeface="Times New Roman"/>
                <a:cs typeface="Times New Roman"/>
                <a:sym typeface="Times New Roman"/>
              </a:defRPr>
            </a:pPr>
            <a:r>
              <a:rPr lang="en-US" sz="1600" b="1" i="1" dirty="0">
                <a:solidFill>
                  <a:schemeClr val="accent4">
                    <a:lumOff val="-6980"/>
                  </a:schemeClr>
                </a:solidFill>
                <a:latin typeface="Times New Roman"/>
                <a:ea typeface="Times New Roman"/>
                <a:cs typeface="Times New Roman"/>
                <a:sym typeface="Times New Roman"/>
              </a:rPr>
              <a:t>&lt; Code that executes after either the try block or an executing catch block ends &gt;</a:t>
            </a:r>
          </a:p>
          <a:p>
            <a:pPr marL="101600" indent="0">
              <a:spcBef>
                <a:spcPts val="300"/>
              </a:spcBef>
              <a:buFont typeface="Arial"/>
              <a:buNone/>
              <a:defRPr sz="1600" b="1">
                <a:latin typeface="Courier New"/>
                <a:ea typeface="Courier New"/>
                <a:cs typeface="Courier New"/>
                <a:sym typeface="Courier New"/>
              </a:defRPr>
            </a:pPr>
            <a:r>
              <a:rPr lang="en-US" sz="1600" b="1" dirty="0">
                <a:latin typeface="Courier New"/>
                <a:ea typeface="Courier New"/>
                <a:cs typeface="Courier New"/>
                <a:sym typeface="Courier New"/>
              </a:rPr>
              <a:t>}</a:t>
            </a:r>
          </a:p>
          <a:p>
            <a:pPr marL="100013" indent="0" eaLnBrk="1" hangingPunct="1">
              <a:lnSpc>
                <a:spcPct val="90000"/>
              </a:lnSpc>
              <a:buSzTx/>
              <a:buFont typeface="Arial"/>
              <a:buNone/>
              <a:defRPr/>
            </a:pP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lnSpc>
                <a:spcPct val="90000"/>
              </a:lnSpc>
              <a:buSzTx/>
              <a:buFontTx/>
              <a:buNone/>
              <a:defRPr/>
            </a:pP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p>
        </p:txBody>
      </p:sp>
    </p:spTree>
    <p:extLst>
      <p:ext uri="{BB962C8B-B14F-4D97-AF65-F5344CB8AC3E}">
        <p14:creationId xmlns:p14="http://schemas.microsoft.com/office/powerpoint/2010/main" val="1331938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ph type="title"/>
          </p:nvPr>
        </p:nvSpPr>
        <p:spPr>
          <a:xfrm>
            <a:off x="457200" y="242888"/>
            <a:ext cx="8229600" cy="1096962"/>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Clause (2 of 3)</a:t>
            </a:r>
          </a:p>
        </p:txBody>
      </p:sp>
      <p:sp>
        <p:nvSpPr>
          <p:cNvPr id="59395" name="Rectangle 3"/>
          <p:cNvSpPr txBox="1">
            <a:spLocks noGrp="1" noChangeArrowheads="1"/>
          </p:cNvSpPr>
          <p:nvPr>
            <p:ph type="body" idx="1"/>
          </p:nvPr>
        </p:nvSpPr>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finally block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is one or more statements,</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that are always executed after the try block has executed and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after any catch blocks have executed if an exception was thrown.</a:t>
            </a:r>
          </a:p>
          <a:p>
            <a:pPr marL="452438" indent="-352425" eaLnBrk="1" hangingPunct="1">
              <a:buSzTx/>
              <a:buFontTx/>
              <a:buChar char="•"/>
            </a:pPr>
            <a:r>
              <a:rPr lang="en-US" altLang="en-US" sz="2800">
                <a:solidFill>
                  <a:srgbClr val="FF0000"/>
                </a:solidFill>
                <a:latin typeface="Arial" panose="020B0604020202020204" pitchFamily="34" charset="0"/>
                <a:cs typeface="Arial" panose="020B0604020202020204" pitchFamily="34" charset="0"/>
                <a:sym typeface="Arial" panose="020B0604020202020204" pitchFamily="34" charset="0"/>
              </a:rPr>
              <a:t>The statements in the finally block execute whether an exception occurs or not.</a:t>
            </a:r>
          </a:p>
        </p:txBody>
      </p:sp>
    </p:spTree>
    <p:extLst>
      <p:ext uri="{BB962C8B-B14F-4D97-AF65-F5344CB8AC3E}">
        <p14:creationId xmlns:p14="http://schemas.microsoft.com/office/powerpoint/2010/main" val="2973833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finally</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Clause (3 of 3)</a:t>
            </a:r>
          </a:p>
        </p:txBody>
      </p:sp>
      <p:sp>
        <p:nvSpPr>
          <p:cNvPr id="61443" name="Text Placeholder 2"/>
          <p:cNvSpPr txBox="1">
            <a:spLocks noGrp="1"/>
          </p:cNvSpPr>
          <p:nvPr>
            <p:ph type="body" idx="1"/>
          </p:nvPr>
        </p:nvSpPr>
        <p:spPr>
          <a:xfrm>
            <a:off x="457200" y="1312863"/>
            <a:ext cx="8229600" cy="5087937"/>
          </a:xfrm>
        </p:spPr>
        <p:txBody>
          <a:bodyPr/>
          <a:lstStyle/>
          <a:p>
            <a:pPr marL="101600" indent="0" defTabSz="344488">
              <a:spcBef>
                <a:spcPct val="0"/>
              </a:spcBef>
              <a:buSzTx/>
              <a:buFontTx/>
              <a:buNone/>
              <a:tabLst>
                <a:tab pos="342900" algn="l"/>
              </a:tabLst>
            </a:pPr>
            <a:r>
              <a:rPr lang="en-US" altLang="en-US" sz="1200">
                <a:solidFill>
                  <a:srgbClr val="BA2DA2"/>
                </a:solidFill>
                <a:latin typeface="Courier New" panose="02070309020205020404" pitchFamily="49" charset="0"/>
                <a:ea typeface="Menlo"/>
                <a:cs typeface="Courier New" panose="02070309020205020404" pitchFamily="49" charset="0"/>
                <a:sym typeface="Menlo"/>
              </a:rPr>
              <a:t> </a:t>
            </a:r>
            <a:r>
              <a:rPr lang="en-US" altLang="en-US" sz="1800" b="1">
                <a:solidFill>
                  <a:srgbClr val="000000"/>
                </a:solidFill>
                <a:latin typeface="Courier New" panose="02070309020205020404" pitchFamily="49" charset="0"/>
                <a:ea typeface="Menlo"/>
                <a:cs typeface="Courier New" panose="02070309020205020404" pitchFamily="49" charset="0"/>
                <a:sym typeface="Menlo"/>
              </a:rPr>
              <a:t>	   try</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openRefrigerator();</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takeOutMilk();</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pourMilk();</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putBackMilk();</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catch (NoMilkException e)</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System.out.println(e.getMessage());</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BA2DA2"/>
                </a:solidFill>
                <a:latin typeface="Courier New" panose="02070309020205020404" pitchFamily="49" charset="0"/>
                <a:ea typeface="Menlo"/>
                <a:cs typeface="Courier New" panose="02070309020205020404" pitchFamily="49" charset="0"/>
                <a:sym typeface="Menlo"/>
              </a:rPr>
              <a:t>      finally</a:t>
            </a:r>
            <a:endParaRPr lang="en-US" altLang="en-US" sz="1800" b="1">
              <a:solidFill>
                <a:srgbClr val="BA2DA2"/>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closeRefrigerator();</a:t>
            </a: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b="1">
                <a:solidFill>
                  <a:srgbClr val="000000"/>
                </a:solidFill>
                <a:latin typeface="Courier New" panose="02070309020205020404" pitchFamily="49" charset="0"/>
                <a:ea typeface="Menlo"/>
                <a:cs typeface="Courier New" panose="02070309020205020404" pitchFamily="49" charset="0"/>
                <a:sym typeface="Menlo"/>
              </a:rPr>
              <a:t>      }</a:t>
            </a:r>
          </a:p>
          <a:p>
            <a:pPr marL="101600" indent="0" defTabSz="344488">
              <a:spcBef>
                <a:spcPct val="0"/>
              </a:spcBef>
              <a:buSzTx/>
              <a:buFontTx/>
              <a:buNone/>
              <a:tabLst>
                <a:tab pos="342900" algn="l"/>
              </a:tabLst>
            </a:pPr>
            <a:endParaRPr lang="en-US" altLang="en-US" sz="1800" b="1">
              <a:solidFill>
                <a:srgbClr val="000000"/>
              </a:solidFill>
              <a:latin typeface="Courier New" panose="02070309020205020404" pitchFamily="49" charset="0"/>
              <a:ea typeface="Menlo"/>
              <a:cs typeface="Courier New" panose="02070309020205020404" pitchFamily="49" charset="0"/>
              <a:sym typeface="Helvetica" panose="020B0604020202020204" pitchFamily="34" charset="0"/>
            </a:endParaRPr>
          </a:p>
          <a:p>
            <a:pPr marL="101600" indent="0" defTabSz="344488">
              <a:spcBef>
                <a:spcPct val="0"/>
              </a:spcBef>
              <a:buSzTx/>
              <a:buFontTx/>
              <a:buNone/>
              <a:tabLst>
                <a:tab pos="342900" algn="l"/>
              </a:tabLst>
            </a:pPr>
            <a:r>
              <a:rPr lang="en-US" altLang="en-US" sz="1800">
                <a:solidFill>
                  <a:srgbClr val="008400"/>
                </a:solidFill>
                <a:latin typeface="Menlo"/>
                <a:ea typeface="Menlo"/>
                <a:cs typeface="Courier New" panose="02070309020205020404" pitchFamily="49" charset="0"/>
                <a:sym typeface="Menlo"/>
              </a:rPr>
              <a:t>Whether an exception occurs or not, </a:t>
            </a:r>
            <a:r>
              <a:rPr lang="en-US" altLang="en-US" sz="1800">
                <a:solidFill>
                  <a:srgbClr val="008400"/>
                </a:solidFill>
                <a:latin typeface="Courier New" panose="02070309020205020404" pitchFamily="49" charset="0"/>
                <a:ea typeface="Menlo"/>
                <a:cs typeface="Courier New" panose="02070309020205020404" pitchFamily="49" charset="0"/>
                <a:sym typeface="Courier New" panose="02070309020205020404" pitchFamily="49" charset="0"/>
              </a:rPr>
              <a:t>closeRefrigerator</a:t>
            </a:r>
            <a:r>
              <a:rPr lang="en-US" altLang="en-US" sz="1800">
                <a:solidFill>
                  <a:srgbClr val="008400"/>
                </a:solidFill>
                <a:latin typeface="Menlo"/>
                <a:ea typeface="Menlo"/>
                <a:cs typeface="Courier New" panose="02070309020205020404" pitchFamily="49" charset="0"/>
                <a:sym typeface="Menlo"/>
              </a:rPr>
              <a:t> is called within the </a:t>
            </a:r>
            <a:r>
              <a:rPr lang="en-US" altLang="en-US" sz="1800">
                <a:solidFill>
                  <a:srgbClr val="008400"/>
                </a:solidFill>
                <a:latin typeface="Courier New" panose="02070309020205020404" pitchFamily="49" charset="0"/>
                <a:ea typeface="Menlo"/>
                <a:cs typeface="Courier New" panose="02070309020205020404" pitchFamily="49" charset="0"/>
                <a:sym typeface="Courier New" panose="02070309020205020404" pitchFamily="49" charset="0"/>
              </a:rPr>
              <a:t>finally</a:t>
            </a:r>
            <a:r>
              <a:rPr lang="en-US" altLang="en-US" sz="1800">
                <a:solidFill>
                  <a:srgbClr val="008400"/>
                </a:solidFill>
                <a:latin typeface="Menlo"/>
                <a:ea typeface="Menlo"/>
                <a:cs typeface="Courier New" panose="02070309020205020404" pitchFamily="49" charset="0"/>
                <a:sym typeface="Menlo"/>
              </a:rPr>
              <a:t> block.</a:t>
            </a:r>
          </a:p>
          <a:p>
            <a:pPr marL="101600" indent="0" defTabSz="344488">
              <a:spcBef>
                <a:spcPct val="0"/>
              </a:spcBef>
              <a:buSzTx/>
              <a:buFontTx/>
              <a:buNone/>
              <a:tabLst>
                <a:tab pos="342900" algn="l"/>
              </a:tabLst>
            </a:pPr>
            <a:endParaRPr lang="en-US" altLang="en-US" sz="1800" b="1">
              <a:solidFill>
                <a:srgbClr val="008400"/>
              </a:solidFill>
              <a:latin typeface="Courier New" panose="02070309020205020404" pitchFamily="49" charset="0"/>
              <a:ea typeface="Menlo"/>
              <a:cs typeface="Courier New" panose="02070309020205020404" pitchFamily="49" charset="0"/>
              <a:sym typeface="Menlo"/>
            </a:endParaRPr>
          </a:p>
        </p:txBody>
      </p:sp>
    </p:spTree>
    <p:extLst>
      <p:ext uri="{BB962C8B-B14F-4D97-AF65-F5344CB8AC3E}">
        <p14:creationId xmlns:p14="http://schemas.microsoft.com/office/powerpoint/2010/main" val="3633089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Stack Trace</a:t>
            </a:r>
          </a:p>
        </p:txBody>
      </p:sp>
      <p:sp>
        <p:nvSpPr>
          <p:cNvPr id="62467" name="Rectangle 3"/>
          <p:cNvSpPr txBox="1">
            <a:spLocks noGrp="1" noChangeArrowheads="1"/>
          </p:cNvSpPr>
          <p:nvPr>
            <p:ph type="body" idx="1"/>
          </p:nvPr>
        </p:nvSpPr>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call stack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is an internal list of all the methods that are currently executing.</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stack trace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is a list of all the methods in the call stack. </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It indicates:</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the method that was executing when an exception occurred and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all of the methods that were called in order to execute that method.</a:t>
            </a:r>
          </a:p>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StackTrace.java</a:t>
            </a:r>
            <a:endPar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96896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Uncaught Exceptions (1 of 2)</a:t>
            </a:r>
          </a:p>
        </p:txBody>
      </p:sp>
      <p:sp>
        <p:nvSpPr>
          <p:cNvPr id="64515" name="Rectangle 3"/>
          <p:cNvSpPr txBox="1">
            <a:spLocks noGrp="1" noChangeArrowheads="1"/>
          </p:cNvSpPr>
          <p:nvPr>
            <p:ph type="body" idx="1"/>
          </p:nvPr>
        </p:nvSpPr>
        <p:spPr>
          <a:xfrm>
            <a:off x="457200" y="1646238"/>
            <a:ext cx="8229600" cy="4525962"/>
          </a:xfrm>
        </p:spPr>
        <p:txBody>
          <a:bodyPr/>
          <a:lstStyle/>
          <a:p>
            <a:pPr marL="452438" indent="-352425"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When an exception is thrown, it cannot be ignored.</a:t>
            </a:r>
          </a:p>
          <a:p>
            <a:pPr marL="452438" indent="-352425"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It must be handled by the program, or by the default exception handler.</a:t>
            </a:r>
          </a:p>
          <a:p>
            <a:pPr marL="452438" indent="-352425"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When the code in a method throws an exception:</a:t>
            </a:r>
          </a:p>
          <a:p>
            <a:pPr marL="796925" lvl="1" indent="-344488" eaLnBrk="1" hangingPunct="1">
              <a:lnSpc>
                <a:spcPct val="90000"/>
              </a:lnSpc>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normal execution of that method stops, and</a:t>
            </a:r>
          </a:p>
          <a:p>
            <a:pPr marL="796925" lvl="1" indent="-344488" eaLnBrk="1" hangingPunct="1">
              <a:lnSpc>
                <a:spcPct val="90000"/>
              </a:lnSpc>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the JVM searches for a compatible exception handler inside the method.</a:t>
            </a:r>
          </a:p>
        </p:txBody>
      </p:sp>
    </p:spTree>
    <p:extLst>
      <p:ext uri="{BB962C8B-B14F-4D97-AF65-F5344CB8AC3E}">
        <p14:creationId xmlns:p14="http://schemas.microsoft.com/office/powerpoint/2010/main" val="269798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lstStyle/>
          <a:p>
            <a:pPr eaLnBrk="1" hangingPunct="1"/>
            <a:r>
              <a:rPr lang="en-US"/>
              <a:t>File Input and Output</a:t>
            </a:r>
          </a:p>
        </p:txBody>
      </p:sp>
      <p:sp>
        <p:nvSpPr>
          <p:cNvPr id="31748" name="Rectangle 3"/>
          <p:cNvSpPr>
            <a:spLocks noGrp="1" noChangeArrowheads="1"/>
          </p:cNvSpPr>
          <p:nvPr>
            <p:ph type="body" idx="4294967295"/>
          </p:nvPr>
        </p:nvSpPr>
        <p:spPr/>
        <p:txBody>
          <a:bodyPr/>
          <a:lstStyle/>
          <a:p>
            <a:pPr eaLnBrk="1" hangingPunct="1">
              <a:lnSpc>
                <a:spcPct val="90000"/>
              </a:lnSpc>
            </a:pPr>
            <a:r>
              <a:rPr lang="en-US" sz="2800" dirty="0"/>
              <a:t>Reentering data all the time could get tedious for the user.</a:t>
            </a:r>
          </a:p>
          <a:p>
            <a:pPr eaLnBrk="1" hangingPunct="1">
              <a:lnSpc>
                <a:spcPct val="90000"/>
              </a:lnSpc>
            </a:pPr>
            <a:r>
              <a:rPr lang="en-US" sz="2800" dirty="0"/>
              <a:t>The data can be saved to a file.</a:t>
            </a:r>
          </a:p>
          <a:p>
            <a:pPr lvl="1" eaLnBrk="1" hangingPunct="1">
              <a:lnSpc>
                <a:spcPct val="90000"/>
              </a:lnSpc>
            </a:pPr>
            <a:r>
              <a:rPr lang="en-US" sz="2400" dirty="0"/>
              <a:t>Files can be </a:t>
            </a:r>
            <a:r>
              <a:rPr lang="en-US" sz="2400" i="1" dirty="0">
                <a:solidFill>
                  <a:srgbClr val="FF0000"/>
                </a:solidFill>
              </a:rPr>
              <a:t>input</a:t>
            </a:r>
            <a:r>
              <a:rPr lang="en-US" sz="2400" i="1" dirty="0"/>
              <a:t> files</a:t>
            </a:r>
            <a:r>
              <a:rPr lang="en-US" sz="2400" dirty="0"/>
              <a:t> or </a:t>
            </a:r>
            <a:r>
              <a:rPr lang="en-US" sz="2400" i="1" dirty="0">
                <a:solidFill>
                  <a:srgbClr val="FF0000"/>
                </a:solidFill>
              </a:rPr>
              <a:t>output</a:t>
            </a:r>
            <a:r>
              <a:rPr lang="en-US" sz="2400" i="1" dirty="0"/>
              <a:t> files</a:t>
            </a:r>
            <a:r>
              <a:rPr lang="en-US" sz="2400" dirty="0"/>
              <a:t>.</a:t>
            </a:r>
          </a:p>
          <a:p>
            <a:pPr eaLnBrk="1" hangingPunct="1">
              <a:lnSpc>
                <a:spcPct val="90000"/>
              </a:lnSpc>
            </a:pPr>
            <a:r>
              <a:rPr lang="en-US" sz="2800" dirty="0"/>
              <a:t>Files:</a:t>
            </a:r>
          </a:p>
          <a:p>
            <a:pPr lvl="1" eaLnBrk="1" hangingPunct="1">
              <a:lnSpc>
                <a:spcPct val="90000"/>
              </a:lnSpc>
            </a:pPr>
            <a:r>
              <a:rPr lang="en-US" sz="2400" dirty="0"/>
              <a:t>Files have to be </a:t>
            </a:r>
            <a:r>
              <a:rPr lang="en-US" sz="2400" dirty="0">
                <a:solidFill>
                  <a:srgbClr val="FF0000"/>
                </a:solidFill>
              </a:rPr>
              <a:t>opened</a:t>
            </a:r>
            <a:r>
              <a:rPr lang="en-US" sz="2400" dirty="0"/>
              <a:t>.</a:t>
            </a:r>
          </a:p>
          <a:p>
            <a:pPr lvl="1" eaLnBrk="1" hangingPunct="1">
              <a:lnSpc>
                <a:spcPct val="90000"/>
              </a:lnSpc>
            </a:pPr>
            <a:r>
              <a:rPr lang="en-US" sz="2400" dirty="0"/>
              <a:t>Data is then written to or read from the file.</a:t>
            </a:r>
          </a:p>
          <a:p>
            <a:pPr lvl="1" eaLnBrk="1" hangingPunct="1">
              <a:lnSpc>
                <a:spcPct val="90000"/>
              </a:lnSpc>
            </a:pPr>
            <a:r>
              <a:rPr lang="en-US" sz="2400" dirty="0"/>
              <a:t>The file must be </a:t>
            </a:r>
            <a:r>
              <a:rPr lang="en-US" sz="2400" dirty="0">
                <a:solidFill>
                  <a:srgbClr val="FF0000"/>
                </a:solidFill>
              </a:rPr>
              <a:t>closed</a:t>
            </a:r>
            <a:r>
              <a:rPr lang="en-US" sz="2400" dirty="0"/>
              <a:t> prior to program termination.</a:t>
            </a:r>
          </a:p>
          <a:p>
            <a:pPr eaLnBrk="1" hangingPunct="1">
              <a:lnSpc>
                <a:spcPct val="90000"/>
              </a:lnSpc>
            </a:pPr>
            <a:r>
              <a:rPr lang="en-US" sz="2800" dirty="0"/>
              <a:t>In general, there are two types of files:</a:t>
            </a:r>
          </a:p>
          <a:p>
            <a:pPr lvl="1" eaLnBrk="1" hangingPunct="1">
              <a:lnSpc>
                <a:spcPct val="90000"/>
              </a:lnSpc>
            </a:pPr>
            <a:r>
              <a:rPr lang="en-US" sz="2400" dirty="0"/>
              <a:t>binary</a:t>
            </a:r>
          </a:p>
          <a:p>
            <a:pPr lvl="1" eaLnBrk="1" hangingPunct="1">
              <a:lnSpc>
                <a:spcPct val="90000"/>
              </a:lnSpc>
            </a:pPr>
            <a:r>
              <a:rPr lang="en-US" sz="2400" dirty="0">
                <a:solidFill>
                  <a:srgbClr val="FF0000"/>
                </a:solidFill>
              </a:rPr>
              <a:t>text</a:t>
            </a:r>
          </a:p>
        </p:txBody>
      </p:sp>
    </p:spTree>
    <p:extLst>
      <p:ext uri="{BB962C8B-B14F-4D97-AF65-F5344CB8AC3E}">
        <p14:creationId xmlns:p14="http://schemas.microsoft.com/office/powerpoint/2010/main" val="14659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Uncaught Exceptions (2 of 2)</a:t>
            </a:r>
          </a:p>
        </p:txBody>
      </p:sp>
      <p:sp>
        <p:nvSpPr>
          <p:cNvPr id="66563" name="Rectangle 3"/>
          <p:cNvSpPr txBox="1">
            <a:spLocks noGrp="1" noChangeArrowheads="1"/>
          </p:cNvSpPr>
          <p:nvPr>
            <p:ph type="body" idx="1"/>
          </p:nvPr>
        </p:nvSpPr>
        <p:spPr/>
        <p:txBody>
          <a:bodyPr/>
          <a:lstStyle/>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If there is no exception handler inside the method: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control of the program is passed to the previous method in the call stack.</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If that method has no exception handler, then control is passed again, up the call stack, to the previous method.</a:t>
            </a:r>
          </a:p>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If control reaches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main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method: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the main method must either handle the exception, or</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the program is halted and the default exception handler handles the exception.</a:t>
            </a:r>
          </a:p>
        </p:txBody>
      </p:sp>
    </p:spTree>
    <p:extLst>
      <p:ext uri="{BB962C8B-B14F-4D97-AF65-F5344CB8AC3E}">
        <p14:creationId xmlns:p14="http://schemas.microsoft.com/office/powerpoint/2010/main" val="1001790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7315200"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c 1"/>
          <p:cNvSpPr/>
          <p:nvPr/>
        </p:nvSpPr>
        <p:spPr bwMode="auto">
          <a:xfrm>
            <a:off x="1295400" y="1447800"/>
            <a:ext cx="1066800" cy="1905000"/>
          </a:xfrm>
          <a:prstGeom prst="arc">
            <a:avLst/>
          </a:prstGeom>
          <a:noFill/>
          <a:ln w="9525" cap="flat" cmpd="sng" algn="ctr">
            <a:solidFill>
              <a:srgbClr val="FF0000"/>
            </a:solidFill>
            <a:prstDash val="solid"/>
            <a:round/>
            <a:headEnd type="none" w="med" len="med"/>
            <a:tailEnd type="arrow" w="med" len="med"/>
          </a:ln>
          <a:effectLst/>
        </p:spPr>
        <p:txBody>
          <a:bodyPr wrap="none"/>
          <a:lstStyle/>
          <a:p>
            <a:pPr algn="ctr" eaLnBrk="1" hangingPunct="1">
              <a:defRPr/>
            </a:pPr>
            <a:endParaRPr lang="en-US"/>
          </a:p>
        </p:txBody>
      </p:sp>
      <p:sp>
        <p:nvSpPr>
          <p:cNvPr id="4" name="Arc 3"/>
          <p:cNvSpPr/>
          <p:nvPr/>
        </p:nvSpPr>
        <p:spPr bwMode="auto">
          <a:xfrm>
            <a:off x="1524000" y="2971800"/>
            <a:ext cx="1219200" cy="1905000"/>
          </a:xfrm>
          <a:prstGeom prst="arc">
            <a:avLst/>
          </a:prstGeom>
          <a:noFill/>
          <a:ln w="9525" cap="flat" cmpd="sng" algn="ctr">
            <a:solidFill>
              <a:srgbClr val="FF0000"/>
            </a:solidFill>
            <a:prstDash val="solid"/>
            <a:round/>
            <a:headEnd type="none" w="med" len="med"/>
            <a:tailEnd type="arrow" w="med" len="med"/>
          </a:ln>
          <a:effectLst/>
        </p:spPr>
        <p:txBody>
          <a:bodyPr wrap="none"/>
          <a:lstStyle/>
          <a:p>
            <a:pPr algn="ctr" eaLnBrk="1" hangingPunct="1">
              <a:defRPr/>
            </a:pPr>
            <a:endParaRPr lang="en-US"/>
          </a:p>
        </p:txBody>
      </p:sp>
      <p:sp>
        <p:nvSpPr>
          <p:cNvPr id="68613" name="TextBox 4"/>
          <p:cNvSpPr txBox="1">
            <a:spLocks noChangeArrowheads="1"/>
          </p:cNvSpPr>
          <p:nvPr/>
        </p:nvSpPr>
        <p:spPr bwMode="auto">
          <a:xfrm>
            <a:off x="4876800" y="3810000"/>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Error occurs here</a:t>
            </a:r>
          </a:p>
        </p:txBody>
      </p:sp>
      <p:cxnSp>
        <p:nvCxnSpPr>
          <p:cNvPr id="68614" name="Straight Arrow Connector 6"/>
          <p:cNvCxnSpPr>
            <a:cxnSpLocks noChangeShapeType="1"/>
          </p:cNvCxnSpPr>
          <p:nvPr/>
        </p:nvCxnSpPr>
        <p:spPr bwMode="auto">
          <a:xfrm flipH="1">
            <a:off x="3505200" y="4038600"/>
            <a:ext cx="1371600" cy="6858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15" name="Straight Arrow Connector 8"/>
          <p:cNvCxnSpPr>
            <a:cxnSpLocks noChangeShapeType="1"/>
            <a:stCxn id="68613" idx="1"/>
          </p:cNvCxnSpPr>
          <p:nvPr/>
        </p:nvCxnSpPr>
        <p:spPr bwMode="auto">
          <a:xfrm flipH="1">
            <a:off x="4038600" y="4040188"/>
            <a:ext cx="838200" cy="2208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16" name="TextBox 9"/>
          <p:cNvSpPr txBox="1">
            <a:spLocks noChangeArrowheads="1"/>
          </p:cNvSpPr>
          <p:nvPr/>
        </p:nvSpPr>
        <p:spPr bwMode="auto">
          <a:xfrm>
            <a:off x="3886200" y="6324600"/>
            <a:ext cx="227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t>Method calling produceError</a:t>
            </a:r>
          </a:p>
        </p:txBody>
      </p:sp>
      <p:sp>
        <p:nvSpPr>
          <p:cNvPr id="68617" name="TextBox 10"/>
          <p:cNvSpPr txBox="1">
            <a:spLocks noChangeArrowheads="1"/>
          </p:cNvSpPr>
          <p:nvPr/>
        </p:nvSpPr>
        <p:spPr bwMode="auto">
          <a:xfrm>
            <a:off x="3886200" y="6538913"/>
            <a:ext cx="211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t>Method calling myMethod</a:t>
            </a:r>
          </a:p>
        </p:txBody>
      </p:sp>
    </p:spTree>
    <p:extLst>
      <p:ext uri="{BB962C8B-B14F-4D97-AF65-F5344CB8AC3E}">
        <p14:creationId xmlns:p14="http://schemas.microsoft.com/office/powerpoint/2010/main" val="1643192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Multi-Catch (Java 7)</a:t>
            </a:r>
          </a:p>
        </p:txBody>
      </p:sp>
      <p:sp>
        <p:nvSpPr>
          <p:cNvPr id="69635" name="Content Placeholder 2"/>
          <p:cNvSpPr txBox="1">
            <a:spLocks noGrp="1" noChangeArrowheads="1"/>
          </p:cNvSpPr>
          <p:nvPr>
            <p:ph type="body" idx="1"/>
          </p:nvPr>
        </p:nvSpPr>
        <p:spPr/>
        <p:txBody>
          <a:bodyPr/>
          <a:lstStyle/>
          <a:p>
            <a:pPr marL="452438" indent="-352425"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Beginning in Java 7, you can specify more than one exception in a </a:t>
            </a:r>
            <a:r>
              <a:rPr lang="en-US" altLang="en-US" sz="2800">
                <a:solidFill>
                  <a:srgbClr val="000000"/>
                </a:solidFill>
                <a:latin typeface="Courier New" panose="02070309020205020404" pitchFamily="49" charset="0"/>
                <a:cs typeface="Courier New" panose="02070309020205020404" pitchFamily="49" charset="0"/>
                <a:sym typeface="Arial" panose="020B0604020202020204" pitchFamily="34" charset="0"/>
              </a:rPr>
              <a:t>catch</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a:t>
            </a:r>
          </a:p>
        </p:txBody>
      </p:sp>
      <p:grpSp>
        <p:nvGrpSpPr>
          <p:cNvPr id="69636" name="Group 1"/>
          <p:cNvGrpSpPr>
            <a:grpSpLocks/>
          </p:cNvGrpSpPr>
          <p:nvPr/>
        </p:nvGrpSpPr>
        <p:grpSpPr bwMode="auto">
          <a:xfrm>
            <a:off x="914400" y="2819400"/>
            <a:ext cx="7924800" cy="3040063"/>
            <a:chOff x="304800" y="2895600"/>
            <a:chExt cx="7924800" cy="3040063"/>
          </a:xfrm>
        </p:grpSpPr>
        <p:sp>
          <p:nvSpPr>
            <p:cNvPr id="69637" name="TextBox 3"/>
            <p:cNvSpPr txBox="1">
              <a:spLocks noChangeArrowheads="1"/>
            </p:cNvSpPr>
            <p:nvPr/>
          </p:nvSpPr>
          <p:spPr bwMode="auto">
            <a:xfrm>
              <a:off x="304800" y="2895600"/>
              <a:ext cx="7924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en-US" sz="1800" dirty="0">
                  <a:latin typeface="Courier New" panose="02070309020205020404" pitchFamily="49" charset="0"/>
                  <a:cs typeface="Courier New" panose="02070309020205020404" pitchFamily="49" charset="0"/>
                </a:rPr>
                <a:t>try</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catch(</a:t>
              </a:r>
              <a:r>
                <a:rPr lang="en-US" altLang="en-US" sz="1800" dirty="0" err="1">
                  <a:latin typeface="Courier New" panose="02070309020205020404" pitchFamily="49" charset="0"/>
                  <a:cs typeface="Courier New" panose="02070309020205020404" pitchFamily="49" charset="0"/>
                </a:rPr>
                <a:t>NumberFormatException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InputMismatchException</a:t>
              </a:r>
              <a:r>
                <a:rPr lang="en-US" altLang="en-US" sz="1800" dirty="0">
                  <a:latin typeface="Courier New" panose="02070309020205020404" pitchFamily="49" charset="0"/>
                  <a:cs typeface="Courier New" panose="02070309020205020404" pitchFamily="49" charset="0"/>
                </a:rPr>
                <a:t> ex)</a:t>
              </a:r>
            </a:p>
            <a:p>
              <a:pPr algn="l" eaLnBrk="1" hangingPunct="1"/>
              <a:r>
                <a:rPr lang="en-US" altLang="en-US" sz="1800" dirty="0">
                  <a:latin typeface="Courier New" panose="02070309020205020404" pitchFamily="49" charset="0"/>
                  <a:cs typeface="Courier New" panose="02070309020205020404" pitchFamily="49" charset="0"/>
                </a:rPr>
                <a:t>{</a:t>
              </a:r>
            </a:p>
            <a:p>
              <a:pPr algn="l" eaLnBrk="1" hangingPunct="1"/>
              <a:r>
                <a:rPr lang="en-US" altLang="en-US" sz="1800" dirty="0">
                  <a:latin typeface="Courier New" panose="02070309020205020404" pitchFamily="49" charset="0"/>
                  <a:cs typeface="Courier New" panose="02070309020205020404" pitchFamily="49" charset="0"/>
                </a:rPr>
                <a:t>}</a:t>
              </a:r>
            </a:p>
          </p:txBody>
        </p:sp>
        <p:cxnSp>
          <p:nvCxnSpPr>
            <p:cNvPr id="69638" name="Straight Arrow Connector 5"/>
            <p:cNvCxnSpPr>
              <a:cxnSpLocks noChangeShapeType="1"/>
            </p:cNvCxnSpPr>
            <p:nvPr/>
          </p:nvCxnSpPr>
          <p:spPr bwMode="auto">
            <a:xfrm flipH="1" flipV="1">
              <a:off x="4274713" y="4154626"/>
              <a:ext cx="304800" cy="990600"/>
            </a:xfrm>
            <a:prstGeom prst="straightConnector1">
              <a:avLst/>
            </a:prstGeom>
            <a:noFill/>
            <a:ln w="952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69639" name="TextBox 7"/>
            <p:cNvSpPr txBox="1">
              <a:spLocks noChangeArrowheads="1"/>
            </p:cNvSpPr>
            <p:nvPr/>
          </p:nvSpPr>
          <p:spPr bwMode="auto">
            <a:xfrm>
              <a:off x="3276600" y="5105400"/>
              <a:ext cx="434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t>Separate the exceptions with</a:t>
              </a:r>
            </a:p>
            <a:p>
              <a:pPr algn="ctr" eaLnBrk="1" hangingPunct="1"/>
              <a:r>
                <a:rPr lang="en-US" altLang="en-US"/>
                <a:t>the </a:t>
              </a:r>
              <a:r>
                <a:rPr lang="en-US" altLang="en-US">
                  <a:latin typeface="Courier New" panose="02070309020205020404" pitchFamily="49" charset="0"/>
                  <a:cs typeface="Courier New" panose="02070309020205020404" pitchFamily="49" charset="0"/>
                </a:rPr>
                <a:t>|</a:t>
              </a:r>
              <a:r>
                <a:rPr lang="en-US" altLang="en-US"/>
                <a:t> character.</a:t>
              </a:r>
            </a:p>
          </p:txBody>
        </p:sp>
      </p:grpSp>
    </p:spTree>
    <p:extLst>
      <p:ext uri="{BB962C8B-B14F-4D97-AF65-F5344CB8AC3E}">
        <p14:creationId xmlns:p14="http://schemas.microsoft.com/office/powerpoint/2010/main" val="368782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ph type="title"/>
          </p:nvPr>
        </p:nvSpPr>
        <p:spPr>
          <a:xfrm>
            <a:off x="609600" y="0"/>
            <a:ext cx="85344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(1 of 5)</a:t>
            </a:r>
          </a:p>
        </p:txBody>
      </p:sp>
      <p:sp>
        <p:nvSpPr>
          <p:cNvPr id="70659" name="Rectangle 3"/>
          <p:cNvSpPr txBox="1">
            <a:spLocks noGrp="1" noChangeArrowheads="1"/>
          </p:cNvSpPr>
          <p:nvPr>
            <p:ph type="body" idx="1"/>
          </p:nvPr>
        </p:nvSpPr>
        <p:spPr>
          <a:xfrm>
            <a:off x="429296" y="1143000"/>
            <a:ext cx="8229600" cy="5486400"/>
          </a:xfrm>
        </p:spPr>
        <p:txBody>
          <a:bodyPr/>
          <a:lstStyle/>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There are two categories of exceptions:</a:t>
            </a:r>
          </a:p>
          <a:p>
            <a:pPr marL="796925" lvl="1" indent="-3444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unchecked</a:t>
            </a:r>
          </a:p>
          <a:p>
            <a:pPr marL="796925" lvl="1" indent="-3444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checked.</a:t>
            </a:r>
          </a:p>
          <a:p>
            <a:pPr marL="452438" indent="-350838" eaLnBrk="1" hangingPunct="1">
              <a:buSzTx/>
              <a:buFontTx/>
              <a:buChar char="•"/>
            </a:pPr>
            <a:r>
              <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rPr>
              <a:t>Unchecked exceptions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are those that are derived from 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 or the </a:t>
            </a:r>
            <a:r>
              <a:rPr lang="en-US" altLang="en-US" sz="2800" dirty="0" err="1">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Exceptions derived from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are thrown when a critical error occurs, and should not be handled.</a:t>
            </a:r>
          </a:p>
          <a:p>
            <a:pPr marL="452438" indent="-350838" eaLnBrk="1" hangingPunct="1">
              <a:buSzTx/>
              <a:buFontTx/>
              <a:buChar char="•"/>
            </a:pPr>
            <a:r>
              <a:rPr lang="en-US" altLang="en-US" sz="2800" dirty="0" err="1">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serves as a superclass for exceptions that result from programming errors.</a:t>
            </a:r>
          </a:p>
        </p:txBody>
      </p:sp>
    </p:spTree>
    <p:extLst>
      <p:ext uri="{BB962C8B-B14F-4D97-AF65-F5344CB8AC3E}">
        <p14:creationId xmlns:p14="http://schemas.microsoft.com/office/powerpoint/2010/main" val="1605789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ph type="title"/>
          </p:nvPr>
        </p:nvSpPr>
        <p:spPr>
          <a:xfrm>
            <a:off x="457200" y="215900"/>
            <a:ext cx="8229600" cy="546100"/>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Exception Classes (3 of 3)</a:t>
            </a:r>
          </a:p>
        </p:txBody>
      </p:sp>
      <p:pic>
        <p:nvPicPr>
          <p:cNvPr id="7270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24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227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ph type="title"/>
          </p:nvPr>
        </p:nvSpPr>
        <p:spPr>
          <a:xfrm>
            <a:off x="304800" y="-548482"/>
            <a:ext cx="85344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(1 of 5)</a:t>
            </a:r>
          </a:p>
        </p:txBody>
      </p:sp>
      <p:sp>
        <p:nvSpPr>
          <p:cNvPr id="73731" name="Rectangle 3"/>
          <p:cNvSpPr txBox="1">
            <a:spLocks noGrp="1" noChangeArrowheads="1"/>
          </p:cNvSpPr>
          <p:nvPr>
            <p:ph type="body" idx="1"/>
          </p:nvPr>
        </p:nvSpPr>
        <p:spPr>
          <a:xfrm>
            <a:off x="304800" y="525942"/>
            <a:ext cx="8229600" cy="6103457"/>
          </a:xfrm>
        </p:spPr>
        <p:txBody>
          <a:bodyPr/>
          <a:lstStyle/>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There are two categories of exceptions:</a:t>
            </a:r>
          </a:p>
          <a:p>
            <a:pPr marL="796925" lvl="1" indent="-3444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unchecked</a:t>
            </a:r>
          </a:p>
          <a:p>
            <a:pPr marL="796925" lvl="1" indent="-344488"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checked.</a:t>
            </a:r>
          </a:p>
          <a:p>
            <a:pPr marL="452438" indent="-350838" eaLnBrk="1" hangingPunct="1">
              <a:buSzTx/>
              <a:buFontTx/>
              <a:buChar char="•"/>
            </a:pPr>
            <a:r>
              <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rPr>
              <a:t>Unchecked exceptions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are those that are derived from 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 or the </a:t>
            </a:r>
            <a:r>
              <a:rPr lang="en-US" altLang="en-US" sz="2800" dirty="0" err="1">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Exceptions derived from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are thrown when a critical error occurs, and should not be handled.</a:t>
            </a:r>
          </a:p>
          <a:p>
            <a:pPr marL="452438" indent="-350838" eaLnBrk="1" hangingPunct="1">
              <a:buSzTx/>
              <a:buFontTx/>
              <a:buChar char="•"/>
            </a:pPr>
            <a:r>
              <a:rPr lang="en-US" altLang="en-US" sz="2800" dirty="0" err="1">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serves as a superclass for exceptions that result from programming errors.</a:t>
            </a:r>
          </a:p>
        </p:txBody>
      </p:sp>
    </p:spTree>
    <p:extLst>
      <p:ext uri="{BB962C8B-B14F-4D97-AF65-F5344CB8AC3E}">
        <p14:creationId xmlns:p14="http://schemas.microsoft.com/office/powerpoint/2010/main" val="1664597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noChangeArrowheads="1"/>
          </p:cNvSpPr>
          <p:nvPr>
            <p:ph type="title"/>
          </p:nvPr>
        </p:nvSpPr>
        <p:spPr>
          <a:xfrm>
            <a:off x="457200" y="215900"/>
            <a:ext cx="84582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Checked and Unchecked Exceptions (2 of 5)</a:t>
            </a:r>
          </a:p>
        </p:txBody>
      </p:sp>
      <p:sp>
        <p:nvSpPr>
          <p:cNvPr id="75779" name="Rectangle 3"/>
          <p:cNvSpPr txBox="1">
            <a:spLocks noGrp="1" noChangeArrowheads="1"/>
          </p:cNvSpPr>
          <p:nvPr>
            <p:ph type="body" idx="1"/>
          </p:nvPr>
        </p:nvSpPr>
        <p:spPr/>
        <p:txBody>
          <a:bodyPr/>
          <a:lstStyle/>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These exceptions can be avoided with properly written code.</a:t>
            </a:r>
          </a:p>
          <a:p>
            <a:pPr marL="452438" indent="-350838" eaLnBrk="1" hangingPunct="1">
              <a:buSzTx/>
              <a:buFontTx/>
              <a:buChar char="•"/>
            </a:pPr>
            <a:r>
              <a:rPr lang="en-US" altLang="en-US" sz="2800">
                <a:solidFill>
                  <a:srgbClr val="FF3300"/>
                </a:solidFill>
                <a:latin typeface="Arial" panose="020B0604020202020204" pitchFamily="34" charset="0"/>
                <a:cs typeface="Arial" panose="020B0604020202020204" pitchFamily="34" charset="0"/>
                <a:sym typeface="Arial" panose="020B0604020202020204" pitchFamily="34" charset="0"/>
              </a:rPr>
              <a:t>Unchecked</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exceptions, in most cases, should not be handled.</a:t>
            </a:r>
          </a:p>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All exceptions that </a:t>
            </a:r>
            <a:r>
              <a:rPr lang="en-US" altLang="en-US" sz="2800" u="sng">
                <a:solidFill>
                  <a:srgbClr val="000000"/>
                </a:solidFill>
                <a:latin typeface="Arial" panose="020B0604020202020204" pitchFamily="34" charset="0"/>
                <a:cs typeface="Arial" panose="020B0604020202020204" pitchFamily="34" charset="0"/>
                <a:sym typeface="Arial" panose="020B0604020202020204" pitchFamily="34" charset="0"/>
              </a:rPr>
              <a:t>are </a:t>
            </a:r>
            <a:r>
              <a:rPr lang="en-US" altLang="en-US" sz="2800" i="1" u="sng">
                <a:solidFill>
                  <a:srgbClr val="000000"/>
                </a:solidFill>
                <a:latin typeface="Arial" panose="020B0604020202020204" pitchFamily="34" charset="0"/>
                <a:cs typeface="Arial" panose="020B0604020202020204" pitchFamily="34" charset="0"/>
                <a:sym typeface="Arial" panose="020B0604020202020204" pitchFamily="34" charset="0"/>
              </a:rPr>
              <a:t>not </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derived from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Error</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or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RuntimeException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are </a:t>
            </a:r>
            <a:r>
              <a:rPr lang="en-US" altLang="en-US" sz="2800" i="1">
                <a:solidFill>
                  <a:srgbClr val="FF3300"/>
                </a:solidFill>
                <a:latin typeface="Arial" panose="020B0604020202020204" pitchFamily="34" charset="0"/>
                <a:cs typeface="Arial" panose="020B0604020202020204" pitchFamily="34" charset="0"/>
                <a:sym typeface="Arial" panose="020B0604020202020204" pitchFamily="34" charset="0"/>
              </a:rPr>
              <a:t>checked</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 exceptions</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1924206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ph type="title"/>
          </p:nvPr>
        </p:nvSpPr>
        <p:spPr>
          <a:xfrm>
            <a:off x="457200" y="215900"/>
            <a:ext cx="83820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Checked and Unchecked Exceptions (3 of 5)</a:t>
            </a:r>
          </a:p>
        </p:txBody>
      </p:sp>
      <p:sp>
        <p:nvSpPr>
          <p:cNvPr id="77827" name="Rectangle 3"/>
          <p:cNvSpPr txBox="1">
            <a:spLocks noGrp="1" noChangeArrowheads="1"/>
          </p:cNvSpPr>
          <p:nvPr>
            <p:ph type="body" idx="1"/>
          </p:nvPr>
        </p:nvSpPr>
        <p:spPr/>
        <p:txBody>
          <a:bodyPr/>
          <a:lstStyle/>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If the code in a method can throw a </a:t>
            </a:r>
            <a:r>
              <a:rPr lang="en-US" altLang="en-US" sz="2800">
                <a:solidFill>
                  <a:srgbClr val="FF0000"/>
                </a:solidFill>
                <a:latin typeface="Arial" panose="020B0604020202020204" pitchFamily="34" charset="0"/>
                <a:cs typeface="Arial" panose="020B0604020202020204" pitchFamily="34" charset="0"/>
                <a:sym typeface="Arial" panose="020B0604020202020204" pitchFamily="34" charset="0"/>
              </a:rPr>
              <a:t>checked</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exception, the method:</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must handle the exception, or</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it must have a </a:t>
            </a:r>
            <a:r>
              <a:rPr lang="en-US" altLang="en-US" sz="240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rPr>
              <a:t> clause listed in the method header.</a:t>
            </a:r>
          </a:p>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clause informs the compiler what exceptions can be thrown from a method.</a:t>
            </a:r>
          </a:p>
        </p:txBody>
      </p:sp>
    </p:spTree>
    <p:extLst>
      <p:ext uri="{BB962C8B-B14F-4D97-AF65-F5344CB8AC3E}">
        <p14:creationId xmlns:p14="http://schemas.microsoft.com/office/powerpoint/2010/main" val="1285229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ph type="title"/>
          </p:nvPr>
        </p:nvSpPr>
        <p:spPr>
          <a:xfrm>
            <a:off x="228600" y="215900"/>
            <a:ext cx="85344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Checked and Unchecked Exceptions (4 of 5)</a:t>
            </a:r>
          </a:p>
        </p:txBody>
      </p:sp>
      <p:sp>
        <p:nvSpPr>
          <p:cNvPr id="79875" name="Rectangle 3"/>
          <p:cNvSpPr txBox="1">
            <a:spLocks noGrp="1" noChangeArrowheads="1"/>
          </p:cNvSpPr>
          <p:nvPr>
            <p:ph type="body" idx="1"/>
          </p:nvPr>
        </p:nvSpPr>
        <p:spPr>
          <a:xfrm>
            <a:off x="344488" y="1646238"/>
            <a:ext cx="8229600" cy="4525962"/>
          </a:xfrm>
        </p:spPr>
        <p:txBody>
          <a:bodyPr/>
          <a:lstStyle/>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This method will not compile!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public void displayFile(String name)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 Open the file.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File file = new File(name);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Scanner inputFile = new Scanner(file);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 Read and display the file's contents.</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while (inputFile.hasNext())</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System.out.println(inputFile.nextLine());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 Close the file.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   inputFile.close();</a:t>
            </a:r>
          </a:p>
          <a:p>
            <a:pPr lvl="1" eaLnBrk="1" hangingPunct="1">
              <a:lnSpc>
                <a:spcPct val="90000"/>
              </a:lnSpc>
              <a:buSzTx/>
              <a:buFontTx/>
              <a:buNone/>
            </a:pPr>
            <a:r>
              <a:rPr lang="en-US" altLang="en-US" sz="1800" b="1">
                <a:solidFill>
                  <a:srgbClr val="000000"/>
                </a:solidFill>
                <a:latin typeface="Courier New" panose="02070309020205020404" pitchFamily="49" charset="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641103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ph type="title"/>
          </p:nvPr>
        </p:nvSpPr>
        <p:spPr>
          <a:xfrm>
            <a:off x="457200" y="215900"/>
            <a:ext cx="83820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Checked and Unchecked Exceptions (5 of 5)</a:t>
            </a:r>
          </a:p>
        </p:txBody>
      </p:sp>
      <p:sp>
        <p:nvSpPr>
          <p:cNvPr id="81923" name="Rectangle 3"/>
          <p:cNvSpPr txBox="1">
            <a:spLocks noGrp="1" noChangeArrowheads="1"/>
          </p:cNvSpPr>
          <p:nvPr>
            <p:ph type="body" idx="1"/>
          </p:nvPr>
        </p:nvSpPr>
        <p:spPr>
          <a:xfrm>
            <a:off x="457200" y="1590675"/>
            <a:ext cx="8229600" cy="4525963"/>
          </a:xfrm>
        </p:spPr>
        <p:txBody>
          <a:bodyPr/>
          <a:lstStyle/>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code in this method is capable of throwing checked exceptions. </a:t>
            </a:r>
          </a:p>
          <a:p>
            <a:pPr marL="452438" indent="-350838"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keyword </a:t>
            </a:r>
            <a:r>
              <a:rPr lang="en-US" altLang="en-US" sz="2800" b="1" dirty="0">
                <a:solidFill>
                  <a:srgbClr val="FF3300"/>
                </a:solidFill>
                <a:latin typeface="Courier New" panose="02070309020205020404" pitchFamily="49" charset="0"/>
                <a:cs typeface="Arial" panose="020B0604020202020204" pitchFamily="34" charset="0"/>
                <a:sym typeface="Arial" panose="020B0604020202020204" pitchFamily="34" charset="0"/>
              </a:rPr>
              <a:t>throws</a:t>
            </a:r>
            <a:r>
              <a:rPr lang="en-US" altLang="en-US" sz="2800" dirty="0">
                <a:solidFill>
                  <a:srgbClr val="FF3300"/>
                </a:solidFill>
                <a:latin typeface="Arial" panose="020B0604020202020204" pitchFamily="34" charset="0"/>
                <a:cs typeface="Arial" panose="020B0604020202020204" pitchFamily="34" charset="0"/>
                <a:sym typeface="Arial" panose="020B0604020202020204" pitchFamily="34" charset="0"/>
              </a:rPr>
              <a:t>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can be written at the end of the method header, followed by a list of the types of exceptions that the method can throw.</a:t>
            </a:r>
            <a:b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pPr>
            <a: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t>public void </a:t>
            </a:r>
            <a:r>
              <a:rPr lang="en-US" altLang="en-US" sz="24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displayFile</a:t>
            </a:r>
            <a: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t>(String name)</a:t>
            </a:r>
            <a:b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br>
            <a: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400" b="1" dirty="0">
                <a:solidFill>
                  <a:srgbClr val="FF3300"/>
                </a:solidFill>
                <a:latin typeface="Courier New" panose="02070309020205020404" pitchFamily="49" charset="0"/>
                <a:cs typeface="Arial" panose="020B0604020202020204" pitchFamily="34" charset="0"/>
                <a:sym typeface="Arial" panose="020B0604020202020204" pitchFamily="34" charset="0"/>
              </a:rPr>
              <a:t>throws</a:t>
            </a:r>
            <a: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sz="24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FileNotFoundException</a:t>
            </a:r>
            <a:endPar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6770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a:lstStyle/>
          <a:p>
            <a:pPr eaLnBrk="1" hangingPunct="1"/>
            <a:r>
              <a:rPr lang="en-US"/>
              <a:t>Writing Text To a File</a:t>
            </a:r>
          </a:p>
        </p:txBody>
      </p:sp>
      <p:sp>
        <p:nvSpPr>
          <p:cNvPr id="32772" name="Rectangle 3"/>
          <p:cNvSpPr>
            <a:spLocks noGrp="1" noChangeArrowheads="1"/>
          </p:cNvSpPr>
          <p:nvPr>
            <p:ph type="body" idx="4294967295"/>
          </p:nvPr>
        </p:nvSpPr>
        <p:spPr/>
        <p:txBody>
          <a:bodyPr/>
          <a:lstStyle/>
          <a:p>
            <a:pPr eaLnBrk="1" hangingPunct="1"/>
            <a:r>
              <a:rPr lang="en-US"/>
              <a:t>To open a file for text output you create an instance of the </a:t>
            </a:r>
            <a:r>
              <a:rPr lang="en-US">
                <a:latin typeface="Courier New" pitchFamily="49" charset="0"/>
              </a:rPr>
              <a:t>PrintWriter</a:t>
            </a:r>
            <a:r>
              <a:rPr lang="en-US"/>
              <a:t> class. </a:t>
            </a:r>
          </a:p>
        </p:txBody>
      </p:sp>
      <p:sp>
        <p:nvSpPr>
          <p:cNvPr id="32773" name="Text Box 4"/>
          <p:cNvSpPr txBox="1">
            <a:spLocks noChangeArrowheads="1"/>
          </p:cNvSpPr>
          <p:nvPr/>
        </p:nvSpPr>
        <p:spPr bwMode="auto">
          <a:xfrm>
            <a:off x="152400" y="2819400"/>
            <a:ext cx="876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sz="1800">
                <a:latin typeface="Courier New" pitchFamily="49" charset="0"/>
              </a:rPr>
              <a:t>PrintWriter outputFile = new PrintWriter("StudentData.txt");</a:t>
            </a:r>
          </a:p>
        </p:txBody>
      </p:sp>
      <p:sp>
        <p:nvSpPr>
          <p:cNvPr id="32774" name="Text Box 5"/>
          <p:cNvSpPr txBox="1">
            <a:spLocks noChangeArrowheads="1"/>
          </p:cNvSpPr>
          <p:nvPr/>
        </p:nvSpPr>
        <p:spPr bwMode="auto">
          <a:xfrm>
            <a:off x="838200" y="4191000"/>
            <a:ext cx="39624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name of the file that you wish to open as an argument to the </a:t>
            </a:r>
            <a:r>
              <a:rPr lang="en-US" b="1">
                <a:solidFill>
                  <a:srgbClr val="FF3300"/>
                </a:solidFill>
                <a:latin typeface="Courier New" pitchFamily="49" charset="0"/>
              </a:rPr>
              <a:t>PrintWriter</a:t>
            </a:r>
            <a:r>
              <a:rPr lang="en-US" b="1">
                <a:solidFill>
                  <a:srgbClr val="FF3300"/>
                </a:solidFill>
              </a:rPr>
              <a:t> constructor.</a:t>
            </a:r>
            <a:endParaRPr lang="en-US" b="1">
              <a:solidFill>
                <a:srgbClr val="FFFF00"/>
              </a:solidFill>
            </a:endParaRPr>
          </a:p>
        </p:txBody>
      </p:sp>
      <p:grpSp>
        <p:nvGrpSpPr>
          <p:cNvPr id="32775" name="Group 10"/>
          <p:cNvGrpSpPr>
            <a:grpSpLocks/>
          </p:cNvGrpSpPr>
          <p:nvPr/>
        </p:nvGrpSpPr>
        <p:grpSpPr bwMode="auto">
          <a:xfrm>
            <a:off x="2819400" y="3200400"/>
            <a:ext cx="4343400" cy="990600"/>
            <a:chOff x="2352" y="2016"/>
            <a:chExt cx="2160" cy="624"/>
          </a:xfrm>
        </p:grpSpPr>
        <p:sp>
          <p:nvSpPr>
            <p:cNvPr id="32777" name="Line 6"/>
            <p:cNvSpPr>
              <a:spLocks noChangeShapeType="1"/>
            </p:cNvSpPr>
            <p:nvPr/>
          </p:nvSpPr>
          <p:spPr bwMode="auto">
            <a:xfrm flipV="1">
              <a:off x="2352" y="2400"/>
              <a:ext cx="0" cy="24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78" name="Line 7"/>
            <p:cNvSpPr>
              <a:spLocks noChangeShapeType="1"/>
            </p:cNvSpPr>
            <p:nvPr/>
          </p:nvSpPr>
          <p:spPr bwMode="auto">
            <a:xfrm>
              <a:off x="2352" y="2400"/>
              <a:ext cx="216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8"/>
            <p:cNvSpPr>
              <a:spLocks noChangeShapeType="1"/>
            </p:cNvSpPr>
            <p:nvPr/>
          </p:nvSpPr>
          <p:spPr bwMode="auto">
            <a:xfrm flipV="1">
              <a:off x="4512" y="2016"/>
              <a:ext cx="0" cy="384"/>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2776" name="Text Box 11"/>
          <p:cNvSpPr txBox="1">
            <a:spLocks noChangeArrowheads="1"/>
          </p:cNvSpPr>
          <p:nvPr/>
        </p:nvSpPr>
        <p:spPr bwMode="auto">
          <a:xfrm>
            <a:off x="5715000" y="4191000"/>
            <a:ext cx="2895600" cy="101566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3300"/>
                </a:solidFill>
              </a:rPr>
              <a:t>Warning: if the file already exists, it will be overwritten.</a:t>
            </a:r>
          </a:p>
        </p:txBody>
      </p:sp>
    </p:spTree>
    <p:extLst>
      <p:ext uri="{BB962C8B-B14F-4D97-AF65-F5344CB8AC3E}">
        <p14:creationId xmlns:p14="http://schemas.microsoft.com/office/powerpoint/2010/main" val="2018401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Throwing Exceptions (1 of 2)</a:t>
            </a:r>
          </a:p>
        </p:txBody>
      </p:sp>
      <p:sp>
        <p:nvSpPr>
          <p:cNvPr id="68611" name="Rectangle 3"/>
          <p:cNvSpPr txBox="1">
            <a:spLocks noGrp="1" noChangeArrowheads="1"/>
          </p:cNvSpPr>
          <p:nvPr>
            <p:ph type="body" idx="1"/>
          </p:nvPr>
        </p:nvSpPr>
        <p:spPr/>
        <p:txBody>
          <a:bodyPr/>
          <a:lstStyle/>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You can write code that:</a:t>
            </a:r>
          </a:p>
          <a:p>
            <a:pPr marL="796925" lvl="1" indent="-344488" eaLnBrk="1" hangingPunct="1">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throws one of the standard Java exceptions, or</a:t>
            </a:r>
          </a:p>
          <a:p>
            <a:pPr marL="796925" lvl="1" indent="-344488" eaLnBrk="1" hangingPunct="1">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an instance of a </a:t>
            </a:r>
            <a:r>
              <a:rPr lang="en-US" altLang="en-US" sz="2000" dirty="0">
                <a:solidFill>
                  <a:srgbClr val="FF0000"/>
                </a:solidFill>
                <a:latin typeface="Arial" panose="020B0604020202020204" pitchFamily="34" charset="0"/>
                <a:cs typeface="Arial" panose="020B0604020202020204" pitchFamily="34" charset="0"/>
                <a:sym typeface="Arial" panose="020B0604020202020204" pitchFamily="34" charset="0"/>
              </a:rPr>
              <a:t>custom exception </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class that </a:t>
            </a:r>
            <a:r>
              <a:rPr lang="en-US" altLang="en-US" sz="2000" u="sng" dirty="0">
                <a:solidFill>
                  <a:srgbClr val="000000"/>
                </a:solidFill>
                <a:latin typeface="Arial" panose="020B0604020202020204" pitchFamily="34" charset="0"/>
                <a:cs typeface="Arial" panose="020B0604020202020204" pitchFamily="34" charset="0"/>
                <a:sym typeface="Arial" panose="020B0604020202020204" pitchFamily="34" charset="0"/>
              </a:rPr>
              <a:t>you have designed</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throw</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statement is used to </a:t>
            </a:r>
            <a:r>
              <a:rPr lang="en-US" altLang="en-US" b="1" dirty="0">
                <a:solidFill>
                  <a:srgbClr val="000000"/>
                </a:solidFill>
                <a:latin typeface="Arial" panose="020B0604020202020204" pitchFamily="34" charset="0"/>
                <a:cs typeface="Arial" panose="020B0604020202020204" pitchFamily="34" charset="0"/>
                <a:sym typeface="Arial" panose="020B0604020202020204" pitchFamily="34" charset="0"/>
              </a:rPr>
              <a:t>manually</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throw an exception.</a:t>
            </a:r>
            <a:b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defRPr/>
            </a:pP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throw new </a:t>
            </a:r>
            <a:r>
              <a:rPr lang="en-US" altLang="en-US" sz="2000" b="1" i="1" dirty="0" err="1">
                <a:solidFill>
                  <a:srgbClr val="000000"/>
                </a:solidFill>
                <a:latin typeface="Courier New" panose="02070309020205020404" pitchFamily="49" charset="0"/>
                <a:cs typeface="Arial" panose="020B0604020202020204" pitchFamily="34" charset="0"/>
                <a:sym typeface="Arial" panose="020B0604020202020204" pitchFamily="34" charset="0"/>
              </a:rPr>
              <a:t>ExceptionType</a:t>
            </a:r>
            <a:r>
              <a:rPr lang="en-US" altLang="en-US" sz="2000" b="1" i="1" dirty="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sz="2000" b="1" i="1" dirty="0" err="1">
                <a:solidFill>
                  <a:srgbClr val="000000"/>
                </a:solidFill>
                <a:latin typeface="Courier New" panose="02070309020205020404" pitchFamily="49" charset="0"/>
                <a:cs typeface="Arial" panose="020B0604020202020204" pitchFamily="34" charset="0"/>
                <a:sym typeface="Arial" panose="020B0604020202020204" pitchFamily="34" charset="0"/>
              </a:rPr>
              <a:t>MessageString</a:t>
            </a:r>
            <a:r>
              <a:rPr lang="en-US" altLang="en-US" sz="2000" b="1" i="1" dirty="0">
                <a:solidFill>
                  <a:srgbClr val="000000"/>
                </a:solidFill>
                <a:latin typeface="Courier New" panose="02070309020205020404" pitchFamily="49" charset="0"/>
                <a:cs typeface="Arial" panose="020B0604020202020204" pitchFamily="34" charset="0"/>
                <a:sym typeface="Arial" panose="020B0604020202020204" pitchFamily="34" charset="0"/>
              </a:rPr>
              <a:t>);</a:t>
            </a:r>
          </a:p>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throw</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statement causes an exception object to be created and thrown.</a:t>
            </a:r>
          </a:p>
        </p:txBody>
      </p:sp>
    </p:spTree>
    <p:extLst>
      <p:ext uri="{BB962C8B-B14F-4D97-AF65-F5344CB8AC3E}">
        <p14:creationId xmlns:p14="http://schemas.microsoft.com/office/powerpoint/2010/main" val="1076823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noChangeArrowheads="1"/>
          </p:cNvSpPr>
          <p:nvPr>
            <p:ph type="title"/>
          </p:nvPr>
        </p:nvSpPr>
        <p:spPr>
          <a:xfrm>
            <a:off x="533400" y="-3810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Throwing Exceptions (2 of 2)</a:t>
            </a:r>
          </a:p>
        </p:txBody>
      </p:sp>
      <p:sp>
        <p:nvSpPr>
          <p:cNvPr id="70659" name="Rectangle 3"/>
          <p:cNvSpPr txBox="1">
            <a:spLocks noGrp="1" noChangeArrowheads="1"/>
          </p:cNvSpPr>
          <p:nvPr>
            <p:ph type="body" idx="1"/>
          </p:nvPr>
        </p:nvSpPr>
        <p:spPr>
          <a:xfrm>
            <a:off x="381000" y="715962"/>
            <a:ext cx="8294688" cy="6065837"/>
          </a:xfrm>
        </p:spPr>
        <p:txBody>
          <a:bodyPr/>
          <a:lstStyle/>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i="1" dirty="0" err="1">
                <a:solidFill>
                  <a:srgbClr val="000000"/>
                </a:solidFill>
                <a:latin typeface="Arial" panose="020B0604020202020204" pitchFamily="34" charset="0"/>
                <a:cs typeface="Arial" panose="020B0604020202020204" pitchFamily="34" charset="0"/>
                <a:sym typeface="Arial" panose="020B0604020202020204" pitchFamily="34" charset="0"/>
              </a:rPr>
              <a:t>MessageString</a:t>
            </a:r>
            <a:r>
              <a:rPr lang="en-US" altLang="en-US" i="1"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argument contains a custom error message that can be retrieved from the exception object’s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getMessage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method.</a:t>
            </a:r>
          </a:p>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If you do not pass a message to the constructor, the exception will have a null message.</a:t>
            </a:r>
            <a:b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53975" eaLnBrk="1" hangingPunct="1">
              <a:buSzTx/>
              <a:buFontTx/>
              <a:buNone/>
              <a:defRPr/>
            </a:pP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throw new Exception("Out of fuel");</a:t>
            </a:r>
            <a:b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br>
            <a:endPar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796925" lvl="1" indent="-344488" eaLnBrk="1" hangingPunct="1">
              <a:buSzTx/>
              <a:buFontTx/>
              <a:buChar char="–"/>
              <a:defRPr/>
            </a:pPr>
            <a:r>
              <a:rPr lang="en-US" altLang="en-US" sz="2000" i="1" dirty="0">
                <a:solidFill>
                  <a:srgbClr val="FF0000"/>
                </a:solidFill>
                <a:latin typeface="Arial" panose="020B0604020202020204" pitchFamily="34" charset="0"/>
                <a:cs typeface="Arial" panose="020B0604020202020204" pitchFamily="34" charset="0"/>
                <a:sym typeface="Arial" panose="020B0604020202020204" pitchFamily="34" charset="0"/>
              </a:rPr>
              <a:t>Note: Don’t confuse the </a:t>
            </a:r>
            <a:r>
              <a:rPr lang="en-US" altLang="en-US" sz="2000" i="1" dirty="0">
                <a:solidFill>
                  <a:srgbClr val="FF0000"/>
                </a:solidFill>
                <a:latin typeface="Courier New" panose="02070309020205020404" pitchFamily="49" charset="0"/>
                <a:cs typeface="Arial" panose="020B0604020202020204" pitchFamily="34" charset="0"/>
                <a:sym typeface="Arial" panose="020B0604020202020204" pitchFamily="34" charset="0"/>
              </a:rPr>
              <a:t>throw</a:t>
            </a:r>
            <a:r>
              <a:rPr lang="en-US" altLang="en-US" sz="2000" i="1" dirty="0">
                <a:solidFill>
                  <a:srgbClr val="FF0000"/>
                </a:solidFill>
                <a:latin typeface="Arial" panose="020B0604020202020204" pitchFamily="34" charset="0"/>
                <a:cs typeface="Arial" panose="020B0604020202020204" pitchFamily="34" charset="0"/>
                <a:sym typeface="Arial" panose="020B0604020202020204" pitchFamily="34" charset="0"/>
              </a:rPr>
              <a:t> statement with the </a:t>
            </a:r>
            <a:r>
              <a:rPr lang="en-US" altLang="en-US" sz="2000" i="1" dirty="0">
                <a:solidFill>
                  <a:srgbClr val="FF0000"/>
                </a:solidFill>
                <a:latin typeface="Courier New" panose="02070309020205020404" pitchFamily="49" charset="0"/>
                <a:cs typeface="Arial" panose="020B0604020202020204" pitchFamily="34" charset="0"/>
                <a:sym typeface="Arial" panose="020B0604020202020204" pitchFamily="34" charset="0"/>
              </a:rPr>
              <a:t>throws</a:t>
            </a:r>
            <a:r>
              <a:rPr lang="en-US" altLang="en-US" sz="2000" i="1" dirty="0">
                <a:solidFill>
                  <a:srgbClr val="FF0000"/>
                </a:solidFill>
                <a:latin typeface="Arial" panose="020B0604020202020204" pitchFamily="34" charset="0"/>
                <a:cs typeface="Arial" panose="020B0604020202020204" pitchFamily="34" charset="0"/>
                <a:sym typeface="Arial" panose="020B0604020202020204" pitchFamily="34" charset="0"/>
              </a:rPr>
              <a:t> clause.</a:t>
            </a:r>
          </a:p>
          <a:p>
            <a:pPr marL="452438" indent="-350838" eaLnBrk="1" hangingPunct="1">
              <a:buSzTx/>
              <a:buFontTx/>
              <a:buChar char="•"/>
              <a:defRP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DieExceptionDemo.java</a:t>
            </a: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58496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Creating Exception Classes (1 of 2)</a:t>
            </a:r>
          </a:p>
        </p:txBody>
      </p:sp>
      <p:sp>
        <p:nvSpPr>
          <p:cNvPr id="88067" name="Rectangle 3"/>
          <p:cNvSpPr txBox="1">
            <a:spLocks noGrp="1" noChangeArrowheads="1"/>
          </p:cNvSpPr>
          <p:nvPr>
            <p:ph type="body" idx="1"/>
          </p:nvPr>
        </p:nvSpPr>
        <p:spPr>
          <a:xfrm>
            <a:off x="457200" y="1582738"/>
            <a:ext cx="8229600" cy="4525962"/>
          </a:xfrm>
        </p:spPr>
        <p:txBody>
          <a:bodyPr/>
          <a:lstStyle/>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You can create your own exception classes by deriving them from the </a:t>
            </a:r>
            <a:r>
              <a:rPr lang="en-US" altLang="en-US" sz="280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 class or one of its derived classes.</a:t>
            </a:r>
          </a:p>
          <a:p>
            <a:pPr marL="452438" indent="-350838"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BankAccount.java</a:t>
            </a:r>
            <a:endPar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NegativeStartingBalance.java</a:t>
            </a:r>
            <a:endPar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endParaRPr>
          </a:p>
          <a:p>
            <a:pPr marL="796925" lvl="1" indent="-344488" eaLnBrk="1" hangingPunct="1">
              <a:buSzTx/>
              <a:buFontTx/>
              <a:buChar char="–"/>
            </a:pPr>
            <a:r>
              <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AccountTest.java</a:t>
            </a:r>
            <a:endParaRPr lang="en-US" altLang="en-US" sz="24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811550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noGrp="1"/>
          </p:cNvSpPr>
          <p:nvPr>
            <p:ph type="title"/>
          </p:nvPr>
        </p:nvSpPr>
        <p:spPr>
          <a:xfrm>
            <a:off x="152400" y="228600"/>
            <a:ext cx="8610600" cy="609600"/>
          </a:xfrm>
        </p:spPr>
        <p:txBody>
          <a:bodyPr/>
          <a:lstStyle/>
          <a:p>
            <a:pPr>
              <a:spcBef>
                <a:spcPct val="0"/>
              </a:spcBef>
              <a:buFont typeface="Times New Roman" panose="02020603050405020304" pitchFamily="18" charset="0"/>
              <a:buNone/>
            </a:pPr>
            <a:r>
              <a:rPr lang="en-US" altLang="en-US" sz="2800">
                <a:latin typeface="Times New Roman" panose="02020603050405020304" pitchFamily="18" charset="0"/>
                <a:cs typeface="Times New Roman" panose="02020603050405020304" pitchFamily="18" charset="0"/>
                <a:sym typeface="Times New Roman" panose="02020603050405020304" pitchFamily="18" charset="0"/>
              </a:rPr>
              <a:t>Code Example of Creating Custom Exception Class</a:t>
            </a:r>
          </a:p>
        </p:txBody>
      </p:sp>
      <p:sp>
        <p:nvSpPr>
          <p:cNvPr id="90115" name="Text Placeholder 2"/>
          <p:cNvSpPr txBox="1">
            <a:spLocks noGrp="1"/>
          </p:cNvSpPr>
          <p:nvPr>
            <p:ph type="body" idx="1"/>
          </p:nvPr>
        </p:nvSpPr>
        <p:spPr>
          <a:xfrm>
            <a:off x="457200" y="838200"/>
            <a:ext cx="8686800" cy="5562600"/>
          </a:xfrm>
        </p:spPr>
        <p:txBody>
          <a:bodyPr/>
          <a:lstStyle/>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public class NegativeStartingBalance </a:t>
            </a:r>
            <a:r>
              <a:rPr lang="en-US" altLang="en-US" sz="1600" b="1">
                <a:solidFill>
                  <a:srgbClr val="FF0000"/>
                </a:solidFill>
                <a:latin typeface="Courier New" panose="02070309020205020404" pitchFamily="49" charset="0"/>
                <a:cs typeface="Courier New" panose="02070309020205020404" pitchFamily="49" charset="0"/>
                <a:sym typeface="Arial" panose="020B0604020202020204" pitchFamily="34" charset="0"/>
              </a:rPr>
              <a:t>extends Exception</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This constructor uses a generic</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error message.</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public NegativeStartingBalance()</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super("Error: Negative starting balance");</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This constructor specifies the bad starting</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balance in the error message.</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@param The bad starting balance.</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endPar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endParaRP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public NegativeStartingBalance(double amount)</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super("Error: Negative starting balance: "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amount);</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   }</a:t>
            </a:r>
          </a:p>
          <a:p>
            <a:pPr marL="101600" indent="0">
              <a:spcBef>
                <a:spcPct val="0"/>
              </a:spcBef>
              <a:buSzTx/>
              <a:buFontTx/>
              <a:buNone/>
            </a:pPr>
            <a:r>
              <a:rPr lang="en-US" altLang="en-US" sz="1600" b="1">
                <a:solidFill>
                  <a:srgbClr val="000000"/>
                </a:solidFill>
                <a:latin typeface="Courier New" panose="02070309020205020404" pitchFamily="49" charset="0"/>
                <a:cs typeface="Courier New" panose="02070309020205020404" pitchFamily="49" charset="0"/>
                <a:sym typeface="Arial" panose="020B0604020202020204" pitchFamily="34" charset="0"/>
              </a:rPr>
              <a:t>}</a:t>
            </a:r>
          </a:p>
        </p:txBody>
      </p:sp>
      <p:sp>
        <p:nvSpPr>
          <p:cNvPr id="4" name="Rectangle 3"/>
          <p:cNvSpPr/>
          <p:nvPr/>
        </p:nvSpPr>
        <p:spPr>
          <a:xfrm>
            <a:off x="5857875" y="2057400"/>
            <a:ext cx="2895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Calls Exception Class constructor</a:t>
            </a:r>
          </a:p>
        </p:txBody>
      </p:sp>
      <p:cxnSp>
        <p:nvCxnSpPr>
          <p:cNvPr id="9" name="Straight Arrow Connector 8"/>
          <p:cNvCxnSpPr/>
          <p:nvPr/>
        </p:nvCxnSpPr>
        <p:spPr>
          <a:xfrm flipH="1">
            <a:off x="3048000" y="2438400"/>
            <a:ext cx="3200400" cy="38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667000" y="2438400"/>
            <a:ext cx="3962400" cy="28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595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Creating Exception Classes (2 of 2)</a:t>
            </a:r>
          </a:p>
        </p:txBody>
      </p:sp>
      <p:sp>
        <p:nvSpPr>
          <p:cNvPr id="91139" name="Rectangle 3"/>
          <p:cNvSpPr txBox="1">
            <a:spLocks noGrp="1" noChangeArrowheads="1"/>
          </p:cNvSpPr>
          <p:nvPr>
            <p:ph type="body" idx="1"/>
          </p:nvPr>
        </p:nvSpPr>
        <p:spPr>
          <a:xfrm>
            <a:off x="457200" y="1609725"/>
            <a:ext cx="8229600" cy="4525963"/>
          </a:xfrm>
        </p:spPr>
        <p:txBody>
          <a:bodyPr/>
          <a:lstStyle/>
          <a:p>
            <a:pPr marL="452438" indent="-350838"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Some examples of exceptions that can affect a bank account:</a:t>
            </a:r>
          </a:p>
          <a:p>
            <a:pPr marL="796925" lvl="1" indent="-344488"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negative starting balance is passed to the constructor.</a:t>
            </a:r>
          </a:p>
          <a:p>
            <a:pPr marL="796925" lvl="1" indent="-344488"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negative interest rate is passed to the constructor.</a:t>
            </a:r>
          </a:p>
          <a:p>
            <a:pPr marL="796925" lvl="1" indent="-344488"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negative number is passed to the deposit method.</a:t>
            </a:r>
          </a:p>
          <a:p>
            <a:pPr marL="796925" lvl="1" indent="-344488"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negative number is passed to the withdraw method.</a:t>
            </a:r>
          </a:p>
          <a:p>
            <a:pPr marL="796925" lvl="1" indent="-344488"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The amount passed to the withdraw method exceeds the account’s balance.</a:t>
            </a:r>
          </a:p>
          <a:p>
            <a:pPr marL="452438" indent="-350838" eaLnBrk="1" hangingPunct="1">
              <a:buSzTx/>
              <a:buFontTx/>
              <a:buChar char="•"/>
            </a:pPr>
            <a:r>
              <a:rPr lang="en-US" altLang="en-US">
                <a:solidFill>
                  <a:srgbClr val="FF0000"/>
                </a:solidFill>
                <a:latin typeface="Arial" panose="020B0604020202020204" pitchFamily="34" charset="0"/>
                <a:cs typeface="Arial" panose="020B0604020202020204" pitchFamily="34" charset="0"/>
                <a:sym typeface="Arial" panose="020B0604020202020204" pitchFamily="34" charset="0"/>
              </a:rPr>
              <a:t>We can create exceptions that represent each of these error conditions.</a:t>
            </a:r>
          </a:p>
        </p:txBody>
      </p:sp>
    </p:spTree>
    <p:extLst>
      <p:ext uri="{BB962C8B-B14F-4D97-AF65-F5344CB8AC3E}">
        <p14:creationId xmlns:p14="http://schemas.microsoft.com/office/powerpoint/2010/main" val="971012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Courier New" panose="02070309020205020404" pitchFamily="49" charset="0"/>
                <a:cs typeface="Times New Roman" panose="02020603050405020304" pitchFamily="18" charset="0"/>
                <a:sym typeface="Times New Roman" panose="02020603050405020304" pitchFamily="18" charset="0"/>
              </a:rPr>
              <a:t>@exception</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Tag in Documentation Comments</a:t>
            </a:r>
          </a:p>
        </p:txBody>
      </p:sp>
      <p:sp>
        <p:nvSpPr>
          <p:cNvPr id="76803" name="Rectangle 3"/>
          <p:cNvSpPr txBox="1">
            <a:spLocks noGrp="1" noChangeArrowheads="1"/>
          </p:cNvSpPr>
          <p:nvPr>
            <p:ph type="body" idx="1"/>
          </p:nvPr>
        </p:nvSpPr>
        <p:spPr/>
        <p:txBody>
          <a:bodyPr/>
          <a:lstStyle/>
          <a:p>
            <a:pPr marL="452438" indent="-350838" eaLnBrk="1" hangingPunct="1">
              <a:buSzTx/>
              <a:buFontTx/>
              <a:buChar char="•"/>
              <a:defRP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General format</a:t>
            </a:r>
          </a:p>
          <a:p>
            <a:pPr lvl="1" indent="53975" eaLnBrk="1" hangingPunct="1">
              <a:buSzTx/>
              <a:buFontTx/>
              <a:buNone/>
              <a:defRPr/>
            </a:pPr>
            <a:r>
              <a:rPr lang="en-US" altLang="en-US" sz="2400" dirty="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i="1" dirty="0" err="1">
                <a:solidFill>
                  <a:srgbClr val="000000"/>
                </a:solidFill>
                <a:latin typeface="Arial" panose="020B0604020202020204" pitchFamily="34" charset="0"/>
                <a:cs typeface="Arial" panose="020B0604020202020204" pitchFamily="34" charset="0"/>
                <a:sym typeface="Arial" panose="020B0604020202020204" pitchFamily="34" charset="0"/>
              </a:rPr>
              <a:t>ExceptionName</a:t>
            </a:r>
            <a:r>
              <a:rPr lang="en-US" altLang="en-US" sz="2400" i="1" dirty="0">
                <a:solidFill>
                  <a:srgbClr val="000000"/>
                </a:solidFill>
                <a:latin typeface="Arial" panose="020B0604020202020204" pitchFamily="34" charset="0"/>
                <a:cs typeface="Arial" panose="020B0604020202020204" pitchFamily="34" charset="0"/>
                <a:sym typeface="Arial" panose="020B0604020202020204" pitchFamily="34" charset="0"/>
              </a:rPr>
              <a:t> Description</a:t>
            </a:r>
            <a:br>
              <a:rPr lang="en-US" altLang="en-US" sz="2400" i="1"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400" i="1"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2438" indent="-350838" eaLnBrk="1" hangingPunct="1">
              <a:buSzTx/>
              <a:buFontTx/>
              <a:buChar char="•"/>
              <a:defRP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following rules apply</a:t>
            </a:r>
          </a:p>
          <a:p>
            <a:pPr marL="796925" lvl="1" indent="-344488" eaLnBrk="1" hangingPunct="1">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@exception</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tag in a method’s documentation comment must appear after the general description of the method.</a:t>
            </a:r>
          </a:p>
          <a:p>
            <a:pPr marL="796925" lvl="1" indent="-344488" eaLnBrk="1" hangingPunct="1">
              <a:buSzTx/>
              <a:buFontTx/>
              <a:buChar char="–"/>
              <a:defRP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description can span several lines. It ends at the end of the documentation comment (the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symbol) or at the beginning of another tag.</a:t>
            </a:r>
          </a:p>
          <a:p>
            <a:pPr marL="255588" indent="-153988" eaLnBrk="1" hangingPunct="1">
              <a:buSzTx/>
              <a:buFontTx/>
              <a:buNone/>
              <a:defRPr/>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75678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14400"/>
            <a:ext cx="8458200" cy="5715000"/>
          </a:xfrm>
        </p:spPr>
        <p:txBody>
          <a:bodyPr/>
          <a:lstStyle/>
          <a:p>
            <a:pPr>
              <a:defRPr/>
            </a:pPr>
            <a:r>
              <a:rPr lang="en-US" sz="2400" b="1" dirty="0"/>
              <a:t>throw</a:t>
            </a:r>
            <a:r>
              <a:rPr lang="en-US" sz="2400" dirty="0"/>
              <a:t> – When any exception occurs, an </a:t>
            </a:r>
            <a:r>
              <a:rPr lang="en-US" sz="2400" b="1" dirty="0"/>
              <a:t>exception object </a:t>
            </a:r>
            <a:r>
              <a:rPr lang="en-US" sz="2400" dirty="0"/>
              <a:t>is getting created and then Java runtime starts processing to handle them. Sometime we might want to generate exception explicitly in our code, for example in a user authentication program we should </a:t>
            </a:r>
            <a:r>
              <a:rPr lang="en-US" sz="2400" b="1" dirty="0"/>
              <a:t>throw</a:t>
            </a:r>
            <a:r>
              <a:rPr lang="en-US" sz="2400" dirty="0"/>
              <a:t> exception to client if the password is null. </a:t>
            </a:r>
            <a:r>
              <a:rPr lang="en-US" sz="2400" b="1" dirty="0"/>
              <a:t>throw</a:t>
            </a:r>
            <a:r>
              <a:rPr lang="en-US" sz="2400" dirty="0"/>
              <a:t> keyword is used to throw exception to the runtime to handle it.</a:t>
            </a:r>
            <a:br>
              <a:rPr lang="en-US" sz="2400" dirty="0"/>
            </a:br>
            <a:endParaRPr lang="en-US" sz="2400" dirty="0"/>
          </a:p>
          <a:p>
            <a:pPr>
              <a:defRPr/>
            </a:pPr>
            <a:r>
              <a:rPr lang="en-US" sz="2400" b="1" dirty="0">
                <a:solidFill>
                  <a:schemeClr val="tx1"/>
                </a:solidFill>
              </a:rPr>
              <a:t>throws</a:t>
            </a:r>
            <a:r>
              <a:rPr lang="en-US" sz="2400" dirty="0">
                <a:solidFill>
                  <a:schemeClr val="tx1"/>
                </a:solidFill>
              </a:rPr>
              <a:t> – When we are throwing any exception in a method and </a:t>
            </a:r>
            <a:r>
              <a:rPr lang="en-US" sz="2400" b="1" u="sng" dirty="0">
                <a:solidFill>
                  <a:schemeClr val="tx1"/>
                </a:solidFill>
              </a:rPr>
              <a:t>not handling it</a:t>
            </a:r>
            <a:r>
              <a:rPr lang="en-US" sz="2400" dirty="0">
                <a:solidFill>
                  <a:schemeClr val="tx1"/>
                </a:solidFill>
              </a:rPr>
              <a:t>, then we need to use </a:t>
            </a:r>
            <a:r>
              <a:rPr lang="en-US" sz="2400" b="1" dirty="0">
                <a:solidFill>
                  <a:schemeClr val="tx1"/>
                </a:solidFill>
              </a:rPr>
              <a:t>throws</a:t>
            </a:r>
            <a:r>
              <a:rPr lang="en-US" sz="2400" dirty="0">
                <a:solidFill>
                  <a:schemeClr val="tx1"/>
                </a:solidFill>
              </a:rPr>
              <a:t> keyword in method signature to let caller program know the exceptions that might be thrown by the method. The caller method might handle these exceptions or propagate it to it’s caller method using </a:t>
            </a:r>
            <a:r>
              <a:rPr lang="en-US" sz="2400" b="1" dirty="0">
                <a:solidFill>
                  <a:schemeClr val="tx1"/>
                </a:solidFill>
              </a:rPr>
              <a:t>throws</a:t>
            </a:r>
            <a:r>
              <a:rPr lang="en-US" sz="2400" dirty="0">
                <a:solidFill>
                  <a:schemeClr val="tx1"/>
                </a:solidFill>
              </a:rPr>
              <a:t> keyword. We can provide multiple exceptions in the throws clause and it can be used with </a:t>
            </a:r>
            <a:r>
              <a:rPr lang="en-US" sz="2400" dirty="0">
                <a:solidFill>
                  <a:schemeClr val="tx1"/>
                </a:solidFill>
                <a:hlinkClick r:id="rId2"/>
              </a:rPr>
              <a:t>main()</a:t>
            </a:r>
            <a:r>
              <a:rPr lang="en-US" sz="2400" dirty="0">
                <a:solidFill>
                  <a:schemeClr val="tx1"/>
                </a:solidFill>
              </a:rPr>
              <a:t> method also.</a:t>
            </a:r>
          </a:p>
          <a:p>
            <a:pPr marL="101600" indent="0">
              <a:buFont typeface="Arial"/>
              <a:buNone/>
              <a:defRPr/>
            </a:pPr>
            <a:endParaRPr lang="en-US" sz="1050" dirty="0"/>
          </a:p>
        </p:txBody>
      </p:sp>
      <p:sp>
        <p:nvSpPr>
          <p:cNvPr id="95235" name="Title 5"/>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z="3200">
                <a:latin typeface="Times New Roman" panose="02020603050405020304" pitchFamily="18" charset="0"/>
                <a:cs typeface="Times New Roman" panose="02020603050405020304" pitchFamily="18" charset="0"/>
                <a:sym typeface="Times New Roman" panose="02020603050405020304" pitchFamily="18" charset="0"/>
              </a:rPr>
              <a:t>Exception Handling Keywords Summary</a:t>
            </a: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0046832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txBox="1">
            <a:spLocks noGrp="1"/>
          </p:cNvSpPr>
          <p:nvPr>
            <p:ph type="title"/>
          </p:nvPr>
        </p:nvSpPr>
        <p:spPr>
          <a:xfrm>
            <a:off x="533400" y="-304800"/>
            <a:ext cx="8229600" cy="1096963"/>
          </a:xfrm>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Exception Handling Keywords Summary</a:t>
            </a: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6259" name="Text Placeholder 2"/>
          <p:cNvSpPr txBox="1">
            <a:spLocks noGrp="1"/>
          </p:cNvSpPr>
          <p:nvPr>
            <p:ph type="body" idx="1"/>
          </p:nvPr>
        </p:nvSpPr>
        <p:spPr>
          <a:xfrm>
            <a:off x="304800" y="792163"/>
            <a:ext cx="8294688" cy="5380037"/>
          </a:xfrm>
        </p:spPr>
        <p:txBody>
          <a:bodyPr/>
          <a:lstStyle/>
          <a:p>
            <a:pPr marL="255588" indent="-153988">
              <a:buSzTx/>
              <a:buFontTx/>
              <a:buChar char="•"/>
            </a:pP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 We use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try-catch block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for exception handling </a:t>
            </a:r>
            <a:r>
              <a:rPr lang="en-US" altLang="en-US" sz="2400" u="sng" dirty="0">
                <a:solidFill>
                  <a:srgbClr val="000000"/>
                </a:solidFill>
                <a:latin typeface="Arial" panose="020B0604020202020204" pitchFamily="34" charset="0"/>
                <a:cs typeface="Arial" panose="020B0604020202020204" pitchFamily="34" charset="0"/>
                <a:sym typeface="Arial" panose="020B0604020202020204" pitchFamily="34" charset="0"/>
              </a:rPr>
              <a:t>in our code</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is the start of the block and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catch</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is at the end of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block to handle the exceptions. We can have multiple catch blocks with a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block can be nested also.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catch</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block requires a parameter that should be of type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Exception</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255588" indent="-153988">
              <a:buSzTx/>
              <a:buFontTx/>
              <a:buChar char="•"/>
            </a:pP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FontTx/>
              <a:buChar char="•"/>
            </a:pP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finally</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finally</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block is </a:t>
            </a:r>
            <a:r>
              <a:rPr lang="en-US" altLang="en-US" sz="2400" u="sng" dirty="0">
                <a:solidFill>
                  <a:srgbClr val="000000"/>
                </a:solidFill>
                <a:latin typeface="Arial" panose="020B0604020202020204" pitchFamily="34" charset="0"/>
                <a:cs typeface="Arial" panose="020B0604020202020204" pitchFamily="34" charset="0"/>
                <a:sym typeface="Arial" panose="020B0604020202020204" pitchFamily="34" charset="0"/>
              </a:rPr>
              <a:t>optional</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and can be used only with </a:t>
            </a:r>
            <a:r>
              <a:rPr lang="en-US" altLang="en-US" sz="2400" b="1" dirty="0">
                <a:solidFill>
                  <a:srgbClr val="000000"/>
                </a:solidFill>
                <a:latin typeface="Arial" panose="020B0604020202020204" pitchFamily="34" charset="0"/>
                <a:cs typeface="Arial" panose="020B0604020202020204" pitchFamily="34" charset="0"/>
                <a:sym typeface="Arial" panose="020B0604020202020204" pitchFamily="34" charset="0"/>
              </a:rPr>
              <a:t>try-catch</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block. Since exception halts the process of execution, we might have some resources open that will not get closed, so we can use finally block. finally block gets executed </a:t>
            </a:r>
            <a:r>
              <a:rPr lang="en-US" altLang="en-US" sz="2400" u="sng" dirty="0">
                <a:solidFill>
                  <a:srgbClr val="000000"/>
                </a:solidFill>
                <a:latin typeface="Arial" panose="020B0604020202020204" pitchFamily="34" charset="0"/>
                <a:cs typeface="Arial" panose="020B0604020202020204" pitchFamily="34" charset="0"/>
                <a:sym typeface="Arial" panose="020B0604020202020204" pitchFamily="34" charset="0"/>
              </a:rPr>
              <a:t>always</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whether exception occurred or not.</a:t>
            </a:r>
          </a:p>
          <a:p>
            <a:pPr marL="255588" indent="-153988">
              <a:buSzTx/>
              <a:buFontTx/>
              <a:buChar char="•"/>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18524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pPr eaLnBrk="1" hangingPunct="1"/>
            <a:r>
              <a:rPr lang="en-US"/>
              <a:t>Reading Data From a File</a:t>
            </a:r>
          </a:p>
        </p:txBody>
      </p:sp>
      <p:sp>
        <p:nvSpPr>
          <p:cNvPr id="41988" name="Rectangle 3"/>
          <p:cNvSpPr>
            <a:spLocks noGrp="1" noChangeArrowheads="1"/>
          </p:cNvSpPr>
          <p:nvPr>
            <p:ph type="body" idx="4294967295"/>
          </p:nvPr>
        </p:nvSpPr>
        <p:spPr>
          <a:xfrm>
            <a:off x="304800" y="1524000"/>
            <a:ext cx="8305800" cy="1524000"/>
          </a:xfrm>
        </p:spPr>
        <p:txBody>
          <a:bodyPr/>
          <a:lstStyle/>
          <a:p>
            <a:pPr eaLnBrk="1" hangingPunct="1"/>
            <a:r>
              <a:rPr lang="en-US"/>
              <a:t>You use the </a:t>
            </a:r>
            <a:r>
              <a:rPr lang="en-US">
                <a:latin typeface="Courier New" pitchFamily="49" charset="0"/>
              </a:rPr>
              <a:t>File</a:t>
            </a:r>
            <a:r>
              <a:rPr lang="en-US"/>
              <a:t> class and the </a:t>
            </a:r>
            <a:r>
              <a:rPr lang="en-US">
                <a:latin typeface="Courier New" pitchFamily="49" charset="0"/>
              </a:rPr>
              <a:t>Scanner</a:t>
            </a:r>
            <a:r>
              <a:rPr lang="en-US"/>
              <a:t> class to read data from a file:</a:t>
            </a:r>
          </a:p>
        </p:txBody>
      </p:sp>
      <p:sp>
        <p:nvSpPr>
          <p:cNvPr id="41989" name="Text Box 4"/>
          <p:cNvSpPr txBox="1">
            <a:spLocks noChangeArrowheads="1"/>
          </p:cNvSpPr>
          <p:nvPr/>
        </p:nvSpPr>
        <p:spPr bwMode="auto">
          <a:xfrm>
            <a:off x="685800" y="4038600"/>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l" eaLnBrk="1" hangingPunct="1"/>
            <a:r>
              <a:rPr lang="en-US" dirty="0">
                <a:latin typeface="Courier New" pitchFamily="49" charset="0"/>
              </a:rPr>
              <a:t>File </a:t>
            </a:r>
            <a:r>
              <a:rPr lang="en-US" dirty="0" err="1">
                <a:solidFill>
                  <a:srgbClr val="FF0000"/>
                </a:solidFill>
                <a:latin typeface="Courier New" pitchFamily="49" charset="0"/>
              </a:rPr>
              <a:t>myFile</a:t>
            </a:r>
            <a:r>
              <a:rPr lang="en-US" dirty="0">
                <a:latin typeface="Courier New" pitchFamily="49" charset="0"/>
              </a:rPr>
              <a:t> = new File(</a:t>
            </a:r>
            <a:r>
              <a:rPr lang="en-US" dirty="0">
                <a:solidFill>
                  <a:srgbClr val="FF0000"/>
                </a:solidFill>
                <a:latin typeface="Courier New" pitchFamily="49" charset="0"/>
              </a:rPr>
              <a:t>"Customers.txt"</a:t>
            </a:r>
            <a:r>
              <a:rPr lang="en-US" dirty="0">
                <a:latin typeface="Courier New" pitchFamily="49" charset="0"/>
              </a:rPr>
              <a:t>);</a:t>
            </a:r>
          </a:p>
          <a:p>
            <a:pPr algn="l" eaLnBrk="1" hangingPunct="1"/>
            <a:r>
              <a:rPr lang="en-US" dirty="0">
                <a:latin typeface="Courier New" pitchFamily="49" charset="0"/>
              </a:rPr>
              <a:t>Scanner </a:t>
            </a:r>
            <a:r>
              <a:rPr lang="en-US" dirty="0" err="1">
                <a:latin typeface="Courier New" pitchFamily="49" charset="0"/>
              </a:rPr>
              <a:t>inputFile</a:t>
            </a:r>
            <a:r>
              <a:rPr lang="en-US" dirty="0">
                <a:latin typeface="Courier New" pitchFamily="49" charset="0"/>
              </a:rPr>
              <a:t> = new Scanner(</a:t>
            </a:r>
            <a:r>
              <a:rPr lang="en-US" dirty="0" err="1">
                <a:solidFill>
                  <a:srgbClr val="FF0000"/>
                </a:solidFill>
                <a:latin typeface="Courier New" pitchFamily="49" charset="0"/>
              </a:rPr>
              <a:t>myFile</a:t>
            </a:r>
            <a:r>
              <a:rPr lang="en-US" dirty="0">
                <a:latin typeface="Courier New" pitchFamily="49" charset="0"/>
              </a:rPr>
              <a:t>);</a:t>
            </a:r>
            <a:r>
              <a:rPr lang="en-US" dirty="0"/>
              <a:t> </a:t>
            </a:r>
          </a:p>
        </p:txBody>
      </p:sp>
      <p:grpSp>
        <p:nvGrpSpPr>
          <p:cNvPr id="13" name="Group 12"/>
          <p:cNvGrpSpPr/>
          <p:nvPr/>
        </p:nvGrpSpPr>
        <p:grpSpPr>
          <a:xfrm>
            <a:off x="5257800" y="2590800"/>
            <a:ext cx="3733800" cy="1447800"/>
            <a:chOff x="5257800" y="2590800"/>
            <a:chExt cx="3733800" cy="1447800"/>
          </a:xfrm>
        </p:grpSpPr>
        <p:sp>
          <p:nvSpPr>
            <p:cNvPr id="41990" name="Text Box 5"/>
            <p:cNvSpPr txBox="1">
              <a:spLocks noChangeArrowheads="1"/>
            </p:cNvSpPr>
            <p:nvPr/>
          </p:nvSpPr>
          <p:spPr bwMode="auto">
            <a:xfrm>
              <a:off x="5562600" y="2590800"/>
              <a:ext cx="3429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name of the file as an argument to the </a:t>
              </a:r>
              <a:r>
                <a:rPr lang="en-US" b="1">
                  <a:solidFill>
                    <a:srgbClr val="FF3300"/>
                  </a:solidFill>
                  <a:latin typeface="Courier New" pitchFamily="49" charset="0"/>
                </a:rPr>
                <a:t>File</a:t>
              </a:r>
              <a:r>
                <a:rPr lang="en-US" b="1">
                  <a:solidFill>
                    <a:srgbClr val="FF3300"/>
                  </a:solidFill>
                </a:rPr>
                <a:t> class constructor.</a:t>
              </a:r>
            </a:p>
          </p:txBody>
        </p:sp>
        <p:grpSp>
          <p:nvGrpSpPr>
            <p:cNvPr id="41992" name="Group 10"/>
            <p:cNvGrpSpPr>
              <a:grpSpLocks/>
            </p:cNvGrpSpPr>
            <p:nvPr/>
          </p:nvGrpSpPr>
          <p:grpSpPr bwMode="auto">
            <a:xfrm>
              <a:off x="5257800" y="3048000"/>
              <a:ext cx="304800" cy="990600"/>
              <a:chOff x="3312" y="1920"/>
              <a:chExt cx="192" cy="624"/>
            </a:xfrm>
          </p:grpSpPr>
          <p:sp>
            <p:nvSpPr>
              <p:cNvPr id="41995" name="Line 8"/>
              <p:cNvSpPr>
                <a:spLocks noChangeShapeType="1"/>
              </p:cNvSpPr>
              <p:nvPr/>
            </p:nvSpPr>
            <p:spPr bwMode="auto">
              <a:xfrm flipH="1">
                <a:off x="3312" y="1920"/>
                <a:ext cx="19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6" name="Line 9"/>
              <p:cNvSpPr>
                <a:spLocks noChangeShapeType="1"/>
              </p:cNvSpPr>
              <p:nvPr/>
            </p:nvSpPr>
            <p:spPr bwMode="auto">
              <a:xfrm>
                <a:off x="3312" y="1920"/>
                <a:ext cx="0" cy="62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p:nvPr/>
        </p:nvGrpSpPr>
        <p:grpSpPr>
          <a:xfrm>
            <a:off x="914400" y="4724400"/>
            <a:ext cx="5105400" cy="1320800"/>
            <a:chOff x="914400" y="4724400"/>
            <a:chExt cx="5105400" cy="1320800"/>
          </a:xfrm>
        </p:grpSpPr>
        <p:sp>
          <p:nvSpPr>
            <p:cNvPr id="41991" name="Text Box 6"/>
            <p:cNvSpPr txBox="1">
              <a:spLocks noChangeArrowheads="1"/>
            </p:cNvSpPr>
            <p:nvPr/>
          </p:nvSpPr>
          <p:spPr bwMode="auto">
            <a:xfrm>
              <a:off x="914400" y="5029200"/>
              <a:ext cx="3429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Pass the </a:t>
              </a:r>
              <a:r>
                <a:rPr lang="en-US" b="1">
                  <a:solidFill>
                    <a:srgbClr val="FF3300"/>
                  </a:solidFill>
                  <a:latin typeface="Courier New" pitchFamily="49" charset="0"/>
                </a:rPr>
                <a:t>File</a:t>
              </a:r>
              <a:r>
                <a:rPr lang="en-US" b="1">
                  <a:solidFill>
                    <a:srgbClr val="FF3300"/>
                  </a:solidFill>
                </a:rPr>
                <a:t> object as an argument to the </a:t>
              </a:r>
              <a:r>
                <a:rPr lang="en-US" b="1">
                  <a:solidFill>
                    <a:srgbClr val="FF3300"/>
                  </a:solidFill>
                  <a:latin typeface="Courier New" pitchFamily="49" charset="0"/>
                </a:rPr>
                <a:t>Scanner</a:t>
              </a:r>
              <a:r>
                <a:rPr lang="en-US" b="1">
                  <a:solidFill>
                    <a:srgbClr val="FF3300"/>
                  </a:solidFill>
                </a:rPr>
                <a:t> class constructor.</a:t>
              </a:r>
            </a:p>
          </p:txBody>
        </p:sp>
        <p:sp>
          <p:nvSpPr>
            <p:cNvPr id="41993" name="Line 11"/>
            <p:cNvSpPr>
              <a:spLocks noChangeShapeType="1"/>
            </p:cNvSpPr>
            <p:nvPr/>
          </p:nvSpPr>
          <p:spPr bwMode="auto">
            <a:xfrm>
              <a:off x="4343400" y="5562600"/>
              <a:ext cx="16764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994" name="Line 12"/>
            <p:cNvSpPr>
              <a:spLocks noChangeShapeType="1"/>
            </p:cNvSpPr>
            <p:nvPr/>
          </p:nvSpPr>
          <p:spPr bwMode="auto">
            <a:xfrm flipV="1">
              <a:off x="6019800" y="4724400"/>
              <a:ext cx="0" cy="838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73308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p:txBody>
          <a:bodyPr/>
          <a:lstStyle/>
          <a:p>
            <a:pPr eaLnBrk="1" hangingPunct="1"/>
            <a:r>
              <a:rPr lang="en-US"/>
              <a:t>Reading Data From a File</a:t>
            </a:r>
          </a:p>
        </p:txBody>
      </p:sp>
      <p:sp>
        <p:nvSpPr>
          <p:cNvPr id="43012" name="Rectangle 3"/>
          <p:cNvSpPr>
            <a:spLocks noGrp="1" noChangeArrowheads="1"/>
          </p:cNvSpPr>
          <p:nvPr>
            <p:ph type="body" idx="4294967295"/>
          </p:nvPr>
        </p:nvSpPr>
        <p:spPr>
          <a:xfrm>
            <a:off x="457200" y="1447800"/>
            <a:ext cx="8229600" cy="4724400"/>
          </a:xfrm>
        </p:spPr>
        <p:txBody>
          <a:bodyPr/>
          <a:lstStyle/>
          <a:p>
            <a:pPr lvl="1" eaLnBrk="1" hangingPunct="1">
              <a:buFontTx/>
              <a:buNone/>
            </a:pPr>
            <a:r>
              <a:rPr lang="en-US" sz="1600" b="1">
                <a:latin typeface="Courier New" pitchFamily="49" charset="0"/>
                <a:cs typeface="Times New Roman" pitchFamily="18" charset="0"/>
              </a:rPr>
              <a:t>Scanner keyboard = new Scanner(System.in);</a:t>
            </a:r>
          </a:p>
          <a:p>
            <a:pPr lvl="1" eaLnBrk="1" hangingPunct="1">
              <a:buFontTx/>
              <a:buNone/>
            </a:pPr>
            <a:r>
              <a:rPr lang="en-US" sz="1600" b="1">
                <a:latin typeface="Courier New" pitchFamily="49" charset="0"/>
                <a:cs typeface="Times New Roman" pitchFamily="18" charset="0"/>
              </a:rPr>
              <a:t>System.out.print("Enter the filename: ");</a:t>
            </a:r>
          </a:p>
          <a:p>
            <a:pPr lvl="1" eaLnBrk="1" hangingPunct="1">
              <a:buFontTx/>
              <a:buNone/>
            </a:pPr>
            <a:r>
              <a:rPr lang="en-US" sz="1600" b="1">
                <a:latin typeface="Courier New" pitchFamily="49" charset="0"/>
                <a:cs typeface="Times New Roman" pitchFamily="18" charset="0"/>
              </a:rPr>
              <a:t>String filename = keyboard.nextLine();</a:t>
            </a:r>
          </a:p>
          <a:p>
            <a:pPr lvl="1" eaLnBrk="1" hangingPunct="1">
              <a:buFontTx/>
              <a:buNone/>
            </a:pPr>
            <a:r>
              <a:rPr lang="en-US" sz="1600" b="1">
                <a:latin typeface="Courier New" pitchFamily="49" charset="0"/>
                <a:cs typeface="Times New Roman" pitchFamily="18" charset="0"/>
              </a:rPr>
              <a:t>File file = new File(filename);</a:t>
            </a:r>
          </a:p>
          <a:p>
            <a:pPr lvl="1" eaLnBrk="1" hangingPunct="1">
              <a:buFontTx/>
              <a:buNone/>
            </a:pPr>
            <a:r>
              <a:rPr lang="en-US" sz="1600" b="1">
                <a:latin typeface="Courier New" pitchFamily="49" charset="0"/>
                <a:cs typeface="Times New Roman" pitchFamily="18" charset="0"/>
              </a:rPr>
              <a:t>Scanner inputFile = new Scanner(file);</a:t>
            </a:r>
            <a:br>
              <a:rPr lang="en-US" sz="1600" b="1">
                <a:latin typeface="Courier New" pitchFamily="49" charset="0"/>
                <a:cs typeface="Times New Roman" pitchFamily="18" charset="0"/>
              </a:rPr>
            </a:br>
            <a:endParaRPr lang="en-US" sz="1600" b="1">
              <a:latin typeface="Courier New" pitchFamily="49" charset="0"/>
              <a:cs typeface="Times New Roman" pitchFamily="18" charset="0"/>
            </a:endParaRPr>
          </a:p>
          <a:p>
            <a:pPr eaLnBrk="1" hangingPunct="1"/>
            <a:r>
              <a:rPr lang="en-US" sz="2400"/>
              <a:t>The lines above:</a:t>
            </a:r>
          </a:p>
          <a:p>
            <a:pPr lvl="1" eaLnBrk="1" hangingPunct="1"/>
            <a:r>
              <a:rPr lang="en-US" sz="2000"/>
              <a:t>Creates an instance of the </a:t>
            </a:r>
            <a:r>
              <a:rPr lang="en-US" sz="2000">
                <a:latin typeface="Courier New" pitchFamily="49" charset="0"/>
              </a:rPr>
              <a:t>Scanner</a:t>
            </a:r>
            <a:r>
              <a:rPr lang="en-US" sz="2000"/>
              <a:t> class to read from the keyboard</a:t>
            </a:r>
          </a:p>
          <a:p>
            <a:pPr lvl="1" eaLnBrk="1" hangingPunct="1"/>
            <a:r>
              <a:rPr lang="en-US" sz="2000"/>
              <a:t>Prompt the user for a filename</a:t>
            </a:r>
          </a:p>
          <a:p>
            <a:pPr lvl="1" eaLnBrk="1" hangingPunct="1"/>
            <a:r>
              <a:rPr lang="en-US" sz="2000"/>
              <a:t>Get the filename from the user</a:t>
            </a:r>
          </a:p>
          <a:p>
            <a:pPr lvl="1" eaLnBrk="1" hangingPunct="1"/>
            <a:r>
              <a:rPr lang="en-US" sz="2000"/>
              <a:t>Create an instance of the </a:t>
            </a:r>
            <a:r>
              <a:rPr lang="en-US" sz="2000">
                <a:latin typeface="Courier New" pitchFamily="49" charset="0"/>
              </a:rPr>
              <a:t>File</a:t>
            </a:r>
            <a:r>
              <a:rPr lang="en-US" sz="2000"/>
              <a:t> class to represent the file</a:t>
            </a:r>
          </a:p>
          <a:p>
            <a:pPr lvl="1" eaLnBrk="1" hangingPunct="1"/>
            <a:r>
              <a:rPr lang="en-US" sz="2000"/>
              <a:t>Create an instance of the </a:t>
            </a:r>
            <a:r>
              <a:rPr lang="en-US" sz="2000">
                <a:latin typeface="Courier New" pitchFamily="49" charset="0"/>
              </a:rPr>
              <a:t>Scanner</a:t>
            </a:r>
            <a:r>
              <a:rPr lang="en-US" sz="2000"/>
              <a:t> class that reads from the file</a:t>
            </a:r>
          </a:p>
        </p:txBody>
      </p:sp>
    </p:spTree>
    <p:extLst>
      <p:ext uri="{BB962C8B-B14F-4D97-AF65-F5344CB8AC3E}">
        <p14:creationId xmlns:p14="http://schemas.microsoft.com/office/powerpoint/2010/main" val="340529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en-US"/>
              <a:t>The </a:t>
            </a:r>
            <a:r>
              <a:rPr lang="en-US" sz="3200">
                <a:latin typeface="Courier New" pitchFamily="49" charset="0"/>
              </a:rPr>
              <a:t>PrintWriter</a:t>
            </a:r>
            <a:r>
              <a:rPr lang="en-US"/>
              <a:t> Class</a:t>
            </a:r>
          </a:p>
        </p:txBody>
      </p:sp>
      <p:sp>
        <p:nvSpPr>
          <p:cNvPr id="33796" name="Rectangle 3"/>
          <p:cNvSpPr>
            <a:spLocks noGrp="1" noChangeArrowheads="1"/>
          </p:cNvSpPr>
          <p:nvPr>
            <p:ph type="body" idx="4294967295"/>
          </p:nvPr>
        </p:nvSpPr>
        <p:spPr>
          <a:xfrm>
            <a:off x="457200" y="1447800"/>
            <a:ext cx="8153400" cy="4724400"/>
          </a:xfrm>
        </p:spPr>
        <p:txBody>
          <a:bodyPr/>
          <a:lstStyle/>
          <a:p>
            <a:pPr eaLnBrk="1" hangingPunct="1">
              <a:lnSpc>
                <a:spcPct val="90000"/>
              </a:lnSpc>
            </a:pPr>
            <a:r>
              <a:rPr lang="en-US" dirty="0"/>
              <a:t>The </a:t>
            </a:r>
            <a:r>
              <a:rPr lang="en-US" dirty="0" err="1">
                <a:latin typeface="Courier New" pitchFamily="49" charset="0"/>
              </a:rPr>
              <a:t>PrintWriter</a:t>
            </a:r>
            <a:r>
              <a:rPr lang="en-US" dirty="0"/>
              <a:t> class allows you to </a:t>
            </a:r>
            <a:r>
              <a:rPr lang="en-US" dirty="0">
                <a:solidFill>
                  <a:srgbClr val="FF0000"/>
                </a:solidFill>
              </a:rPr>
              <a:t>write</a:t>
            </a:r>
            <a:r>
              <a:rPr lang="en-US" dirty="0"/>
              <a:t> data to a file using the </a:t>
            </a:r>
            <a:r>
              <a:rPr lang="en-US" dirty="0">
                <a:solidFill>
                  <a:srgbClr val="FF0000"/>
                </a:solidFill>
                <a:latin typeface="Courier New" pitchFamily="49" charset="0"/>
              </a:rPr>
              <a:t>print</a:t>
            </a:r>
            <a:r>
              <a:rPr lang="en-US" dirty="0"/>
              <a:t> and </a:t>
            </a:r>
            <a:r>
              <a:rPr lang="en-US" dirty="0" err="1">
                <a:solidFill>
                  <a:srgbClr val="FF0000"/>
                </a:solidFill>
                <a:latin typeface="Courier New" pitchFamily="49" charset="0"/>
              </a:rPr>
              <a:t>println</a:t>
            </a:r>
            <a:r>
              <a:rPr lang="en-US" dirty="0"/>
              <a:t> methods, as you have been using to display data on the screen. </a:t>
            </a:r>
          </a:p>
          <a:p>
            <a:pPr eaLnBrk="1" hangingPunct="1">
              <a:lnSpc>
                <a:spcPct val="90000"/>
              </a:lnSpc>
            </a:pPr>
            <a:r>
              <a:rPr lang="en-US" dirty="0"/>
              <a:t>Just as with the </a:t>
            </a:r>
            <a:r>
              <a:rPr lang="en-US" dirty="0" err="1">
                <a:latin typeface="Courier New" pitchFamily="49" charset="0"/>
              </a:rPr>
              <a:t>System.out</a:t>
            </a:r>
            <a:r>
              <a:rPr lang="en-US" dirty="0"/>
              <a:t> object, the </a:t>
            </a:r>
            <a:r>
              <a:rPr lang="en-US" dirty="0" err="1">
                <a:latin typeface="Courier New" pitchFamily="49" charset="0"/>
              </a:rPr>
              <a:t>println</a:t>
            </a:r>
            <a:r>
              <a:rPr lang="en-US" dirty="0"/>
              <a:t> method of the </a:t>
            </a:r>
            <a:r>
              <a:rPr lang="en-US" dirty="0" err="1">
                <a:latin typeface="Courier New" pitchFamily="49" charset="0"/>
              </a:rPr>
              <a:t>PrintWriter</a:t>
            </a:r>
            <a:r>
              <a:rPr lang="en-US" dirty="0"/>
              <a:t> class will place a newline character after the written data.</a:t>
            </a:r>
          </a:p>
          <a:p>
            <a:pPr eaLnBrk="1" hangingPunct="1">
              <a:lnSpc>
                <a:spcPct val="90000"/>
              </a:lnSpc>
            </a:pPr>
            <a:r>
              <a:rPr lang="en-US" dirty="0"/>
              <a:t>The </a:t>
            </a:r>
            <a:r>
              <a:rPr lang="en-US" dirty="0">
                <a:latin typeface="Courier New" pitchFamily="49" charset="0"/>
              </a:rPr>
              <a:t>print</a:t>
            </a:r>
            <a:r>
              <a:rPr lang="en-US" dirty="0"/>
              <a:t> method writes data without writing the newline character.</a:t>
            </a:r>
          </a:p>
        </p:txBody>
      </p:sp>
    </p:spTree>
    <p:extLst>
      <p:ext uri="{BB962C8B-B14F-4D97-AF65-F5344CB8AC3E}">
        <p14:creationId xmlns:p14="http://schemas.microsoft.com/office/powerpoint/2010/main" val="2723897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lstStyle/>
          <a:p>
            <a:pPr eaLnBrk="1" hangingPunct="1"/>
            <a:r>
              <a:rPr lang="en-US"/>
              <a:t>Reading Data From a File</a:t>
            </a:r>
          </a:p>
        </p:txBody>
      </p:sp>
      <p:sp>
        <p:nvSpPr>
          <p:cNvPr id="44036" name="Rectangle 3"/>
          <p:cNvSpPr>
            <a:spLocks noGrp="1" noChangeArrowheads="1"/>
          </p:cNvSpPr>
          <p:nvPr>
            <p:ph type="body" idx="4294967295"/>
          </p:nvPr>
        </p:nvSpPr>
        <p:spPr>
          <a:xfrm>
            <a:off x="381000" y="1447800"/>
            <a:ext cx="8001000" cy="1600200"/>
          </a:xfrm>
        </p:spPr>
        <p:txBody>
          <a:bodyPr/>
          <a:lstStyle/>
          <a:p>
            <a:pPr eaLnBrk="1" hangingPunct="1"/>
            <a:r>
              <a:rPr lang="en-US" sz="2400"/>
              <a:t>Once an instance of </a:t>
            </a:r>
            <a:r>
              <a:rPr lang="en-US" sz="2400">
                <a:latin typeface="Courier New" pitchFamily="49" charset="0"/>
              </a:rPr>
              <a:t>Scanner</a:t>
            </a:r>
            <a:r>
              <a:rPr lang="en-US" sz="2400"/>
              <a:t> is created, data can be read using the same methods that you have used to read keyboard input (</a:t>
            </a:r>
            <a:r>
              <a:rPr lang="en-US" sz="2400">
                <a:latin typeface="Courier New" pitchFamily="49" charset="0"/>
              </a:rPr>
              <a:t>nextLine</a:t>
            </a:r>
            <a:r>
              <a:rPr lang="en-US" sz="2400"/>
              <a:t>, </a:t>
            </a:r>
            <a:r>
              <a:rPr lang="en-US" sz="2400">
                <a:latin typeface="Courier New" pitchFamily="49" charset="0"/>
              </a:rPr>
              <a:t>nextInt</a:t>
            </a:r>
            <a:r>
              <a:rPr lang="en-US" sz="2400"/>
              <a:t>, </a:t>
            </a:r>
            <a:r>
              <a:rPr lang="en-US" sz="2400">
                <a:latin typeface="Courier New" pitchFamily="49" charset="0"/>
              </a:rPr>
              <a:t>nextDouble</a:t>
            </a:r>
            <a:r>
              <a:rPr lang="en-US" sz="2400"/>
              <a:t>, etc).</a:t>
            </a:r>
          </a:p>
        </p:txBody>
      </p:sp>
      <p:sp>
        <p:nvSpPr>
          <p:cNvPr id="44037" name="Text Box 4"/>
          <p:cNvSpPr txBox="1">
            <a:spLocks noChangeArrowheads="1"/>
          </p:cNvSpPr>
          <p:nvPr/>
        </p:nvSpPr>
        <p:spPr bwMode="auto">
          <a:xfrm>
            <a:off x="457200" y="3219450"/>
            <a:ext cx="7696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pitchFamily="18" charset="0"/>
                <a:cs typeface="Arial" pitchFamily="34" charset="0"/>
              </a:defRPr>
            </a:lvl1pPr>
            <a:lvl2pPr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algn="l" eaLnBrk="1" hangingPunct="1"/>
            <a:r>
              <a:rPr lang="en-US" sz="2400" dirty="0">
                <a:latin typeface="Courier New" pitchFamily="49" charset="0"/>
              </a:rPr>
              <a:t>// Open the file.</a:t>
            </a:r>
          </a:p>
          <a:p>
            <a:pPr lvl="1" algn="l" eaLnBrk="1" hangingPunct="1"/>
            <a:r>
              <a:rPr lang="en-US" sz="2400" dirty="0">
                <a:latin typeface="Courier New" pitchFamily="49" charset="0"/>
              </a:rPr>
              <a:t>File </a:t>
            </a:r>
            <a:r>
              <a:rPr lang="en-US" sz="2400" dirty="0" err="1">
                <a:latin typeface="Courier New" pitchFamily="49" charset="0"/>
              </a:rPr>
              <a:t>file</a:t>
            </a:r>
            <a:r>
              <a:rPr lang="en-US" sz="2400" dirty="0">
                <a:latin typeface="Courier New" pitchFamily="49" charset="0"/>
              </a:rPr>
              <a:t> = new File("Names.txt");</a:t>
            </a:r>
          </a:p>
          <a:p>
            <a:pPr lvl="1" algn="l" eaLnBrk="1" hangingPunct="1"/>
            <a:r>
              <a:rPr lang="en-US" sz="2400" dirty="0">
                <a:latin typeface="Courier New" pitchFamily="49" charset="0"/>
              </a:rPr>
              <a:t>Scanner </a:t>
            </a:r>
            <a:r>
              <a:rPr lang="en-US" sz="2400" dirty="0" err="1">
                <a:latin typeface="Courier New" pitchFamily="49" charset="0"/>
              </a:rPr>
              <a:t>inputFile</a:t>
            </a:r>
            <a:r>
              <a:rPr lang="en-US" sz="2400" dirty="0">
                <a:latin typeface="Courier New" pitchFamily="49" charset="0"/>
              </a:rPr>
              <a:t> = new Scanner(file);</a:t>
            </a:r>
          </a:p>
          <a:p>
            <a:pPr lvl="1" algn="l" eaLnBrk="1" hangingPunct="1"/>
            <a:r>
              <a:rPr lang="en-US" sz="2400" dirty="0">
                <a:latin typeface="Courier New" pitchFamily="49" charset="0"/>
              </a:rPr>
              <a:t>// Read a line from the file.</a:t>
            </a:r>
          </a:p>
          <a:p>
            <a:pPr lvl="1" algn="l" eaLnBrk="1" hangingPunct="1"/>
            <a:r>
              <a:rPr lang="en-US" sz="2400" dirty="0">
                <a:latin typeface="Courier New" pitchFamily="49" charset="0"/>
              </a:rPr>
              <a:t>String </a:t>
            </a:r>
            <a:r>
              <a:rPr lang="en-US" sz="2400" dirty="0" err="1">
                <a:latin typeface="Courier New" pitchFamily="49" charset="0"/>
              </a:rPr>
              <a:t>str</a:t>
            </a:r>
            <a:r>
              <a:rPr lang="en-US" sz="2400" dirty="0">
                <a:latin typeface="Courier New" pitchFamily="49" charset="0"/>
              </a:rPr>
              <a:t> = </a:t>
            </a:r>
            <a:r>
              <a:rPr lang="en-US" sz="2400" dirty="0" err="1">
                <a:latin typeface="Courier New" pitchFamily="49" charset="0"/>
              </a:rPr>
              <a:t>inputFile.nextLine</a:t>
            </a:r>
            <a:r>
              <a:rPr lang="en-US" sz="2400" dirty="0">
                <a:latin typeface="Courier New" pitchFamily="49" charset="0"/>
              </a:rPr>
              <a:t>();</a:t>
            </a:r>
          </a:p>
          <a:p>
            <a:pPr lvl="1" algn="l" eaLnBrk="1" hangingPunct="1"/>
            <a:r>
              <a:rPr lang="en-US" sz="2400" dirty="0">
                <a:latin typeface="Courier New" pitchFamily="49" charset="0"/>
              </a:rPr>
              <a:t>// Close the file.</a:t>
            </a:r>
          </a:p>
          <a:p>
            <a:pPr lvl="1" algn="l" eaLnBrk="1" hangingPunct="1"/>
            <a:r>
              <a:rPr lang="en-US" sz="2400" dirty="0" err="1">
                <a:latin typeface="Courier New" pitchFamily="49" charset="0"/>
              </a:rPr>
              <a:t>inputFile.close</a:t>
            </a:r>
            <a:r>
              <a:rPr lang="en-US" sz="2400" dirty="0">
                <a:latin typeface="Courier New" pitchFamily="49" charset="0"/>
              </a:rPr>
              <a:t>();</a:t>
            </a:r>
          </a:p>
        </p:txBody>
      </p:sp>
    </p:spTree>
    <p:extLst>
      <p:ext uri="{BB962C8B-B14F-4D97-AF65-F5344CB8AC3E}">
        <p14:creationId xmlns:p14="http://schemas.microsoft.com/office/powerpoint/2010/main" val="1867572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p:txBody>
          <a:bodyPr/>
          <a:lstStyle/>
          <a:p>
            <a:pPr eaLnBrk="1" hangingPunct="1"/>
            <a:r>
              <a:rPr lang="en-US"/>
              <a:t>Exceptions</a:t>
            </a:r>
          </a:p>
        </p:txBody>
      </p:sp>
      <p:sp>
        <p:nvSpPr>
          <p:cNvPr id="45060" name="Rectangle 3"/>
          <p:cNvSpPr>
            <a:spLocks noGrp="1" noChangeArrowheads="1"/>
          </p:cNvSpPr>
          <p:nvPr>
            <p:ph type="body" idx="4294967295"/>
          </p:nvPr>
        </p:nvSpPr>
        <p:spPr>
          <a:xfrm>
            <a:off x="381000" y="1447800"/>
            <a:ext cx="8077200" cy="4724400"/>
          </a:xfrm>
        </p:spPr>
        <p:txBody>
          <a:bodyPr/>
          <a:lstStyle/>
          <a:p>
            <a:pPr eaLnBrk="1" hangingPunct="1"/>
            <a:r>
              <a:rPr lang="en-US" dirty="0"/>
              <a:t>The </a:t>
            </a:r>
            <a:r>
              <a:rPr lang="en-US" dirty="0">
                <a:latin typeface="Courier New" pitchFamily="49" charset="0"/>
              </a:rPr>
              <a:t>Scanner</a:t>
            </a:r>
            <a:r>
              <a:rPr lang="en-US" dirty="0"/>
              <a:t> class can throw an </a:t>
            </a:r>
            <a:r>
              <a:rPr lang="en-US" dirty="0" err="1">
                <a:latin typeface="Courier New" pitchFamily="49" charset="0"/>
              </a:rPr>
              <a:t>IOException</a:t>
            </a:r>
            <a:r>
              <a:rPr lang="en-US" dirty="0"/>
              <a:t> when a </a:t>
            </a:r>
            <a:r>
              <a:rPr lang="en-US" dirty="0">
                <a:latin typeface="Courier New" pitchFamily="49" charset="0"/>
              </a:rPr>
              <a:t>File</a:t>
            </a:r>
            <a:r>
              <a:rPr lang="en-US" dirty="0"/>
              <a:t> object is passed to its constructor.</a:t>
            </a:r>
          </a:p>
          <a:p>
            <a:pPr eaLnBrk="1" hangingPunct="1"/>
            <a:r>
              <a:rPr lang="en-US" dirty="0"/>
              <a:t>So, we put a </a:t>
            </a:r>
            <a:r>
              <a:rPr lang="en-US" dirty="0">
                <a:latin typeface="Courier New" pitchFamily="49" charset="0"/>
              </a:rPr>
              <a:t>throws </a:t>
            </a:r>
            <a:r>
              <a:rPr lang="en-US" dirty="0" err="1">
                <a:latin typeface="Courier New" pitchFamily="49" charset="0"/>
              </a:rPr>
              <a:t>IOException</a:t>
            </a:r>
            <a:r>
              <a:rPr lang="en-US" dirty="0"/>
              <a:t> clause in the header of the method that instantiates the </a:t>
            </a:r>
            <a:r>
              <a:rPr lang="en-US" dirty="0">
                <a:latin typeface="Courier New" pitchFamily="49" charset="0"/>
              </a:rPr>
              <a:t>Scanner</a:t>
            </a:r>
            <a:r>
              <a:rPr lang="en-US" dirty="0"/>
              <a:t> class.</a:t>
            </a:r>
          </a:p>
        </p:txBody>
      </p:sp>
    </p:spTree>
    <p:extLst>
      <p:ext uri="{BB962C8B-B14F-4D97-AF65-F5344CB8AC3E}">
        <p14:creationId xmlns:p14="http://schemas.microsoft.com/office/powerpoint/2010/main" val="33278794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p:txBody>
          <a:bodyPr/>
          <a:lstStyle/>
          <a:p>
            <a:pPr eaLnBrk="1" hangingPunct="1"/>
            <a:r>
              <a:rPr lang="en-US"/>
              <a:t>Detecting The End of a File</a:t>
            </a:r>
          </a:p>
        </p:txBody>
      </p:sp>
      <p:sp>
        <p:nvSpPr>
          <p:cNvPr id="46084" name="Rectangle 3"/>
          <p:cNvSpPr>
            <a:spLocks noGrp="1" noChangeArrowheads="1"/>
          </p:cNvSpPr>
          <p:nvPr>
            <p:ph type="body" idx="4294967295"/>
          </p:nvPr>
        </p:nvSpPr>
        <p:spPr>
          <a:xfrm>
            <a:off x="228600" y="1524000"/>
            <a:ext cx="8610600" cy="4724400"/>
          </a:xfrm>
        </p:spPr>
        <p:txBody>
          <a:bodyPr/>
          <a:lstStyle/>
          <a:p>
            <a:pPr eaLnBrk="1" hangingPunct="1">
              <a:lnSpc>
                <a:spcPct val="80000"/>
              </a:lnSpc>
            </a:pPr>
            <a:r>
              <a:rPr lang="en-US"/>
              <a:t>The </a:t>
            </a:r>
            <a:r>
              <a:rPr lang="en-US">
                <a:latin typeface="Courier New" pitchFamily="49" charset="0"/>
              </a:rPr>
              <a:t>Scanner</a:t>
            </a:r>
            <a:r>
              <a:rPr lang="en-US"/>
              <a:t> class’s </a:t>
            </a:r>
            <a:r>
              <a:rPr lang="en-US">
                <a:latin typeface="Courier New" pitchFamily="49" charset="0"/>
              </a:rPr>
              <a:t>hasNext()</a:t>
            </a:r>
            <a:r>
              <a:rPr lang="en-US"/>
              <a:t> method will return true if another item can be read from the file.</a:t>
            </a:r>
          </a:p>
          <a:p>
            <a:pPr lvl="1" eaLnBrk="1" hangingPunct="1">
              <a:lnSpc>
                <a:spcPct val="80000"/>
              </a:lnSpc>
              <a:buFontTx/>
              <a:buNone/>
            </a:pPr>
            <a:r>
              <a:rPr lang="en-US" sz="2000" b="1">
                <a:latin typeface="Courier New" pitchFamily="49" charset="0"/>
              </a:rPr>
              <a:t>// Open the file.</a:t>
            </a:r>
          </a:p>
          <a:p>
            <a:pPr lvl="1" eaLnBrk="1" hangingPunct="1">
              <a:lnSpc>
                <a:spcPct val="80000"/>
              </a:lnSpc>
              <a:buFontTx/>
              <a:buNone/>
            </a:pPr>
            <a:r>
              <a:rPr lang="en-US" sz="2000" b="1">
                <a:latin typeface="Courier New" pitchFamily="49" charset="0"/>
              </a:rPr>
              <a:t>File file = new File(filename);</a:t>
            </a:r>
          </a:p>
          <a:p>
            <a:pPr lvl="1" eaLnBrk="1" hangingPunct="1">
              <a:lnSpc>
                <a:spcPct val="80000"/>
              </a:lnSpc>
              <a:buFontTx/>
              <a:buNone/>
            </a:pPr>
            <a:r>
              <a:rPr lang="en-US" sz="2000" b="1">
                <a:latin typeface="Courier New" pitchFamily="49" charset="0"/>
              </a:rPr>
              <a:t>Scanner inputFile = new Scanner(file);</a:t>
            </a:r>
          </a:p>
          <a:p>
            <a:pPr lvl="1" eaLnBrk="1" hangingPunct="1">
              <a:lnSpc>
                <a:spcPct val="80000"/>
              </a:lnSpc>
              <a:buFontTx/>
              <a:buNone/>
            </a:pPr>
            <a:r>
              <a:rPr lang="en-US" sz="2000" b="1">
                <a:latin typeface="Courier New" pitchFamily="49" charset="0"/>
              </a:rPr>
              <a:t>// Read until the end of the file.</a:t>
            </a:r>
          </a:p>
          <a:p>
            <a:pPr lvl="1" eaLnBrk="1" hangingPunct="1">
              <a:lnSpc>
                <a:spcPct val="80000"/>
              </a:lnSpc>
              <a:buFontTx/>
              <a:buNone/>
            </a:pPr>
            <a:r>
              <a:rPr lang="en-US" sz="2000" b="1">
                <a:latin typeface="Courier New" pitchFamily="49" charset="0"/>
              </a:rPr>
              <a:t>while (</a:t>
            </a:r>
            <a:r>
              <a:rPr lang="en-US" sz="2000" b="1">
                <a:solidFill>
                  <a:srgbClr val="FF3300"/>
                </a:solidFill>
                <a:latin typeface="Courier New" pitchFamily="49" charset="0"/>
              </a:rPr>
              <a:t>inputFile.hasNext()</a:t>
            </a:r>
            <a:r>
              <a:rPr lang="en-US" sz="2000" b="1">
                <a:latin typeface="Courier New" pitchFamily="49" charset="0"/>
              </a:rPr>
              <a:t>)</a:t>
            </a:r>
          </a:p>
          <a:p>
            <a:pPr lvl="1" eaLnBrk="1" hangingPunct="1">
              <a:lnSpc>
                <a:spcPct val="80000"/>
              </a:lnSpc>
              <a:buFontTx/>
              <a:buNone/>
            </a:pPr>
            <a:r>
              <a:rPr lang="en-US" sz="2000" b="1">
                <a:latin typeface="Courier New" pitchFamily="49" charset="0"/>
              </a:rPr>
              <a:t>{</a:t>
            </a:r>
          </a:p>
          <a:p>
            <a:pPr lvl="1" eaLnBrk="1" hangingPunct="1">
              <a:lnSpc>
                <a:spcPct val="80000"/>
              </a:lnSpc>
              <a:buFontTx/>
              <a:buNone/>
            </a:pPr>
            <a:r>
              <a:rPr lang="en-US" sz="2000" b="1">
                <a:latin typeface="Courier New" pitchFamily="49" charset="0"/>
              </a:rPr>
              <a:t>   String str = inputFile.nextLine();</a:t>
            </a:r>
          </a:p>
          <a:p>
            <a:pPr lvl="1" eaLnBrk="1" hangingPunct="1">
              <a:lnSpc>
                <a:spcPct val="80000"/>
              </a:lnSpc>
              <a:buFontTx/>
              <a:buNone/>
            </a:pPr>
            <a:r>
              <a:rPr lang="en-US" sz="2000" b="1">
                <a:latin typeface="Courier New" pitchFamily="49" charset="0"/>
              </a:rPr>
              <a:t>   System.out.println(str);</a:t>
            </a:r>
          </a:p>
          <a:p>
            <a:pPr lvl="1" eaLnBrk="1" hangingPunct="1">
              <a:lnSpc>
                <a:spcPct val="80000"/>
              </a:lnSpc>
              <a:buFontTx/>
              <a:buNone/>
            </a:pPr>
            <a:r>
              <a:rPr lang="en-US" sz="2000" b="1">
                <a:latin typeface="Courier New" pitchFamily="49" charset="0"/>
              </a:rPr>
              <a:t>}</a:t>
            </a:r>
          </a:p>
          <a:p>
            <a:pPr lvl="1" eaLnBrk="1" hangingPunct="1">
              <a:lnSpc>
                <a:spcPct val="80000"/>
              </a:lnSpc>
              <a:buFontTx/>
              <a:buNone/>
            </a:pPr>
            <a:r>
              <a:rPr lang="en-US" sz="2000" b="1">
                <a:solidFill>
                  <a:srgbClr val="FF3300"/>
                </a:solidFill>
                <a:latin typeface="Courier New" pitchFamily="49" charset="0"/>
              </a:rPr>
              <a:t>inputFile.close();// close the file when done.</a:t>
            </a:r>
          </a:p>
        </p:txBody>
      </p:sp>
    </p:spTree>
    <p:extLst>
      <p:ext uri="{BB962C8B-B14F-4D97-AF65-F5344CB8AC3E}">
        <p14:creationId xmlns:p14="http://schemas.microsoft.com/office/powerpoint/2010/main" val="867331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0"/>
            <a:ext cx="5984804" cy="6811108"/>
          </a:xfrm>
          <a:prstGeom prst="rect">
            <a:avLst/>
          </a:prstGeom>
          <a:noFill/>
          <a:ln w="9525">
            <a:noFill/>
            <a:miter lim="800000"/>
            <a:headEnd/>
            <a:tailEnd/>
          </a:ln>
        </p:spPr>
      </p:pic>
    </p:spTree>
    <p:extLst>
      <p:ext uri="{BB962C8B-B14F-4D97-AF65-F5344CB8AC3E}">
        <p14:creationId xmlns:p14="http://schemas.microsoft.com/office/powerpoint/2010/main" val="328345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pPr eaLnBrk="1" hangingPunct="1"/>
            <a:r>
              <a:rPr lang="en-US" dirty="0"/>
              <a:t>Appending Text to a File</a:t>
            </a:r>
          </a:p>
        </p:txBody>
      </p:sp>
      <p:sp>
        <p:nvSpPr>
          <p:cNvPr id="38916" name="Rectangle 3"/>
          <p:cNvSpPr>
            <a:spLocks noGrp="1" noChangeArrowheads="1"/>
          </p:cNvSpPr>
          <p:nvPr>
            <p:ph type="body" idx="4294967295"/>
          </p:nvPr>
        </p:nvSpPr>
        <p:spPr/>
        <p:txBody>
          <a:bodyPr/>
          <a:lstStyle/>
          <a:p>
            <a:pPr eaLnBrk="1" hangingPunct="1"/>
            <a:r>
              <a:rPr lang="en-US" dirty="0"/>
              <a:t>To </a:t>
            </a:r>
            <a:r>
              <a:rPr lang="en-US" dirty="0">
                <a:solidFill>
                  <a:srgbClr val="FF0000"/>
                </a:solidFill>
              </a:rPr>
              <a:t>avoid erasing a file </a:t>
            </a:r>
            <a:r>
              <a:rPr lang="en-US" dirty="0"/>
              <a:t>that already exists, create a </a:t>
            </a:r>
            <a:r>
              <a:rPr lang="en-US" dirty="0" err="1">
                <a:latin typeface="Courier New" pitchFamily="49" charset="0"/>
              </a:rPr>
              <a:t>FileWriter</a:t>
            </a:r>
            <a:r>
              <a:rPr lang="en-US" dirty="0"/>
              <a:t> object in this manner:</a:t>
            </a:r>
            <a:br>
              <a:rPr lang="en-US" dirty="0"/>
            </a:br>
            <a:br>
              <a:rPr lang="en-US" dirty="0"/>
            </a:br>
            <a:r>
              <a:rPr lang="en-US" sz="2000" dirty="0" err="1">
                <a:latin typeface="Courier New" pitchFamily="49" charset="0"/>
              </a:rPr>
              <a:t>FileWriter</a:t>
            </a:r>
            <a:r>
              <a:rPr lang="en-US" sz="2000" dirty="0">
                <a:latin typeface="Courier New" pitchFamily="49" charset="0"/>
              </a:rPr>
              <a:t> </a:t>
            </a:r>
            <a:r>
              <a:rPr lang="en-US" sz="2000" dirty="0" err="1">
                <a:latin typeface="Courier New" pitchFamily="49" charset="0"/>
              </a:rPr>
              <a:t>fw</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new </a:t>
            </a:r>
            <a:r>
              <a:rPr lang="en-US" sz="2000" dirty="0" err="1">
                <a:latin typeface="Courier New" pitchFamily="49" charset="0"/>
              </a:rPr>
              <a:t>FileWriter</a:t>
            </a:r>
            <a:r>
              <a:rPr lang="en-US" sz="2000" dirty="0">
                <a:latin typeface="Courier New" pitchFamily="49" charset="0"/>
              </a:rPr>
              <a:t>("names.txt", true);</a:t>
            </a:r>
            <a:br>
              <a:rPr lang="en-US" sz="2000" dirty="0">
                <a:latin typeface="Courier New" pitchFamily="49" charset="0"/>
              </a:rPr>
            </a:br>
            <a:endParaRPr lang="en-US" sz="2000" dirty="0">
              <a:latin typeface="Courier New" pitchFamily="49" charset="0"/>
            </a:endParaRPr>
          </a:p>
          <a:p>
            <a:pPr eaLnBrk="1" hangingPunct="1"/>
            <a:r>
              <a:rPr lang="en-US" dirty="0"/>
              <a:t>Then, create a </a:t>
            </a:r>
            <a:r>
              <a:rPr lang="en-US" dirty="0" err="1">
                <a:latin typeface="Courier New" pitchFamily="49" charset="0"/>
              </a:rPr>
              <a:t>PrintWriter</a:t>
            </a:r>
            <a:r>
              <a:rPr lang="en-US" dirty="0"/>
              <a:t> object in this manner:</a:t>
            </a:r>
            <a:br>
              <a:rPr lang="en-US" dirty="0"/>
            </a:br>
            <a:r>
              <a:rPr lang="en-US" dirty="0"/>
              <a:t> </a:t>
            </a:r>
            <a:r>
              <a:rPr lang="en-US" sz="2000" dirty="0" err="1">
                <a:latin typeface="Courier New" pitchFamily="49" charset="0"/>
              </a:rPr>
              <a:t>PrintWriter</a:t>
            </a:r>
            <a:r>
              <a:rPr lang="en-US" sz="2000" dirty="0">
                <a:latin typeface="Courier New" pitchFamily="49" charset="0"/>
              </a:rPr>
              <a:t> pw = new </a:t>
            </a:r>
            <a:r>
              <a:rPr lang="en-US" sz="2000" dirty="0" err="1">
                <a:latin typeface="Courier New" pitchFamily="49" charset="0"/>
              </a:rPr>
              <a:t>PrintWriter</a:t>
            </a:r>
            <a:r>
              <a:rPr lang="en-US" sz="2000" dirty="0">
                <a:latin typeface="Courier New" pitchFamily="49" charset="0"/>
              </a:rPr>
              <a:t>(</a:t>
            </a:r>
            <a:r>
              <a:rPr lang="en-US" sz="2000" dirty="0" err="1">
                <a:latin typeface="Courier New" pitchFamily="49" charset="0"/>
              </a:rPr>
              <a:t>fw</a:t>
            </a:r>
            <a:r>
              <a:rPr lang="en-US" sz="2000" dirty="0">
                <a:latin typeface="Courier New" pitchFamily="49" charset="0"/>
              </a:rPr>
              <a:t>);</a:t>
            </a:r>
          </a:p>
        </p:txBody>
      </p:sp>
      <p:sp>
        <p:nvSpPr>
          <p:cNvPr id="2" name="Oval 1"/>
          <p:cNvSpPr/>
          <p:nvPr/>
        </p:nvSpPr>
        <p:spPr bwMode="auto">
          <a:xfrm>
            <a:off x="5638800" y="3124200"/>
            <a:ext cx="914400" cy="762000"/>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TextBox 2"/>
          <p:cNvSpPr txBox="1"/>
          <p:nvPr/>
        </p:nvSpPr>
        <p:spPr>
          <a:xfrm>
            <a:off x="6553200" y="2743200"/>
            <a:ext cx="1839876" cy="1323439"/>
          </a:xfrm>
          <a:prstGeom prst="rect">
            <a:avLst/>
          </a:prstGeom>
          <a:noFill/>
        </p:spPr>
        <p:txBody>
          <a:bodyPr wrap="square" rtlCol="0">
            <a:spAutoFit/>
          </a:bodyPr>
          <a:lstStyle/>
          <a:p>
            <a:r>
              <a:rPr lang="en-US" sz="2000" dirty="0"/>
              <a:t>This means that you want to append to the end of the file</a:t>
            </a:r>
          </a:p>
        </p:txBody>
      </p:sp>
    </p:spTree>
    <p:extLst>
      <p:ext uri="{BB962C8B-B14F-4D97-AF65-F5344CB8AC3E}">
        <p14:creationId xmlns:p14="http://schemas.microsoft.com/office/powerpoint/2010/main" val="928541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a:t>Specifying a File Location</a:t>
            </a:r>
            <a:endParaRPr lang="en-US" sz="2400"/>
          </a:p>
        </p:txBody>
      </p:sp>
      <p:sp>
        <p:nvSpPr>
          <p:cNvPr id="39940" name="Rectangle 3"/>
          <p:cNvSpPr>
            <a:spLocks noGrp="1" noChangeArrowheads="1"/>
          </p:cNvSpPr>
          <p:nvPr>
            <p:ph type="body" idx="4294967295"/>
          </p:nvPr>
        </p:nvSpPr>
        <p:spPr/>
        <p:txBody>
          <a:bodyPr/>
          <a:lstStyle/>
          <a:p>
            <a:pPr eaLnBrk="1" hangingPunct="1"/>
            <a:r>
              <a:rPr lang="en-US" dirty="0"/>
              <a:t>On a </a:t>
            </a:r>
            <a:r>
              <a:rPr lang="en-US" dirty="0">
                <a:solidFill>
                  <a:srgbClr val="FF0000"/>
                </a:solidFill>
              </a:rPr>
              <a:t>Windows</a:t>
            </a:r>
            <a:r>
              <a:rPr lang="en-US" dirty="0"/>
              <a:t> computer, </a:t>
            </a:r>
            <a:r>
              <a:rPr lang="en-US" dirty="0">
                <a:solidFill>
                  <a:srgbClr val="FF0000"/>
                </a:solidFill>
              </a:rPr>
              <a:t>path</a:t>
            </a:r>
            <a:r>
              <a:rPr lang="en-US" dirty="0"/>
              <a:t>s contain backslash (</a:t>
            </a:r>
            <a:r>
              <a:rPr lang="en-US" dirty="0">
                <a:solidFill>
                  <a:srgbClr val="FF0000"/>
                </a:solidFill>
                <a:latin typeface="Courier New" pitchFamily="49" charset="0"/>
              </a:rPr>
              <a:t>\</a:t>
            </a:r>
            <a:r>
              <a:rPr lang="en-US" dirty="0"/>
              <a:t>) characters. </a:t>
            </a:r>
          </a:p>
          <a:p>
            <a:pPr eaLnBrk="1" hangingPunct="1"/>
            <a:r>
              <a:rPr lang="en-US" dirty="0"/>
              <a:t>Remember, if the backslash is used in a string literal, it is the escape character so you must use two of them:</a:t>
            </a:r>
            <a:br>
              <a:rPr lang="en-US" dirty="0"/>
            </a:br>
            <a:endParaRPr lang="en-US" dirty="0"/>
          </a:p>
          <a:p>
            <a:pPr lvl="1" eaLnBrk="1" hangingPunct="1">
              <a:buFontTx/>
              <a:buNone/>
            </a:pPr>
            <a:r>
              <a:rPr lang="en-US" sz="2000" b="1" dirty="0" err="1">
                <a:latin typeface="Courier New" pitchFamily="49" charset="0"/>
              </a:rPr>
              <a:t>PrintWriter</a:t>
            </a:r>
            <a:r>
              <a:rPr lang="en-US" sz="2000" b="1" dirty="0">
                <a:latin typeface="Courier New" pitchFamily="49" charset="0"/>
              </a:rPr>
              <a:t> </a:t>
            </a:r>
            <a:r>
              <a:rPr lang="en-US" sz="2000" b="1" dirty="0" err="1">
                <a:latin typeface="Courier New" pitchFamily="49" charset="0"/>
              </a:rPr>
              <a:t>outFile</a:t>
            </a:r>
            <a:r>
              <a:rPr lang="en-US" sz="2000" b="1" dirty="0">
                <a:latin typeface="Courier New" pitchFamily="49" charset="0"/>
              </a:rPr>
              <a:t> = </a:t>
            </a:r>
          </a:p>
          <a:p>
            <a:pPr lvl="1" eaLnBrk="1" hangingPunct="1">
              <a:buFontTx/>
              <a:buNone/>
            </a:pPr>
            <a:r>
              <a:rPr lang="en-US" sz="2000" b="1" dirty="0">
                <a:latin typeface="Courier New" pitchFamily="49" charset="0"/>
              </a:rPr>
              <a:t>     new </a:t>
            </a:r>
            <a:r>
              <a:rPr lang="en-US" sz="2000" b="1" dirty="0" err="1">
                <a:latin typeface="Courier New" pitchFamily="49" charset="0"/>
              </a:rPr>
              <a:t>PrintWriter</a:t>
            </a:r>
            <a:r>
              <a:rPr lang="en-US" sz="2000" b="1" dirty="0">
                <a:latin typeface="Courier New" pitchFamily="49" charset="0"/>
              </a:rPr>
              <a:t>("A:</a:t>
            </a:r>
            <a:r>
              <a:rPr lang="en-US" sz="2000" b="1" dirty="0">
                <a:solidFill>
                  <a:srgbClr val="FF0000"/>
                </a:solidFill>
                <a:latin typeface="Courier New" pitchFamily="49" charset="0"/>
              </a:rPr>
              <a:t>\\</a:t>
            </a:r>
            <a:r>
              <a:rPr lang="en-US" sz="2000" b="1" dirty="0">
                <a:latin typeface="Courier New" pitchFamily="49" charset="0"/>
              </a:rPr>
              <a:t>PriceList.txt");</a:t>
            </a:r>
          </a:p>
        </p:txBody>
      </p:sp>
    </p:spTree>
    <p:extLst>
      <p:ext uri="{BB962C8B-B14F-4D97-AF65-F5344CB8AC3E}">
        <p14:creationId xmlns:p14="http://schemas.microsoft.com/office/powerpoint/2010/main" val="2395849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t>Specifying a File Location</a:t>
            </a:r>
          </a:p>
        </p:txBody>
      </p:sp>
      <p:sp>
        <p:nvSpPr>
          <p:cNvPr id="40964" name="Rectangle 3"/>
          <p:cNvSpPr>
            <a:spLocks noGrp="1" noChangeArrowheads="1"/>
          </p:cNvSpPr>
          <p:nvPr>
            <p:ph type="body" idx="4294967295"/>
          </p:nvPr>
        </p:nvSpPr>
        <p:spPr/>
        <p:txBody>
          <a:bodyPr/>
          <a:lstStyle/>
          <a:p>
            <a:pPr eaLnBrk="1" hangingPunct="1">
              <a:lnSpc>
                <a:spcPct val="90000"/>
              </a:lnSpc>
            </a:pPr>
            <a:r>
              <a:rPr lang="en-US" dirty="0"/>
              <a:t>This is only necessary if the backslash is in a string literal.</a:t>
            </a:r>
          </a:p>
          <a:p>
            <a:pPr eaLnBrk="1" hangingPunct="1">
              <a:lnSpc>
                <a:spcPct val="90000"/>
              </a:lnSpc>
            </a:pPr>
            <a:r>
              <a:rPr lang="en-US" dirty="0"/>
              <a:t>If the backslash is in a </a:t>
            </a:r>
            <a:r>
              <a:rPr lang="en-US" dirty="0">
                <a:latin typeface="Courier New" pitchFamily="49" charset="0"/>
              </a:rPr>
              <a:t>String</a:t>
            </a:r>
            <a:r>
              <a:rPr lang="en-US" dirty="0"/>
              <a:t> object then it will be handled properly.</a:t>
            </a:r>
          </a:p>
          <a:p>
            <a:pPr eaLnBrk="1" hangingPunct="1">
              <a:lnSpc>
                <a:spcPct val="90000"/>
              </a:lnSpc>
            </a:pPr>
            <a:r>
              <a:rPr lang="en-US" dirty="0"/>
              <a:t>Fortunately, Java allows </a:t>
            </a:r>
            <a:r>
              <a:rPr lang="en-US" dirty="0">
                <a:solidFill>
                  <a:srgbClr val="FF0000"/>
                </a:solidFill>
              </a:rPr>
              <a:t>Unix</a:t>
            </a:r>
            <a:r>
              <a:rPr lang="en-US" dirty="0"/>
              <a:t> style filenames using the forward slash (</a:t>
            </a:r>
            <a:r>
              <a:rPr lang="en-US" dirty="0">
                <a:solidFill>
                  <a:srgbClr val="FF0000"/>
                </a:solidFill>
                <a:latin typeface="Courier New" pitchFamily="49" charset="0"/>
              </a:rPr>
              <a:t>/</a:t>
            </a:r>
            <a:r>
              <a:rPr lang="en-US" dirty="0"/>
              <a:t>) to separate directories:</a:t>
            </a:r>
          </a:p>
          <a:p>
            <a:pPr lvl="1" eaLnBrk="1" hangingPunct="1">
              <a:lnSpc>
                <a:spcPct val="90000"/>
              </a:lnSpc>
              <a:buFontTx/>
              <a:buNone/>
            </a:pPr>
            <a:r>
              <a:rPr lang="en-US" sz="2000" b="1" dirty="0" err="1">
                <a:latin typeface="Courier New" pitchFamily="49" charset="0"/>
              </a:rPr>
              <a:t>PrintWriter</a:t>
            </a:r>
            <a:r>
              <a:rPr lang="en-US" sz="2000" b="1" dirty="0">
                <a:latin typeface="Courier New" pitchFamily="49" charset="0"/>
              </a:rPr>
              <a:t> </a:t>
            </a:r>
            <a:r>
              <a:rPr lang="en-US" sz="2000" b="1" dirty="0" err="1">
                <a:latin typeface="Courier New" pitchFamily="49" charset="0"/>
              </a:rPr>
              <a:t>outFile</a:t>
            </a:r>
            <a:r>
              <a:rPr lang="en-US" sz="2000" b="1" dirty="0">
                <a:latin typeface="Courier New" pitchFamily="49" charset="0"/>
              </a:rPr>
              <a:t> = new</a:t>
            </a:r>
          </a:p>
          <a:p>
            <a:pPr lvl="1" eaLnBrk="1" hangingPunct="1">
              <a:lnSpc>
                <a:spcPct val="90000"/>
              </a:lnSpc>
              <a:buFontTx/>
              <a:buNone/>
            </a:pPr>
            <a:r>
              <a:rPr lang="en-US" sz="2000" b="1" dirty="0">
                <a:latin typeface="Courier New" pitchFamily="49" charset="0"/>
              </a:rPr>
              <a:t>    </a:t>
            </a:r>
            <a:r>
              <a:rPr lang="en-US" sz="2000" b="1" dirty="0" err="1">
                <a:latin typeface="Courier New" pitchFamily="49" charset="0"/>
              </a:rPr>
              <a:t>PrintWriter</a:t>
            </a:r>
            <a:r>
              <a:rPr lang="en-US" sz="2000" b="1" dirty="0">
                <a:latin typeface="Courier New" pitchFamily="49" charset="0"/>
              </a:rPr>
              <a:t>("</a:t>
            </a:r>
            <a:r>
              <a:rPr lang="en-US" sz="2000" b="1" dirty="0">
                <a:solidFill>
                  <a:srgbClr val="FF0000"/>
                </a:solidFill>
                <a:latin typeface="Courier New" pitchFamily="49" charset="0"/>
              </a:rPr>
              <a:t>/</a:t>
            </a:r>
            <a:r>
              <a:rPr lang="en-US" sz="2000" b="1" dirty="0">
                <a:latin typeface="Courier New" pitchFamily="49" charset="0"/>
              </a:rPr>
              <a:t>home</a:t>
            </a:r>
            <a:r>
              <a:rPr lang="en-US" sz="2000" b="1" dirty="0">
                <a:solidFill>
                  <a:srgbClr val="FF0000"/>
                </a:solidFill>
                <a:latin typeface="Courier New" pitchFamily="49" charset="0"/>
              </a:rPr>
              <a:t>/</a:t>
            </a:r>
            <a:r>
              <a:rPr lang="en-US" sz="2000" b="1" dirty="0" err="1">
                <a:latin typeface="Courier New" pitchFamily="49" charset="0"/>
              </a:rPr>
              <a:t>rharrison</a:t>
            </a:r>
            <a:r>
              <a:rPr lang="en-US" sz="2000" b="1" dirty="0">
                <a:solidFill>
                  <a:srgbClr val="FF0000"/>
                </a:solidFill>
                <a:latin typeface="Courier New" pitchFamily="49" charset="0"/>
              </a:rPr>
              <a:t>/</a:t>
            </a:r>
            <a:r>
              <a:rPr lang="en-US" sz="2000" b="1" dirty="0">
                <a:latin typeface="Courier New" pitchFamily="49" charset="0"/>
              </a:rPr>
              <a:t>names.txt");</a:t>
            </a:r>
          </a:p>
          <a:p>
            <a:pPr lvl="1" eaLnBrk="1" hangingPunct="1">
              <a:lnSpc>
                <a:spcPct val="90000"/>
              </a:lnSpc>
              <a:buFontTx/>
              <a:buNone/>
            </a:pPr>
            <a:endParaRPr lang="en-US" sz="1600" b="1" dirty="0">
              <a:latin typeface="Courier New" pitchFamily="49" charset="0"/>
            </a:endParaRPr>
          </a:p>
        </p:txBody>
      </p:sp>
    </p:spTree>
    <p:extLst>
      <p:ext uri="{BB962C8B-B14F-4D97-AF65-F5344CB8AC3E}">
        <p14:creationId xmlns:p14="http://schemas.microsoft.com/office/powerpoint/2010/main" val="1307068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76200"/>
            <a:ext cx="9144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chemeClr val="tx1"/>
                </a:solidFill>
                <a:effectLst/>
                <a:uLnTx/>
                <a:uFillTx/>
                <a:latin typeface="+mj-lt"/>
                <a:ea typeface="+mj-ea"/>
                <a:cs typeface="+mj-cs"/>
              </a:rPr>
              <a:t>My Programming Lab 3 – 4.10</a:t>
            </a:r>
            <a:r>
              <a:rPr kumimoji="0" lang="en-US" sz="3600" b="0" i="0" u="none" strike="noStrike" kern="0" cap="none" spc="0" normalizeH="0" noProof="0" dirty="0">
                <a:ln>
                  <a:noFill/>
                </a:ln>
                <a:solidFill>
                  <a:schemeClr val="tx1"/>
                </a:solidFill>
                <a:effectLst/>
                <a:uLnTx/>
                <a:uFillTx/>
                <a:latin typeface="+mj-lt"/>
                <a:ea typeface="+mj-ea"/>
                <a:cs typeface="+mj-cs"/>
              </a:rPr>
              <a:t> </a:t>
            </a:r>
            <a:r>
              <a:rPr kumimoji="0" lang="en-US" sz="3200" b="0" i="0" u="none" strike="noStrike" kern="0" cap="none" spc="0" normalizeH="0" noProof="0" dirty="0">
                <a:ln>
                  <a:noFill/>
                </a:ln>
                <a:solidFill>
                  <a:schemeClr val="tx1"/>
                </a:solidFill>
                <a:effectLst/>
                <a:uLnTx/>
                <a:uFillTx/>
                <a:latin typeface="+mj-lt"/>
                <a:ea typeface="+mj-ea"/>
                <a:cs typeface="+mj-cs"/>
              </a:rPr>
              <a:t>Files &amp; output</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56591"/>
            <a:ext cx="7620000" cy="435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584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9576" y="987056"/>
            <a:ext cx="6920485" cy="2677656"/>
          </a:xfrm>
          <a:prstGeom prst="rect">
            <a:avLst/>
          </a:prstGeom>
          <a:noFill/>
        </p:spPr>
        <p:txBody>
          <a:bodyPr wrap="none" rtlCol="0">
            <a:spAutoFit/>
          </a:bodyPr>
          <a:lstStyle/>
          <a:p>
            <a:pPr algn="ctr"/>
            <a:r>
              <a:rPr lang="en-US" sz="9600" dirty="0"/>
              <a:t>Dialog Boxes</a:t>
            </a:r>
          </a:p>
          <a:p>
            <a:pPr algn="ctr"/>
            <a:r>
              <a:rPr lang="en-US" sz="7200" dirty="0" err="1"/>
              <a:t>FileChooser</a:t>
            </a:r>
            <a:endParaRPr lang="en-US" sz="7200" dirty="0"/>
          </a:p>
        </p:txBody>
      </p:sp>
    </p:spTree>
    <p:extLst>
      <p:ext uri="{BB962C8B-B14F-4D97-AF65-F5344CB8AC3E}">
        <p14:creationId xmlns:p14="http://schemas.microsoft.com/office/powerpoint/2010/main" val="39804194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t>Dialog Boxes</a:t>
            </a:r>
          </a:p>
        </p:txBody>
      </p:sp>
      <p:sp>
        <p:nvSpPr>
          <p:cNvPr id="68612" name="Rectangle 3"/>
          <p:cNvSpPr>
            <a:spLocks noGrp="1" noChangeArrowheads="1"/>
          </p:cNvSpPr>
          <p:nvPr>
            <p:ph type="body" idx="1"/>
          </p:nvPr>
        </p:nvSpPr>
        <p:spPr/>
        <p:txBody>
          <a:bodyPr>
            <a:normAutofit fontScale="92500"/>
          </a:bodyPr>
          <a:lstStyle/>
          <a:p>
            <a:pPr eaLnBrk="1" hangingPunct="1">
              <a:spcBef>
                <a:spcPct val="70000"/>
              </a:spcBef>
            </a:pPr>
            <a:r>
              <a:rPr lang="en-US" dirty="0"/>
              <a:t>Recall that a dialog box is a small window that "pops up" to interact with the user for a brief, specific purpose</a:t>
            </a:r>
          </a:p>
          <a:p>
            <a:pPr eaLnBrk="1" hangingPunct="1">
              <a:spcBef>
                <a:spcPct val="70000"/>
              </a:spcBef>
            </a:pPr>
            <a:r>
              <a:rPr lang="en-US" dirty="0"/>
              <a:t>The </a:t>
            </a:r>
            <a:r>
              <a:rPr lang="en-US" dirty="0">
                <a:latin typeface="Courier New" pitchFamily="49" charset="0"/>
              </a:rPr>
              <a:t>Alert </a:t>
            </a:r>
            <a:r>
              <a:rPr lang="en-US" dirty="0"/>
              <a:t>and</a:t>
            </a:r>
            <a:r>
              <a:rPr lang="en-US" dirty="0">
                <a:latin typeface="Courier New" pitchFamily="49" charset="0"/>
              </a:rPr>
              <a:t> Dialog</a:t>
            </a:r>
            <a:r>
              <a:rPr lang="en-US" dirty="0"/>
              <a:t> classes makes it easy to create dialog boxes for presenting information, confirming an action, or accepting an input value</a:t>
            </a:r>
          </a:p>
          <a:p>
            <a:pPr eaLnBrk="1" hangingPunct="1">
              <a:spcBef>
                <a:spcPct val="70000"/>
              </a:spcBef>
            </a:pPr>
            <a:r>
              <a:rPr lang="en-US" dirty="0"/>
              <a:t>Let's now look at another class that lets us create a specialized dialog box</a:t>
            </a:r>
          </a:p>
        </p:txBody>
      </p:sp>
    </p:spTree>
    <p:extLst>
      <p:ext uri="{BB962C8B-B14F-4D97-AF65-F5344CB8AC3E}">
        <p14:creationId xmlns:p14="http://schemas.microsoft.com/office/powerpoint/2010/main" val="8970012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a:t>The </a:t>
            </a:r>
            <a:r>
              <a:rPr lang="en-US" sz="3200">
                <a:latin typeface="Courier New" pitchFamily="49" charset="0"/>
              </a:rPr>
              <a:t>PrintWriter</a:t>
            </a:r>
            <a:r>
              <a:rPr lang="en-US"/>
              <a:t> Class</a:t>
            </a:r>
          </a:p>
        </p:txBody>
      </p:sp>
      <p:sp>
        <p:nvSpPr>
          <p:cNvPr id="34820" name="Text Box 4"/>
          <p:cNvSpPr txBox="1">
            <a:spLocks noChangeArrowheads="1"/>
          </p:cNvSpPr>
          <p:nvPr/>
        </p:nvSpPr>
        <p:spPr bwMode="auto">
          <a:xfrm>
            <a:off x="1219200" y="2466975"/>
            <a:ext cx="7772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l" eaLnBrk="1" hangingPunct="1"/>
            <a:r>
              <a:rPr lang="en-US" sz="1800">
                <a:latin typeface="Courier New" pitchFamily="49" charset="0"/>
              </a:rPr>
              <a:t>PrintWriter outputFile = new PrintWriter("Names.txt");</a:t>
            </a:r>
          </a:p>
          <a:p>
            <a:pPr algn="l" eaLnBrk="1" hangingPunct="1"/>
            <a:r>
              <a:rPr lang="en-US" sz="1800">
                <a:latin typeface="Courier New" pitchFamily="49" charset="0"/>
              </a:rPr>
              <a:t>outputFile.println("Chris");</a:t>
            </a:r>
          </a:p>
          <a:p>
            <a:pPr algn="l" eaLnBrk="1" hangingPunct="1"/>
            <a:r>
              <a:rPr lang="en-US" sz="1800">
                <a:latin typeface="Courier New" pitchFamily="49" charset="0"/>
              </a:rPr>
              <a:t>outputFile.println("Kathryn");</a:t>
            </a:r>
          </a:p>
          <a:p>
            <a:pPr algn="l" eaLnBrk="1" hangingPunct="1"/>
            <a:r>
              <a:rPr lang="en-US" sz="1800">
                <a:latin typeface="Courier New" pitchFamily="49" charset="0"/>
              </a:rPr>
              <a:t>outputFile.println("Jean");</a:t>
            </a:r>
          </a:p>
          <a:p>
            <a:pPr algn="l" eaLnBrk="1" hangingPunct="1"/>
            <a:r>
              <a:rPr lang="en-US" sz="1800">
                <a:latin typeface="Courier New" pitchFamily="49" charset="0"/>
              </a:rPr>
              <a:t>outputFile.close();</a:t>
            </a:r>
            <a:r>
              <a:rPr lang="en-US"/>
              <a:t> </a:t>
            </a:r>
          </a:p>
        </p:txBody>
      </p:sp>
      <p:sp>
        <p:nvSpPr>
          <p:cNvPr id="34821" name="Text Box 5"/>
          <p:cNvSpPr txBox="1">
            <a:spLocks noChangeArrowheads="1"/>
          </p:cNvSpPr>
          <p:nvPr/>
        </p:nvSpPr>
        <p:spPr bwMode="auto">
          <a:xfrm>
            <a:off x="1611313" y="1555750"/>
            <a:ext cx="18288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Open the file.</a:t>
            </a:r>
          </a:p>
        </p:txBody>
      </p:sp>
      <p:sp>
        <p:nvSpPr>
          <p:cNvPr id="34822" name="Line 7"/>
          <p:cNvSpPr>
            <a:spLocks noChangeShapeType="1"/>
          </p:cNvSpPr>
          <p:nvPr/>
        </p:nvSpPr>
        <p:spPr bwMode="auto">
          <a:xfrm>
            <a:off x="1077913" y="1784350"/>
            <a:ext cx="0" cy="838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3" name="Line 6"/>
          <p:cNvSpPr>
            <a:spLocks noChangeShapeType="1"/>
          </p:cNvSpPr>
          <p:nvPr/>
        </p:nvSpPr>
        <p:spPr bwMode="auto">
          <a:xfrm flipH="1">
            <a:off x="1077913" y="1784350"/>
            <a:ext cx="5334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4" name="Line 8"/>
          <p:cNvSpPr>
            <a:spLocks noChangeShapeType="1"/>
          </p:cNvSpPr>
          <p:nvPr/>
        </p:nvSpPr>
        <p:spPr bwMode="auto">
          <a:xfrm>
            <a:off x="1077913" y="2622550"/>
            <a:ext cx="2286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5" name="Text Box 12"/>
          <p:cNvSpPr txBox="1">
            <a:spLocks noChangeArrowheads="1"/>
          </p:cNvSpPr>
          <p:nvPr/>
        </p:nvSpPr>
        <p:spPr bwMode="auto">
          <a:xfrm>
            <a:off x="1371600" y="5029200"/>
            <a:ext cx="26670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Write data to the file.</a:t>
            </a:r>
          </a:p>
        </p:txBody>
      </p:sp>
      <p:grpSp>
        <p:nvGrpSpPr>
          <p:cNvPr id="34826" name="Group 22"/>
          <p:cNvGrpSpPr>
            <a:grpSpLocks/>
          </p:cNvGrpSpPr>
          <p:nvPr/>
        </p:nvGrpSpPr>
        <p:grpSpPr bwMode="auto">
          <a:xfrm>
            <a:off x="1062038" y="2951163"/>
            <a:ext cx="1528762" cy="2078037"/>
            <a:chOff x="669" y="1859"/>
            <a:chExt cx="963" cy="1309"/>
          </a:xfrm>
        </p:grpSpPr>
        <p:grpSp>
          <p:nvGrpSpPr>
            <p:cNvPr id="34831" name="Group 19"/>
            <p:cNvGrpSpPr>
              <a:grpSpLocks/>
            </p:cNvGrpSpPr>
            <p:nvPr/>
          </p:nvGrpSpPr>
          <p:grpSpPr bwMode="auto">
            <a:xfrm>
              <a:off x="669" y="1859"/>
              <a:ext cx="148" cy="973"/>
              <a:chOff x="669" y="1859"/>
              <a:chExt cx="148" cy="973"/>
            </a:xfrm>
          </p:grpSpPr>
          <p:sp>
            <p:nvSpPr>
              <p:cNvPr id="34834" name="Line 14"/>
              <p:cNvSpPr>
                <a:spLocks noChangeShapeType="1"/>
              </p:cNvSpPr>
              <p:nvPr/>
            </p:nvSpPr>
            <p:spPr bwMode="auto">
              <a:xfrm>
                <a:off x="673" y="1859"/>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5" name="Line 15"/>
              <p:cNvSpPr>
                <a:spLocks noChangeShapeType="1"/>
              </p:cNvSpPr>
              <p:nvPr/>
            </p:nvSpPr>
            <p:spPr bwMode="auto">
              <a:xfrm>
                <a:off x="673" y="2039"/>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6" name="Line 16"/>
              <p:cNvSpPr>
                <a:spLocks noChangeShapeType="1"/>
              </p:cNvSpPr>
              <p:nvPr/>
            </p:nvSpPr>
            <p:spPr bwMode="auto">
              <a:xfrm>
                <a:off x="673" y="2185"/>
                <a:ext cx="14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7" name="Line 18"/>
              <p:cNvSpPr>
                <a:spLocks noChangeShapeType="1"/>
              </p:cNvSpPr>
              <p:nvPr/>
            </p:nvSpPr>
            <p:spPr bwMode="auto">
              <a:xfrm>
                <a:off x="669" y="1860"/>
                <a:ext cx="3" cy="97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4832" name="Line 20"/>
            <p:cNvSpPr>
              <a:spLocks noChangeShapeType="1"/>
            </p:cNvSpPr>
            <p:nvPr/>
          </p:nvSpPr>
          <p:spPr bwMode="auto">
            <a:xfrm>
              <a:off x="672" y="2832"/>
              <a:ext cx="96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33" name="Line 21"/>
            <p:cNvSpPr>
              <a:spLocks noChangeShapeType="1"/>
            </p:cNvSpPr>
            <p:nvPr/>
          </p:nvSpPr>
          <p:spPr bwMode="auto">
            <a:xfrm>
              <a:off x="1632" y="2832"/>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4827" name="Text Box 23"/>
          <p:cNvSpPr txBox="1">
            <a:spLocks noChangeArrowheads="1"/>
          </p:cNvSpPr>
          <p:nvPr/>
        </p:nvSpPr>
        <p:spPr bwMode="auto">
          <a:xfrm>
            <a:off x="4648200" y="4267200"/>
            <a:ext cx="19050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3300"/>
                </a:solidFill>
              </a:rPr>
              <a:t>Close the file.</a:t>
            </a:r>
          </a:p>
        </p:txBody>
      </p:sp>
      <p:grpSp>
        <p:nvGrpSpPr>
          <p:cNvPr id="34828" name="Group 26"/>
          <p:cNvGrpSpPr>
            <a:grpSpLocks/>
          </p:cNvGrpSpPr>
          <p:nvPr/>
        </p:nvGrpSpPr>
        <p:grpSpPr bwMode="auto">
          <a:xfrm>
            <a:off x="3962400" y="3810000"/>
            <a:ext cx="1600200" cy="457200"/>
            <a:chOff x="2496" y="2400"/>
            <a:chExt cx="1008" cy="288"/>
          </a:xfrm>
        </p:grpSpPr>
        <p:sp>
          <p:nvSpPr>
            <p:cNvPr id="34829" name="Line 24"/>
            <p:cNvSpPr>
              <a:spLocks noChangeShapeType="1"/>
            </p:cNvSpPr>
            <p:nvPr/>
          </p:nvSpPr>
          <p:spPr bwMode="auto">
            <a:xfrm flipV="1">
              <a:off x="3504" y="2400"/>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30" name="Line 25"/>
            <p:cNvSpPr>
              <a:spLocks noChangeShapeType="1"/>
            </p:cNvSpPr>
            <p:nvPr/>
          </p:nvSpPr>
          <p:spPr bwMode="auto">
            <a:xfrm flipH="1">
              <a:off x="2496" y="2400"/>
              <a:ext cx="100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798181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p:txBody>
          <a:bodyPr/>
          <a:lstStyle/>
          <a:p>
            <a:pPr eaLnBrk="1" hangingPunct="1"/>
            <a:r>
              <a:rPr lang="en-US"/>
              <a:t>File Choosers</a:t>
            </a:r>
          </a:p>
        </p:txBody>
      </p:sp>
      <p:sp>
        <p:nvSpPr>
          <p:cNvPr id="51204" name="Rectangle 3"/>
          <p:cNvSpPr>
            <a:spLocks noGrp="1" noChangeArrowheads="1"/>
          </p:cNvSpPr>
          <p:nvPr>
            <p:ph type="body" idx="4294967295"/>
          </p:nvPr>
        </p:nvSpPr>
        <p:spPr>
          <a:xfrm>
            <a:off x="304800" y="1600200"/>
            <a:ext cx="8294688" cy="738188"/>
          </a:xfrm>
        </p:spPr>
        <p:txBody>
          <a:bodyPr/>
          <a:lstStyle/>
          <a:p>
            <a:pPr eaLnBrk="1" hangingPunct="1">
              <a:lnSpc>
                <a:spcPct val="90000"/>
              </a:lnSpc>
            </a:pPr>
            <a:r>
              <a:rPr lang="en-US" sz="2800"/>
              <a:t>A file chooser is a specialized dialog box that allows the user to browse for a file and select it.</a:t>
            </a:r>
          </a:p>
        </p:txBody>
      </p:sp>
      <p:pic>
        <p:nvPicPr>
          <p:cNvPr id="51205" name="Picture 6"/>
          <p:cNvPicPr>
            <a:picLocks noChangeAspect="1" noChangeArrowheads="1"/>
          </p:cNvPicPr>
          <p:nvPr/>
        </p:nvPicPr>
        <p:blipFill>
          <a:blip r:embed="rId3" cstate="print"/>
          <a:srcRect/>
          <a:stretch>
            <a:fillRect/>
          </a:stretch>
        </p:blipFill>
        <p:spPr bwMode="auto">
          <a:xfrm>
            <a:off x="1752600" y="2667000"/>
            <a:ext cx="5029200" cy="3529013"/>
          </a:xfrm>
          <a:prstGeom prst="rect">
            <a:avLst/>
          </a:prstGeom>
          <a:noFill/>
          <a:ln w="9525">
            <a:noFill/>
            <a:miter lim="800000"/>
            <a:headEnd/>
            <a:tailEnd/>
          </a:ln>
        </p:spPr>
      </p:pic>
    </p:spTree>
    <p:extLst>
      <p:ext uri="{BB962C8B-B14F-4D97-AF65-F5344CB8AC3E}">
        <p14:creationId xmlns:p14="http://schemas.microsoft.com/office/powerpoint/2010/main" val="2401495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dirty="0"/>
              <a:t>File Choosers</a:t>
            </a:r>
          </a:p>
        </p:txBody>
      </p:sp>
      <p:sp>
        <p:nvSpPr>
          <p:cNvPr id="69636" name="Rectangle 3"/>
          <p:cNvSpPr>
            <a:spLocks noGrp="1" noChangeArrowheads="1"/>
          </p:cNvSpPr>
          <p:nvPr>
            <p:ph type="body" idx="1"/>
          </p:nvPr>
        </p:nvSpPr>
        <p:spPr/>
        <p:txBody>
          <a:bodyPr>
            <a:normAutofit/>
          </a:bodyPr>
          <a:lstStyle/>
          <a:p>
            <a:pPr eaLnBrk="1" hangingPunct="1">
              <a:spcBef>
                <a:spcPct val="70000"/>
              </a:spcBef>
            </a:pPr>
            <a:r>
              <a:rPr lang="en-US" dirty="0"/>
              <a:t>Situations often arise where we want the user to select a file stored on a disk drive, usually so that its contents can be read and processed</a:t>
            </a:r>
          </a:p>
          <a:p>
            <a:pPr eaLnBrk="1" hangingPunct="1">
              <a:spcBef>
                <a:spcPct val="70000"/>
              </a:spcBef>
            </a:pPr>
            <a:r>
              <a:rPr lang="en-US" dirty="0"/>
              <a:t>A </a:t>
            </a:r>
            <a:r>
              <a:rPr lang="en-US" i="1" dirty="0">
                <a:solidFill>
                  <a:srgbClr val="DE2C28"/>
                </a:solidFill>
              </a:rPr>
              <a:t>file chooser</a:t>
            </a:r>
            <a:r>
              <a:rPr lang="en-US" dirty="0"/>
              <a:t>, represented by the </a:t>
            </a:r>
            <a:r>
              <a:rPr lang="en-US" dirty="0" err="1">
                <a:latin typeface="Courier New" pitchFamily="49" charset="0"/>
              </a:rPr>
              <a:t>FileChooser</a:t>
            </a:r>
            <a:r>
              <a:rPr lang="en-US" dirty="0"/>
              <a:t> class, simplifies this process</a:t>
            </a:r>
          </a:p>
          <a:p>
            <a:pPr eaLnBrk="1" hangingPunct="1">
              <a:spcBef>
                <a:spcPct val="70000"/>
              </a:spcBef>
            </a:pPr>
            <a:r>
              <a:rPr lang="en-US" dirty="0"/>
              <a:t>The user can browse the disk and filter the file types displayed</a:t>
            </a:r>
          </a:p>
          <a:p>
            <a:pPr eaLnBrk="1" hangingPunct="1">
              <a:spcBef>
                <a:spcPct val="70000"/>
              </a:spcBef>
            </a:pPr>
            <a:endParaRPr lang="en-US" dirty="0"/>
          </a:p>
        </p:txBody>
      </p:sp>
    </p:spTree>
    <p:extLst>
      <p:ext uri="{BB962C8B-B14F-4D97-AF65-F5344CB8AC3E}">
        <p14:creationId xmlns:p14="http://schemas.microsoft.com/office/powerpoint/2010/main" val="272841573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p:txBody>
          <a:bodyPr/>
          <a:lstStyle/>
          <a:p>
            <a:pPr eaLnBrk="1" hangingPunct="1"/>
            <a:r>
              <a:rPr lang="en-US"/>
              <a:t>File Choosers</a:t>
            </a:r>
          </a:p>
        </p:txBody>
      </p:sp>
      <p:sp>
        <p:nvSpPr>
          <p:cNvPr id="52228" name="Rectangle 3"/>
          <p:cNvSpPr>
            <a:spLocks noGrp="1" noChangeArrowheads="1"/>
          </p:cNvSpPr>
          <p:nvPr>
            <p:ph type="body" idx="4294967295"/>
          </p:nvPr>
        </p:nvSpPr>
        <p:spPr>
          <a:xfrm>
            <a:off x="381000" y="1371600"/>
            <a:ext cx="8382000" cy="4724400"/>
          </a:xfrm>
        </p:spPr>
        <p:txBody>
          <a:bodyPr/>
          <a:lstStyle/>
          <a:p>
            <a:pPr eaLnBrk="1" hangingPunct="1">
              <a:lnSpc>
                <a:spcPct val="90000"/>
              </a:lnSpc>
            </a:pPr>
            <a:r>
              <a:rPr lang="en-US" sz="2400" dirty="0"/>
              <a:t>Create an instance of the </a:t>
            </a:r>
            <a:r>
              <a:rPr lang="en-US" sz="2400" dirty="0" err="1">
                <a:latin typeface="Courier New" pitchFamily="49" charset="0"/>
              </a:rPr>
              <a:t>FileChooser</a:t>
            </a:r>
            <a:r>
              <a:rPr lang="en-US" sz="2400" dirty="0"/>
              <a:t> class to display a file chooser dialog box.</a:t>
            </a:r>
          </a:p>
          <a:p>
            <a:pPr eaLnBrk="1" hangingPunct="1">
              <a:lnSpc>
                <a:spcPct val="90000"/>
              </a:lnSpc>
            </a:pPr>
            <a:r>
              <a:rPr lang="en-US" sz="2400" dirty="0"/>
              <a:t>The constructors has the form:</a:t>
            </a:r>
          </a:p>
          <a:p>
            <a:pPr lvl="1" eaLnBrk="1" hangingPunct="1">
              <a:lnSpc>
                <a:spcPct val="90000"/>
              </a:lnSpc>
              <a:buFontTx/>
              <a:buNone/>
            </a:pPr>
            <a:r>
              <a:rPr lang="en-US" sz="2000" b="1" dirty="0" err="1">
                <a:latin typeface="Courier New" pitchFamily="49" charset="0"/>
              </a:rPr>
              <a:t>FileChooser</a:t>
            </a:r>
            <a:r>
              <a:rPr lang="en-US" sz="2000" b="1" dirty="0">
                <a:latin typeface="Courier New" pitchFamily="49" charset="0"/>
              </a:rPr>
              <a:t>()</a:t>
            </a: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a:latin typeface="Courier New" pitchFamily="49" charset="0"/>
            </a:endParaRPr>
          </a:p>
          <a:p>
            <a:pPr lvl="1" eaLnBrk="1" hangingPunct="1">
              <a:lnSpc>
                <a:spcPct val="90000"/>
              </a:lnSpc>
              <a:buFontTx/>
              <a:buNone/>
            </a:pPr>
            <a:endParaRPr lang="en-US" sz="2000" b="1" dirty="0">
              <a:latin typeface="Courier New" pitchFamily="49" charset="0"/>
            </a:endParaRPr>
          </a:p>
          <a:p>
            <a:pPr eaLnBrk="1" hangingPunct="1">
              <a:lnSpc>
                <a:spcPct val="90000"/>
              </a:lnSpc>
            </a:pPr>
            <a:r>
              <a:rPr lang="en-US" sz="2400" dirty="0"/>
              <a:t>The constructor shown takes no arguments and uses the default directory as the starting point for all of its dialog boxes.</a:t>
            </a:r>
          </a:p>
        </p:txBody>
      </p:sp>
      <p:pic>
        <p:nvPicPr>
          <p:cNvPr id="2" name="Picture 1"/>
          <p:cNvPicPr>
            <a:picLocks noChangeAspect="1"/>
          </p:cNvPicPr>
          <p:nvPr/>
        </p:nvPicPr>
        <p:blipFill>
          <a:blip r:embed="rId3"/>
          <a:stretch>
            <a:fillRect/>
          </a:stretch>
        </p:blipFill>
        <p:spPr>
          <a:xfrm>
            <a:off x="685800" y="3200400"/>
            <a:ext cx="3495675" cy="1443866"/>
          </a:xfrm>
          <a:prstGeom prst="rect">
            <a:avLst/>
          </a:prstGeom>
        </p:spPr>
      </p:pic>
    </p:spTree>
    <p:extLst>
      <p:ext uri="{BB962C8B-B14F-4D97-AF65-F5344CB8AC3E}">
        <p14:creationId xmlns:p14="http://schemas.microsoft.com/office/powerpoint/2010/main" val="4078891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en-US" dirty="0"/>
              <a:t>File Choosers</a:t>
            </a:r>
          </a:p>
        </p:txBody>
      </p:sp>
      <p:sp>
        <p:nvSpPr>
          <p:cNvPr id="53252" name="Rectangle 3"/>
          <p:cNvSpPr>
            <a:spLocks noGrp="1" noChangeArrowheads="1"/>
          </p:cNvSpPr>
          <p:nvPr>
            <p:ph type="body" idx="4294967295"/>
          </p:nvPr>
        </p:nvSpPr>
        <p:spPr>
          <a:xfrm>
            <a:off x="304800" y="1600200"/>
            <a:ext cx="8458200" cy="4572000"/>
          </a:xfrm>
        </p:spPr>
        <p:txBody>
          <a:bodyPr/>
          <a:lstStyle/>
          <a:p>
            <a:pPr eaLnBrk="1" hangingPunct="1"/>
            <a:r>
              <a:rPr lang="en-US" sz="2800" dirty="0"/>
              <a:t>A </a:t>
            </a:r>
            <a:r>
              <a:rPr lang="en-US" sz="2800" dirty="0" err="1">
                <a:latin typeface="Courier New" pitchFamily="49" charset="0"/>
              </a:rPr>
              <a:t>FileChooser</a:t>
            </a:r>
            <a:r>
              <a:rPr lang="en-US" sz="2800" dirty="0"/>
              <a:t> object can display two types of predefined dialog boxes:</a:t>
            </a:r>
          </a:p>
          <a:p>
            <a:pPr lvl="1" eaLnBrk="1" hangingPunct="1"/>
            <a:r>
              <a:rPr lang="en-US" sz="2400" dirty="0">
                <a:solidFill>
                  <a:srgbClr val="FF0000"/>
                </a:solidFill>
              </a:rPr>
              <a:t>open</a:t>
            </a:r>
            <a:r>
              <a:rPr lang="en-US" sz="2400" dirty="0"/>
              <a:t> file dialog box – lets the user browse for an existing file to open. </a:t>
            </a:r>
          </a:p>
          <a:p>
            <a:pPr lvl="1" eaLnBrk="1" hangingPunct="1"/>
            <a:r>
              <a:rPr lang="en-US" sz="2400" dirty="0"/>
              <a:t>a </a:t>
            </a:r>
            <a:r>
              <a:rPr lang="en-US" sz="2400" dirty="0">
                <a:solidFill>
                  <a:srgbClr val="FF0000"/>
                </a:solidFill>
              </a:rPr>
              <a:t>save</a:t>
            </a:r>
            <a:r>
              <a:rPr lang="en-US" sz="2400" dirty="0"/>
              <a:t> file dialog box – lest the user browse to a location to save a file.</a:t>
            </a:r>
            <a:endParaRPr lang="en-US" dirty="0"/>
          </a:p>
        </p:txBody>
      </p:sp>
    </p:spTree>
    <p:extLst>
      <p:ext uri="{BB962C8B-B14F-4D97-AF65-F5344CB8AC3E}">
        <p14:creationId xmlns:p14="http://schemas.microsoft.com/office/powerpoint/2010/main" val="30066119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304800" y="303213"/>
            <a:ext cx="8534400" cy="992187"/>
          </a:xfrm>
        </p:spPr>
        <p:txBody>
          <a:bodyPr/>
          <a:lstStyle/>
          <a:p>
            <a:pPr eaLnBrk="1" hangingPunct="1"/>
            <a:r>
              <a:rPr lang="en-US"/>
              <a:t>File Choosers</a:t>
            </a:r>
          </a:p>
        </p:txBody>
      </p:sp>
      <p:sp>
        <p:nvSpPr>
          <p:cNvPr id="54276" name="Rectangle 3"/>
          <p:cNvSpPr>
            <a:spLocks noGrp="1" noChangeArrowheads="1"/>
          </p:cNvSpPr>
          <p:nvPr>
            <p:ph type="body" idx="4294967295"/>
          </p:nvPr>
        </p:nvSpPr>
        <p:spPr>
          <a:xfrm>
            <a:off x="304800" y="1447800"/>
            <a:ext cx="8382000" cy="4724400"/>
          </a:xfrm>
        </p:spPr>
        <p:txBody>
          <a:bodyPr/>
          <a:lstStyle/>
          <a:p>
            <a:pPr eaLnBrk="1" hangingPunct="1"/>
            <a:r>
              <a:rPr lang="en-US" sz="2400" dirty="0"/>
              <a:t>To display an open file dialog box, use the </a:t>
            </a:r>
            <a:r>
              <a:rPr lang="en-US" sz="2400" dirty="0" err="1">
                <a:latin typeface="Courier New" pitchFamily="49" charset="0"/>
              </a:rPr>
              <a:t>showOpenDialog</a:t>
            </a:r>
            <a:r>
              <a:rPr lang="en-US" sz="2400" dirty="0"/>
              <a:t> method.</a:t>
            </a:r>
          </a:p>
          <a:p>
            <a:pPr eaLnBrk="1" hangingPunct="1"/>
            <a:r>
              <a:rPr lang="en-US" sz="2400" dirty="0"/>
              <a:t>General format:</a:t>
            </a:r>
          </a:p>
          <a:p>
            <a:pPr lvl="1" eaLnBrk="1" hangingPunct="1">
              <a:buFontTx/>
              <a:buNone/>
            </a:pPr>
            <a:r>
              <a:rPr lang="en-US" sz="2000" b="1" dirty="0">
                <a:latin typeface="Courier New" pitchFamily="49" charset="0"/>
              </a:rPr>
              <a:t>File </a:t>
            </a:r>
            <a:r>
              <a:rPr lang="en-US" sz="2000" b="1" dirty="0" err="1">
                <a:latin typeface="Courier New" pitchFamily="49" charset="0"/>
              </a:rPr>
              <a:t>showOpenDialog</a:t>
            </a:r>
            <a:r>
              <a:rPr lang="en-US" sz="2000" b="1" dirty="0">
                <a:latin typeface="Courier New" pitchFamily="49" charset="0"/>
              </a:rPr>
              <a:t>(Window </a:t>
            </a:r>
            <a:r>
              <a:rPr lang="en-US" sz="2000" b="1" i="1" dirty="0">
                <a:latin typeface="Courier New" pitchFamily="49" charset="0"/>
              </a:rPr>
              <a:t>parent</a:t>
            </a:r>
            <a:r>
              <a:rPr lang="en-US" sz="2000" b="1" dirty="0">
                <a:latin typeface="Courier New" pitchFamily="49" charset="0"/>
              </a:rPr>
              <a:t>)</a:t>
            </a:r>
          </a:p>
          <a:p>
            <a:pPr lvl="1" eaLnBrk="1" hangingPunct="1">
              <a:buFontTx/>
              <a:buNone/>
            </a:pPr>
            <a:endParaRPr lang="en-US" sz="2000" b="1" dirty="0">
              <a:latin typeface="Courier New" pitchFamily="49" charset="0"/>
            </a:endParaRPr>
          </a:p>
          <a:p>
            <a:pPr lvl="1" eaLnBrk="1" hangingPunct="1">
              <a:buFontTx/>
              <a:buNone/>
            </a:pPr>
            <a:endParaRPr lang="en-US" sz="2000" b="1" dirty="0">
              <a:latin typeface="Courier New" pitchFamily="49" charset="0"/>
            </a:endParaRPr>
          </a:p>
          <a:p>
            <a:pPr lvl="1" eaLnBrk="1" hangingPunct="1">
              <a:buFontTx/>
              <a:buNone/>
            </a:pPr>
            <a:endParaRPr lang="en-US" sz="2000" b="1" dirty="0">
              <a:latin typeface="Courier New" pitchFamily="49" charset="0"/>
            </a:endParaRPr>
          </a:p>
          <a:p>
            <a:pPr eaLnBrk="1" hangingPunct="1"/>
            <a:r>
              <a:rPr lang="en-US" sz="2400" dirty="0"/>
              <a:t>The argument can be null or a reference to a window.</a:t>
            </a:r>
          </a:p>
          <a:p>
            <a:pPr eaLnBrk="1" hangingPunct="1"/>
            <a:r>
              <a:rPr lang="en-US" sz="2400" dirty="0"/>
              <a:t>If null is passed, the dialog box is normally centered in the screen.</a:t>
            </a:r>
          </a:p>
          <a:p>
            <a:pPr eaLnBrk="1" hangingPunct="1"/>
            <a:r>
              <a:rPr lang="en-US" sz="2400" dirty="0"/>
              <a:t>If you pass a reference to a window the dialog box is displayed over the window.</a:t>
            </a:r>
          </a:p>
        </p:txBody>
      </p:sp>
      <p:pic>
        <p:nvPicPr>
          <p:cNvPr id="2" name="Picture 1"/>
          <p:cNvPicPr>
            <a:picLocks noChangeAspect="1"/>
          </p:cNvPicPr>
          <p:nvPr/>
        </p:nvPicPr>
        <p:blipFill>
          <a:blip r:embed="rId3"/>
          <a:stretch>
            <a:fillRect/>
          </a:stretch>
        </p:blipFill>
        <p:spPr>
          <a:xfrm>
            <a:off x="795337" y="3276600"/>
            <a:ext cx="7400925" cy="676275"/>
          </a:xfrm>
          <a:prstGeom prst="rect">
            <a:avLst/>
          </a:prstGeom>
        </p:spPr>
      </p:pic>
    </p:spTree>
    <p:extLst>
      <p:ext uri="{BB962C8B-B14F-4D97-AF65-F5344CB8AC3E}">
        <p14:creationId xmlns:p14="http://schemas.microsoft.com/office/powerpoint/2010/main" val="1434121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270510" y="1213359"/>
            <a:ext cx="701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l"/>
            <a:r>
              <a:rPr lang="en-US" dirty="0" err="1"/>
              <a:t>FileChooser</a:t>
            </a:r>
            <a:r>
              <a:rPr lang="en-US" dirty="0"/>
              <a:t> chooser = </a:t>
            </a:r>
            <a:r>
              <a:rPr lang="en-US" b="1" dirty="0"/>
              <a:t>new </a:t>
            </a:r>
            <a:r>
              <a:rPr lang="en-US" b="1" dirty="0" err="1"/>
              <a:t>FileChooser</a:t>
            </a:r>
            <a:r>
              <a:rPr lang="en-US" b="1" dirty="0"/>
              <a:t>();</a:t>
            </a:r>
          </a:p>
          <a:p>
            <a:pPr algn="l"/>
            <a:endParaRPr lang="en-US" dirty="0"/>
          </a:p>
          <a:p>
            <a:pPr algn="l"/>
            <a:r>
              <a:rPr lang="en-US" dirty="0"/>
              <a:t>File </a:t>
            </a:r>
            <a:r>
              <a:rPr lang="en-US" dirty="0" err="1"/>
              <a:t>selectedFile</a:t>
            </a:r>
            <a:r>
              <a:rPr lang="en-US" dirty="0"/>
              <a:t> = </a:t>
            </a:r>
            <a:r>
              <a:rPr lang="en-US" dirty="0" err="1"/>
              <a:t>chooser.showOpenDialog</a:t>
            </a:r>
            <a:r>
              <a:rPr lang="en-US" dirty="0"/>
              <a:t>(</a:t>
            </a:r>
            <a:r>
              <a:rPr lang="en-US" b="1" dirty="0"/>
              <a:t>null);</a:t>
            </a:r>
          </a:p>
          <a:p>
            <a:pPr algn="l"/>
            <a:r>
              <a:rPr lang="en-US" b="1" dirty="0"/>
              <a:t>if(</a:t>
            </a:r>
            <a:r>
              <a:rPr lang="en-US" b="1" dirty="0" err="1"/>
              <a:t>selectedFile</a:t>
            </a:r>
            <a:r>
              <a:rPr lang="en-US" b="1" dirty="0"/>
              <a:t> != null)</a:t>
            </a:r>
          </a:p>
          <a:p>
            <a:pPr algn="l"/>
            <a:r>
              <a:rPr lang="en-US" dirty="0"/>
              <a:t>{</a:t>
            </a:r>
          </a:p>
          <a:p>
            <a:pPr algn="l"/>
            <a:r>
              <a:rPr lang="en-US" dirty="0"/>
              <a:t>      Scanner scan = </a:t>
            </a:r>
            <a:r>
              <a:rPr lang="en-US" b="1" dirty="0"/>
              <a:t>new Scanner(</a:t>
            </a:r>
            <a:r>
              <a:rPr lang="en-US" b="1" dirty="0" err="1"/>
              <a:t>selectedFile</a:t>
            </a:r>
            <a:r>
              <a:rPr lang="en-US" b="1" dirty="0"/>
              <a:t>);</a:t>
            </a:r>
            <a:endParaRPr lang="en-US" sz="2000" dirty="0">
              <a:solidFill>
                <a:srgbClr val="6E7069"/>
              </a:solidFill>
              <a:latin typeface="Courier New" pitchFamily="49" charset="0"/>
            </a:endParaRPr>
          </a:p>
        </p:txBody>
      </p:sp>
      <p:pic>
        <p:nvPicPr>
          <p:cNvPr id="2" name="Picture 1"/>
          <p:cNvPicPr>
            <a:picLocks noChangeAspect="1"/>
          </p:cNvPicPr>
          <p:nvPr/>
        </p:nvPicPr>
        <p:blipFill>
          <a:blip r:embed="rId2"/>
          <a:stretch>
            <a:fillRect/>
          </a:stretch>
        </p:blipFill>
        <p:spPr>
          <a:xfrm>
            <a:off x="152400" y="4953000"/>
            <a:ext cx="7781925" cy="1905000"/>
          </a:xfrm>
          <a:prstGeom prst="rect">
            <a:avLst/>
          </a:prstGeom>
        </p:spPr>
      </p:pic>
      <p:pic>
        <p:nvPicPr>
          <p:cNvPr id="3" name="Picture 2"/>
          <p:cNvPicPr>
            <a:picLocks noChangeAspect="1"/>
          </p:cNvPicPr>
          <p:nvPr/>
        </p:nvPicPr>
        <p:blipFill>
          <a:blip r:embed="rId3"/>
          <a:stretch>
            <a:fillRect/>
          </a:stretch>
        </p:blipFill>
        <p:spPr>
          <a:xfrm>
            <a:off x="152400" y="3224064"/>
            <a:ext cx="4752975" cy="1381125"/>
          </a:xfrm>
          <a:prstGeom prst="rect">
            <a:avLst/>
          </a:prstGeom>
        </p:spPr>
      </p:pic>
      <p:sp>
        <p:nvSpPr>
          <p:cNvPr id="6" name="Rectangle 2"/>
          <p:cNvSpPr txBox="1">
            <a:spLocks noChangeArrowheads="1"/>
          </p:cNvSpPr>
          <p:nvPr/>
        </p:nvSpPr>
        <p:spPr bwMode="auto">
          <a:xfrm>
            <a:off x="270510" y="118979"/>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pPr eaLnBrk="1" hangingPunct="1"/>
            <a:r>
              <a:rPr lang="en-US" kern="0" dirty="0"/>
              <a:t>File Choosers</a:t>
            </a:r>
          </a:p>
        </p:txBody>
      </p:sp>
    </p:spTree>
    <p:extLst>
      <p:ext uri="{BB962C8B-B14F-4D97-AF65-F5344CB8AC3E}">
        <p14:creationId xmlns:p14="http://schemas.microsoft.com/office/powerpoint/2010/main" val="4158176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p:txBody>
          <a:bodyPr/>
          <a:lstStyle/>
          <a:p>
            <a:pPr eaLnBrk="1" hangingPunct="1"/>
            <a:r>
              <a:rPr lang="en-US" dirty="0"/>
              <a:t>File Choosers</a:t>
            </a:r>
          </a:p>
        </p:txBody>
      </p:sp>
      <p:sp>
        <p:nvSpPr>
          <p:cNvPr id="57348" name="Rectangle 3"/>
          <p:cNvSpPr>
            <a:spLocks noGrp="1" noChangeArrowheads="1"/>
          </p:cNvSpPr>
          <p:nvPr>
            <p:ph type="body" idx="4294967295"/>
          </p:nvPr>
        </p:nvSpPr>
        <p:spPr>
          <a:xfrm>
            <a:off x="304800" y="1524000"/>
            <a:ext cx="8294688" cy="4572000"/>
          </a:xfrm>
        </p:spPr>
        <p:txBody>
          <a:bodyPr/>
          <a:lstStyle/>
          <a:p>
            <a:pPr eaLnBrk="1" hangingPunct="1">
              <a:lnSpc>
                <a:spcPct val="90000"/>
              </a:lnSpc>
            </a:pPr>
            <a:r>
              <a:rPr lang="en-US" sz="2800" dirty="0"/>
              <a:t>Use the </a:t>
            </a:r>
            <a:r>
              <a:rPr lang="en-US" sz="2800" dirty="0">
                <a:latin typeface="Courier New" pitchFamily="49" charset="0"/>
              </a:rPr>
              <a:t>File</a:t>
            </a:r>
            <a:r>
              <a:rPr lang="en-US" sz="2800" dirty="0"/>
              <a:t> object’s </a:t>
            </a:r>
            <a:r>
              <a:rPr lang="en-US" sz="2800" dirty="0" err="1">
                <a:latin typeface="Courier New" pitchFamily="49" charset="0"/>
              </a:rPr>
              <a:t>getPath</a:t>
            </a:r>
            <a:r>
              <a:rPr lang="en-US" sz="2800" dirty="0"/>
              <a:t> method to get the path and file name as a </a:t>
            </a:r>
            <a:r>
              <a:rPr lang="en-US" sz="2800" dirty="0">
                <a:latin typeface="Courier New" pitchFamily="49" charset="0"/>
              </a:rPr>
              <a:t>String</a:t>
            </a:r>
            <a:r>
              <a:rPr lang="en-US" sz="2800" dirty="0"/>
              <a:t>.</a:t>
            </a:r>
            <a:br>
              <a:rPr lang="en-US" sz="2800" dirty="0"/>
            </a:br>
            <a:endParaRPr lang="en-US" sz="2800" dirty="0"/>
          </a:p>
          <a:p>
            <a:pPr lvl="1" eaLnBrk="1" hangingPunct="1">
              <a:lnSpc>
                <a:spcPct val="90000"/>
              </a:lnSpc>
              <a:buFontTx/>
              <a:buNone/>
            </a:pPr>
            <a:r>
              <a:rPr lang="en-US" sz="2000" b="1" dirty="0" err="1">
                <a:latin typeface="Courier New" pitchFamily="49" charset="0"/>
              </a:rPr>
              <a:t>FileChooser</a:t>
            </a:r>
            <a:r>
              <a:rPr lang="en-US" sz="2000" b="1" dirty="0">
                <a:latin typeface="Courier New" pitchFamily="49" charset="0"/>
              </a:rPr>
              <a:t> </a:t>
            </a:r>
            <a:r>
              <a:rPr lang="en-US" sz="2000" b="1" dirty="0" err="1">
                <a:latin typeface="Courier New" pitchFamily="49" charset="0"/>
              </a:rPr>
              <a:t>fileChooser</a:t>
            </a:r>
            <a:r>
              <a:rPr lang="en-US" sz="2000" b="1" dirty="0">
                <a:latin typeface="Courier New" pitchFamily="49" charset="0"/>
              </a:rPr>
              <a:t> = new </a:t>
            </a:r>
            <a:r>
              <a:rPr lang="en-US" sz="2000" b="1" dirty="0" err="1">
                <a:latin typeface="Courier New" pitchFamily="49" charset="0"/>
              </a:rPr>
              <a:t>FileChooser</a:t>
            </a:r>
            <a:r>
              <a:rPr lang="en-US" sz="2000" b="1" dirty="0">
                <a:latin typeface="Courier New" pitchFamily="49" charset="0"/>
              </a:rPr>
              <a:t>();</a:t>
            </a:r>
          </a:p>
          <a:p>
            <a:pPr lvl="1" eaLnBrk="1" hangingPunct="1">
              <a:lnSpc>
                <a:spcPct val="90000"/>
              </a:lnSpc>
              <a:buFontTx/>
              <a:buNone/>
            </a:pPr>
            <a:r>
              <a:rPr lang="en-US" sz="2000" b="1" dirty="0">
                <a:latin typeface="Courier New" pitchFamily="49" charset="0"/>
              </a:rPr>
              <a:t>File </a:t>
            </a:r>
            <a:r>
              <a:rPr lang="en-US" sz="2000" b="1" dirty="0" err="1">
                <a:latin typeface="Courier New" pitchFamily="49" charset="0"/>
              </a:rPr>
              <a:t>selectedFile</a:t>
            </a:r>
            <a:r>
              <a:rPr lang="en-US" sz="2000" b="1" dirty="0">
                <a:latin typeface="Courier New" pitchFamily="49" charset="0"/>
              </a:rPr>
              <a:t> = </a:t>
            </a:r>
            <a:r>
              <a:rPr lang="en-US" sz="2000" b="1" dirty="0" err="1">
                <a:latin typeface="Courier New" pitchFamily="49" charset="0"/>
              </a:rPr>
              <a:t>fileChooser.showOpenDialog</a:t>
            </a:r>
            <a:r>
              <a:rPr lang="en-US" sz="2000" b="1" dirty="0">
                <a:latin typeface="Courier New" pitchFamily="49" charset="0"/>
              </a:rPr>
              <a:t>(null);</a:t>
            </a:r>
          </a:p>
          <a:p>
            <a:pPr lvl="1" eaLnBrk="1" hangingPunct="1">
              <a:lnSpc>
                <a:spcPct val="90000"/>
              </a:lnSpc>
              <a:buFontTx/>
              <a:buNone/>
            </a:pPr>
            <a:r>
              <a:rPr lang="en-US" sz="2000" b="1" dirty="0">
                <a:solidFill>
                  <a:srgbClr val="FF3300"/>
                </a:solidFill>
                <a:latin typeface="Courier New" pitchFamily="49" charset="0"/>
              </a:rPr>
              <a:t>File </a:t>
            </a:r>
            <a:r>
              <a:rPr lang="en-US" sz="2000" b="1" dirty="0" err="1">
                <a:solidFill>
                  <a:srgbClr val="FF3300"/>
                </a:solidFill>
                <a:latin typeface="Courier New" pitchFamily="49" charset="0"/>
              </a:rPr>
              <a:t>selectedFile</a:t>
            </a:r>
            <a:r>
              <a:rPr lang="en-US" sz="2000" b="1" dirty="0">
                <a:solidFill>
                  <a:srgbClr val="FF3300"/>
                </a:solidFill>
                <a:latin typeface="Courier New" pitchFamily="49" charset="0"/>
              </a:rPr>
              <a:t> =</a:t>
            </a:r>
          </a:p>
          <a:p>
            <a:pPr lvl="1" eaLnBrk="1" hangingPunct="1">
              <a:lnSpc>
                <a:spcPct val="90000"/>
              </a:lnSpc>
              <a:buFontTx/>
              <a:buNone/>
            </a:pPr>
            <a:r>
              <a:rPr lang="en-US" sz="2000" b="1" dirty="0">
                <a:solidFill>
                  <a:srgbClr val="FF3300"/>
                </a:solidFill>
                <a:latin typeface="Courier New" pitchFamily="49" charset="0"/>
              </a:rPr>
              <a:t>          </a:t>
            </a:r>
            <a:r>
              <a:rPr lang="en-US" sz="2000" b="1" dirty="0" err="1">
                <a:solidFill>
                  <a:srgbClr val="FF3300"/>
                </a:solidFill>
                <a:latin typeface="Courier New" pitchFamily="49" charset="0"/>
              </a:rPr>
              <a:t>fileChooser.getSelectedFile</a:t>
            </a:r>
            <a:r>
              <a:rPr lang="en-US" sz="2000" b="1" dirty="0">
                <a:solidFill>
                  <a:srgbClr val="FF3300"/>
                </a:solidFill>
                <a:latin typeface="Courier New" pitchFamily="49" charset="0"/>
              </a:rPr>
              <a:t>();</a:t>
            </a:r>
          </a:p>
          <a:p>
            <a:pPr lvl="1" eaLnBrk="1" hangingPunct="1">
              <a:lnSpc>
                <a:spcPct val="90000"/>
              </a:lnSpc>
              <a:buFontTx/>
              <a:buNone/>
            </a:pPr>
            <a:r>
              <a:rPr lang="en-US" sz="2000" b="1" dirty="0">
                <a:solidFill>
                  <a:srgbClr val="FF3300"/>
                </a:solidFill>
                <a:latin typeface="Courier New" pitchFamily="49" charset="0"/>
              </a:rPr>
              <a:t>  String filename = </a:t>
            </a:r>
            <a:r>
              <a:rPr lang="en-US" sz="2000" b="1" dirty="0" err="1">
                <a:solidFill>
                  <a:srgbClr val="FF3300"/>
                </a:solidFill>
                <a:latin typeface="Courier New" pitchFamily="49" charset="0"/>
              </a:rPr>
              <a:t>selectedFile.getPath</a:t>
            </a:r>
            <a:r>
              <a:rPr lang="en-US" sz="2000" b="1" dirty="0">
                <a:solidFill>
                  <a:srgbClr val="FF3300"/>
                </a:solidFill>
                <a:latin typeface="Courier New" pitchFamily="49" charset="0"/>
              </a:rPr>
              <a:t>();</a:t>
            </a:r>
          </a:p>
          <a:p>
            <a:pPr lvl="1" eaLnBrk="1" hangingPunct="1">
              <a:lnSpc>
                <a:spcPct val="90000"/>
              </a:lnSpc>
              <a:buFontTx/>
              <a:buNone/>
            </a:pPr>
            <a:r>
              <a:rPr lang="en-US" sz="2000" b="1" dirty="0">
                <a:latin typeface="Courier New" pitchFamily="49" charset="0"/>
              </a:rPr>
              <a:t>  </a:t>
            </a:r>
            <a:r>
              <a:rPr lang="en-US" sz="2000" b="1" dirty="0" err="1">
                <a:latin typeface="Courier New" pitchFamily="49" charset="0"/>
              </a:rPr>
              <a:t>JOptionPane.showMessageDialog</a:t>
            </a:r>
            <a:r>
              <a:rPr lang="en-US" sz="2000" b="1" dirty="0">
                <a:latin typeface="Courier New" pitchFamily="49" charset="0"/>
              </a:rPr>
              <a:t>(null, </a:t>
            </a:r>
          </a:p>
          <a:p>
            <a:pPr lvl="1" eaLnBrk="1" hangingPunct="1">
              <a:lnSpc>
                <a:spcPct val="90000"/>
              </a:lnSpc>
              <a:buFontTx/>
              <a:buNone/>
            </a:pPr>
            <a:r>
              <a:rPr lang="en-US" sz="2000" b="1" dirty="0">
                <a:latin typeface="Courier New" pitchFamily="49" charset="0"/>
              </a:rPr>
              <a:t>                 "You selected " + filename);</a:t>
            </a:r>
          </a:p>
          <a:p>
            <a:pPr lvl="1" eaLnBrk="1" hangingPunct="1">
              <a:lnSpc>
                <a:spcPct val="90000"/>
              </a:lnSpc>
              <a:buFontTx/>
              <a:buNone/>
            </a:pPr>
            <a:r>
              <a:rPr lang="en-US" sz="2000" b="1" dirty="0">
                <a:latin typeface="Courier New" pitchFamily="49" charset="0"/>
              </a:rPr>
              <a:t>}</a:t>
            </a:r>
          </a:p>
        </p:txBody>
      </p:sp>
    </p:spTree>
    <p:extLst>
      <p:ext uri="{BB962C8B-B14F-4D97-AF65-F5344CB8AC3E}">
        <p14:creationId xmlns:p14="http://schemas.microsoft.com/office/powerpoint/2010/main" val="1070646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p:txBody>
          <a:bodyPr/>
          <a:lstStyle/>
          <a:p>
            <a:pPr eaLnBrk="1" hangingPunct="1"/>
            <a:r>
              <a:rPr lang="en-US"/>
              <a:t>File Choosers</a:t>
            </a:r>
          </a:p>
        </p:txBody>
      </p:sp>
      <p:sp>
        <p:nvSpPr>
          <p:cNvPr id="55300" name="Rectangle 3"/>
          <p:cNvSpPr>
            <a:spLocks noGrp="1" noChangeArrowheads="1"/>
          </p:cNvSpPr>
          <p:nvPr>
            <p:ph type="body" idx="4294967295"/>
          </p:nvPr>
        </p:nvSpPr>
        <p:spPr>
          <a:xfrm>
            <a:off x="381000" y="1524000"/>
            <a:ext cx="8001000" cy="4724400"/>
          </a:xfrm>
        </p:spPr>
        <p:txBody>
          <a:bodyPr/>
          <a:lstStyle/>
          <a:p>
            <a:pPr eaLnBrk="1" hangingPunct="1"/>
            <a:r>
              <a:rPr lang="en-US" sz="2800" dirty="0"/>
              <a:t>To display a save file dialog box, use the </a:t>
            </a:r>
            <a:r>
              <a:rPr lang="en-US" sz="2800" dirty="0" err="1">
                <a:latin typeface="Courier New" pitchFamily="49" charset="0"/>
              </a:rPr>
              <a:t>showSaveDialog</a:t>
            </a:r>
            <a:r>
              <a:rPr lang="en-US" sz="2800" dirty="0"/>
              <a:t> method.</a:t>
            </a:r>
          </a:p>
          <a:p>
            <a:pPr eaLnBrk="1" hangingPunct="1"/>
            <a:r>
              <a:rPr lang="en-US" sz="2800" dirty="0"/>
              <a:t>General format:</a:t>
            </a:r>
          </a:p>
          <a:p>
            <a:pPr lvl="1" eaLnBrk="1" hangingPunct="1">
              <a:buFontTx/>
              <a:buNone/>
            </a:pPr>
            <a:r>
              <a:rPr lang="en-US" sz="2000" b="1" dirty="0">
                <a:latin typeface="Courier New" pitchFamily="49" charset="0"/>
              </a:rPr>
              <a:t>File </a:t>
            </a:r>
            <a:r>
              <a:rPr lang="en-US" sz="2000" b="1" dirty="0" err="1">
                <a:latin typeface="Courier New" pitchFamily="49" charset="0"/>
              </a:rPr>
              <a:t>showSaveDialog</a:t>
            </a:r>
            <a:r>
              <a:rPr lang="en-US" sz="2000" b="1" dirty="0">
                <a:latin typeface="Courier New" pitchFamily="49" charset="0"/>
              </a:rPr>
              <a:t>(Window </a:t>
            </a:r>
            <a:r>
              <a:rPr lang="en-US" sz="2000" b="1" i="1" dirty="0">
                <a:latin typeface="Courier New" pitchFamily="49" charset="0"/>
              </a:rPr>
              <a:t>parent</a:t>
            </a:r>
            <a:r>
              <a:rPr lang="en-US" sz="2000" b="1" dirty="0">
                <a:latin typeface="Courier New" pitchFamily="49" charset="0"/>
              </a:rPr>
              <a:t>)</a:t>
            </a:r>
          </a:p>
          <a:p>
            <a:pPr lvl="1" eaLnBrk="1" hangingPunct="1">
              <a:buFontTx/>
              <a:buNone/>
            </a:pPr>
            <a:br>
              <a:rPr lang="en-US" sz="2000" b="1" dirty="0">
                <a:latin typeface="Courier New" pitchFamily="49" charset="0"/>
              </a:rPr>
            </a:br>
            <a:endParaRPr lang="en-US" sz="2000" b="1" dirty="0">
              <a:latin typeface="Courier New" pitchFamily="49" charset="0"/>
            </a:endParaRPr>
          </a:p>
          <a:p>
            <a:pPr lvl="1" eaLnBrk="1" hangingPunct="1">
              <a:buFontTx/>
              <a:buNone/>
            </a:pPr>
            <a:endParaRPr lang="en-US" sz="2000" b="1" dirty="0">
              <a:latin typeface="Courier New" pitchFamily="49" charset="0"/>
            </a:endParaRPr>
          </a:p>
          <a:p>
            <a:pPr eaLnBrk="1" hangingPunct="1"/>
            <a:r>
              <a:rPr lang="en-US" sz="2800" dirty="0"/>
              <a:t>The argument can be either null or a reference to a window.</a:t>
            </a:r>
          </a:p>
          <a:p>
            <a:pPr eaLnBrk="1" hangingPunct="1"/>
            <a:r>
              <a:rPr lang="en-US" sz="2800" dirty="0"/>
              <a:t>Both methods return a File that indicates the file selected by the user.</a:t>
            </a:r>
          </a:p>
        </p:txBody>
      </p:sp>
      <p:pic>
        <p:nvPicPr>
          <p:cNvPr id="2" name="Picture 1"/>
          <p:cNvPicPr>
            <a:picLocks noChangeAspect="1"/>
          </p:cNvPicPr>
          <p:nvPr/>
        </p:nvPicPr>
        <p:blipFill>
          <a:blip r:embed="rId3"/>
          <a:stretch>
            <a:fillRect/>
          </a:stretch>
        </p:blipFill>
        <p:spPr>
          <a:xfrm>
            <a:off x="685800" y="3543300"/>
            <a:ext cx="6896100" cy="685800"/>
          </a:xfrm>
          <a:prstGeom prst="rect">
            <a:avLst/>
          </a:prstGeom>
        </p:spPr>
      </p:pic>
    </p:spTree>
    <p:extLst>
      <p:ext uri="{BB962C8B-B14F-4D97-AF65-F5344CB8AC3E}">
        <p14:creationId xmlns:p14="http://schemas.microsoft.com/office/powerpoint/2010/main" val="35639734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xfrm>
            <a:off x="6553200" y="6245225"/>
            <a:ext cx="2133600" cy="476250"/>
          </a:xfrm>
        </p:spPr>
        <p:txBody>
          <a:bodyPr/>
          <a:lstStyle/>
          <a:p>
            <a:pPr>
              <a:defRPr/>
            </a:pPr>
            <a:fld id="{10391B61-9929-4053-8191-A2BBD43188B1}" type="slidenum">
              <a:rPr lang="en-US"/>
              <a:pPr>
                <a:defRPr/>
              </a:pPr>
              <a:t>78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5078313"/>
            <a:ext cx="3219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75" y="2743200"/>
            <a:ext cx="35528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94500"/>
            <a:ext cx="3562350" cy="2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stretch>
            <a:fillRect/>
          </a:stretch>
        </p:blipFill>
        <p:spPr>
          <a:xfrm>
            <a:off x="219075" y="130175"/>
            <a:ext cx="4972050" cy="6591300"/>
          </a:xfrm>
          <a:prstGeom prst="rect">
            <a:avLst/>
          </a:prstGeom>
        </p:spPr>
      </p:pic>
    </p:spTree>
    <p:extLst>
      <p:ext uri="{BB962C8B-B14F-4D97-AF65-F5344CB8AC3E}">
        <p14:creationId xmlns:p14="http://schemas.microsoft.com/office/powerpoint/2010/main" val="80032055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58" y="1143000"/>
            <a:ext cx="9074042" cy="3970318"/>
          </a:xfrm>
          <a:prstGeom prst="rect">
            <a:avLst/>
          </a:prstGeom>
          <a:noFill/>
        </p:spPr>
        <p:txBody>
          <a:bodyPr wrap="square" rtlCol="0">
            <a:spAutoFit/>
          </a:bodyPr>
          <a:lstStyle/>
          <a:p>
            <a:pPr algn="ctr"/>
            <a:r>
              <a:rPr lang="en-US" sz="9600" dirty="0" err="1"/>
              <a:t>FileChooser</a:t>
            </a:r>
            <a:r>
              <a:rPr lang="en-US" sz="9600" dirty="0"/>
              <a:t> and File I/0 </a:t>
            </a:r>
          </a:p>
          <a:p>
            <a:pPr algn="ctr"/>
            <a:r>
              <a:rPr lang="en-US" sz="6000" dirty="0"/>
              <a:t>(the rest of the story)</a:t>
            </a:r>
          </a:p>
        </p:txBody>
      </p:sp>
    </p:spTree>
    <p:extLst>
      <p:ext uri="{BB962C8B-B14F-4D97-AF65-F5344CB8AC3E}">
        <p14:creationId xmlns:p14="http://schemas.microsoft.com/office/powerpoint/2010/main" val="199918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p:txBody>
          <a:bodyPr/>
          <a:lstStyle/>
          <a:p>
            <a:pPr eaLnBrk="1" hangingPunct="1"/>
            <a:r>
              <a:rPr lang="en-US"/>
              <a:t>The </a:t>
            </a:r>
            <a:r>
              <a:rPr lang="en-US" sz="3200">
                <a:latin typeface="Courier New" pitchFamily="49" charset="0"/>
              </a:rPr>
              <a:t>PrintWriter</a:t>
            </a:r>
            <a:r>
              <a:rPr lang="en-US"/>
              <a:t> Class</a:t>
            </a:r>
          </a:p>
        </p:txBody>
      </p:sp>
      <p:sp>
        <p:nvSpPr>
          <p:cNvPr id="35844" name="Rectangle 3"/>
          <p:cNvSpPr>
            <a:spLocks noGrp="1" noChangeArrowheads="1"/>
          </p:cNvSpPr>
          <p:nvPr>
            <p:ph type="body" idx="4294967295"/>
          </p:nvPr>
        </p:nvSpPr>
        <p:spPr/>
        <p:txBody>
          <a:bodyPr/>
          <a:lstStyle/>
          <a:p>
            <a:pPr eaLnBrk="1" hangingPunct="1"/>
            <a:r>
              <a:rPr lang="en-US"/>
              <a:t>To use the </a:t>
            </a:r>
            <a:r>
              <a:rPr lang="en-US">
                <a:latin typeface="Courier New" pitchFamily="49" charset="0"/>
              </a:rPr>
              <a:t>PrintWriter</a:t>
            </a:r>
            <a:r>
              <a:rPr lang="en-US"/>
              <a:t> class, put the following </a:t>
            </a:r>
            <a:r>
              <a:rPr lang="en-US">
                <a:latin typeface="Courier New" pitchFamily="49" charset="0"/>
              </a:rPr>
              <a:t>import</a:t>
            </a:r>
            <a:r>
              <a:rPr lang="en-US"/>
              <a:t> statement at the top of the source file:</a:t>
            </a:r>
            <a:br>
              <a:rPr lang="en-US"/>
            </a:br>
            <a:br>
              <a:rPr lang="en-US"/>
            </a:br>
            <a:r>
              <a:rPr lang="en-US">
                <a:latin typeface="Courier New" pitchFamily="49" charset="0"/>
              </a:rPr>
              <a:t>import java.io.*;</a:t>
            </a:r>
            <a:br>
              <a:rPr lang="en-US"/>
            </a:br>
            <a:endParaRPr lang="en-US"/>
          </a:p>
          <a:p>
            <a:pPr eaLnBrk="1" hangingPunct="1"/>
            <a:r>
              <a:rPr lang="en-US"/>
              <a:t>See example: </a:t>
            </a:r>
            <a:r>
              <a:rPr lang="en-US">
                <a:hlinkClick r:id="rId3" action="ppaction://hlinkfile"/>
              </a:rPr>
              <a:t>FileWriteDemo.java</a:t>
            </a:r>
            <a:endParaRPr lang="en-US"/>
          </a:p>
        </p:txBody>
      </p:sp>
    </p:spTree>
    <p:extLst>
      <p:ext uri="{BB962C8B-B14F-4D97-AF65-F5344CB8AC3E}">
        <p14:creationId xmlns:p14="http://schemas.microsoft.com/office/powerpoint/2010/main" val="27616687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9709" y="304800"/>
            <a:ext cx="7834196" cy="1323439"/>
          </a:xfrm>
          <a:prstGeom prst="rect">
            <a:avLst/>
          </a:prstGeom>
          <a:noFill/>
        </p:spPr>
        <p:txBody>
          <a:bodyPr wrap="none" rtlCol="0">
            <a:spAutoFit/>
          </a:bodyPr>
          <a:lstStyle/>
          <a:p>
            <a:pPr algn="l"/>
            <a:r>
              <a:rPr lang="en-US" sz="2000" dirty="0"/>
              <a:t>When you need to read from a file or write to a file, it is a good idea to use</a:t>
            </a:r>
          </a:p>
          <a:p>
            <a:pPr algn="l"/>
            <a:r>
              <a:rPr lang="en-US" sz="2000" dirty="0"/>
              <a:t>the </a:t>
            </a:r>
            <a:r>
              <a:rPr lang="en-US" sz="2000" dirty="0" err="1"/>
              <a:t>FileChooser</a:t>
            </a:r>
            <a:r>
              <a:rPr lang="en-US" sz="2000" dirty="0"/>
              <a:t> so that the user can select the file name, instead of typing</a:t>
            </a:r>
          </a:p>
          <a:p>
            <a:pPr algn="l"/>
            <a:r>
              <a:rPr lang="en-US" sz="2000" dirty="0"/>
              <a:t>in the file name and causing possible errors.  You must include the throws</a:t>
            </a:r>
          </a:p>
          <a:p>
            <a:pPr algn="l"/>
            <a:r>
              <a:rPr lang="en-US" sz="2000" dirty="0"/>
              <a:t>clause in the method header.</a:t>
            </a:r>
          </a:p>
        </p:txBody>
      </p:sp>
      <p:pic>
        <p:nvPicPr>
          <p:cNvPr id="2" name="Picture 1"/>
          <p:cNvPicPr>
            <a:picLocks noChangeAspect="1"/>
          </p:cNvPicPr>
          <p:nvPr/>
        </p:nvPicPr>
        <p:blipFill>
          <a:blip r:embed="rId2"/>
          <a:stretch>
            <a:fillRect/>
          </a:stretch>
        </p:blipFill>
        <p:spPr>
          <a:xfrm>
            <a:off x="609600" y="2209800"/>
            <a:ext cx="6781067" cy="1647736"/>
          </a:xfrm>
          <a:prstGeom prst="rect">
            <a:avLst/>
          </a:prstGeom>
        </p:spPr>
      </p:pic>
      <p:pic>
        <p:nvPicPr>
          <p:cNvPr id="3" name="Picture 2"/>
          <p:cNvPicPr>
            <a:picLocks noChangeAspect="1"/>
          </p:cNvPicPr>
          <p:nvPr/>
        </p:nvPicPr>
        <p:blipFill>
          <a:blip r:embed="rId3"/>
          <a:stretch>
            <a:fillRect/>
          </a:stretch>
        </p:blipFill>
        <p:spPr>
          <a:xfrm>
            <a:off x="636608" y="4419600"/>
            <a:ext cx="7143078" cy="1552843"/>
          </a:xfrm>
          <a:prstGeom prst="rect">
            <a:avLst/>
          </a:prstGeom>
        </p:spPr>
      </p:pic>
      <p:sp>
        <p:nvSpPr>
          <p:cNvPr id="4" name="Oval 3"/>
          <p:cNvSpPr/>
          <p:nvPr/>
        </p:nvSpPr>
        <p:spPr bwMode="auto">
          <a:xfrm>
            <a:off x="3200400" y="2209800"/>
            <a:ext cx="3505200" cy="53340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8" name="Oval 7"/>
          <p:cNvSpPr/>
          <p:nvPr/>
        </p:nvSpPr>
        <p:spPr bwMode="auto">
          <a:xfrm>
            <a:off x="3429000" y="4343400"/>
            <a:ext cx="3505200" cy="53340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91675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3475" y="228600"/>
            <a:ext cx="7914346" cy="707886"/>
          </a:xfrm>
          <a:prstGeom prst="rect">
            <a:avLst/>
          </a:prstGeom>
          <a:noFill/>
        </p:spPr>
        <p:txBody>
          <a:bodyPr wrap="none" rtlCol="0">
            <a:spAutoFit/>
          </a:bodyPr>
          <a:lstStyle/>
          <a:p>
            <a:pPr algn="l"/>
            <a:r>
              <a:rPr lang="en-US" sz="2000" dirty="0"/>
              <a:t>The problem comes when the you try to call these methods from the handle</a:t>
            </a:r>
          </a:p>
          <a:p>
            <a:pPr algn="l"/>
            <a:r>
              <a:rPr lang="en-US" sz="2000" dirty="0"/>
              <a:t>method of a class that implements </a:t>
            </a:r>
            <a:r>
              <a:rPr lang="en-US" sz="2000" dirty="0" err="1"/>
              <a:t>EventHandler</a:t>
            </a:r>
            <a:r>
              <a:rPr lang="en-US" sz="2000" dirty="0"/>
              <a:t>.  </a:t>
            </a:r>
          </a:p>
        </p:txBody>
      </p:sp>
      <p:sp>
        <p:nvSpPr>
          <p:cNvPr id="10" name="TextBox 9"/>
          <p:cNvSpPr txBox="1"/>
          <p:nvPr/>
        </p:nvSpPr>
        <p:spPr>
          <a:xfrm>
            <a:off x="333475" y="3720019"/>
            <a:ext cx="6109366" cy="400110"/>
          </a:xfrm>
          <a:prstGeom prst="rect">
            <a:avLst/>
          </a:prstGeom>
          <a:noFill/>
        </p:spPr>
        <p:txBody>
          <a:bodyPr wrap="none" rtlCol="0">
            <a:spAutoFit/>
          </a:bodyPr>
          <a:lstStyle/>
          <a:p>
            <a:r>
              <a:rPr lang="en-US" sz="2000" dirty="0"/>
              <a:t>The error shows that there is an unhandled exception type</a:t>
            </a:r>
          </a:p>
        </p:txBody>
      </p:sp>
      <p:pic>
        <p:nvPicPr>
          <p:cNvPr id="2" name="Picture 1"/>
          <p:cNvPicPr>
            <a:picLocks noChangeAspect="1"/>
          </p:cNvPicPr>
          <p:nvPr/>
        </p:nvPicPr>
        <p:blipFill>
          <a:blip r:embed="rId2"/>
          <a:stretch>
            <a:fillRect/>
          </a:stretch>
        </p:blipFill>
        <p:spPr>
          <a:xfrm>
            <a:off x="533400" y="1524000"/>
            <a:ext cx="6742711" cy="1600885"/>
          </a:xfrm>
          <a:prstGeom prst="rect">
            <a:avLst/>
          </a:prstGeom>
        </p:spPr>
      </p:pic>
      <p:pic>
        <p:nvPicPr>
          <p:cNvPr id="3" name="Picture 2"/>
          <p:cNvPicPr>
            <a:picLocks noChangeAspect="1"/>
          </p:cNvPicPr>
          <p:nvPr/>
        </p:nvPicPr>
        <p:blipFill>
          <a:blip r:embed="rId3"/>
          <a:stretch>
            <a:fillRect/>
          </a:stretch>
        </p:blipFill>
        <p:spPr>
          <a:xfrm>
            <a:off x="457200" y="4495800"/>
            <a:ext cx="8157117" cy="1600200"/>
          </a:xfrm>
          <a:prstGeom prst="rect">
            <a:avLst/>
          </a:prstGeom>
        </p:spPr>
      </p:pic>
    </p:spTree>
    <p:extLst>
      <p:ext uri="{BB962C8B-B14F-4D97-AF65-F5344CB8AC3E}">
        <p14:creationId xmlns:p14="http://schemas.microsoft.com/office/powerpoint/2010/main" val="2181676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191000"/>
            <a:ext cx="7148111" cy="1323439"/>
          </a:xfrm>
          <a:prstGeom prst="rect">
            <a:avLst/>
          </a:prstGeom>
          <a:noFill/>
        </p:spPr>
        <p:txBody>
          <a:bodyPr wrap="none" rtlCol="0">
            <a:spAutoFit/>
          </a:bodyPr>
          <a:lstStyle/>
          <a:p>
            <a:pPr algn="l"/>
            <a:r>
              <a:rPr lang="en-US" dirty="0"/>
              <a:t>But, the signature/header of the handle method cannot be changed.  </a:t>
            </a:r>
          </a:p>
          <a:p>
            <a:pPr algn="l"/>
            <a:r>
              <a:rPr lang="en-US" dirty="0"/>
              <a:t>Therefore it will not allow the throws clause to be attached to the </a:t>
            </a:r>
          </a:p>
          <a:p>
            <a:pPr algn="l"/>
            <a:r>
              <a:rPr lang="en-US" dirty="0"/>
              <a:t>handle method header.</a:t>
            </a:r>
          </a:p>
          <a:p>
            <a:pPr algn="l"/>
            <a:endParaRPr lang="en-US" dirty="0"/>
          </a:p>
        </p:txBody>
      </p:sp>
      <p:sp>
        <p:nvSpPr>
          <p:cNvPr id="4" name="TextBox 3"/>
          <p:cNvSpPr txBox="1"/>
          <p:nvPr/>
        </p:nvSpPr>
        <p:spPr>
          <a:xfrm>
            <a:off x="76429" y="533400"/>
            <a:ext cx="8680581" cy="707886"/>
          </a:xfrm>
          <a:prstGeom prst="rect">
            <a:avLst/>
          </a:prstGeom>
          <a:noFill/>
        </p:spPr>
        <p:txBody>
          <a:bodyPr wrap="none" rtlCol="0">
            <a:spAutoFit/>
          </a:bodyPr>
          <a:lstStyle/>
          <a:p>
            <a:pPr algn="l"/>
            <a:r>
              <a:rPr lang="en-US" sz="2000" dirty="0"/>
              <a:t>Being the smart resourceful programmer that you are, you remember that you need</a:t>
            </a:r>
          </a:p>
          <a:p>
            <a:pPr algn="l"/>
            <a:r>
              <a:rPr lang="en-US" sz="2000" dirty="0"/>
              <a:t>to include the throws clause in the method header, so you try that:</a:t>
            </a:r>
          </a:p>
        </p:txBody>
      </p:sp>
      <p:pic>
        <p:nvPicPr>
          <p:cNvPr id="5" name="Picture 4"/>
          <p:cNvPicPr>
            <a:picLocks noChangeAspect="1"/>
          </p:cNvPicPr>
          <p:nvPr/>
        </p:nvPicPr>
        <p:blipFill>
          <a:blip r:embed="rId2"/>
          <a:stretch>
            <a:fillRect/>
          </a:stretch>
        </p:blipFill>
        <p:spPr>
          <a:xfrm>
            <a:off x="533400" y="1828800"/>
            <a:ext cx="8474400" cy="1676400"/>
          </a:xfrm>
          <a:prstGeom prst="rect">
            <a:avLst/>
          </a:prstGeom>
        </p:spPr>
      </p:pic>
    </p:spTree>
    <p:extLst>
      <p:ext uri="{BB962C8B-B14F-4D97-AF65-F5344CB8AC3E}">
        <p14:creationId xmlns:p14="http://schemas.microsoft.com/office/powerpoint/2010/main" val="2976643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852" y="228600"/>
            <a:ext cx="7617791" cy="1569660"/>
          </a:xfrm>
          <a:prstGeom prst="rect">
            <a:avLst/>
          </a:prstGeom>
          <a:noFill/>
        </p:spPr>
        <p:txBody>
          <a:bodyPr wrap="none" rtlCol="0">
            <a:spAutoFit/>
          </a:bodyPr>
          <a:lstStyle/>
          <a:p>
            <a:pPr algn="l"/>
            <a:r>
              <a:rPr lang="en-US" dirty="0"/>
              <a:t>To solve the problem, do the following:</a:t>
            </a:r>
          </a:p>
          <a:p>
            <a:pPr marL="342900" indent="-342900" algn="l">
              <a:buAutoNum type="arabicPeriod"/>
            </a:pPr>
            <a:r>
              <a:rPr lang="en-US" dirty="0"/>
              <a:t>Do not put the throws clause in the handle method header</a:t>
            </a:r>
          </a:p>
          <a:p>
            <a:pPr marL="342900" indent="-342900" algn="l"/>
            <a:endParaRPr lang="en-US" dirty="0"/>
          </a:p>
          <a:p>
            <a:pPr marL="342900" indent="-342900" algn="l"/>
            <a:r>
              <a:rPr lang="en-US" dirty="0"/>
              <a:t>But you are still left with that pesky error:</a:t>
            </a:r>
          </a:p>
        </p:txBody>
      </p:sp>
      <p:pic>
        <p:nvPicPr>
          <p:cNvPr id="4" name="Picture 3"/>
          <p:cNvPicPr>
            <a:picLocks noChangeAspect="1"/>
          </p:cNvPicPr>
          <p:nvPr/>
        </p:nvPicPr>
        <p:blipFill>
          <a:blip r:embed="rId2"/>
          <a:stretch>
            <a:fillRect/>
          </a:stretch>
        </p:blipFill>
        <p:spPr>
          <a:xfrm>
            <a:off x="429883" y="2057400"/>
            <a:ext cx="8028317" cy="1906120"/>
          </a:xfrm>
          <a:prstGeom prst="rect">
            <a:avLst/>
          </a:prstGeom>
        </p:spPr>
      </p:pic>
    </p:spTree>
    <p:extLst>
      <p:ext uri="{BB962C8B-B14F-4D97-AF65-F5344CB8AC3E}">
        <p14:creationId xmlns:p14="http://schemas.microsoft.com/office/powerpoint/2010/main" val="2056300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3185" y="685800"/>
            <a:ext cx="7839197" cy="707886"/>
          </a:xfrm>
          <a:prstGeom prst="rect">
            <a:avLst/>
          </a:prstGeom>
          <a:noFill/>
        </p:spPr>
        <p:txBody>
          <a:bodyPr wrap="none" rtlCol="0">
            <a:spAutoFit/>
          </a:bodyPr>
          <a:lstStyle/>
          <a:p>
            <a:pPr marL="342900" indent="-342900" algn="l">
              <a:buAutoNum type="arabicPeriod" startAt="2"/>
            </a:pPr>
            <a:r>
              <a:rPr lang="en-US" sz="2000" dirty="0"/>
              <a:t>Run your mouse over the red underlined method call.  There is a popup</a:t>
            </a:r>
          </a:p>
          <a:p>
            <a:pPr marL="342900" indent="-342900" algn="l"/>
            <a:r>
              <a:rPr lang="en-US" sz="2000" dirty="0"/>
              <a:t>that gives suggestions on how to solve the problem (quick fix).</a:t>
            </a:r>
          </a:p>
        </p:txBody>
      </p:sp>
      <p:sp>
        <p:nvSpPr>
          <p:cNvPr id="4" name="TextBox 3"/>
          <p:cNvSpPr txBox="1"/>
          <p:nvPr/>
        </p:nvSpPr>
        <p:spPr>
          <a:xfrm>
            <a:off x="685800" y="5562600"/>
            <a:ext cx="3853171" cy="369332"/>
          </a:xfrm>
          <a:prstGeom prst="rect">
            <a:avLst/>
          </a:prstGeom>
          <a:noFill/>
        </p:spPr>
        <p:txBody>
          <a:bodyPr wrap="none" rtlCol="0">
            <a:spAutoFit/>
          </a:bodyPr>
          <a:lstStyle/>
          <a:p>
            <a:r>
              <a:rPr lang="en-US" dirty="0"/>
              <a:t>3.  Click on the Surround with try/catch</a:t>
            </a:r>
          </a:p>
        </p:txBody>
      </p:sp>
      <p:pic>
        <p:nvPicPr>
          <p:cNvPr id="2" name="Picture 1"/>
          <p:cNvPicPr>
            <a:picLocks noChangeAspect="1"/>
          </p:cNvPicPr>
          <p:nvPr/>
        </p:nvPicPr>
        <p:blipFill>
          <a:blip r:embed="rId2"/>
          <a:stretch>
            <a:fillRect/>
          </a:stretch>
        </p:blipFill>
        <p:spPr>
          <a:xfrm>
            <a:off x="838199" y="1828800"/>
            <a:ext cx="6787535" cy="2895600"/>
          </a:xfrm>
          <a:prstGeom prst="rect">
            <a:avLst/>
          </a:prstGeom>
        </p:spPr>
      </p:pic>
    </p:spTree>
    <p:extLst>
      <p:ext uri="{BB962C8B-B14F-4D97-AF65-F5344CB8AC3E}">
        <p14:creationId xmlns:p14="http://schemas.microsoft.com/office/powerpoint/2010/main" val="2907534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2402" y="304800"/>
            <a:ext cx="6968574" cy="400110"/>
          </a:xfrm>
          <a:prstGeom prst="rect">
            <a:avLst/>
          </a:prstGeom>
          <a:noFill/>
        </p:spPr>
        <p:txBody>
          <a:bodyPr wrap="none" rtlCol="0">
            <a:spAutoFit/>
          </a:bodyPr>
          <a:lstStyle/>
          <a:p>
            <a:r>
              <a:rPr lang="en-US" dirty="0"/>
              <a:t>The following code will be automatically placed in your method.</a:t>
            </a:r>
          </a:p>
        </p:txBody>
      </p:sp>
      <p:pic>
        <p:nvPicPr>
          <p:cNvPr id="2" name="Picture 1"/>
          <p:cNvPicPr>
            <a:picLocks noChangeAspect="1"/>
          </p:cNvPicPr>
          <p:nvPr/>
        </p:nvPicPr>
        <p:blipFill>
          <a:blip r:embed="rId2"/>
          <a:stretch>
            <a:fillRect/>
          </a:stretch>
        </p:blipFill>
        <p:spPr>
          <a:xfrm>
            <a:off x="461460" y="1371600"/>
            <a:ext cx="7550458" cy="3200400"/>
          </a:xfrm>
          <a:prstGeom prst="rect">
            <a:avLst/>
          </a:prstGeom>
        </p:spPr>
      </p:pic>
    </p:spTree>
    <p:extLst>
      <p:ext uri="{BB962C8B-B14F-4D97-AF65-F5344CB8AC3E}">
        <p14:creationId xmlns:p14="http://schemas.microsoft.com/office/powerpoint/2010/main" val="185915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8662"/>
            <a:ext cx="5562600" cy="67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762166"/>
      </p:ext>
    </p:extLst>
  </p:cSld>
  <p:clrMapOvr>
    <a:masterClrMapping/>
  </p:clrMapOvr>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4777</TotalTime>
  <Words>4654</Words>
  <Application>Microsoft Office PowerPoint</Application>
  <PresentationFormat>On-screen Show (4:3)</PresentationFormat>
  <Paragraphs>605</Paragraphs>
  <Slides>85</Slides>
  <Notes>53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85</vt:i4>
      </vt:variant>
    </vt:vector>
  </HeadingPairs>
  <TitlesOfParts>
    <vt:vector size="94" baseType="lpstr">
      <vt:lpstr> Arial</vt:lpstr>
      <vt:lpstr>Arial</vt:lpstr>
      <vt:lpstr>Courier New</vt:lpstr>
      <vt:lpstr>Menlo</vt:lpstr>
      <vt:lpstr>Noto Sans Symbols</vt:lpstr>
      <vt:lpstr>Times New Roman</vt:lpstr>
      <vt:lpstr>Tw Cen MT</vt:lpstr>
      <vt:lpstr>2_Gaddis_CntrlStrc</vt:lpstr>
      <vt:lpstr>3_Gaddis_CntrlStrc</vt:lpstr>
      <vt:lpstr>PowerPoint Presentation</vt:lpstr>
      <vt:lpstr>Examples’ Source Code </vt:lpstr>
      <vt:lpstr>Module Topics</vt:lpstr>
      <vt:lpstr>File Input and Output</vt:lpstr>
      <vt:lpstr>Writing Text To a File</vt:lpstr>
      <vt:lpstr>The PrintWriter Class</vt:lpstr>
      <vt:lpstr>The PrintWriter Class</vt:lpstr>
      <vt:lpstr>The PrintWriter Class</vt:lpstr>
      <vt:lpstr>PowerPoint Presentation</vt:lpstr>
      <vt:lpstr>Exceptions</vt:lpstr>
      <vt:lpstr>Exceptions</vt:lpstr>
      <vt:lpstr>Throwing an Exception</vt:lpstr>
      <vt:lpstr>Throwing an Exception example code</vt:lpstr>
      <vt:lpstr>Handling Exceptions (1 of 2)</vt:lpstr>
      <vt:lpstr>Handling Exceptions (2 of 2)</vt:lpstr>
      <vt:lpstr>Code Example that generates an Exception</vt:lpstr>
      <vt:lpstr>Exception Classes (1 of 3)</vt:lpstr>
      <vt:lpstr>Exception Classes (2 of 3)</vt:lpstr>
      <vt:lpstr>Exception Classes Hierarchy (3 of 3)</vt:lpstr>
      <vt:lpstr>Handling Exceptions (1 of 6)</vt:lpstr>
      <vt:lpstr>Handling Exceptions (2 of 6)</vt:lpstr>
      <vt:lpstr>Handling Exceptions (3 of 6)</vt:lpstr>
      <vt:lpstr>Handling Exceptions Code Example</vt:lpstr>
      <vt:lpstr>Handling Exceptions (4 of 6)</vt:lpstr>
      <vt:lpstr>Handling Exceptions (5 of 6)</vt:lpstr>
      <vt:lpstr>Handling Exceptions (6 of 6)</vt:lpstr>
      <vt:lpstr>Code Example using getMessage() method</vt:lpstr>
      <vt:lpstr>Polymorphic References To Exceptions  (1 of 2)</vt:lpstr>
      <vt:lpstr>Polymorphic References To Exceptions  (2 of 2)</vt:lpstr>
      <vt:lpstr>Exception Handlers</vt:lpstr>
      <vt:lpstr>Handling Multiple Exceptions</vt:lpstr>
      <vt:lpstr>Exception Handlers (1 of 3)</vt:lpstr>
      <vt:lpstr>Exception Handlers (2 of 3)</vt:lpstr>
      <vt:lpstr>Exception Handlers (3 of 3)</vt:lpstr>
      <vt:lpstr>The finally Clause (1 of 3)</vt:lpstr>
      <vt:lpstr>The finally Clause (2 of 3)</vt:lpstr>
      <vt:lpstr>The finally Clause (3 of 3)</vt:lpstr>
      <vt:lpstr>The Stack Trace</vt:lpstr>
      <vt:lpstr>Uncaught Exceptions (1 of 2)</vt:lpstr>
      <vt:lpstr>Uncaught Exceptions (2 of 2)</vt:lpstr>
      <vt:lpstr>PowerPoint Presentation</vt:lpstr>
      <vt:lpstr>Multi-Catch (Java 7)</vt:lpstr>
      <vt:lpstr>Checked and Unchecked Exceptions (1 of 5)</vt:lpstr>
      <vt:lpstr>Exception Classes (3 of 3)</vt:lpstr>
      <vt:lpstr>Checked and Unchecked Exceptions (1 of 5)</vt:lpstr>
      <vt:lpstr>Checked and Unchecked Exceptions (2 of 5)</vt:lpstr>
      <vt:lpstr>Checked and Unchecked Exceptions (3 of 5)</vt:lpstr>
      <vt:lpstr>Checked and Unchecked Exceptions (4 of 5)</vt:lpstr>
      <vt:lpstr>Checked and Unchecked Exceptions (5 of 5)</vt:lpstr>
      <vt:lpstr>Throwing Exceptions (1 of 2)</vt:lpstr>
      <vt:lpstr>Throwing Exceptions (2 of 2)</vt:lpstr>
      <vt:lpstr>Creating Exception Classes (1 of 2)</vt:lpstr>
      <vt:lpstr>Code Example of Creating Custom Exception Class</vt:lpstr>
      <vt:lpstr>Creating Exception Classes (2 of 2)</vt:lpstr>
      <vt:lpstr>@exception Tag in Documentation Comments</vt:lpstr>
      <vt:lpstr>Exception Handling Keywords Summary</vt:lpstr>
      <vt:lpstr>Exception Handling Keywords Summary</vt:lpstr>
      <vt:lpstr>Reading Data From a File</vt:lpstr>
      <vt:lpstr>Reading Data From a File</vt:lpstr>
      <vt:lpstr>Reading Data From a File</vt:lpstr>
      <vt:lpstr>Exceptions</vt:lpstr>
      <vt:lpstr>Detecting The End of a File</vt:lpstr>
      <vt:lpstr>PowerPoint Presentation</vt:lpstr>
      <vt:lpstr>Appending Text to a File</vt:lpstr>
      <vt:lpstr>Specifying a File Location</vt:lpstr>
      <vt:lpstr>Specifying a File Location</vt:lpstr>
      <vt:lpstr>PowerPoint Presentation</vt:lpstr>
      <vt:lpstr>PowerPoint Presentation</vt:lpstr>
      <vt:lpstr>Dialog Boxes</vt:lpstr>
      <vt:lpstr>File Choosers</vt:lpstr>
      <vt:lpstr>File Choosers</vt:lpstr>
      <vt:lpstr>File Choosers</vt:lpstr>
      <vt:lpstr>File Choosers</vt:lpstr>
      <vt:lpstr>File Choosers</vt:lpstr>
      <vt:lpstr>PowerPoint Presentation</vt:lpstr>
      <vt:lpstr>File Choosers</vt:lpstr>
      <vt:lpstr>File Choosers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Alexander, Rob S</cp:lastModifiedBy>
  <cp:revision>148</cp:revision>
  <cp:lastPrinted>2009-04-22T19:24:48Z</cp:lastPrinted>
  <dcterms:created xsi:type="dcterms:W3CDTF">2003-06-09T20:51:31Z</dcterms:created>
  <dcterms:modified xsi:type="dcterms:W3CDTF">2020-11-24T00:05:58Z</dcterms:modified>
  <cp:category/>
</cp:coreProperties>
</file>