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45"/>
  </p:notesMasterIdLst>
  <p:sldIdLst>
    <p:sldId id="474" r:id="rId3"/>
    <p:sldId id="515" r:id="rId4"/>
    <p:sldId id="28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F649E-96FE-4B70-BC7F-963143C63D0D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26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3DF87-D17C-45EF-A341-376DE9AD4230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3</a:t>
            </a:fld>
            <a:endParaRPr 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08D8F-1380-433E-A029-EF4627A9B5BD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1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F1C0B-3C77-4FC3-B15C-7B230DFDBCF9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2B92B-C214-43C7-BCCB-ABC98614C3D7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2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D2BE6-CCAB-4209-8E78-48E992265FD7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6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3424D-8959-4B81-AD29-6809EC7F037E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9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C7F0C-EFEF-45E3-A5AE-1EFE4A1DEC05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5950-AC85-4744-A2BA-5F8D25F6BB42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8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17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tailItem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PolymorphicInterfaceDemo.java" TargetMode="External"/><Relationship Id="rId5" Type="http://schemas.openxmlformats.org/officeDocument/2006/relationships/hyperlink" Target="DvdMovie.java" TargetMode="External"/><Relationship Id="rId4" Type="http://schemas.openxmlformats.org/officeDocument/2006/relationships/hyperlink" Target="CompactDisc.jav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latable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nalExam3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latable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Relatable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InterfaceDemo.java" TargetMode="External"/><Relationship Id="rId5" Type="http://schemas.openxmlformats.org/officeDocument/2006/relationships/hyperlink" Target="FinalExam3.java" TargetMode="External"/><Relationship Id="rId4" Type="http://schemas.openxmlformats.org/officeDocument/2006/relationships/hyperlink" Target="Relatable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Fields in Interfaces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interface can contain field declarations: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</a:t>
            </a:r>
            <a:r>
              <a:rPr lang="en-US" sz="2000" dirty="0" smtClean="0">
                <a:solidFill>
                  <a:srgbClr val="FF0000"/>
                </a:solidFill>
              </a:rPr>
              <a:t>fields</a:t>
            </a:r>
            <a:r>
              <a:rPr lang="en-US" sz="2000" dirty="0" smtClean="0"/>
              <a:t> in an interface are treated as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final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Because they automatically become </a:t>
            </a:r>
            <a:r>
              <a:rPr lang="en-US" sz="2400" dirty="0" smtClean="0">
                <a:latin typeface="Courier New" pitchFamily="49" charset="0"/>
              </a:rPr>
              <a:t>final</a:t>
            </a:r>
            <a:r>
              <a:rPr lang="en-US" sz="2400" dirty="0" smtClean="0"/>
              <a:t>, you must provide an </a:t>
            </a:r>
            <a:r>
              <a:rPr lang="en-US" sz="2400" dirty="0" smtClean="0">
                <a:solidFill>
                  <a:srgbClr val="FF0000"/>
                </a:solidFill>
              </a:rPr>
              <a:t>initialization value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public interface Doable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FIELD1 = 1, FIELD2 = 2;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latin typeface="Courier New" pitchFamily="49" charset="0"/>
              </a:rPr>
              <a:t>  (Method headers...)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this interface,</a:t>
            </a:r>
            <a:r>
              <a:rPr lang="en-US" sz="2400" dirty="0" smtClean="0">
                <a:latin typeface="Minion-Regular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FIELD1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FIELD2</a:t>
            </a:r>
            <a:r>
              <a:rPr lang="en-US" sz="2400" dirty="0" smtClean="0"/>
              <a:t> are </a:t>
            </a:r>
            <a:r>
              <a:rPr lang="en-US" sz="2400" dirty="0" smtClean="0">
                <a:latin typeface="Courier New" pitchFamily="49" charset="0"/>
              </a:rPr>
              <a:t>final static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/>
              <a:t> variables.</a:t>
            </a:r>
            <a:r>
              <a:rPr lang="en-US" sz="2400" dirty="0" smtClean="0">
                <a:latin typeface="Minion-Regular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Any class that </a:t>
            </a:r>
            <a:r>
              <a:rPr lang="en-US" sz="2400" dirty="0" smtClean="0">
                <a:solidFill>
                  <a:srgbClr val="FF0000"/>
                </a:solidFill>
              </a:rPr>
              <a:t>implements </a:t>
            </a:r>
            <a:r>
              <a:rPr lang="en-US" sz="2400" dirty="0" smtClean="0"/>
              <a:t>this interface has access to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28616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Multiple Interfaces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class can be derived from only </a:t>
            </a:r>
            <a:r>
              <a:rPr lang="en-US" sz="2400" dirty="0" smtClean="0">
                <a:solidFill>
                  <a:srgbClr val="FF0000"/>
                </a:solidFill>
              </a:rPr>
              <a:t>one </a:t>
            </a:r>
            <a:r>
              <a:rPr lang="en-US" sz="2400" dirty="0" err="1" smtClean="0">
                <a:solidFill>
                  <a:srgbClr val="FF0000"/>
                </a:solidFill>
              </a:rPr>
              <a:t>superclass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Java allows a class to implement </a:t>
            </a:r>
            <a:r>
              <a:rPr lang="en-US" sz="2400" dirty="0" smtClean="0">
                <a:solidFill>
                  <a:srgbClr val="FF0000"/>
                </a:solidFill>
              </a:rPr>
              <a:t>multiple interfaces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class implements multiple interfaces, it must provide the methods specified by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of them.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specify multiple interfaces in a class definition, simply list the names of the interfaces, separated by commas, after the implements key word.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</a:rPr>
              <a:t> implements Interface1,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        Interface2,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        Interface3</a:t>
            </a:r>
          </a:p>
        </p:txBody>
      </p:sp>
    </p:spTree>
    <p:extLst>
      <p:ext uri="{BB962C8B-B14F-4D97-AF65-F5344CB8AC3E}">
        <p14:creationId xmlns:p14="http://schemas.microsoft.com/office/powerpoint/2010/main" val="41139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in UML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524000" y="2057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GradedActivity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029200" y="3581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Relatable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524000" y="3581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FinalExam3</a:t>
            </a:r>
          </a:p>
        </p:txBody>
      </p:sp>
      <p:cxnSp>
        <p:nvCxnSpPr>
          <p:cNvPr id="43015" name="AutoShape 7"/>
          <p:cNvCxnSpPr>
            <a:cxnSpLocks noChangeShapeType="1"/>
            <a:stCxn id="43014" idx="0"/>
            <a:endCxn id="43012" idx="2"/>
          </p:cNvCxnSpPr>
          <p:nvPr/>
        </p:nvCxnSpPr>
        <p:spPr bwMode="auto">
          <a:xfrm flipV="1">
            <a:off x="2667000" y="2667000"/>
            <a:ext cx="0" cy="914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16" name="AutoShape 8"/>
          <p:cNvCxnSpPr>
            <a:cxnSpLocks noChangeShapeType="1"/>
            <a:stCxn id="43014" idx="3"/>
            <a:endCxn id="43013" idx="1"/>
          </p:cNvCxnSpPr>
          <p:nvPr/>
        </p:nvCxnSpPr>
        <p:spPr bwMode="auto">
          <a:xfrm>
            <a:off x="3810000" y="3886200"/>
            <a:ext cx="1219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953000" y="2057400"/>
            <a:ext cx="3278188" cy="9286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/>
              <a:t>A dashed line with an arrow indicates implementation of an interface.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>
            <a:off x="4343400" y="2514600"/>
            <a:ext cx="60960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22547"/>
            <a:ext cx="51720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6946"/>
            <a:ext cx="8839200" cy="155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7731" y="404167"/>
            <a:ext cx="529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My Programming Lab 9 – 10.9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3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458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dirty="0"/>
              <a:t>Assume  the existence of an interface, </a:t>
            </a:r>
            <a:r>
              <a:rPr lang="en-US" sz="2200" dirty="0" err="1" smtClean="0"/>
              <a:t>EventHandler</a:t>
            </a:r>
            <a:r>
              <a:rPr lang="en-US" sz="2200" dirty="0" smtClean="0"/>
              <a:t>, </a:t>
            </a:r>
            <a:r>
              <a:rPr lang="en-US" sz="2200" dirty="0"/>
              <a:t>with the following method : </a:t>
            </a:r>
            <a:r>
              <a:rPr lang="en-US" sz="2200" dirty="0" smtClean="0"/>
              <a:t>handle: </a:t>
            </a:r>
            <a:r>
              <a:rPr lang="en-US" sz="2200" dirty="0"/>
              <a:t>void-returning, </a:t>
            </a:r>
            <a:r>
              <a:rPr lang="en-US" sz="2200" dirty="0" smtClean="0"/>
              <a:t>accepts a parameter of type </a:t>
            </a:r>
            <a:r>
              <a:rPr lang="en-US" sz="2200" dirty="0" err="1" smtClean="0"/>
              <a:t>ActionEvent</a:t>
            </a:r>
            <a:r>
              <a:rPr lang="en-US" sz="2200" dirty="0" smtClean="0"/>
              <a:t> (does this sound familiar?)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Define </a:t>
            </a:r>
            <a:r>
              <a:rPr lang="en-US" sz="2200" dirty="0"/>
              <a:t>a class , </a:t>
            </a:r>
            <a:r>
              <a:rPr lang="en-US" sz="2200" dirty="0" err="1"/>
              <a:t>GUIApplication</a:t>
            </a:r>
            <a:r>
              <a:rPr lang="en-US" sz="2200" dirty="0"/>
              <a:t>, that implements the above interface and has the following members: - an instance variable , doc, of type  Document - a constructor  that accepts a Document parameter  used to initialize  the instance variable  - an implementation of the </a:t>
            </a:r>
            <a:r>
              <a:rPr lang="en-US" sz="2200" dirty="0" smtClean="0"/>
              <a:t>handle </a:t>
            </a:r>
            <a:r>
              <a:rPr lang="en-US" sz="2200" dirty="0"/>
              <a:t>method  that invokes the </a:t>
            </a:r>
            <a:r>
              <a:rPr lang="en-US" sz="2200" dirty="0" smtClean="0"/>
              <a:t>Document method</a:t>
            </a:r>
            <a:r>
              <a:rPr lang="en-US" sz="2200" dirty="0"/>
              <a:t> , </a:t>
            </a:r>
            <a:r>
              <a:rPr lang="en-US" sz="2200" dirty="0" smtClean="0"/>
              <a:t>“save”, </a:t>
            </a:r>
            <a:r>
              <a:rPr lang="en-US" sz="2200" dirty="0"/>
              <a:t>with the document instance </a:t>
            </a:r>
            <a:r>
              <a:rPr lang="en-US" sz="2200" dirty="0" smtClean="0"/>
              <a:t>variable </a:t>
            </a:r>
            <a:r>
              <a:rPr lang="en-US" sz="2200" dirty="0"/>
              <a:t>and sends the message  "document saved" to </a:t>
            </a:r>
            <a:r>
              <a:rPr lang="en-US" sz="2200" dirty="0" err="1"/>
              <a:t>System.out</a:t>
            </a:r>
            <a:r>
              <a:rPr lang="en-US" sz="2200" dirty="0"/>
              <a:t> 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201" y="3966389"/>
            <a:ext cx="689644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public class </a:t>
            </a:r>
            <a:r>
              <a:rPr lang="en-US" sz="1800" dirty="0" err="1"/>
              <a:t>GUIApplication</a:t>
            </a:r>
            <a:r>
              <a:rPr lang="en-US" sz="1800" dirty="0"/>
              <a:t> implements </a:t>
            </a:r>
            <a:r>
              <a:rPr lang="en-US" sz="1800" dirty="0" err="1" smtClean="0"/>
              <a:t>EventHandler</a:t>
            </a:r>
            <a:r>
              <a:rPr lang="en-US" sz="1800" dirty="0" smtClean="0"/>
              <a:t>&lt;</a:t>
            </a:r>
            <a:r>
              <a:rPr lang="en-US" sz="1800" dirty="0" err="1" smtClean="0"/>
              <a:t>ActionEvent</a:t>
            </a:r>
            <a:r>
              <a:rPr lang="en-US" sz="1800" dirty="0" smtClean="0"/>
              <a:t>&gt;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private Document doc;</a:t>
            </a:r>
          </a:p>
          <a:p>
            <a:pPr algn="l">
              <a:lnSpc>
                <a:spcPts val="1200"/>
              </a:lnSpc>
            </a:pPr>
            <a:endParaRPr lang="en-US" sz="1800" dirty="0"/>
          </a:p>
          <a:p>
            <a:pPr algn="l"/>
            <a:r>
              <a:rPr lang="en-US" sz="1800" dirty="0"/>
              <a:t>   public </a:t>
            </a:r>
            <a:r>
              <a:rPr lang="en-US" sz="1800" dirty="0" err="1"/>
              <a:t>GUIApplication</a:t>
            </a:r>
            <a:r>
              <a:rPr lang="en-US" sz="1800" dirty="0"/>
              <a:t>(Document doc)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{</a:t>
            </a:r>
            <a:r>
              <a:rPr lang="en-US" sz="1800" dirty="0"/>
              <a:t>this.doc = doc;}</a:t>
            </a:r>
          </a:p>
          <a:p>
            <a:pPr algn="l"/>
            <a:r>
              <a:rPr lang="en-US" sz="1800" dirty="0"/>
              <a:t>   public  void </a:t>
            </a:r>
            <a:r>
              <a:rPr lang="en-US" sz="1800" dirty="0" smtClean="0"/>
              <a:t>handle(</a:t>
            </a:r>
            <a:r>
              <a:rPr lang="en-US" sz="1800" dirty="0" err="1" smtClean="0"/>
              <a:t>ActionEvent</a:t>
            </a:r>
            <a:r>
              <a:rPr lang="en-US" sz="1800" dirty="0" smtClean="0"/>
              <a:t> event)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err="1"/>
              <a:t>doc.save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("document saved");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14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 with Interfaces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Java allows you to create reference variables of an interface type.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interface reference variable can reference any object that implements that interface, regardless of its class type.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is another example of polymorphism.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hlinkClick r:id="rId3" action="ppaction://hlinkfile"/>
              </a:rPr>
              <a:t>RetailItem.java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hlinkClick r:id="rId4" action="ppaction://hlinkfile"/>
              </a:rPr>
              <a:t>CompactDisc.java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hlinkClick r:id="rId5" action="ppaction://hlinkfile"/>
              </a:rPr>
              <a:t>DvdMovie.java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hlinkClick r:id="rId6" action="ppaction://hlinkfile"/>
              </a:rPr>
              <a:t>PolymorphicInterfaceDemo.java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967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with Interfaces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the example code, two </a:t>
            </a:r>
            <a:r>
              <a:rPr lang="en-US" sz="2400" dirty="0" err="1" smtClean="0">
                <a:latin typeface="Courier New" pitchFamily="49" charset="0"/>
              </a:rPr>
              <a:t>RetailItem</a:t>
            </a:r>
            <a:r>
              <a:rPr lang="en-US" sz="2400" dirty="0" smtClean="0"/>
              <a:t> reference variables, </a:t>
            </a:r>
            <a:r>
              <a:rPr lang="en-US" sz="2400" dirty="0" smtClean="0">
                <a:latin typeface="Courier New" pitchFamily="49" charset="0"/>
              </a:rPr>
              <a:t>item1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item2</a:t>
            </a:r>
            <a:r>
              <a:rPr lang="en-US" sz="2400" dirty="0" smtClean="0"/>
              <a:t>, are declared.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item1</a:t>
            </a:r>
            <a:r>
              <a:rPr lang="en-US" sz="2400" dirty="0" smtClean="0"/>
              <a:t> variable references a </a:t>
            </a:r>
            <a:r>
              <a:rPr lang="en-US" sz="2400" dirty="0" err="1" smtClean="0">
                <a:latin typeface="Courier New" pitchFamily="49" charset="0"/>
              </a:rPr>
              <a:t>CompactDisc</a:t>
            </a:r>
            <a:r>
              <a:rPr lang="en-US" sz="2400" dirty="0" smtClean="0"/>
              <a:t> object and the </a:t>
            </a:r>
            <a:r>
              <a:rPr lang="en-US" sz="2400" dirty="0" smtClean="0">
                <a:latin typeface="Courier New" pitchFamily="49" charset="0"/>
              </a:rPr>
              <a:t>item2</a:t>
            </a:r>
            <a:r>
              <a:rPr lang="en-US" sz="2400" dirty="0" smtClean="0"/>
              <a:t> variable references a </a:t>
            </a:r>
            <a:r>
              <a:rPr lang="en-US" sz="2400" dirty="0" err="1" smtClean="0">
                <a:latin typeface="Courier New" pitchFamily="49" charset="0"/>
              </a:rPr>
              <a:t>DvdMovie</a:t>
            </a:r>
            <a:r>
              <a:rPr lang="en-US" sz="2400" dirty="0" smtClean="0"/>
              <a:t> object.</a:t>
            </a:r>
          </a:p>
          <a:p>
            <a:pPr eaLnBrk="1" hangingPunct="1"/>
            <a:r>
              <a:rPr lang="en-US" sz="2400" dirty="0" smtClean="0"/>
              <a:t>When a class implements an interface, an inheritance relationship known as </a:t>
            </a:r>
            <a:r>
              <a:rPr lang="en-US" sz="2400" i="1" dirty="0" smtClean="0">
                <a:solidFill>
                  <a:srgbClr val="FF0000"/>
                </a:solidFill>
              </a:rPr>
              <a:t>interface inheritance </a:t>
            </a:r>
            <a:r>
              <a:rPr lang="en-US" sz="2400" dirty="0" smtClean="0"/>
              <a:t>is established.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err="1" smtClean="0">
                <a:latin typeface="Courier New" pitchFamily="49" charset="0"/>
              </a:rPr>
              <a:t>CompactDisc</a:t>
            </a:r>
            <a:r>
              <a:rPr lang="en-US" sz="2000" dirty="0" smtClean="0"/>
              <a:t> object </a:t>
            </a:r>
            <a:r>
              <a:rPr lang="en-US" sz="2000" i="1" dirty="0" smtClean="0">
                <a:solidFill>
                  <a:srgbClr val="FF0000"/>
                </a:solidFill>
              </a:rPr>
              <a:t>is a</a:t>
            </a:r>
            <a:r>
              <a:rPr lang="en-US" sz="2000" i="1" dirty="0" smtClean="0"/>
              <a:t> </a:t>
            </a:r>
            <a:r>
              <a:rPr lang="en-US" sz="2000" dirty="0" err="1" smtClean="0">
                <a:latin typeface="Courier New" pitchFamily="49" charset="0"/>
              </a:rPr>
              <a:t>RetailItem</a:t>
            </a:r>
            <a:r>
              <a:rPr lang="en-US" sz="2000" dirty="0" smtClean="0"/>
              <a:t>, and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err="1" smtClean="0">
                <a:latin typeface="Courier New" pitchFamily="49" charset="0"/>
              </a:rPr>
              <a:t>DvdMovie</a:t>
            </a:r>
            <a:r>
              <a:rPr lang="en-US" sz="2000" dirty="0" smtClean="0"/>
              <a:t> object </a:t>
            </a:r>
            <a:r>
              <a:rPr lang="en-US" sz="2000" i="1" dirty="0" smtClean="0">
                <a:solidFill>
                  <a:srgbClr val="FF0000"/>
                </a:solidFill>
              </a:rPr>
              <a:t>is a</a:t>
            </a:r>
            <a:r>
              <a:rPr lang="en-US" sz="2000" i="1" dirty="0" smtClean="0"/>
              <a:t> </a:t>
            </a:r>
            <a:r>
              <a:rPr lang="en-US" sz="2000" dirty="0" err="1" smtClean="0">
                <a:latin typeface="Courier New" pitchFamily="49" charset="0"/>
              </a:rPr>
              <a:t>RetailItem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 with Interfaces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reference to an interface can point to any class that implements that interface.</a:t>
            </a:r>
          </a:p>
          <a:p>
            <a:pPr eaLnBrk="1" hangingPunct="1"/>
            <a:r>
              <a:rPr lang="en-US" sz="2400" dirty="0" smtClean="0"/>
              <a:t>You cannot create an instance of an interface.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RetailItem</a:t>
            </a:r>
            <a:r>
              <a:rPr lang="en-US" sz="2000" b="1" dirty="0" smtClean="0">
                <a:latin typeface="Courier New" pitchFamily="49" charset="0"/>
              </a:rPr>
              <a:t> item = new </a:t>
            </a:r>
            <a:r>
              <a:rPr lang="en-US" sz="2000" b="1" dirty="0" err="1" smtClean="0">
                <a:latin typeface="Courier New" pitchFamily="49" charset="0"/>
              </a:rPr>
              <a:t>RetailItem</a:t>
            </a:r>
            <a:r>
              <a:rPr lang="en-US" sz="2000" b="1" dirty="0" smtClean="0">
                <a:latin typeface="Courier New" pitchFamily="49" charset="0"/>
              </a:rPr>
              <a:t>(); // ERROR!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When an interface variable references an object: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only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methods</a:t>
            </a:r>
            <a:r>
              <a:rPr lang="en-US" sz="2000" dirty="0" smtClean="0"/>
              <a:t> declared in the </a:t>
            </a:r>
            <a:r>
              <a:rPr lang="en-US" sz="2000" dirty="0" smtClean="0">
                <a:solidFill>
                  <a:srgbClr val="FF0000"/>
                </a:solidFill>
              </a:rPr>
              <a:t>interface</a:t>
            </a:r>
            <a:r>
              <a:rPr lang="en-US" sz="2000" dirty="0" smtClean="0"/>
              <a:t> are </a:t>
            </a:r>
            <a:r>
              <a:rPr lang="en-US" sz="2000" dirty="0" smtClean="0">
                <a:solidFill>
                  <a:srgbClr val="FF0000"/>
                </a:solidFill>
              </a:rPr>
              <a:t>available</a:t>
            </a:r>
            <a:r>
              <a:rPr lang="en-US" sz="2000" dirty="0" smtClean="0"/>
              <a:t>,</a:t>
            </a:r>
          </a:p>
          <a:p>
            <a:pPr lvl="1" eaLnBrk="1" hangingPunct="1"/>
            <a:r>
              <a:rPr lang="en-US" sz="2000" dirty="0" smtClean="0"/>
              <a:t>explicit </a:t>
            </a:r>
            <a:r>
              <a:rPr lang="en-US" sz="2000" dirty="0" smtClean="0">
                <a:solidFill>
                  <a:srgbClr val="FF0000"/>
                </a:solidFill>
              </a:rPr>
              <a:t>type casting </a:t>
            </a:r>
            <a:r>
              <a:rPr lang="en-US" sz="2000" dirty="0" smtClean="0"/>
              <a:t>is required to access the </a:t>
            </a:r>
            <a:r>
              <a:rPr lang="en-US" sz="2000" dirty="0" smtClean="0">
                <a:solidFill>
                  <a:srgbClr val="FF0000"/>
                </a:solidFill>
              </a:rPr>
              <a:t>other methods </a:t>
            </a:r>
            <a:r>
              <a:rPr lang="en-US" sz="2000" dirty="0" smtClean="0"/>
              <a:t>of an object referenced by an interface reference.</a:t>
            </a:r>
          </a:p>
        </p:txBody>
      </p:sp>
    </p:spTree>
    <p:extLst>
      <p:ext uri="{BB962C8B-B14F-4D97-AF65-F5344CB8AC3E}">
        <p14:creationId xmlns:p14="http://schemas.microsoft.com/office/powerpoint/2010/main" val="24999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52400"/>
            <a:ext cx="351322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6751"/>
            <a:ext cx="4953000" cy="675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4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4800600" cy="651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0"/>
            <a:ext cx="351322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95250"/>
            <a:ext cx="5753100" cy="6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4571996" y="2819400"/>
            <a:ext cx="4572004" cy="3124200"/>
            <a:chOff x="4571996" y="2819400"/>
            <a:chExt cx="4572004" cy="31242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571996" y="2819400"/>
              <a:ext cx="4572004" cy="1763714"/>
              <a:chOff x="432" y="3408"/>
              <a:chExt cx="2880" cy="1111"/>
            </a:xfrm>
          </p:grpSpPr>
          <p:pic>
            <p:nvPicPr>
              <p:cNvPr id="4" name="Picture 4" descr="MCj0403965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2" y="3408"/>
                <a:ext cx="57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53" y="3530"/>
                <a:ext cx="2259" cy="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>
                    <a:latin typeface="Times New Roman" pitchFamily="18" charset="0"/>
                  </a:rPr>
                  <a:t>Could I add this to the </a:t>
                </a:r>
                <a:r>
                  <a:rPr lang="en-US" dirty="0" err="1" smtClean="0">
                    <a:latin typeface="Times New Roman" pitchFamily="18" charset="0"/>
                  </a:rPr>
                  <a:t>printf</a:t>
                </a:r>
                <a:r>
                  <a:rPr lang="en-US" dirty="0" smtClean="0">
                    <a:latin typeface="Times New Roman" pitchFamily="18" charset="0"/>
                  </a:rPr>
                  <a:t> statement?</a:t>
                </a:r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 err="1" smtClean="0"/>
                  <a:t>i</a:t>
                </a:r>
                <a:r>
                  <a:rPr lang="en-US" dirty="0" err="1" smtClean="0">
                    <a:latin typeface="Times New Roman" pitchFamily="18" charset="0"/>
                  </a:rPr>
                  <a:t>tem.getTitle</a:t>
                </a:r>
                <a:r>
                  <a:rPr lang="en-US" dirty="0" smtClean="0">
                    <a:latin typeface="Times New Roman" pitchFamily="18" charset="0"/>
                  </a:rPr>
                  <a:t>();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 bwMode="auto">
            <a:xfrm flipH="1">
              <a:off x="5181600" y="4419600"/>
              <a:ext cx="45720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4677713" y="1676400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No, only </a:t>
            </a:r>
            <a:r>
              <a:rPr lang="en-US" dirty="0" err="1" smtClean="0">
                <a:solidFill>
                  <a:srgbClr val="FF0000"/>
                </a:solidFill>
              </a:rPr>
              <a:t>getRetailPrice</a:t>
            </a:r>
            <a:r>
              <a:rPr lang="en-US" dirty="0" smtClean="0">
                <a:solidFill>
                  <a:srgbClr val="FF0000"/>
                </a:solidFill>
              </a:rPr>
              <a:t> can be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Called from a </a:t>
            </a:r>
            <a:r>
              <a:rPr lang="en-US" dirty="0" err="1" smtClean="0">
                <a:solidFill>
                  <a:srgbClr val="FF0000"/>
                </a:solidFill>
              </a:rPr>
              <a:t>RetailItem</a:t>
            </a:r>
            <a:r>
              <a:rPr lang="en-US" dirty="0" smtClean="0">
                <a:solidFill>
                  <a:srgbClr val="FF0000"/>
                </a:solidFill>
              </a:rPr>
              <a:t> 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8200"/>
            <a:ext cx="91344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Box 3"/>
          <p:cNvSpPr txBox="1">
            <a:spLocks noChangeArrowheads="1"/>
          </p:cNvSpPr>
          <p:nvPr/>
        </p:nvSpPr>
        <p:spPr bwMode="auto">
          <a:xfrm>
            <a:off x="0" y="228600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831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390650"/>
            <a:ext cx="9058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Box 4"/>
          <p:cNvSpPr txBox="1">
            <a:spLocks noChangeArrowheads="1"/>
          </p:cNvSpPr>
          <p:nvPr/>
        </p:nvSpPr>
        <p:spPr bwMode="auto">
          <a:xfrm>
            <a:off x="0" y="228600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/>
              <a:t>Using interfaces</a:t>
            </a:r>
          </a:p>
        </p:txBody>
      </p:sp>
      <p:sp>
        <p:nvSpPr>
          <p:cNvPr id="6" name="Oval 5"/>
          <p:cNvSpPr/>
          <p:nvPr/>
        </p:nvSpPr>
        <p:spPr>
          <a:xfrm>
            <a:off x="0" y="2895600"/>
            <a:ext cx="9144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5334000"/>
            <a:ext cx="276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What is natural ordering?</a:t>
            </a:r>
          </a:p>
        </p:txBody>
      </p:sp>
    </p:spTree>
    <p:extLst>
      <p:ext uri="{BB962C8B-B14F-4D97-AF65-F5344CB8AC3E}">
        <p14:creationId xmlns:p14="http://schemas.microsoft.com/office/powerpoint/2010/main" val="35703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52400"/>
            <a:ext cx="9007523" cy="5486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6800" y="10668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90600"/>
            <a:ext cx="88296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Box 3"/>
          <p:cNvSpPr txBox="1">
            <a:spLocks noChangeArrowheads="1"/>
          </p:cNvSpPr>
          <p:nvPr/>
        </p:nvSpPr>
        <p:spPr bwMode="auto">
          <a:xfrm>
            <a:off x="0" y="152400"/>
            <a:ext cx="314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/>
              <a:t>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7984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57200"/>
            <a:ext cx="86788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6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2"/>
          <p:cNvSpPr txBox="1">
            <a:spLocks noChangeArrowheads="1"/>
          </p:cNvSpPr>
          <p:nvPr/>
        </p:nvSpPr>
        <p:spPr bwMode="auto">
          <a:xfrm>
            <a:off x="304800" y="990600"/>
            <a:ext cx="8628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Suppose we want to sort an array of objects of the following class with the </a:t>
            </a:r>
          </a:p>
          <a:p>
            <a:pPr algn="l" eaLnBrk="1" hangingPunct="1"/>
            <a:r>
              <a:rPr lang="en-US" sz="2000" dirty="0" err="1"/>
              <a:t>Arrays.sort</a:t>
            </a:r>
            <a:r>
              <a:rPr lang="en-US" sz="2000" dirty="0"/>
              <a:t>() method:</a:t>
            </a:r>
          </a:p>
        </p:txBody>
      </p:sp>
      <p:sp>
        <p:nvSpPr>
          <p:cNvPr id="89091" name="TextBox 4"/>
          <p:cNvSpPr txBox="1">
            <a:spLocks noChangeArrowheads="1"/>
          </p:cNvSpPr>
          <p:nvPr/>
        </p:nvSpPr>
        <p:spPr bwMode="auto">
          <a:xfrm>
            <a:off x="381000" y="2111375"/>
            <a:ext cx="32845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public class Student</a:t>
            </a:r>
          </a:p>
          <a:p>
            <a:pPr algn="l" eaLnBrk="1" hangingPunct="1"/>
            <a:r>
              <a:rPr lang="en-US" sz="2000" dirty="0"/>
              <a:t>{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 eaLnBrk="1" hangingPunct="1"/>
            <a:endParaRPr lang="en-US" sz="2000" dirty="0"/>
          </a:p>
          <a:p>
            <a:pPr algn="l" eaLnBrk="1" hangingPunct="1"/>
            <a:r>
              <a:rPr lang="en-US" sz="2000" dirty="0"/>
              <a:t>     . . .</a:t>
            </a:r>
          </a:p>
          <a:p>
            <a:pPr algn="l" eaLnBrk="1" hangingPunct="1"/>
            <a:r>
              <a:rPr lang="en-US" sz="2000" dirty="0"/>
              <a:t>}</a:t>
            </a:r>
          </a:p>
        </p:txBody>
      </p:sp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3508375" y="3875513"/>
            <a:ext cx="50422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000" dirty="0"/>
              <a:t>Implement the Comparable Interface</a:t>
            </a:r>
          </a:p>
          <a:p>
            <a:pPr algn="l" eaLnBrk="1" hangingPunct="1">
              <a:buFontTx/>
              <a:buAutoNum type="arabicPeriod"/>
            </a:pPr>
            <a:r>
              <a:rPr lang="en-US" sz="2000" dirty="0"/>
              <a:t>Give a body to the method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5146675"/>
            <a:ext cx="5051425" cy="914400"/>
            <a:chOff x="432" y="3408"/>
            <a:chExt cx="3182" cy="576"/>
          </a:xfrm>
        </p:grpSpPr>
        <p:pic>
          <p:nvPicPr>
            <p:cNvPr id="89094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5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2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>
                  <a:latin typeface="Times New Roman" panose="02020603050405020304" pitchFamily="18" charset="0"/>
                </a:rPr>
                <a:t>What would need to be done?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0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4"/>
          <p:cNvSpPr txBox="1">
            <a:spLocks noChangeArrowheads="1"/>
          </p:cNvSpPr>
          <p:nvPr/>
        </p:nvSpPr>
        <p:spPr bwMode="auto">
          <a:xfrm>
            <a:off x="76200" y="838200"/>
            <a:ext cx="70881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public class Student </a:t>
            </a:r>
            <a:r>
              <a:rPr lang="en-US" sz="2000" dirty="0">
                <a:solidFill>
                  <a:srgbClr val="FF0000"/>
                </a:solidFill>
              </a:rPr>
              <a:t>implements Comparable</a:t>
            </a:r>
          </a:p>
          <a:p>
            <a:pPr algn="l" eaLnBrk="1" hangingPunct="1"/>
            <a:r>
              <a:rPr lang="en-US" sz="2000" dirty="0"/>
              <a:t>{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 eaLnBrk="1" hangingPunct="1"/>
            <a:endParaRPr lang="en-US" sz="2000" dirty="0"/>
          </a:p>
          <a:p>
            <a:pPr algn="l" eaLnBrk="1" hangingPunct="1"/>
            <a:r>
              <a:rPr lang="en-US" sz="2000" dirty="0"/>
              <a:t>     . . .</a:t>
            </a:r>
          </a:p>
          <a:p>
            <a:pPr algn="l" eaLnBrk="1" hangingPunct="1"/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public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(Student s)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{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if(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())==0)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if(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 ==0)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     return 0;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else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     return 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else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return 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}</a:t>
            </a:r>
          </a:p>
          <a:p>
            <a:pPr algn="l" eaLnBrk="1" hangingPunct="1"/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39000" y="1828800"/>
            <a:ext cx="15049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Janet Smith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John Smith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Tom Smith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Bob Smythe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Fred Smythe</a:t>
            </a:r>
          </a:p>
        </p:txBody>
      </p:sp>
      <p:grpSp>
        <p:nvGrpSpPr>
          <p:cNvPr id="90116" name="Group 3"/>
          <p:cNvGrpSpPr>
            <a:grpSpLocks/>
          </p:cNvGrpSpPr>
          <p:nvPr/>
        </p:nvGrpSpPr>
        <p:grpSpPr bwMode="auto">
          <a:xfrm>
            <a:off x="3733800" y="1219200"/>
            <a:ext cx="5389563" cy="3240088"/>
            <a:chOff x="432" y="3408"/>
            <a:chExt cx="3395" cy="2041"/>
          </a:xfrm>
        </p:grpSpPr>
        <p:pic>
          <p:nvPicPr>
            <p:cNvPr id="90117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960" y="3530"/>
              <a:ext cx="2867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dirty="0">
                  <a:latin typeface="Times New Roman" panose="02020603050405020304" pitchFamily="18" charset="0"/>
                </a:rPr>
                <a:t>How would the following be sorted</a:t>
              </a:r>
            </a:p>
            <a:p>
              <a:pPr algn="l" eaLnBrk="1" hangingPunct="1"/>
              <a:r>
                <a:rPr lang="en-US" dirty="0"/>
                <a:t>John Smith</a:t>
              </a:r>
            </a:p>
            <a:p>
              <a:pPr algn="l" eaLnBrk="1" hangingPunct="1"/>
              <a:r>
                <a:rPr lang="en-US" dirty="0"/>
                <a:t>Fred </a:t>
              </a:r>
              <a:r>
                <a:rPr lang="en-US" dirty="0" err="1"/>
                <a:t>Smythe</a:t>
              </a:r>
              <a:endParaRPr lang="en-US" dirty="0"/>
            </a:p>
            <a:p>
              <a:pPr algn="l" eaLnBrk="1" hangingPunct="1"/>
              <a:r>
                <a:rPr lang="en-US" dirty="0"/>
                <a:t>Janet Smith</a:t>
              </a:r>
            </a:p>
            <a:p>
              <a:pPr algn="l" eaLnBrk="1" hangingPunct="1"/>
              <a:r>
                <a:rPr lang="en-US" dirty="0"/>
                <a:t>Bob </a:t>
              </a:r>
              <a:r>
                <a:rPr lang="en-US" dirty="0" err="1"/>
                <a:t>Smythe</a:t>
              </a:r>
              <a:endParaRPr lang="en-US" dirty="0"/>
            </a:p>
            <a:p>
              <a:pPr algn="l" eaLnBrk="1" hangingPunct="1"/>
              <a:r>
                <a:rPr lang="en-US" dirty="0"/>
                <a:t>Tom Smith</a:t>
              </a:r>
            </a:p>
            <a:p>
              <a:pPr algn="l" eaLnBrk="1" hangingPunct="1"/>
              <a:endParaRPr lang="en-US" dirty="0">
                <a:latin typeface="Times New Roman" panose="02020603050405020304" pitchFamily="18" charset="0"/>
              </a:endParaRPr>
            </a:p>
            <a:p>
              <a:pPr algn="l" eaLnBrk="1" hangingPunct="1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Box 3"/>
          <p:cNvSpPr txBox="1">
            <a:spLocks noChangeArrowheads="1"/>
          </p:cNvSpPr>
          <p:nvPr/>
        </p:nvSpPr>
        <p:spPr bwMode="auto">
          <a:xfrm>
            <a:off x="0" y="228600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/>
              <a:t>Using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13324"/>
            <a:ext cx="8458200" cy="56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Box 4"/>
          <p:cNvSpPr txBox="1">
            <a:spLocks noChangeArrowheads="1"/>
          </p:cNvSpPr>
          <p:nvPr/>
        </p:nvSpPr>
        <p:spPr bwMode="auto">
          <a:xfrm>
            <a:off x="0" y="228600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/>
              <a:t>Using interfaces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19200"/>
            <a:ext cx="8543925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0" y="4572000"/>
            <a:ext cx="9144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17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4724400"/>
          </a:xfrm>
        </p:spPr>
        <p:txBody>
          <a:bodyPr/>
          <a:lstStyle/>
          <a:p>
            <a:r>
              <a:rPr lang="en-US" sz="2400" dirty="0"/>
              <a:t>10.9 Interfaces </a:t>
            </a:r>
          </a:p>
          <a:p>
            <a:r>
              <a:rPr lang="en-US" sz="2400" dirty="0"/>
              <a:t>Polymorphism with Interfaces </a:t>
            </a:r>
          </a:p>
          <a:p>
            <a:r>
              <a:rPr lang="en-US" sz="2400" dirty="0"/>
              <a:t>UML diagrams –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741"/>
            <a:ext cx="8715375" cy="4933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162800" y="6858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4826"/>
            <a:ext cx="7010400" cy="248240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5105400" y="2743200"/>
            <a:ext cx="762000" cy="533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1000" y="83403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400" dirty="0"/>
              <a:t>Using </a:t>
            </a:r>
            <a:r>
              <a:rPr lang="en-US" sz="2400" dirty="0" smtClean="0"/>
              <a:t>interfaces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" y="4582697"/>
            <a:ext cx="4303971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039" y="4382128"/>
            <a:ext cx="8001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en-US" dirty="0" smtClean="0"/>
              <a:t>String </a:t>
            </a:r>
            <a:r>
              <a:rPr lang="en-US" dirty="0"/>
              <a:t>implements </a:t>
            </a:r>
            <a:r>
              <a:rPr lang="en-US" dirty="0" smtClean="0"/>
              <a:t>Comparable&lt;String&gt;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667000" y="6145932"/>
            <a:ext cx="1752600" cy="533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794194"/>
            <a:ext cx="860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dirty="0" err="1"/>
              <a:t>ArrayList</a:t>
            </a:r>
            <a:r>
              <a:rPr lang="en-US" dirty="0"/>
              <a:t>&lt;String&gt; implements List&lt;E&gt;, it is considered a List, </a:t>
            </a:r>
          </a:p>
        </p:txBody>
      </p:sp>
    </p:spTree>
    <p:extLst>
      <p:ext uri="{BB962C8B-B14F-4D97-AF65-F5344CB8AC3E}">
        <p14:creationId xmlns:p14="http://schemas.microsoft.com/office/powerpoint/2010/main" val="26513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9" y="1869959"/>
            <a:ext cx="9111342" cy="68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794194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smtClean="0"/>
              <a:t>can be sorted using this sort method from</a:t>
            </a:r>
          </a:p>
          <a:p>
            <a:pPr algn="l" eaLnBrk="1" hangingPunct="1"/>
            <a:r>
              <a:rPr lang="en-US" dirty="0" smtClean="0"/>
              <a:t>The Collections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029200"/>
            <a:ext cx="7010400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&lt;String&gt;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sortNames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names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400" y="34290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8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2"/>
          <p:cNvSpPr txBox="1">
            <a:spLocks noChangeArrowheads="1"/>
          </p:cNvSpPr>
          <p:nvPr/>
        </p:nvSpPr>
        <p:spPr bwMode="auto">
          <a:xfrm>
            <a:off x="0" y="951176"/>
            <a:ext cx="895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Suppose we want to sort an </a:t>
            </a:r>
            <a:r>
              <a:rPr lang="en-US" sz="2000" dirty="0" err="1"/>
              <a:t>A</a:t>
            </a:r>
            <a:r>
              <a:rPr lang="en-US" sz="2000" dirty="0" err="1" smtClean="0"/>
              <a:t>rrayList</a:t>
            </a:r>
            <a:r>
              <a:rPr lang="en-US" sz="2000" dirty="0" smtClean="0"/>
              <a:t> </a:t>
            </a:r>
            <a:r>
              <a:rPr lang="en-US" sz="2000" dirty="0"/>
              <a:t>of objects of the following class with the </a:t>
            </a:r>
          </a:p>
          <a:p>
            <a:pPr algn="l" eaLnBrk="1" hangingPunct="1"/>
            <a:r>
              <a:rPr lang="en-US" sz="2000" dirty="0" err="1" smtClean="0"/>
              <a:t>Collections.sort</a:t>
            </a:r>
            <a:r>
              <a:rPr lang="en-US" sz="2000" dirty="0"/>
              <a:t>() method:</a:t>
            </a:r>
          </a:p>
        </p:txBody>
      </p:sp>
      <p:sp>
        <p:nvSpPr>
          <p:cNvPr id="89091" name="TextBox 4"/>
          <p:cNvSpPr txBox="1">
            <a:spLocks noChangeArrowheads="1"/>
          </p:cNvSpPr>
          <p:nvPr/>
        </p:nvSpPr>
        <p:spPr bwMode="auto">
          <a:xfrm>
            <a:off x="381000" y="2111375"/>
            <a:ext cx="32845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public class Student</a:t>
            </a:r>
          </a:p>
          <a:p>
            <a:pPr algn="l" eaLnBrk="1" hangingPunct="1"/>
            <a:r>
              <a:rPr lang="en-US" sz="2000" dirty="0"/>
              <a:t>{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 eaLnBrk="1" hangingPunct="1"/>
            <a:endParaRPr lang="en-US" sz="2000" dirty="0"/>
          </a:p>
          <a:p>
            <a:pPr algn="l" eaLnBrk="1" hangingPunct="1"/>
            <a:r>
              <a:rPr lang="en-US" sz="2000" dirty="0"/>
              <a:t>     . . .</a:t>
            </a:r>
          </a:p>
          <a:p>
            <a:pPr algn="l" eaLnBrk="1" hangingPunct="1"/>
            <a:r>
              <a:rPr lang="en-US" sz="2000" dirty="0"/>
              <a:t>}</a:t>
            </a:r>
          </a:p>
        </p:txBody>
      </p:sp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3508375" y="3875513"/>
            <a:ext cx="50422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000" dirty="0"/>
              <a:t>Implement the Comparable Interface</a:t>
            </a:r>
          </a:p>
          <a:p>
            <a:pPr algn="l" eaLnBrk="1" hangingPunct="1">
              <a:buFontTx/>
              <a:buAutoNum type="arabicPeriod"/>
            </a:pPr>
            <a:r>
              <a:rPr lang="en-US" sz="2000" dirty="0"/>
              <a:t>Give a body to the method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5146675"/>
            <a:ext cx="5051425" cy="914400"/>
            <a:chOff x="432" y="3408"/>
            <a:chExt cx="3182" cy="576"/>
          </a:xfrm>
        </p:grpSpPr>
        <p:pic>
          <p:nvPicPr>
            <p:cNvPr id="89094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5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2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>
                  <a:latin typeface="Times New Roman" panose="02020603050405020304" pitchFamily="18" charset="0"/>
                </a:rPr>
                <a:t>What would need to be done?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7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4"/>
          <p:cNvSpPr txBox="1">
            <a:spLocks noChangeArrowheads="1"/>
          </p:cNvSpPr>
          <p:nvPr/>
        </p:nvSpPr>
        <p:spPr bwMode="auto">
          <a:xfrm>
            <a:off x="76200" y="838200"/>
            <a:ext cx="70881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sz="2000" dirty="0"/>
              <a:t>public class Student </a:t>
            </a:r>
            <a:r>
              <a:rPr lang="en-US" sz="2000" dirty="0">
                <a:solidFill>
                  <a:srgbClr val="FF0000"/>
                </a:solidFill>
              </a:rPr>
              <a:t>implements Comparable</a:t>
            </a:r>
          </a:p>
          <a:p>
            <a:pPr algn="l" eaLnBrk="1" hangingPunct="1"/>
            <a:r>
              <a:rPr lang="en-US" sz="2000" dirty="0"/>
              <a:t>{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 eaLnBrk="1" hangingPunct="1"/>
            <a:endParaRPr lang="en-US" sz="2000" dirty="0"/>
          </a:p>
          <a:p>
            <a:pPr algn="l" eaLnBrk="1" hangingPunct="1"/>
            <a:r>
              <a:rPr lang="en-US" sz="2000" dirty="0"/>
              <a:t>     . . .</a:t>
            </a:r>
          </a:p>
          <a:p>
            <a:pPr algn="l" eaLnBrk="1" hangingPunct="1"/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public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(Student s)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{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if(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())==0)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if(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 ==0)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     return 0;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else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     return 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else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         return 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      }</a:t>
            </a:r>
          </a:p>
          <a:p>
            <a:pPr algn="l" eaLnBrk="1" hangingPunct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8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Default Methods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Beginning in Java 8, interfaces may have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default methods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A default method is an interface method that has a body.</a:t>
            </a:r>
          </a:p>
          <a:p>
            <a:r>
              <a:rPr lang="en-US" altLang="en-US" sz="2400" dirty="0" smtClean="0"/>
              <a:t>You can add new methods to an existing interface without causing errors in the classes that already implement the interface.  </a:t>
            </a:r>
          </a:p>
          <a:p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lvl="1" eaLnBrk="1" hangingPunct="1"/>
            <a:r>
              <a:rPr lang="en-US" altLang="en-US" sz="2000" dirty="0" smtClean="0">
                <a:hlinkClick r:id="rId2" action="ppaction://hlinkfile"/>
              </a:rPr>
              <a:t>Displayable.java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>
                <a:hlinkClick r:id="rId3" action="ppaction://hlinkfile"/>
              </a:rPr>
              <a:t>Person.java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>
                <a:hlinkClick r:id="rId4" action="ppaction://hlinkfile"/>
              </a:rPr>
              <a:t>InterfaceDemoDefaultMethod.java</a:t>
            </a:r>
            <a:endParaRPr lang="en-US" altLang="en-US" sz="20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8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0954"/>
            <a:ext cx="3400425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4373149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494" y="838200"/>
            <a:ext cx="4639506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41376"/>
            <a:ext cx="591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interface without a default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87" y="2438400"/>
            <a:ext cx="4639506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568" y="141376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interface with a default 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223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7" y="3505200"/>
            <a:ext cx="4220817" cy="2133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457200" y="1219200"/>
            <a:ext cx="958368" cy="304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An </a:t>
            </a:r>
            <a:r>
              <a:rPr lang="en-US" sz="2400" dirty="0"/>
              <a:t>inner class is a class that is </a:t>
            </a:r>
            <a:r>
              <a:rPr lang="en-US" sz="2400" dirty="0">
                <a:solidFill>
                  <a:srgbClr val="FF0000"/>
                </a:solidFill>
              </a:rPr>
              <a:t>defined inside another class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defRPr/>
            </a:pPr>
            <a:r>
              <a:rPr lang="en-US" sz="2400" dirty="0"/>
              <a:t>An anonymous inner class is an inner class that has </a:t>
            </a:r>
            <a:r>
              <a:rPr lang="en-US" sz="2400" dirty="0">
                <a:solidFill>
                  <a:srgbClr val="FF0000"/>
                </a:solidFill>
              </a:rPr>
              <a:t>no name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defRPr/>
            </a:pPr>
            <a:r>
              <a:rPr lang="en-US" sz="2400" dirty="0"/>
              <a:t>An anonymous inner class must implement an interface, or extend another class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Useful when you need a class that is simple, and to be instantiated only once in your code. </a:t>
            </a:r>
          </a:p>
          <a:p>
            <a:pPr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Example: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hlinkClick r:id="rId2" action="ppaction://hlinkfile"/>
              </a:rPr>
              <a:t>IntCalculator.java</a:t>
            </a:r>
            <a:endParaRPr lang="en-US" altLang="en-US" sz="2400" dirty="0" smtClean="0"/>
          </a:p>
          <a:p>
            <a:pPr lvl="1" eaLnBrk="1" hangingPunct="1">
              <a:defRPr/>
            </a:pPr>
            <a:r>
              <a:rPr lang="en-US" altLang="en-US" sz="2400" dirty="0" smtClean="0">
                <a:hlinkClick r:id="rId3" action="ppaction://hlinkfile"/>
              </a:rPr>
              <a:t>AnonymousClassDemo.java</a:t>
            </a:r>
            <a:endParaRPr lang="en-US" altLang="en-US" sz="2400" dirty="0" smtClean="0"/>
          </a:p>
          <a:p>
            <a:pPr marL="457200" lvl="1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6715"/>
            <a:ext cx="2971800" cy="986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087014"/>
            <a:ext cx="5489331" cy="54893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886200" y="3962400"/>
            <a:ext cx="3733800" cy="990600"/>
          </a:xfrm>
          <a:prstGeom prst="rect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" y="2971800"/>
            <a:ext cx="297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anonymous class implements </a:t>
            </a:r>
            <a:r>
              <a:rPr lang="en-US" dirty="0" err="1" smtClean="0"/>
              <a:t>IntCalculator</a:t>
            </a:r>
            <a:r>
              <a:rPr lang="en-US" dirty="0" smtClean="0"/>
              <a:t> and gives a definition to the calculate method.  The class has no name.  </a:t>
            </a:r>
            <a:r>
              <a:rPr lang="en-US" i="1" dirty="0"/>
              <a:t>s</a:t>
            </a:r>
            <a:r>
              <a:rPr lang="en-US" i="1" dirty="0" smtClean="0"/>
              <a:t>quare</a:t>
            </a:r>
            <a:r>
              <a:rPr lang="en-US" dirty="0" smtClean="0"/>
              <a:t> is the name of the object of this anonymous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i="1" dirty="0" smtClean="0">
                <a:solidFill>
                  <a:srgbClr val="FF0000"/>
                </a:solidFill>
              </a:rPr>
              <a:t>interface</a:t>
            </a:r>
            <a:r>
              <a:rPr lang="en-US" sz="2400" i="1" dirty="0" smtClean="0"/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similar</a:t>
            </a:r>
            <a:r>
              <a:rPr lang="en-US" sz="2400" dirty="0" smtClean="0"/>
              <a:t> to an </a:t>
            </a:r>
            <a:r>
              <a:rPr lang="en-US" sz="2400" dirty="0" smtClean="0">
                <a:solidFill>
                  <a:srgbClr val="FF0000"/>
                </a:solidFill>
              </a:rPr>
              <a:t>abstract class </a:t>
            </a:r>
            <a:r>
              <a:rPr lang="en-US" sz="2400" dirty="0" smtClean="0"/>
              <a:t>that has all abstract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cannot be instantiated,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of the methods listed in an interface must be written elsewhere.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purpose of an interface is to specify behavior for other classes.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interface looks similar to a class,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keyword </a:t>
            </a:r>
            <a:r>
              <a:rPr lang="en-US" sz="2000" dirty="0" smtClean="0">
                <a:latin typeface="Courier New" pitchFamily="49" charset="0"/>
              </a:rPr>
              <a:t>interface</a:t>
            </a:r>
            <a:r>
              <a:rPr lang="en-US" sz="2000" dirty="0" smtClean="0"/>
              <a:t> is used instead of the keyword </a:t>
            </a:r>
            <a:r>
              <a:rPr lang="en-US" sz="2000" dirty="0" smtClean="0">
                <a:latin typeface="Courier New" pitchFamily="49" charset="0"/>
              </a:rPr>
              <a:t>class</a:t>
            </a:r>
            <a:r>
              <a:rPr lang="en-US" sz="2000" dirty="0" smtClean="0"/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methods that are specified in an interface have no bodies, only headers that are terminated by semicolons.</a:t>
            </a:r>
          </a:p>
        </p:txBody>
      </p:sp>
    </p:spTree>
    <p:extLst>
      <p:ext uri="{BB962C8B-B14F-4D97-AF65-F5344CB8AC3E}">
        <p14:creationId xmlns:p14="http://schemas.microsoft.com/office/powerpoint/2010/main" val="34031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Interfaces and Lambda Expressions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 functional interface is an interface that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one abstract method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A lambda expression can be used to create an object that implements the interface, and overrides its abstract method. </a:t>
            </a:r>
          </a:p>
          <a:p>
            <a:r>
              <a:rPr lang="en-US" altLang="en-US" sz="2400" dirty="0" smtClean="0"/>
              <a:t>In Java 8, these features work together to simplify code, particularly in situations where you might use anonymous inner classes.</a:t>
            </a:r>
          </a:p>
          <a:p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lvl="1" eaLnBrk="1" hangingPunct="1"/>
            <a:r>
              <a:rPr lang="en-US" altLang="en-US" sz="2400" dirty="0" smtClean="0">
                <a:hlinkClick r:id="rId2" action="ppaction://hlinkfile"/>
              </a:rPr>
              <a:t>LambdaDemo.java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>
                <a:hlinkClick r:id="rId3" action="ppaction://hlinkfile"/>
              </a:rPr>
              <a:t>LambdaDemo2.java</a:t>
            </a:r>
            <a:endParaRPr lang="en-US" altLang="en-US" sz="24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4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6324600" cy="566794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2781300" y="4419600"/>
            <a:ext cx="13716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"/>
            <a:ext cx="2819400" cy="93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10" y="4219575"/>
            <a:ext cx="3048000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7398" y="3146078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the same as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038600" y="3607743"/>
            <a:ext cx="2737506" cy="811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776106" y="3607743"/>
            <a:ext cx="386694" cy="61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57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447444" cy="571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1000"/>
            <a:ext cx="2819400" cy="935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2781300" y="4495800"/>
            <a:ext cx="15621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general format of an interface definition: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interface </a:t>
            </a:r>
            <a:r>
              <a:rPr lang="en-US" sz="2000" b="1" i="1" smtClean="0">
                <a:latin typeface="Courier New" pitchFamily="49" charset="0"/>
              </a:rPr>
              <a:t>InterfaceName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000" b="1" i="1" smtClean="0">
                <a:latin typeface="Courier New" pitchFamily="49" charset="0"/>
              </a:rPr>
              <a:t>  (Method headers...)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All methods specified by an interface are public by default.</a:t>
            </a:r>
          </a:p>
          <a:p>
            <a:pPr eaLnBrk="1" hangingPunct="1"/>
            <a:r>
              <a:rPr lang="en-US" sz="2400" smtClean="0"/>
              <a:t>A class can implement one or more interfaces.</a:t>
            </a:r>
          </a:p>
        </p:txBody>
      </p:sp>
    </p:spTree>
    <p:extLst>
      <p:ext uri="{BB962C8B-B14F-4D97-AF65-F5344CB8AC3E}">
        <p14:creationId xmlns:p14="http://schemas.microsoft.com/office/powerpoint/2010/main" val="17195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If a class implements an interface, it uses the </a:t>
            </a:r>
            <a:r>
              <a:rPr lang="en-US" sz="2800" smtClean="0">
                <a:latin typeface="Courier New" pitchFamily="49" charset="0"/>
              </a:rPr>
              <a:t>implements</a:t>
            </a:r>
            <a:r>
              <a:rPr lang="en-US" sz="2800" smtClean="0"/>
              <a:t> keyword in the class header.</a:t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class FinalExam3 extends GradedActivity implements Relatable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/>
            <a:r>
              <a:rPr lang="en-US" sz="2000" smtClean="0">
                <a:hlinkClick r:id="rId3" action="ppaction://hlinkfile"/>
              </a:rPr>
              <a:t>GradedActivity.java</a:t>
            </a:r>
            <a:endParaRPr lang="en-US" sz="2000" smtClean="0"/>
          </a:p>
          <a:p>
            <a:pPr lvl="1" eaLnBrk="1" hangingPunct="1"/>
            <a:r>
              <a:rPr lang="en-US" sz="2000" smtClean="0">
                <a:hlinkClick r:id="rId4" action="ppaction://hlinkfile"/>
              </a:rPr>
              <a:t>Relatable.java</a:t>
            </a:r>
            <a:endParaRPr lang="en-US" sz="2000" smtClean="0"/>
          </a:p>
          <a:p>
            <a:pPr lvl="1" eaLnBrk="1" hangingPunct="1"/>
            <a:r>
              <a:rPr lang="en-US" sz="2000" smtClean="0">
                <a:hlinkClick r:id="rId5" action="ppaction://hlinkfile"/>
              </a:rPr>
              <a:t>FinalExam3.java</a:t>
            </a:r>
            <a:endParaRPr lang="en-US" sz="2000" smtClean="0"/>
          </a:p>
          <a:p>
            <a:pPr lvl="1" eaLnBrk="1" hangingPunct="1"/>
            <a:r>
              <a:rPr lang="en-US" sz="2000" smtClean="0">
                <a:hlinkClick r:id="rId6" action="ppaction://hlinkfile"/>
              </a:rPr>
              <a:t>InterfaceDemo.java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0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419600" cy="65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"/>
            <a:ext cx="33883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572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"/>
            <a:ext cx="3571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15"/>
            <a:ext cx="5257800" cy="671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82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</TotalTime>
  <Words>1131</Words>
  <Application>Microsoft Office PowerPoint</Application>
  <PresentationFormat>On-screen Show (4:3)</PresentationFormat>
  <Paragraphs>233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MS PGothic</vt:lpstr>
      <vt:lpstr>ヒラギノ角ゴ Pro W3</vt:lpstr>
      <vt:lpstr> Arial</vt:lpstr>
      <vt:lpstr>Arial</vt:lpstr>
      <vt:lpstr>Consolas</vt:lpstr>
      <vt:lpstr>Courier New</vt:lpstr>
      <vt:lpstr>Minion-Regular</vt:lpstr>
      <vt:lpstr>Times New Roman</vt:lpstr>
      <vt:lpstr>Tw Cen MT</vt:lpstr>
      <vt:lpstr>2_Gaddis_CntrlStrc</vt:lpstr>
      <vt:lpstr>3_Gaddis_CntrlStrc</vt:lpstr>
      <vt:lpstr>PowerPoint Presentation</vt:lpstr>
      <vt:lpstr>Examples’ Source Code </vt:lpstr>
      <vt:lpstr>Module 17 Topics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Fields in Interfaces</vt:lpstr>
      <vt:lpstr>Implementing Multiple Interfaces</vt:lpstr>
      <vt:lpstr>Interfaces in UML</vt:lpstr>
      <vt:lpstr>PowerPoint Presentation</vt:lpstr>
      <vt:lpstr>PowerPoint Presentation</vt:lpstr>
      <vt:lpstr>Polymorphism with Interfaces</vt:lpstr>
      <vt:lpstr>Polymorphism with Interfaces</vt:lpstr>
      <vt:lpstr>Polymorphism with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Methods</vt:lpstr>
      <vt:lpstr>PowerPoint Presentation</vt:lpstr>
      <vt:lpstr>PowerPoint Presentation</vt:lpstr>
      <vt:lpstr>Anonymous Inner Classes</vt:lpstr>
      <vt:lpstr>PowerPoint Presentation</vt:lpstr>
      <vt:lpstr>Functional Interfaces and Lambda Expressions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142</cp:revision>
  <cp:lastPrinted>2009-04-22T19:24:48Z</cp:lastPrinted>
  <dcterms:created xsi:type="dcterms:W3CDTF">2003-06-09T20:51:31Z</dcterms:created>
  <dcterms:modified xsi:type="dcterms:W3CDTF">2018-07-31T20:58:21Z</dcterms:modified>
  <cp:category/>
</cp:coreProperties>
</file>