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49"/>
  </p:notesMasterIdLst>
  <p:sldIdLst>
    <p:sldId id="474" r:id="rId3"/>
    <p:sldId id="519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5" r:id="rId13"/>
    <p:sldId id="483" r:id="rId14"/>
    <p:sldId id="484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1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94625" autoAdjust="0"/>
  </p:normalViewPr>
  <p:slideViewPr>
    <p:cSldViewPr>
      <p:cViewPr varScale="1">
        <p:scale>
          <a:sx n="74" d="100"/>
          <a:sy n="74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2483-8A5D-46C7-9C04-1C6FD92CEFE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22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185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2483-8A5D-46C7-9C04-1C6FD92CEFE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25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1311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2483-8A5D-46C7-9C04-1C6FD92CEFE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26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987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2483-8A5D-46C7-9C04-1C6FD92CEFE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27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6211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2483-8A5D-46C7-9C04-1C6FD92CEFE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28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3610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2483-8A5D-46C7-9C04-1C6FD92CEFE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29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041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AA7A0-0A38-46CA-A7EC-2756FDBD5EEF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2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0C515-61D3-4C2C-98FC-3193394CBA06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1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DEDDD-AF1B-4767-B3FF-CE0FB6E94A5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5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E06F0E-0E00-4AE1-8CDC-A812284B7A3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9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lIns="92135" tIns="46849" rIns="92135" bIns="46849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975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D6131-6276-401C-B1C3-99D79F239BEB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9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2483-8A5D-46C7-9C04-1C6FD92CEFE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19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689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2483-8A5D-46C7-9C04-1C6FD92CEFE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20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575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82483-8A5D-46C7-9C04-1C6FD92CEFE6}" type="slidenum">
              <a:rPr lang="en-US" smtClean="0">
                <a:latin typeface="Arial" pitchFamily="34" charset="0"/>
                <a:ea typeface="ヒラギノ角ゴ Pro W3" pitchFamily="-48" charset="-128"/>
              </a:rPr>
              <a:pPr/>
              <a:t>21</a:t>
            </a:fld>
            <a:endParaRPr lang="en-US" smtClean="0">
              <a:latin typeface="Arial" pitchFamily="34" charset="0"/>
              <a:ea typeface="ヒラギノ角ゴ Pro W3" pitchFamily="-48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283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57200" y="1676400"/>
            <a:ext cx="3581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18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Search and Sort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6096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latin typeface="Lucida Sans" pitchFamily="34" charset="0"/>
              </a:rPr>
              <a:t>Insertion Sort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6538" indent="-236538" algn="l">
              <a:buFontTx/>
              <a:buChar char="•"/>
            </a:pPr>
            <a:r>
              <a:rPr lang="en-US" sz="2400"/>
              <a:t>Assume initial sequence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a[0] ... a[k]</a:t>
            </a:r>
            <a:r>
              <a:rPr lang="en-US" sz="2400">
                <a:solidFill>
                  <a:srgbClr val="010000"/>
                </a:solidFill>
                <a:latin typeface="Courier New" pitchFamily="49" charset="0"/>
              </a:rPr>
              <a:t> </a:t>
            </a:r>
            <a:r>
              <a:rPr lang="en-US" sz="2400"/>
              <a:t>is sorted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k = 0)</a:t>
            </a:r>
            <a:r>
              <a:rPr lang="en-US" sz="2400"/>
              <a:t>:</a:t>
            </a:r>
            <a:r>
              <a:rPr lang="en-US" sz="1100"/>
              <a:t> </a:t>
            </a:r>
            <a:endParaRPr lang="en-US"/>
          </a:p>
        </p:txBody>
      </p:sp>
      <p:graphicFrame>
        <p:nvGraphicFramePr>
          <p:cNvPr id="232606" name="Group 158"/>
          <p:cNvGraphicFramePr>
            <a:graphicFrameLocks noGrp="1"/>
          </p:cNvGraphicFramePr>
          <p:nvPr/>
        </p:nvGraphicFramePr>
        <p:xfrm>
          <a:off x="304800" y="1447800"/>
          <a:ext cx="2193925" cy="366713"/>
        </p:xfrm>
        <a:graphic>
          <a:graphicData uri="http://schemas.openxmlformats.org/drawingml/2006/table">
            <a:tbl>
              <a:tblPr/>
              <a:tblGrid>
                <a:gridCol w="438785"/>
                <a:gridCol w="438785"/>
                <a:gridCol w="438785"/>
                <a:gridCol w="438785"/>
                <a:gridCol w="43878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8" name="Rectangle 35"/>
          <p:cNvSpPr>
            <a:spLocks noChangeArrowheads="1"/>
          </p:cNvSpPr>
          <p:nvPr/>
        </p:nvSpPr>
        <p:spPr bwMode="auto">
          <a:xfrm>
            <a:off x="0" y="2057400"/>
            <a:ext cx="7361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36538" indent="-236538" algn="l">
              <a:buFontTx/>
              <a:buChar char="•"/>
            </a:pPr>
            <a:r>
              <a:rPr lang="en-US" sz="2400"/>
              <a:t>Add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a[1]</a:t>
            </a:r>
            <a:r>
              <a:rPr lang="en-US" sz="2400"/>
              <a:t>; element needs to be inserted before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100"/>
              <a:t> </a:t>
            </a:r>
            <a:endParaRPr lang="en-US"/>
          </a:p>
        </p:txBody>
      </p:sp>
      <p:graphicFrame>
        <p:nvGraphicFramePr>
          <p:cNvPr id="232608" name="Group 160"/>
          <p:cNvGraphicFramePr>
            <a:graphicFrameLocks noGrp="1"/>
          </p:cNvGraphicFramePr>
          <p:nvPr/>
        </p:nvGraphicFramePr>
        <p:xfrm>
          <a:off x="304800" y="2605088"/>
          <a:ext cx="2193925" cy="366712"/>
        </p:xfrm>
        <a:graphic>
          <a:graphicData uri="http://schemas.openxmlformats.org/drawingml/2006/table">
            <a:tbl>
              <a:tblPr/>
              <a:tblGrid>
                <a:gridCol w="438785"/>
                <a:gridCol w="438785"/>
                <a:gridCol w="438785"/>
                <a:gridCol w="438785"/>
                <a:gridCol w="438785"/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3" name="Rectangle 65"/>
          <p:cNvSpPr>
            <a:spLocks noChangeArrowheads="1"/>
          </p:cNvSpPr>
          <p:nvPr/>
        </p:nvSpPr>
        <p:spPr bwMode="auto">
          <a:xfrm>
            <a:off x="0" y="3200400"/>
            <a:ext cx="175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36538" indent="-236538" algn="l">
              <a:buFontTx/>
              <a:buChar char="•"/>
            </a:pPr>
            <a:r>
              <a:rPr lang="en-US" sz="2400"/>
              <a:t>Add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a[2]</a:t>
            </a:r>
            <a:r>
              <a:rPr lang="en-US" sz="2400"/>
              <a:t> </a:t>
            </a:r>
          </a:p>
        </p:txBody>
      </p:sp>
      <p:graphicFrame>
        <p:nvGraphicFramePr>
          <p:cNvPr id="232611" name="Group 163"/>
          <p:cNvGraphicFramePr>
            <a:graphicFrameLocks noGrp="1"/>
          </p:cNvGraphicFramePr>
          <p:nvPr/>
        </p:nvGraphicFramePr>
        <p:xfrm>
          <a:off x="304800" y="3748088"/>
          <a:ext cx="2193925" cy="366712"/>
        </p:xfrm>
        <a:graphic>
          <a:graphicData uri="http://schemas.openxmlformats.org/drawingml/2006/table">
            <a:tbl>
              <a:tblPr/>
              <a:tblGrid>
                <a:gridCol w="438785"/>
                <a:gridCol w="438785"/>
                <a:gridCol w="438785"/>
                <a:gridCol w="438785"/>
                <a:gridCol w="438785"/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8" name="Rectangle 95"/>
          <p:cNvSpPr>
            <a:spLocks noChangeArrowheads="1"/>
          </p:cNvSpPr>
          <p:nvPr/>
        </p:nvSpPr>
        <p:spPr bwMode="auto">
          <a:xfrm>
            <a:off x="0" y="4419600"/>
            <a:ext cx="171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36538" indent="-236538" algn="l">
              <a:buFontTx/>
              <a:buChar char="•"/>
            </a:pPr>
            <a:r>
              <a:rPr lang="en-US" sz="2400"/>
              <a:t>Add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a[3]</a:t>
            </a:r>
            <a:r>
              <a:rPr lang="en-US" sz="1100"/>
              <a:t> </a:t>
            </a:r>
            <a:endParaRPr lang="en-US"/>
          </a:p>
        </p:txBody>
      </p:sp>
      <p:graphicFrame>
        <p:nvGraphicFramePr>
          <p:cNvPr id="232615" name="Group 167"/>
          <p:cNvGraphicFramePr>
            <a:graphicFrameLocks noGrp="1"/>
          </p:cNvGraphicFramePr>
          <p:nvPr/>
        </p:nvGraphicFramePr>
        <p:xfrm>
          <a:off x="304800" y="5029200"/>
          <a:ext cx="2193925" cy="366713"/>
        </p:xfrm>
        <a:graphic>
          <a:graphicData uri="http://schemas.openxmlformats.org/drawingml/2006/table">
            <a:tbl>
              <a:tblPr/>
              <a:tblGrid>
                <a:gridCol w="438785"/>
                <a:gridCol w="438785"/>
                <a:gridCol w="438785"/>
                <a:gridCol w="438785"/>
                <a:gridCol w="43878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73" name="Rectangle 125"/>
          <p:cNvSpPr>
            <a:spLocks noChangeArrowheads="1"/>
          </p:cNvSpPr>
          <p:nvPr/>
        </p:nvSpPr>
        <p:spPr bwMode="auto">
          <a:xfrm>
            <a:off x="33338" y="5638800"/>
            <a:ext cx="2716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236538" indent="-236538" algn="l">
              <a:buFontTx/>
              <a:buChar char="•"/>
            </a:pPr>
            <a:r>
              <a:rPr lang="en-US" sz="2400"/>
              <a:t>Finally, add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a[4]</a:t>
            </a:r>
            <a:r>
              <a:rPr lang="en-US" sz="1100"/>
              <a:t> </a:t>
            </a:r>
            <a:endParaRPr lang="en-US"/>
          </a:p>
        </p:txBody>
      </p:sp>
      <p:graphicFrame>
        <p:nvGraphicFramePr>
          <p:cNvPr id="232620" name="Group 172"/>
          <p:cNvGraphicFramePr>
            <a:graphicFrameLocks noGrp="1"/>
          </p:cNvGraphicFramePr>
          <p:nvPr/>
        </p:nvGraphicFramePr>
        <p:xfrm>
          <a:off x="304800" y="6248400"/>
          <a:ext cx="2193925" cy="366713"/>
        </p:xfrm>
        <a:graphic>
          <a:graphicData uri="http://schemas.openxmlformats.org/drawingml/2006/table">
            <a:tbl>
              <a:tblPr/>
              <a:tblGrid>
                <a:gridCol w="438785"/>
                <a:gridCol w="438785"/>
                <a:gridCol w="438785"/>
                <a:gridCol w="438785"/>
                <a:gridCol w="43878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91414" marR="914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942" name="Rectangle 155"/>
          <p:cNvSpPr>
            <a:spLocks noChangeArrowheads="1"/>
          </p:cNvSpPr>
          <p:nvPr/>
        </p:nvSpPr>
        <p:spPr bwMode="auto">
          <a:xfrm>
            <a:off x="2828925" y="560546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  <a:p>
            <a:pPr algn="l"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28" grpId="0"/>
      <p:bldP spid="43043" grpId="0"/>
      <p:bldP spid="43058" grpId="0"/>
      <p:bldP spid="430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245" y="381000"/>
            <a:ext cx="856782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57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latin typeface="Lucida Sans" pitchFamily="34" charset="0"/>
              </a:rPr>
              <a:t>Insertion Sort – another example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581400"/>
            <a:ext cx="1227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638800"/>
            <a:ext cx="160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12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533400" y="2743200"/>
            <a:ext cx="472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After 3 iterations or “passes” of insertion sort</a:t>
            </a:r>
          </a:p>
        </p:txBody>
      </p:sp>
      <p:pic>
        <p:nvPicPr>
          <p:cNvPr id="37896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810000"/>
            <a:ext cx="80295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9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638800"/>
            <a:ext cx="14557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09600"/>
            <a:ext cx="67818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609850"/>
            <a:ext cx="679926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95800"/>
            <a:ext cx="6870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5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42" name="Group 30"/>
          <p:cNvGraphicFramePr>
            <a:graphicFrameLocks noGrp="1"/>
          </p:cNvGraphicFramePr>
          <p:nvPr/>
        </p:nvGraphicFramePr>
        <p:xfrm>
          <a:off x="1066800" y="3505200"/>
          <a:ext cx="2057400" cy="19812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7800" y="2895600"/>
            <a:ext cx="1195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Answer: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838200"/>
            <a:ext cx="8077200" cy="1393825"/>
            <a:chOff x="432" y="3408"/>
            <a:chExt cx="3984" cy="878"/>
          </a:xfrm>
        </p:grpSpPr>
        <p:pic>
          <p:nvPicPr>
            <p:cNvPr id="42104" name="Picture 6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105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322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What steps does the insertion sort algorithm go through to sort the sequence </a:t>
              </a:r>
              <a:r>
                <a:rPr lang="en-US" sz="2400">
                  <a:solidFill>
                    <a:srgbClr val="6E7069"/>
                  </a:solidFill>
                  <a:latin typeface="Courier New" pitchFamily="49" charset="0"/>
                  <a:cs typeface="Courier New" pitchFamily="49" charset="0"/>
                </a:rPr>
                <a:t>6 5 4 3 2 1</a:t>
              </a:r>
              <a:r>
                <a:rPr lang="en-US" sz="2400"/>
                <a:t>? </a:t>
              </a:r>
            </a:p>
          </p:txBody>
        </p:sp>
      </p:grpSp>
      <p:graphicFrame>
        <p:nvGraphicFramePr>
          <p:cNvPr id="9" name="Group 30"/>
          <p:cNvGraphicFramePr>
            <a:graphicFrameLocks noGrp="1"/>
          </p:cNvGraphicFramePr>
          <p:nvPr/>
        </p:nvGraphicFramePr>
        <p:xfrm>
          <a:off x="3505200" y="3505200"/>
          <a:ext cx="2057400" cy="19812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60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latin typeface="Lucida Sans" pitchFamily="34" charset="0"/>
              </a:rPr>
              <a:t>Searching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Searching is the process of </a:t>
            </a:r>
            <a:r>
              <a:rPr lang="en-US" sz="2800" dirty="0" smtClean="0">
                <a:solidFill>
                  <a:srgbClr val="DE2C28"/>
                </a:solidFill>
              </a:rPr>
              <a:t>finding</a:t>
            </a:r>
            <a:r>
              <a:rPr lang="en-US" sz="2800" dirty="0" smtClean="0"/>
              <a:t> a target element within a group of items called the search pool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target may or may not be in the search pool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We want to perform the search efficiently, </a:t>
            </a:r>
            <a:r>
              <a:rPr lang="en-US" sz="2800" dirty="0" smtClean="0">
                <a:solidFill>
                  <a:srgbClr val="DE2C28"/>
                </a:solidFill>
              </a:rPr>
              <a:t>minimizing the number of comparisons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Let's look at two classic searching approaches: </a:t>
            </a:r>
            <a:r>
              <a:rPr lang="en-US" sz="2800" dirty="0" smtClean="0">
                <a:solidFill>
                  <a:srgbClr val="DE2C28"/>
                </a:solidFill>
              </a:rPr>
              <a:t>linear or </a:t>
            </a:r>
            <a:r>
              <a:rPr lang="en-US" sz="2800" dirty="0" err="1" smtClean="0">
                <a:solidFill>
                  <a:srgbClr val="DE2C28"/>
                </a:solidFill>
              </a:rPr>
              <a:t>sequencial</a:t>
            </a:r>
            <a:r>
              <a:rPr lang="en-US" sz="2800" dirty="0" smtClean="0"/>
              <a:t> search and </a:t>
            </a:r>
            <a:r>
              <a:rPr lang="en-US" sz="2800" dirty="0" smtClean="0">
                <a:solidFill>
                  <a:srgbClr val="DE2C28"/>
                </a:solidFill>
              </a:rPr>
              <a:t>binary</a:t>
            </a:r>
            <a:r>
              <a:rPr lang="en-US" sz="2800" dirty="0" smtClean="0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139649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 dirty="0" smtClean="0">
                <a:latin typeface="Lucida Sans" pitchFamily="34" charset="0"/>
              </a:rPr>
              <a:t>Linear or sequential search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b="1" dirty="0"/>
              <a:t>Linear search: </a:t>
            </a:r>
            <a:r>
              <a:rPr lang="en-US" sz="2400" dirty="0"/>
              <a:t>also called </a:t>
            </a:r>
            <a:r>
              <a:rPr lang="en-US" sz="2400" b="1" dirty="0"/>
              <a:t>sequential search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Examines all values in an array until it finds a match or reaches the end </a:t>
            </a: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Uses a </a:t>
            </a:r>
            <a:r>
              <a:rPr lang="en-US" altLang="en-US" dirty="0"/>
              <a:t>loop to:</a:t>
            </a:r>
          </a:p>
          <a:p>
            <a:pPr marL="800100" lvl="1" indent="-342900" algn="l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sequentially step through an array,</a:t>
            </a:r>
          </a:p>
          <a:p>
            <a:pPr marL="800100" lvl="1" indent="-342900" algn="l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compare each element with the search value, </a:t>
            </a:r>
            <a:r>
              <a:rPr lang="en-US" altLang="en-US" dirty="0" smtClean="0"/>
              <a:t>and stop </a:t>
            </a:r>
            <a:r>
              <a:rPr lang="en-US" altLang="en-US" dirty="0"/>
              <a:t>when</a:t>
            </a:r>
          </a:p>
          <a:p>
            <a:pPr marL="1257300" lvl="2" indent="-342900" algn="l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the value is found or</a:t>
            </a:r>
          </a:p>
          <a:p>
            <a:pPr marL="1257300" lvl="2" indent="-342900" algn="l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the end of the array is encountered</a:t>
            </a:r>
            <a:r>
              <a:rPr lang="en-US" altLang="en-US" dirty="0" smtClean="0"/>
              <a:t>.</a:t>
            </a:r>
            <a:endParaRPr lang="en-US" sz="2400" dirty="0" smtClean="0"/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 smtClean="0"/>
              <a:t>Number </a:t>
            </a:r>
            <a:r>
              <a:rPr lang="en-US" sz="2400" dirty="0"/>
              <a:t>of visits for a linear search of an array of </a:t>
            </a:r>
            <a:r>
              <a:rPr lang="en-US" sz="2400" i="1" dirty="0"/>
              <a:t>n</a:t>
            </a:r>
            <a:r>
              <a:rPr lang="en-US" sz="2400" dirty="0"/>
              <a:t> elements: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The average search visits n/2 elements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The maximum visits is n </a:t>
            </a:r>
          </a:p>
        </p:txBody>
      </p:sp>
    </p:spTree>
    <p:extLst>
      <p:ext uri="{BB962C8B-B14F-4D97-AF65-F5344CB8AC3E}">
        <p14:creationId xmlns:p14="http://schemas.microsoft.com/office/powerpoint/2010/main" val="6453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02436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97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binary 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requires an array sorted in ascending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starts with the element in the middle of the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that element is the desired value, the search is over.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Otherwise, the value in the middle element is either greater or less than the desired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it is greater than the desired value, search in the first half of the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Otherwise, search the last half of the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Repeat as needed while adjusting start and end points of the </a:t>
            </a:r>
            <a:r>
              <a:rPr lang="en-US" sz="2000" smtClean="0"/>
              <a:t>search.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25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4"/>
          <p:cNvSpPr>
            <a:spLocks noChangeArrowheads="1"/>
          </p:cNvSpPr>
          <p:nvPr/>
        </p:nvSpPr>
        <p:spPr bwMode="auto">
          <a:xfrm>
            <a:off x="1149350" y="53340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38113" y="1447800"/>
            <a:ext cx="8916352" cy="48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b="1" dirty="0"/>
              <a:t>			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            </a:t>
            </a:r>
          </a:p>
          <a:p>
            <a:r>
              <a:rPr lang="en-US" altLang="en-US" sz="2200" b="1" dirty="0"/>
              <a:t>            0     1     2     3     4     5      6      7      8      9     10    11    12    13    14  </a:t>
            </a:r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            0     2     4     6     8    10    12    14    16    18    20    22    24    26    28</a:t>
            </a:r>
          </a:p>
          <a:p>
            <a:r>
              <a:rPr lang="en-US" altLang="en-US" sz="2200" b="1" dirty="0"/>
              <a:t>					 </a:t>
            </a:r>
          </a:p>
          <a:p>
            <a:r>
              <a:rPr lang="en-US" altLang="en-US" sz="2200" b="1" dirty="0"/>
              <a:t>                                                                     </a:t>
            </a:r>
          </a:p>
          <a:p>
            <a:r>
              <a:rPr lang="en-US" altLang="en-US" sz="2200" b="1" dirty="0"/>
              <a:t> </a:t>
            </a:r>
          </a:p>
          <a:p>
            <a:r>
              <a:rPr lang="en-US" altLang="en-US" sz="2200" b="1" dirty="0"/>
              <a:t>					                                    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						         </a:t>
            </a:r>
            <a:r>
              <a:rPr lang="en-US" altLang="en-US" sz="2200" b="1" dirty="0" smtClean="0"/>
              <a:t>               </a:t>
            </a:r>
            <a:endParaRPr lang="en-US" altLang="en-US" sz="2200" b="1" dirty="0"/>
          </a:p>
          <a:p>
            <a:r>
              <a:rPr lang="en-US" altLang="en-US" sz="2200" b="1" dirty="0">
                <a:solidFill>
                  <a:srgbClr val="990000"/>
                </a:solidFill>
              </a:rPr>
              <a:t>denotes element examined</a:t>
            </a:r>
          </a:p>
        </p:txBody>
      </p:sp>
      <p:sp>
        <p:nvSpPr>
          <p:cNvPr id="542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34" charset="0"/>
              </a:rPr>
              <a:t>Binary Search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1050925" y="1336675"/>
            <a:ext cx="221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Searching for 24</a:t>
            </a:r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2286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76200" y="35052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7274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4"/>
          <p:cNvSpPr>
            <a:spLocks noChangeArrowheads="1"/>
          </p:cNvSpPr>
          <p:nvPr/>
        </p:nvSpPr>
        <p:spPr bwMode="auto">
          <a:xfrm>
            <a:off x="1149350" y="53340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6711950" y="41211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38113" y="1447800"/>
            <a:ext cx="8916352" cy="48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b="1" dirty="0"/>
              <a:t>			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            </a:t>
            </a:r>
          </a:p>
          <a:p>
            <a:r>
              <a:rPr lang="en-US" altLang="en-US" sz="2200" b="1" dirty="0"/>
              <a:t>            0     1     2     3     4     5      6      7      8      9     10    11    12    13    14  </a:t>
            </a:r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            0     2     4     6     8    10    12    14    16    18    20    22    24    26    28</a:t>
            </a:r>
          </a:p>
          <a:p>
            <a:r>
              <a:rPr lang="en-US" altLang="en-US" sz="2200" b="1" dirty="0"/>
              <a:t>					 </a:t>
            </a:r>
          </a:p>
          <a:p>
            <a:r>
              <a:rPr lang="en-US" altLang="en-US" sz="2200" b="1" dirty="0"/>
              <a:t>                                                                      16    18    20    22    24    26    28</a:t>
            </a:r>
          </a:p>
          <a:p>
            <a:r>
              <a:rPr lang="en-US" altLang="en-US" sz="2200" b="1" dirty="0"/>
              <a:t> </a:t>
            </a:r>
          </a:p>
          <a:p>
            <a:r>
              <a:rPr lang="en-US" altLang="en-US" sz="2200" b="1" dirty="0"/>
              <a:t>					                                    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						         </a:t>
            </a:r>
            <a:r>
              <a:rPr lang="en-US" altLang="en-US" sz="2200" b="1" dirty="0" smtClean="0"/>
              <a:t>               </a:t>
            </a:r>
            <a:endParaRPr lang="en-US" altLang="en-US" sz="2200" b="1" dirty="0"/>
          </a:p>
          <a:p>
            <a:r>
              <a:rPr lang="en-US" altLang="en-US" sz="2200" b="1" dirty="0">
                <a:solidFill>
                  <a:srgbClr val="990000"/>
                </a:solidFill>
              </a:rPr>
              <a:t>denotes element examined</a:t>
            </a:r>
          </a:p>
        </p:txBody>
      </p:sp>
      <p:sp>
        <p:nvSpPr>
          <p:cNvPr id="542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34" charset="0"/>
              </a:rPr>
              <a:t>Binary Search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1050925" y="1336675"/>
            <a:ext cx="221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Searching for 24</a:t>
            </a:r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2286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76200" y="35052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7387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4"/>
          <p:cNvSpPr>
            <a:spLocks noChangeArrowheads="1"/>
          </p:cNvSpPr>
          <p:nvPr/>
        </p:nvSpPr>
        <p:spPr bwMode="auto">
          <a:xfrm>
            <a:off x="1149350" y="53340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6711950" y="41211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8"/>
          <p:cNvSpPr>
            <a:spLocks noChangeArrowheads="1"/>
          </p:cNvSpPr>
          <p:nvPr/>
        </p:nvSpPr>
        <p:spPr bwMode="auto">
          <a:xfrm>
            <a:off x="7854950" y="47307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38113" y="1447800"/>
            <a:ext cx="8916352" cy="48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b="1" dirty="0"/>
              <a:t>			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            </a:t>
            </a:r>
          </a:p>
          <a:p>
            <a:r>
              <a:rPr lang="en-US" altLang="en-US" sz="2200" b="1" dirty="0"/>
              <a:t>            0     1     2     3     4     5      6      7      8      9     10    11    12    13    14  </a:t>
            </a:r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            0     2     4     6     8    10    12    14    16    18    20    22    24    26    28</a:t>
            </a:r>
          </a:p>
          <a:p>
            <a:r>
              <a:rPr lang="en-US" altLang="en-US" sz="2200" b="1" dirty="0"/>
              <a:t>					 </a:t>
            </a:r>
          </a:p>
          <a:p>
            <a:r>
              <a:rPr lang="en-US" altLang="en-US" sz="2200" b="1" dirty="0"/>
              <a:t>                                                                      16    18    20    22    24    26    28</a:t>
            </a:r>
          </a:p>
          <a:p>
            <a:r>
              <a:rPr lang="en-US" altLang="en-US" sz="2200" b="1" dirty="0"/>
              <a:t> </a:t>
            </a:r>
          </a:p>
          <a:p>
            <a:r>
              <a:rPr lang="en-US" altLang="en-US" sz="2200" b="1" dirty="0"/>
              <a:t>					                                     24    26    28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						         </a:t>
            </a:r>
            <a:r>
              <a:rPr lang="en-US" altLang="en-US" sz="2200" b="1" dirty="0" smtClean="0"/>
              <a:t>               </a:t>
            </a:r>
            <a:endParaRPr lang="en-US" altLang="en-US" sz="2200" b="1" dirty="0"/>
          </a:p>
          <a:p>
            <a:r>
              <a:rPr lang="en-US" altLang="en-US" sz="2200" b="1" dirty="0">
                <a:solidFill>
                  <a:srgbClr val="990000"/>
                </a:solidFill>
              </a:rPr>
              <a:t>denotes element examined</a:t>
            </a:r>
          </a:p>
        </p:txBody>
      </p:sp>
      <p:sp>
        <p:nvSpPr>
          <p:cNvPr id="542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34" charset="0"/>
              </a:rPr>
              <a:t>Binary Search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1050925" y="1336675"/>
            <a:ext cx="221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Searching for 24</a:t>
            </a:r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2286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76200" y="35052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0471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4"/>
          <p:cNvSpPr>
            <a:spLocks noChangeArrowheads="1"/>
          </p:cNvSpPr>
          <p:nvPr/>
        </p:nvSpPr>
        <p:spPr bwMode="auto">
          <a:xfrm>
            <a:off x="2286000" y="5752214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6711950" y="41211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Oval 7"/>
          <p:cNvSpPr>
            <a:spLocks noChangeArrowheads="1"/>
          </p:cNvSpPr>
          <p:nvPr/>
        </p:nvSpPr>
        <p:spPr bwMode="auto">
          <a:xfrm>
            <a:off x="7404100" y="5340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8"/>
          <p:cNvSpPr>
            <a:spLocks noChangeArrowheads="1"/>
          </p:cNvSpPr>
          <p:nvPr/>
        </p:nvSpPr>
        <p:spPr bwMode="auto">
          <a:xfrm>
            <a:off x="7854950" y="47307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38113" y="1447800"/>
            <a:ext cx="8916352" cy="48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b="1" dirty="0"/>
              <a:t>			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            </a:t>
            </a:r>
          </a:p>
          <a:p>
            <a:r>
              <a:rPr lang="en-US" altLang="en-US" sz="2200" b="1" dirty="0"/>
              <a:t>            0     1     2     3     4     5      6      7      8      9     10    11    12    13    14  </a:t>
            </a:r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            0     2     4     6     8    10    12    14    16    18    20    22    24    26    28</a:t>
            </a:r>
          </a:p>
          <a:p>
            <a:r>
              <a:rPr lang="en-US" altLang="en-US" sz="2200" b="1" dirty="0"/>
              <a:t>					 </a:t>
            </a:r>
          </a:p>
          <a:p>
            <a:r>
              <a:rPr lang="en-US" altLang="en-US" sz="2200" b="1" dirty="0"/>
              <a:t>                                                                      16    18    20    22    24    26    28</a:t>
            </a:r>
          </a:p>
          <a:p>
            <a:r>
              <a:rPr lang="en-US" altLang="en-US" sz="2200" b="1" dirty="0"/>
              <a:t> </a:t>
            </a:r>
          </a:p>
          <a:p>
            <a:r>
              <a:rPr lang="en-US" altLang="en-US" sz="2200" b="1" dirty="0"/>
              <a:t>					                                     24    26    28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						         </a:t>
            </a:r>
            <a:r>
              <a:rPr lang="en-US" altLang="en-US" sz="2200" b="1" dirty="0" smtClean="0"/>
              <a:t>  24   </a:t>
            </a:r>
            <a:endParaRPr lang="en-US" altLang="en-US" sz="2200" b="1" dirty="0"/>
          </a:p>
          <a:p>
            <a:r>
              <a:rPr lang="en-US" altLang="en-US" sz="2200" b="1" dirty="0">
                <a:solidFill>
                  <a:srgbClr val="990000"/>
                </a:solidFill>
              </a:rPr>
              <a:t>denotes element examined</a:t>
            </a:r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2400" b="1" smtClean="0">
                <a:latin typeface="Lucida Sans" pitchFamily="34" charset="0"/>
              </a:rPr>
              <a:t>Binary Search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1050925" y="1336675"/>
            <a:ext cx="221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Searching for 24</a:t>
            </a:r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2286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76200" y="35052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568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673768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48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685800"/>
            <a:ext cx="8077200" cy="1209675"/>
            <a:chOff x="432" y="3408"/>
            <a:chExt cx="3984" cy="762"/>
          </a:xfrm>
        </p:grpSpPr>
        <p:pic>
          <p:nvPicPr>
            <p:cNvPr id="58373" name="Picture 5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74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3226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What is the condition that stops the while loop</a:t>
              </a:r>
            </a:p>
            <a:p>
              <a:pPr algn="l">
                <a:spcBef>
                  <a:spcPct val="50000"/>
                </a:spcBef>
              </a:pPr>
              <a:r>
                <a:rPr lang="en-US" sz="2400"/>
                <a:t>when there is an unsuccessful search? 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48200" y="5257800"/>
            <a:ext cx="2819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When </a:t>
            </a:r>
            <a:r>
              <a:rPr lang="en-US" dirty="0" smtClean="0">
                <a:solidFill>
                  <a:srgbClr val="FF0000"/>
                </a:solidFill>
              </a:rPr>
              <a:t>first </a:t>
            </a:r>
            <a:r>
              <a:rPr lang="en-US" dirty="0">
                <a:solidFill>
                  <a:srgbClr val="FF0000"/>
                </a:solidFill>
              </a:rPr>
              <a:t>becomes greater than </a:t>
            </a:r>
            <a:r>
              <a:rPr lang="en-US" dirty="0" smtClean="0">
                <a:solidFill>
                  <a:srgbClr val="FF0000"/>
                </a:solidFill>
              </a:rPr>
              <a:t>last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2057400"/>
            <a:ext cx="841484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9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38113" y="1447800"/>
            <a:ext cx="8916352" cy="449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b="1" dirty="0"/>
              <a:t>			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            </a:t>
            </a:r>
          </a:p>
          <a:p>
            <a:r>
              <a:rPr lang="en-US" altLang="en-US" sz="2200" b="1" dirty="0"/>
              <a:t>            0     1     2     3     4     5      6      7      8      9     10    11    12    13    14  </a:t>
            </a:r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            0     2     4     6     8    10    12    14    16    18    20    22    24    26    28</a:t>
            </a:r>
          </a:p>
          <a:p>
            <a:r>
              <a:rPr lang="en-US" altLang="en-US" sz="2200" b="1" dirty="0"/>
              <a:t>					 </a:t>
            </a:r>
          </a:p>
          <a:p>
            <a:r>
              <a:rPr lang="en-US" altLang="en-US" sz="2200" b="1" dirty="0"/>
              <a:t>                                                                     </a:t>
            </a:r>
          </a:p>
          <a:p>
            <a:r>
              <a:rPr lang="en-US" altLang="en-US" sz="2200" b="1" dirty="0"/>
              <a:t> </a:t>
            </a:r>
          </a:p>
          <a:p>
            <a:r>
              <a:rPr lang="en-US" altLang="en-US" sz="2200" b="1" dirty="0"/>
              <a:t>					                                    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						         </a:t>
            </a:r>
            <a:r>
              <a:rPr lang="en-US" altLang="en-US" sz="2200" b="1" dirty="0" smtClean="0"/>
              <a:t>              </a:t>
            </a:r>
            <a:endParaRPr lang="en-US" altLang="en-US" sz="2200" b="1" dirty="0"/>
          </a:p>
        </p:txBody>
      </p:sp>
      <p:sp>
        <p:nvSpPr>
          <p:cNvPr id="542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34" charset="0"/>
              </a:rPr>
              <a:t>Binary Search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1050925" y="1336675"/>
            <a:ext cx="20810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Searching for </a:t>
            </a:r>
            <a:r>
              <a:rPr lang="en-US" dirty="0" smtClean="0"/>
              <a:t>7</a:t>
            </a:r>
            <a:endParaRPr lang="en-US" sz="2400" dirty="0"/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1016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-50800" y="35052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8200" y="1752600"/>
            <a:ext cx="607859" cy="762000"/>
            <a:chOff x="914400" y="1752600"/>
            <a:chExt cx="607859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914400" y="1752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First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 bwMode="auto">
            <a:xfrm>
              <a:off x="1218330" y="2121932"/>
              <a:ext cx="870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8305800" y="1752600"/>
            <a:ext cx="582211" cy="762000"/>
            <a:chOff x="914400" y="1752600"/>
            <a:chExt cx="582211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914400" y="17526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Last</a:t>
              </a:r>
              <a:endParaRPr lang="en-US" sz="1800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 bwMode="auto">
            <a:xfrm>
              <a:off x="1205506" y="2121932"/>
              <a:ext cx="13694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4267200" y="1752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Middle</a:t>
            </a:r>
            <a:endParaRPr lang="en-US" sz="1800" dirty="0"/>
          </a:p>
        </p:txBody>
      </p:sp>
      <p:cxnSp>
        <p:nvCxnSpPr>
          <p:cNvPr id="24" name="Straight Arrow Connector 23"/>
          <p:cNvCxnSpPr>
            <a:stCxn id="19" idx="2"/>
          </p:cNvCxnSpPr>
          <p:nvPr/>
        </p:nvCxnSpPr>
        <p:spPr bwMode="auto">
          <a:xfrm>
            <a:off x="4692958" y="2121932"/>
            <a:ext cx="31442" cy="392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678840"/>
            <a:ext cx="8458200" cy="50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87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2362200" y="41148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38113" y="1447801"/>
            <a:ext cx="8916352" cy="449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200" b="1" dirty="0"/>
              <a:t>			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            </a:t>
            </a:r>
          </a:p>
          <a:p>
            <a:r>
              <a:rPr lang="en-US" altLang="en-US" sz="2200" b="1" dirty="0"/>
              <a:t>            0     1     2     3     4     5      6      7      8      9     10    11    12    13    14  </a:t>
            </a:r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            0     2     4     6     8    10    12    14    16    18    20    22    24    26    </a:t>
            </a:r>
            <a:r>
              <a:rPr lang="en-US" altLang="en-US" sz="2200" b="1" dirty="0" smtClean="0"/>
              <a:t>28</a:t>
            </a:r>
          </a:p>
          <a:p>
            <a:endParaRPr lang="en-US" altLang="en-US" sz="2200" b="1" dirty="0" smtClean="0"/>
          </a:p>
          <a:p>
            <a:pPr algn="l"/>
            <a:r>
              <a:rPr lang="en-US" altLang="en-US" sz="2200" b="1" dirty="0" smtClean="0"/>
              <a:t>             0     2     4     6     8    10    12</a:t>
            </a:r>
            <a:endParaRPr lang="en-US" altLang="en-US" sz="2200" b="1" dirty="0"/>
          </a:p>
          <a:p>
            <a:r>
              <a:rPr lang="en-US" altLang="en-US" sz="2200" b="1" dirty="0"/>
              <a:t>					 </a:t>
            </a:r>
          </a:p>
          <a:p>
            <a:r>
              <a:rPr lang="en-US" altLang="en-US" sz="2200" b="1" dirty="0"/>
              <a:t>                                                                     </a:t>
            </a:r>
          </a:p>
          <a:p>
            <a:r>
              <a:rPr lang="en-US" altLang="en-US" sz="2200" b="1" dirty="0"/>
              <a:t> </a:t>
            </a:r>
          </a:p>
          <a:p>
            <a:r>
              <a:rPr lang="en-US" altLang="en-US" sz="2200" b="1" dirty="0"/>
              <a:t>					                           </a:t>
            </a:r>
          </a:p>
        </p:txBody>
      </p:sp>
      <p:sp>
        <p:nvSpPr>
          <p:cNvPr id="542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34" charset="0"/>
              </a:rPr>
              <a:t>Binary Search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1050925" y="1336675"/>
            <a:ext cx="20810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Searching for </a:t>
            </a:r>
            <a:r>
              <a:rPr lang="en-US" dirty="0" smtClean="0"/>
              <a:t>7</a:t>
            </a:r>
            <a:endParaRPr lang="en-US" sz="2400" dirty="0"/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1016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-50800" y="35052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838200" y="1752600"/>
            <a:ext cx="607859" cy="762000"/>
            <a:chOff x="914400" y="1752600"/>
            <a:chExt cx="607859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914400" y="1752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First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 bwMode="auto">
            <a:xfrm>
              <a:off x="1218330" y="2121932"/>
              <a:ext cx="870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14"/>
          <p:cNvGrpSpPr/>
          <p:nvPr/>
        </p:nvGrpSpPr>
        <p:grpSpPr>
          <a:xfrm>
            <a:off x="3810000" y="1752600"/>
            <a:ext cx="582211" cy="762000"/>
            <a:chOff x="914400" y="1752600"/>
            <a:chExt cx="582211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914400" y="17526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Last</a:t>
              </a:r>
              <a:endParaRPr lang="en-US" sz="1800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 bwMode="auto">
            <a:xfrm>
              <a:off x="1205506" y="2121932"/>
              <a:ext cx="13694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133600" y="1752600"/>
            <a:ext cx="851515" cy="762000"/>
            <a:chOff x="2133600" y="1752600"/>
            <a:chExt cx="851515" cy="762000"/>
          </a:xfrm>
        </p:grpSpPr>
        <p:sp>
          <p:nvSpPr>
            <p:cNvPr id="19" name="TextBox 18"/>
            <p:cNvSpPr txBox="1"/>
            <p:nvPr/>
          </p:nvSpPr>
          <p:spPr>
            <a:xfrm>
              <a:off x="2133600" y="17526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Middle</a:t>
              </a:r>
              <a:endParaRPr lang="en-US" sz="1800" dirty="0"/>
            </a:p>
          </p:txBody>
        </p:sp>
        <p:cxnSp>
          <p:nvCxnSpPr>
            <p:cNvPr id="24" name="Straight Arrow Connector 23"/>
            <p:cNvCxnSpPr>
              <a:stCxn id="19" idx="2"/>
            </p:cNvCxnSpPr>
            <p:nvPr/>
          </p:nvCxnSpPr>
          <p:spPr bwMode="auto">
            <a:xfrm>
              <a:off x="2559358" y="2121932"/>
              <a:ext cx="31442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5029200"/>
            <a:ext cx="531918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64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352800" y="44958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2362200" y="41148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38113" y="1447801"/>
            <a:ext cx="8916352" cy="415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200" b="1" dirty="0"/>
              <a:t>			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            </a:t>
            </a:r>
          </a:p>
          <a:p>
            <a:r>
              <a:rPr lang="en-US" altLang="en-US" sz="2200" b="1" dirty="0"/>
              <a:t>            0     1     2     3     4     5      6      7      8      9     10    11    12    13    14  </a:t>
            </a:r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            0     2     4     6     8    10    12    14    16    18    20    22    24    26    </a:t>
            </a:r>
            <a:r>
              <a:rPr lang="en-US" altLang="en-US" sz="2200" b="1" dirty="0" smtClean="0"/>
              <a:t>28</a:t>
            </a:r>
          </a:p>
          <a:p>
            <a:endParaRPr lang="en-US" altLang="en-US" sz="2200" b="1" dirty="0" smtClean="0"/>
          </a:p>
          <a:p>
            <a:pPr algn="l"/>
            <a:r>
              <a:rPr lang="en-US" altLang="en-US" sz="2200" b="1" dirty="0" smtClean="0"/>
              <a:t>             0     2     4     6     8    10    12</a:t>
            </a:r>
          </a:p>
          <a:p>
            <a:pPr algn="l"/>
            <a:r>
              <a:rPr lang="en-US" altLang="en-US" sz="2200" b="1" dirty="0" smtClean="0"/>
              <a:t>                                         8    10    12</a:t>
            </a:r>
            <a:endParaRPr lang="en-US" altLang="en-US" sz="2200" b="1" dirty="0"/>
          </a:p>
          <a:p>
            <a:r>
              <a:rPr lang="en-US" altLang="en-US" sz="2200" b="1" dirty="0"/>
              <a:t>					 </a:t>
            </a:r>
          </a:p>
          <a:p>
            <a:r>
              <a:rPr lang="en-US" altLang="en-US" sz="2200" b="1" dirty="0"/>
              <a:t>                                                                    </a:t>
            </a:r>
          </a:p>
        </p:txBody>
      </p:sp>
      <p:sp>
        <p:nvSpPr>
          <p:cNvPr id="542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34" charset="0"/>
              </a:rPr>
              <a:t>Binary Search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1050925" y="1336675"/>
            <a:ext cx="20810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Searching for </a:t>
            </a:r>
            <a:r>
              <a:rPr lang="en-US" dirty="0" smtClean="0"/>
              <a:t>7</a:t>
            </a:r>
            <a:endParaRPr lang="en-US" sz="2400" dirty="0"/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1016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-50800" y="35052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743200" y="1752600"/>
            <a:ext cx="607859" cy="762000"/>
            <a:chOff x="2819400" y="1752600"/>
            <a:chExt cx="607859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1752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First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 bwMode="auto">
            <a:xfrm>
              <a:off x="3123330" y="2121932"/>
              <a:ext cx="870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14"/>
          <p:cNvGrpSpPr/>
          <p:nvPr/>
        </p:nvGrpSpPr>
        <p:grpSpPr>
          <a:xfrm>
            <a:off x="3810000" y="1752600"/>
            <a:ext cx="582211" cy="762000"/>
            <a:chOff x="914400" y="1752600"/>
            <a:chExt cx="582211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914400" y="17526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Last</a:t>
              </a:r>
              <a:endParaRPr lang="en-US" sz="1800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 bwMode="auto">
            <a:xfrm>
              <a:off x="1205506" y="2121932"/>
              <a:ext cx="13694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" name="Group 19"/>
          <p:cNvGrpSpPr/>
          <p:nvPr/>
        </p:nvGrpSpPr>
        <p:grpSpPr>
          <a:xfrm>
            <a:off x="3124200" y="1752600"/>
            <a:ext cx="851515" cy="762000"/>
            <a:chOff x="3124200" y="1752600"/>
            <a:chExt cx="851515" cy="762000"/>
          </a:xfrm>
        </p:grpSpPr>
        <p:sp>
          <p:nvSpPr>
            <p:cNvPr id="19" name="TextBox 18"/>
            <p:cNvSpPr txBox="1"/>
            <p:nvPr/>
          </p:nvSpPr>
          <p:spPr>
            <a:xfrm>
              <a:off x="3124200" y="17526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Middle</a:t>
              </a:r>
              <a:endParaRPr lang="en-US" sz="1800" dirty="0"/>
            </a:p>
          </p:txBody>
        </p:sp>
        <p:cxnSp>
          <p:nvCxnSpPr>
            <p:cNvPr id="24" name="Straight Arrow Connector 23"/>
            <p:cNvCxnSpPr>
              <a:stCxn id="19" idx="2"/>
            </p:cNvCxnSpPr>
            <p:nvPr/>
          </p:nvCxnSpPr>
          <p:spPr bwMode="auto">
            <a:xfrm>
              <a:off x="3549958" y="2121932"/>
              <a:ext cx="31442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136040"/>
            <a:ext cx="8458200" cy="50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9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2819400" y="48006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352800" y="44958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2362200" y="41148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38113" y="1447801"/>
            <a:ext cx="8916352" cy="449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200" b="1" dirty="0"/>
              <a:t>			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            </a:t>
            </a:r>
          </a:p>
          <a:p>
            <a:r>
              <a:rPr lang="en-US" altLang="en-US" sz="2200" b="1" dirty="0"/>
              <a:t>            0     1     2     3     4     5      6      7      8      9     10    11    12    13    14  </a:t>
            </a:r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            0     2     4     6     8    10    12    14    16    18    20    22    24    26    </a:t>
            </a:r>
            <a:r>
              <a:rPr lang="en-US" altLang="en-US" sz="2200" b="1" dirty="0" smtClean="0"/>
              <a:t>28</a:t>
            </a:r>
          </a:p>
          <a:p>
            <a:endParaRPr lang="en-US" altLang="en-US" sz="2200" b="1" dirty="0" smtClean="0"/>
          </a:p>
          <a:p>
            <a:pPr algn="l"/>
            <a:r>
              <a:rPr lang="en-US" altLang="en-US" sz="2200" b="1" dirty="0" smtClean="0"/>
              <a:t>             0     2     4     6     8    10    12</a:t>
            </a:r>
          </a:p>
          <a:p>
            <a:pPr algn="l"/>
            <a:r>
              <a:rPr lang="en-US" altLang="en-US" sz="2200" b="1" dirty="0" smtClean="0"/>
              <a:t>                                         8    10    12</a:t>
            </a:r>
          </a:p>
          <a:p>
            <a:pPr algn="l"/>
            <a:r>
              <a:rPr lang="en-US" altLang="en-US" sz="2200" b="1" dirty="0" smtClean="0"/>
              <a:t>                                         8</a:t>
            </a:r>
            <a:endParaRPr lang="en-US" altLang="en-US" sz="2200" b="1" dirty="0"/>
          </a:p>
          <a:p>
            <a:r>
              <a:rPr lang="en-US" altLang="en-US" sz="2200" b="1" dirty="0"/>
              <a:t>					 </a:t>
            </a:r>
          </a:p>
          <a:p>
            <a:r>
              <a:rPr lang="en-US" altLang="en-US" sz="2200" b="1" dirty="0"/>
              <a:t>                   </a:t>
            </a:r>
          </a:p>
        </p:txBody>
      </p:sp>
      <p:sp>
        <p:nvSpPr>
          <p:cNvPr id="542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34" charset="0"/>
              </a:rPr>
              <a:t>Binary Search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1050925" y="1336675"/>
            <a:ext cx="20810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Searching for </a:t>
            </a:r>
            <a:r>
              <a:rPr lang="en-US" dirty="0" smtClean="0"/>
              <a:t>7</a:t>
            </a:r>
            <a:endParaRPr lang="en-US" sz="2400" dirty="0"/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1016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-50800" y="35052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743200" y="1752600"/>
            <a:ext cx="607859" cy="762000"/>
            <a:chOff x="2819400" y="1752600"/>
            <a:chExt cx="607859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1752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First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 bwMode="auto">
            <a:xfrm>
              <a:off x="3123330" y="2121932"/>
              <a:ext cx="870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14"/>
          <p:cNvGrpSpPr/>
          <p:nvPr/>
        </p:nvGrpSpPr>
        <p:grpSpPr>
          <a:xfrm>
            <a:off x="3276600" y="1752600"/>
            <a:ext cx="1115611" cy="762000"/>
            <a:chOff x="381000" y="1752600"/>
            <a:chExt cx="1115611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914400" y="17526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Last</a:t>
              </a:r>
              <a:endParaRPr lang="en-US" sz="1800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 bwMode="auto">
            <a:xfrm flipH="1">
              <a:off x="381000" y="2121932"/>
              <a:ext cx="824506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" name="Group 19"/>
          <p:cNvGrpSpPr/>
          <p:nvPr/>
        </p:nvGrpSpPr>
        <p:grpSpPr>
          <a:xfrm>
            <a:off x="3124200" y="1752600"/>
            <a:ext cx="851515" cy="762000"/>
            <a:chOff x="3124200" y="1752600"/>
            <a:chExt cx="851515" cy="762000"/>
          </a:xfrm>
        </p:grpSpPr>
        <p:sp>
          <p:nvSpPr>
            <p:cNvPr id="19" name="TextBox 18"/>
            <p:cNvSpPr txBox="1"/>
            <p:nvPr/>
          </p:nvSpPr>
          <p:spPr>
            <a:xfrm>
              <a:off x="3124200" y="17526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Middle</a:t>
              </a:r>
              <a:endParaRPr lang="en-US" sz="1800" dirty="0"/>
            </a:p>
          </p:txBody>
        </p:sp>
        <p:cxnSp>
          <p:nvCxnSpPr>
            <p:cNvPr id="24" name="Straight Arrow Connector 23"/>
            <p:cNvCxnSpPr>
              <a:stCxn id="19" idx="2"/>
            </p:cNvCxnSpPr>
            <p:nvPr/>
          </p:nvCxnSpPr>
          <p:spPr bwMode="auto">
            <a:xfrm flipH="1">
              <a:off x="3124200" y="2121932"/>
              <a:ext cx="425758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593240"/>
            <a:ext cx="8458200" cy="50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88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2819400" y="48006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352800" y="44958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2362200" y="411480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138113" y="1447801"/>
            <a:ext cx="8916352" cy="449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sz="2200" b="1" dirty="0"/>
              <a:t>			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            </a:t>
            </a:r>
          </a:p>
          <a:p>
            <a:r>
              <a:rPr lang="en-US" altLang="en-US" sz="2200" b="1" dirty="0"/>
              <a:t>            0     1     2     3     4     5      6      7      8      9     10    11    12    13    14  </a:t>
            </a:r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            0     2     4     6     8    10    12    14    16    18    20    22    24    26    </a:t>
            </a:r>
            <a:r>
              <a:rPr lang="en-US" altLang="en-US" sz="2200" b="1" dirty="0" smtClean="0"/>
              <a:t>28</a:t>
            </a:r>
          </a:p>
          <a:p>
            <a:endParaRPr lang="en-US" altLang="en-US" sz="2200" b="1" dirty="0" smtClean="0"/>
          </a:p>
          <a:p>
            <a:pPr algn="l"/>
            <a:r>
              <a:rPr lang="en-US" altLang="en-US" sz="2200" b="1" dirty="0" smtClean="0"/>
              <a:t>             0     2     4     6     8    10    12</a:t>
            </a:r>
          </a:p>
          <a:p>
            <a:pPr algn="l"/>
            <a:r>
              <a:rPr lang="en-US" altLang="en-US" sz="2200" b="1" dirty="0" smtClean="0"/>
              <a:t>                                         8    10    12</a:t>
            </a:r>
          </a:p>
          <a:p>
            <a:pPr algn="l"/>
            <a:r>
              <a:rPr lang="en-US" altLang="en-US" sz="2200" b="1" dirty="0" smtClean="0"/>
              <a:t>                                         8</a:t>
            </a:r>
            <a:endParaRPr lang="en-US" altLang="en-US" sz="2200" b="1" dirty="0"/>
          </a:p>
          <a:p>
            <a:r>
              <a:rPr lang="en-US" altLang="en-US" sz="2200" b="1" dirty="0"/>
              <a:t>					 </a:t>
            </a:r>
          </a:p>
          <a:p>
            <a:r>
              <a:rPr lang="en-US" altLang="en-US" sz="2200" b="1" dirty="0"/>
              <a:t>                   </a:t>
            </a:r>
          </a:p>
        </p:txBody>
      </p:sp>
      <p:sp>
        <p:nvSpPr>
          <p:cNvPr id="542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sz="2400" b="1" dirty="0" smtClean="0">
                <a:latin typeface="Lucida Sans" pitchFamily="34" charset="0"/>
              </a:rPr>
              <a:t>Binary Search</a:t>
            </a: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1050925" y="1336675"/>
            <a:ext cx="20810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Searching for </a:t>
            </a:r>
            <a:r>
              <a:rPr lang="en-US" dirty="0" smtClean="0"/>
              <a:t>7</a:t>
            </a:r>
            <a:endParaRPr lang="en-US" sz="2400" dirty="0"/>
          </a:p>
        </p:txBody>
      </p:sp>
      <p:sp>
        <p:nvSpPr>
          <p:cNvPr id="54286" name="TextBox 13"/>
          <p:cNvSpPr txBox="1">
            <a:spLocks noChangeArrowheads="1"/>
          </p:cNvSpPr>
          <p:nvPr/>
        </p:nvSpPr>
        <p:spPr bwMode="auto">
          <a:xfrm>
            <a:off x="1016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54287" name="TextBox 14"/>
          <p:cNvSpPr txBox="1">
            <a:spLocks noChangeArrowheads="1"/>
          </p:cNvSpPr>
          <p:nvPr/>
        </p:nvSpPr>
        <p:spPr bwMode="auto">
          <a:xfrm>
            <a:off x="-50800" y="3505200"/>
            <a:ext cx="85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743200" y="1752600"/>
            <a:ext cx="607859" cy="762000"/>
            <a:chOff x="2819400" y="1752600"/>
            <a:chExt cx="607859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1752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First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 bwMode="auto">
            <a:xfrm>
              <a:off x="3123330" y="2121932"/>
              <a:ext cx="870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14"/>
          <p:cNvGrpSpPr/>
          <p:nvPr/>
        </p:nvGrpSpPr>
        <p:grpSpPr>
          <a:xfrm>
            <a:off x="2133600" y="1752600"/>
            <a:ext cx="582211" cy="762000"/>
            <a:chOff x="-762000" y="1752600"/>
            <a:chExt cx="582211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-762000" y="17526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Last</a:t>
              </a:r>
              <a:endParaRPr lang="en-US" sz="1800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 bwMode="auto">
            <a:xfrm>
              <a:off x="-470894" y="2121932"/>
              <a:ext cx="166094" cy="392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475110"/>
            <a:ext cx="6324600" cy="46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698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18 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610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Module 18 discusses the following main topics:</a:t>
            </a:r>
          </a:p>
          <a:p>
            <a:pPr marL="236538" indent="-236538"/>
            <a:r>
              <a:rPr lang="en-US" sz="2800" dirty="0" smtClean="0"/>
              <a:t>Selection Sort</a:t>
            </a:r>
          </a:p>
          <a:p>
            <a:pPr marL="236538" indent="-236538"/>
            <a:r>
              <a:rPr lang="en-US" sz="2800" dirty="0" smtClean="0"/>
              <a:t>Insertion Sort</a:t>
            </a:r>
          </a:p>
          <a:p>
            <a:pPr marL="236538" indent="-236538"/>
            <a:r>
              <a:rPr lang="en-US" sz="2800" dirty="0" smtClean="0"/>
              <a:t>Linear Search</a:t>
            </a:r>
          </a:p>
          <a:p>
            <a:pPr marL="236538" indent="-236538"/>
            <a:r>
              <a:rPr lang="en-US" sz="2800" dirty="0" smtClean="0"/>
              <a:t>Binary Search</a:t>
            </a:r>
          </a:p>
          <a:p>
            <a:pPr marL="236538" indent="-236538"/>
            <a:r>
              <a:rPr lang="en-US" sz="2800" dirty="0" err="1" smtClean="0"/>
              <a:t>Arrays.sort</a:t>
            </a:r>
            <a:endParaRPr lang="en-US" sz="2800" dirty="0" smtClean="0"/>
          </a:p>
          <a:p>
            <a:pPr marL="236538" indent="-236538"/>
            <a:r>
              <a:rPr lang="en-US" sz="2800" dirty="0" smtClean="0"/>
              <a:t>Comparable interface</a:t>
            </a:r>
          </a:p>
          <a:p>
            <a:pPr marL="236538" indent="-236538"/>
            <a:r>
              <a:rPr lang="en-US" sz="2800" dirty="0" smtClean="0"/>
              <a:t>7.8 The sequential search algorithm</a:t>
            </a:r>
          </a:p>
          <a:p>
            <a:pPr marL="236538" indent="-236538"/>
            <a:r>
              <a:rPr lang="en-US" sz="2800" dirty="0" smtClean="0"/>
              <a:t>7.11 The Selection Sort and Binary Search Algorithms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8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 dirty="0" err="1" smtClean="0">
                <a:latin typeface="Lucida Sans" pitchFamily="34" charset="0"/>
              </a:rPr>
              <a:t>Arrays.sort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Arrays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class contains static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sort</a:t>
            </a:r>
            <a:r>
              <a:rPr lang="en-US" sz="2400" dirty="0"/>
              <a:t> methods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To sort an array of integers: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[] a = ... ;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Arrays.sort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(a);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That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sort</a:t>
            </a:r>
            <a:r>
              <a:rPr lang="en-US" sz="2400" dirty="0"/>
              <a:t> method uses the </a:t>
            </a:r>
            <a:r>
              <a:rPr lang="en-US" sz="2400" dirty="0" err="1"/>
              <a:t>Quicksort</a:t>
            </a:r>
            <a:r>
              <a:rPr lang="en-US" sz="2400" dirty="0"/>
              <a:t> </a:t>
            </a:r>
            <a:r>
              <a:rPr lang="en-US" sz="2400" dirty="0" smtClean="0"/>
              <a:t>algorithm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dirty="0" err="1" smtClean="0">
                <a:solidFill>
                  <a:srgbClr val="6E7069"/>
                </a:solidFill>
                <a:latin typeface="Courier New" pitchFamily="49" charset="0"/>
              </a:rPr>
              <a:t>Arrays.sort</a:t>
            </a:r>
            <a:r>
              <a:rPr lang="en-US" dirty="0" smtClean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dirty="0" smtClean="0"/>
              <a:t>sorts objects of classes that implement </a:t>
            </a:r>
            <a:r>
              <a:rPr lang="en-US" dirty="0" smtClean="0">
                <a:solidFill>
                  <a:srgbClr val="6E7069"/>
                </a:solidFill>
                <a:latin typeface="Courier New" pitchFamily="49" charset="0"/>
              </a:rPr>
              <a:t>Comparable</a:t>
            </a:r>
            <a:r>
              <a:rPr lang="en-US" dirty="0" smtClean="0"/>
              <a:t> interface: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  <a:t>public interface Comparable </a:t>
            </a:r>
            <a:b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 smtClean="0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E7069"/>
                </a:solidFill>
                <a:latin typeface="Courier New" pitchFamily="49" charset="0"/>
              </a:rPr>
              <a:t>compareTo</a:t>
            </a:r>
            <a: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  <a:t>(Object </a:t>
            </a:r>
            <a:r>
              <a:rPr lang="en-US" sz="2000" dirty="0" err="1" smtClean="0">
                <a:solidFill>
                  <a:srgbClr val="6E7069"/>
                </a:solidFill>
                <a:latin typeface="Courier New" pitchFamily="49" charset="0"/>
              </a:rPr>
              <a:t>otherObject</a:t>
            </a:r>
            <a: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  <a:t>); </a:t>
            </a:r>
            <a:b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3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1390650"/>
            <a:ext cx="90582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4"/>
          <p:cNvSpPr txBox="1">
            <a:spLocks noChangeArrowheads="1"/>
          </p:cNvSpPr>
          <p:nvPr/>
        </p:nvSpPr>
        <p:spPr bwMode="auto">
          <a:xfrm>
            <a:off x="0" y="228600"/>
            <a:ext cx="2204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Arrays class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0" y="2895600"/>
            <a:ext cx="9144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5334000"/>
            <a:ext cx="276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is natural ordering?</a:t>
            </a:r>
          </a:p>
        </p:txBody>
      </p:sp>
    </p:spTree>
    <p:extLst>
      <p:ext uri="{BB962C8B-B14F-4D97-AF65-F5344CB8AC3E}">
        <p14:creationId xmlns:p14="http://schemas.microsoft.com/office/powerpoint/2010/main" val="38228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967788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762000" y="1676400"/>
            <a:ext cx="2057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382000" cy="635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8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76200"/>
            <a:ext cx="773319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98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6E7069"/>
                </a:solidFill>
                <a:latin typeface="Courier New" pitchFamily="49" charset="0"/>
              </a:rPr>
              <a:t>compareTo</a:t>
            </a:r>
            <a:r>
              <a:rPr lang="en-US" sz="2400" b="1">
                <a:solidFill>
                  <a:srgbClr val="6E7069"/>
                </a:solidFill>
              </a:rPr>
              <a:t> </a:t>
            </a:r>
            <a:r>
              <a:rPr lang="en-US" sz="2400" b="1">
                <a:latin typeface="Lucida Sans" pitchFamily="34" charset="0"/>
              </a:rPr>
              <a:t>Method</a:t>
            </a: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dirty="0" smtClean="0"/>
              <a:t>The call </a:t>
            </a:r>
            <a:r>
              <a:rPr lang="en-US" dirty="0" err="1" smtClean="0">
                <a:solidFill>
                  <a:srgbClr val="6E7069"/>
                </a:solidFill>
                <a:latin typeface="Courier New" pitchFamily="49" charset="0"/>
              </a:rPr>
              <a:t>a.compareTo</a:t>
            </a:r>
            <a:r>
              <a:rPr lang="en-US" dirty="0" smtClean="0">
                <a:solidFill>
                  <a:srgbClr val="6E7069"/>
                </a:solidFill>
                <a:latin typeface="Courier New" pitchFamily="49" charset="0"/>
              </a:rPr>
              <a:t>(b) </a:t>
            </a:r>
            <a:r>
              <a:rPr lang="en-US" dirty="0" smtClean="0"/>
              <a:t>returns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 smtClean="0"/>
              <a:t>A negative number if </a:t>
            </a:r>
            <a:r>
              <a:rPr lang="en-US" sz="2000" i="1" dirty="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/>
              <a:t>should come before </a:t>
            </a:r>
            <a:r>
              <a:rPr lang="en-US" sz="2000" i="1" dirty="0" smtClean="0">
                <a:solidFill>
                  <a:srgbClr val="6E7069"/>
                </a:solidFill>
                <a:latin typeface="Courier New" pitchFamily="49" charset="0"/>
              </a:rPr>
              <a:t>b</a:t>
            </a:r>
            <a:r>
              <a:rPr lang="en-US" sz="2000" i="1" dirty="0" smtClean="0"/>
              <a:t>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 smtClean="0"/>
              <a:t>0 if </a:t>
            </a:r>
            <a:r>
              <a:rPr lang="en-US" sz="2000" i="1" dirty="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i="1" dirty="0" smtClean="0"/>
              <a:t> are the same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 smtClean="0"/>
              <a:t>A positive number otherwise </a:t>
            </a:r>
          </a:p>
          <a:p>
            <a:pPr marL="236538" indent="-236538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implementation must define a total ordering relationship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 err="1"/>
              <a:t>Antisymmetric</a:t>
            </a:r>
            <a:r>
              <a:rPr lang="en-US" sz="2000" i="1" dirty="0"/>
              <a:t> 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000" i="1" dirty="0"/>
              <a:t>	If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a.compareTo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(b)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i="1" dirty="0"/>
              <a:t>, then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b.compareTo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≥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Reflexive 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a.compareTo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Transitive 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000" i="1" dirty="0"/>
              <a:t>	If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a.compareTo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(b)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i="1" dirty="0"/>
              <a:t> and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b.compareTo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(c)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0</a:t>
            </a:r>
            <a:r>
              <a:rPr lang="en-US" sz="2000" i="1" dirty="0"/>
              <a:t>, then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</a:rPr>
              <a:t>a.compareTo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(c)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000" i="1" dirty="0">
                <a:cs typeface="Arial" pitchFamily="34" charset="0"/>
              </a:rPr>
              <a:t> 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0</a:t>
            </a:r>
            <a:r>
              <a:rPr lang="en-US" sz="2000" i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 dirty="0" smtClean="0">
                <a:latin typeface="Lucida Sans" pitchFamily="34" charset="0"/>
              </a:rPr>
              <a:t>Comparable Interface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Several classes in Java (e.g.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String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Date</a:t>
            </a:r>
            <a:r>
              <a:rPr lang="en-US" sz="2400" dirty="0"/>
              <a:t>) implement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Comparable</a:t>
            </a:r>
            <a:r>
              <a:rPr lang="en-US" dirty="0"/>
              <a:t> 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You can implement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Comparable</a:t>
            </a:r>
            <a:r>
              <a:rPr lang="en-US" sz="2400" dirty="0"/>
              <a:t> interface for your own classes:</a:t>
            </a:r>
            <a:r>
              <a:rPr lang="en-US" dirty="0"/>
              <a:t> </a:t>
            </a:r>
          </a:p>
          <a:p>
            <a:pPr marL="236538" indent="-236538" algn="l">
              <a:spcBef>
                <a:spcPts val="1200"/>
              </a:spcBef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class Coin implements Comparable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compareTo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(Object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otherObject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Coin other = (Coin)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otherObject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if (value &lt;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other.value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return -1;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if (value ==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other.value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return 0;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return 1;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93176" y="2438400"/>
            <a:ext cx="5907325" cy="1938992"/>
            <a:chOff x="3429000" y="2438400"/>
            <a:chExt cx="8727751" cy="1938992"/>
          </a:xfrm>
        </p:grpSpPr>
        <p:sp>
          <p:nvSpPr>
            <p:cNvPr id="61445" name="TextBox 1"/>
            <p:cNvSpPr txBox="1">
              <a:spLocks noChangeArrowheads="1"/>
            </p:cNvSpPr>
            <p:nvPr/>
          </p:nvSpPr>
          <p:spPr bwMode="auto">
            <a:xfrm>
              <a:off x="9250260" y="2438400"/>
              <a:ext cx="290649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CB8"/>
                  </a:solidFill>
                </a:rPr>
                <a:t>This must be the </a:t>
              </a:r>
              <a:r>
                <a:rPr lang="en-US" dirty="0" smtClean="0">
                  <a:solidFill>
                    <a:srgbClr val="006CB8"/>
                  </a:solidFill>
                </a:rPr>
                <a:t>signature if Comparable is not parameterized</a:t>
              </a:r>
              <a:endParaRPr lang="en-US" dirty="0">
                <a:solidFill>
                  <a:srgbClr val="006CB8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29000" y="2971800"/>
              <a:ext cx="582126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89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 dirty="0" smtClean="0">
                <a:latin typeface="Lucida Sans" pitchFamily="34" charset="0"/>
              </a:rPr>
              <a:t>Comparable Interface</a:t>
            </a:r>
            <a:endParaRPr lang="en-US" sz="2400" b="1" dirty="0">
              <a:latin typeface="Lucida Sans" pitchFamily="34" charset="0"/>
            </a:endParaRPr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can implement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Comparable</a:t>
            </a:r>
            <a:r>
              <a:rPr lang="en-US" sz="2400" dirty="0"/>
              <a:t> interface for your own classes:</a:t>
            </a:r>
            <a:r>
              <a:rPr lang="en-US" dirty="0"/>
              <a:t> </a:t>
            </a:r>
          </a:p>
          <a:p>
            <a:pPr marL="236538" indent="-236538" algn="l">
              <a:spcBef>
                <a:spcPts val="1200"/>
              </a:spcBef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public class Coin implements </a:t>
            </a:r>
            <a: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  <a:t>Comparable&lt;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Coin</a:t>
            </a:r>
            <a:r>
              <a:rPr lang="en-US" sz="2000" dirty="0" smtClean="0">
                <a:solidFill>
                  <a:srgbClr val="6E7069"/>
                </a:solidFill>
                <a:latin typeface="Courier New" pitchFamily="49" charset="0"/>
              </a:rPr>
              <a:t>&gt;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/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compareTo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(Coin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otherObject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Coin other = (Coin)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otherObject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if (value &lt;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other.value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return -1;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if (value ==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other.value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return 0;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return 1;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62400" y="1905000"/>
            <a:ext cx="5128900" cy="1569660"/>
            <a:chOff x="4713231" y="1905000"/>
            <a:chExt cx="7577670" cy="1569660"/>
          </a:xfrm>
        </p:grpSpPr>
        <p:sp>
          <p:nvSpPr>
            <p:cNvPr id="61445" name="TextBox 1"/>
            <p:cNvSpPr txBox="1">
              <a:spLocks noChangeArrowheads="1"/>
            </p:cNvSpPr>
            <p:nvPr/>
          </p:nvSpPr>
          <p:spPr bwMode="auto">
            <a:xfrm>
              <a:off x="9384410" y="1905000"/>
              <a:ext cx="290649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CB8"/>
                  </a:solidFill>
                </a:rPr>
                <a:t>This </a:t>
              </a:r>
              <a:r>
                <a:rPr lang="en-US" dirty="0" smtClean="0">
                  <a:solidFill>
                    <a:srgbClr val="006CB8"/>
                  </a:solidFill>
                </a:rPr>
                <a:t>is the signature if Comparable is parameterized</a:t>
              </a:r>
              <a:endParaRPr lang="en-US" dirty="0">
                <a:solidFill>
                  <a:srgbClr val="006CB8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4713231" y="2743200"/>
              <a:ext cx="453703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latin typeface="Lucida Sans" pitchFamily="34" charset="0"/>
              </a:rPr>
              <a:t>Something to think about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Why can’t the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Arrays.sort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400" dirty="0"/>
              <a:t>method sort an array of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Rectangle</a:t>
            </a:r>
            <a:r>
              <a:rPr lang="en-US" sz="2400" dirty="0"/>
              <a:t> objects?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" y="1912203"/>
            <a:ext cx="8077200" cy="4304299"/>
            <a:chOff x="609600" y="1912203"/>
            <a:chExt cx="8077200" cy="4304299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2743200"/>
              <a:ext cx="3733800" cy="3473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609600" y="1912203"/>
              <a:ext cx="8077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b="1" dirty="0" smtClean="0"/>
                <a:t>Answer:</a:t>
              </a:r>
              <a:r>
                <a:rPr lang="en-US" dirty="0" smtClean="0"/>
                <a:t> The </a:t>
              </a:r>
              <a:r>
                <a:rPr lang="en-US" dirty="0" smtClean="0">
                  <a:solidFill>
                    <a:srgbClr val="6E7069"/>
                  </a:solidFill>
                  <a:latin typeface="Courier New" pitchFamily="49" charset="0"/>
                </a:rPr>
                <a:t>Rectangle</a:t>
              </a:r>
              <a:r>
                <a:rPr lang="en-US" dirty="0" smtClean="0"/>
                <a:t> class does not implement the </a:t>
              </a:r>
              <a:r>
                <a:rPr lang="en-US" dirty="0" smtClean="0">
                  <a:solidFill>
                    <a:srgbClr val="6E7069"/>
                  </a:solidFill>
                  <a:latin typeface="Courier New" pitchFamily="49" charset="0"/>
                </a:rPr>
                <a:t>Comparable</a:t>
              </a:r>
              <a:r>
                <a:rPr lang="en-US" dirty="0" smtClean="0"/>
                <a:t> interface.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11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0" y="175260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</a:pPr>
            <a:r>
              <a:rPr lang="en-US" sz="2400" b="1" dirty="0"/>
              <a:t>Answer:</a:t>
            </a:r>
            <a:r>
              <a:rPr lang="en-US" sz="2400" dirty="0"/>
              <a:t> The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400" dirty="0"/>
              <a:t> class needs to implement the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Comparable</a:t>
            </a:r>
            <a:r>
              <a:rPr lang="en-US" sz="2400" dirty="0"/>
              <a:t> interface. Its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compareTo</a:t>
            </a:r>
            <a:r>
              <a:rPr lang="en-US" sz="2400" dirty="0"/>
              <a:t> method must compare the bank balances.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304800"/>
            <a:ext cx="8077200" cy="1393825"/>
            <a:chOff x="432" y="3408"/>
            <a:chExt cx="3984" cy="878"/>
          </a:xfrm>
        </p:grpSpPr>
        <p:pic>
          <p:nvPicPr>
            <p:cNvPr id="64517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518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322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dirty="0"/>
                <a:t>What steps would you need to take to sort an array of </a:t>
              </a:r>
              <a:r>
                <a:rPr lang="en-US" sz="2400" dirty="0" err="1">
                  <a:solidFill>
                    <a:srgbClr val="6E7069"/>
                  </a:solidFill>
                  <a:latin typeface="Courier New" pitchFamily="49" charset="0"/>
                </a:rPr>
                <a:t>BankAccount</a:t>
              </a:r>
              <a:r>
                <a:rPr lang="en-US" sz="2400" dirty="0"/>
                <a:t> objects by increasing balance? 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352800"/>
            <a:ext cx="89154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algn="l"/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public class </a:t>
            </a:r>
            <a:r>
              <a:rPr lang="en-US" sz="18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 implements </a:t>
            </a:r>
            <a:r>
              <a:rPr lang="en-US" sz="1800" dirty="0" smtClean="0">
                <a:solidFill>
                  <a:srgbClr val="6E7069"/>
                </a:solidFill>
                <a:latin typeface="Courier New" pitchFamily="49" charset="0"/>
              </a:rPr>
              <a:t>Comparable&lt;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BankAccount</a:t>
            </a:r>
            <a:r>
              <a:rPr lang="en-US" sz="1800" dirty="0" smtClean="0">
                <a:solidFill>
                  <a:srgbClr val="6E7069"/>
                </a:solidFill>
                <a:latin typeface="Courier New" pitchFamily="49" charset="0"/>
              </a:rPr>
              <a:t>&gt; </a:t>
            </a:r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/>
            </a:r>
            <a:br>
              <a:rPr lang="en-US" sz="18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sz="18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sz="18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   public </a:t>
            </a:r>
            <a:r>
              <a:rPr lang="en-US" sz="18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6E7069"/>
                </a:solidFill>
                <a:latin typeface="Courier New" pitchFamily="49" charset="0"/>
              </a:rPr>
              <a:t>compareTo</a:t>
            </a:r>
            <a:r>
              <a:rPr lang="en-US" sz="1800" dirty="0" smtClean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BankAccount</a:t>
            </a:r>
            <a:r>
              <a:rPr lang="en-US" sz="1800" dirty="0" smtClean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6E7069"/>
                </a:solidFill>
                <a:latin typeface="Courier New" pitchFamily="49" charset="0"/>
              </a:rPr>
              <a:t>otherObject</a:t>
            </a:r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)</a:t>
            </a:r>
          </a:p>
          <a:p>
            <a:pPr marL="800100" lvl="1" indent="-342900" algn="l"/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		  {</a:t>
            </a:r>
          </a:p>
          <a:p>
            <a:pPr marL="800100" lvl="1" indent="-342900" algn="l"/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			...</a:t>
            </a:r>
          </a:p>
          <a:p>
            <a:pPr marL="800100" lvl="1" indent="-342900" algn="l"/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     }</a:t>
            </a:r>
          </a:p>
          <a:p>
            <a:pPr marL="1257300" lvl="2" indent="-342900" algn="l"/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	... </a:t>
            </a:r>
          </a:p>
          <a:p>
            <a:pPr marL="1257300" lvl="2" indent="-342900" algn="l"/>
            <a:r>
              <a:rPr lang="en-US" sz="18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23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Selection Sort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 a selection sort:</a:t>
            </a:r>
          </a:p>
          <a:p>
            <a:pPr lvl="1" eaLnBrk="1" hangingPunct="1"/>
            <a:r>
              <a:rPr lang="en-US" sz="2400" dirty="0" smtClean="0"/>
              <a:t>The smallest value in the array is located and moved to element 0.</a:t>
            </a:r>
          </a:p>
          <a:p>
            <a:pPr lvl="1" eaLnBrk="1" hangingPunct="1"/>
            <a:r>
              <a:rPr lang="en-US" sz="2400" dirty="0" smtClean="0"/>
              <a:t>Then the next smallest value is located and moved to element 1.</a:t>
            </a:r>
          </a:p>
          <a:p>
            <a:pPr lvl="1" eaLnBrk="1" hangingPunct="1"/>
            <a:r>
              <a:rPr lang="en-US" sz="2400" dirty="0" smtClean="0"/>
              <a:t>This process continues until all of the elements have been placed in their proper order.</a:t>
            </a:r>
          </a:p>
        </p:txBody>
      </p:sp>
    </p:spTree>
    <p:extLst>
      <p:ext uri="{BB962C8B-B14F-4D97-AF65-F5344CB8AC3E}">
        <p14:creationId xmlns:p14="http://schemas.microsoft.com/office/powerpoint/2010/main" val="15747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2"/>
          <p:cNvSpPr txBox="1">
            <a:spLocks noChangeArrowheads="1"/>
          </p:cNvSpPr>
          <p:nvPr/>
        </p:nvSpPr>
        <p:spPr bwMode="auto">
          <a:xfrm>
            <a:off x="304800" y="990600"/>
            <a:ext cx="78870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Suppose we want to sort an array of objects of the following class with the </a:t>
            </a:r>
          </a:p>
          <a:p>
            <a:pPr algn="l"/>
            <a:r>
              <a:rPr lang="en-US" sz="2000" dirty="0" err="1"/>
              <a:t>Arrays.sort</a:t>
            </a:r>
            <a:r>
              <a:rPr lang="en-US" sz="2000" dirty="0"/>
              <a:t>() method:</a:t>
            </a:r>
          </a:p>
        </p:txBody>
      </p:sp>
      <p:sp>
        <p:nvSpPr>
          <p:cNvPr id="89091" name="TextBox 4"/>
          <p:cNvSpPr txBox="1">
            <a:spLocks noChangeArrowheads="1"/>
          </p:cNvSpPr>
          <p:nvPr/>
        </p:nvSpPr>
        <p:spPr bwMode="auto">
          <a:xfrm>
            <a:off x="381000" y="2111375"/>
            <a:ext cx="306205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public class Student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 private 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 private 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 private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. . .</a:t>
            </a:r>
          </a:p>
          <a:p>
            <a:pPr algn="l"/>
            <a:r>
              <a:rPr lang="en-US" sz="2000" dirty="0"/>
              <a:t>}</a:t>
            </a:r>
          </a:p>
        </p:txBody>
      </p:sp>
      <p:sp>
        <p:nvSpPr>
          <p:cNvPr id="89093" name="TextBox 6"/>
          <p:cNvSpPr txBox="1">
            <a:spLocks noChangeArrowheads="1"/>
          </p:cNvSpPr>
          <p:nvPr/>
        </p:nvSpPr>
        <p:spPr bwMode="auto">
          <a:xfrm>
            <a:off x="3352800" y="3796823"/>
            <a:ext cx="54611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US" dirty="0"/>
              <a:t>Implement the Comparable Interface</a:t>
            </a:r>
          </a:p>
          <a:p>
            <a:pPr marL="342900" indent="-342900" algn="l">
              <a:buFontTx/>
              <a:buAutoNum type="arabicPeriod"/>
            </a:pPr>
            <a:r>
              <a:rPr lang="en-US" dirty="0"/>
              <a:t>Give a body to the method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5146675"/>
            <a:ext cx="5051425" cy="914400"/>
            <a:chOff x="432" y="3408"/>
            <a:chExt cx="3182" cy="576"/>
          </a:xfrm>
        </p:grpSpPr>
        <p:pic>
          <p:nvPicPr>
            <p:cNvPr id="89094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095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24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What would need to be done?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4"/>
          <p:cNvSpPr txBox="1">
            <a:spLocks noChangeArrowheads="1"/>
          </p:cNvSpPr>
          <p:nvPr/>
        </p:nvSpPr>
        <p:spPr bwMode="auto">
          <a:xfrm>
            <a:off x="0" y="838200"/>
            <a:ext cx="746685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public class Student </a:t>
            </a:r>
            <a:r>
              <a:rPr lang="en-US" sz="2000" dirty="0">
                <a:solidFill>
                  <a:srgbClr val="FF0000"/>
                </a:solidFill>
              </a:rPr>
              <a:t>implements </a:t>
            </a:r>
            <a:r>
              <a:rPr lang="en-US" sz="2000" dirty="0" smtClean="0">
                <a:solidFill>
                  <a:srgbClr val="FF0000"/>
                </a:solidFill>
              </a:rPr>
              <a:t>Comparable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 private 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 private 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 private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. . .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public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compareTo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Object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s)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{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if(</a:t>
            </a:r>
            <a:r>
              <a:rPr lang="en-US" sz="2000" dirty="0" err="1">
                <a:solidFill>
                  <a:srgbClr val="FF0000"/>
                </a:solidFill>
              </a:rPr>
              <a:t>lastName.compareTo</a:t>
            </a:r>
            <a:r>
              <a:rPr lang="en-US" sz="2000" dirty="0" smtClean="0">
                <a:solidFill>
                  <a:srgbClr val="FF0000"/>
                </a:solidFill>
              </a:rPr>
              <a:t>((</a:t>
            </a:r>
            <a:r>
              <a:rPr lang="en-US" sz="2000" dirty="0" smtClean="0">
                <a:solidFill>
                  <a:srgbClr val="0070C0"/>
                </a:solidFill>
              </a:rPr>
              <a:t>Student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err="1" smtClean="0">
                <a:solidFill>
                  <a:srgbClr val="FF0000"/>
                </a:solidFill>
              </a:rPr>
              <a:t>s.getLastName</a:t>
            </a:r>
            <a:r>
              <a:rPr lang="en-US" sz="2000" dirty="0">
                <a:solidFill>
                  <a:srgbClr val="FF0000"/>
                </a:solidFill>
              </a:rPr>
              <a:t>())==0)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if(</a:t>
            </a:r>
            <a:r>
              <a:rPr lang="en-US" sz="2000" dirty="0" err="1">
                <a:solidFill>
                  <a:srgbClr val="FF0000"/>
                </a:solidFill>
              </a:rPr>
              <a:t>firstName.compareTo</a:t>
            </a:r>
            <a:r>
              <a:rPr lang="en-US" sz="2000" dirty="0" smtClean="0">
                <a:solidFill>
                  <a:srgbClr val="FF0000"/>
                </a:solidFill>
              </a:rPr>
              <a:t>((</a:t>
            </a:r>
            <a:r>
              <a:rPr lang="en-US" sz="2000" dirty="0" smtClean="0">
                <a:solidFill>
                  <a:srgbClr val="0070C0"/>
                </a:solidFill>
              </a:rPr>
              <a:t>Student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err="1" smtClean="0">
                <a:solidFill>
                  <a:srgbClr val="FF0000"/>
                </a:solidFill>
              </a:rPr>
              <a:t>s.getFirstName</a:t>
            </a:r>
            <a:r>
              <a:rPr lang="en-US" sz="2000" dirty="0">
                <a:solidFill>
                  <a:srgbClr val="FF0000"/>
                </a:solidFill>
              </a:rPr>
              <a:t>()) ==0)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return 0;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else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return (</a:t>
            </a:r>
            <a:r>
              <a:rPr lang="en-US" sz="2000" dirty="0" err="1">
                <a:solidFill>
                  <a:srgbClr val="FF0000"/>
                </a:solidFill>
              </a:rPr>
              <a:t>firstName.compareTo</a:t>
            </a:r>
            <a:r>
              <a:rPr lang="en-US" sz="2000" dirty="0" smtClean="0">
                <a:solidFill>
                  <a:srgbClr val="FF0000"/>
                </a:solidFill>
              </a:rPr>
              <a:t>((</a:t>
            </a:r>
            <a:r>
              <a:rPr lang="en-US" sz="2000" dirty="0" smtClean="0">
                <a:solidFill>
                  <a:srgbClr val="0070C0"/>
                </a:solidFill>
              </a:rPr>
              <a:t>Student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err="1" smtClean="0">
                <a:solidFill>
                  <a:srgbClr val="FF0000"/>
                </a:solidFill>
              </a:rPr>
              <a:t>s.getFirstName</a:t>
            </a:r>
            <a:r>
              <a:rPr lang="en-US" sz="2000" dirty="0">
                <a:solidFill>
                  <a:srgbClr val="FF0000"/>
                </a:solidFill>
              </a:rPr>
              <a:t>()));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else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return (</a:t>
            </a:r>
            <a:r>
              <a:rPr lang="en-US" sz="2000" dirty="0" err="1">
                <a:solidFill>
                  <a:srgbClr val="FF0000"/>
                </a:solidFill>
              </a:rPr>
              <a:t>lastName.compareTo</a:t>
            </a:r>
            <a:r>
              <a:rPr lang="en-US" sz="2000" dirty="0" smtClean="0">
                <a:solidFill>
                  <a:srgbClr val="FF0000"/>
                </a:solidFill>
              </a:rPr>
              <a:t>((</a:t>
            </a:r>
            <a:r>
              <a:rPr lang="en-US" sz="2000" dirty="0" smtClean="0">
                <a:solidFill>
                  <a:srgbClr val="0070C0"/>
                </a:solidFill>
              </a:rPr>
              <a:t>Student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err="1" smtClean="0">
                <a:solidFill>
                  <a:srgbClr val="FF0000"/>
                </a:solidFill>
              </a:rPr>
              <a:t>s.getLastName</a:t>
            </a:r>
            <a:r>
              <a:rPr lang="en-US" sz="2000" dirty="0">
                <a:solidFill>
                  <a:srgbClr val="FF0000"/>
                </a:solidFill>
              </a:rPr>
              <a:t>()));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}</a:t>
            </a:r>
          </a:p>
          <a:p>
            <a:pPr algn="l"/>
            <a:r>
              <a:rPr lang="en-US" sz="2000" dirty="0"/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39000" y="914400"/>
            <a:ext cx="15049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Janet Smith</a:t>
            </a:r>
          </a:p>
          <a:p>
            <a:r>
              <a:rPr lang="en-US" dirty="0">
                <a:solidFill>
                  <a:srgbClr val="FF0000"/>
                </a:solidFill>
              </a:rPr>
              <a:t>John Smith</a:t>
            </a:r>
          </a:p>
          <a:p>
            <a:r>
              <a:rPr lang="en-US" dirty="0">
                <a:solidFill>
                  <a:srgbClr val="FF0000"/>
                </a:solidFill>
              </a:rPr>
              <a:t>Tom Smith</a:t>
            </a:r>
          </a:p>
          <a:p>
            <a:r>
              <a:rPr lang="en-US" dirty="0">
                <a:solidFill>
                  <a:srgbClr val="FF0000"/>
                </a:solidFill>
              </a:rPr>
              <a:t>Bob </a:t>
            </a:r>
            <a:r>
              <a:rPr lang="en-US" dirty="0" err="1">
                <a:solidFill>
                  <a:srgbClr val="FF0000"/>
                </a:solidFill>
              </a:rPr>
              <a:t>Smythe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Fred </a:t>
            </a:r>
            <a:r>
              <a:rPr lang="en-US" dirty="0" err="1">
                <a:solidFill>
                  <a:srgbClr val="FF0000"/>
                </a:solidFill>
              </a:rPr>
              <a:t>Smythe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41787" y="2"/>
            <a:ext cx="5230813" cy="3609976"/>
            <a:chOff x="432" y="3408"/>
            <a:chExt cx="3295" cy="2274"/>
          </a:xfrm>
        </p:grpSpPr>
        <p:pic>
          <p:nvPicPr>
            <p:cNvPr id="90117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118" name="Text Box 5"/>
            <p:cNvSpPr txBox="1">
              <a:spLocks noChangeArrowheads="1"/>
            </p:cNvSpPr>
            <p:nvPr/>
          </p:nvSpPr>
          <p:spPr bwMode="auto">
            <a:xfrm>
              <a:off x="1334" y="3530"/>
              <a:ext cx="2393" cy="2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Times New Roman" pitchFamily="18" charset="0"/>
                </a:rPr>
                <a:t>How would the following be </a:t>
              </a:r>
              <a:endParaRPr lang="en-US" dirty="0" smtClean="0">
                <a:latin typeface="Times New Roman" pitchFamily="18" charset="0"/>
              </a:endParaRPr>
            </a:p>
            <a:p>
              <a:pPr algn="l"/>
              <a:r>
                <a:rPr lang="en-US" dirty="0" smtClean="0"/>
                <a:t>s</a:t>
              </a:r>
              <a:r>
                <a:rPr lang="en-US" dirty="0" smtClean="0">
                  <a:latin typeface="Times New Roman" pitchFamily="18" charset="0"/>
                </a:rPr>
                <a:t>orted?</a:t>
              </a:r>
              <a:endParaRPr lang="en-US" dirty="0">
                <a:latin typeface="Times New Roman" pitchFamily="18" charset="0"/>
              </a:endParaRPr>
            </a:p>
            <a:p>
              <a:pPr algn="l"/>
              <a:r>
                <a:rPr lang="en-US" dirty="0"/>
                <a:t>John Smith</a:t>
              </a:r>
            </a:p>
            <a:p>
              <a:pPr algn="l"/>
              <a:r>
                <a:rPr lang="en-US" dirty="0"/>
                <a:t>Fred </a:t>
              </a:r>
              <a:r>
                <a:rPr lang="en-US" dirty="0" err="1"/>
                <a:t>Smythe</a:t>
              </a:r>
              <a:endParaRPr lang="en-US" dirty="0"/>
            </a:p>
            <a:p>
              <a:pPr algn="l"/>
              <a:r>
                <a:rPr lang="en-US" dirty="0"/>
                <a:t>Janet Smith</a:t>
              </a:r>
            </a:p>
            <a:p>
              <a:pPr algn="l"/>
              <a:r>
                <a:rPr lang="en-US" dirty="0"/>
                <a:t>Bob </a:t>
              </a:r>
              <a:r>
                <a:rPr lang="en-US" dirty="0" err="1"/>
                <a:t>Smythe</a:t>
              </a:r>
              <a:endParaRPr lang="en-US" dirty="0"/>
            </a:p>
            <a:p>
              <a:pPr algn="l"/>
              <a:r>
                <a:rPr lang="en-US" dirty="0"/>
                <a:t>Tom Smith</a:t>
              </a:r>
            </a:p>
            <a:p>
              <a:pPr algn="l"/>
              <a:endParaRPr lang="en-US" dirty="0">
                <a:latin typeface="Times New Roman" pitchFamily="18" charset="0"/>
              </a:endParaRPr>
            </a:p>
            <a:p>
              <a:pPr algn="l"/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14807" y="3139977"/>
            <a:ext cx="1965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Must cast </a:t>
            </a:r>
            <a:r>
              <a:rPr lang="en-US" sz="2000" i="1" dirty="0" smtClean="0"/>
              <a:t>s</a:t>
            </a:r>
            <a:r>
              <a:rPr lang="en-US" sz="2000" dirty="0" smtClean="0"/>
              <a:t> to a Student before calling the Student methods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733426" y="3563867"/>
            <a:ext cx="3381381" cy="46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061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4"/>
          <p:cNvSpPr txBox="1">
            <a:spLocks noChangeArrowheads="1"/>
          </p:cNvSpPr>
          <p:nvPr/>
        </p:nvSpPr>
        <p:spPr bwMode="auto">
          <a:xfrm>
            <a:off x="0" y="838200"/>
            <a:ext cx="651466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public class Student </a:t>
            </a:r>
            <a:r>
              <a:rPr lang="en-US" sz="2000" dirty="0">
                <a:solidFill>
                  <a:srgbClr val="FF0000"/>
                </a:solidFill>
              </a:rPr>
              <a:t>implements </a:t>
            </a:r>
            <a:r>
              <a:rPr lang="en-US" sz="2000" dirty="0" smtClean="0">
                <a:solidFill>
                  <a:srgbClr val="FF0000"/>
                </a:solidFill>
              </a:rPr>
              <a:t>Comparable&lt;</a:t>
            </a:r>
            <a:r>
              <a:rPr lang="en-US" sz="2000" dirty="0" smtClean="0">
                <a:solidFill>
                  <a:srgbClr val="0070C0"/>
                </a:solidFill>
              </a:rPr>
              <a:t>Student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 private String </a:t>
            </a:r>
            <a:r>
              <a:rPr lang="en-US" sz="2000" dirty="0" err="1"/>
              <a:t>firstName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 private String 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/>
              <a:t>     private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. . .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public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Student</a:t>
            </a:r>
            <a:r>
              <a:rPr lang="en-US" sz="2000" dirty="0">
                <a:solidFill>
                  <a:srgbClr val="FF0000"/>
                </a:solidFill>
              </a:rPr>
              <a:t> s)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{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if(</a:t>
            </a:r>
            <a:r>
              <a:rPr lang="en-US" sz="2000" dirty="0" err="1">
                <a:solidFill>
                  <a:srgbClr val="FF0000"/>
                </a:solidFill>
              </a:rPr>
              <a:t>lastName.compareTo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s.getLastName</a:t>
            </a:r>
            <a:r>
              <a:rPr lang="en-US" sz="2000" dirty="0">
                <a:solidFill>
                  <a:srgbClr val="FF0000"/>
                </a:solidFill>
              </a:rPr>
              <a:t>())==0)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if(</a:t>
            </a:r>
            <a:r>
              <a:rPr lang="en-US" sz="2000" dirty="0" err="1">
                <a:solidFill>
                  <a:srgbClr val="FF0000"/>
                </a:solidFill>
              </a:rPr>
              <a:t>firstName.compareTo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s.getFirstName</a:t>
            </a:r>
            <a:r>
              <a:rPr lang="en-US" sz="2000" dirty="0">
                <a:solidFill>
                  <a:srgbClr val="FF0000"/>
                </a:solidFill>
              </a:rPr>
              <a:t>()) ==0)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return 0;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else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     return (</a:t>
            </a:r>
            <a:r>
              <a:rPr lang="en-US" sz="2000" dirty="0" err="1">
                <a:solidFill>
                  <a:srgbClr val="FF0000"/>
                </a:solidFill>
              </a:rPr>
              <a:t>firstName.compareTo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s.getFirstName</a:t>
            </a:r>
            <a:r>
              <a:rPr lang="en-US" sz="2000" dirty="0">
                <a:solidFill>
                  <a:srgbClr val="FF0000"/>
                </a:solidFill>
              </a:rPr>
              <a:t>()));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else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         return (</a:t>
            </a:r>
            <a:r>
              <a:rPr lang="en-US" sz="2000" dirty="0" err="1">
                <a:solidFill>
                  <a:srgbClr val="FF0000"/>
                </a:solidFill>
              </a:rPr>
              <a:t>lastName.compareTo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s.getLastName</a:t>
            </a:r>
            <a:r>
              <a:rPr lang="en-US" sz="2000" dirty="0">
                <a:solidFill>
                  <a:srgbClr val="FF0000"/>
                </a:solidFill>
              </a:rPr>
              <a:t>()));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      }</a:t>
            </a:r>
          </a:p>
          <a:p>
            <a:pPr algn="l"/>
            <a:r>
              <a:rPr lang="en-US" sz="2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4669" y="1122402"/>
            <a:ext cx="1965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need to cast </a:t>
            </a:r>
            <a:r>
              <a:rPr lang="en-US" i="1" dirty="0" smtClean="0"/>
              <a:t>s</a:t>
            </a:r>
            <a:r>
              <a:rPr lang="en-US" dirty="0" smtClean="0"/>
              <a:t> to a Student before calling the Student methods when using parameterized Comparable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810000" y="2830562"/>
            <a:ext cx="2677999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96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304800" y="1527175"/>
            <a:ext cx="5029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public </a:t>
            </a:r>
            <a:r>
              <a:rPr lang="en-US" sz="1600" dirty="0"/>
              <a:t>class Dog implements </a:t>
            </a:r>
            <a:r>
              <a:rPr lang="en-US" sz="1600" dirty="0" smtClean="0"/>
              <a:t>Comparable&lt;Dog&gt;</a:t>
            </a:r>
            <a:endParaRPr lang="en-US" sz="1600" dirty="0"/>
          </a:p>
          <a:p>
            <a:pPr algn="l"/>
            <a:r>
              <a:rPr lang="en-US" sz="1600" dirty="0"/>
              <a:t>{</a:t>
            </a:r>
          </a:p>
          <a:p>
            <a:pPr algn="l"/>
            <a:r>
              <a:rPr lang="en-US" sz="1600" dirty="0"/>
              <a:t>   //-----------------------------------------------------------------</a:t>
            </a:r>
          </a:p>
          <a:p>
            <a:pPr algn="l"/>
            <a:r>
              <a:rPr lang="en-US" sz="1600" dirty="0"/>
              <a:t>   //  instance variables</a:t>
            </a:r>
          </a:p>
          <a:p>
            <a:pPr algn="l"/>
            <a:r>
              <a:rPr lang="en-US" sz="1600" dirty="0"/>
              <a:t>   //-----------------------------------------------------------------</a:t>
            </a:r>
          </a:p>
          <a:p>
            <a:pPr algn="l"/>
            <a:r>
              <a:rPr lang="en-US" sz="1600" dirty="0"/>
              <a:t>   private String </a:t>
            </a:r>
            <a:r>
              <a:rPr lang="en-US" sz="1600" dirty="0" err="1"/>
              <a:t>dogName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   private String </a:t>
            </a:r>
            <a:r>
              <a:rPr lang="en-US" sz="1600" dirty="0" err="1"/>
              <a:t>ownerFirstName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   private String </a:t>
            </a:r>
            <a:r>
              <a:rPr lang="en-US" sz="1600" dirty="0" err="1"/>
              <a:t>ownerLastName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   private </a:t>
            </a:r>
            <a:r>
              <a:rPr lang="en-US" sz="1600" dirty="0" err="1"/>
              <a:t>int</a:t>
            </a:r>
            <a:r>
              <a:rPr lang="en-US" sz="1600" dirty="0"/>
              <a:t> age;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  public Dog()</a:t>
            </a:r>
          </a:p>
          <a:p>
            <a:pPr algn="l"/>
            <a:r>
              <a:rPr lang="en-US" sz="1600" dirty="0"/>
              <a:t>   {</a:t>
            </a:r>
          </a:p>
          <a:p>
            <a:pPr algn="l"/>
            <a:r>
              <a:rPr lang="en-US" sz="1600" dirty="0"/>
              <a:t>      . . .</a:t>
            </a:r>
          </a:p>
          <a:p>
            <a:pPr algn="l"/>
            <a:r>
              <a:rPr lang="en-US" sz="1600" dirty="0"/>
              <a:t>   }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  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 smtClean="0"/>
              <a:t>compareTo</a:t>
            </a:r>
            <a:r>
              <a:rPr lang="en-US" sz="1600" dirty="0" smtClean="0"/>
              <a:t>(Dog d)</a:t>
            </a:r>
            <a:endParaRPr lang="en-US" sz="1600" dirty="0"/>
          </a:p>
          <a:p>
            <a:pPr algn="l"/>
            <a:r>
              <a:rPr lang="en-US" sz="1600" dirty="0"/>
              <a:t>   {</a:t>
            </a:r>
          </a:p>
          <a:p>
            <a:pPr algn="l"/>
            <a:r>
              <a:rPr lang="en-US" sz="1600" dirty="0"/>
              <a:t>      . . .</a:t>
            </a:r>
          </a:p>
          <a:p>
            <a:pPr algn="l"/>
            <a:r>
              <a:rPr lang="en-US" sz="1600" dirty="0"/>
              <a:t>   }</a:t>
            </a:r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0"/>
            <a:ext cx="8077200" cy="1209675"/>
            <a:chOff x="432" y="3408"/>
            <a:chExt cx="3984" cy="762"/>
          </a:xfrm>
        </p:grpSpPr>
        <p:pic>
          <p:nvPicPr>
            <p:cNvPr id="65541" name="Picture 6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42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3226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Given the following class definition, what are</a:t>
              </a:r>
            </a:p>
            <a:p>
              <a:pPr algn="l">
                <a:spcBef>
                  <a:spcPct val="50000"/>
                </a:spcBef>
              </a:pPr>
              <a:r>
                <a:rPr lang="en-US" sz="2400"/>
                <a:t>Some different ways to “sort” an array of Dogs.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157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304800" y="990600"/>
            <a:ext cx="415766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public class Sort</a:t>
            </a:r>
          </a:p>
          <a:p>
            <a:pPr algn="l"/>
            <a:r>
              <a:rPr lang="en-US" sz="1200"/>
              <a:t>{</a:t>
            </a:r>
          </a:p>
          <a:p>
            <a:pPr algn="l"/>
            <a:r>
              <a:rPr lang="en-US" sz="1200"/>
              <a:t>   //-----------------------------------------------------------------</a:t>
            </a:r>
          </a:p>
          <a:p>
            <a:pPr algn="l"/>
            <a:r>
              <a:rPr lang="en-US" sz="1200"/>
              <a:t>   //  Sorts the specified array of objects using the selection</a:t>
            </a:r>
          </a:p>
          <a:p>
            <a:pPr algn="l"/>
            <a:r>
              <a:rPr lang="en-US" sz="1200"/>
              <a:t>   //  sort algorithm.</a:t>
            </a:r>
          </a:p>
          <a:p>
            <a:pPr algn="l"/>
            <a:r>
              <a:rPr lang="en-US" sz="1200"/>
              <a:t>   //-----------------------------------------------------------------</a:t>
            </a:r>
          </a:p>
          <a:p>
            <a:pPr algn="l"/>
            <a:r>
              <a:rPr lang="en-US" sz="1200"/>
              <a:t>   public static void selectionSort (</a:t>
            </a:r>
            <a:r>
              <a:rPr lang="en-US" sz="1200">
                <a:solidFill>
                  <a:srgbClr val="FF0000"/>
                </a:solidFill>
              </a:rPr>
              <a:t>Comparable[] </a:t>
            </a:r>
            <a:r>
              <a:rPr lang="en-US" sz="1200"/>
              <a:t>list)</a:t>
            </a:r>
          </a:p>
          <a:p>
            <a:pPr algn="l"/>
            <a:r>
              <a:rPr lang="en-US" sz="1200"/>
              <a:t>   {</a:t>
            </a:r>
          </a:p>
          <a:p>
            <a:pPr algn="l"/>
            <a:r>
              <a:rPr lang="en-US" sz="1200"/>
              <a:t>      int min;</a:t>
            </a:r>
          </a:p>
          <a:p>
            <a:pPr algn="l"/>
            <a:r>
              <a:rPr lang="en-US" sz="1200"/>
              <a:t>      Comparable temp;</a:t>
            </a:r>
          </a:p>
          <a:p>
            <a:pPr algn="l"/>
            <a:endParaRPr lang="en-US" sz="1200"/>
          </a:p>
          <a:p>
            <a:pPr algn="l"/>
            <a:r>
              <a:rPr lang="en-US" sz="1200"/>
              <a:t>      for (int index = 0; index &lt; list.length-1; index++)</a:t>
            </a:r>
          </a:p>
          <a:p>
            <a:pPr algn="l"/>
            <a:r>
              <a:rPr lang="en-US" sz="1200"/>
              <a:t>      {</a:t>
            </a:r>
          </a:p>
          <a:p>
            <a:pPr algn="l"/>
            <a:r>
              <a:rPr lang="en-US" sz="1200"/>
              <a:t>         min = index;</a:t>
            </a:r>
          </a:p>
          <a:p>
            <a:pPr algn="l"/>
            <a:r>
              <a:rPr lang="en-US" sz="1200"/>
              <a:t>         for (int scan = index+1; scan &lt; list.length; scan++)</a:t>
            </a:r>
          </a:p>
          <a:p>
            <a:pPr algn="l"/>
            <a:r>
              <a:rPr lang="en-US" sz="1200"/>
              <a:t>            if (list[scan].</a:t>
            </a:r>
            <a:r>
              <a:rPr lang="en-US" sz="1200">
                <a:solidFill>
                  <a:srgbClr val="FF0000"/>
                </a:solidFill>
              </a:rPr>
              <a:t>compareTo(</a:t>
            </a:r>
            <a:r>
              <a:rPr lang="en-US" sz="1200"/>
              <a:t>list[min]) &lt; 0)</a:t>
            </a:r>
          </a:p>
          <a:p>
            <a:pPr algn="l"/>
            <a:r>
              <a:rPr lang="en-US" sz="1200"/>
              <a:t>               min = scan;</a:t>
            </a:r>
          </a:p>
          <a:p>
            <a:pPr algn="l"/>
            <a:endParaRPr lang="en-US" sz="1200"/>
          </a:p>
          <a:p>
            <a:pPr algn="l"/>
            <a:r>
              <a:rPr lang="en-US" sz="1200"/>
              <a:t>         // Swap the values</a:t>
            </a:r>
          </a:p>
          <a:p>
            <a:pPr algn="l"/>
            <a:r>
              <a:rPr lang="en-US" sz="1200"/>
              <a:t>         temp = list[min];</a:t>
            </a:r>
          </a:p>
          <a:p>
            <a:pPr algn="l"/>
            <a:r>
              <a:rPr lang="en-US" sz="1200"/>
              <a:t>         list[min] = list[index];</a:t>
            </a:r>
          </a:p>
          <a:p>
            <a:pPr algn="l"/>
            <a:r>
              <a:rPr lang="en-US" sz="1200"/>
              <a:t>         list[index] = temp;</a:t>
            </a:r>
          </a:p>
          <a:p>
            <a:pPr algn="l"/>
            <a:r>
              <a:rPr lang="en-US" sz="1200"/>
              <a:t>      }</a:t>
            </a:r>
          </a:p>
          <a:p>
            <a:pPr algn="l"/>
            <a:r>
              <a:rPr lang="en-US" sz="1200"/>
              <a:t>   }</a:t>
            </a:r>
          </a:p>
          <a:p>
            <a:pPr algn="l"/>
            <a:endParaRPr lang="en-US" sz="1200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4664075" y="1636713"/>
            <a:ext cx="447992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/>
              <a:t>//-----------------------------------------------------------------</a:t>
            </a:r>
          </a:p>
          <a:p>
            <a:pPr algn="l"/>
            <a:r>
              <a:rPr lang="en-US" sz="1200"/>
              <a:t>   //  Sorts the specified array of objects using the insertion</a:t>
            </a:r>
          </a:p>
          <a:p>
            <a:pPr algn="l"/>
            <a:r>
              <a:rPr lang="en-US" sz="1200"/>
              <a:t>   //  sort algorithm.</a:t>
            </a:r>
          </a:p>
          <a:p>
            <a:pPr algn="l"/>
            <a:r>
              <a:rPr lang="en-US" sz="1200"/>
              <a:t>   //-----------------------------------------------------------------</a:t>
            </a:r>
          </a:p>
          <a:p>
            <a:pPr algn="l"/>
            <a:r>
              <a:rPr lang="en-US" sz="1200"/>
              <a:t>   public static void insertionSort (</a:t>
            </a:r>
            <a:r>
              <a:rPr lang="en-US" sz="1200">
                <a:solidFill>
                  <a:srgbClr val="FF0000"/>
                </a:solidFill>
              </a:rPr>
              <a:t>Comparable[] </a:t>
            </a:r>
            <a:r>
              <a:rPr lang="en-US" sz="1200"/>
              <a:t>list)</a:t>
            </a:r>
          </a:p>
          <a:p>
            <a:pPr algn="l"/>
            <a:r>
              <a:rPr lang="en-US" sz="1200"/>
              <a:t>   {</a:t>
            </a:r>
          </a:p>
          <a:p>
            <a:pPr algn="l"/>
            <a:r>
              <a:rPr lang="en-US" sz="1200"/>
              <a:t>      for (int index = 1; index &lt; list.length; index++)</a:t>
            </a:r>
          </a:p>
          <a:p>
            <a:pPr algn="l"/>
            <a:r>
              <a:rPr lang="en-US" sz="1200"/>
              <a:t>      {</a:t>
            </a:r>
          </a:p>
          <a:p>
            <a:pPr algn="l"/>
            <a:r>
              <a:rPr lang="en-US" sz="1200"/>
              <a:t>         Comparable key = list[index];</a:t>
            </a:r>
          </a:p>
          <a:p>
            <a:pPr algn="l"/>
            <a:r>
              <a:rPr lang="en-US" sz="1200"/>
              <a:t>         int position = index;</a:t>
            </a:r>
          </a:p>
          <a:p>
            <a:pPr algn="l"/>
            <a:endParaRPr lang="en-US" sz="1200"/>
          </a:p>
          <a:p>
            <a:pPr algn="l"/>
            <a:r>
              <a:rPr lang="en-US" sz="1200"/>
              <a:t>         //  Shift larger values to the right</a:t>
            </a:r>
          </a:p>
          <a:p>
            <a:pPr algn="l"/>
            <a:r>
              <a:rPr lang="en-US" sz="1200"/>
              <a:t>         while (position &gt; 0 &amp;&amp; key.</a:t>
            </a:r>
            <a:r>
              <a:rPr lang="en-US" sz="1200">
                <a:solidFill>
                  <a:srgbClr val="FF0000"/>
                </a:solidFill>
              </a:rPr>
              <a:t>compareTo</a:t>
            </a:r>
            <a:r>
              <a:rPr lang="en-US" sz="1200"/>
              <a:t>(list[position-1]) &lt; 0)</a:t>
            </a:r>
          </a:p>
          <a:p>
            <a:pPr algn="l"/>
            <a:r>
              <a:rPr lang="en-US" sz="1200"/>
              <a:t>         {</a:t>
            </a:r>
          </a:p>
          <a:p>
            <a:pPr algn="l"/>
            <a:r>
              <a:rPr lang="en-US" sz="1200"/>
              <a:t>            list[position] = list[position-1];</a:t>
            </a:r>
          </a:p>
          <a:p>
            <a:pPr algn="l"/>
            <a:r>
              <a:rPr lang="en-US" sz="1200"/>
              <a:t>            position--;</a:t>
            </a:r>
          </a:p>
          <a:p>
            <a:pPr algn="l"/>
            <a:r>
              <a:rPr lang="en-US" sz="1200"/>
              <a:t>         }</a:t>
            </a:r>
          </a:p>
          <a:p>
            <a:pPr algn="l"/>
            <a:r>
              <a:rPr lang="en-US" sz="1200"/>
              <a:t>            </a:t>
            </a:r>
          </a:p>
          <a:p>
            <a:pPr algn="l"/>
            <a:r>
              <a:rPr lang="en-US" sz="1200"/>
              <a:t>         list[position] = key;</a:t>
            </a:r>
          </a:p>
          <a:p>
            <a:pPr algn="l"/>
            <a:r>
              <a:rPr lang="en-US" sz="1200"/>
              <a:t>      }</a:t>
            </a:r>
          </a:p>
          <a:p>
            <a:pPr algn="l"/>
            <a:r>
              <a:rPr lang="en-US" sz="1200"/>
              <a:t>   }</a:t>
            </a:r>
          </a:p>
          <a:p>
            <a:pPr algn="l"/>
            <a:r>
              <a:rPr lang="en-US" sz="1200"/>
              <a:t>}</a:t>
            </a:r>
          </a:p>
        </p:txBody>
      </p:sp>
      <p:sp>
        <p:nvSpPr>
          <p:cNvPr id="66565" name="TextBox 4"/>
          <p:cNvSpPr txBox="1">
            <a:spLocks noChangeArrowheads="1"/>
          </p:cNvSpPr>
          <p:nvPr/>
        </p:nvSpPr>
        <p:spPr bwMode="auto">
          <a:xfrm>
            <a:off x="354012" y="228600"/>
            <a:ext cx="77941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798763" algn="l"/>
              </a:tabLst>
            </a:pPr>
            <a:r>
              <a:rPr lang="en-US" dirty="0"/>
              <a:t>These sort methods will work on an array of any  objects that </a:t>
            </a:r>
            <a:endParaRPr lang="en-US" dirty="0" smtClean="0"/>
          </a:p>
          <a:p>
            <a:pPr>
              <a:tabLst>
                <a:tab pos="2798763" algn="l"/>
              </a:tabLst>
            </a:pPr>
            <a:r>
              <a:rPr lang="en-US" dirty="0" smtClean="0"/>
              <a:t>implement </a:t>
            </a:r>
            <a:r>
              <a:rPr lang="en-US" dirty="0"/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3078776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04800" y="1474788"/>
            <a:ext cx="378982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public class Sort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//  Sorts the specified array of objects using the selection</a:t>
            </a:r>
          </a:p>
          <a:p>
            <a:pPr algn="l"/>
            <a:r>
              <a:rPr lang="en-US" sz="1200" dirty="0"/>
              <a:t>   //  sort algorithm.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static void </a:t>
            </a:r>
            <a:r>
              <a:rPr lang="en-US" sz="1200" dirty="0" err="1"/>
              <a:t>selectionSort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FF0000"/>
                </a:solidFill>
              </a:rPr>
              <a:t>Comparable[] </a:t>
            </a:r>
            <a:r>
              <a:rPr lang="en-US" sz="1200" dirty="0"/>
              <a:t>list)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int</a:t>
            </a:r>
            <a:r>
              <a:rPr lang="en-US" sz="1200" dirty="0"/>
              <a:t> min;</a:t>
            </a:r>
          </a:p>
          <a:p>
            <a:pPr algn="l"/>
            <a:r>
              <a:rPr lang="en-US" sz="1200" dirty="0"/>
              <a:t>      Comparable temp;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for (</a:t>
            </a:r>
            <a:r>
              <a:rPr lang="en-US" sz="1200" dirty="0" err="1"/>
              <a:t>int</a:t>
            </a:r>
            <a:r>
              <a:rPr lang="en-US" sz="1200" dirty="0"/>
              <a:t> index = 0; index &lt; list.length-1; index++)</a:t>
            </a:r>
          </a:p>
          <a:p>
            <a:pPr algn="l"/>
            <a:r>
              <a:rPr lang="en-US" sz="1200" dirty="0"/>
              <a:t>      {</a:t>
            </a:r>
          </a:p>
          <a:p>
            <a:pPr algn="l"/>
            <a:r>
              <a:rPr lang="en-US" sz="1200" dirty="0"/>
              <a:t>         min = index;</a:t>
            </a:r>
          </a:p>
          <a:p>
            <a:pPr algn="l"/>
            <a:r>
              <a:rPr lang="en-US" sz="1200" dirty="0"/>
              <a:t>         for (</a:t>
            </a:r>
            <a:r>
              <a:rPr lang="en-US" sz="1200" dirty="0" err="1"/>
              <a:t>int</a:t>
            </a:r>
            <a:r>
              <a:rPr lang="en-US" sz="1200" dirty="0"/>
              <a:t> scan = index+1; scan &lt; </a:t>
            </a:r>
            <a:r>
              <a:rPr lang="en-US" sz="1200" dirty="0" err="1">
                <a:solidFill>
                  <a:srgbClr val="0070C0"/>
                </a:solidFill>
              </a:rPr>
              <a:t>list.length</a:t>
            </a:r>
            <a:r>
              <a:rPr lang="en-US" sz="1200" dirty="0"/>
              <a:t>; scan++)</a:t>
            </a:r>
          </a:p>
          <a:p>
            <a:pPr algn="l"/>
            <a:r>
              <a:rPr lang="en-US" sz="1200" dirty="0"/>
              <a:t>            if (list[scan].</a:t>
            </a:r>
            <a:r>
              <a:rPr lang="en-US" sz="1200" dirty="0" err="1">
                <a:solidFill>
                  <a:srgbClr val="FF0000"/>
                </a:solidFill>
              </a:rPr>
              <a:t>compareTo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/>
              <a:t>list[min]) &lt; 0)</a:t>
            </a:r>
          </a:p>
          <a:p>
            <a:pPr algn="l"/>
            <a:r>
              <a:rPr lang="en-US" sz="1200" dirty="0"/>
              <a:t>               min = scan;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   // Swap the values</a:t>
            </a:r>
          </a:p>
          <a:p>
            <a:pPr algn="l"/>
            <a:r>
              <a:rPr lang="en-US" sz="1200" dirty="0"/>
              <a:t>         temp = list[min];</a:t>
            </a:r>
          </a:p>
          <a:p>
            <a:pPr algn="l"/>
            <a:r>
              <a:rPr lang="en-US" sz="1200" dirty="0"/>
              <a:t>         list[min] = list[index];</a:t>
            </a:r>
          </a:p>
          <a:p>
            <a:pPr algn="l"/>
            <a:r>
              <a:rPr lang="en-US" sz="1200" dirty="0"/>
              <a:t>         list[index] = temp;</a:t>
            </a:r>
          </a:p>
          <a:p>
            <a:pPr algn="l"/>
            <a:r>
              <a:rPr lang="en-US" sz="1200" dirty="0"/>
              <a:t>      }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endParaRPr lang="en-US" sz="1200" dirty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4664075" y="2120900"/>
            <a:ext cx="427399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//-----------------------------------------------------------------</a:t>
            </a:r>
          </a:p>
          <a:p>
            <a:pPr algn="l"/>
            <a:r>
              <a:rPr lang="en-US" sz="1200" dirty="0"/>
              <a:t>   //  Sorts the specified array of objects using the insertion</a:t>
            </a:r>
          </a:p>
          <a:p>
            <a:pPr algn="l"/>
            <a:r>
              <a:rPr lang="en-US" sz="1200" dirty="0"/>
              <a:t>   //  sort algorithm.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static void </a:t>
            </a:r>
            <a:r>
              <a:rPr lang="en-US" sz="1200" dirty="0" err="1"/>
              <a:t>insertionSort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FF0000"/>
                </a:solidFill>
              </a:rPr>
              <a:t>Comparable[] </a:t>
            </a:r>
            <a:r>
              <a:rPr lang="en-US" sz="1200" dirty="0"/>
              <a:t>list)</a:t>
            </a:r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for (</a:t>
            </a:r>
            <a:r>
              <a:rPr lang="en-US" sz="1200" dirty="0" err="1"/>
              <a:t>int</a:t>
            </a:r>
            <a:r>
              <a:rPr lang="en-US" sz="1200" dirty="0"/>
              <a:t> index = 1; index &lt; </a:t>
            </a:r>
            <a:r>
              <a:rPr lang="en-US" sz="1200" dirty="0" err="1">
                <a:solidFill>
                  <a:srgbClr val="0070C0"/>
                </a:solidFill>
              </a:rPr>
              <a:t>list.length</a:t>
            </a:r>
            <a:r>
              <a:rPr lang="en-US" sz="1200" dirty="0"/>
              <a:t>; index++)</a:t>
            </a:r>
          </a:p>
          <a:p>
            <a:pPr algn="l"/>
            <a:r>
              <a:rPr lang="en-US" sz="1200" dirty="0"/>
              <a:t>      {</a:t>
            </a:r>
          </a:p>
          <a:p>
            <a:pPr algn="l"/>
            <a:r>
              <a:rPr lang="en-US" sz="1200" dirty="0"/>
              <a:t>         Comparable key = list[index];</a:t>
            </a:r>
          </a:p>
          <a:p>
            <a:pPr algn="l"/>
            <a:r>
              <a:rPr lang="en-US" sz="1200" dirty="0"/>
              <a:t>         </a:t>
            </a:r>
            <a:r>
              <a:rPr lang="en-US" sz="1200" dirty="0" err="1"/>
              <a:t>int</a:t>
            </a:r>
            <a:r>
              <a:rPr lang="en-US" sz="1200" dirty="0"/>
              <a:t> position = index;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   //  Shift larger values to the right</a:t>
            </a:r>
          </a:p>
          <a:p>
            <a:pPr algn="l"/>
            <a:r>
              <a:rPr lang="en-US" sz="1200" dirty="0"/>
              <a:t>         while (position &gt; 0 &amp;&amp; </a:t>
            </a:r>
            <a:r>
              <a:rPr lang="en-US" sz="1200" dirty="0" err="1"/>
              <a:t>key.</a:t>
            </a:r>
            <a:r>
              <a:rPr lang="en-US" sz="1200" dirty="0" err="1">
                <a:solidFill>
                  <a:srgbClr val="FF0000"/>
                </a:solidFill>
              </a:rPr>
              <a:t>compareTo</a:t>
            </a:r>
            <a:r>
              <a:rPr lang="en-US" sz="1200" dirty="0"/>
              <a:t>(list[position-1]) &lt; 0)</a:t>
            </a:r>
          </a:p>
          <a:p>
            <a:pPr algn="l"/>
            <a:r>
              <a:rPr lang="en-US" sz="1200" dirty="0"/>
              <a:t>         {</a:t>
            </a:r>
          </a:p>
          <a:p>
            <a:pPr algn="l"/>
            <a:r>
              <a:rPr lang="en-US" sz="1200" dirty="0"/>
              <a:t>            list[position] = list[position-1];</a:t>
            </a:r>
          </a:p>
          <a:p>
            <a:pPr algn="l"/>
            <a:r>
              <a:rPr lang="en-US" sz="1200" dirty="0"/>
              <a:t>            position--;</a:t>
            </a:r>
          </a:p>
          <a:p>
            <a:pPr algn="l"/>
            <a:r>
              <a:rPr lang="en-US" sz="1200" dirty="0"/>
              <a:t>         }</a:t>
            </a:r>
          </a:p>
          <a:p>
            <a:pPr algn="l"/>
            <a:r>
              <a:rPr lang="en-US" sz="1200" dirty="0"/>
              <a:t>            </a:t>
            </a:r>
          </a:p>
          <a:p>
            <a:pPr algn="l"/>
            <a:r>
              <a:rPr lang="en-US" sz="1200" dirty="0"/>
              <a:t>         list[position] = key;</a:t>
            </a:r>
          </a:p>
          <a:p>
            <a:pPr algn="l"/>
            <a:r>
              <a:rPr lang="en-US" sz="1200" dirty="0"/>
              <a:t>      }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r>
              <a:rPr lang="en-US" sz="1200" dirty="0"/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61925"/>
            <a:ext cx="8077200" cy="1393825"/>
            <a:chOff x="432" y="3408"/>
            <a:chExt cx="3984" cy="878"/>
          </a:xfrm>
        </p:grpSpPr>
        <p:pic>
          <p:nvPicPr>
            <p:cNvPr id="67591" name="Picture 6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592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322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The Arrays.sort() and these methods assume the array is full.  How could you modify these methods to sort partially-filled arrays?</a:t>
              </a: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05000" y="1676400"/>
            <a:ext cx="6173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Pass in the number of items to sort as a second parameter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286000" y="1143000"/>
            <a:ext cx="609600" cy="3276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2286000" y="1143000"/>
            <a:ext cx="457200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6363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04800" y="838200"/>
            <a:ext cx="398859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public class Sort</a:t>
            </a:r>
          </a:p>
          <a:p>
            <a:pPr algn="l"/>
            <a:r>
              <a:rPr lang="en-US" sz="1200" dirty="0"/>
              <a:t>{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//  Sorts the specified array of objects using the selection</a:t>
            </a:r>
          </a:p>
          <a:p>
            <a:pPr algn="l"/>
            <a:r>
              <a:rPr lang="en-US" sz="1200" dirty="0"/>
              <a:t>   //  sort algorithm.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static void </a:t>
            </a:r>
            <a:r>
              <a:rPr lang="en-US" sz="1200" dirty="0" err="1"/>
              <a:t>selectionSort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FF0000"/>
                </a:solidFill>
              </a:rPr>
              <a:t>Comparable[] </a:t>
            </a:r>
            <a:r>
              <a:rPr lang="en-US" sz="1200" dirty="0" smtClean="0"/>
              <a:t>list,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num</a:t>
            </a:r>
            <a:r>
              <a:rPr lang="en-US" sz="1200" dirty="0" smtClean="0"/>
              <a:t>)</a:t>
            </a:r>
            <a:endParaRPr lang="en-US" sz="1200" dirty="0"/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</a:t>
            </a:r>
            <a:r>
              <a:rPr lang="en-US" sz="1200" dirty="0" err="1"/>
              <a:t>int</a:t>
            </a:r>
            <a:r>
              <a:rPr lang="en-US" sz="1200" dirty="0"/>
              <a:t> min;</a:t>
            </a:r>
          </a:p>
          <a:p>
            <a:pPr algn="l"/>
            <a:r>
              <a:rPr lang="en-US" sz="1200" dirty="0"/>
              <a:t>      Comparable temp;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for (</a:t>
            </a:r>
            <a:r>
              <a:rPr lang="en-US" sz="1200" dirty="0" err="1"/>
              <a:t>int</a:t>
            </a:r>
            <a:r>
              <a:rPr lang="en-US" sz="1200" dirty="0"/>
              <a:t> index = 0; index &lt; </a:t>
            </a:r>
            <a:r>
              <a:rPr lang="en-US" sz="1200" dirty="0" smtClean="0">
                <a:solidFill>
                  <a:srgbClr val="00B0F0"/>
                </a:solidFill>
              </a:rPr>
              <a:t>num</a:t>
            </a:r>
            <a:r>
              <a:rPr lang="en-US" sz="1200" dirty="0" smtClean="0"/>
              <a:t>; </a:t>
            </a:r>
            <a:r>
              <a:rPr lang="en-US" sz="1200" dirty="0"/>
              <a:t>index++)</a:t>
            </a:r>
          </a:p>
          <a:p>
            <a:pPr algn="l"/>
            <a:r>
              <a:rPr lang="en-US" sz="1200" dirty="0"/>
              <a:t>      {</a:t>
            </a:r>
          </a:p>
          <a:p>
            <a:pPr algn="l"/>
            <a:r>
              <a:rPr lang="en-US" sz="1200" dirty="0"/>
              <a:t>         min = index;</a:t>
            </a:r>
          </a:p>
          <a:p>
            <a:pPr algn="l"/>
            <a:r>
              <a:rPr lang="en-US" sz="1200" dirty="0"/>
              <a:t>         for (</a:t>
            </a:r>
            <a:r>
              <a:rPr lang="en-US" sz="1200" dirty="0" err="1"/>
              <a:t>int</a:t>
            </a:r>
            <a:r>
              <a:rPr lang="en-US" sz="1200" dirty="0"/>
              <a:t> scan = index+1; scan &lt; </a:t>
            </a:r>
            <a:r>
              <a:rPr lang="en-US" sz="1200" dirty="0" smtClean="0">
                <a:solidFill>
                  <a:srgbClr val="00B0F0"/>
                </a:solidFill>
              </a:rPr>
              <a:t>num</a:t>
            </a:r>
            <a:r>
              <a:rPr lang="en-US" sz="1200" dirty="0" smtClean="0"/>
              <a:t>; </a:t>
            </a:r>
            <a:r>
              <a:rPr lang="en-US" sz="1200" dirty="0"/>
              <a:t>scan++)</a:t>
            </a:r>
          </a:p>
          <a:p>
            <a:pPr algn="l"/>
            <a:r>
              <a:rPr lang="en-US" sz="1200" dirty="0"/>
              <a:t>            if (list[scan].</a:t>
            </a:r>
            <a:r>
              <a:rPr lang="en-US" sz="1200" dirty="0" err="1">
                <a:solidFill>
                  <a:srgbClr val="FF0000"/>
                </a:solidFill>
              </a:rPr>
              <a:t>compareTo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/>
              <a:t>list[min]) &lt; 0)</a:t>
            </a:r>
          </a:p>
          <a:p>
            <a:pPr algn="l"/>
            <a:r>
              <a:rPr lang="en-US" sz="1200" dirty="0"/>
              <a:t>               min = scan;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   // Swap the values</a:t>
            </a:r>
          </a:p>
          <a:p>
            <a:pPr algn="l"/>
            <a:r>
              <a:rPr lang="en-US" sz="1200" dirty="0"/>
              <a:t>         temp = list[min];</a:t>
            </a:r>
          </a:p>
          <a:p>
            <a:pPr algn="l"/>
            <a:r>
              <a:rPr lang="en-US" sz="1200" dirty="0"/>
              <a:t>         list[min] = list[index];</a:t>
            </a:r>
          </a:p>
          <a:p>
            <a:pPr algn="l"/>
            <a:r>
              <a:rPr lang="en-US" sz="1200" dirty="0"/>
              <a:t>         list[index] = temp;</a:t>
            </a:r>
          </a:p>
          <a:p>
            <a:pPr algn="l"/>
            <a:r>
              <a:rPr lang="en-US" sz="1200" dirty="0"/>
              <a:t>      }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endParaRPr lang="en-US" sz="1200" dirty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4664075" y="1484312"/>
            <a:ext cx="427399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/>
              <a:t>//-----------------------------------------------------------------</a:t>
            </a:r>
          </a:p>
          <a:p>
            <a:pPr algn="l"/>
            <a:r>
              <a:rPr lang="en-US" sz="1200" dirty="0"/>
              <a:t>   //  Sorts the specified array of objects using the insertion</a:t>
            </a:r>
          </a:p>
          <a:p>
            <a:pPr algn="l"/>
            <a:r>
              <a:rPr lang="en-US" sz="1200" dirty="0"/>
              <a:t>   //  sort algorithm.</a:t>
            </a:r>
          </a:p>
          <a:p>
            <a:pPr algn="l"/>
            <a:r>
              <a:rPr lang="en-US" sz="1200" dirty="0"/>
              <a:t>   //-----------------------------------------------------------------</a:t>
            </a:r>
          </a:p>
          <a:p>
            <a:pPr algn="l"/>
            <a:r>
              <a:rPr lang="en-US" sz="1200" dirty="0"/>
              <a:t>   public static void </a:t>
            </a:r>
            <a:r>
              <a:rPr lang="en-US" sz="1200" dirty="0" err="1"/>
              <a:t>insertionSort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FF0000"/>
                </a:solidFill>
              </a:rPr>
              <a:t>Comparable[] </a:t>
            </a:r>
            <a:r>
              <a:rPr lang="en-US" sz="1200" dirty="0" smtClean="0"/>
              <a:t>list,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num</a:t>
            </a:r>
            <a:r>
              <a:rPr lang="en-US" sz="1200" dirty="0" smtClean="0"/>
              <a:t>)</a:t>
            </a:r>
            <a:endParaRPr lang="en-US" sz="1200" dirty="0"/>
          </a:p>
          <a:p>
            <a:pPr algn="l"/>
            <a:r>
              <a:rPr lang="en-US" sz="1200" dirty="0"/>
              <a:t>   {</a:t>
            </a:r>
          </a:p>
          <a:p>
            <a:pPr algn="l"/>
            <a:r>
              <a:rPr lang="en-US" sz="1200" dirty="0"/>
              <a:t>      for (</a:t>
            </a:r>
            <a:r>
              <a:rPr lang="en-US" sz="1200" dirty="0" err="1"/>
              <a:t>int</a:t>
            </a:r>
            <a:r>
              <a:rPr lang="en-US" sz="1200" dirty="0"/>
              <a:t> index = 1; index &lt; </a:t>
            </a:r>
            <a:r>
              <a:rPr lang="en-US" sz="1200" dirty="0" smtClean="0">
                <a:solidFill>
                  <a:srgbClr val="00B0F0"/>
                </a:solidFill>
              </a:rPr>
              <a:t>num</a:t>
            </a:r>
            <a:r>
              <a:rPr lang="en-US" sz="1200" dirty="0" smtClean="0"/>
              <a:t>; </a:t>
            </a:r>
            <a:r>
              <a:rPr lang="en-US" sz="1200" dirty="0"/>
              <a:t>index++)</a:t>
            </a:r>
          </a:p>
          <a:p>
            <a:pPr algn="l"/>
            <a:r>
              <a:rPr lang="en-US" sz="1200" dirty="0"/>
              <a:t>      {</a:t>
            </a:r>
          </a:p>
          <a:p>
            <a:pPr algn="l"/>
            <a:r>
              <a:rPr lang="en-US" sz="1200" dirty="0"/>
              <a:t>         Comparable key = list[index];</a:t>
            </a:r>
          </a:p>
          <a:p>
            <a:pPr algn="l"/>
            <a:r>
              <a:rPr lang="en-US" sz="1200" dirty="0"/>
              <a:t>         </a:t>
            </a:r>
            <a:r>
              <a:rPr lang="en-US" sz="1200" dirty="0" err="1"/>
              <a:t>int</a:t>
            </a:r>
            <a:r>
              <a:rPr lang="en-US" sz="1200" dirty="0"/>
              <a:t> position = index;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         //  Shift larger values to the right</a:t>
            </a:r>
          </a:p>
          <a:p>
            <a:pPr algn="l"/>
            <a:r>
              <a:rPr lang="en-US" sz="1200" dirty="0"/>
              <a:t>         while (position &gt; 0 &amp;&amp; </a:t>
            </a:r>
            <a:r>
              <a:rPr lang="en-US" sz="1200" dirty="0" err="1"/>
              <a:t>key.</a:t>
            </a:r>
            <a:r>
              <a:rPr lang="en-US" sz="1200" dirty="0" err="1">
                <a:solidFill>
                  <a:srgbClr val="FF0000"/>
                </a:solidFill>
              </a:rPr>
              <a:t>compareTo</a:t>
            </a:r>
            <a:r>
              <a:rPr lang="en-US" sz="1200" dirty="0"/>
              <a:t>(list[position-1]) &lt; 0)</a:t>
            </a:r>
          </a:p>
          <a:p>
            <a:pPr algn="l"/>
            <a:r>
              <a:rPr lang="en-US" sz="1200" dirty="0"/>
              <a:t>         {</a:t>
            </a:r>
          </a:p>
          <a:p>
            <a:pPr algn="l"/>
            <a:r>
              <a:rPr lang="en-US" sz="1200" dirty="0"/>
              <a:t>            list[position] = list[position-1];</a:t>
            </a:r>
          </a:p>
          <a:p>
            <a:pPr algn="l"/>
            <a:r>
              <a:rPr lang="en-US" sz="1200" dirty="0"/>
              <a:t>            position--;</a:t>
            </a:r>
          </a:p>
          <a:p>
            <a:pPr algn="l"/>
            <a:r>
              <a:rPr lang="en-US" sz="1200" dirty="0"/>
              <a:t>         }</a:t>
            </a:r>
          </a:p>
          <a:p>
            <a:pPr algn="l"/>
            <a:r>
              <a:rPr lang="en-US" sz="1200" dirty="0"/>
              <a:t>            </a:t>
            </a:r>
          </a:p>
          <a:p>
            <a:pPr algn="l"/>
            <a:r>
              <a:rPr lang="en-US" sz="1200" dirty="0"/>
              <a:t>         list[position] = key;</a:t>
            </a:r>
          </a:p>
          <a:p>
            <a:pPr algn="l"/>
            <a:r>
              <a:rPr lang="en-US" sz="1200" dirty="0"/>
              <a:t>      }</a:t>
            </a:r>
          </a:p>
          <a:p>
            <a:pPr algn="l"/>
            <a:r>
              <a:rPr lang="en-US" sz="1200" dirty="0"/>
              <a:t>   }</a:t>
            </a:r>
          </a:p>
          <a:p>
            <a:pPr algn="l"/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387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latin typeface="Lucida Sans" pitchFamily="34" charset="0"/>
              </a:rPr>
              <a:t>Selection Sort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/>
              <a:t>Sorts an array by repeatedly finding the smallest element of </a:t>
            </a:r>
            <a:br>
              <a:rPr lang="en-US" sz="2400"/>
            </a:br>
            <a:r>
              <a:rPr lang="en-US" sz="2400"/>
              <a:t>the unsorted tail region and moving it to the front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/>
              <a:t>Slow when run on large data sets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/>
              <a:t>Example: sorting an array of integers</a:t>
            </a:r>
            <a:endParaRPr lang="en-US"/>
          </a:p>
        </p:txBody>
      </p:sp>
      <p:graphicFrame>
        <p:nvGraphicFramePr>
          <p:cNvPr id="212001" name="Group 33"/>
          <p:cNvGraphicFramePr>
            <a:graphicFrameLocks noGrp="1"/>
          </p:cNvGraphicFramePr>
          <p:nvPr/>
        </p:nvGraphicFramePr>
        <p:xfrm>
          <a:off x="381000" y="2971800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/>
                <a:gridCol w="450850"/>
                <a:gridCol w="450850"/>
                <a:gridCol w="450850"/>
                <a:gridCol w="45085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26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 dirty="0">
                <a:latin typeface="Lucida Sans" pitchFamily="34" charset="0"/>
              </a:rPr>
              <a:t>Sorting an Array of Integers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0" y="1143000"/>
            <a:ext cx="9144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buFontTx/>
              <a:buChar char="•"/>
            </a:pPr>
            <a:r>
              <a:rPr lang="en-US" sz="2400"/>
              <a:t>Find the smallest and swap it with the first element</a:t>
            </a:r>
            <a:br>
              <a:rPr lang="en-US" sz="2400"/>
            </a:br>
            <a:endParaRPr lang="en-US" sz="2400"/>
          </a:p>
          <a:p>
            <a:pPr marL="236538" indent="-236538" algn="l">
              <a:buFontTx/>
              <a:buChar char="•"/>
            </a:pPr>
            <a:endParaRPr lang="en-US" sz="2400"/>
          </a:p>
          <a:p>
            <a:pPr marL="236538" indent="-236538" algn="l">
              <a:buFontTx/>
              <a:buChar char="•"/>
            </a:pPr>
            <a:r>
              <a:rPr lang="en-US" sz="2400"/>
              <a:t>Find the next smallest. It is already in the correct place</a:t>
            </a:r>
          </a:p>
          <a:p>
            <a:pPr marL="236538" indent="-236538" algn="l">
              <a:buFontTx/>
              <a:buChar char="•"/>
            </a:pPr>
            <a:endParaRPr lang="en-US" sz="2400"/>
          </a:p>
          <a:p>
            <a:pPr marL="236538" indent="-236538" algn="l">
              <a:buFontTx/>
              <a:buChar char="•"/>
            </a:pPr>
            <a:endParaRPr lang="en-US" sz="2400"/>
          </a:p>
          <a:p>
            <a:pPr marL="236538" indent="-236538" algn="l">
              <a:buFontTx/>
              <a:buChar char="•"/>
            </a:pPr>
            <a:r>
              <a:rPr lang="en-US" sz="2400"/>
              <a:t>Find the next smallest and swap it with first element of unsorted portion</a:t>
            </a:r>
          </a:p>
          <a:p>
            <a:pPr marL="236538" indent="-236538" algn="l">
              <a:buFontTx/>
              <a:buChar char="•"/>
            </a:pPr>
            <a:endParaRPr lang="en-US" sz="2400"/>
          </a:p>
          <a:p>
            <a:pPr marL="236538" indent="-236538" algn="l">
              <a:buFontTx/>
              <a:buChar char="•"/>
            </a:pPr>
            <a:endParaRPr lang="en-US" sz="2400"/>
          </a:p>
          <a:p>
            <a:pPr marL="236538" indent="-236538" algn="l">
              <a:buFontTx/>
              <a:buChar char="•"/>
            </a:pPr>
            <a:r>
              <a:rPr lang="en-US" sz="2400"/>
              <a:t>Repeat </a:t>
            </a:r>
            <a:br>
              <a:rPr lang="en-US" sz="2400"/>
            </a:br>
            <a:endParaRPr lang="en-US" sz="2400"/>
          </a:p>
          <a:p>
            <a:pPr marL="236538" indent="-236538" algn="l">
              <a:buFontTx/>
              <a:buChar char="•"/>
            </a:pPr>
            <a:endParaRPr lang="en-US" sz="2400"/>
          </a:p>
          <a:p>
            <a:pPr marL="236538" indent="-236538" algn="l">
              <a:buFontTx/>
              <a:buChar char="•"/>
            </a:pPr>
            <a:r>
              <a:rPr lang="en-US" sz="2400"/>
              <a:t>When the unsorted portion is of length 1, we are done</a:t>
            </a:r>
          </a:p>
        </p:txBody>
      </p:sp>
      <p:graphicFrame>
        <p:nvGraphicFramePr>
          <p:cNvPr id="213149" name="Group 157"/>
          <p:cNvGraphicFramePr>
            <a:graphicFrameLocks noGrp="1"/>
          </p:cNvGraphicFramePr>
          <p:nvPr/>
        </p:nvGraphicFramePr>
        <p:xfrm>
          <a:off x="381000" y="1766888"/>
          <a:ext cx="2254250" cy="366712"/>
        </p:xfrm>
        <a:graphic>
          <a:graphicData uri="http://schemas.openxmlformats.org/drawingml/2006/table">
            <a:tbl>
              <a:tblPr/>
              <a:tblGrid>
                <a:gridCol w="450850"/>
                <a:gridCol w="450850"/>
                <a:gridCol w="450850"/>
                <a:gridCol w="450850"/>
                <a:gridCol w="450850"/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3151" name="Group 159"/>
          <p:cNvGraphicFramePr>
            <a:graphicFrameLocks noGrp="1"/>
          </p:cNvGraphicFramePr>
          <p:nvPr/>
        </p:nvGraphicFramePr>
        <p:xfrm>
          <a:off x="381000" y="2909888"/>
          <a:ext cx="2254250" cy="366712"/>
        </p:xfrm>
        <a:graphic>
          <a:graphicData uri="http://schemas.openxmlformats.org/drawingml/2006/table">
            <a:tbl>
              <a:tblPr/>
              <a:tblGrid>
                <a:gridCol w="450850"/>
                <a:gridCol w="450850"/>
                <a:gridCol w="450850"/>
                <a:gridCol w="450850"/>
                <a:gridCol w="450850"/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3154" name="Group 162"/>
          <p:cNvGraphicFramePr>
            <a:graphicFrameLocks noGrp="1"/>
          </p:cNvGraphicFramePr>
          <p:nvPr/>
        </p:nvGraphicFramePr>
        <p:xfrm>
          <a:off x="381000" y="4281488"/>
          <a:ext cx="2254250" cy="366712"/>
        </p:xfrm>
        <a:graphic>
          <a:graphicData uri="http://schemas.openxmlformats.org/drawingml/2006/table">
            <a:tbl>
              <a:tblPr/>
              <a:tblGrid>
                <a:gridCol w="450850"/>
                <a:gridCol w="450850"/>
                <a:gridCol w="450850"/>
                <a:gridCol w="450850"/>
                <a:gridCol w="450850"/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3158" name="Group 166"/>
          <p:cNvGraphicFramePr>
            <a:graphicFrameLocks noGrp="1"/>
          </p:cNvGraphicFramePr>
          <p:nvPr/>
        </p:nvGraphicFramePr>
        <p:xfrm>
          <a:off x="381000" y="5486400"/>
          <a:ext cx="2254250" cy="366713"/>
        </p:xfrm>
        <a:graphic>
          <a:graphicData uri="http://schemas.openxmlformats.org/drawingml/2006/table">
            <a:tbl>
              <a:tblPr/>
              <a:tblGrid>
                <a:gridCol w="450850"/>
                <a:gridCol w="450850"/>
                <a:gridCol w="450850"/>
                <a:gridCol w="450850"/>
                <a:gridCol w="45085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3163" name="Group 171"/>
          <p:cNvGraphicFramePr>
            <a:graphicFrameLocks noGrp="1"/>
          </p:cNvGraphicFramePr>
          <p:nvPr/>
        </p:nvGraphicFramePr>
        <p:xfrm>
          <a:off x="381000" y="6338888"/>
          <a:ext cx="2254250" cy="366712"/>
        </p:xfrm>
        <a:graphic>
          <a:graphicData uri="http://schemas.openxmlformats.org/drawingml/2006/table">
            <a:tbl>
              <a:tblPr/>
              <a:tblGrid>
                <a:gridCol w="450850"/>
                <a:gridCol w="450850"/>
                <a:gridCol w="450850"/>
                <a:gridCol w="450850"/>
                <a:gridCol w="450850"/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33"/>
          <p:cNvGraphicFramePr>
            <a:graphicFrameLocks noGrp="1"/>
          </p:cNvGraphicFramePr>
          <p:nvPr/>
        </p:nvGraphicFramePr>
        <p:xfrm>
          <a:off x="412750" y="795338"/>
          <a:ext cx="2254250" cy="366712"/>
        </p:xfrm>
        <a:graphic>
          <a:graphicData uri="http://schemas.openxmlformats.org/drawingml/2006/table">
            <a:tbl>
              <a:tblPr/>
              <a:tblGrid>
                <a:gridCol w="450850"/>
                <a:gridCol w="450850"/>
                <a:gridCol w="450850"/>
                <a:gridCol w="450850"/>
                <a:gridCol w="450850"/>
              </a:tblGrid>
              <a:tr h="366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1774"/>
            <a:ext cx="7315200" cy="618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0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42" name="Group 30"/>
          <p:cNvGraphicFramePr>
            <a:graphicFrameLocks noGrp="1"/>
          </p:cNvGraphicFramePr>
          <p:nvPr/>
        </p:nvGraphicFramePr>
        <p:xfrm>
          <a:off x="1066800" y="3505200"/>
          <a:ext cx="2057400" cy="19812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7800" y="2895600"/>
            <a:ext cx="1195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Answer: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838200"/>
            <a:ext cx="8077200" cy="1393825"/>
            <a:chOff x="432" y="3408"/>
            <a:chExt cx="3984" cy="878"/>
          </a:xfrm>
        </p:grpSpPr>
        <p:pic>
          <p:nvPicPr>
            <p:cNvPr id="34878" name="Picture 6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79" name="Text Box 5"/>
            <p:cNvSpPr txBox="1">
              <a:spLocks noChangeArrowheads="1"/>
            </p:cNvSpPr>
            <p:nvPr/>
          </p:nvSpPr>
          <p:spPr bwMode="auto">
            <a:xfrm>
              <a:off x="1190" y="3530"/>
              <a:ext cx="322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What steps does the selection sort algorithm go through to sort the sequence </a:t>
              </a:r>
              <a:r>
                <a:rPr lang="en-US" sz="2400">
                  <a:solidFill>
                    <a:srgbClr val="6E7069"/>
                  </a:solidFill>
                  <a:latin typeface="Courier New" pitchFamily="49" charset="0"/>
                  <a:cs typeface="Courier New" pitchFamily="49" charset="0"/>
                </a:rPr>
                <a:t>6 5 4 3 2 1</a:t>
              </a:r>
              <a:r>
                <a:rPr lang="en-US" sz="2400"/>
                <a:t>? 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467100"/>
            <a:ext cx="2152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4229100"/>
            <a:ext cx="2152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5029200"/>
            <a:ext cx="2152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1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229600" cy="11430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dirty="0" smtClean="0"/>
              <a:t>Insertion Sort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79248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The approach of Insertion Sort: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pick any item and insert it into its proper place in a sorted </a:t>
            </a:r>
            <a:r>
              <a:rPr lang="en-US" sz="2400" dirty="0" err="1" smtClean="0"/>
              <a:t>sublist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repeat until all items have been inserted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 smtClean="0"/>
              <a:t>In more detail: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 smtClean="0"/>
              <a:t>consider the first item to be a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 (of one item)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insert the second item into the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, shifting the first item as needed to make room to insert the new addition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insert the third item into the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 (of two items), shifting items as necessary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repeat until all values are inserted into their proper positions</a:t>
            </a:r>
          </a:p>
          <a:p>
            <a:pPr eaLnBrk="1" hangingPunct="1">
              <a:lnSpc>
                <a:spcPct val="90000"/>
              </a:lnSpc>
              <a:buFontTx/>
              <a:buChar char="–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264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</TotalTime>
  <Words>2054</Words>
  <Application>Microsoft Office PowerPoint</Application>
  <PresentationFormat>On-screen Show (4:3)</PresentationFormat>
  <Paragraphs>657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ヒラギノ角ゴ Pro W3</vt:lpstr>
      <vt:lpstr> Arial</vt:lpstr>
      <vt:lpstr>Arial</vt:lpstr>
      <vt:lpstr>Courier New</vt:lpstr>
      <vt:lpstr>Lucida Sans</vt:lpstr>
      <vt:lpstr>Times New Roman</vt:lpstr>
      <vt:lpstr>Tw Cen MT</vt:lpstr>
      <vt:lpstr>Wingdings</vt:lpstr>
      <vt:lpstr>2_Gaddis_CntrlStrc</vt:lpstr>
      <vt:lpstr>3_Gaddis_CntrlStrc</vt:lpstr>
      <vt:lpstr>PowerPoint Presentation</vt:lpstr>
      <vt:lpstr>Examples’ Source Code </vt:lpstr>
      <vt:lpstr>Module 18 Topics</vt:lpstr>
      <vt:lpstr>Selection Sort</vt:lpstr>
      <vt:lpstr>PowerPoint Presentation</vt:lpstr>
      <vt:lpstr>PowerPoint Presentation</vt:lpstr>
      <vt:lpstr>PowerPoint Presentation</vt:lpstr>
      <vt:lpstr>PowerPoint Presentation</vt:lpstr>
      <vt:lpstr>Insertion Sort</vt:lpstr>
      <vt:lpstr>PowerPoint Presentation</vt:lpstr>
      <vt:lpstr>PowerPoint Presentation</vt:lpstr>
      <vt:lpstr>Insertion Sort – another example</vt:lpstr>
      <vt:lpstr>PowerPoint Presentation</vt:lpstr>
      <vt:lpstr>PowerPoint Presentation</vt:lpstr>
      <vt:lpstr>Searching</vt:lpstr>
      <vt:lpstr>PowerPoint Presentation</vt:lpstr>
      <vt:lpstr>PowerPoint Presentation</vt:lpstr>
      <vt:lpstr>Binary Search</vt:lpstr>
      <vt:lpstr>Binary Search</vt:lpstr>
      <vt:lpstr>Binary Search</vt:lpstr>
      <vt:lpstr>Binary Search</vt:lpstr>
      <vt:lpstr>Binary Search</vt:lpstr>
      <vt:lpstr>PowerPoint Presentation</vt:lpstr>
      <vt:lpstr>PowerPoint Presentation</vt:lpstr>
      <vt:lpstr>Binary Search</vt:lpstr>
      <vt:lpstr>Binary Search</vt:lpstr>
      <vt:lpstr>Binary Search</vt:lpstr>
      <vt:lpstr>Binary Search</vt:lpstr>
      <vt:lpstr>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Vahabzadeh Monshi, Khandan</cp:lastModifiedBy>
  <cp:revision>140</cp:revision>
  <cp:lastPrinted>2009-04-22T19:24:48Z</cp:lastPrinted>
  <dcterms:created xsi:type="dcterms:W3CDTF">2003-06-09T20:51:31Z</dcterms:created>
  <dcterms:modified xsi:type="dcterms:W3CDTF">2018-07-31T21:04:05Z</dcterms:modified>
  <cp:category/>
</cp:coreProperties>
</file>