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61"/>
  </p:notesMasterIdLst>
  <p:sldIdLst>
    <p:sldId id="474" r:id="rId3"/>
    <p:sldId id="532" r:id="rId4"/>
    <p:sldId id="475" r:id="rId5"/>
    <p:sldId id="477"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 id="530"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14" r:id="rId44"/>
    <p:sldId id="515" r:id="rId45"/>
    <p:sldId id="516" r:id="rId46"/>
    <p:sldId id="531" r:id="rId47"/>
    <p:sldId id="517" r:id="rId48"/>
    <p:sldId id="518" r:id="rId49"/>
    <p:sldId id="519" r:id="rId50"/>
    <p:sldId id="520" r:id="rId51"/>
    <p:sldId id="521" r:id="rId52"/>
    <p:sldId id="522" r:id="rId53"/>
    <p:sldId id="523" r:id="rId54"/>
    <p:sldId id="524" r:id="rId55"/>
    <p:sldId id="525" r:id="rId56"/>
    <p:sldId id="526" r:id="rId57"/>
    <p:sldId id="527" r:id="rId58"/>
    <p:sldId id="529" r:id="rId59"/>
    <p:sldId id="528" r:id="rId6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4896"/>
    <a:srgbClr val="FF6699"/>
    <a:srgbClr val="CCFFCC"/>
    <a:srgbClr val="99FFCC"/>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6" autoAdjust="0"/>
    <p:restoredTop sz="94625" autoAdjust="0"/>
  </p:normalViewPr>
  <p:slideViewPr>
    <p:cSldViewPr>
      <p:cViewPr varScale="1">
        <p:scale>
          <a:sx n="74" d="100"/>
          <a:sy n="74" d="100"/>
        </p:scale>
        <p:origin x="11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B3F65E-ECAE-49E2-8010-C14EA55C2BB9}" type="slidenum">
              <a:rPr kumimoji="0" lang="en-US" altLang="en-US" smtClean="0">
                <a:solidFill>
                  <a:srgbClr val="000000"/>
                </a:solidFill>
              </a:rPr>
              <a:pPr>
                <a:spcBef>
                  <a:spcPct val="0"/>
                </a:spcBef>
              </a:pPr>
              <a:t>1</a:t>
            </a:fld>
            <a:endParaRPr kumimoji="0" lang="en-US" altLang="en-US" smtClean="0">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614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83E3D554-FF8E-4261-800B-3BA0A8A095F1}" type="slidenum">
              <a:rPr lang="en-US" smtClean="0">
                <a:cs typeface="Arial" charset="0"/>
              </a:rPr>
              <a:pPr/>
              <a:t>15</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22899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Slide Number Placeholder 3"/>
          <p:cNvSpPr>
            <a:spLocks noGrp="1"/>
          </p:cNvSpPr>
          <p:nvPr>
            <p:ph type="sldNum" sz="quarter" idx="5"/>
          </p:nvPr>
        </p:nvSpPr>
        <p:spPr>
          <a:noFill/>
        </p:spPr>
        <p:txBody>
          <a:bodyPr/>
          <a:lstStyle/>
          <a:p>
            <a:fld id="{35F03DA5-4DE0-432F-9EA5-994803B611E9}" type="slidenum">
              <a:rPr lang="en-US" smtClean="0">
                <a:cs typeface="Arial" charset="0"/>
              </a:rPr>
              <a:pPr/>
              <a:t>17</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4795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Slide Number Placeholder 3"/>
          <p:cNvSpPr>
            <a:spLocks noGrp="1"/>
          </p:cNvSpPr>
          <p:nvPr>
            <p:ph type="sldNum" sz="quarter" idx="5"/>
          </p:nvPr>
        </p:nvSpPr>
        <p:spPr>
          <a:noFill/>
        </p:spPr>
        <p:txBody>
          <a:bodyPr/>
          <a:lstStyle/>
          <a:p>
            <a:fld id="{57DCCCD8-CD53-49B6-B69E-4CEE71C4EB15}" type="slidenum">
              <a:rPr lang="en-US" smtClean="0">
                <a:cs typeface="Arial" charset="0"/>
              </a:rPr>
              <a:pPr/>
              <a:t>18</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04322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FD1101C2-1190-45EA-8BBD-79B60EB67D02}" type="slidenum">
              <a:rPr lang="en-US" smtClean="0">
                <a:cs typeface="Arial" charset="0"/>
              </a:rPr>
              <a:pPr/>
              <a:t>20</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92716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B947964-48B2-4E90-B554-4773504A64D8}" type="slidenum">
              <a:rPr kumimoji="0" lang="en-US" altLang="en-US" smtClean="0"/>
              <a:pPr>
                <a:spcBef>
                  <a:spcPct val="0"/>
                </a:spcBef>
              </a:pPr>
              <a:t>22</a:t>
            </a:fld>
            <a:endParaRPr kumimoji="0" lang="en-US" altLang="en-US" smtClean="0"/>
          </a:p>
        </p:txBody>
      </p:sp>
    </p:spTree>
    <p:extLst>
      <p:ext uri="{BB962C8B-B14F-4D97-AF65-F5344CB8AC3E}">
        <p14:creationId xmlns:p14="http://schemas.microsoft.com/office/powerpoint/2010/main" val="172873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29F32BE8-4CD2-4ECE-B1A0-DEF232A9F6AF}" type="slidenum">
              <a:rPr lang="en-US" smtClean="0">
                <a:cs typeface="Arial" charset="0"/>
              </a:rPr>
              <a:pPr/>
              <a:t>25</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128656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p>
        </p:txBody>
      </p:sp>
      <p:sp>
        <p:nvSpPr>
          <p:cNvPr id="81924" name="Slide Number Placeholder 3"/>
          <p:cNvSpPr>
            <a:spLocks noGrp="1"/>
          </p:cNvSpPr>
          <p:nvPr>
            <p:ph type="sldNum" sz="quarter" idx="5"/>
          </p:nvPr>
        </p:nvSpPr>
        <p:spPr>
          <a:noFill/>
        </p:spPr>
        <p:txBody>
          <a:bodyPr/>
          <a:lstStyle/>
          <a:p>
            <a:fld id="{FD8A1B93-91B4-478F-A8EF-D86C330BEADB}" type="slidenum">
              <a:rPr lang="en-US" smtClean="0">
                <a:cs typeface="Arial" charset="0"/>
              </a:rPr>
              <a:pPr/>
              <a:t>26</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7074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67E9F7DF-6C53-49EF-BCEA-87475868CE20}" type="slidenum">
              <a:rPr lang="en-US" smtClean="0">
                <a:cs typeface="Arial" charset="0"/>
              </a:rPr>
              <a:pPr/>
              <a:t>27</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58693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83972" name="Slide Number Placeholder 3"/>
          <p:cNvSpPr>
            <a:spLocks noGrp="1"/>
          </p:cNvSpPr>
          <p:nvPr>
            <p:ph type="sldNum" sz="quarter" idx="5"/>
          </p:nvPr>
        </p:nvSpPr>
        <p:spPr>
          <a:noFill/>
        </p:spPr>
        <p:txBody>
          <a:bodyPr/>
          <a:lstStyle/>
          <a:p>
            <a:fld id="{6EBA3964-7EBE-4E51-BE7D-280C422128CC}" type="slidenum">
              <a:rPr lang="en-US" smtClean="0">
                <a:cs typeface="Arial" charset="0"/>
              </a:rPr>
              <a:pPr/>
              <a:t>29</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19502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endParaRPr lang="en-US" smtClean="0"/>
          </a:p>
        </p:txBody>
      </p:sp>
      <p:sp>
        <p:nvSpPr>
          <p:cNvPr id="84996" name="Slide Number Placeholder 3"/>
          <p:cNvSpPr>
            <a:spLocks noGrp="1"/>
          </p:cNvSpPr>
          <p:nvPr>
            <p:ph type="sldNum" sz="quarter" idx="5"/>
          </p:nvPr>
        </p:nvSpPr>
        <p:spPr>
          <a:noFill/>
        </p:spPr>
        <p:txBody>
          <a:bodyPr/>
          <a:lstStyle/>
          <a:p>
            <a:fld id="{79B2E48F-0D0F-4ECC-8710-3A9B5E8A22D4}" type="slidenum">
              <a:rPr lang="en-US" smtClean="0">
                <a:cs typeface="Arial" charset="0"/>
              </a:rPr>
              <a:pPr/>
              <a:t>30</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45187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13381326-9D3B-4CFD-B406-E643AA684FD5}" type="slidenum">
              <a:rPr lang="en-US" smtClean="0">
                <a:cs typeface="Arial" charset="0"/>
              </a:rPr>
              <a:pPr/>
              <a:t>3</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4822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p>
            <a:fld id="{430927EE-284E-4076-B82D-4C53C68AF823}" type="slidenum">
              <a:rPr lang="en-US" smtClean="0">
                <a:cs typeface="Arial" charset="0"/>
              </a:rPr>
              <a:pPr/>
              <a:t>32</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82458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endParaRPr lang="en-US" smtClean="0"/>
          </a:p>
        </p:txBody>
      </p:sp>
      <p:sp>
        <p:nvSpPr>
          <p:cNvPr id="87044" name="Slide Number Placeholder 3"/>
          <p:cNvSpPr>
            <a:spLocks noGrp="1"/>
          </p:cNvSpPr>
          <p:nvPr>
            <p:ph type="sldNum" sz="quarter" idx="5"/>
          </p:nvPr>
        </p:nvSpPr>
        <p:spPr>
          <a:noFill/>
        </p:spPr>
        <p:txBody>
          <a:bodyPr/>
          <a:lstStyle/>
          <a:p>
            <a:fld id="{B90715D7-18D5-4914-A01E-583CDF8FD8C2}" type="slidenum">
              <a:rPr lang="en-US" smtClean="0">
                <a:cs typeface="Arial" charset="0"/>
              </a:rPr>
              <a:pPr/>
              <a:t>33</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83035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Slide Number Placeholder 3"/>
          <p:cNvSpPr>
            <a:spLocks noGrp="1"/>
          </p:cNvSpPr>
          <p:nvPr>
            <p:ph type="sldNum" sz="quarter" idx="5"/>
          </p:nvPr>
        </p:nvSpPr>
        <p:spPr>
          <a:noFill/>
        </p:spPr>
        <p:txBody>
          <a:bodyPr/>
          <a:lstStyle/>
          <a:p>
            <a:fld id="{FAABF827-0598-44F8-8E6E-3092D07B1B1B}" type="slidenum">
              <a:rPr lang="en-US" smtClean="0">
                <a:cs typeface="Arial" charset="0"/>
              </a:rPr>
              <a:pPr/>
              <a:t>34</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369920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AA1823FC-1933-4892-9178-D2C6D0B9CAEA}" type="slidenum">
              <a:rPr lang="en-US" smtClean="0">
                <a:cs typeface="Arial" charset="0"/>
              </a:rPr>
              <a:pPr/>
              <a:t>35</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4714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73796525-1656-494D-BE41-45E7E45375CF}" type="slidenum">
              <a:rPr lang="en-US" smtClean="0">
                <a:cs typeface="Arial" charset="0"/>
              </a:rPr>
              <a:pPr/>
              <a:t>36</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08861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endParaRPr lang="en-US" smtClean="0"/>
          </a:p>
        </p:txBody>
      </p:sp>
      <p:sp>
        <p:nvSpPr>
          <p:cNvPr id="91140" name="Slide Number Placeholder 3"/>
          <p:cNvSpPr>
            <a:spLocks noGrp="1"/>
          </p:cNvSpPr>
          <p:nvPr>
            <p:ph type="sldNum" sz="quarter" idx="5"/>
          </p:nvPr>
        </p:nvSpPr>
        <p:spPr>
          <a:noFill/>
        </p:spPr>
        <p:txBody>
          <a:bodyPr/>
          <a:lstStyle/>
          <a:p>
            <a:fld id="{B0C03B21-F1BA-4AC5-AFF3-5C4318589774}" type="slidenum">
              <a:rPr lang="en-US" smtClean="0">
                <a:cs typeface="Arial" charset="0"/>
              </a:rPr>
              <a:pPr/>
              <a:t>37</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047102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p>
        </p:txBody>
      </p:sp>
      <p:sp>
        <p:nvSpPr>
          <p:cNvPr id="92164" name="Slide Number Placeholder 3"/>
          <p:cNvSpPr>
            <a:spLocks noGrp="1"/>
          </p:cNvSpPr>
          <p:nvPr>
            <p:ph type="sldNum" sz="quarter" idx="5"/>
          </p:nvPr>
        </p:nvSpPr>
        <p:spPr>
          <a:noFill/>
        </p:spPr>
        <p:txBody>
          <a:bodyPr/>
          <a:lstStyle/>
          <a:p>
            <a:fld id="{C51DCD23-CBB1-494C-82C9-80ACF26261D8}" type="slidenum">
              <a:rPr lang="en-US" smtClean="0">
                <a:cs typeface="Arial" charset="0"/>
              </a:rPr>
              <a:pPr/>
              <a:t>39</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97478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endParaRPr lang="en-US" smtClean="0"/>
          </a:p>
        </p:txBody>
      </p:sp>
      <p:sp>
        <p:nvSpPr>
          <p:cNvPr id="93188" name="Slide Number Placeholder 3"/>
          <p:cNvSpPr>
            <a:spLocks noGrp="1"/>
          </p:cNvSpPr>
          <p:nvPr>
            <p:ph type="sldNum" sz="quarter" idx="5"/>
          </p:nvPr>
        </p:nvSpPr>
        <p:spPr>
          <a:noFill/>
        </p:spPr>
        <p:txBody>
          <a:bodyPr/>
          <a:lstStyle/>
          <a:p>
            <a:fld id="{6470635D-3A8F-4E2D-9722-6A3B88BA8215}" type="slidenum">
              <a:rPr lang="en-US" smtClean="0">
                <a:cs typeface="Arial" charset="0"/>
              </a:rPr>
              <a:pPr/>
              <a:t>40</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147610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smtClean="0"/>
          </a:p>
        </p:txBody>
      </p:sp>
      <p:sp>
        <p:nvSpPr>
          <p:cNvPr id="94212" name="Slide Number Placeholder 3"/>
          <p:cNvSpPr>
            <a:spLocks noGrp="1"/>
          </p:cNvSpPr>
          <p:nvPr>
            <p:ph type="sldNum" sz="quarter" idx="5"/>
          </p:nvPr>
        </p:nvSpPr>
        <p:spPr>
          <a:noFill/>
        </p:spPr>
        <p:txBody>
          <a:bodyPr/>
          <a:lstStyle/>
          <a:p>
            <a:fld id="{7D8EA413-72D3-4DBA-9D01-E81B9A6BE8F1}" type="slidenum">
              <a:rPr lang="en-US" smtClean="0">
                <a:cs typeface="Arial" charset="0"/>
              </a:rPr>
              <a:pPr/>
              <a:t>41</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272715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en-US" smtClean="0"/>
          </a:p>
        </p:txBody>
      </p:sp>
      <p:sp>
        <p:nvSpPr>
          <p:cNvPr id="95236" name="Slide Number Placeholder 3"/>
          <p:cNvSpPr>
            <a:spLocks noGrp="1"/>
          </p:cNvSpPr>
          <p:nvPr>
            <p:ph type="sldNum" sz="quarter" idx="5"/>
          </p:nvPr>
        </p:nvSpPr>
        <p:spPr>
          <a:noFill/>
        </p:spPr>
        <p:txBody>
          <a:bodyPr/>
          <a:lstStyle/>
          <a:p>
            <a:fld id="{2A152156-A39E-40B8-8178-5EF4B7CD2BA3}" type="slidenum">
              <a:rPr lang="en-US" smtClean="0">
                <a:cs typeface="Arial" charset="0"/>
              </a:rPr>
              <a:pPr/>
              <a:t>42</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5232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51B4822-06DA-47AA-A962-998718E373B8}" type="slidenum">
              <a:rPr kumimoji="0" lang="en-US" altLang="en-US" smtClean="0"/>
              <a:pPr>
                <a:spcBef>
                  <a:spcPct val="0"/>
                </a:spcBef>
              </a:pPr>
              <a:t>4</a:t>
            </a:fld>
            <a:endParaRPr kumimoji="0" lang="en-US" altLang="en-US" smtClean="0"/>
          </a:p>
        </p:txBody>
      </p:sp>
    </p:spTree>
    <p:extLst>
      <p:ext uri="{BB962C8B-B14F-4D97-AF65-F5344CB8AC3E}">
        <p14:creationId xmlns:p14="http://schemas.microsoft.com/office/powerpoint/2010/main" val="214493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p>
        </p:txBody>
      </p:sp>
      <p:sp>
        <p:nvSpPr>
          <p:cNvPr id="96260" name="Slide Number Placeholder 3"/>
          <p:cNvSpPr>
            <a:spLocks noGrp="1"/>
          </p:cNvSpPr>
          <p:nvPr>
            <p:ph type="sldNum" sz="quarter" idx="5"/>
          </p:nvPr>
        </p:nvSpPr>
        <p:spPr>
          <a:noFill/>
        </p:spPr>
        <p:txBody>
          <a:bodyPr/>
          <a:lstStyle/>
          <a:p>
            <a:fld id="{CCB0D21F-8970-46F5-8BC8-1DF598F53BA6}" type="slidenum">
              <a:rPr lang="en-US" smtClean="0">
                <a:cs typeface="Arial" charset="0"/>
              </a:rPr>
              <a:pPr/>
              <a:t>44</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31168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BFCB50AB-7C57-4E63-8623-E19635B4C8BB}" type="slidenum">
              <a:rPr lang="en-US" smtClean="0">
                <a:cs typeface="Arial" charset="0"/>
              </a:rPr>
              <a:pPr/>
              <a:t>46</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575950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p>
        </p:txBody>
      </p:sp>
      <p:sp>
        <p:nvSpPr>
          <p:cNvPr id="98308" name="Slide Number Placeholder 3"/>
          <p:cNvSpPr>
            <a:spLocks noGrp="1"/>
          </p:cNvSpPr>
          <p:nvPr>
            <p:ph type="sldNum" sz="quarter" idx="5"/>
          </p:nvPr>
        </p:nvSpPr>
        <p:spPr>
          <a:noFill/>
        </p:spPr>
        <p:txBody>
          <a:bodyPr/>
          <a:lstStyle/>
          <a:p>
            <a:fld id="{D98DA135-8E89-4C05-8CDD-D9DE3C3CE78E}" type="slidenum">
              <a:rPr lang="en-US" smtClean="0">
                <a:cs typeface="Arial" charset="0"/>
              </a:rPr>
              <a:pPr/>
              <a:t>48</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776438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p>
        </p:txBody>
      </p:sp>
      <p:sp>
        <p:nvSpPr>
          <p:cNvPr id="100356" name="Slide Number Placeholder 3"/>
          <p:cNvSpPr>
            <a:spLocks noGrp="1"/>
          </p:cNvSpPr>
          <p:nvPr>
            <p:ph type="sldNum" sz="quarter" idx="5"/>
          </p:nvPr>
        </p:nvSpPr>
        <p:spPr>
          <a:noFill/>
        </p:spPr>
        <p:txBody>
          <a:bodyPr/>
          <a:lstStyle/>
          <a:p>
            <a:fld id="{93B1D933-7E42-4210-BD5D-751099A2B7F4}" type="slidenum">
              <a:rPr lang="en-US" smtClean="0">
                <a:cs typeface="Arial" charset="0"/>
              </a:rPr>
              <a:pPr/>
              <a:t>49</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750157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98833413-B702-4F06-931C-2F2EF7910823}" type="slidenum">
              <a:rPr lang="en-US" smtClean="0">
                <a:cs typeface="Arial" charset="0"/>
              </a:rPr>
              <a:pPr/>
              <a:t>50</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80315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B6BD450-8D6F-4C6F-811C-5B5A0FC386F3}" type="slidenum">
              <a:rPr lang="en-US" smtClean="0">
                <a:cs typeface="Arial" charset="0"/>
              </a:rPr>
              <a:pPr/>
              <a:t>51</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78058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mtClean="0"/>
          </a:p>
        </p:txBody>
      </p:sp>
      <p:sp>
        <p:nvSpPr>
          <p:cNvPr id="103428" name="Slide Number Placeholder 3"/>
          <p:cNvSpPr>
            <a:spLocks noGrp="1"/>
          </p:cNvSpPr>
          <p:nvPr>
            <p:ph type="sldNum" sz="quarter" idx="5"/>
          </p:nvPr>
        </p:nvSpPr>
        <p:spPr>
          <a:noFill/>
        </p:spPr>
        <p:txBody>
          <a:bodyPr/>
          <a:lstStyle/>
          <a:p>
            <a:fld id="{CC70AC1F-2D29-4B8A-A4CB-EF1F952779F6}" type="slidenum">
              <a:rPr lang="en-US" smtClean="0">
                <a:cs typeface="Arial" charset="0"/>
              </a:rPr>
              <a:pPr/>
              <a:t>52</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47552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p>
        </p:txBody>
      </p:sp>
      <p:sp>
        <p:nvSpPr>
          <p:cNvPr id="104452" name="Slide Number Placeholder 3"/>
          <p:cNvSpPr>
            <a:spLocks noGrp="1"/>
          </p:cNvSpPr>
          <p:nvPr>
            <p:ph type="sldNum" sz="quarter" idx="5"/>
          </p:nvPr>
        </p:nvSpPr>
        <p:spPr>
          <a:noFill/>
        </p:spPr>
        <p:txBody>
          <a:bodyPr/>
          <a:lstStyle/>
          <a:p>
            <a:fld id="{5E1C58EA-5E88-4671-8E58-5891CFE368E6}" type="slidenum">
              <a:rPr lang="en-US" smtClean="0">
                <a:cs typeface="Arial" charset="0"/>
              </a:rPr>
              <a:pPr/>
              <a:t>53</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75039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521B342-0AAF-45CD-8A07-0E870E5A2107}" type="slidenum">
              <a:rPr kumimoji="0" lang="en-US" altLang="en-US" smtClean="0"/>
              <a:pPr>
                <a:spcBef>
                  <a:spcPct val="0"/>
                </a:spcBef>
              </a:pPr>
              <a:t>54</a:t>
            </a:fld>
            <a:endParaRPr kumimoji="0" lang="en-US" altLang="en-US" smtClean="0"/>
          </a:p>
        </p:txBody>
      </p:sp>
    </p:spTree>
    <p:extLst>
      <p:ext uri="{BB962C8B-B14F-4D97-AF65-F5344CB8AC3E}">
        <p14:creationId xmlns:p14="http://schemas.microsoft.com/office/powerpoint/2010/main" val="1867893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C0F9525-8978-4F2F-839A-DD426CBC196A}" type="slidenum">
              <a:rPr kumimoji="0" lang="en-US" altLang="en-US" smtClean="0"/>
              <a:pPr>
                <a:spcBef>
                  <a:spcPct val="0"/>
                </a:spcBef>
              </a:pPr>
              <a:t>55</a:t>
            </a:fld>
            <a:endParaRPr kumimoji="0" lang="en-US" altLang="en-US" smtClean="0"/>
          </a:p>
        </p:txBody>
      </p:sp>
    </p:spTree>
    <p:extLst>
      <p:ext uri="{BB962C8B-B14F-4D97-AF65-F5344CB8AC3E}">
        <p14:creationId xmlns:p14="http://schemas.microsoft.com/office/powerpoint/2010/main" val="261499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32B28A0B-74AE-4087-B718-FC60B96E89A8}" type="slidenum">
              <a:rPr lang="en-US" smtClean="0">
                <a:cs typeface="Arial" charset="0"/>
              </a:rPr>
              <a:pPr/>
              <a:t>5</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0351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941D9F8F-009D-4A46-B6C4-B78D4D7533E4}" type="slidenum">
              <a:rPr lang="en-US" smtClean="0">
                <a:cs typeface="Arial" charset="0"/>
              </a:rPr>
              <a:pPr/>
              <a:t>8</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9705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5B2B813A-5FE2-41EE-8CEB-E22745BC8358}" type="slidenum">
              <a:rPr lang="en-US" smtClean="0">
                <a:cs typeface="Arial" charset="0"/>
              </a:rPr>
              <a:pPr/>
              <a:t>10</a:t>
            </a:fld>
            <a:endParaRPr lang="en-US" smtClean="0">
              <a:cs typeface="Arial"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8966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6C646B-28BC-4BEB-A41E-3236D7BF83D4}" type="slidenum">
              <a:rPr kumimoji="0" lang="en-US" altLang="en-US" smtClean="0"/>
              <a:pPr>
                <a:spcBef>
                  <a:spcPct val="0"/>
                </a:spcBef>
              </a:pPr>
              <a:t>11</a:t>
            </a:fld>
            <a:endParaRPr kumimoji="0" lang="en-US" altLang="en-US" smtClean="0"/>
          </a:p>
        </p:txBody>
      </p:sp>
    </p:spTree>
    <p:extLst>
      <p:ext uri="{BB962C8B-B14F-4D97-AF65-F5344CB8AC3E}">
        <p14:creationId xmlns:p14="http://schemas.microsoft.com/office/powerpoint/2010/main" val="246471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E2A8280-0EC6-4BD1-AED5-B446C1C80F2D}" type="slidenum">
              <a:rPr kumimoji="0" lang="en-US" altLang="en-US" smtClean="0"/>
              <a:pPr>
                <a:spcBef>
                  <a:spcPct val="0"/>
                </a:spcBef>
              </a:pPr>
              <a:t>12</a:t>
            </a:fld>
            <a:endParaRPr kumimoji="0" lang="en-US" altLang="en-US" smtClean="0"/>
          </a:p>
        </p:txBody>
      </p:sp>
    </p:spTree>
    <p:extLst>
      <p:ext uri="{BB962C8B-B14F-4D97-AF65-F5344CB8AC3E}">
        <p14:creationId xmlns:p14="http://schemas.microsoft.com/office/powerpoint/2010/main" val="199007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72FE463-0255-49BE-BC5C-4770C1D37266}" type="slidenum">
              <a:rPr kumimoji="0" lang="en-US" altLang="en-US" smtClean="0"/>
              <a:pPr>
                <a:spcBef>
                  <a:spcPct val="0"/>
                </a:spcBef>
              </a:pPr>
              <a:t>13</a:t>
            </a:fld>
            <a:endParaRPr kumimoji="0" lang="en-US" altLang="en-US" smtClean="0"/>
          </a:p>
        </p:txBody>
      </p:sp>
    </p:spTree>
    <p:extLst>
      <p:ext uri="{BB962C8B-B14F-4D97-AF65-F5344CB8AC3E}">
        <p14:creationId xmlns:p14="http://schemas.microsoft.com/office/powerpoint/2010/main" val="283538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609600" y="1632912"/>
            <a:ext cx="3200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Module 2</a:t>
            </a:r>
          </a:p>
        </p:txBody>
      </p:sp>
      <p:sp>
        <p:nvSpPr>
          <p:cNvPr id="3" name="Text Box 13"/>
          <p:cNvSpPr txBox="1">
            <a:spLocks noChangeArrowheads="1"/>
          </p:cNvSpPr>
          <p:nvPr userDrawn="1"/>
        </p:nvSpPr>
        <p:spPr bwMode="auto">
          <a:xfrm>
            <a:off x="685800" y="2590800"/>
            <a:ext cx="304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Selection Control</a:t>
            </a:r>
          </a:p>
        </p:txBody>
      </p:sp>
      <p:pic>
        <p:nvPicPr>
          <p:cNvPr id="5" name="Picture 4" descr="http://hepm-highered.pearsoned.com/mdb/bigcovers/7/0134038177_i.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2788" y="685800"/>
            <a:ext cx="3898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18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AverageScore.java"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LoanQualifier.java"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TestResults.java"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StringCompare.java"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StringCompareTo.java"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SecretWord.java"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VariableScope.java"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NoBreaks.java"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hyperlink" Target="SwitchDemo.java" TargetMode="External"/><Relationship Id="rId4" Type="http://schemas.openxmlformats.org/officeDocument/2006/relationships/hyperlink" Target="PetFood.java"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4F0D06-7838-4918-BFE9-268D2ACC6988}"/>
              </a:ext>
            </a:extLst>
          </p:cNvPr>
          <p:cNvPicPr>
            <a:picLocks noChangeAspect="1"/>
          </p:cNvPicPr>
          <p:nvPr/>
        </p:nvPicPr>
        <p:blipFill>
          <a:blip r:embed="rId3"/>
          <a:stretch>
            <a:fillRect/>
          </a:stretch>
        </p:blipFill>
        <p:spPr>
          <a:xfrm>
            <a:off x="4343400" y="533400"/>
            <a:ext cx="4511040" cy="56388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292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lstStyle/>
          <a:p>
            <a:pPr eaLnBrk="1" hangingPunct="1"/>
            <a:r>
              <a:rPr lang="en-US" smtClean="0"/>
              <a:t>Boolean Expressions</a:t>
            </a:r>
          </a:p>
        </p:txBody>
      </p:sp>
      <p:sp>
        <p:nvSpPr>
          <p:cNvPr id="10244" name="Rectangle 3"/>
          <p:cNvSpPr>
            <a:spLocks noGrp="1" noChangeArrowheads="1"/>
          </p:cNvSpPr>
          <p:nvPr>
            <p:ph type="body" idx="4294967295"/>
          </p:nvPr>
        </p:nvSpPr>
        <p:spPr>
          <a:xfrm>
            <a:off x="304800" y="1600200"/>
            <a:ext cx="8294688" cy="1219200"/>
          </a:xfrm>
        </p:spPr>
        <p:txBody>
          <a:bodyPr/>
          <a:lstStyle/>
          <a:p>
            <a:pPr eaLnBrk="1" hangingPunct="1">
              <a:lnSpc>
                <a:spcPct val="90000"/>
              </a:lnSpc>
            </a:pPr>
            <a:r>
              <a:rPr lang="en-US" sz="2800" dirty="0" smtClean="0"/>
              <a:t>A </a:t>
            </a:r>
            <a:r>
              <a:rPr lang="en-US" sz="2800" i="1" dirty="0" err="1" smtClean="0"/>
              <a:t>boolean</a:t>
            </a:r>
            <a:r>
              <a:rPr lang="en-US" sz="2800" i="1" dirty="0" smtClean="0"/>
              <a:t> expression</a:t>
            </a:r>
            <a:r>
              <a:rPr lang="en-US" sz="2800" dirty="0" smtClean="0"/>
              <a:t> is any variable or calculation that results in a </a:t>
            </a:r>
            <a:r>
              <a:rPr lang="en-US" sz="2800" i="1" dirty="0" smtClean="0">
                <a:solidFill>
                  <a:srgbClr val="FF0000"/>
                </a:solidFill>
              </a:rPr>
              <a:t>true</a:t>
            </a:r>
            <a:r>
              <a:rPr lang="en-US" sz="2800" dirty="0" smtClean="0"/>
              <a:t> or </a:t>
            </a:r>
            <a:r>
              <a:rPr lang="en-US" sz="2800" i="1" dirty="0" smtClean="0">
                <a:solidFill>
                  <a:srgbClr val="FF0000"/>
                </a:solidFill>
              </a:rPr>
              <a:t>false</a:t>
            </a:r>
            <a:r>
              <a:rPr lang="en-US" sz="2800" dirty="0" smtClean="0"/>
              <a:t> condition.</a:t>
            </a:r>
          </a:p>
        </p:txBody>
      </p:sp>
      <p:graphicFrame>
        <p:nvGraphicFramePr>
          <p:cNvPr id="145446" name="Group 38"/>
          <p:cNvGraphicFramePr>
            <a:graphicFrameLocks noGrp="1"/>
          </p:cNvGraphicFramePr>
          <p:nvPr/>
        </p:nvGraphicFramePr>
        <p:xfrm>
          <a:off x="1524000" y="3124200"/>
          <a:ext cx="6096000" cy="2895602"/>
        </p:xfrm>
        <a:graphic>
          <a:graphicData uri="http://schemas.openxmlformats.org/drawingml/2006/table">
            <a:tbl>
              <a:tblPr/>
              <a:tblGrid>
                <a:gridCol w="3048000"/>
                <a:gridCol w="3048000"/>
              </a:tblGrid>
              <a:tr h="4143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accent2"/>
                          </a:solidFill>
                          <a:effectLst/>
                          <a:latin typeface="Times New Roman" pitchFamily="18" charset="0"/>
                          <a:cs typeface="Arial"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accent2"/>
                          </a:solidFill>
                          <a:effectLst/>
                          <a:latin typeface="Times New Roman" pitchFamily="18" charset="0"/>
                          <a:cs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4127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greater than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&lt;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less than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greater than or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&lt;=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less than or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x !=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x not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7376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pPr eaLnBrk="1" hangingPunct="1"/>
            <a:r>
              <a:rPr lang="en-US" altLang="en-US" smtClean="0">
                <a:latin typeface="Courier New" panose="02070309020205020404" pitchFamily="49" charset="0"/>
              </a:rPr>
              <a:t>if </a:t>
            </a:r>
            <a:r>
              <a:rPr lang="en-US" altLang="en-US" smtClean="0"/>
              <a:t>Statements and Boolean Expressions</a:t>
            </a:r>
          </a:p>
        </p:txBody>
      </p:sp>
      <p:sp>
        <p:nvSpPr>
          <p:cNvPr id="17412" name="Rectangle 3"/>
          <p:cNvSpPr>
            <a:spLocks noGrp="1" noChangeArrowheads="1"/>
          </p:cNvSpPr>
          <p:nvPr>
            <p:ph type="body" idx="4294967295"/>
          </p:nvPr>
        </p:nvSpPr>
        <p:spPr/>
        <p:txBody>
          <a:bodyPr/>
          <a:lstStyle/>
          <a:p>
            <a:pPr eaLnBrk="1" hangingPunct="1">
              <a:lnSpc>
                <a:spcPct val="80000"/>
              </a:lnSpc>
              <a:buFontTx/>
              <a:buNone/>
            </a:pPr>
            <a:r>
              <a:rPr lang="en-US" altLang="en-US" sz="2000" smtClean="0">
                <a:latin typeface="Courier New" panose="02070309020205020404" pitchFamily="49" charset="0"/>
              </a:rPr>
              <a:t>if (x &gt; y)</a:t>
            </a:r>
          </a:p>
          <a:p>
            <a:pPr lvl="1" eaLnBrk="1" hangingPunct="1">
              <a:lnSpc>
                <a:spcPct val="80000"/>
              </a:lnSpc>
              <a:buFontTx/>
              <a:buNone/>
            </a:pPr>
            <a:r>
              <a:rPr lang="en-US" altLang="en-US" sz="1800" smtClean="0">
                <a:latin typeface="Courier New" panose="02070309020205020404" pitchFamily="49" charset="0"/>
              </a:rPr>
              <a:t>System.out.println("X is greater than Y</a:t>
            </a:r>
            <a:r>
              <a:rPr lang="en-US" altLang="en-US" sz="1800" smtClean="0">
                <a:latin typeface="Courier New" panose="02070309020205020404" pitchFamily="49" charset="0"/>
                <a:cs typeface="Courier New" panose="02070309020205020404" pitchFamily="49" charset="0"/>
              </a:rPr>
              <a:t>"</a:t>
            </a:r>
            <a:r>
              <a:rPr lang="en-US" altLang="en-US" sz="1800" smtClean="0">
                <a:latin typeface="Courier New" panose="02070309020205020404" pitchFamily="49" charset="0"/>
              </a:rPr>
              <a:t>);</a:t>
            </a:r>
            <a:br>
              <a:rPr lang="en-US" altLang="en-US" sz="1800" smtClean="0">
                <a:latin typeface="Courier New" panose="02070309020205020404" pitchFamily="49" charset="0"/>
              </a:rPr>
            </a:br>
            <a:r>
              <a:rPr lang="en-US" altLang="en-US" sz="1800" smtClean="0">
                <a:latin typeface="Courier New" panose="02070309020205020404" pitchFamily="49" charset="0"/>
              </a:rPr>
              <a:t>	</a:t>
            </a:r>
          </a:p>
          <a:p>
            <a:pPr eaLnBrk="1" hangingPunct="1">
              <a:lnSpc>
                <a:spcPct val="80000"/>
              </a:lnSpc>
              <a:buFontTx/>
              <a:buNone/>
            </a:pPr>
            <a:r>
              <a:rPr lang="en-US" altLang="en-US" sz="2000" smtClean="0">
                <a:latin typeface="Courier New" panose="02070309020205020404" pitchFamily="49" charset="0"/>
              </a:rPr>
              <a:t>if(x == y)</a:t>
            </a:r>
          </a:p>
          <a:p>
            <a:pPr lvl="1" eaLnBrk="1" hangingPunct="1">
              <a:lnSpc>
                <a:spcPct val="80000"/>
              </a:lnSpc>
              <a:buFontTx/>
              <a:buNone/>
            </a:pPr>
            <a:r>
              <a:rPr lang="en-US" altLang="en-US" sz="1800" smtClean="0">
                <a:latin typeface="Courier New" panose="02070309020205020404" pitchFamily="49" charset="0"/>
              </a:rPr>
              <a:t>System.out.println("X is equal to Y");</a:t>
            </a:r>
            <a:br>
              <a:rPr lang="en-US" altLang="en-US" sz="1800" smtClean="0">
                <a:latin typeface="Courier New" panose="02070309020205020404" pitchFamily="49" charset="0"/>
              </a:rPr>
            </a:br>
            <a:endParaRPr lang="en-US" altLang="en-US" sz="1800" smtClean="0">
              <a:latin typeface="Courier New" panose="02070309020205020404" pitchFamily="49" charset="0"/>
            </a:endParaRPr>
          </a:p>
          <a:p>
            <a:pPr eaLnBrk="1" hangingPunct="1">
              <a:lnSpc>
                <a:spcPct val="80000"/>
              </a:lnSpc>
              <a:buFontTx/>
              <a:buNone/>
            </a:pPr>
            <a:r>
              <a:rPr lang="en-US" altLang="en-US" sz="2000" smtClean="0">
                <a:latin typeface="Courier New" panose="02070309020205020404" pitchFamily="49" charset="0"/>
              </a:rPr>
              <a:t>if(x != y)</a:t>
            </a:r>
          </a:p>
          <a:p>
            <a:pPr eaLnBrk="1" hangingPunct="1">
              <a:lnSpc>
                <a:spcPct val="80000"/>
              </a:lnSpc>
              <a:buFontTx/>
              <a:buNone/>
            </a:pPr>
            <a:r>
              <a:rPr lang="en-US" altLang="en-US" sz="2000" smtClean="0">
                <a:latin typeface="Courier New" panose="02070309020205020404" pitchFamily="49" charset="0"/>
              </a:rPr>
              <a:t>{</a:t>
            </a:r>
          </a:p>
          <a:p>
            <a:pPr lvl="1" eaLnBrk="1" hangingPunct="1">
              <a:lnSpc>
                <a:spcPct val="80000"/>
              </a:lnSpc>
              <a:buFontTx/>
              <a:buNone/>
            </a:pPr>
            <a:r>
              <a:rPr lang="en-US" altLang="en-US" sz="1800" smtClean="0">
                <a:latin typeface="Courier New" panose="02070309020205020404" pitchFamily="49" charset="0"/>
              </a:rPr>
              <a:t>System.out.println("X is not equal to Y");</a:t>
            </a:r>
          </a:p>
          <a:p>
            <a:pPr lvl="1" eaLnBrk="1" hangingPunct="1">
              <a:lnSpc>
                <a:spcPct val="80000"/>
              </a:lnSpc>
              <a:buFontTx/>
              <a:buNone/>
            </a:pPr>
            <a:r>
              <a:rPr lang="en-US" altLang="en-US" sz="1800" smtClean="0">
                <a:latin typeface="Courier New" panose="02070309020205020404" pitchFamily="49" charset="0"/>
              </a:rPr>
              <a:t>x = y;</a:t>
            </a:r>
          </a:p>
          <a:p>
            <a:pPr lvl="1" eaLnBrk="1" hangingPunct="1">
              <a:lnSpc>
                <a:spcPct val="80000"/>
              </a:lnSpc>
              <a:buFontTx/>
              <a:buNone/>
            </a:pPr>
            <a:r>
              <a:rPr lang="en-US" altLang="en-US" sz="1800" smtClean="0">
                <a:latin typeface="Courier New" panose="02070309020205020404" pitchFamily="49" charset="0"/>
              </a:rPr>
              <a:t>System.out.println("However, now it is.");</a:t>
            </a:r>
          </a:p>
          <a:p>
            <a:pPr eaLnBrk="1" hangingPunct="1">
              <a:lnSpc>
                <a:spcPct val="80000"/>
              </a:lnSpc>
              <a:buFontTx/>
              <a:buNone/>
            </a:pPr>
            <a:r>
              <a:rPr lang="en-US" altLang="en-US" sz="2000" smtClean="0">
                <a:latin typeface="Courier New" panose="02070309020205020404" pitchFamily="49" charset="0"/>
              </a:rPr>
              <a:t>}</a:t>
            </a:r>
          </a:p>
          <a:p>
            <a:pPr eaLnBrk="1" hangingPunct="1">
              <a:lnSpc>
                <a:spcPct val="80000"/>
              </a:lnSpc>
              <a:buFontTx/>
              <a:buNone/>
            </a:pPr>
            <a:endParaRPr lang="en-US" altLang="en-US" sz="2000" smtClean="0"/>
          </a:p>
          <a:p>
            <a:pPr eaLnBrk="1" hangingPunct="1">
              <a:lnSpc>
                <a:spcPct val="80000"/>
              </a:lnSpc>
              <a:buFontTx/>
              <a:buNone/>
            </a:pPr>
            <a:r>
              <a:rPr lang="en-US" altLang="en-US" sz="2000" smtClean="0"/>
              <a:t>Example: </a:t>
            </a:r>
            <a:r>
              <a:rPr lang="en-US" altLang="en-US" sz="2000" smtClean="0">
                <a:hlinkClick r:id="rId3" action="ppaction://hlinkfile"/>
              </a:rPr>
              <a:t>AverageScore.java</a:t>
            </a:r>
            <a:endParaRPr lang="en-US" altLang="en-US" sz="2000" smtClean="0"/>
          </a:p>
          <a:p>
            <a:pPr eaLnBrk="1" hangingPunct="1">
              <a:lnSpc>
                <a:spcPct val="80000"/>
              </a:lnSpc>
              <a:buFontTx/>
              <a:buNone/>
            </a:pPr>
            <a:endParaRPr lang="en-US" altLang="en-US" sz="2000" smtClean="0"/>
          </a:p>
        </p:txBody>
      </p:sp>
    </p:spTree>
    <p:extLst>
      <p:ext uri="{BB962C8B-B14F-4D97-AF65-F5344CB8AC3E}">
        <p14:creationId xmlns:p14="http://schemas.microsoft.com/office/powerpoint/2010/main" val="251736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04800" y="152400"/>
            <a:ext cx="8077200" cy="1143000"/>
          </a:xfrm>
        </p:spPr>
        <p:txBody>
          <a:bodyPr/>
          <a:lstStyle/>
          <a:p>
            <a:pPr eaLnBrk="1" hangingPunct="1"/>
            <a:r>
              <a:rPr lang="en-US" altLang="en-US" smtClean="0"/>
              <a:t>Programming Style and </a:t>
            </a:r>
            <a:r>
              <a:rPr lang="en-US" altLang="en-US" smtClean="0">
                <a:latin typeface="Courier New" panose="02070309020205020404" pitchFamily="49" charset="0"/>
              </a:rPr>
              <a:t>if</a:t>
            </a:r>
            <a:r>
              <a:rPr lang="en-US" altLang="en-US" smtClean="0"/>
              <a:t> Statements</a:t>
            </a:r>
          </a:p>
        </p:txBody>
      </p:sp>
      <p:sp>
        <p:nvSpPr>
          <p:cNvPr id="19460" name="Rectangle 3"/>
          <p:cNvSpPr>
            <a:spLocks noGrp="1" noChangeArrowheads="1"/>
          </p:cNvSpPr>
          <p:nvPr>
            <p:ph type="body" idx="4294967295"/>
          </p:nvPr>
        </p:nvSpPr>
        <p:spPr>
          <a:xfrm>
            <a:off x="304800" y="1633538"/>
            <a:ext cx="8458200" cy="1219200"/>
          </a:xfrm>
        </p:spPr>
        <p:txBody>
          <a:bodyPr/>
          <a:lstStyle/>
          <a:p>
            <a:pPr eaLnBrk="1" hangingPunct="1"/>
            <a:r>
              <a:rPr lang="en-US" altLang="en-US" smtClean="0"/>
              <a:t>An </a:t>
            </a:r>
            <a:r>
              <a:rPr lang="en-US" altLang="en-US" smtClean="0">
                <a:latin typeface="Courier New" panose="02070309020205020404" pitchFamily="49" charset="0"/>
              </a:rPr>
              <a:t>if</a:t>
            </a:r>
            <a:r>
              <a:rPr lang="en-US" altLang="en-US" smtClean="0"/>
              <a:t> statement can span more than one line; however, it is still one statement.</a:t>
            </a:r>
          </a:p>
        </p:txBody>
      </p:sp>
      <p:sp>
        <p:nvSpPr>
          <p:cNvPr id="19461" name="Text Box 4"/>
          <p:cNvSpPr txBox="1">
            <a:spLocks noChangeArrowheads="1"/>
          </p:cNvSpPr>
          <p:nvPr/>
        </p:nvSpPr>
        <p:spPr bwMode="auto">
          <a:xfrm>
            <a:off x="1905000" y="2852738"/>
            <a:ext cx="60198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lvl="1" algn="l" eaLnBrk="1" hangingPunct="1">
              <a:spcBef>
                <a:spcPct val="0"/>
              </a:spcBef>
              <a:buClrTx/>
              <a:buFontTx/>
              <a:buNone/>
            </a:pPr>
            <a:r>
              <a:rPr lang="en-US" altLang="en-US" sz="2400" baseline="0" dirty="0">
                <a:latin typeface="Courier New" panose="02070309020205020404" pitchFamily="49" charset="0"/>
              </a:rPr>
              <a:t>if (average &gt; 95)</a:t>
            </a:r>
          </a:p>
          <a:p>
            <a:pPr lvl="1" algn="l" eaLnBrk="1" hangingPunct="1">
              <a:spcBef>
                <a:spcPct val="0"/>
              </a:spcBef>
              <a:buClrTx/>
              <a:buFontTx/>
              <a:buNone/>
            </a:pPr>
            <a:r>
              <a:rPr lang="en-US" altLang="en-US" sz="2400" baseline="0" dirty="0">
                <a:latin typeface="Courier New" panose="02070309020205020404" pitchFamily="49" charset="0"/>
              </a:rPr>
              <a:t>   grade = ′A′;</a:t>
            </a:r>
            <a:r>
              <a:rPr lang="en-US" altLang="en-US" sz="2000" baseline="0" dirty="0">
                <a:latin typeface="Courier New" panose="02070309020205020404" pitchFamily="49" charset="0"/>
              </a:rPr>
              <a:t/>
            </a:r>
            <a:br>
              <a:rPr lang="en-US" altLang="en-US" sz="2000" baseline="0" dirty="0">
                <a:latin typeface="Courier New" panose="02070309020205020404" pitchFamily="49" charset="0"/>
              </a:rPr>
            </a:br>
            <a:endParaRPr lang="en-US" altLang="en-US" sz="2000" baseline="0" dirty="0">
              <a:latin typeface="Courier New" panose="02070309020205020404" pitchFamily="49" charset="0"/>
            </a:endParaRPr>
          </a:p>
          <a:p>
            <a:pPr algn="l" eaLnBrk="1" hangingPunct="1">
              <a:spcBef>
                <a:spcPct val="0"/>
              </a:spcBef>
              <a:buClrTx/>
              <a:buFontTx/>
              <a:buNone/>
            </a:pPr>
            <a:r>
              <a:rPr lang="en-US" altLang="en-US" sz="2400" baseline="0" dirty="0"/>
              <a:t>is functionally equivalent to</a:t>
            </a:r>
            <a:br>
              <a:rPr lang="en-US" altLang="en-US" sz="2400" baseline="0" dirty="0"/>
            </a:br>
            <a:endParaRPr lang="en-US" altLang="en-US" sz="2400" baseline="0" dirty="0"/>
          </a:p>
          <a:p>
            <a:pPr lvl="1" algn="l" eaLnBrk="1" hangingPunct="1">
              <a:spcBef>
                <a:spcPct val="0"/>
              </a:spcBef>
              <a:buClrTx/>
              <a:buFontTx/>
              <a:buNone/>
            </a:pPr>
            <a:r>
              <a:rPr lang="en-US" altLang="en-US" sz="2000" baseline="0" dirty="0">
                <a:latin typeface="Courier New" panose="02070309020205020404" pitchFamily="49" charset="0"/>
              </a:rPr>
              <a:t>if(average &gt; 95) grade = ′A′;</a:t>
            </a:r>
          </a:p>
          <a:p>
            <a:pPr algn="l" eaLnBrk="1" hangingPunct="1">
              <a:spcBef>
                <a:spcPct val="50000"/>
              </a:spcBef>
              <a:buClrTx/>
              <a:buFontTx/>
              <a:buNone/>
            </a:pPr>
            <a:endParaRPr lang="en-US" altLang="en-US" sz="2400" baseline="0" dirty="0"/>
          </a:p>
        </p:txBody>
      </p:sp>
    </p:spTree>
    <p:extLst>
      <p:ext uri="{BB962C8B-B14F-4D97-AF65-F5344CB8AC3E}">
        <p14:creationId xmlns:p14="http://schemas.microsoft.com/office/powerpoint/2010/main" val="808316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p:txBody>
          <a:bodyPr/>
          <a:lstStyle/>
          <a:p>
            <a:pPr eaLnBrk="1" hangingPunct="1"/>
            <a:r>
              <a:rPr lang="en-US" altLang="en-US" smtClean="0"/>
              <a:t>Programming Style and </a:t>
            </a:r>
            <a:r>
              <a:rPr lang="en-US" altLang="en-US" smtClean="0">
                <a:latin typeface="Courier New" panose="02070309020205020404" pitchFamily="49" charset="0"/>
              </a:rPr>
              <a:t>if</a:t>
            </a:r>
            <a:r>
              <a:rPr lang="en-US" altLang="en-US" smtClean="0"/>
              <a:t> Statements</a:t>
            </a:r>
          </a:p>
        </p:txBody>
      </p:sp>
      <p:sp>
        <p:nvSpPr>
          <p:cNvPr id="21508" name="Rectangle 3"/>
          <p:cNvSpPr>
            <a:spLocks noGrp="1" noChangeArrowheads="1"/>
          </p:cNvSpPr>
          <p:nvPr>
            <p:ph type="body" idx="4294967295"/>
          </p:nvPr>
        </p:nvSpPr>
        <p:spPr/>
        <p:txBody>
          <a:bodyPr/>
          <a:lstStyle/>
          <a:p>
            <a:pPr eaLnBrk="1" hangingPunct="1"/>
            <a:r>
              <a:rPr lang="en-US" altLang="en-US" sz="2800" smtClean="0"/>
              <a:t>Rules of thumb:</a:t>
            </a:r>
          </a:p>
          <a:p>
            <a:pPr lvl="1" eaLnBrk="1" hangingPunct="1"/>
            <a:r>
              <a:rPr lang="en-US" altLang="en-US" smtClean="0"/>
              <a:t>The conditionally executed statement should be on the line after the </a:t>
            </a:r>
            <a:r>
              <a:rPr lang="en-US" altLang="en-US" smtClean="0">
                <a:latin typeface="Courier New" panose="02070309020205020404" pitchFamily="49" charset="0"/>
              </a:rPr>
              <a:t>if</a:t>
            </a:r>
            <a:r>
              <a:rPr lang="en-US" altLang="en-US" smtClean="0"/>
              <a:t> condition.</a:t>
            </a:r>
          </a:p>
          <a:p>
            <a:pPr lvl="1" eaLnBrk="1" hangingPunct="1"/>
            <a:r>
              <a:rPr lang="en-US" altLang="en-US" smtClean="0"/>
              <a:t>The conditionally executed statement should be indented one level from the </a:t>
            </a:r>
            <a:r>
              <a:rPr lang="en-US" altLang="en-US" smtClean="0">
                <a:latin typeface="Courier New" panose="02070309020205020404" pitchFamily="49" charset="0"/>
              </a:rPr>
              <a:t>if</a:t>
            </a:r>
            <a:r>
              <a:rPr lang="en-US" altLang="en-US" smtClean="0"/>
              <a:t> condition.</a:t>
            </a:r>
          </a:p>
          <a:p>
            <a:pPr lvl="1" eaLnBrk="1" hangingPunct="1"/>
            <a:r>
              <a:rPr lang="en-US" altLang="en-US" smtClean="0"/>
              <a:t>If an </a:t>
            </a:r>
            <a:r>
              <a:rPr lang="en-US" altLang="en-US" smtClean="0">
                <a:latin typeface="Courier New" panose="02070309020205020404" pitchFamily="49" charset="0"/>
              </a:rPr>
              <a:t>if</a:t>
            </a:r>
            <a:r>
              <a:rPr lang="en-US" altLang="en-US" smtClean="0"/>
              <a:t> statement does not have the block curly braces, it is ended by the first semicolon encountered after the </a:t>
            </a:r>
            <a:r>
              <a:rPr lang="en-US" altLang="en-US" smtClean="0">
                <a:latin typeface="Courier New" panose="02070309020205020404" pitchFamily="49" charset="0"/>
              </a:rPr>
              <a:t>if</a:t>
            </a:r>
            <a:r>
              <a:rPr lang="en-US" altLang="en-US" smtClean="0"/>
              <a:t> condition.</a:t>
            </a:r>
          </a:p>
          <a:p>
            <a:pPr lvl="2" eaLnBrk="1" hangingPunct="1">
              <a:buFontTx/>
              <a:buNone/>
            </a:pPr>
            <a:r>
              <a:rPr lang="en-US" altLang="en-US" sz="2000" smtClean="0">
                <a:latin typeface="Courier New" panose="02070309020205020404" pitchFamily="49" charset="0"/>
              </a:rPr>
              <a:t>if (</a:t>
            </a:r>
            <a:r>
              <a:rPr lang="en-US" altLang="en-US" sz="2000" i="1" smtClean="0">
                <a:latin typeface="Courier New" panose="02070309020205020404" pitchFamily="49" charset="0"/>
              </a:rPr>
              <a:t>expression</a:t>
            </a:r>
            <a:r>
              <a:rPr lang="en-US" altLang="en-US" sz="2000" smtClean="0">
                <a:latin typeface="Courier New" panose="02070309020205020404" pitchFamily="49" charset="0"/>
              </a:rPr>
              <a:t>)</a:t>
            </a:r>
          </a:p>
          <a:p>
            <a:pPr lvl="2" eaLnBrk="1" hangingPunct="1">
              <a:buFontTx/>
              <a:buNone/>
            </a:pPr>
            <a:r>
              <a:rPr lang="en-US" altLang="en-US" sz="2000" smtClean="0">
                <a:latin typeface="Courier New" panose="02070309020205020404" pitchFamily="49" charset="0"/>
              </a:rPr>
              <a:t>	</a:t>
            </a:r>
            <a:r>
              <a:rPr lang="en-US" altLang="en-US" sz="2000" i="1" smtClean="0">
                <a:latin typeface="Courier New" panose="02070309020205020404" pitchFamily="49" charset="0"/>
              </a:rPr>
              <a:t>statement</a:t>
            </a:r>
            <a:r>
              <a:rPr lang="en-US" altLang="en-US" sz="2000" smtClean="0">
                <a:latin typeface="Courier New" panose="02070309020205020404" pitchFamily="49" charset="0"/>
              </a:rPr>
              <a:t>;</a:t>
            </a:r>
          </a:p>
        </p:txBody>
      </p:sp>
      <p:sp>
        <p:nvSpPr>
          <p:cNvPr id="21509" name="Text Box 4"/>
          <p:cNvSpPr txBox="1">
            <a:spLocks noChangeArrowheads="1"/>
          </p:cNvSpPr>
          <p:nvPr/>
        </p:nvSpPr>
        <p:spPr bwMode="auto">
          <a:xfrm>
            <a:off x="5167313" y="5486400"/>
            <a:ext cx="2905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1600" b="1" baseline="0">
                <a:solidFill>
                  <a:srgbClr val="FF3300"/>
                </a:solidFill>
              </a:rPr>
              <a:t>No semicolon here.</a:t>
            </a:r>
            <a:br>
              <a:rPr lang="en-US" altLang="en-US" sz="1600" b="1" baseline="0">
                <a:solidFill>
                  <a:srgbClr val="FF3300"/>
                </a:solidFill>
              </a:rPr>
            </a:br>
            <a:r>
              <a:rPr lang="en-US" altLang="en-US" sz="1600" b="1" baseline="0">
                <a:solidFill>
                  <a:srgbClr val="FF3300"/>
                </a:solidFill>
              </a:rPr>
              <a:t>Semicolon ends statement here.</a:t>
            </a:r>
          </a:p>
        </p:txBody>
      </p:sp>
      <p:sp>
        <p:nvSpPr>
          <p:cNvPr id="21510" name="Line 5"/>
          <p:cNvSpPr>
            <a:spLocks noChangeShapeType="1"/>
          </p:cNvSpPr>
          <p:nvPr/>
        </p:nvSpPr>
        <p:spPr bwMode="auto">
          <a:xfrm flipH="1">
            <a:off x="4024313" y="5638800"/>
            <a:ext cx="10668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1" name="Line 6"/>
          <p:cNvSpPr>
            <a:spLocks noChangeShapeType="1"/>
          </p:cNvSpPr>
          <p:nvPr/>
        </p:nvSpPr>
        <p:spPr bwMode="auto">
          <a:xfrm flipH="1">
            <a:off x="3505200" y="5943600"/>
            <a:ext cx="158591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56992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en-US" dirty="0" smtClean="0"/>
              <a:t>Block </a:t>
            </a:r>
            <a:r>
              <a:rPr lang="en-US" dirty="0" smtClean="0">
                <a:latin typeface="Courier New" pitchFamily="49" charset="0"/>
              </a:rPr>
              <a:t>if</a:t>
            </a:r>
            <a:r>
              <a:rPr lang="en-US" dirty="0" smtClean="0"/>
              <a:t> Statements</a:t>
            </a:r>
          </a:p>
        </p:txBody>
      </p:sp>
      <p:sp>
        <p:nvSpPr>
          <p:cNvPr id="14340" name="Rectangle 3"/>
          <p:cNvSpPr>
            <a:spLocks noGrp="1" noChangeArrowheads="1"/>
          </p:cNvSpPr>
          <p:nvPr>
            <p:ph type="body" idx="4294967295"/>
          </p:nvPr>
        </p:nvSpPr>
        <p:spPr>
          <a:xfrm>
            <a:off x="609600" y="1371600"/>
            <a:ext cx="7848600" cy="4495800"/>
          </a:xfrm>
        </p:spPr>
        <p:txBody>
          <a:bodyPr/>
          <a:lstStyle/>
          <a:p>
            <a:pPr eaLnBrk="1" hangingPunct="1">
              <a:lnSpc>
                <a:spcPct val="80000"/>
              </a:lnSpc>
            </a:pPr>
            <a:r>
              <a:rPr lang="en-US" sz="2800" dirty="0" smtClean="0"/>
              <a:t>Conditionally executed statements can be grouped into a </a:t>
            </a:r>
            <a:r>
              <a:rPr lang="en-US" sz="2800" dirty="0" smtClean="0">
                <a:solidFill>
                  <a:srgbClr val="FF0000"/>
                </a:solidFill>
              </a:rPr>
              <a:t>block</a:t>
            </a:r>
            <a:r>
              <a:rPr lang="en-US" sz="2800" dirty="0" smtClean="0"/>
              <a:t> by using curly braces </a:t>
            </a:r>
            <a:r>
              <a:rPr lang="en-US" sz="2800" b="1" dirty="0" smtClean="0">
                <a:solidFill>
                  <a:srgbClr val="FF3300"/>
                </a:solidFill>
                <a:latin typeface="Courier New" pitchFamily="49" charset="0"/>
              </a:rPr>
              <a:t>{}</a:t>
            </a:r>
            <a:r>
              <a:rPr lang="en-US" sz="2800" dirty="0" smtClean="0"/>
              <a:t> to enclose them.</a:t>
            </a:r>
          </a:p>
          <a:p>
            <a:pPr eaLnBrk="1" hangingPunct="1">
              <a:lnSpc>
                <a:spcPct val="80000"/>
              </a:lnSpc>
            </a:pPr>
            <a:r>
              <a:rPr lang="en-US" sz="2800" dirty="0" smtClean="0"/>
              <a:t>If curly braces are used to group conditionally executed statements, the </a:t>
            </a:r>
            <a:r>
              <a:rPr lang="en-US" sz="2800" dirty="0" smtClean="0">
                <a:latin typeface="Courier New" pitchFamily="49" charset="0"/>
              </a:rPr>
              <a:t>if</a:t>
            </a:r>
            <a:r>
              <a:rPr lang="en-US" sz="2800" dirty="0" smtClean="0"/>
              <a:t> statement is ended by the closing curly brace.</a:t>
            </a:r>
          </a:p>
          <a:p>
            <a:pPr lvl="1" eaLnBrk="1" hangingPunct="1">
              <a:lnSpc>
                <a:spcPct val="80000"/>
              </a:lnSpc>
              <a:buFontTx/>
              <a:buNone/>
            </a:pPr>
            <a:r>
              <a:rPr lang="en-US" sz="2400" dirty="0" smtClean="0">
                <a:latin typeface="Courier New" pitchFamily="49" charset="0"/>
              </a:rPr>
              <a:t>if (</a:t>
            </a:r>
            <a:r>
              <a:rPr lang="en-US" sz="2400" i="1" dirty="0" smtClean="0">
                <a:latin typeface="Courier New" pitchFamily="49" charset="0"/>
              </a:rPr>
              <a:t>expression</a:t>
            </a:r>
            <a:r>
              <a:rPr lang="en-US" sz="2400" dirty="0" smtClean="0">
                <a:latin typeface="Courier New" pitchFamily="49" charset="0"/>
              </a:rPr>
              <a:t>)</a:t>
            </a:r>
          </a:p>
          <a:p>
            <a:pPr lvl="1" eaLnBrk="1" hangingPunct="1">
              <a:lnSpc>
                <a:spcPct val="80000"/>
              </a:lnSpc>
              <a:buFontTx/>
              <a:buNone/>
            </a:pPr>
            <a:r>
              <a:rPr lang="en-US" sz="2400" b="1" dirty="0" smtClean="0">
                <a:solidFill>
                  <a:srgbClr val="FF3300"/>
                </a:solidFill>
                <a:latin typeface="Courier New" pitchFamily="49" charset="0"/>
              </a:rPr>
              <a:t>{</a:t>
            </a:r>
            <a:endParaRPr lang="en-US" sz="2400" b="1" dirty="0" smtClean="0">
              <a:solidFill>
                <a:srgbClr val="FFFF00"/>
              </a:solidFill>
              <a:latin typeface="Courier New" pitchFamily="49" charset="0"/>
            </a:endParaRPr>
          </a:p>
          <a:p>
            <a:pPr lvl="1" eaLnBrk="1" hangingPunct="1">
              <a:lnSpc>
                <a:spcPct val="80000"/>
              </a:lnSpc>
              <a:buFontTx/>
              <a:buNone/>
            </a:pPr>
            <a:r>
              <a:rPr lang="en-US" sz="2400" dirty="0" smtClean="0">
                <a:latin typeface="Courier New" pitchFamily="49" charset="0"/>
              </a:rPr>
              <a:t>	</a:t>
            </a:r>
            <a:r>
              <a:rPr lang="en-US" sz="2400" i="1" dirty="0" smtClean="0">
                <a:latin typeface="Courier New" pitchFamily="49" charset="0"/>
              </a:rPr>
              <a:t>statement1</a:t>
            </a:r>
            <a:r>
              <a:rPr lang="en-US" sz="2400" dirty="0" smtClean="0">
                <a:latin typeface="Courier New" pitchFamily="49" charset="0"/>
              </a:rPr>
              <a:t>;</a:t>
            </a:r>
          </a:p>
          <a:p>
            <a:pPr lvl="1" eaLnBrk="1" hangingPunct="1">
              <a:lnSpc>
                <a:spcPct val="80000"/>
              </a:lnSpc>
              <a:buFontTx/>
              <a:buNone/>
            </a:pPr>
            <a:r>
              <a:rPr lang="en-US" sz="2400" dirty="0" smtClean="0">
                <a:latin typeface="Courier New" pitchFamily="49" charset="0"/>
              </a:rPr>
              <a:t>	</a:t>
            </a:r>
            <a:r>
              <a:rPr lang="en-US" sz="2400" i="1" dirty="0" smtClean="0">
                <a:latin typeface="Courier New" pitchFamily="49" charset="0"/>
              </a:rPr>
              <a:t>statement2</a:t>
            </a:r>
            <a:r>
              <a:rPr lang="en-US" sz="2400" dirty="0" smtClean="0">
                <a:latin typeface="Courier New" pitchFamily="49" charset="0"/>
              </a:rPr>
              <a:t>;</a:t>
            </a:r>
          </a:p>
          <a:p>
            <a:pPr lvl="1" eaLnBrk="1" hangingPunct="1">
              <a:lnSpc>
                <a:spcPct val="80000"/>
              </a:lnSpc>
              <a:buFontTx/>
              <a:buNone/>
            </a:pPr>
            <a:r>
              <a:rPr lang="en-US" sz="2400" b="1" dirty="0" smtClean="0">
                <a:solidFill>
                  <a:srgbClr val="FF3300"/>
                </a:solidFill>
                <a:latin typeface="Courier New" pitchFamily="49" charset="0"/>
              </a:rPr>
              <a:t>}</a:t>
            </a:r>
            <a:endParaRPr lang="en-US" sz="2400" b="1" dirty="0" smtClean="0">
              <a:solidFill>
                <a:srgbClr val="FFFF00"/>
              </a:solidFill>
              <a:latin typeface="Courier New" pitchFamily="49" charset="0"/>
            </a:endParaRPr>
          </a:p>
        </p:txBody>
      </p:sp>
      <p:grpSp>
        <p:nvGrpSpPr>
          <p:cNvPr id="14341" name="Group 6"/>
          <p:cNvGrpSpPr>
            <a:grpSpLocks/>
          </p:cNvGrpSpPr>
          <p:nvPr/>
        </p:nvGrpSpPr>
        <p:grpSpPr bwMode="auto">
          <a:xfrm>
            <a:off x="1524000" y="5029200"/>
            <a:ext cx="5041900" cy="366713"/>
            <a:chOff x="960" y="3326"/>
            <a:chExt cx="3176" cy="231"/>
          </a:xfrm>
        </p:grpSpPr>
        <p:sp>
          <p:nvSpPr>
            <p:cNvPr id="14342" name="Text Box 4"/>
            <p:cNvSpPr txBox="1">
              <a:spLocks noChangeArrowheads="1"/>
            </p:cNvSpPr>
            <p:nvPr/>
          </p:nvSpPr>
          <p:spPr bwMode="auto">
            <a:xfrm>
              <a:off x="2064" y="3326"/>
              <a:ext cx="2072" cy="231"/>
            </a:xfrm>
            <a:prstGeom prst="rect">
              <a:avLst/>
            </a:prstGeom>
            <a:noFill/>
            <a:ln w="9525">
              <a:noFill/>
              <a:miter lim="800000"/>
              <a:headEnd/>
              <a:tailEnd/>
            </a:ln>
          </p:spPr>
          <p:txBody>
            <a:bodyPr wrap="none">
              <a:spAutoFit/>
            </a:bodyPr>
            <a:lstStyle/>
            <a:p>
              <a:r>
                <a:rPr lang="en-US" sz="1800" b="1" baseline="0">
                  <a:solidFill>
                    <a:srgbClr val="FF3300"/>
                  </a:solidFill>
                </a:rPr>
                <a:t>Curly brace ends the statement.</a:t>
              </a:r>
            </a:p>
          </p:txBody>
        </p:sp>
        <p:sp>
          <p:nvSpPr>
            <p:cNvPr id="14343" name="Line 5"/>
            <p:cNvSpPr>
              <a:spLocks noChangeShapeType="1"/>
            </p:cNvSpPr>
            <p:nvPr/>
          </p:nvSpPr>
          <p:spPr bwMode="auto">
            <a:xfrm flipH="1">
              <a:off x="960" y="3456"/>
              <a:ext cx="1056" cy="0"/>
            </a:xfrm>
            <a:prstGeom prst="line">
              <a:avLst/>
            </a:prstGeom>
            <a:noFill/>
            <a:ln w="25400">
              <a:solidFill>
                <a:srgbClr val="FF3300"/>
              </a:solidFill>
              <a:round/>
              <a:headEnd/>
              <a:tailEnd type="triangle" w="med" len="med"/>
            </a:ln>
          </p:spPr>
          <p:txBody>
            <a:bodyPr wrap="none"/>
            <a:lstStyle/>
            <a:p>
              <a:endParaRPr lang="en-US"/>
            </a:p>
          </p:txBody>
        </p:sp>
      </p:grpSp>
    </p:spTree>
    <p:extLst>
      <p:ext uri="{BB962C8B-B14F-4D97-AF65-F5344CB8AC3E}">
        <p14:creationId xmlns:p14="http://schemas.microsoft.com/office/powerpoint/2010/main" val="3070838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smtClean="0"/>
              <a:t>Block </a:t>
            </a:r>
            <a:r>
              <a:rPr lang="en-US" smtClean="0">
                <a:latin typeface="Courier New" pitchFamily="49" charset="0"/>
              </a:rPr>
              <a:t>if</a:t>
            </a:r>
            <a:r>
              <a:rPr lang="en-US" smtClean="0"/>
              <a:t> Statements</a:t>
            </a:r>
          </a:p>
        </p:txBody>
      </p:sp>
      <p:sp>
        <p:nvSpPr>
          <p:cNvPr id="15364" name="Rectangle 3"/>
          <p:cNvSpPr>
            <a:spLocks noGrp="1" noChangeArrowheads="1"/>
          </p:cNvSpPr>
          <p:nvPr>
            <p:ph type="body" idx="4294967295"/>
          </p:nvPr>
        </p:nvSpPr>
        <p:spPr>
          <a:xfrm>
            <a:off x="304800" y="1600200"/>
            <a:ext cx="8294688" cy="1843088"/>
          </a:xfrm>
        </p:spPr>
        <p:txBody>
          <a:bodyPr/>
          <a:lstStyle/>
          <a:p>
            <a:pPr eaLnBrk="1" hangingPunct="1">
              <a:lnSpc>
                <a:spcPct val="90000"/>
              </a:lnSpc>
            </a:pPr>
            <a:r>
              <a:rPr lang="en-US" sz="2800" smtClean="0"/>
              <a:t>Remember that when the curly braces are not used, then only the next statement after the </a:t>
            </a:r>
            <a:r>
              <a:rPr lang="en-US" sz="2800" smtClean="0">
                <a:latin typeface="Courier New" pitchFamily="49" charset="0"/>
              </a:rPr>
              <a:t>if</a:t>
            </a:r>
            <a:r>
              <a:rPr lang="en-US" sz="2800" smtClean="0"/>
              <a:t> condition will be executed conditionally.</a:t>
            </a:r>
          </a:p>
          <a:p>
            <a:pPr lvl="1" eaLnBrk="1" hangingPunct="1">
              <a:lnSpc>
                <a:spcPct val="90000"/>
              </a:lnSpc>
              <a:buFontTx/>
              <a:buNone/>
            </a:pPr>
            <a:r>
              <a:rPr lang="en-US" sz="2400" smtClean="0">
                <a:latin typeface="Courier New" pitchFamily="49" charset="0"/>
              </a:rPr>
              <a:t>if (</a:t>
            </a:r>
            <a:r>
              <a:rPr lang="en-US" sz="2400" i="1" smtClean="0">
                <a:latin typeface="Courier New" pitchFamily="49" charset="0"/>
              </a:rPr>
              <a:t>expression</a:t>
            </a:r>
            <a:r>
              <a:rPr lang="en-US" sz="2400" smtClean="0">
                <a:latin typeface="Courier New" pitchFamily="49" charset="0"/>
              </a:rPr>
              <a:t>)</a:t>
            </a:r>
          </a:p>
          <a:p>
            <a:pPr lvl="1" eaLnBrk="1" hangingPunct="1">
              <a:lnSpc>
                <a:spcPct val="90000"/>
              </a:lnSpc>
              <a:buFontTx/>
              <a:buNone/>
            </a:pPr>
            <a:r>
              <a:rPr lang="en-US" sz="2400" smtClean="0">
                <a:latin typeface="Courier New" pitchFamily="49" charset="0"/>
              </a:rPr>
              <a:t>	</a:t>
            </a:r>
            <a:r>
              <a:rPr lang="en-US" sz="2400" i="1" smtClean="0">
                <a:latin typeface="Courier New" pitchFamily="49" charset="0"/>
              </a:rPr>
              <a:t>statement1</a:t>
            </a:r>
            <a:r>
              <a:rPr lang="en-US" sz="2400" smtClean="0">
                <a:latin typeface="Courier New" pitchFamily="49" charset="0"/>
              </a:rPr>
              <a:t>;</a:t>
            </a:r>
          </a:p>
          <a:p>
            <a:pPr lvl="1" eaLnBrk="1" hangingPunct="1">
              <a:lnSpc>
                <a:spcPct val="90000"/>
              </a:lnSpc>
              <a:buFontTx/>
              <a:buNone/>
            </a:pPr>
            <a:r>
              <a:rPr lang="en-US" sz="2400" smtClean="0">
                <a:latin typeface="Courier New" pitchFamily="49" charset="0"/>
              </a:rPr>
              <a:t>	</a:t>
            </a:r>
            <a:r>
              <a:rPr lang="en-US" sz="2400" i="1" smtClean="0">
                <a:latin typeface="Courier New" pitchFamily="49" charset="0"/>
              </a:rPr>
              <a:t>statement2</a:t>
            </a:r>
            <a:r>
              <a:rPr lang="en-US" sz="2400" smtClean="0">
                <a:latin typeface="Courier New" pitchFamily="49" charset="0"/>
              </a:rPr>
              <a:t>;</a:t>
            </a:r>
          </a:p>
          <a:p>
            <a:pPr lvl="1" eaLnBrk="1" hangingPunct="1">
              <a:lnSpc>
                <a:spcPct val="90000"/>
              </a:lnSpc>
              <a:buFontTx/>
              <a:buNone/>
            </a:pPr>
            <a:r>
              <a:rPr lang="en-US" sz="2400" smtClean="0">
                <a:latin typeface="Courier New" pitchFamily="49" charset="0"/>
              </a:rPr>
              <a:t>	</a:t>
            </a:r>
            <a:r>
              <a:rPr lang="en-US" sz="2400" i="1" smtClean="0">
                <a:latin typeface="Courier New" pitchFamily="49" charset="0"/>
              </a:rPr>
              <a:t>statement3</a:t>
            </a:r>
            <a:r>
              <a:rPr lang="en-US" sz="2400" smtClean="0">
                <a:latin typeface="Courier New" pitchFamily="49" charset="0"/>
              </a:rPr>
              <a:t>;</a:t>
            </a:r>
          </a:p>
        </p:txBody>
      </p:sp>
      <p:sp>
        <p:nvSpPr>
          <p:cNvPr id="15365" name="Text Box 4"/>
          <p:cNvSpPr txBox="1">
            <a:spLocks noChangeArrowheads="1"/>
          </p:cNvSpPr>
          <p:nvPr/>
        </p:nvSpPr>
        <p:spPr bwMode="auto">
          <a:xfrm>
            <a:off x="4191000" y="3276600"/>
            <a:ext cx="4591050" cy="366713"/>
          </a:xfrm>
          <a:prstGeom prst="rect">
            <a:avLst/>
          </a:prstGeom>
          <a:noFill/>
          <a:ln w="9525">
            <a:noFill/>
            <a:miter lim="800000"/>
            <a:headEnd/>
            <a:tailEnd/>
          </a:ln>
        </p:spPr>
        <p:txBody>
          <a:bodyPr wrap="none">
            <a:spAutoFit/>
          </a:bodyPr>
          <a:lstStyle/>
          <a:p>
            <a:pPr algn="ctr"/>
            <a:r>
              <a:rPr lang="en-US" sz="1800" b="1" baseline="0">
                <a:solidFill>
                  <a:srgbClr val="FF3300"/>
                </a:solidFill>
              </a:rPr>
              <a:t>Only this statement is conditionally executed.</a:t>
            </a:r>
          </a:p>
        </p:txBody>
      </p:sp>
      <p:sp>
        <p:nvSpPr>
          <p:cNvPr id="15366" name="Line 5"/>
          <p:cNvSpPr>
            <a:spLocks noChangeShapeType="1"/>
          </p:cNvSpPr>
          <p:nvPr/>
        </p:nvSpPr>
        <p:spPr bwMode="auto">
          <a:xfrm flipH="1">
            <a:off x="3505200" y="3471863"/>
            <a:ext cx="762000" cy="0"/>
          </a:xfrm>
          <a:prstGeom prst="line">
            <a:avLst/>
          </a:prstGeom>
          <a:noFill/>
          <a:ln w="25400">
            <a:solidFill>
              <a:srgbClr val="FF0000"/>
            </a:solidFill>
            <a:round/>
            <a:headEnd/>
            <a:tailEnd type="triangle" w="med" len="med"/>
          </a:ln>
        </p:spPr>
        <p:txBody>
          <a:bodyPr wrap="none"/>
          <a:lstStyle/>
          <a:p>
            <a:endParaRPr lang="en-US"/>
          </a:p>
        </p:txBody>
      </p:sp>
    </p:spTree>
    <p:extLst>
      <p:ext uri="{BB962C8B-B14F-4D97-AF65-F5344CB8AC3E}">
        <p14:creationId xmlns:p14="http://schemas.microsoft.com/office/powerpoint/2010/main" val="240984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2 – 3.1 </a:t>
            </a:r>
            <a:r>
              <a:rPr lang="en-US" kern="0" baseline="0" dirty="0" smtClean="0">
                <a:latin typeface="+mj-lt"/>
                <a:ea typeface="+mj-ea"/>
                <a:cs typeface="+mj-cs"/>
              </a:rPr>
              <a:t>if-statement</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62346" y="1447800"/>
            <a:ext cx="9005454" cy="1905000"/>
          </a:xfrm>
          <a:prstGeom prst="rect">
            <a:avLst/>
          </a:prstGeom>
          <a:noFill/>
          <a:ln w="9525">
            <a:noFill/>
            <a:miter lim="800000"/>
            <a:headEnd/>
            <a:tailEnd/>
          </a:ln>
        </p:spPr>
      </p:pic>
    </p:spTree>
    <p:extLst>
      <p:ext uri="{BB962C8B-B14F-4D97-AF65-F5344CB8AC3E}">
        <p14:creationId xmlns:p14="http://schemas.microsoft.com/office/powerpoint/2010/main" val="2809403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smtClean="0"/>
              <a:t>Flags</a:t>
            </a:r>
          </a:p>
        </p:txBody>
      </p:sp>
      <p:sp>
        <p:nvSpPr>
          <p:cNvPr id="16388" name="Rectangle 3"/>
          <p:cNvSpPr>
            <a:spLocks noGrp="1" noChangeArrowheads="1"/>
          </p:cNvSpPr>
          <p:nvPr>
            <p:ph type="body" idx="4294967295"/>
          </p:nvPr>
        </p:nvSpPr>
        <p:spPr>
          <a:xfrm>
            <a:off x="304800" y="1447800"/>
            <a:ext cx="8294688" cy="4572000"/>
          </a:xfrm>
        </p:spPr>
        <p:txBody>
          <a:bodyPr/>
          <a:lstStyle/>
          <a:p>
            <a:pPr eaLnBrk="1" hangingPunct="1">
              <a:lnSpc>
                <a:spcPct val="90000"/>
              </a:lnSpc>
            </a:pPr>
            <a:r>
              <a:rPr lang="en-US" sz="2800" dirty="0" smtClean="0"/>
              <a:t>A flag is a </a:t>
            </a:r>
            <a:r>
              <a:rPr lang="en-US" sz="2800" dirty="0" err="1" smtClean="0">
                <a:latin typeface="Courier New" pitchFamily="49" charset="0"/>
              </a:rPr>
              <a:t>boolean</a:t>
            </a:r>
            <a:r>
              <a:rPr lang="en-US" sz="2800" dirty="0" smtClean="0"/>
              <a:t> variable that monitors some condition in a program.</a:t>
            </a:r>
          </a:p>
          <a:p>
            <a:pPr eaLnBrk="1" hangingPunct="1">
              <a:lnSpc>
                <a:spcPct val="90000"/>
              </a:lnSpc>
            </a:pPr>
            <a:r>
              <a:rPr lang="en-US" sz="2800" dirty="0" smtClean="0"/>
              <a:t>Flags are used when there are a </a:t>
            </a:r>
            <a:r>
              <a:rPr lang="en-US" sz="2800" dirty="0" smtClean="0">
                <a:solidFill>
                  <a:srgbClr val="FF0000"/>
                </a:solidFill>
              </a:rPr>
              <a:t>range of values </a:t>
            </a:r>
            <a:r>
              <a:rPr lang="en-US" sz="2800" dirty="0" smtClean="0"/>
              <a:t>that are being tested for</a:t>
            </a:r>
          </a:p>
          <a:p>
            <a:pPr eaLnBrk="1" hangingPunct="1">
              <a:lnSpc>
                <a:spcPct val="90000"/>
              </a:lnSpc>
            </a:pPr>
            <a:r>
              <a:rPr lang="en-US" sz="2800" dirty="0" smtClean="0"/>
              <a:t>When a condition is true, the flag is set to </a:t>
            </a:r>
            <a:r>
              <a:rPr lang="en-US" sz="2800" dirty="0" smtClean="0">
                <a:latin typeface="Courier New" pitchFamily="49" charset="0"/>
              </a:rPr>
              <a:t>true</a:t>
            </a:r>
            <a:r>
              <a:rPr lang="en-US" sz="2800" dirty="0" smtClean="0"/>
              <a:t>.</a:t>
            </a:r>
          </a:p>
          <a:p>
            <a:pPr eaLnBrk="1" hangingPunct="1">
              <a:lnSpc>
                <a:spcPct val="90000"/>
              </a:lnSpc>
            </a:pPr>
            <a:r>
              <a:rPr lang="en-US" sz="2800" dirty="0" smtClean="0"/>
              <a:t>The flag can be tested to see if the condition has changed.</a:t>
            </a:r>
          </a:p>
          <a:p>
            <a:pPr lvl="1" eaLnBrk="1" hangingPunct="1">
              <a:lnSpc>
                <a:spcPct val="90000"/>
              </a:lnSpc>
              <a:buFontTx/>
              <a:buNone/>
            </a:pPr>
            <a:r>
              <a:rPr lang="en-US" sz="1800" b="1" dirty="0" smtClean="0">
                <a:latin typeface="Courier New" pitchFamily="49" charset="0"/>
              </a:rPr>
              <a:t>if (average &gt; 95)</a:t>
            </a:r>
          </a:p>
          <a:p>
            <a:pPr lvl="1" eaLnBrk="1" hangingPunct="1">
              <a:lnSpc>
                <a:spcPct val="90000"/>
              </a:lnSpc>
              <a:buFontTx/>
              <a:buNone/>
            </a:pPr>
            <a:r>
              <a:rPr lang="en-US" sz="1800" b="1" dirty="0" smtClean="0">
                <a:latin typeface="Courier New" pitchFamily="49" charset="0"/>
              </a:rPr>
              <a:t>	</a:t>
            </a:r>
            <a:r>
              <a:rPr lang="en-US" sz="1800" b="1" dirty="0" err="1" smtClean="0">
                <a:latin typeface="Courier New" pitchFamily="49" charset="0"/>
              </a:rPr>
              <a:t>highScore</a:t>
            </a:r>
            <a:r>
              <a:rPr lang="en-US" sz="1800" b="1" dirty="0" smtClean="0">
                <a:latin typeface="Courier New" pitchFamily="49" charset="0"/>
              </a:rPr>
              <a:t> = true;</a:t>
            </a:r>
          </a:p>
          <a:p>
            <a:pPr eaLnBrk="1" hangingPunct="1">
              <a:lnSpc>
                <a:spcPct val="90000"/>
              </a:lnSpc>
            </a:pPr>
            <a:r>
              <a:rPr lang="en-US" sz="2800" dirty="0" smtClean="0"/>
              <a:t>Later, this condition can be tested:</a:t>
            </a:r>
          </a:p>
          <a:p>
            <a:pPr lvl="1" eaLnBrk="1" hangingPunct="1">
              <a:lnSpc>
                <a:spcPct val="90000"/>
              </a:lnSpc>
              <a:buFontTx/>
              <a:buNone/>
            </a:pPr>
            <a:r>
              <a:rPr lang="en-US" sz="1800" b="1" dirty="0" smtClean="0">
                <a:latin typeface="Courier New" pitchFamily="49" charset="0"/>
              </a:rPr>
              <a:t>if (</a:t>
            </a:r>
            <a:r>
              <a:rPr lang="en-US" sz="1800" b="1" dirty="0" err="1" smtClean="0">
                <a:latin typeface="Courier New" pitchFamily="49" charset="0"/>
              </a:rPr>
              <a:t>highScore</a:t>
            </a:r>
            <a:r>
              <a:rPr lang="en-US" sz="1800" b="1" dirty="0" smtClean="0">
                <a:latin typeface="Courier New" pitchFamily="49" charset="0"/>
              </a:rPr>
              <a:t>)</a:t>
            </a:r>
          </a:p>
          <a:p>
            <a:pPr lvl="1" eaLnBrk="1" hangingPunct="1">
              <a:lnSpc>
                <a:spcPct val="90000"/>
              </a:lnSpc>
              <a:buFontTx/>
              <a:buNone/>
            </a:pPr>
            <a:r>
              <a:rPr lang="en-US" sz="1800" b="1" dirty="0" smtClean="0">
                <a:latin typeface="Courier New" pitchFamily="49" charset="0"/>
              </a:rPr>
              <a:t>	</a:t>
            </a:r>
            <a:r>
              <a:rPr lang="en-US" sz="1800" b="1" dirty="0" err="1" smtClean="0">
                <a:latin typeface="Courier New" pitchFamily="49" charset="0"/>
              </a:rPr>
              <a:t>System.out.println</a:t>
            </a:r>
            <a:r>
              <a:rPr lang="en-US" sz="1800" b="1" dirty="0" smtClean="0">
                <a:latin typeface="Courier New" pitchFamily="49" charset="0"/>
              </a:rPr>
              <a:t>("That′s a high score!");</a:t>
            </a:r>
          </a:p>
        </p:txBody>
      </p:sp>
    </p:spTree>
    <p:extLst>
      <p:ext uri="{BB962C8B-B14F-4D97-AF65-F5344CB8AC3E}">
        <p14:creationId xmlns:p14="http://schemas.microsoft.com/office/powerpoint/2010/main" val="244416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pPr eaLnBrk="1" hangingPunct="1"/>
            <a:r>
              <a:rPr lang="en-US" dirty="0" smtClean="0"/>
              <a:t>Comparing Characters</a:t>
            </a:r>
          </a:p>
        </p:txBody>
      </p:sp>
      <p:sp>
        <p:nvSpPr>
          <p:cNvPr id="17412" name="Rectangle 3"/>
          <p:cNvSpPr>
            <a:spLocks noGrp="1" noChangeArrowheads="1"/>
          </p:cNvSpPr>
          <p:nvPr>
            <p:ph type="body" idx="4294967295"/>
          </p:nvPr>
        </p:nvSpPr>
        <p:spPr/>
        <p:txBody>
          <a:bodyPr/>
          <a:lstStyle/>
          <a:p>
            <a:pPr eaLnBrk="1" hangingPunct="1">
              <a:lnSpc>
                <a:spcPct val="90000"/>
              </a:lnSpc>
            </a:pPr>
            <a:r>
              <a:rPr lang="en-US" sz="2400" dirty="0" smtClean="0"/>
              <a:t>Characters can be tested with relational operators.</a:t>
            </a:r>
          </a:p>
          <a:p>
            <a:pPr eaLnBrk="1" hangingPunct="1">
              <a:lnSpc>
                <a:spcPct val="90000"/>
              </a:lnSpc>
            </a:pPr>
            <a:r>
              <a:rPr lang="en-US" sz="2400" dirty="0" smtClean="0"/>
              <a:t>Characters are stored in memory using the </a:t>
            </a:r>
            <a:r>
              <a:rPr lang="en-US" sz="2400" dirty="0" smtClean="0">
                <a:solidFill>
                  <a:srgbClr val="FF0000"/>
                </a:solidFill>
              </a:rPr>
              <a:t>Unicode</a:t>
            </a:r>
            <a:r>
              <a:rPr lang="en-US" sz="2400" dirty="0" smtClean="0"/>
              <a:t> character format.</a:t>
            </a:r>
          </a:p>
          <a:p>
            <a:pPr eaLnBrk="1" hangingPunct="1">
              <a:lnSpc>
                <a:spcPct val="90000"/>
              </a:lnSpc>
            </a:pPr>
            <a:r>
              <a:rPr lang="en-US" sz="2400" dirty="0" smtClean="0"/>
              <a:t>Unicode is stored as a sixteen (16) bit number (</a:t>
            </a:r>
            <a:r>
              <a:rPr lang="en-US" sz="2400" dirty="0" smtClean="0">
                <a:solidFill>
                  <a:srgbClr val="FF0000"/>
                </a:solidFill>
              </a:rPr>
              <a:t>2 bytes</a:t>
            </a:r>
            <a:r>
              <a:rPr lang="en-US" sz="2400" dirty="0" smtClean="0"/>
              <a:t>).</a:t>
            </a:r>
          </a:p>
          <a:p>
            <a:pPr eaLnBrk="1" hangingPunct="1">
              <a:lnSpc>
                <a:spcPct val="90000"/>
              </a:lnSpc>
            </a:pPr>
            <a:r>
              <a:rPr lang="en-US" sz="2400" dirty="0" smtClean="0"/>
              <a:t>Characters are </a:t>
            </a:r>
            <a:r>
              <a:rPr lang="en-US" sz="2400" i="1" dirty="0" smtClean="0"/>
              <a:t>ordinal</a:t>
            </a:r>
            <a:r>
              <a:rPr lang="en-US" sz="2400" dirty="0" smtClean="0"/>
              <a:t>, meaning they have an order in the Unicode character set.</a:t>
            </a:r>
          </a:p>
          <a:p>
            <a:pPr eaLnBrk="1" hangingPunct="1">
              <a:lnSpc>
                <a:spcPct val="90000"/>
              </a:lnSpc>
            </a:pPr>
            <a:r>
              <a:rPr lang="en-US" sz="2400" dirty="0" smtClean="0"/>
              <a:t>Since characters are ordinal, they can be compared to each other (can use </a:t>
            </a:r>
            <a:r>
              <a:rPr lang="en-US" sz="2400" dirty="0" smtClean="0">
                <a:solidFill>
                  <a:srgbClr val="FF0000"/>
                </a:solidFill>
              </a:rPr>
              <a:t>relational</a:t>
            </a:r>
            <a:r>
              <a:rPr lang="en-US" sz="2400" dirty="0" smtClean="0"/>
              <a:t> operators).</a:t>
            </a:r>
            <a:br>
              <a:rPr lang="en-US" sz="2400" dirty="0" smtClean="0"/>
            </a:br>
            <a:endParaRPr lang="en-US" sz="2400" dirty="0" smtClean="0"/>
          </a:p>
          <a:p>
            <a:pPr lvl="1" eaLnBrk="1" hangingPunct="1">
              <a:lnSpc>
                <a:spcPct val="90000"/>
              </a:lnSpc>
              <a:buFontTx/>
              <a:buNone/>
            </a:pPr>
            <a:r>
              <a:rPr lang="en-US" sz="2000" dirty="0" smtClean="0">
                <a:latin typeface="Courier New" pitchFamily="49" charset="0"/>
              </a:rPr>
              <a:t>char c = ′A′;</a:t>
            </a:r>
          </a:p>
          <a:p>
            <a:pPr lvl="1" eaLnBrk="1" hangingPunct="1">
              <a:lnSpc>
                <a:spcPct val="90000"/>
              </a:lnSpc>
              <a:buFontTx/>
              <a:buNone/>
            </a:pPr>
            <a:r>
              <a:rPr lang="en-US" sz="2000" dirty="0" smtClean="0">
                <a:latin typeface="Courier New" pitchFamily="49" charset="0"/>
              </a:rPr>
              <a:t>if(c </a:t>
            </a:r>
            <a:r>
              <a:rPr lang="en-US" sz="2000" dirty="0" smtClean="0">
                <a:solidFill>
                  <a:srgbClr val="FF0000"/>
                </a:solidFill>
                <a:latin typeface="Courier New" pitchFamily="49" charset="0"/>
              </a:rPr>
              <a:t>&lt;</a:t>
            </a:r>
            <a:r>
              <a:rPr lang="en-US" sz="2000" dirty="0" smtClean="0">
                <a:latin typeface="Courier New" pitchFamily="49" charset="0"/>
              </a:rPr>
              <a:t> ′Z′)</a:t>
            </a:r>
          </a:p>
          <a:p>
            <a:pPr lvl="1" eaLnBrk="1" hangingPunct="1">
              <a:lnSpc>
                <a:spcPct val="90000"/>
              </a:lnSpc>
              <a:buFontTx/>
              <a:buNone/>
            </a:pPr>
            <a:r>
              <a:rPr lang="en-US" sz="20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("A is less than Z</a:t>
            </a:r>
            <a:r>
              <a:rPr lang="en-US" sz="2000" b="1" dirty="0" smtClean="0">
                <a:latin typeface="Courier New" pitchFamily="49" charset="0"/>
              </a:rPr>
              <a:t>"</a:t>
            </a:r>
            <a:r>
              <a:rPr lang="en-US" sz="2000" dirty="0" smtClean="0">
                <a:latin typeface="Courier New" pitchFamily="49" charset="0"/>
              </a:rPr>
              <a:t>);</a:t>
            </a:r>
          </a:p>
        </p:txBody>
      </p:sp>
    </p:spTree>
    <p:extLst>
      <p:ext uri="{BB962C8B-B14F-4D97-AF65-F5344CB8AC3E}">
        <p14:creationId xmlns:p14="http://schemas.microsoft.com/office/powerpoint/2010/main" val="1125567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2 – 3.2 </a:t>
            </a:r>
            <a:r>
              <a:rPr lang="en-US" kern="0" baseline="0" noProof="0" dirty="0" smtClean="0">
                <a:latin typeface="+mj-lt"/>
                <a:ea typeface="+mj-ea"/>
                <a:cs typeface="+mj-cs"/>
              </a:rPr>
              <a:t>character compare</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41564" y="1371600"/>
            <a:ext cx="9005454" cy="1905000"/>
          </a:xfrm>
          <a:prstGeom prst="rect">
            <a:avLst/>
          </a:prstGeom>
          <a:noFill/>
          <a:ln w="9525">
            <a:noFill/>
            <a:miter lim="800000"/>
            <a:headEnd/>
            <a:tailEnd/>
          </a:ln>
        </p:spPr>
      </p:pic>
    </p:spTree>
    <p:extLst>
      <p:ext uri="{BB962C8B-B14F-4D97-AF65-F5344CB8AC3E}">
        <p14:creationId xmlns:p14="http://schemas.microsoft.com/office/powerpoint/2010/main" val="64898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Examples’ Source Code </a:t>
            </a:r>
            <a:endParaRPr lang="en-US" dirty="0"/>
          </a:p>
        </p:txBody>
      </p:sp>
      <p:sp>
        <p:nvSpPr>
          <p:cNvPr id="3" name="Content Placeholder 2"/>
          <p:cNvSpPr>
            <a:spLocks noGrp="1"/>
          </p:cNvSpPr>
          <p:nvPr>
            <p:ph idx="1"/>
          </p:nvPr>
        </p:nvSpPr>
        <p:spPr>
          <a:xfrm>
            <a:off x="304800" y="1600200"/>
            <a:ext cx="8610600" cy="4572000"/>
          </a:xfrm>
        </p:spPr>
        <p:txBody>
          <a:bodyPr/>
          <a:lstStyle/>
          <a:p>
            <a:pPr>
              <a:spcBef>
                <a:spcPct val="0"/>
              </a:spcBef>
              <a:buFontTx/>
              <a:buNone/>
            </a:pPr>
            <a:r>
              <a:rPr lang="en-US" altLang="en-US" sz="2400" dirty="0">
                <a:cs typeface="Arial" panose="020B0604020202020204" pitchFamily="34" charset="0"/>
                <a:sym typeface="Arial" panose="020B0604020202020204" pitchFamily="34" charset="0"/>
              </a:rPr>
              <a:t>Source Code for examples presented in these slides can be found on:</a:t>
            </a:r>
          </a:p>
          <a:p>
            <a:pPr>
              <a:spcBef>
                <a:spcPct val="0"/>
              </a:spcBef>
              <a:buFontTx/>
              <a:buNone/>
            </a:pPr>
            <a:endParaRPr lang="en-US" altLang="en-US" sz="2000" b="1" dirty="0">
              <a:cs typeface="Arial" panose="020B0604020202020204" pitchFamily="34" charset="0"/>
              <a:sym typeface="Arial" panose="020B0604020202020204" pitchFamily="34" charset="0"/>
            </a:endParaRPr>
          </a:p>
          <a:p>
            <a:pPr>
              <a:spcBef>
                <a:spcPct val="0"/>
              </a:spcBef>
              <a:buFontTx/>
              <a:buNone/>
            </a:pPr>
            <a:r>
              <a:rPr lang="en-US" altLang="en-US" sz="2000" b="1" dirty="0">
                <a:cs typeface="Arial" panose="020B0604020202020204" pitchFamily="34" charset="0"/>
                <a:sym typeface="Arial" panose="020B0604020202020204" pitchFamily="34" charset="0"/>
              </a:rPr>
              <a:t>Blackboard-&gt;Course Content-&gt;Source Code Of The Book Examples</a:t>
            </a:r>
          </a:p>
          <a:p>
            <a:endParaRPr lang="en-US" dirty="0"/>
          </a:p>
        </p:txBody>
      </p:sp>
    </p:spTree>
    <p:extLst>
      <p:ext uri="{BB962C8B-B14F-4D97-AF65-F5344CB8AC3E}">
        <p14:creationId xmlns:p14="http://schemas.microsoft.com/office/powerpoint/2010/main" val="88632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p:txBody>
          <a:bodyPr/>
          <a:lstStyle/>
          <a:p>
            <a:pPr eaLnBrk="1" hangingPunct="1"/>
            <a:r>
              <a:rPr lang="en-US" smtClean="0">
                <a:latin typeface="Courier New" pitchFamily="49" charset="0"/>
              </a:rPr>
              <a:t>if</a:t>
            </a:r>
            <a:r>
              <a:rPr lang="en-US" smtClean="0"/>
              <a:t>-</a:t>
            </a:r>
            <a:r>
              <a:rPr lang="en-US" smtClean="0">
                <a:latin typeface="Courier New" pitchFamily="49" charset="0"/>
              </a:rPr>
              <a:t>else</a:t>
            </a:r>
            <a:r>
              <a:rPr lang="en-US" smtClean="0"/>
              <a:t> Statements</a:t>
            </a:r>
          </a:p>
        </p:txBody>
      </p:sp>
      <p:sp>
        <p:nvSpPr>
          <p:cNvPr id="18436" name="Rectangle 3"/>
          <p:cNvSpPr>
            <a:spLocks noGrp="1" noChangeArrowheads="1"/>
          </p:cNvSpPr>
          <p:nvPr>
            <p:ph type="body" idx="4294967295"/>
          </p:nvPr>
        </p:nvSpPr>
        <p:spPr/>
        <p:txBody>
          <a:bodyPr/>
          <a:lstStyle/>
          <a:p>
            <a:pPr eaLnBrk="1" hangingPunct="1"/>
            <a:r>
              <a:rPr lang="en-US" dirty="0" smtClean="0"/>
              <a:t>The </a:t>
            </a:r>
            <a:r>
              <a:rPr lang="en-US" dirty="0" smtClean="0">
                <a:latin typeface="Courier New" pitchFamily="49" charset="0"/>
              </a:rPr>
              <a:t>if</a:t>
            </a:r>
            <a:r>
              <a:rPr lang="en-US" dirty="0" smtClean="0"/>
              <a:t>-</a:t>
            </a:r>
            <a:r>
              <a:rPr lang="en-US" dirty="0" smtClean="0">
                <a:latin typeface="Courier New" pitchFamily="49" charset="0"/>
              </a:rPr>
              <a:t>else</a:t>
            </a:r>
            <a:r>
              <a:rPr lang="en-US" dirty="0" smtClean="0"/>
              <a:t> statement adds the ability to conditionally execute code when the </a:t>
            </a:r>
            <a:r>
              <a:rPr lang="en-US" dirty="0" smtClean="0">
                <a:latin typeface="Courier New" pitchFamily="49" charset="0"/>
              </a:rPr>
              <a:t>if</a:t>
            </a:r>
            <a:r>
              <a:rPr lang="en-US" dirty="0" smtClean="0"/>
              <a:t> condition is false.</a:t>
            </a:r>
          </a:p>
          <a:p>
            <a:pPr lvl="1" eaLnBrk="1" hangingPunct="1">
              <a:buFontTx/>
              <a:buNone/>
            </a:pPr>
            <a:r>
              <a:rPr lang="en-US" sz="2000" b="1" dirty="0" smtClean="0"/>
              <a:t>	</a:t>
            </a:r>
            <a:r>
              <a:rPr lang="en-US" sz="2000" b="1" dirty="0" smtClean="0">
                <a:latin typeface="Courier New" pitchFamily="49" charset="0"/>
              </a:rPr>
              <a:t>if (</a:t>
            </a:r>
            <a:r>
              <a:rPr lang="en-US" sz="2000" b="1" i="1" dirty="0" smtClean="0">
                <a:latin typeface="Courier New" pitchFamily="49" charset="0"/>
              </a:rPr>
              <a:t>expression</a:t>
            </a:r>
            <a:r>
              <a:rPr lang="en-US" sz="2000" b="1" dirty="0" smtClean="0">
                <a:latin typeface="Courier New" pitchFamily="49" charset="0"/>
              </a:rPr>
              <a:t>)</a:t>
            </a:r>
          </a:p>
          <a:p>
            <a:pPr lvl="1" eaLnBrk="1" hangingPunct="1">
              <a:buFontTx/>
              <a:buNone/>
            </a:pPr>
            <a:r>
              <a:rPr lang="en-US" sz="2000" b="1" dirty="0" smtClean="0">
                <a:latin typeface="Courier New" pitchFamily="49" charset="0"/>
              </a:rPr>
              <a:t>		</a:t>
            </a:r>
            <a:r>
              <a:rPr lang="en-US" sz="2000" b="1" i="1" dirty="0" err="1" smtClean="0">
                <a:latin typeface="Courier New" pitchFamily="49" charset="0"/>
              </a:rPr>
              <a:t>statementOrBlockIfTrue</a:t>
            </a:r>
            <a:r>
              <a:rPr lang="en-US" sz="2000" b="1" dirty="0" smtClean="0">
                <a:latin typeface="Courier New" pitchFamily="49" charset="0"/>
              </a:rPr>
              <a:t>;</a:t>
            </a:r>
          </a:p>
          <a:p>
            <a:pPr lvl="1" eaLnBrk="1" hangingPunct="1">
              <a:buFontTx/>
              <a:buNone/>
            </a:pPr>
            <a:r>
              <a:rPr lang="en-US" sz="2000" b="1" dirty="0" smtClean="0">
                <a:latin typeface="Courier New" pitchFamily="49" charset="0"/>
              </a:rPr>
              <a:t>	else</a:t>
            </a:r>
          </a:p>
          <a:p>
            <a:pPr lvl="1" eaLnBrk="1" hangingPunct="1">
              <a:buFontTx/>
              <a:buNone/>
            </a:pPr>
            <a:r>
              <a:rPr lang="en-US" sz="2000" b="1" dirty="0" smtClean="0">
                <a:latin typeface="Courier New" pitchFamily="49" charset="0"/>
              </a:rPr>
              <a:t>		</a:t>
            </a:r>
            <a:r>
              <a:rPr lang="en-US" sz="2000" b="1" i="1" dirty="0" err="1" smtClean="0">
                <a:latin typeface="Courier New" pitchFamily="49" charset="0"/>
              </a:rPr>
              <a:t>statementOrBlockIfFalse</a:t>
            </a:r>
            <a:r>
              <a:rPr lang="en-US" sz="2000" b="1" dirty="0" smtClean="0">
                <a:latin typeface="Courier New" pitchFamily="49" charset="0"/>
              </a:rPr>
              <a:t>;</a:t>
            </a:r>
          </a:p>
        </p:txBody>
      </p:sp>
    </p:spTree>
    <p:extLst>
      <p:ext uri="{BB962C8B-B14F-4D97-AF65-F5344CB8AC3E}">
        <p14:creationId xmlns:p14="http://schemas.microsoft.com/office/powerpoint/2010/main" val="3317645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en-US" smtClean="0">
                <a:latin typeface="Courier New" pitchFamily="49" charset="0"/>
              </a:rPr>
              <a:t>if</a:t>
            </a:r>
            <a:r>
              <a:rPr lang="en-US" smtClean="0"/>
              <a:t>-</a:t>
            </a:r>
            <a:r>
              <a:rPr lang="en-US" smtClean="0">
                <a:latin typeface="Courier New" pitchFamily="49" charset="0"/>
              </a:rPr>
              <a:t>else</a:t>
            </a:r>
            <a:r>
              <a:rPr lang="en-US" smtClean="0"/>
              <a:t> Statement Flowcharts</a:t>
            </a:r>
          </a:p>
        </p:txBody>
      </p:sp>
      <p:grpSp>
        <p:nvGrpSpPr>
          <p:cNvPr id="19460" name="Group 27"/>
          <p:cNvGrpSpPr>
            <a:grpSpLocks/>
          </p:cNvGrpSpPr>
          <p:nvPr/>
        </p:nvGrpSpPr>
        <p:grpSpPr bwMode="auto">
          <a:xfrm>
            <a:off x="1447800" y="1676400"/>
            <a:ext cx="5943600" cy="3657600"/>
            <a:chOff x="912" y="1056"/>
            <a:chExt cx="3744" cy="2304"/>
          </a:xfrm>
        </p:grpSpPr>
        <p:sp>
          <p:nvSpPr>
            <p:cNvPr id="19462" name="Rectangle 13"/>
            <p:cNvSpPr>
              <a:spLocks noChangeArrowheads="1"/>
            </p:cNvSpPr>
            <p:nvPr/>
          </p:nvSpPr>
          <p:spPr bwMode="auto">
            <a:xfrm rot="2701371">
              <a:off x="2448" y="1536"/>
              <a:ext cx="720" cy="720"/>
            </a:xfrm>
            <a:prstGeom prst="rect">
              <a:avLst/>
            </a:prstGeom>
            <a:solidFill>
              <a:schemeClr val="accent1"/>
            </a:solidFill>
            <a:ln w="9525">
              <a:solidFill>
                <a:schemeClr val="tx1"/>
              </a:solidFill>
              <a:miter lim="800000"/>
              <a:headEnd/>
              <a:tailEnd/>
            </a:ln>
          </p:spPr>
          <p:txBody>
            <a:bodyPr rot="10800000" vert="eaVert" wrap="none" anchor="ctr"/>
            <a:lstStyle/>
            <a:p>
              <a:pPr algn="ctr"/>
              <a:endParaRPr lang="en-US" sz="1800" baseline="0"/>
            </a:p>
          </p:txBody>
        </p:sp>
        <p:sp>
          <p:nvSpPr>
            <p:cNvPr id="19463" name="Rectangle 14"/>
            <p:cNvSpPr>
              <a:spLocks noChangeArrowheads="1"/>
            </p:cNvSpPr>
            <p:nvPr/>
          </p:nvSpPr>
          <p:spPr bwMode="auto">
            <a:xfrm>
              <a:off x="3456" y="2160"/>
              <a:ext cx="1200" cy="240"/>
            </a:xfrm>
            <a:prstGeom prst="rect">
              <a:avLst/>
            </a:prstGeom>
            <a:solidFill>
              <a:schemeClr val="accent1"/>
            </a:solidFill>
            <a:ln w="9525">
              <a:solidFill>
                <a:schemeClr val="tx1"/>
              </a:solidFill>
              <a:miter lim="800000"/>
              <a:headEnd/>
              <a:tailEnd/>
            </a:ln>
          </p:spPr>
          <p:txBody>
            <a:bodyPr wrap="none" anchor="ctr"/>
            <a:lstStyle/>
            <a:p>
              <a:pPr algn="ctr"/>
              <a:r>
                <a:rPr lang="en-US" sz="1800" baseline="0"/>
                <a:t>Wear a coat.</a:t>
              </a:r>
            </a:p>
          </p:txBody>
        </p:sp>
        <p:cxnSp>
          <p:nvCxnSpPr>
            <p:cNvPr id="19464" name="AutoShape 15"/>
            <p:cNvCxnSpPr>
              <a:cxnSpLocks noChangeShapeType="1"/>
              <a:endCxn id="19463" idx="0"/>
            </p:cNvCxnSpPr>
            <p:nvPr/>
          </p:nvCxnSpPr>
          <p:spPr bwMode="auto">
            <a:xfrm>
              <a:off x="3360" y="1872"/>
              <a:ext cx="696" cy="288"/>
            </a:xfrm>
            <a:prstGeom prst="bentConnector2">
              <a:avLst/>
            </a:prstGeom>
            <a:noFill/>
            <a:ln w="9525">
              <a:solidFill>
                <a:schemeClr val="tx1"/>
              </a:solidFill>
              <a:miter lim="800000"/>
              <a:headEnd/>
              <a:tailEnd type="triangle" w="med" len="med"/>
            </a:ln>
          </p:spPr>
        </p:cxnSp>
        <p:sp>
          <p:nvSpPr>
            <p:cNvPr id="19465" name="Text Box 16"/>
            <p:cNvSpPr txBox="1">
              <a:spLocks noChangeArrowheads="1"/>
            </p:cNvSpPr>
            <p:nvPr/>
          </p:nvSpPr>
          <p:spPr bwMode="auto">
            <a:xfrm>
              <a:off x="3685" y="1630"/>
              <a:ext cx="340" cy="231"/>
            </a:xfrm>
            <a:prstGeom prst="rect">
              <a:avLst/>
            </a:prstGeom>
            <a:noFill/>
            <a:ln w="9525">
              <a:noFill/>
              <a:miter lim="800000"/>
              <a:headEnd/>
              <a:tailEnd/>
            </a:ln>
          </p:spPr>
          <p:txBody>
            <a:bodyPr wrap="none">
              <a:spAutoFit/>
            </a:bodyPr>
            <a:lstStyle/>
            <a:p>
              <a:pPr algn="ctr"/>
              <a:r>
                <a:rPr lang="en-US" sz="1800" baseline="0"/>
                <a:t>Yes</a:t>
              </a:r>
            </a:p>
          </p:txBody>
        </p:sp>
        <p:sp>
          <p:nvSpPr>
            <p:cNvPr id="19466" name="Line 19"/>
            <p:cNvSpPr>
              <a:spLocks noChangeShapeType="1"/>
            </p:cNvSpPr>
            <p:nvPr/>
          </p:nvSpPr>
          <p:spPr bwMode="auto">
            <a:xfrm>
              <a:off x="2784" y="1056"/>
              <a:ext cx="0" cy="288"/>
            </a:xfrm>
            <a:prstGeom prst="line">
              <a:avLst/>
            </a:prstGeom>
            <a:noFill/>
            <a:ln w="9525">
              <a:solidFill>
                <a:schemeClr val="tx1"/>
              </a:solidFill>
              <a:round/>
              <a:headEnd/>
              <a:tailEnd type="triangle" w="med" len="med"/>
            </a:ln>
          </p:spPr>
          <p:txBody>
            <a:bodyPr wrap="none"/>
            <a:lstStyle/>
            <a:p>
              <a:endParaRPr lang="en-US"/>
            </a:p>
          </p:txBody>
        </p:sp>
        <p:sp>
          <p:nvSpPr>
            <p:cNvPr id="19467" name="Text Box 20"/>
            <p:cNvSpPr txBox="1">
              <a:spLocks noChangeArrowheads="1"/>
            </p:cNvSpPr>
            <p:nvPr/>
          </p:nvSpPr>
          <p:spPr bwMode="auto">
            <a:xfrm>
              <a:off x="2496" y="1680"/>
              <a:ext cx="620" cy="404"/>
            </a:xfrm>
            <a:prstGeom prst="rect">
              <a:avLst/>
            </a:prstGeom>
            <a:noFill/>
            <a:ln w="9525">
              <a:noFill/>
              <a:miter lim="800000"/>
              <a:headEnd/>
              <a:tailEnd/>
            </a:ln>
          </p:spPr>
          <p:txBody>
            <a:bodyPr wrap="none">
              <a:spAutoFit/>
            </a:bodyPr>
            <a:lstStyle/>
            <a:p>
              <a:pPr algn="ctr"/>
              <a:r>
                <a:rPr lang="en-US" sz="1800" baseline="0"/>
                <a:t>Is it cold</a:t>
              </a:r>
            </a:p>
            <a:p>
              <a:pPr algn="ctr"/>
              <a:r>
                <a:rPr lang="en-US" sz="1800" baseline="0"/>
                <a:t>outside?</a:t>
              </a:r>
            </a:p>
          </p:txBody>
        </p:sp>
        <p:sp>
          <p:nvSpPr>
            <p:cNvPr id="19468" name="Rectangle 21"/>
            <p:cNvSpPr>
              <a:spLocks noChangeArrowheads="1"/>
            </p:cNvSpPr>
            <p:nvPr/>
          </p:nvSpPr>
          <p:spPr bwMode="auto">
            <a:xfrm>
              <a:off x="912" y="2160"/>
              <a:ext cx="1200" cy="240"/>
            </a:xfrm>
            <a:prstGeom prst="rect">
              <a:avLst/>
            </a:prstGeom>
            <a:solidFill>
              <a:schemeClr val="accent1"/>
            </a:solidFill>
            <a:ln w="9525">
              <a:solidFill>
                <a:schemeClr val="tx1"/>
              </a:solidFill>
              <a:miter lim="800000"/>
              <a:headEnd/>
              <a:tailEnd/>
            </a:ln>
          </p:spPr>
          <p:txBody>
            <a:bodyPr wrap="none" anchor="ctr"/>
            <a:lstStyle/>
            <a:p>
              <a:pPr algn="ctr"/>
              <a:r>
                <a:rPr lang="en-US" sz="1800" baseline="0"/>
                <a:t>Wear shorts.</a:t>
              </a:r>
            </a:p>
          </p:txBody>
        </p:sp>
        <p:cxnSp>
          <p:nvCxnSpPr>
            <p:cNvPr id="19469" name="AutoShape 22"/>
            <p:cNvCxnSpPr>
              <a:cxnSpLocks noChangeShapeType="1"/>
              <a:endCxn id="19468" idx="0"/>
            </p:cNvCxnSpPr>
            <p:nvPr/>
          </p:nvCxnSpPr>
          <p:spPr bwMode="auto">
            <a:xfrm rot="10800000" flipV="1">
              <a:off x="1512" y="1873"/>
              <a:ext cx="744" cy="287"/>
            </a:xfrm>
            <a:prstGeom prst="bentConnector2">
              <a:avLst/>
            </a:prstGeom>
            <a:noFill/>
            <a:ln w="9525">
              <a:solidFill>
                <a:schemeClr val="tx1"/>
              </a:solidFill>
              <a:miter lim="800000"/>
              <a:headEnd/>
              <a:tailEnd type="triangle" w="med" len="med"/>
            </a:ln>
          </p:spPr>
        </p:cxnSp>
        <p:cxnSp>
          <p:nvCxnSpPr>
            <p:cNvPr id="19470" name="AutoShape 23"/>
            <p:cNvCxnSpPr>
              <a:cxnSpLocks noChangeShapeType="1"/>
              <a:stCxn id="19468" idx="2"/>
            </p:cNvCxnSpPr>
            <p:nvPr/>
          </p:nvCxnSpPr>
          <p:spPr bwMode="auto">
            <a:xfrm rot="16200000" flipH="1">
              <a:off x="1692" y="2220"/>
              <a:ext cx="960" cy="1320"/>
            </a:xfrm>
            <a:prstGeom prst="bentConnector3">
              <a:avLst>
                <a:gd name="adj1" fmla="val 49995"/>
              </a:avLst>
            </a:prstGeom>
            <a:noFill/>
            <a:ln w="9525">
              <a:solidFill>
                <a:schemeClr val="tx1"/>
              </a:solidFill>
              <a:miter lim="800000"/>
              <a:headEnd/>
              <a:tailEnd type="triangle" w="med" len="med"/>
            </a:ln>
          </p:spPr>
        </p:cxnSp>
        <p:cxnSp>
          <p:nvCxnSpPr>
            <p:cNvPr id="19471" name="AutoShape 26"/>
            <p:cNvCxnSpPr>
              <a:cxnSpLocks noChangeShapeType="1"/>
            </p:cNvCxnSpPr>
            <p:nvPr/>
          </p:nvCxnSpPr>
          <p:spPr bwMode="auto">
            <a:xfrm rot="5400000">
              <a:off x="3228" y="2052"/>
              <a:ext cx="432" cy="1224"/>
            </a:xfrm>
            <a:prstGeom prst="bentConnector2">
              <a:avLst/>
            </a:prstGeom>
            <a:noFill/>
            <a:ln w="9525">
              <a:solidFill>
                <a:schemeClr val="tx1"/>
              </a:solidFill>
              <a:miter lim="800000"/>
              <a:headEnd/>
              <a:tailEnd/>
            </a:ln>
          </p:spPr>
        </p:cxnSp>
      </p:grpSp>
      <p:sp>
        <p:nvSpPr>
          <p:cNvPr id="19461" name="Text Box 28"/>
          <p:cNvSpPr txBox="1">
            <a:spLocks noChangeArrowheads="1"/>
          </p:cNvSpPr>
          <p:nvPr/>
        </p:nvSpPr>
        <p:spPr bwMode="auto">
          <a:xfrm>
            <a:off x="2743200" y="2514600"/>
            <a:ext cx="463550" cy="366713"/>
          </a:xfrm>
          <a:prstGeom prst="rect">
            <a:avLst/>
          </a:prstGeom>
          <a:noFill/>
          <a:ln w="9525">
            <a:noFill/>
            <a:miter lim="800000"/>
            <a:headEnd/>
            <a:tailEnd/>
          </a:ln>
        </p:spPr>
        <p:txBody>
          <a:bodyPr wrap="none">
            <a:spAutoFit/>
          </a:bodyPr>
          <a:lstStyle/>
          <a:p>
            <a:r>
              <a:rPr lang="en-US" sz="1800" baseline="0"/>
              <a:t>No</a:t>
            </a:r>
          </a:p>
        </p:txBody>
      </p:sp>
    </p:spTree>
    <p:extLst>
      <p:ext uri="{BB962C8B-B14F-4D97-AF65-F5344CB8AC3E}">
        <p14:creationId xmlns:p14="http://schemas.microsoft.com/office/powerpoint/2010/main" val="1579133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en-US" altLang="en-US" smtClean="0"/>
              <a:t>Nested </a:t>
            </a:r>
            <a:r>
              <a:rPr lang="en-US" altLang="en-US" smtClean="0">
                <a:latin typeface="Courier New" panose="02070309020205020404" pitchFamily="49" charset="0"/>
              </a:rPr>
              <a:t>if</a:t>
            </a:r>
            <a:r>
              <a:rPr lang="en-US" altLang="en-US" smtClean="0"/>
              <a:t> Statements</a:t>
            </a:r>
          </a:p>
        </p:txBody>
      </p:sp>
      <p:sp>
        <p:nvSpPr>
          <p:cNvPr id="33796" name="Rectangle 3"/>
          <p:cNvSpPr>
            <a:spLocks noGrp="1" noChangeArrowheads="1"/>
          </p:cNvSpPr>
          <p:nvPr>
            <p:ph type="body" idx="4294967295"/>
          </p:nvPr>
        </p:nvSpPr>
        <p:spPr/>
        <p:txBody>
          <a:bodyPr/>
          <a:lstStyle/>
          <a:p>
            <a:pPr eaLnBrk="1" hangingPunct="1"/>
            <a:r>
              <a:rPr lang="en-US" altLang="en-US" smtClean="0"/>
              <a:t>If an </a:t>
            </a:r>
            <a:r>
              <a:rPr lang="en-US" altLang="en-US" smtClean="0">
                <a:latin typeface="Courier New" panose="02070309020205020404" pitchFamily="49" charset="0"/>
              </a:rPr>
              <a:t>if</a:t>
            </a:r>
            <a:r>
              <a:rPr lang="en-US" altLang="en-US" smtClean="0"/>
              <a:t> statement appears inside another </a:t>
            </a:r>
            <a:r>
              <a:rPr lang="en-US" altLang="en-US" smtClean="0">
                <a:latin typeface="Courier New" panose="02070309020205020404" pitchFamily="49" charset="0"/>
              </a:rPr>
              <a:t>if</a:t>
            </a:r>
            <a:r>
              <a:rPr lang="en-US" altLang="en-US" smtClean="0"/>
              <a:t> statement (single or block) it is called a </a:t>
            </a:r>
            <a:r>
              <a:rPr lang="en-US" altLang="en-US" i="1" smtClean="0"/>
              <a:t>nested </a:t>
            </a:r>
            <a:r>
              <a:rPr lang="en-US" altLang="en-US" i="1" smtClean="0">
                <a:latin typeface="Courier New" panose="02070309020205020404" pitchFamily="49" charset="0"/>
              </a:rPr>
              <a:t>if</a:t>
            </a:r>
            <a:r>
              <a:rPr lang="en-US" altLang="en-US" smtClean="0"/>
              <a:t> statement.</a:t>
            </a:r>
          </a:p>
          <a:p>
            <a:pPr eaLnBrk="1" hangingPunct="1"/>
            <a:r>
              <a:rPr lang="en-US" altLang="en-US" smtClean="0"/>
              <a:t>The nested </a:t>
            </a:r>
            <a:r>
              <a:rPr lang="en-US" altLang="en-US" smtClean="0">
                <a:latin typeface="Courier New" panose="02070309020205020404" pitchFamily="49" charset="0"/>
              </a:rPr>
              <a:t>if</a:t>
            </a:r>
            <a:r>
              <a:rPr lang="en-US" altLang="en-US" smtClean="0"/>
              <a:t> is executed only if the outer </a:t>
            </a:r>
            <a:r>
              <a:rPr lang="en-US" altLang="en-US" smtClean="0">
                <a:latin typeface="Courier New" panose="02070309020205020404" pitchFamily="49" charset="0"/>
              </a:rPr>
              <a:t>if</a:t>
            </a:r>
            <a:r>
              <a:rPr lang="en-US" altLang="en-US" smtClean="0"/>
              <a:t> statement results in a true condition.</a:t>
            </a:r>
          </a:p>
          <a:p>
            <a:pPr eaLnBrk="1" hangingPunct="1"/>
            <a:r>
              <a:rPr lang="en-US" altLang="en-US" smtClean="0"/>
              <a:t>See example: </a:t>
            </a:r>
            <a:r>
              <a:rPr lang="en-US" altLang="en-US" smtClean="0">
                <a:hlinkClick r:id="rId3" action="ppaction://hlinkfile"/>
              </a:rPr>
              <a:t>LoanQualifier.java</a:t>
            </a:r>
            <a:endParaRPr lang="en-US" altLang="en-US" smtClean="0"/>
          </a:p>
        </p:txBody>
      </p:sp>
    </p:spTree>
    <p:extLst>
      <p:ext uri="{BB962C8B-B14F-4D97-AF65-F5344CB8AC3E}">
        <p14:creationId xmlns:p14="http://schemas.microsoft.com/office/powerpoint/2010/main" val="288575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1200" y="95006"/>
            <a:ext cx="4962525" cy="6743944"/>
          </a:xfrm>
          <a:prstGeom prst="rect">
            <a:avLst/>
          </a:prstGeom>
        </p:spPr>
      </p:pic>
    </p:spTree>
    <p:extLst>
      <p:ext uri="{BB962C8B-B14F-4D97-AF65-F5344CB8AC3E}">
        <p14:creationId xmlns:p14="http://schemas.microsoft.com/office/powerpoint/2010/main" val="3906233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p:txBody>
          <a:bodyPr/>
          <a:lstStyle/>
          <a:p>
            <a:pPr eaLnBrk="1" hangingPunct="1"/>
            <a:r>
              <a:rPr lang="en-US" smtClean="0"/>
              <a:t>Nested </a:t>
            </a:r>
            <a:r>
              <a:rPr lang="en-US" smtClean="0">
                <a:latin typeface="Courier New" pitchFamily="49" charset="0"/>
              </a:rPr>
              <a:t>if</a:t>
            </a:r>
            <a:r>
              <a:rPr lang="en-US" smtClean="0"/>
              <a:t> Statement Flowcharts</a:t>
            </a:r>
          </a:p>
        </p:txBody>
      </p:sp>
      <p:grpSp>
        <p:nvGrpSpPr>
          <p:cNvPr id="21508" name="Group 34"/>
          <p:cNvGrpSpPr>
            <a:grpSpLocks/>
          </p:cNvGrpSpPr>
          <p:nvPr/>
        </p:nvGrpSpPr>
        <p:grpSpPr bwMode="auto">
          <a:xfrm>
            <a:off x="1066800" y="1447800"/>
            <a:ext cx="7010400" cy="4953000"/>
            <a:chOff x="864" y="672"/>
            <a:chExt cx="4416" cy="3120"/>
          </a:xfrm>
        </p:grpSpPr>
        <p:sp>
          <p:nvSpPr>
            <p:cNvPr id="21509" name="Rectangle 5"/>
            <p:cNvSpPr>
              <a:spLocks noChangeArrowheads="1"/>
            </p:cNvSpPr>
            <p:nvPr/>
          </p:nvSpPr>
          <p:spPr bwMode="auto">
            <a:xfrm rot="2701371">
              <a:off x="2400" y="1152"/>
              <a:ext cx="720" cy="720"/>
            </a:xfrm>
            <a:prstGeom prst="rect">
              <a:avLst/>
            </a:prstGeom>
            <a:solidFill>
              <a:schemeClr val="accent1"/>
            </a:solidFill>
            <a:ln w="9525">
              <a:solidFill>
                <a:schemeClr val="tx1"/>
              </a:solidFill>
              <a:miter lim="800000"/>
              <a:headEnd/>
              <a:tailEnd/>
            </a:ln>
          </p:spPr>
          <p:txBody>
            <a:bodyPr rot="10800000" vert="eaVert" wrap="none" anchor="ctr"/>
            <a:lstStyle/>
            <a:p>
              <a:pPr algn="ctr"/>
              <a:endParaRPr lang="en-US" sz="1800" baseline="0"/>
            </a:p>
          </p:txBody>
        </p:sp>
        <p:sp>
          <p:nvSpPr>
            <p:cNvPr id="21510" name="Rectangle 6"/>
            <p:cNvSpPr>
              <a:spLocks noChangeArrowheads="1"/>
            </p:cNvSpPr>
            <p:nvPr/>
          </p:nvSpPr>
          <p:spPr bwMode="auto">
            <a:xfrm>
              <a:off x="2688" y="2544"/>
              <a:ext cx="864" cy="240"/>
            </a:xfrm>
            <a:prstGeom prst="rect">
              <a:avLst/>
            </a:prstGeom>
            <a:solidFill>
              <a:schemeClr val="accent1"/>
            </a:solidFill>
            <a:ln w="9525">
              <a:solidFill>
                <a:schemeClr val="tx1"/>
              </a:solidFill>
              <a:miter lim="800000"/>
              <a:headEnd/>
              <a:tailEnd/>
            </a:ln>
          </p:spPr>
          <p:txBody>
            <a:bodyPr wrap="none" anchor="ctr"/>
            <a:lstStyle/>
            <a:p>
              <a:pPr algn="ctr"/>
              <a:r>
                <a:rPr lang="en-US" sz="1800" baseline="0"/>
                <a:t>Wear a jacket.</a:t>
              </a:r>
            </a:p>
          </p:txBody>
        </p:sp>
        <p:cxnSp>
          <p:nvCxnSpPr>
            <p:cNvPr id="21511" name="AutoShape 7"/>
            <p:cNvCxnSpPr>
              <a:cxnSpLocks noChangeShapeType="1"/>
            </p:cNvCxnSpPr>
            <p:nvPr/>
          </p:nvCxnSpPr>
          <p:spPr bwMode="auto">
            <a:xfrm>
              <a:off x="3312" y="1488"/>
              <a:ext cx="696" cy="288"/>
            </a:xfrm>
            <a:prstGeom prst="bentConnector2">
              <a:avLst/>
            </a:prstGeom>
            <a:noFill/>
            <a:ln w="9525">
              <a:solidFill>
                <a:schemeClr val="tx1"/>
              </a:solidFill>
              <a:miter lim="800000"/>
              <a:headEnd/>
              <a:tailEnd type="triangle" w="med" len="med"/>
            </a:ln>
          </p:spPr>
        </p:cxnSp>
        <p:sp>
          <p:nvSpPr>
            <p:cNvPr id="21512" name="Text Box 8"/>
            <p:cNvSpPr txBox="1">
              <a:spLocks noChangeArrowheads="1"/>
            </p:cNvSpPr>
            <p:nvPr/>
          </p:nvSpPr>
          <p:spPr bwMode="auto">
            <a:xfrm>
              <a:off x="3637" y="1246"/>
              <a:ext cx="340" cy="231"/>
            </a:xfrm>
            <a:prstGeom prst="rect">
              <a:avLst/>
            </a:prstGeom>
            <a:noFill/>
            <a:ln w="9525">
              <a:noFill/>
              <a:miter lim="800000"/>
              <a:headEnd/>
              <a:tailEnd/>
            </a:ln>
          </p:spPr>
          <p:txBody>
            <a:bodyPr wrap="none">
              <a:spAutoFit/>
            </a:bodyPr>
            <a:lstStyle/>
            <a:p>
              <a:pPr algn="ctr"/>
              <a:r>
                <a:rPr lang="en-US" sz="1800" baseline="0"/>
                <a:t>Yes</a:t>
              </a:r>
            </a:p>
          </p:txBody>
        </p:sp>
        <p:sp>
          <p:nvSpPr>
            <p:cNvPr id="21513" name="Line 9"/>
            <p:cNvSpPr>
              <a:spLocks noChangeShapeType="1"/>
            </p:cNvSpPr>
            <p:nvPr/>
          </p:nvSpPr>
          <p:spPr bwMode="auto">
            <a:xfrm>
              <a:off x="2757" y="672"/>
              <a:ext cx="0" cy="288"/>
            </a:xfrm>
            <a:prstGeom prst="line">
              <a:avLst/>
            </a:prstGeom>
            <a:noFill/>
            <a:ln w="9525">
              <a:solidFill>
                <a:schemeClr val="tx1"/>
              </a:solidFill>
              <a:round/>
              <a:headEnd/>
              <a:tailEnd type="triangle" w="med" len="med"/>
            </a:ln>
          </p:spPr>
          <p:txBody>
            <a:bodyPr wrap="none"/>
            <a:lstStyle/>
            <a:p>
              <a:endParaRPr lang="en-US"/>
            </a:p>
          </p:txBody>
        </p:sp>
        <p:sp>
          <p:nvSpPr>
            <p:cNvPr id="21514" name="Text Box 10"/>
            <p:cNvSpPr txBox="1">
              <a:spLocks noChangeArrowheads="1"/>
            </p:cNvSpPr>
            <p:nvPr/>
          </p:nvSpPr>
          <p:spPr bwMode="auto">
            <a:xfrm>
              <a:off x="2448" y="1296"/>
              <a:ext cx="620" cy="404"/>
            </a:xfrm>
            <a:prstGeom prst="rect">
              <a:avLst/>
            </a:prstGeom>
            <a:noFill/>
            <a:ln w="9525">
              <a:noFill/>
              <a:miter lim="800000"/>
              <a:headEnd/>
              <a:tailEnd/>
            </a:ln>
          </p:spPr>
          <p:txBody>
            <a:bodyPr wrap="none">
              <a:spAutoFit/>
            </a:bodyPr>
            <a:lstStyle/>
            <a:p>
              <a:pPr algn="ctr"/>
              <a:r>
                <a:rPr lang="en-US" sz="1800" baseline="0"/>
                <a:t>Is it cold</a:t>
              </a:r>
            </a:p>
            <a:p>
              <a:pPr algn="ctr"/>
              <a:r>
                <a:rPr lang="en-US" sz="1800" baseline="0"/>
                <a:t>outside?</a:t>
              </a:r>
            </a:p>
          </p:txBody>
        </p:sp>
        <p:sp>
          <p:nvSpPr>
            <p:cNvPr id="21515" name="Rectangle 11"/>
            <p:cNvSpPr>
              <a:spLocks noChangeArrowheads="1"/>
            </p:cNvSpPr>
            <p:nvPr/>
          </p:nvSpPr>
          <p:spPr bwMode="auto">
            <a:xfrm>
              <a:off x="864" y="1776"/>
              <a:ext cx="1200" cy="240"/>
            </a:xfrm>
            <a:prstGeom prst="rect">
              <a:avLst/>
            </a:prstGeom>
            <a:solidFill>
              <a:schemeClr val="accent1"/>
            </a:solidFill>
            <a:ln w="9525">
              <a:solidFill>
                <a:schemeClr val="tx1"/>
              </a:solidFill>
              <a:miter lim="800000"/>
              <a:headEnd/>
              <a:tailEnd/>
            </a:ln>
          </p:spPr>
          <p:txBody>
            <a:bodyPr wrap="none" anchor="ctr"/>
            <a:lstStyle/>
            <a:p>
              <a:pPr algn="ctr"/>
              <a:r>
                <a:rPr lang="en-US" sz="1800" baseline="0"/>
                <a:t>Wear shorts.</a:t>
              </a:r>
            </a:p>
          </p:txBody>
        </p:sp>
        <p:cxnSp>
          <p:nvCxnSpPr>
            <p:cNvPr id="21516" name="AutoShape 12"/>
            <p:cNvCxnSpPr>
              <a:cxnSpLocks noChangeShapeType="1"/>
              <a:endCxn id="21515" idx="0"/>
            </p:cNvCxnSpPr>
            <p:nvPr/>
          </p:nvCxnSpPr>
          <p:spPr bwMode="auto">
            <a:xfrm rot="10800000" flipV="1">
              <a:off x="1464" y="1489"/>
              <a:ext cx="744" cy="287"/>
            </a:xfrm>
            <a:prstGeom prst="bentConnector2">
              <a:avLst/>
            </a:prstGeom>
            <a:noFill/>
            <a:ln w="9525">
              <a:solidFill>
                <a:schemeClr val="tx1"/>
              </a:solidFill>
              <a:miter lim="800000"/>
              <a:headEnd/>
              <a:tailEnd type="triangle" w="med" len="med"/>
            </a:ln>
          </p:spPr>
        </p:cxnSp>
        <p:sp>
          <p:nvSpPr>
            <p:cNvPr id="21517" name="Rectangle 15"/>
            <p:cNvSpPr>
              <a:spLocks noChangeArrowheads="1"/>
            </p:cNvSpPr>
            <p:nvPr/>
          </p:nvSpPr>
          <p:spPr bwMode="auto">
            <a:xfrm rot="2701371">
              <a:off x="3720" y="1944"/>
              <a:ext cx="528" cy="576"/>
            </a:xfrm>
            <a:prstGeom prst="rect">
              <a:avLst/>
            </a:prstGeom>
            <a:solidFill>
              <a:schemeClr val="accent1"/>
            </a:solidFill>
            <a:ln w="9525">
              <a:solidFill>
                <a:schemeClr val="tx1"/>
              </a:solidFill>
              <a:miter lim="800000"/>
              <a:headEnd/>
              <a:tailEnd/>
            </a:ln>
          </p:spPr>
          <p:txBody>
            <a:bodyPr rot="10800000" vert="eaVert" wrap="none" anchor="ctr"/>
            <a:lstStyle/>
            <a:p>
              <a:pPr algn="ctr"/>
              <a:endParaRPr lang="en-US" sz="1800" baseline="0"/>
            </a:p>
          </p:txBody>
        </p:sp>
        <p:sp>
          <p:nvSpPr>
            <p:cNvPr id="21518" name="Text Box 16"/>
            <p:cNvSpPr txBox="1">
              <a:spLocks noChangeArrowheads="1"/>
            </p:cNvSpPr>
            <p:nvPr/>
          </p:nvSpPr>
          <p:spPr bwMode="auto">
            <a:xfrm>
              <a:off x="3624" y="1968"/>
              <a:ext cx="668" cy="404"/>
            </a:xfrm>
            <a:prstGeom prst="rect">
              <a:avLst/>
            </a:prstGeom>
            <a:noFill/>
            <a:ln w="9525">
              <a:noFill/>
              <a:miter lim="800000"/>
              <a:headEnd/>
              <a:tailEnd/>
            </a:ln>
          </p:spPr>
          <p:txBody>
            <a:bodyPr wrap="none">
              <a:spAutoFit/>
            </a:bodyPr>
            <a:lstStyle/>
            <a:p>
              <a:pPr algn="ctr"/>
              <a:r>
                <a:rPr lang="en-US" sz="1800" baseline="0"/>
                <a:t>Is it</a:t>
              </a:r>
            </a:p>
            <a:p>
              <a:pPr algn="ctr"/>
              <a:r>
                <a:rPr lang="en-US" sz="1800" baseline="0"/>
                <a:t>snowing?</a:t>
              </a:r>
            </a:p>
          </p:txBody>
        </p:sp>
        <p:sp>
          <p:nvSpPr>
            <p:cNvPr id="21519" name="Rectangle 17"/>
            <p:cNvSpPr>
              <a:spLocks noChangeArrowheads="1"/>
            </p:cNvSpPr>
            <p:nvPr/>
          </p:nvSpPr>
          <p:spPr bwMode="auto">
            <a:xfrm>
              <a:off x="4416" y="2544"/>
              <a:ext cx="864" cy="240"/>
            </a:xfrm>
            <a:prstGeom prst="rect">
              <a:avLst/>
            </a:prstGeom>
            <a:solidFill>
              <a:schemeClr val="accent1"/>
            </a:solidFill>
            <a:ln w="9525">
              <a:solidFill>
                <a:schemeClr val="tx1"/>
              </a:solidFill>
              <a:miter lim="800000"/>
              <a:headEnd/>
              <a:tailEnd/>
            </a:ln>
          </p:spPr>
          <p:txBody>
            <a:bodyPr wrap="none" anchor="ctr"/>
            <a:lstStyle/>
            <a:p>
              <a:pPr algn="ctr"/>
              <a:r>
                <a:rPr lang="en-US" sz="1800" baseline="0"/>
                <a:t>Wear a parka.</a:t>
              </a:r>
            </a:p>
          </p:txBody>
        </p:sp>
        <p:cxnSp>
          <p:nvCxnSpPr>
            <p:cNvPr id="21520" name="AutoShape 18"/>
            <p:cNvCxnSpPr>
              <a:cxnSpLocks noChangeShapeType="1"/>
              <a:endCxn id="21510" idx="0"/>
            </p:cNvCxnSpPr>
            <p:nvPr/>
          </p:nvCxnSpPr>
          <p:spPr bwMode="auto">
            <a:xfrm rot="10800000" flipV="1">
              <a:off x="3120" y="2256"/>
              <a:ext cx="456" cy="288"/>
            </a:xfrm>
            <a:prstGeom prst="bentConnector2">
              <a:avLst/>
            </a:prstGeom>
            <a:noFill/>
            <a:ln w="9525">
              <a:solidFill>
                <a:schemeClr val="tx1"/>
              </a:solidFill>
              <a:miter lim="800000"/>
              <a:headEnd/>
              <a:tailEnd type="triangle" w="med" len="med"/>
            </a:ln>
          </p:spPr>
        </p:cxnSp>
        <p:sp>
          <p:nvSpPr>
            <p:cNvPr id="21521" name="Text Box 20"/>
            <p:cNvSpPr txBox="1">
              <a:spLocks noChangeArrowheads="1"/>
            </p:cNvSpPr>
            <p:nvPr/>
          </p:nvSpPr>
          <p:spPr bwMode="auto">
            <a:xfrm>
              <a:off x="1728" y="1198"/>
              <a:ext cx="292" cy="231"/>
            </a:xfrm>
            <a:prstGeom prst="rect">
              <a:avLst/>
            </a:prstGeom>
            <a:noFill/>
            <a:ln w="9525">
              <a:noFill/>
              <a:miter lim="800000"/>
              <a:headEnd/>
              <a:tailEnd/>
            </a:ln>
          </p:spPr>
          <p:txBody>
            <a:bodyPr wrap="none">
              <a:spAutoFit/>
            </a:bodyPr>
            <a:lstStyle/>
            <a:p>
              <a:r>
                <a:rPr lang="en-US" sz="1800" baseline="0"/>
                <a:t>No</a:t>
              </a:r>
            </a:p>
          </p:txBody>
        </p:sp>
        <p:sp>
          <p:nvSpPr>
            <p:cNvPr id="21522" name="Text Box 21"/>
            <p:cNvSpPr txBox="1">
              <a:spLocks noChangeArrowheads="1"/>
            </p:cNvSpPr>
            <p:nvPr/>
          </p:nvSpPr>
          <p:spPr bwMode="auto">
            <a:xfrm>
              <a:off x="3216" y="2016"/>
              <a:ext cx="292" cy="231"/>
            </a:xfrm>
            <a:prstGeom prst="rect">
              <a:avLst/>
            </a:prstGeom>
            <a:noFill/>
            <a:ln w="9525">
              <a:noFill/>
              <a:miter lim="800000"/>
              <a:headEnd/>
              <a:tailEnd/>
            </a:ln>
          </p:spPr>
          <p:txBody>
            <a:bodyPr wrap="none">
              <a:spAutoFit/>
            </a:bodyPr>
            <a:lstStyle/>
            <a:p>
              <a:r>
                <a:rPr lang="en-US" sz="1800" baseline="0"/>
                <a:t>No</a:t>
              </a:r>
            </a:p>
          </p:txBody>
        </p:sp>
        <p:cxnSp>
          <p:nvCxnSpPr>
            <p:cNvPr id="21523" name="AutoShape 22"/>
            <p:cNvCxnSpPr>
              <a:cxnSpLocks noChangeShapeType="1"/>
              <a:endCxn id="21519" idx="0"/>
            </p:cNvCxnSpPr>
            <p:nvPr/>
          </p:nvCxnSpPr>
          <p:spPr bwMode="auto">
            <a:xfrm>
              <a:off x="4416" y="2208"/>
              <a:ext cx="432" cy="336"/>
            </a:xfrm>
            <a:prstGeom prst="bentConnector2">
              <a:avLst/>
            </a:prstGeom>
            <a:noFill/>
            <a:ln w="9525">
              <a:solidFill>
                <a:schemeClr val="tx1"/>
              </a:solidFill>
              <a:miter lim="800000"/>
              <a:headEnd/>
              <a:tailEnd type="triangle" w="med" len="med"/>
            </a:ln>
          </p:spPr>
        </p:cxnSp>
        <p:sp>
          <p:nvSpPr>
            <p:cNvPr id="21524" name="Text Box 23"/>
            <p:cNvSpPr txBox="1">
              <a:spLocks noChangeArrowheads="1"/>
            </p:cNvSpPr>
            <p:nvPr/>
          </p:nvSpPr>
          <p:spPr bwMode="auto">
            <a:xfrm>
              <a:off x="4464" y="1968"/>
              <a:ext cx="340" cy="231"/>
            </a:xfrm>
            <a:prstGeom prst="rect">
              <a:avLst/>
            </a:prstGeom>
            <a:noFill/>
            <a:ln w="9525">
              <a:noFill/>
              <a:miter lim="800000"/>
              <a:headEnd/>
              <a:tailEnd/>
            </a:ln>
          </p:spPr>
          <p:txBody>
            <a:bodyPr wrap="none">
              <a:spAutoFit/>
            </a:bodyPr>
            <a:lstStyle/>
            <a:p>
              <a:pPr algn="ctr"/>
              <a:r>
                <a:rPr lang="en-US" sz="1800" baseline="0"/>
                <a:t>Yes</a:t>
              </a:r>
            </a:p>
          </p:txBody>
        </p:sp>
        <p:sp>
          <p:nvSpPr>
            <p:cNvPr id="21525" name="Line 26"/>
            <p:cNvSpPr>
              <a:spLocks noChangeShapeType="1"/>
            </p:cNvSpPr>
            <p:nvPr/>
          </p:nvSpPr>
          <p:spPr bwMode="auto">
            <a:xfrm>
              <a:off x="1440" y="2016"/>
              <a:ext cx="0" cy="1584"/>
            </a:xfrm>
            <a:prstGeom prst="line">
              <a:avLst/>
            </a:prstGeom>
            <a:noFill/>
            <a:ln w="9525">
              <a:solidFill>
                <a:schemeClr val="tx1"/>
              </a:solidFill>
              <a:round/>
              <a:headEnd/>
              <a:tailEnd/>
            </a:ln>
          </p:spPr>
          <p:txBody>
            <a:bodyPr wrap="none"/>
            <a:lstStyle/>
            <a:p>
              <a:endParaRPr lang="en-US"/>
            </a:p>
          </p:txBody>
        </p:sp>
        <p:sp>
          <p:nvSpPr>
            <p:cNvPr id="21526" name="Line 27"/>
            <p:cNvSpPr>
              <a:spLocks noChangeShapeType="1"/>
            </p:cNvSpPr>
            <p:nvPr/>
          </p:nvSpPr>
          <p:spPr bwMode="auto">
            <a:xfrm>
              <a:off x="3120" y="3216"/>
              <a:ext cx="1728" cy="0"/>
            </a:xfrm>
            <a:prstGeom prst="line">
              <a:avLst/>
            </a:prstGeom>
            <a:noFill/>
            <a:ln w="9525">
              <a:solidFill>
                <a:schemeClr val="tx1"/>
              </a:solidFill>
              <a:round/>
              <a:headEnd/>
              <a:tailEnd/>
            </a:ln>
          </p:spPr>
          <p:txBody>
            <a:bodyPr wrap="none"/>
            <a:lstStyle/>
            <a:p>
              <a:endParaRPr lang="en-US"/>
            </a:p>
          </p:txBody>
        </p:sp>
        <p:sp>
          <p:nvSpPr>
            <p:cNvPr id="21527" name="Line 28"/>
            <p:cNvSpPr>
              <a:spLocks noChangeShapeType="1"/>
            </p:cNvSpPr>
            <p:nvPr/>
          </p:nvSpPr>
          <p:spPr bwMode="auto">
            <a:xfrm>
              <a:off x="4848" y="2784"/>
              <a:ext cx="0" cy="432"/>
            </a:xfrm>
            <a:prstGeom prst="line">
              <a:avLst/>
            </a:prstGeom>
            <a:noFill/>
            <a:ln w="9525">
              <a:solidFill>
                <a:schemeClr val="tx1"/>
              </a:solidFill>
              <a:round/>
              <a:headEnd/>
              <a:tailEnd/>
            </a:ln>
          </p:spPr>
          <p:txBody>
            <a:bodyPr wrap="none"/>
            <a:lstStyle/>
            <a:p>
              <a:endParaRPr lang="en-US"/>
            </a:p>
          </p:txBody>
        </p:sp>
        <p:sp>
          <p:nvSpPr>
            <p:cNvPr id="21528" name="Line 30"/>
            <p:cNvSpPr>
              <a:spLocks noChangeShapeType="1"/>
            </p:cNvSpPr>
            <p:nvPr/>
          </p:nvSpPr>
          <p:spPr bwMode="auto">
            <a:xfrm>
              <a:off x="3120" y="2784"/>
              <a:ext cx="0" cy="432"/>
            </a:xfrm>
            <a:prstGeom prst="line">
              <a:avLst/>
            </a:prstGeom>
            <a:noFill/>
            <a:ln w="9525">
              <a:solidFill>
                <a:schemeClr val="tx1"/>
              </a:solidFill>
              <a:round/>
              <a:headEnd/>
              <a:tailEnd/>
            </a:ln>
          </p:spPr>
          <p:txBody>
            <a:bodyPr wrap="none"/>
            <a:lstStyle/>
            <a:p>
              <a:endParaRPr lang="en-US"/>
            </a:p>
          </p:txBody>
        </p:sp>
        <p:sp>
          <p:nvSpPr>
            <p:cNvPr id="21529" name="Line 31"/>
            <p:cNvSpPr>
              <a:spLocks noChangeShapeType="1"/>
            </p:cNvSpPr>
            <p:nvPr/>
          </p:nvSpPr>
          <p:spPr bwMode="auto">
            <a:xfrm>
              <a:off x="1440" y="3600"/>
              <a:ext cx="2544" cy="0"/>
            </a:xfrm>
            <a:prstGeom prst="line">
              <a:avLst/>
            </a:prstGeom>
            <a:noFill/>
            <a:ln w="9525">
              <a:solidFill>
                <a:schemeClr val="tx1"/>
              </a:solidFill>
              <a:round/>
              <a:headEnd/>
              <a:tailEnd/>
            </a:ln>
          </p:spPr>
          <p:txBody>
            <a:bodyPr wrap="none"/>
            <a:lstStyle/>
            <a:p>
              <a:endParaRPr lang="en-US"/>
            </a:p>
          </p:txBody>
        </p:sp>
        <p:sp>
          <p:nvSpPr>
            <p:cNvPr id="21530" name="Line 32"/>
            <p:cNvSpPr>
              <a:spLocks noChangeShapeType="1"/>
            </p:cNvSpPr>
            <p:nvPr/>
          </p:nvSpPr>
          <p:spPr bwMode="auto">
            <a:xfrm>
              <a:off x="3984" y="3216"/>
              <a:ext cx="0" cy="384"/>
            </a:xfrm>
            <a:prstGeom prst="line">
              <a:avLst/>
            </a:prstGeom>
            <a:noFill/>
            <a:ln w="9525">
              <a:solidFill>
                <a:schemeClr val="tx1"/>
              </a:solidFill>
              <a:round/>
              <a:headEnd/>
              <a:tailEnd/>
            </a:ln>
          </p:spPr>
          <p:txBody>
            <a:bodyPr wrap="none"/>
            <a:lstStyle/>
            <a:p>
              <a:endParaRPr lang="en-US"/>
            </a:p>
          </p:txBody>
        </p:sp>
        <p:sp>
          <p:nvSpPr>
            <p:cNvPr id="21531" name="Line 33"/>
            <p:cNvSpPr>
              <a:spLocks noChangeShapeType="1"/>
            </p:cNvSpPr>
            <p:nvPr/>
          </p:nvSpPr>
          <p:spPr bwMode="auto">
            <a:xfrm>
              <a:off x="2736" y="3600"/>
              <a:ext cx="0" cy="192"/>
            </a:xfrm>
            <a:prstGeom prst="line">
              <a:avLst/>
            </a:prstGeom>
            <a:noFill/>
            <a:ln w="9525">
              <a:solidFill>
                <a:schemeClr val="tx1"/>
              </a:solidFill>
              <a:round/>
              <a:headEnd/>
              <a:tailEnd type="triangle" w="med" len="med"/>
            </a:ln>
          </p:spPr>
          <p:txBody>
            <a:bodyPr wrap="none"/>
            <a:lstStyle/>
            <a:p>
              <a:endParaRPr lang="en-US"/>
            </a:p>
          </p:txBody>
        </p:sp>
      </p:grpSp>
    </p:spTree>
    <p:extLst>
      <p:ext uri="{BB962C8B-B14F-4D97-AF65-F5344CB8AC3E}">
        <p14:creationId xmlns:p14="http://schemas.microsoft.com/office/powerpoint/2010/main" val="207271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smtClean="0"/>
              <a:t>Nested </a:t>
            </a:r>
            <a:r>
              <a:rPr lang="en-US" smtClean="0">
                <a:latin typeface="Courier New" pitchFamily="49" charset="0"/>
              </a:rPr>
              <a:t>if</a:t>
            </a:r>
            <a:r>
              <a:rPr lang="en-US" smtClean="0"/>
              <a:t> Statements</a:t>
            </a:r>
          </a:p>
        </p:txBody>
      </p:sp>
      <p:sp>
        <p:nvSpPr>
          <p:cNvPr id="22532" name="TextBox 4"/>
          <p:cNvSpPr txBox="1">
            <a:spLocks noChangeArrowheads="1"/>
          </p:cNvSpPr>
          <p:nvPr/>
        </p:nvSpPr>
        <p:spPr bwMode="auto">
          <a:xfrm>
            <a:off x="1066800" y="1676400"/>
            <a:ext cx="5257800" cy="4893647"/>
          </a:xfrm>
          <a:prstGeom prst="rect">
            <a:avLst/>
          </a:prstGeom>
          <a:noFill/>
          <a:ln w="9525">
            <a:noFill/>
            <a:miter lim="800000"/>
            <a:headEnd/>
            <a:tailEnd/>
          </a:ln>
        </p:spPr>
        <p:txBody>
          <a:bodyPr>
            <a:spAutoFit/>
          </a:bodyPr>
          <a:lstStyle/>
          <a:p>
            <a:pPr algn="l"/>
            <a:r>
              <a:rPr lang="en-US" sz="2000" dirty="0">
                <a:latin typeface="Courier New" pitchFamily="49" charset="0"/>
                <a:cs typeface="Courier New" pitchFamily="49" charset="0"/>
              </a:rPr>
              <a:t>if (</a:t>
            </a:r>
            <a:r>
              <a:rPr lang="en-US" sz="2000" dirty="0" err="1">
                <a:latin typeface="Courier New" pitchFamily="49" charset="0"/>
                <a:cs typeface="Courier New" pitchFamily="49" charset="0"/>
              </a:rPr>
              <a:t>coldOutside</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if (snowing)</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wearParka</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else</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wearJacket</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else</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wearShorts</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252083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p:txBody>
          <a:bodyPr/>
          <a:lstStyle/>
          <a:p>
            <a:pPr eaLnBrk="1" hangingPunct="1"/>
            <a:r>
              <a:rPr lang="en-US" smtClean="0">
                <a:latin typeface="Courier New" pitchFamily="49" charset="0"/>
              </a:rPr>
              <a:t>if</a:t>
            </a:r>
            <a:r>
              <a:rPr lang="en-US" smtClean="0"/>
              <a:t>-</a:t>
            </a:r>
            <a:r>
              <a:rPr lang="en-US" smtClean="0">
                <a:latin typeface="Courier New" pitchFamily="49" charset="0"/>
              </a:rPr>
              <a:t>else</a:t>
            </a:r>
            <a:r>
              <a:rPr lang="en-US" smtClean="0"/>
              <a:t> Matching</a:t>
            </a:r>
          </a:p>
        </p:txBody>
      </p:sp>
      <p:sp>
        <p:nvSpPr>
          <p:cNvPr id="23556" name="Rectangle 3"/>
          <p:cNvSpPr>
            <a:spLocks noGrp="1" noChangeArrowheads="1"/>
          </p:cNvSpPr>
          <p:nvPr>
            <p:ph type="body" idx="4294967295"/>
          </p:nvPr>
        </p:nvSpPr>
        <p:spPr/>
        <p:txBody>
          <a:bodyPr/>
          <a:lstStyle/>
          <a:p>
            <a:pPr eaLnBrk="1" hangingPunct="1"/>
            <a:r>
              <a:rPr lang="en-US" dirty="0" smtClean="0"/>
              <a:t>Curly brace use is not required if there is </a:t>
            </a:r>
            <a:r>
              <a:rPr lang="en-US" dirty="0" smtClean="0">
                <a:solidFill>
                  <a:srgbClr val="FF0000"/>
                </a:solidFill>
              </a:rPr>
              <a:t>only one statement </a:t>
            </a:r>
            <a:r>
              <a:rPr lang="en-US" dirty="0" smtClean="0"/>
              <a:t>to be conditionally executed.</a:t>
            </a:r>
          </a:p>
          <a:p>
            <a:pPr eaLnBrk="1" hangingPunct="1"/>
            <a:r>
              <a:rPr lang="en-US" dirty="0" smtClean="0"/>
              <a:t>However, sometimes curly braces can help make the program more </a:t>
            </a:r>
            <a:r>
              <a:rPr lang="en-US" dirty="0" smtClean="0">
                <a:solidFill>
                  <a:srgbClr val="FF0000"/>
                </a:solidFill>
              </a:rPr>
              <a:t>readable</a:t>
            </a:r>
            <a:r>
              <a:rPr lang="en-US" dirty="0" smtClean="0"/>
              <a:t>.</a:t>
            </a:r>
          </a:p>
          <a:p>
            <a:pPr eaLnBrk="1" hangingPunct="1"/>
            <a:r>
              <a:rPr lang="en-US" dirty="0" smtClean="0"/>
              <a:t>Additionally, proper </a:t>
            </a:r>
            <a:r>
              <a:rPr lang="en-US" dirty="0" smtClean="0">
                <a:solidFill>
                  <a:srgbClr val="FF0000"/>
                </a:solidFill>
              </a:rPr>
              <a:t>indentation</a:t>
            </a:r>
            <a:r>
              <a:rPr lang="en-US" dirty="0" smtClean="0"/>
              <a:t> makes it much easier to match up else statements with their corresponding </a:t>
            </a:r>
            <a:r>
              <a:rPr lang="en-US" dirty="0" smtClean="0">
                <a:latin typeface="Courier New" pitchFamily="49" charset="0"/>
              </a:rPr>
              <a:t>if</a:t>
            </a:r>
            <a:r>
              <a:rPr lang="en-US" dirty="0" smtClean="0"/>
              <a:t> statement.</a:t>
            </a:r>
          </a:p>
        </p:txBody>
      </p:sp>
    </p:spTree>
    <p:extLst>
      <p:ext uri="{BB962C8B-B14F-4D97-AF65-F5344CB8AC3E}">
        <p14:creationId xmlns:p14="http://schemas.microsoft.com/office/powerpoint/2010/main" val="331933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eaLnBrk="1" hangingPunct="1"/>
            <a:r>
              <a:rPr lang="en-US" smtClean="0"/>
              <a:t>Alignment and Nested </a:t>
            </a:r>
            <a:r>
              <a:rPr lang="en-US" smtClean="0">
                <a:latin typeface="Courier New" pitchFamily="49" charset="0"/>
              </a:rPr>
              <a:t>if</a:t>
            </a:r>
            <a:r>
              <a:rPr lang="en-US" smtClean="0"/>
              <a:t> Statements</a:t>
            </a:r>
          </a:p>
        </p:txBody>
      </p:sp>
      <p:sp>
        <p:nvSpPr>
          <p:cNvPr id="24580" name="TextBox 4"/>
          <p:cNvSpPr txBox="1">
            <a:spLocks noChangeArrowheads="1"/>
          </p:cNvSpPr>
          <p:nvPr/>
        </p:nvSpPr>
        <p:spPr bwMode="auto">
          <a:xfrm>
            <a:off x="4647405" y="1641098"/>
            <a:ext cx="4191000" cy="4832092"/>
          </a:xfrm>
          <a:prstGeom prst="rect">
            <a:avLst/>
          </a:prstGeom>
          <a:noFill/>
          <a:ln w="9525">
            <a:noFill/>
            <a:miter lim="800000"/>
            <a:headEnd/>
            <a:tailEnd/>
          </a:ln>
        </p:spPr>
        <p:txBody>
          <a:bodyPr>
            <a:spAutoFit/>
          </a:bodyPr>
          <a:lstStyle/>
          <a:p>
            <a:pPr algn="l"/>
            <a:r>
              <a:rPr lang="en-US" sz="2000" dirty="0">
                <a:latin typeface="Courier New" pitchFamily="49" charset="0"/>
                <a:cs typeface="Courier New" pitchFamily="49" charset="0"/>
              </a:rPr>
              <a:t>if (</a:t>
            </a:r>
            <a:r>
              <a:rPr lang="en-US" sz="2000" dirty="0" err="1">
                <a:latin typeface="Courier New" pitchFamily="49" charset="0"/>
                <a:cs typeface="Courier New" pitchFamily="49" charset="0"/>
              </a:rPr>
              <a:t>coldOutside</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if (snowing)</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wearParka</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else</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wearJacket</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else</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wearShorts</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a:t>
            </a:r>
          </a:p>
        </p:txBody>
      </p:sp>
      <p:grpSp>
        <p:nvGrpSpPr>
          <p:cNvPr id="24581" name="Group 27"/>
          <p:cNvGrpSpPr>
            <a:grpSpLocks/>
          </p:cNvGrpSpPr>
          <p:nvPr/>
        </p:nvGrpSpPr>
        <p:grpSpPr bwMode="auto">
          <a:xfrm>
            <a:off x="4038600" y="2514600"/>
            <a:ext cx="1143000" cy="1144588"/>
            <a:chOff x="3200400" y="2514600"/>
            <a:chExt cx="1143000" cy="1143794"/>
          </a:xfrm>
        </p:grpSpPr>
        <p:cxnSp>
          <p:nvCxnSpPr>
            <p:cNvPr id="24589" name="Straight Arrow Connector 9"/>
            <p:cNvCxnSpPr>
              <a:cxnSpLocks noChangeShapeType="1"/>
            </p:cNvCxnSpPr>
            <p:nvPr/>
          </p:nvCxnSpPr>
          <p:spPr bwMode="auto">
            <a:xfrm>
              <a:off x="3810000" y="2514600"/>
              <a:ext cx="533400" cy="1588"/>
            </a:xfrm>
            <a:prstGeom prst="straightConnector1">
              <a:avLst/>
            </a:prstGeom>
            <a:noFill/>
            <a:ln w="50800" algn="ctr">
              <a:solidFill>
                <a:srgbClr val="FF0000"/>
              </a:solidFill>
              <a:round/>
              <a:headEnd/>
              <a:tailEnd type="arrow" w="med" len="med"/>
            </a:ln>
          </p:spPr>
        </p:cxnSp>
        <p:cxnSp>
          <p:nvCxnSpPr>
            <p:cNvPr id="24590" name="Straight Arrow Connector 10"/>
            <p:cNvCxnSpPr>
              <a:cxnSpLocks noChangeShapeType="1"/>
            </p:cNvCxnSpPr>
            <p:nvPr/>
          </p:nvCxnSpPr>
          <p:spPr bwMode="auto">
            <a:xfrm>
              <a:off x="3810000" y="3656012"/>
              <a:ext cx="533400" cy="1588"/>
            </a:xfrm>
            <a:prstGeom prst="straightConnector1">
              <a:avLst/>
            </a:prstGeom>
            <a:noFill/>
            <a:ln w="50800" algn="ctr">
              <a:solidFill>
                <a:srgbClr val="FF0000"/>
              </a:solidFill>
              <a:round/>
              <a:headEnd/>
              <a:tailEnd type="arrow" w="med" len="med"/>
            </a:ln>
          </p:spPr>
        </p:cxnSp>
        <p:cxnSp>
          <p:nvCxnSpPr>
            <p:cNvPr id="24591" name="Straight Connector 12"/>
            <p:cNvCxnSpPr>
              <a:cxnSpLocks noChangeShapeType="1"/>
            </p:cNvCxnSpPr>
            <p:nvPr/>
          </p:nvCxnSpPr>
          <p:spPr bwMode="auto">
            <a:xfrm rot="5400000">
              <a:off x="3238500" y="3086100"/>
              <a:ext cx="1143000" cy="1588"/>
            </a:xfrm>
            <a:prstGeom prst="line">
              <a:avLst/>
            </a:prstGeom>
            <a:noFill/>
            <a:ln w="50800" algn="ctr">
              <a:solidFill>
                <a:srgbClr val="FF0000"/>
              </a:solidFill>
              <a:round/>
              <a:headEnd/>
              <a:tailEnd/>
            </a:ln>
          </p:spPr>
        </p:cxnSp>
        <p:cxnSp>
          <p:nvCxnSpPr>
            <p:cNvPr id="24592" name="Straight Connector 15"/>
            <p:cNvCxnSpPr>
              <a:cxnSpLocks noChangeShapeType="1"/>
            </p:cNvCxnSpPr>
            <p:nvPr/>
          </p:nvCxnSpPr>
          <p:spPr bwMode="auto">
            <a:xfrm rot="10800000">
              <a:off x="3200400" y="3048000"/>
              <a:ext cx="609600" cy="1588"/>
            </a:xfrm>
            <a:prstGeom prst="line">
              <a:avLst/>
            </a:prstGeom>
            <a:noFill/>
            <a:ln w="50800" algn="ctr">
              <a:solidFill>
                <a:srgbClr val="FF0000"/>
              </a:solidFill>
              <a:round/>
              <a:headEnd/>
              <a:tailEnd/>
            </a:ln>
          </p:spPr>
        </p:cxnSp>
      </p:grpSp>
      <p:sp>
        <p:nvSpPr>
          <p:cNvPr id="21" name="TextBox 20"/>
          <p:cNvSpPr txBox="1"/>
          <p:nvPr/>
        </p:nvSpPr>
        <p:spPr>
          <a:xfrm>
            <a:off x="2438399" y="2768600"/>
            <a:ext cx="1979611" cy="1193428"/>
          </a:xfrm>
          <a:prstGeom prst="rect">
            <a:avLst/>
          </a:prstGeom>
          <a:solidFill>
            <a:schemeClr val="tx1"/>
          </a:solidFill>
          <a:ln>
            <a:solidFill>
              <a:srgbClr val="FF3300"/>
            </a:solidFill>
          </a:ln>
        </p:spPr>
        <p:txBody>
          <a:bodyPr wrap="square">
            <a:spAutoFit/>
          </a:bodyPr>
          <a:lstStyle/>
          <a:p>
            <a:pPr algn="ctr">
              <a:defRPr/>
            </a:pPr>
            <a:r>
              <a:rPr lang="en-US" dirty="0">
                <a:solidFill>
                  <a:srgbClr val="FF0000"/>
                </a:solidFill>
                <a:latin typeface="+mj-lt"/>
                <a:cs typeface="+mn-cs"/>
              </a:rPr>
              <a:t>This </a:t>
            </a:r>
            <a:r>
              <a:rPr lang="en-US" dirty="0">
                <a:solidFill>
                  <a:srgbClr val="FF0000"/>
                </a:solidFill>
                <a:latin typeface="Courier New" pitchFamily="49" charset="0"/>
                <a:cs typeface="Courier New" pitchFamily="49" charset="0"/>
              </a:rPr>
              <a:t>if</a:t>
            </a:r>
            <a:r>
              <a:rPr lang="en-US" dirty="0">
                <a:solidFill>
                  <a:srgbClr val="FF0000"/>
                </a:solidFill>
                <a:cs typeface="+mn-cs"/>
              </a:rPr>
              <a:t> </a:t>
            </a:r>
            <a:r>
              <a:rPr lang="en-US" dirty="0">
                <a:solidFill>
                  <a:srgbClr val="FF0000"/>
                </a:solidFill>
                <a:latin typeface="+mj-lt"/>
                <a:cs typeface="+mn-cs"/>
              </a:rPr>
              <a:t>and </a:t>
            </a:r>
            <a:r>
              <a:rPr lang="en-US" dirty="0">
                <a:solidFill>
                  <a:srgbClr val="FF0000"/>
                </a:solidFill>
                <a:latin typeface="Courier New" pitchFamily="49" charset="0"/>
                <a:cs typeface="Courier New" pitchFamily="49" charset="0"/>
              </a:rPr>
              <a:t>else</a:t>
            </a:r>
          </a:p>
          <a:p>
            <a:pPr algn="ctr">
              <a:defRPr/>
            </a:pPr>
            <a:r>
              <a:rPr lang="en-US" dirty="0">
                <a:solidFill>
                  <a:srgbClr val="FF0000"/>
                </a:solidFill>
                <a:latin typeface="+mj-lt"/>
                <a:cs typeface="+mn-cs"/>
              </a:rPr>
              <a:t>go together.</a:t>
            </a:r>
          </a:p>
        </p:txBody>
      </p:sp>
      <p:grpSp>
        <p:nvGrpSpPr>
          <p:cNvPr id="24583" name="Group 28"/>
          <p:cNvGrpSpPr>
            <a:grpSpLocks/>
          </p:cNvGrpSpPr>
          <p:nvPr/>
        </p:nvGrpSpPr>
        <p:grpSpPr bwMode="auto">
          <a:xfrm>
            <a:off x="1600200" y="1905000"/>
            <a:ext cx="2971800" cy="3201988"/>
            <a:chOff x="762000" y="1905000"/>
            <a:chExt cx="2971800" cy="3201988"/>
          </a:xfrm>
        </p:grpSpPr>
        <p:cxnSp>
          <p:nvCxnSpPr>
            <p:cNvPr id="24585" name="Straight Arrow Connector 16"/>
            <p:cNvCxnSpPr>
              <a:cxnSpLocks noChangeShapeType="1"/>
            </p:cNvCxnSpPr>
            <p:nvPr/>
          </p:nvCxnSpPr>
          <p:spPr bwMode="auto">
            <a:xfrm>
              <a:off x="1371600" y="1905000"/>
              <a:ext cx="2362200" cy="1588"/>
            </a:xfrm>
            <a:prstGeom prst="straightConnector1">
              <a:avLst/>
            </a:prstGeom>
            <a:noFill/>
            <a:ln w="50800" algn="ctr">
              <a:solidFill>
                <a:srgbClr val="00B050"/>
              </a:solidFill>
              <a:round/>
              <a:headEnd/>
              <a:tailEnd type="arrow" w="med" len="med"/>
            </a:ln>
          </p:spPr>
        </p:cxnSp>
        <p:cxnSp>
          <p:nvCxnSpPr>
            <p:cNvPr id="24586" name="Straight Arrow Connector 17"/>
            <p:cNvCxnSpPr>
              <a:cxnSpLocks noChangeShapeType="1"/>
            </p:cNvCxnSpPr>
            <p:nvPr/>
          </p:nvCxnSpPr>
          <p:spPr bwMode="auto">
            <a:xfrm>
              <a:off x="1371600" y="5105400"/>
              <a:ext cx="2362200" cy="1588"/>
            </a:xfrm>
            <a:prstGeom prst="straightConnector1">
              <a:avLst/>
            </a:prstGeom>
            <a:noFill/>
            <a:ln w="50800" algn="ctr">
              <a:solidFill>
                <a:srgbClr val="00B050"/>
              </a:solidFill>
              <a:round/>
              <a:headEnd/>
              <a:tailEnd type="arrow" w="med" len="med"/>
            </a:ln>
          </p:spPr>
        </p:cxnSp>
        <p:cxnSp>
          <p:nvCxnSpPr>
            <p:cNvPr id="24587" name="Straight Connector 23"/>
            <p:cNvCxnSpPr>
              <a:cxnSpLocks noChangeShapeType="1"/>
            </p:cNvCxnSpPr>
            <p:nvPr/>
          </p:nvCxnSpPr>
          <p:spPr bwMode="auto">
            <a:xfrm rot="5400000" flipH="1" flipV="1">
              <a:off x="-229394" y="3505200"/>
              <a:ext cx="3201194" cy="794"/>
            </a:xfrm>
            <a:prstGeom prst="line">
              <a:avLst/>
            </a:prstGeom>
            <a:noFill/>
            <a:ln w="50800" algn="ctr">
              <a:solidFill>
                <a:srgbClr val="00B050"/>
              </a:solidFill>
              <a:round/>
              <a:headEnd/>
              <a:tailEnd/>
            </a:ln>
          </p:spPr>
        </p:cxnSp>
        <p:cxnSp>
          <p:nvCxnSpPr>
            <p:cNvPr id="24588" name="Straight Connector 26"/>
            <p:cNvCxnSpPr>
              <a:cxnSpLocks noChangeShapeType="1"/>
            </p:cNvCxnSpPr>
            <p:nvPr/>
          </p:nvCxnSpPr>
          <p:spPr bwMode="auto">
            <a:xfrm rot="10800000">
              <a:off x="762000" y="3429000"/>
              <a:ext cx="609600" cy="1588"/>
            </a:xfrm>
            <a:prstGeom prst="line">
              <a:avLst/>
            </a:prstGeom>
            <a:noFill/>
            <a:ln w="50800" algn="ctr">
              <a:solidFill>
                <a:srgbClr val="00B050"/>
              </a:solidFill>
              <a:round/>
              <a:headEnd/>
              <a:tailEnd/>
            </a:ln>
          </p:spPr>
        </p:cxnSp>
      </p:grpSp>
      <p:sp>
        <p:nvSpPr>
          <p:cNvPr id="30" name="TextBox 29"/>
          <p:cNvSpPr txBox="1"/>
          <p:nvPr/>
        </p:nvSpPr>
        <p:spPr>
          <a:xfrm>
            <a:off x="76200" y="3149600"/>
            <a:ext cx="1904207" cy="1193800"/>
          </a:xfrm>
          <a:prstGeom prst="rect">
            <a:avLst/>
          </a:prstGeom>
          <a:solidFill>
            <a:schemeClr val="tx1"/>
          </a:solidFill>
          <a:ln>
            <a:solidFill>
              <a:srgbClr val="00B050"/>
            </a:solidFill>
          </a:ln>
        </p:spPr>
        <p:txBody>
          <a:bodyPr wrap="square">
            <a:spAutoFit/>
          </a:bodyPr>
          <a:lstStyle/>
          <a:p>
            <a:pPr algn="ctr">
              <a:defRPr/>
            </a:pPr>
            <a:r>
              <a:rPr lang="en-US" dirty="0">
                <a:solidFill>
                  <a:srgbClr val="00B050"/>
                </a:solidFill>
                <a:latin typeface="+mj-lt"/>
                <a:cs typeface="+mn-cs"/>
              </a:rPr>
              <a:t>This </a:t>
            </a:r>
            <a:r>
              <a:rPr lang="en-US" dirty="0">
                <a:solidFill>
                  <a:srgbClr val="00B050"/>
                </a:solidFill>
                <a:latin typeface="Courier New" pitchFamily="49" charset="0"/>
                <a:cs typeface="Courier New" pitchFamily="49" charset="0"/>
              </a:rPr>
              <a:t>if</a:t>
            </a:r>
            <a:r>
              <a:rPr lang="en-US" dirty="0">
                <a:solidFill>
                  <a:srgbClr val="00B050"/>
                </a:solidFill>
                <a:cs typeface="+mn-cs"/>
              </a:rPr>
              <a:t> </a:t>
            </a:r>
            <a:r>
              <a:rPr lang="en-US" dirty="0">
                <a:solidFill>
                  <a:srgbClr val="00B050"/>
                </a:solidFill>
                <a:latin typeface="+mj-lt"/>
                <a:cs typeface="+mn-cs"/>
              </a:rPr>
              <a:t>and </a:t>
            </a:r>
            <a:r>
              <a:rPr lang="en-US" dirty="0">
                <a:solidFill>
                  <a:srgbClr val="00B050"/>
                </a:solidFill>
                <a:latin typeface="Courier New" pitchFamily="49" charset="0"/>
                <a:cs typeface="Courier New" pitchFamily="49" charset="0"/>
              </a:rPr>
              <a:t>else</a:t>
            </a:r>
          </a:p>
          <a:p>
            <a:pPr algn="ctr">
              <a:defRPr/>
            </a:pPr>
            <a:r>
              <a:rPr lang="en-US" dirty="0">
                <a:solidFill>
                  <a:srgbClr val="00B050"/>
                </a:solidFill>
                <a:latin typeface="+mj-lt"/>
                <a:cs typeface="+mn-cs"/>
              </a:rPr>
              <a:t>go together.</a:t>
            </a:r>
          </a:p>
        </p:txBody>
      </p:sp>
    </p:spTree>
    <p:extLst>
      <p:ext uri="{BB962C8B-B14F-4D97-AF65-F5344CB8AC3E}">
        <p14:creationId xmlns:p14="http://schemas.microsoft.com/office/powerpoint/2010/main" val="260101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2 – 3.1 </a:t>
            </a:r>
            <a:r>
              <a:rPr lang="en-US" kern="0" baseline="0" dirty="0" smtClean="0">
                <a:latin typeface="+mj-lt"/>
                <a:ea typeface="+mj-ea"/>
                <a:cs typeface="+mj-cs"/>
              </a:rPr>
              <a:t>Boolean</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0" y="1879520"/>
            <a:ext cx="9059800" cy="2082880"/>
          </a:xfrm>
          <a:prstGeom prst="rect">
            <a:avLst/>
          </a:prstGeom>
          <a:noFill/>
          <a:ln w="9525">
            <a:noFill/>
            <a:miter lim="800000"/>
            <a:headEnd/>
            <a:tailEnd/>
          </a:ln>
        </p:spPr>
      </p:pic>
    </p:spTree>
    <p:extLst>
      <p:ext uri="{BB962C8B-B14F-4D97-AF65-F5344CB8AC3E}">
        <p14:creationId xmlns:p14="http://schemas.microsoft.com/office/powerpoint/2010/main" val="2072810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idx="4294967295"/>
          </p:nvPr>
        </p:nvSpPr>
        <p:spPr/>
        <p:txBody>
          <a:bodyPr/>
          <a:lstStyle/>
          <a:p>
            <a:pPr algn="ctr" eaLnBrk="1" hangingPunct="1"/>
            <a:r>
              <a:rPr lang="en-US" smtClean="0">
                <a:latin typeface="Courier New" pitchFamily="49" charset="0"/>
              </a:rPr>
              <a:t>if</a:t>
            </a:r>
            <a:r>
              <a:rPr lang="en-US" smtClean="0"/>
              <a:t>-</a:t>
            </a:r>
            <a:r>
              <a:rPr lang="en-US" smtClean="0">
                <a:latin typeface="Courier New" pitchFamily="49" charset="0"/>
              </a:rPr>
              <a:t>else</a:t>
            </a:r>
            <a:r>
              <a:rPr lang="en-US" smtClean="0"/>
              <a:t>-</a:t>
            </a:r>
            <a:r>
              <a:rPr lang="en-US" smtClean="0">
                <a:latin typeface="Courier New" pitchFamily="49" charset="0"/>
              </a:rPr>
              <a:t>if</a:t>
            </a:r>
            <a:r>
              <a:rPr lang="en-US" smtClean="0"/>
              <a:t> Statements</a:t>
            </a:r>
          </a:p>
        </p:txBody>
      </p:sp>
      <p:sp>
        <p:nvSpPr>
          <p:cNvPr id="6" name="TextBox 5"/>
          <p:cNvSpPr txBox="1"/>
          <p:nvPr/>
        </p:nvSpPr>
        <p:spPr>
          <a:xfrm>
            <a:off x="457200" y="1563827"/>
            <a:ext cx="6781800" cy="4832092"/>
          </a:xfrm>
          <a:prstGeom prst="rect">
            <a:avLst/>
          </a:prstGeom>
          <a:noFill/>
        </p:spPr>
        <p:txBody>
          <a:bodyPr>
            <a:spAutoFit/>
          </a:bodyPr>
          <a:lstStyle/>
          <a:p>
            <a:pPr algn="l">
              <a:defRPr/>
            </a:pPr>
            <a:r>
              <a:rPr lang="en-US" sz="1400" dirty="0">
                <a:latin typeface="Courier New" pitchFamily="49" charset="0"/>
                <a:cs typeface="Courier New" pitchFamily="49" charset="0"/>
              </a:rPr>
              <a:t>if (</a:t>
            </a:r>
            <a:r>
              <a:rPr lang="en-US" sz="1400" i="1" dirty="0">
                <a:latin typeface="Courier New" pitchFamily="49" charset="0"/>
                <a:cs typeface="Courier New" pitchFamily="49" charset="0"/>
              </a:rPr>
              <a:t>expression_1</a:t>
            </a:r>
            <a:r>
              <a:rPr lang="en-US" sz="1400" dirty="0">
                <a:latin typeface="Courier New" pitchFamily="49" charset="0"/>
                <a:cs typeface="Courier New" pitchFamily="49" charset="0"/>
              </a:rPr>
              <a:t>)</a:t>
            </a:r>
          </a:p>
          <a:p>
            <a:pPr algn="l">
              <a:defRPr/>
            </a:pPr>
            <a:r>
              <a:rPr lang="en-US" sz="1400" dirty="0">
                <a:latin typeface="Courier New" pitchFamily="49" charset="0"/>
                <a:cs typeface="Courier New" pitchFamily="49" charset="0"/>
              </a:rPr>
              <a:t>{ </a:t>
            </a: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a:t>
            </a:r>
            <a:r>
              <a:rPr lang="en-US" sz="1400" i="1" dirty="0">
                <a:latin typeface="Courier New" pitchFamily="49" charset="0"/>
                <a:cs typeface="Courier New" pitchFamily="49" charset="0"/>
              </a:rPr>
              <a:t>etc.</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a:t>
            </a:r>
          </a:p>
          <a:p>
            <a:pPr algn="l">
              <a:defRPr/>
            </a:pPr>
            <a:r>
              <a:rPr lang="en-US" sz="1400" dirty="0">
                <a:latin typeface="Courier New" pitchFamily="49" charset="0"/>
                <a:cs typeface="Courier New" pitchFamily="49" charset="0"/>
              </a:rPr>
              <a:t>else if (</a:t>
            </a:r>
            <a:r>
              <a:rPr lang="en-US" sz="1400" i="1" dirty="0">
                <a:latin typeface="Courier New" pitchFamily="49" charset="0"/>
                <a:cs typeface="Courier New" pitchFamily="49" charset="0"/>
              </a:rPr>
              <a:t>expression_2</a:t>
            </a:r>
            <a:r>
              <a:rPr lang="en-US" sz="1400" dirty="0">
                <a:latin typeface="Courier New" pitchFamily="49" charset="0"/>
                <a:cs typeface="Courier New" pitchFamily="49" charset="0"/>
              </a:rPr>
              <a:t>)</a:t>
            </a:r>
          </a:p>
          <a:p>
            <a:pPr algn="l">
              <a:defRPr/>
            </a:pPr>
            <a:r>
              <a:rPr lang="en-US" sz="1400" dirty="0">
                <a:latin typeface="Courier New" pitchFamily="49" charset="0"/>
                <a:cs typeface="Courier New" pitchFamily="49" charset="0"/>
              </a:rPr>
              <a:t>{</a:t>
            </a: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a:t>
            </a:r>
            <a:r>
              <a:rPr lang="en-US" sz="1400" i="1" dirty="0">
                <a:latin typeface="Courier New" pitchFamily="49" charset="0"/>
                <a:cs typeface="Courier New" pitchFamily="49" charset="0"/>
              </a:rPr>
              <a:t>etc.</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a:t>
            </a:r>
          </a:p>
          <a:p>
            <a:pPr algn="l">
              <a:defRPr/>
            </a:pPr>
            <a:r>
              <a:rPr lang="en-US" sz="1400" dirty="0">
                <a:latin typeface="Courier New" pitchFamily="49" charset="0"/>
                <a:cs typeface="Courier New" pitchFamily="49" charset="0"/>
              </a:rPr>
              <a:t> </a:t>
            </a:r>
          </a:p>
          <a:p>
            <a:pPr algn="l">
              <a:defRPr/>
            </a:pPr>
            <a:r>
              <a:rPr lang="en-US" sz="1400" b="1" i="1" dirty="0">
                <a:latin typeface="+mj-lt"/>
                <a:cs typeface="Courier New" pitchFamily="49" charset="0"/>
              </a:rPr>
              <a:t>Insert as many else if clauses as necessary</a:t>
            </a:r>
            <a:endParaRPr lang="en-US" sz="1400" b="1" dirty="0">
              <a:latin typeface="+mj-lt"/>
              <a:cs typeface="Courier New" pitchFamily="49" charset="0"/>
            </a:endParaRPr>
          </a:p>
          <a:p>
            <a:pPr algn="l">
              <a:defRPr/>
            </a:pPr>
            <a:r>
              <a:rPr lang="en-US" sz="1400" dirty="0">
                <a:latin typeface="Courier New" pitchFamily="49" charset="0"/>
                <a:cs typeface="Courier New" pitchFamily="49" charset="0"/>
              </a:rPr>
              <a:t> </a:t>
            </a:r>
          </a:p>
          <a:p>
            <a:pPr algn="l">
              <a:defRPr/>
            </a:pPr>
            <a:r>
              <a:rPr lang="en-US" sz="1400" dirty="0">
                <a:latin typeface="Courier New" pitchFamily="49" charset="0"/>
                <a:cs typeface="Courier New" pitchFamily="49" charset="0"/>
              </a:rPr>
              <a:t>else</a:t>
            </a:r>
          </a:p>
          <a:p>
            <a:pPr algn="l">
              <a:defRPr/>
            </a:pPr>
            <a:r>
              <a:rPr lang="en-US" sz="1400" dirty="0">
                <a:latin typeface="Courier New" pitchFamily="49" charset="0"/>
                <a:cs typeface="Courier New" pitchFamily="49" charset="0"/>
              </a:rPr>
              <a:t>{    </a:t>
            </a: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s</a:t>
            </a:r>
            <a:r>
              <a:rPr lang="en-US" sz="1400" i="1" dirty="0">
                <a:latin typeface="Courier New" pitchFamily="49" charset="0"/>
                <a:cs typeface="Courier New" pitchFamily="49" charset="0"/>
              </a:rPr>
              <a:t>tatement;</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   </a:t>
            </a:r>
            <a:r>
              <a:rPr lang="en-US" sz="1400" i="1" dirty="0">
                <a:latin typeface="Courier New" pitchFamily="49" charset="0"/>
                <a:cs typeface="Courier New" pitchFamily="49" charset="0"/>
              </a:rPr>
              <a:t>etc.</a:t>
            </a:r>
            <a:endParaRPr lang="en-US" sz="1400" dirty="0">
              <a:latin typeface="Courier New" pitchFamily="49" charset="0"/>
              <a:cs typeface="Courier New" pitchFamily="49" charset="0"/>
            </a:endParaRPr>
          </a:p>
          <a:p>
            <a:pPr algn="l">
              <a:defRPr/>
            </a:pPr>
            <a:r>
              <a:rPr lang="en-US" sz="1400" dirty="0">
                <a:latin typeface="Courier New" pitchFamily="49" charset="0"/>
                <a:cs typeface="Courier New" pitchFamily="49" charset="0"/>
              </a:rPr>
              <a:t>}</a:t>
            </a:r>
          </a:p>
          <a:p>
            <a:pPr algn="l">
              <a:defRPr/>
            </a:pPr>
            <a:endParaRPr lang="en-US" sz="1400" dirty="0">
              <a:latin typeface="Courier New" pitchFamily="49" charset="0"/>
              <a:cs typeface="Courier New" pitchFamily="49" charset="0"/>
            </a:endParaRPr>
          </a:p>
        </p:txBody>
      </p:sp>
      <p:sp>
        <p:nvSpPr>
          <p:cNvPr id="25605" name="AutoShape 2"/>
          <p:cNvSpPr>
            <a:spLocks/>
          </p:cNvSpPr>
          <p:nvPr/>
        </p:nvSpPr>
        <p:spPr bwMode="auto">
          <a:xfrm>
            <a:off x="2209800" y="2057400"/>
            <a:ext cx="207963" cy="492125"/>
          </a:xfrm>
          <a:prstGeom prst="rightBrace">
            <a:avLst>
              <a:gd name="adj1" fmla="val 19720"/>
              <a:gd name="adj2" fmla="val 51741"/>
            </a:avLst>
          </a:prstGeom>
          <a:noFill/>
          <a:ln w="9525">
            <a:solidFill>
              <a:srgbClr val="0000FF"/>
            </a:solidFill>
            <a:round/>
            <a:headEnd/>
            <a:tailEnd/>
          </a:ln>
        </p:spPr>
        <p:txBody>
          <a:bodyPr/>
          <a:lstStyle/>
          <a:p>
            <a:endParaRPr lang="en-US"/>
          </a:p>
        </p:txBody>
      </p:sp>
      <p:sp>
        <p:nvSpPr>
          <p:cNvPr id="25606" name="AutoShape 3"/>
          <p:cNvSpPr>
            <a:spLocks/>
          </p:cNvSpPr>
          <p:nvPr/>
        </p:nvSpPr>
        <p:spPr bwMode="auto">
          <a:xfrm>
            <a:off x="2209800" y="3276600"/>
            <a:ext cx="207963" cy="492125"/>
          </a:xfrm>
          <a:prstGeom prst="rightBrace">
            <a:avLst>
              <a:gd name="adj1" fmla="val 19720"/>
              <a:gd name="adj2" fmla="val 51741"/>
            </a:avLst>
          </a:prstGeom>
          <a:noFill/>
          <a:ln w="9525">
            <a:solidFill>
              <a:srgbClr val="0000FF"/>
            </a:solidFill>
            <a:round/>
            <a:headEnd/>
            <a:tailEnd/>
          </a:ln>
        </p:spPr>
        <p:txBody>
          <a:bodyPr/>
          <a:lstStyle/>
          <a:p>
            <a:endParaRPr lang="en-US"/>
          </a:p>
        </p:txBody>
      </p:sp>
      <p:sp>
        <p:nvSpPr>
          <p:cNvPr id="25607" name="AutoShape 4"/>
          <p:cNvSpPr>
            <a:spLocks/>
          </p:cNvSpPr>
          <p:nvPr/>
        </p:nvSpPr>
        <p:spPr bwMode="auto">
          <a:xfrm>
            <a:off x="2209800" y="5146675"/>
            <a:ext cx="207963" cy="492125"/>
          </a:xfrm>
          <a:prstGeom prst="rightBrace">
            <a:avLst>
              <a:gd name="adj1" fmla="val 19720"/>
              <a:gd name="adj2" fmla="val 51741"/>
            </a:avLst>
          </a:prstGeom>
          <a:noFill/>
          <a:ln w="9525">
            <a:solidFill>
              <a:srgbClr val="0000FF"/>
            </a:solidFill>
            <a:round/>
            <a:headEnd/>
            <a:tailEnd/>
          </a:ln>
        </p:spPr>
        <p:txBody>
          <a:bodyPr/>
          <a:lstStyle/>
          <a:p>
            <a:endParaRPr lang="en-US"/>
          </a:p>
        </p:txBody>
      </p:sp>
      <p:sp>
        <p:nvSpPr>
          <p:cNvPr id="25608" name="Text Box 5"/>
          <p:cNvSpPr txBox="1">
            <a:spLocks noChangeArrowheads="1"/>
          </p:cNvSpPr>
          <p:nvPr/>
        </p:nvSpPr>
        <p:spPr bwMode="auto">
          <a:xfrm>
            <a:off x="2514600" y="1962150"/>
            <a:ext cx="4495800" cy="628650"/>
          </a:xfrm>
          <a:prstGeom prst="rect">
            <a:avLst/>
          </a:prstGeom>
          <a:solidFill>
            <a:srgbClr val="FFFFFF"/>
          </a:solidFill>
          <a:ln w="9525">
            <a:noFill/>
            <a:miter lim="800000"/>
            <a:headEnd/>
            <a:tailEnd/>
          </a:ln>
        </p:spPr>
        <p:txBody>
          <a:bodyPr/>
          <a:lstStyle/>
          <a:p>
            <a:pPr>
              <a:spcAft>
                <a:spcPts val="1000"/>
              </a:spcAft>
            </a:pPr>
            <a:r>
              <a:rPr lang="en-US" sz="1600" i="1" baseline="0" dirty="0">
                <a:solidFill>
                  <a:srgbClr val="0000FF"/>
                </a:solidFill>
                <a:latin typeface="Calibri" pitchFamily="34" charset="0"/>
              </a:rPr>
              <a:t>If </a:t>
            </a:r>
            <a:r>
              <a:rPr lang="en-US" sz="1600" i="1" baseline="0" dirty="0">
                <a:solidFill>
                  <a:srgbClr val="0000FF"/>
                </a:solidFill>
                <a:latin typeface="Courier New" pitchFamily="49" charset="0"/>
              </a:rPr>
              <a:t>expression_1</a:t>
            </a:r>
            <a:r>
              <a:rPr lang="en-US" sz="1600" i="1" baseline="0" dirty="0">
                <a:solidFill>
                  <a:srgbClr val="0000FF"/>
                </a:solidFill>
                <a:latin typeface="Calibri" pitchFamily="34" charset="0"/>
              </a:rPr>
              <a:t> is true these statements are executed, and the rest of the structure is ignored.</a:t>
            </a:r>
            <a:endParaRPr lang="en-US" sz="1600" baseline="0" dirty="0"/>
          </a:p>
          <a:p>
            <a:endParaRPr lang="en-US" sz="2800" dirty="0"/>
          </a:p>
        </p:txBody>
      </p:sp>
      <p:sp>
        <p:nvSpPr>
          <p:cNvPr id="25609" name="Text Box 5"/>
          <p:cNvSpPr txBox="1">
            <a:spLocks noChangeArrowheads="1"/>
          </p:cNvSpPr>
          <p:nvPr/>
        </p:nvSpPr>
        <p:spPr bwMode="auto">
          <a:xfrm>
            <a:off x="2590800" y="3257550"/>
            <a:ext cx="5105400" cy="628650"/>
          </a:xfrm>
          <a:prstGeom prst="rect">
            <a:avLst/>
          </a:prstGeom>
          <a:solidFill>
            <a:srgbClr val="FFFFFF"/>
          </a:solidFill>
          <a:ln w="9525">
            <a:noFill/>
            <a:miter lim="800000"/>
            <a:headEnd/>
            <a:tailEnd/>
          </a:ln>
        </p:spPr>
        <p:txBody>
          <a:bodyPr/>
          <a:lstStyle/>
          <a:p>
            <a:pPr>
              <a:spcAft>
                <a:spcPts val="1000"/>
              </a:spcAft>
            </a:pPr>
            <a:r>
              <a:rPr lang="en-US" sz="1600" i="1" baseline="0">
                <a:solidFill>
                  <a:srgbClr val="0000FF"/>
                </a:solidFill>
                <a:latin typeface="Calibri" pitchFamily="34" charset="0"/>
              </a:rPr>
              <a:t>Otherwise, if </a:t>
            </a:r>
            <a:r>
              <a:rPr lang="en-US" sz="1600" i="1" baseline="0">
                <a:solidFill>
                  <a:srgbClr val="0000FF"/>
                </a:solidFill>
                <a:latin typeface="Courier New" pitchFamily="49" charset="0"/>
              </a:rPr>
              <a:t>expression_2</a:t>
            </a:r>
            <a:r>
              <a:rPr lang="en-US" sz="1600" i="1" baseline="0">
                <a:solidFill>
                  <a:srgbClr val="0000FF"/>
                </a:solidFill>
                <a:latin typeface="Calibri" pitchFamily="34" charset="0"/>
              </a:rPr>
              <a:t> is true these statements are executed, and the rest of the structure is ignored.</a:t>
            </a:r>
            <a:endParaRPr lang="en-US" sz="1600" baseline="0"/>
          </a:p>
          <a:p>
            <a:endParaRPr lang="en-US" sz="2800"/>
          </a:p>
        </p:txBody>
      </p:sp>
      <p:sp>
        <p:nvSpPr>
          <p:cNvPr id="25610" name="Text Box 5"/>
          <p:cNvSpPr txBox="1">
            <a:spLocks noChangeArrowheads="1"/>
          </p:cNvSpPr>
          <p:nvPr/>
        </p:nvSpPr>
        <p:spPr bwMode="auto">
          <a:xfrm>
            <a:off x="2590800" y="5029200"/>
            <a:ext cx="4038600" cy="628650"/>
          </a:xfrm>
          <a:prstGeom prst="rect">
            <a:avLst/>
          </a:prstGeom>
          <a:solidFill>
            <a:srgbClr val="FFFFFF"/>
          </a:solidFill>
          <a:ln w="9525">
            <a:noFill/>
            <a:miter lim="800000"/>
            <a:headEnd/>
            <a:tailEnd/>
          </a:ln>
        </p:spPr>
        <p:txBody>
          <a:bodyPr/>
          <a:lstStyle/>
          <a:p>
            <a:pPr>
              <a:lnSpc>
                <a:spcPct val="115000"/>
              </a:lnSpc>
              <a:spcAft>
                <a:spcPts val="1000"/>
              </a:spcAft>
            </a:pPr>
            <a:r>
              <a:rPr lang="en-US" i="1">
                <a:solidFill>
                  <a:srgbClr val="0000FF"/>
                </a:solidFill>
                <a:latin typeface="Calibri" pitchFamily="34" charset="0"/>
                <a:ea typeface="Calibri" pitchFamily="34" charset="0"/>
                <a:cs typeface="Times New Roman" pitchFamily="18" charset="0"/>
              </a:rPr>
              <a:t>These statements are executed if none of the expressions above are true.</a:t>
            </a:r>
            <a:endParaRPr lang="en-US">
              <a:latin typeface="Calibri" pitchFamily="34" charset="0"/>
              <a:ea typeface="Calibri" pitchFamily="34" charset="0"/>
              <a:cs typeface="Times New Roman" pitchFamily="18" charset="0"/>
            </a:endParaRPr>
          </a:p>
        </p:txBody>
      </p:sp>
      <p:sp>
        <p:nvSpPr>
          <p:cNvPr id="2" name="TextBox 1"/>
          <p:cNvSpPr txBox="1"/>
          <p:nvPr/>
        </p:nvSpPr>
        <p:spPr>
          <a:xfrm>
            <a:off x="2067577" y="1140112"/>
            <a:ext cx="5085045" cy="400110"/>
          </a:xfrm>
          <a:prstGeom prst="rect">
            <a:avLst/>
          </a:prstGeom>
          <a:noFill/>
        </p:spPr>
        <p:txBody>
          <a:bodyPr wrap="none" rtlCol="0">
            <a:spAutoFit/>
          </a:bodyPr>
          <a:lstStyle/>
          <a:p>
            <a:r>
              <a:rPr lang="en-US" sz="2000" baseline="0" dirty="0" smtClean="0"/>
              <a:t>comparing a </a:t>
            </a:r>
            <a:r>
              <a:rPr lang="en-US" sz="2000" baseline="0" dirty="0" smtClean="0">
                <a:solidFill>
                  <a:srgbClr val="FF0000"/>
                </a:solidFill>
              </a:rPr>
              <a:t>small finite </a:t>
            </a:r>
            <a:r>
              <a:rPr lang="en-US" sz="2000" baseline="0" dirty="0" smtClean="0"/>
              <a:t>number of possibilities</a:t>
            </a:r>
            <a:endParaRPr lang="en-US" sz="2000" dirty="0"/>
          </a:p>
        </p:txBody>
      </p:sp>
    </p:spTree>
    <p:extLst>
      <p:ext uri="{BB962C8B-B14F-4D97-AF65-F5344CB8AC3E}">
        <p14:creationId xmlns:p14="http://schemas.microsoft.com/office/powerpoint/2010/main" val="108854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r>
              <a:rPr lang="en-US" dirty="0" smtClean="0"/>
              <a:t>Module 2 Topics</a:t>
            </a:r>
          </a:p>
        </p:txBody>
      </p:sp>
      <p:sp>
        <p:nvSpPr>
          <p:cNvPr id="4100" name="Rectangle 3"/>
          <p:cNvSpPr>
            <a:spLocks noGrp="1" noChangeArrowheads="1"/>
          </p:cNvSpPr>
          <p:nvPr>
            <p:ph type="body" idx="4294967295"/>
          </p:nvPr>
        </p:nvSpPr>
        <p:spPr>
          <a:xfrm>
            <a:off x="609600" y="1295400"/>
            <a:ext cx="8153400" cy="4724400"/>
          </a:xfrm>
        </p:spPr>
        <p:txBody>
          <a:bodyPr/>
          <a:lstStyle/>
          <a:p>
            <a:pPr eaLnBrk="1" hangingPunct="1">
              <a:buFontTx/>
              <a:buNone/>
            </a:pPr>
            <a:r>
              <a:rPr lang="en-US" dirty="0" smtClean="0"/>
              <a:t>Module 2 discusses the following main topics:</a:t>
            </a:r>
          </a:p>
          <a:p>
            <a:pPr>
              <a:buNone/>
            </a:pPr>
            <a:r>
              <a:rPr lang="en-US" dirty="0" smtClean="0">
                <a:solidFill>
                  <a:schemeClr val="tx1"/>
                </a:solidFill>
                <a:latin typeface="+mn-lt"/>
                <a:ea typeface="+mn-ea"/>
                <a:cs typeface="+mn-cs"/>
              </a:rPr>
              <a:t>   3.1 The if Statement</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3.2 The if-else Statement</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3.3 Nested if Statements</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3.4 The if-else-if Statement </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3.5 Logical Operators</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3.6 Comparing String Objects </a:t>
            </a:r>
            <a:br>
              <a:rPr lang="en-US" dirty="0" smtClean="0">
                <a:solidFill>
                  <a:schemeClr val="tx1"/>
                </a:solidFill>
                <a:latin typeface="+mn-lt"/>
                <a:ea typeface="+mn-ea"/>
                <a:cs typeface="+mn-cs"/>
              </a:rPr>
            </a:br>
            <a:r>
              <a:rPr lang="en-US" dirty="0" smtClean="0">
                <a:solidFill>
                  <a:schemeClr val="tx1"/>
                </a:solidFill>
                <a:latin typeface="+mn-lt"/>
                <a:ea typeface="+mn-ea"/>
                <a:cs typeface="+mn-cs"/>
              </a:rPr>
              <a:t>3.7 More about Variable Declaration and Scope</a:t>
            </a:r>
          </a:p>
          <a:p>
            <a:pPr marL="400050" lvl="1" indent="0">
              <a:spcBef>
                <a:spcPts val="0"/>
              </a:spcBef>
              <a:buNone/>
            </a:pPr>
            <a:r>
              <a:rPr lang="en-US" sz="3200" dirty="0"/>
              <a:t>3.8 The Conditional Operator (Optional)  </a:t>
            </a:r>
          </a:p>
          <a:p>
            <a:pPr marL="400050" lvl="1" indent="0">
              <a:spcBef>
                <a:spcPts val="0"/>
              </a:spcBef>
              <a:buNone/>
            </a:pPr>
            <a:r>
              <a:rPr lang="en-US" sz="3200" dirty="0"/>
              <a:t>3.9 The switch Statement </a:t>
            </a:r>
          </a:p>
          <a:p>
            <a:pPr>
              <a:buNone/>
            </a:pPr>
            <a:endParaRPr lang="en-US" b="1" dirty="0" smtClean="0"/>
          </a:p>
        </p:txBody>
      </p:sp>
    </p:spTree>
    <p:extLst>
      <p:ext uri="{BB962C8B-B14F-4D97-AF65-F5344CB8AC3E}">
        <p14:creationId xmlns:p14="http://schemas.microsoft.com/office/powerpoint/2010/main" val="3865534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en-US" smtClean="0">
                <a:latin typeface="Courier New" pitchFamily="49" charset="0"/>
              </a:rPr>
              <a:t>if</a:t>
            </a:r>
            <a:r>
              <a:rPr lang="en-US" smtClean="0"/>
              <a:t>-</a:t>
            </a:r>
            <a:r>
              <a:rPr lang="en-US" smtClean="0">
                <a:latin typeface="Courier New" pitchFamily="49" charset="0"/>
              </a:rPr>
              <a:t>else</a:t>
            </a:r>
            <a:r>
              <a:rPr lang="en-US" smtClean="0"/>
              <a:t>-</a:t>
            </a:r>
            <a:r>
              <a:rPr lang="en-US" smtClean="0">
                <a:latin typeface="Courier New" pitchFamily="49" charset="0"/>
              </a:rPr>
              <a:t>if</a:t>
            </a:r>
            <a:r>
              <a:rPr lang="en-US" smtClean="0"/>
              <a:t> Statements</a:t>
            </a:r>
          </a:p>
        </p:txBody>
      </p:sp>
      <p:sp>
        <p:nvSpPr>
          <p:cNvPr id="26628" name="Rectangle 3"/>
          <p:cNvSpPr>
            <a:spLocks noGrp="1" noChangeArrowheads="1"/>
          </p:cNvSpPr>
          <p:nvPr>
            <p:ph type="body" idx="4294967295"/>
          </p:nvPr>
        </p:nvSpPr>
        <p:spPr/>
        <p:txBody>
          <a:bodyPr/>
          <a:lstStyle/>
          <a:p>
            <a:pPr eaLnBrk="1" hangingPunct="1"/>
            <a:r>
              <a:rPr lang="en-US" smtClean="0"/>
              <a:t>Nested </a:t>
            </a:r>
            <a:r>
              <a:rPr lang="en-US" smtClean="0">
                <a:latin typeface="Courier New" pitchFamily="49" charset="0"/>
              </a:rPr>
              <a:t>if</a:t>
            </a:r>
            <a:r>
              <a:rPr lang="en-US" smtClean="0"/>
              <a:t> statements can become very complex.</a:t>
            </a:r>
          </a:p>
          <a:p>
            <a:pPr eaLnBrk="1" hangingPunct="1"/>
            <a:r>
              <a:rPr lang="en-US" sz="2800" smtClean="0"/>
              <a:t>The </a:t>
            </a:r>
            <a:r>
              <a:rPr lang="en-US" sz="2800" smtClean="0">
                <a:latin typeface="Courier New" pitchFamily="49" charset="0"/>
                <a:cs typeface="Courier New" pitchFamily="49" charset="0"/>
              </a:rPr>
              <a:t>if</a:t>
            </a:r>
            <a:r>
              <a:rPr lang="en-US" sz="2800" smtClean="0"/>
              <a:t>-</a:t>
            </a:r>
            <a:r>
              <a:rPr lang="en-US" sz="2800" smtClean="0">
                <a:latin typeface="Courier New" pitchFamily="49" charset="0"/>
                <a:cs typeface="Courier New" pitchFamily="49" charset="0"/>
              </a:rPr>
              <a:t>else</a:t>
            </a:r>
            <a:r>
              <a:rPr lang="en-US" sz="2800" smtClean="0"/>
              <a:t>-</a:t>
            </a:r>
            <a:r>
              <a:rPr lang="en-US" sz="2800" smtClean="0">
                <a:latin typeface="Courier New" pitchFamily="49" charset="0"/>
                <a:cs typeface="Courier New" pitchFamily="49" charset="0"/>
              </a:rPr>
              <a:t>if</a:t>
            </a:r>
            <a:r>
              <a:rPr lang="en-US" sz="2800" smtClean="0"/>
              <a:t> statement makes certain types of nested decision logic simpler to write.</a:t>
            </a:r>
          </a:p>
          <a:p>
            <a:pPr eaLnBrk="1" hangingPunct="1"/>
            <a:r>
              <a:rPr lang="en-US" sz="2800" smtClean="0"/>
              <a:t>Care must be used since </a:t>
            </a:r>
            <a:r>
              <a:rPr lang="en-US" sz="2800" smtClean="0">
                <a:latin typeface="Courier New" pitchFamily="49" charset="0"/>
              </a:rPr>
              <a:t>else</a:t>
            </a:r>
            <a:r>
              <a:rPr lang="en-US" sz="2800" smtClean="0"/>
              <a:t> statements match up with the immediately preceding unmatched </a:t>
            </a:r>
            <a:r>
              <a:rPr lang="en-US" sz="2800" smtClean="0">
                <a:latin typeface="Courier New" pitchFamily="49" charset="0"/>
              </a:rPr>
              <a:t>if</a:t>
            </a:r>
            <a:r>
              <a:rPr lang="en-US" sz="2800" smtClean="0"/>
              <a:t> statement.</a:t>
            </a:r>
          </a:p>
          <a:p>
            <a:pPr eaLnBrk="1" hangingPunct="1"/>
            <a:r>
              <a:rPr lang="en-US" sz="2800" smtClean="0"/>
              <a:t>See example: </a:t>
            </a:r>
            <a:r>
              <a:rPr lang="en-US" sz="2800" smtClean="0">
                <a:hlinkClick r:id="rId3" action="ppaction://hlinkfile"/>
              </a:rPr>
              <a:t>TestResults.java</a:t>
            </a:r>
            <a:endParaRPr lang="en-US" sz="2800" smtClean="0"/>
          </a:p>
        </p:txBody>
      </p:sp>
    </p:spTree>
    <p:extLst>
      <p:ext uri="{BB962C8B-B14F-4D97-AF65-F5344CB8AC3E}">
        <p14:creationId xmlns:p14="http://schemas.microsoft.com/office/powerpoint/2010/main" val="3043314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703" y="152400"/>
            <a:ext cx="7853493"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0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en-US" smtClean="0">
                <a:latin typeface="Courier New" pitchFamily="49" charset="0"/>
              </a:rPr>
              <a:t>if</a:t>
            </a:r>
            <a:r>
              <a:rPr lang="en-US" smtClean="0"/>
              <a:t>-</a:t>
            </a:r>
            <a:r>
              <a:rPr lang="en-US" smtClean="0">
                <a:latin typeface="Courier New" pitchFamily="49" charset="0"/>
              </a:rPr>
              <a:t>else</a:t>
            </a:r>
            <a:r>
              <a:rPr lang="en-US" smtClean="0"/>
              <a:t>-</a:t>
            </a:r>
            <a:r>
              <a:rPr lang="en-US" smtClean="0">
                <a:latin typeface="Courier New" pitchFamily="49" charset="0"/>
              </a:rPr>
              <a:t>if</a:t>
            </a:r>
            <a:r>
              <a:rPr lang="en-US" smtClean="0"/>
              <a:t> Flowchart</a:t>
            </a:r>
          </a:p>
        </p:txBody>
      </p:sp>
      <p:pic>
        <p:nvPicPr>
          <p:cNvPr id="27652" name="Picture 4"/>
          <p:cNvPicPr>
            <a:picLocks noChangeAspect="1" noChangeArrowheads="1"/>
          </p:cNvPicPr>
          <p:nvPr/>
        </p:nvPicPr>
        <p:blipFill>
          <a:blip r:embed="rId3" cstate="print"/>
          <a:srcRect/>
          <a:stretch>
            <a:fillRect/>
          </a:stretch>
        </p:blipFill>
        <p:spPr bwMode="auto">
          <a:xfrm>
            <a:off x="1219200" y="1776413"/>
            <a:ext cx="6934200" cy="4700587"/>
          </a:xfrm>
          <a:prstGeom prst="rect">
            <a:avLst/>
          </a:prstGeom>
          <a:noFill/>
          <a:ln w="9525">
            <a:noFill/>
            <a:miter lim="800000"/>
            <a:headEnd/>
            <a:tailEnd/>
          </a:ln>
        </p:spPr>
      </p:pic>
    </p:spTree>
    <p:extLst>
      <p:ext uri="{BB962C8B-B14F-4D97-AF65-F5344CB8AC3E}">
        <p14:creationId xmlns:p14="http://schemas.microsoft.com/office/powerpoint/2010/main" val="467421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en-US" smtClean="0"/>
              <a:t>Logical Operators</a:t>
            </a:r>
          </a:p>
        </p:txBody>
      </p:sp>
      <p:sp>
        <p:nvSpPr>
          <p:cNvPr id="28676" name="Rectangle 3"/>
          <p:cNvSpPr>
            <a:spLocks noGrp="1" noChangeArrowheads="1"/>
          </p:cNvSpPr>
          <p:nvPr>
            <p:ph type="body" idx="4294967295"/>
          </p:nvPr>
        </p:nvSpPr>
        <p:spPr>
          <a:xfrm>
            <a:off x="304800" y="1600200"/>
            <a:ext cx="8294688" cy="4424363"/>
          </a:xfrm>
        </p:spPr>
        <p:txBody>
          <a:bodyPr/>
          <a:lstStyle/>
          <a:p>
            <a:pPr eaLnBrk="1" hangingPunct="1"/>
            <a:r>
              <a:rPr lang="en-US" dirty="0" smtClean="0"/>
              <a:t>Java provides two binary </a:t>
            </a:r>
            <a:r>
              <a:rPr lang="en-US" i="1" dirty="0" smtClean="0"/>
              <a:t>logical operators</a:t>
            </a:r>
            <a:r>
              <a:rPr lang="en-US" dirty="0" smtClean="0"/>
              <a:t> (</a:t>
            </a:r>
            <a:r>
              <a:rPr lang="en-US" dirty="0" smtClean="0">
                <a:solidFill>
                  <a:srgbClr val="FF0000"/>
                </a:solidFill>
                <a:latin typeface="Courier New" pitchFamily="49" charset="0"/>
              </a:rPr>
              <a:t>&amp;&amp;</a:t>
            </a:r>
            <a:r>
              <a:rPr lang="en-US" dirty="0" smtClean="0"/>
              <a:t> and </a:t>
            </a:r>
            <a:r>
              <a:rPr lang="en-US" dirty="0" smtClean="0">
                <a:solidFill>
                  <a:srgbClr val="FF0000"/>
                </a:solidFill>
                <a:latin typeface="Courier New" pitchFamily="49" charset="0"/>
              </a:rPr>
              <a:t>||</a:t>
            </a:r>
            <a:r>
              <a:rPr lang="en-US" dirty="0" smtClean="0"/>
              <a:t>) that are used to combine </a:t>
            </a:r>
            <a:r>
              <a:rPr lang="en-US" dirty="0" err="1" smtClean="0">
                <a:latin typeface="Courier New" pitchFamily="49" charset="0"/>
              </a:rPr>
              <a:t>boolean</a:t>
            </a:r>
            <a:r>
              <a:rPr lang="en-US" dirty="0" smtClean="0"/>
              <a:t> expressions.</a:t>
            </a:r>
          </a:p>
          <a:p>
            <a:pPr eaLnBrk="1" hangingPunct="1"/>
            <a:r>
              <a:rPr lang="en-US" dirty="0" smtClean="0"/>
              <a:t>Java also provides one </a:t>
            </a:r>
            <a:r>
              <a:rPr lang="en-US" i="1" dirty="0" smtClean="0"/>
              <a:t>unary</a:t>
            </a:r>
            <a:r>
              <a:rPr lang="en-US" dirty="0" smtClean="0"/>
              <a:t> (</a:t>
            </a:r>
            <a:r>
              <a:rPr lang="en-US" dirty="0" smtClean="0">
                <a:solidFill>
                  <a:srgbClr val="FF0000"/>
                </a:solidFill>
                <a:latin typeface="Courier New" pitchFamily="49" charset="0"/>
              </a:rPr>
              <a:t>!</a:t>
            </a:r>
            <a:r>
              <a:rPr lang="en-US" dirty="0" smtClean="0"/>
              <a:t>) logical operator to reverse the truth of a </a:t>
            </a:r>
            <a:r>
              <a:rPr lang="en-US" dirty="0" err="1" smtClean="0">
                <a:latin typeface="Courier New" pitchFamily="49" charset="0"/>
              </a:rPr>
              <a:t>boolean</a:t>
            </a:r>
            <a:r>
              <a:rPr lang="en-US" dirty="0" smtClean="0"/>
              <a:t> expression.</a:t>
            </a:r>
          </a:p>
        </p:txBody>
      </p:sp>
    </p:spTree>
    <p:extLst>
      <p:ext uri="{BB962C8B-B14F-4D97-AF65-F5344CB8AC3E}">
        <p14:creationId xmlns:p14="http://schemas.microsoft.com/office/powerpoint/2010/main" val="3858652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p:txBody>
          <a:bodyPr/>
          <a:lstStyle/>
          <a:p>
            <a:pPr eaLnBrk="1" hangingPunct="1"/>
            <a:r>
              <a:rPr lang="en-US" smtClean="0"/>
              <a:t>Logical Operators</a:t>
            </a:r>
          </a:p>
        </p:txBody>
      </p:sp>
      <p:graphicFrame>
        <p:nvGraphicFramePr>
          <p:cNvPr id="196646" name="Group 38"/>
          <p:cNvGraphicFramePr>
            <a:graphicFrameLocks noGrp="1"/>
          </p:cNvGraphicFramePr>
          <p:nvPr/>
        </p:nvGraphicFramePr>
        <p:xfrm>
          <a:off x="685800" y="1447800"/>
          <a:ext cx="7924800" cy="3688080"/>
        </p:xfrm>
        <a:graphic>
          <a:graphicData uri="http://schemas.openxmlformats.org/drawingml/2006/table">
            <a:tbl>
              <a:tblPr/>
              <a:tblGrid>
                <a:gridCol w="1433513"/>
                <a:gridCol w="1263650"/>
                <a:gridCol w="5227637"/>
              </a:tblGrid>
              <a:tr h="2936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Effect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9096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charset="0"/>
                        </a:rPr>
                        <a:t>&amp;&amp;</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AND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Connects two </a:t>
                      </a:r>
                      <a:r>
                        <a:rPr kumimoji="0" lang="en-US" sz="1800" b="0" i="0" u="none" strike="noStrike" cap="none" normalizeH="0" baseline="0" smtClean="0">
                          <a:ln>
                            <a:noFill/>
                          </a:ln>
                          <a:solidFill>
                            <a:schemeClr val="tx1"/>
                          </a:solidFill>
                          <a:effectLst/>
                          <a:latin typeface="Courier New" pitchFamily="49" charset="0"/>
                          <a:cs typeface="Arial" charset="0"/>
                        </a:rPr>
                        <a:t>boolean</a:t>
                      </a:r>
                      <a:r>
                        <a:rPr kumimoji="0" lang="en-US" sz="1800" b="0" i="0" u="none" strike="noStrike" cap="none" normalizeH="0" baseline="0" smtClean="0">
                          <a:ln>
                            <a:noFill/>
                          </a:ln>
                          <a:solidFill>
                            <a:schemeClr val="tx1"/>
                          </a:solidFill>
                          <a:effectLst/>
                          <a:latin typeface="Times New Roman" pitchFamily="18" charset="0"/>
                          <a:cs typeface="Arial" charset="0"/>
                        </a:rPr>
                        <a:t> expressions into one. Both expressions must be true for the overall expression to be 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OR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Connects two </a:t>
                      </a:r>
                      <a:r>
                        <a:rPr kumimoji="0" lang="en-US" sz="1800" b="0" i="0" u="none" strike="noStrike" cap="none" normalizeH="0" baseline="0" smtClean="0">
                          <a:ln>
                            <a:noFill/>
                          </a:ln>
                          <a:solidFill>
                            <a:schemeClr val="tx1"/>
                          </a:solidFill>
                          <a:effectLst/>
                          <a:latin typeface="Courier New" pitchFamily="49" charset="0"/>
                          <a:cs typeface="Arial" charset="0"/>
                        </a:rPr>
                        <a:t>boolean</a:t>
                      </a:r>
                      <a:r>
                        <a:rPr kumimoji="0" lang="en-US" sz="1800" b="0" i="0" u="none" strike="noStrike" cap="none" normalizeH="0" baseline="0" smtClean="0">
                          <a:ln>
                            <a:noFill/>
                          </a:ln>
                          <a:solidFill>
                            <a:schemeClr val="tx1"/>
                          </a:solidFill>
                          <a:effectLst/>
                          <a:latin typeface="Times New Roman" pitchFamily="18" charset="0"/>
                          <a:cs typeface="Arial" charset="0"/>
                        </a:rPr>
                        <a:t> expressions into one. One or both expressions must be true for the overall expression to be true. It is only necessary for one to be true, and it does not matter which 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NOT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The ! operator reverses the truth of a </a:t>
                      </a:r>
                      <a:r>
                        <a:rPr kumimoji="0" lang="en-US" sz="1800" b="0" i="0" u="none" strike="noStrike" cap="none" normalizeH="0" baseline="0" smtClean="0">
                          <a:ln>
                            <a:noFill/>
                          </a:ln>
                          <a:solidFill>
                            <a:schemeClr val="tx1"/>
                          </a:solidFill>
                          <a:effectLst/>
                          <a:latin typeface="Courier New" pitchFamily="49" charset="0"/>
                          <a:cs typeface="Arial" charset="0"/>
                        </a:rPr>
                        <a:t>boolean</a:t>
                      </a:r>
                      <a:r>
                        <a:rPr kumimoji="0" lang="en-US" sz="1800" b="0" i="0" u="none" strike="noStrike" cap="none" normalizeH="0" baseline="0" smtClean="0">
                          <a:ln>
                            <a:noFill/>
                          </a:ln>
                          <a:solidFill>
                            <a:schemeClr val="tx1"/>
                          </a:solidFill>
                          <a:effectLst/>
                          <a:latin typeface="Times New Roman" pitchFamily="18" charset="0"/>
                          <a:cs typeface="Arial" charset="0"/>
                        </a:rPr>
                        <a:t> expression.  If it is applied to an expression that is true, the operator returns false. If it is applied to an expression that is false, the operator returns 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4715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&amp;&amp;</a:t>
            </a:r>
            <a:r>
              <a:rPr lang="en-US" smtClean="0"/>
              <a:t> Operator</a:t>
            </a:r>
          </a:p>
        </p:txBody>
      </p:sp>
      <p:sp>
        <p:nvSpPr>
          <p:cNvPr id="30724" name="Rectangle 3"/>
          <p:cNvSpPr>
            <a:spLocks noGrp="1" noChangeArrowheads="1"/>
          </p:cNvSpPr>
          <p:nvPr>
            <p:ph type="body" idx="4294967295"/>
          </p:nvPr>
        </p:nvSpPr>
        <p:spPr>
          <a:xfrm>
            <a:off x="304800" y="1600200"/>
            <a:ext cx="8294688" cy="2212975"/>
          </a:xfrm>
        </p:spPr>
        <p:txBody>
          <a:bodyPr/>
          <a:lstStyle/>
          <a:p>
            <a:pPr eaLnBrk="1" hangingPunct="1">
              <a:lnSpc>
                <a:spcPct val="90000"/>
              </a:lnSpc>
            </a:pPr>
            <a:r>
              <a:rPr lang="en-US" sz="2400" dirty="0" smtClean="0"/>
              <a:t>The logical AND operator (</a:t>
            </a:r>
            <a:r>
              <a:rPr lang="en-US" sz="2400" dirty="0" smtClean="0">
                <a:latin typeface="Courier New" pitchFamily="49" charset="0"/>
              </a:rPr>
              <a:t>&amp;&amp;</a:t>
            </a:r>
            <a:r>
              <a:rPr lang="en-US" sz="2400" dirty="0" smtClean="0"/>
              <a:t>) takes two operands that must both be </a:t>
            </a:r>
            <a:r>
              <a:rPr lang="en-US" sz="2400" dirty="0" err="1" smtClean="0">
                <a:latin typeface="Courier New" pitchFamily="49" charset="0"/>
              </a:rPr>
              <a:t>boolean</a:t>
            </a:r>
            <a:r>
              <a:rPr lang="en-US" sz="2400" dirty="0" smtClean="0"/>
              <a:t> expressions.</a:t>
            </a:r>
          </a:p>
          <a:p>
            <a:pPr eaLnBrk="1" hangingPunct="1">
              <a:lnSpc>
                <a:spcPct val="90000"/>
              </a:lnSpc>
            </a:pPr>
            <a:r>
              <a:rPr lang="en-US" sz="2400" dirty="0" smtClean="0"/>
              <a:t>The resulting combined expression is true if (and </a:t>
            </a:r>
            <a:r>
              <a:rPr lang="en-US" sz="2400" i="1" dirty="0" smtClean="0"/>
              <a:t>only</a:t>
            </a:r>
            <a:r>
              <a:rPr lang="en-US" sz="2400" dirty="0" smtClean="0"/>
              <a:t> if) both operands are true.</a:t>
            </a:r>
          </a:p>
        </p:txBody>
      </p:sp>
      <p:graphicFrame>
        <p:nvGraphicFramePr>
          <p:cNvPr id="159785" name="Group 41"/>
          <p:cNvGraphicFramePr>
            <a:graphicFrameLocks noGrp="1"/>
          </p:cNvGraphicFramePr>
          <p:nvPr>
            <p:extLst/>
          </p:nvPr>
        </p:nvGraphicFramePr>
        <p:xfrm>
          <a:off x="762000" y="3581400"/>
          <a:ext cx="7772400" cy="1981200"/>
        </p:xfrm>
        <a:graphic>
          <a:graphicData uri="http://schemas.openxmlformats.org/drawingml/2006/table">
            <a:tbl>
              <a:tblPr/>
              <a:tblGrid>
                <a:gridCol w="1943100"/>
                <a:gridCol w="1714500"/>
                <a:gridCol w="4114800"/>
              </a:tblGrid>
              <a:tr h="3762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accent2"/>
                          </a:solidFill>
                          <a:effectLst/>
                          <a:latin typeface="Times New Roman" pitchFamily="18" charset="0"/>
                          <a:cs typeface="Arial"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Expression1 &amp;&amp;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9848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a:t>
            </a:r>
            <a:r>
              <a:rPr lang="en-US" smtClean="0"/>
              <a:t> Operator</a:t>
            </a:r>
          </a:p>
        </p:txBody>
      </p:sp>
      <p:sp>
        <p:nvSpPr>
          <p:cNvPr id="31748" name="Rectangle 3"/>
          <p:cNvSpPr>
            <a:spLocks noGrp="1" noChangeArrowheads="1"/>
          </p:cNvSpPr>
          <p:nvPr>
            <p:ph type="body" idx="4294967295"/>
          </p:nvPr>
        </p:nvSpPr>
        <p:spPr>
          <a:xfrm>
            <a:off x="304800" y="1600200"/>
            <a:ext cx="8294688" cy="2212975"/>
          </a:xfrm>
        </p:spPr>
        <p:txBody>
          <a:bodyPr/>
          <a:lstStyle/>
          <a:p>
            <a:pPr eaLnBrk="1" hangingPunct="1">
              <a:lnSpc>
                <a:spcPct val="90000"/>
              </a:lnSpc>
            </a:pPr>
            <a:r>
              <a:rPr lang="en-US" sz="2800" dirty="0" smtClean="0"/>
              <a:t>The logical OR operator (</a:t>
            </a:r>
            <a:r>
              <a:rPr lang="en-US" sz="2800" dirty="0" smtClean="0">
                <a:latin typeface="Courier New" pitchFamily="49" charset="0"/>
              </a:rPr>
              <a:t>||</a:t>
            </a:r>
            <a:r>
              <a:rPr lang="en-US" sz="2800" dirty="0" smtClean="0"/>
              <a:t>) takes two operands that must both be </a:t>
            </a:r>
            <a:r>
              <a:rPr lang="en-US" sz="2800" dirty="0" err="1" smtClean="0">
                <a:latin typeface="Courier New" pitchFamily="49" charset="0"/>
              </a:rPr>
              <a:t>boolean</a:t>
            </a:r>
            <a:r>
              <a:rPr lang="en-US" sz="2800" dirty="0" smtClean="0"/>
              <a:t> expressions.</a:t>
            </a:r>
          </a:p>
          <a:p>
            <a:pPr eaLnBrk="1" hangingPunct="1">
              <a:lnSpc>
                <a:spcPct val="90000"/>
              </a:lnSpc>
            </a:pPr>
            <a:r>
              <a:rPr lang="en-US" sz="2800" dirty="0" smtClean="0"/>
              <a:t>The resulting combined expression is false if (and </a:t>
            </a:r>
            <a:r>
              <a:rPr lang="en-US" sz="2800" i="1" dirty="0" smtClean="0"/>
              <a:t>only</a:t>
            </a:r>
            <a:r>
              <a:rPr lang="en-US" sz="2800" dirty="0" smtClean="0"/>
              <a:t> if) both operands are false.</a:t>
            </a:r>
          </a:p>
        </p:txBody>
      </p:sp>
      <p:graphicFrame>
        <p:nvGraphicFramePr>
          <p:cNvPr id="160772" name="Group 4"/>
          <p:cNvGraphicFramePr>
            <a:graphicFrameLocks noGrp="1"/>
          </p:cNvGraphicFramePr>
          <p:nvPr>
            <p:extLst/>
          </p:nvPr>
        </p:nvGraphicFramePr>
        <p:xfrm>
          <a:off x="762000" y="3733800"/>
          <a:ext cx="7772400" cy="1981200"/>
        </p:xfrm>
        <a:graphic>
          <a:graphicData uri="http://schemas.openxmlformats.org/drawingml/2006/table">
            <a:tbl>
              <a:tblPr/>
              <a:tblGrid>
                <a:gridCol w="1943100"/>
                <a:gridCol w="1714500"/>
                <a:gridCol w="4114800"/>
              </a:tblGrid>
              <a:tr h="3762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accent2"/>
                          </a:solidFill>
                          <a:effectLst/>
                          <a:latin typeface="Times New Roman" pitchFamily="18" charset="0"/>
                          <a:cs typeface="Arial"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accent2"/>
                          </a:solidFill>
                          <a:effectLst/>
                          <a:latin typeface="Times New Roman" pitchFamily="18" charset="0"/>
                          <a:cs typeface="Arial"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Expression1 ||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50167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a:t>
            </a:r>
            <a:r>
              <a:rPr lang="en-US" smtClean="0"/>
              <a:t> Operator</a:t>
            </a:r>
          </a:p>
        </p:txBody>
      </p:sp>
      <p:sp>
        <p:nvSpPr>
          <p:cNvPr id="32772" name="Rectangle 3"/>
          <p:cNvSpPr>
            <a:spLocks noGrp="1" noChangeArrowheads="1"/>
          </p:cNvSpPr>
          <p:nvPr>
            <p:ph type="body" idx="4294967295"/>
          </p:nvPr>
        </p:nvSpPr>
        <p:spPr>
          <a:xfrm>
            <a:off x="304800" y="1600200"/>
            <a:ext cx="8294688" cy="2654300"/>
          </a:xfrm>
        </p:spPr>
        <p:txBody>
          <a:bodyPr/>
          <a:lstStyle/>
          <a:p>
            <a:pPr eaLnBrk="1" hangingPunct="1">
              <a:lnSpc>
                <a:spcPct val="80000"/>
              </a:lnSpc>
            </a:pPr>
            <a:r>
              <a:rPr lang="en-US" sz="2800" smtClean="0"/>
              <a:t>The </a:t>
            </a:r>
            <a:r>
              <a:rPr lang="en-US" sz="2800" smtClean="0">
                <a:latin typeface="Courier New" pitchFamily="49" charset="0"/>
              </a:rPr>
              <a:t>!</a:t>
            </a:r>
            <a:r>
              <a:rPr lang="en-US" sz="2800" smtClean="0"/>
              <a:t> operator performs a logical NOT operation.</a:t>
            </a:r>
          </a:p>
          <a:p>
            <a:pPr eaLnBrk="1" hangingPunct="1">
              <a:lnSpc>
                <a:spcPct val="80000"/>
              </a:lnSpc>
            </a:pPr>
            <a:r>
              <a:rPr lang="en-US" sz="2800" smtClean="0"/>
              <a:t>If an </a:t>
            </a:r>
            <a:r>
              <a:rPr lang="en-US" sz="2800" i="1" smtClean="0">
                <a:latin typeface="Courier New" pitchFamily="49" charset="0"/>
              </a:rPr>
              <a:t>expression</a:t>
            </a:r>
            <a:r>
              <a:rPr lang="en-US" sz="2800" smtClean="0"/>
              <a:t> is true, </a:t>
            </a:r>
            <a:r>
              <a:rPr lang="en-US" sz="2800" smtClean="0">
                <a:latin typeface="Courier New" pitchFamily="49" charset="0"/>
              </a:rPr>
              <a:t>!</a:t>
            </a:r>
            <a:r>
              <a:rPr lang="en-US" sz="2800" i="1" smtClean="0">
                <a:latin typeface="Courier New" pitchFamily="49" charset="0"/>
              </a:rPr>
              <a:t>expression</a:t>
            </a:r>
            <a:r>
              <a:rPr lang="en-US" sz="2800" smtClean="0"/>
              <a:t> will be false.</a:t>
            </a:r>
            <a:br>
              <a:rPr lang="en-US" sz="2800" smtClean="0"/>
            </a:br>
            <a:endParaRPr lang="en-US" sz="2800" smtClean="0"/>
          </a:p>
          <a:p>
            <a:pPr lvl="1" eaLnBrk="1" hangingPunct="1">
              <a:lnSpc>
                <a:spcPct val="80000"/>
              </a:lnSpc>
              <a:buFontTx/>
              <a:buNone/>
            </a:pPr>
            <a:r>
              <a:rPr lang="en-US" sz="1800" b="1" smtClean="0">
                <a:latin typeface="Courier New" pitchFamily="49" charset="0"/>
              </a:rPr>
              <a:t>if (!(temperature &gt; 100))</a:t>
            </a:r>
          </a:p>
          <a:p>
            <a:pPr lvl="1" eaLnBrk="1" hangingPunct="1">
              <a:lnSpc>
                <a:spcPct val="80000"/>
              </a:lnSpc>
              <a:buFontTx/>
              <a:buNone/>
            </a:pPr>
            <a:r>
              <a:rPr lang="en-US" sz="1800" b="1" smtClean="0">
                <a:latin typeface="Courier New" pitchFamily="49" charset="0"/>
              </a:rPr>
              <a:t>	System.out.println("Below the maximum temperature.");</a:t>
            </a:r>
            <a:endParaRPr lang="en-US" sz="1400" b="1" smtClean="0">
              <a:latin typeface="Courier New" pitchFamily="49" charset="0"/>
            </a:endParaRPr>
          </a:p>
          <a:p>
            <a:pPr eaLnBrk="1" hangingPunct="1">
              <a:lnSpc>
                <a:spcPct val="80000"/>
              </a:lnSpc>
            </a:pPr>
            <a:endParaRPr lang="en-US" sz="2800" smtClean="0"/>
          </a:p>
          <a:p>
            <a:pPr eaLnBrk="1" hangingPunct="1">
              <a:lnSpc>
                <a:spcPct val="80000"/>
              </a:lnSpc>
            </a:pPr>
            <a:r>
              <a:rPr lang="en-US" sz="2800" smtClean="0"/>
              <a:t>If </a:t>
            </a:r>
            <a:r>
              <a:rPr lang="en-US" sz="2000" b="1" smtClean="0">
                <a:latin typeface="Courier New" pitchFamily="49" charset="0"/>
              </a:rPr>
              <a:t>temperature &gt; 100</a:t>
            </a:r>
            <a:r>
              <a:rPr lang="en-US" sz="2800" smtClean="0"/>
              <a:t> evaluates to false, then the output statement will be run.</a:t>
            </a:r>
          </a:p>
          <a:p>
            <a:pPr eaLnBrk="1" hangingPunct="1">
              <a:lnSpc>
                <a:spcPct val="80000"/>
              </a:lnSpc>
              <a:buFontTx/>
              <a:buNone/>
            </a:pPr>
            <a:endParaRPr lang="en-US" sz="2800" smtClean="0"/>
          </a:p>
        </p:txBody>
      </p:sp>
      <p:graphicFrame>
        <p:nvGraphicFramePr>
          <p:cNvPr id="161823" name="Group 31"/>
          <p:cNvGraphicFramePr>
            <a:graphicFrameLocks noGrp="1"/>
          </p:cNvGraphicFramePr>
          <p:nvPr/>
        </p:nvGraphicFramePr>
        <p:xfrm>
          <a:off x="1447800" y="4983163"/>
          <a:ext cx="6057900" cy="1188720"/>
        </p:xfrm>
        <a:graphic>
          <a:graphicData uri="http://schemas.openxmlformats.org/drawingml/2006/table">
            <a:tbl>
              <a:tblPr/>
              <a:tblGrid>
                <a:gridCol w="1943100"/>
                <a:gridCol w="4114800"/>
              </a:tblGrid>
              <a:tr h="3762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!Expression1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3762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68869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2 – 3.5</a:t>
            </a:r>
          </a:p>
        </p:txBody>
      </p:sp>
      <p:pic>
        <p:nvPicPr>
          <p:cNvPr id="6146" name="Picture 2"/>
          <p:cNvPicPr>
            <a:picLocks noChangeAspect="1" noChangeArrowheads="1"/>
          </p:cNvPicPr>
          <p:nvPr/>
        </p:nvPicPr>
        <p:blipFill>
          <a:blip r:embed="rId2" cstate="print"/>
          <a:srcRect/>
          <a:stretch>
            <a:fillRect/>
          </a:stretch>
        </p:blipFill>
        <p:spPr bwMode="auto">
          <a:xfrm>
            <a:off x="94339" y="1524000"/>
            <a:ext cx="9059651" cy="1904999"/>
          </a:xfrm>
          <a:prstGeom prst="rect">
            <a:avLst/>
          </a:prstGeom>
          <a:noFill/>
          <a:ln w="9525">
            <a:noFill/>
            <a:miter lim="800000"/>
            <a:headEnd/>
            <a:tailEnd/>
          </a:ln>
        </p:spPr>
      </p:pic>
    </p:spTree>
    <p:extLst>
      <p:ext uri="{BB962C8B-B14F-4D97-AF65-F5344CB8AC3E}">
        <p14:creationId xmlns:p14="http://schemas.microsoft.com/office/powerpoint/2010/main" val="3197751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381000" y="304800"/>
            <a:ext cx="8610600" cy="992188"/>
          </a:xfrm>
        </p:spPr>
        <p:txBody>
          <a:bodyPr/>
          <a:lstStyle/>
          <a:p>
            <a:pPr eaLnBrk="1" hangingPunct="1"/>
            <a:r>
              <a:rPr lang="en-US" dirty="0" smtClean="0"/>
              <a:t>Short Circuiting</a:t>
            </a:r>
          </a:p>
        </p:txBody>
      </p:sp>
      <p:sp>
        <p:nvSpPr>
          <p:cNvPr id="33796" name="Rectangle 4"/>
          <p:cNvSpPr>
            <a:spLocks noGrp="1" noChangeArrowheads="1"/>
          </p:cNvSpPr>
          <p:nvPr>
            <p:ph type="body" idx="4294967295"/>
          </p:nvPr>
        </p:nvSpPr>
        <p:spPr>
          <a:xfrm>
            <a:off x="533400" y="1524000"/>
            <a:ext cx="7772400" cy="4800600"/>
          </a:xfrm>
          <a:noFill/>
        </p:spPr>
        <p:txBody>
          <a:bodyPr rIns="91440"/>
          <a:lstStyle/>
          <a:p>
            <a:pPr eaLnBrk="1" hangingPunct="1"/>
            <a:r>
              <a:rPr lang="en-US" sz="2800" dirty="0" smtClean="0"/>
              <a:t>Logical AND </a:t>
            </a:r>
            <a:r>
              <a:rPr lang="en-US" sz="2800" dirty="0" err="1" smtClean="0"/>
              <a:t>and</a:t>
            </a:r>
            <a:r>
              <a:rPr lang="en-US" sz="2800" dirty="0" smtClean="0"/>
              <a:t> logical OR operations perform </a:t>
            </a:r>
            <a:r>
              <a:rPr lang="en-US" sz="2800" i="1" dirty="0" smtClean="0"/>
              <a:t>short-circuit evaluation</a:t>
            </a:r>
            <a:r>
              <a:rPr lang="en-US" sz="2800" dirty="0" smtClean="0"/>
              <a:t> of expressions.</a:t>
            </a:r>
          </a:p>
          <a:p>
            <a:pPr eaLnBrk="1" hangingPunct="1"/>
            <a:r>
              <a:rPr lang="en-US" sz="2800" dirty="0" smtClean="0"/>
              <a:t>Logical AND will evaluate to false as soon as it sees that one of its operands is a false expression.</a:t>
            </a:r>
          </a:p>
          <a:p>
            <a:pPr eaLnBrk="1" hangingPunct="1"/>
            <a:r>
              <a:rPr lang="en-US" sz="2800" dirty="0" smtClean="0"/>
              <a:t>Logical OR will evaluate to true as soon as it sees that one of its operands is a true expression.</a:t>
            </a:r>
          </a:p>
        </p:txBody>
      </p:sp>
      <p:sp>
        <p:nvSpPr>
          <p:cNvPr id="2" name="TextBox 1"/>
          <p:cNvSpPr txBox="1"/>
          <p:nvPr/>
        </p:nvSpPr>
        <p:spPr>
          <a:xfrm>
            <a:off x="914400" y="4864100"/>
            <a:ext cx="2577950" cy="1077218"/>
          </a:xfrm>
          <a:prstGeom prst="rect">
            <a:avLst/>
          </a:prstGeom>
          <a:noFill/>
        </p:spPr>
        <p:txBody>
          <a:bodyPr wrap="none" rtlCol="0">
            <a:spAutoFit/>
          </a:bodyPr>
          <a:lstStyle/>
          <a:p>
            <a:r>
              <a:rPr lang="en-US" sz="3200" dirty="0"/>
              <a:t>i</a:t>
            </a:r>
            <a:r>
              <a:rPr lang="en-US" sz="3200" dirty="0" smtClean="0"/>
              <a:t>f((x &gt; y) &amp;&amp; (y &lt; z))</a:t>
            </a:r>
          </a:p>
          <a:p>
            <a:endParaRPr lang="en-US" sz="3200" dirty="0"/>
          </a:p>
          <a:p>
            <a:r>
              <a:rPr lang="en-US" sz="3200" dirty="0"/>
              <a:t>i</a:t>
            </a:r>
            <a:r>
              <a:rPr lang="en-US" sz="3200" dirty="0" smtClean="0"/>
              <a:t>f((x&gt;y)||(y&lt;z))</a:t>
            </a:r>
            <a:endParaRPr lang="en-US" sz="3200" dirty="0"/>
          </a:p>
        </p:txBody>
      </p:sp>
    </p:spTree>
    <p:extLst>
      <p:ext uri="{BB962C8B-B14F-4D97-AF65-F5344CB8AC3E}">
        <p14:creationId xmlns:p14="http://schemas.microsoft.com/office/powerpoint/2010/main" val="264849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if</a:t>
            </a:r>
            <a:r>
              <a:rPr lang="en-US" altLang="en-US" smtClean="0"/>
              <a:t> Statement</a:t>
            </a:r>
          </a:p>
        </p:txBody>
      </p:sp>
      <p:sp>
        <p:nvSpPr>
          <p:cNvPr id="9220" name="Rectangle 3"/>
          <p:cNvSpPr>
            <a:spLocks noGrp="1" noChangeArrowheads="1"/>
          </p:cNvSpPr>
          <p:nvPr>
            <p:ph type="body" idx="4294967295"/>
          </p:nvPr>
        </p:nvSpPr>
        <p:spPr/>
        <p:txBody>
          <a:bodyPr/>
          <a:lstStyle/>
          <a:p>
            <a:pPr eaLnBrk="1" hangingPunct="1"/>
            <a:r>
              <a:rPr lang="en-US" altLang="en-US" smtClean="0"/>
              <a:t>The </a:t>
            </a:r>
            <a:r>
              <a:rPr lang="en-US" altLang="en-US" smtClean="0">
                <a:latin typeface="Courier New" panose="02070309020205020404" pitchFamily="49" charset="0"/>
              </a:rPr>
              <a:t>if</a:t>
            </a:r>
            <a:r>
              <a:rPr lang="en-US" altLang="en-US" smtClean="0"/>
              <a:t> statement decides whether a section of code executes or not.</a:t>
            </a:r>
          </a:p>
          <a:p>
            <a:pPr eaLnBrk="1" hangingPunct="1"/>
            <a:r>
              <a:rPr lang="en-US" altLang="en-US" smtClean="0"/>
              <a:t>The </a:t>
            </a:r>
            <a:r>
              <a:rPr lang="en-US" altLang="en-US" smtClean="0">
                <a:latin typeface="Courier New" panose="02070309020205020404" pitchFamily="49" charset="0"/>
              </a:rPr>
              <a:t>if</a:t>
            </a:r>
            <a:r>
              <a:rPr lang="en-US" altLang="en-US" smtClean="0"/>
              <a:t> statement uses a </a:t>
            </a:r>
            <a:r>
              <a:rPr lang="en-US" altLang="en-US" smtClean="0">
                <a:latin typeface="Courier New" panose="02070309020205020404" pitchFamily="49" charset="0"/>
              </a:rPr>
              <a:t>boolean</a:t>
            </a:r>
            <a:r>
              <a:rPr lang="en-US" altLang="en-US" smtClean="0"/>
              <a:t> to decide whether the next statement or block of statements executes.</a:t>
            </a:r>
            <a:br>
              <a:rPr lang="en-US" altLang="en-US" smtClean="0"/>
            </a:br>
            <a:endParaRPr lang="en-US" altLang="en-US" smtClean="0"/>
          </a:p>
          <a:p>
            <a:pPr lvl="1" eaLnBrk="1" hangingPunct="1">
              <a:buFontTx/>
              <a:buNone/>
            </a:pPr>
            <a:r>
              <a:rPr lang="en-US" altLang="en-US" i="1" smtClean="0"/>
              <a:t>if (boolean expression is true)</a:t>
            </a:r>
          </a:p>
          <a:p>
            <a:pPr lvl="1" eaLnBrk="1" hangingPunct="1">
              <a:buFontTx/>
              <a:buNone/>
            </a:pPr>
            <a:r>
              <a:rPr lang="en-US" altLang="en-US" i="1" smtClean="0"/>
              <a:t>	execute next statement.</a:t>
            </a:r>
          </a:p>
        </p:txBody>
      </p:sp>
    </p:spTree>
    <p:extLst>
      <p:ext uri="{BB962C8B-B14F-4D97-AF65-F5344CB8AC3E}">
        <p14:creationId xmlns:p14="http://schemas.microsoft.com/office/powerpoint/2010/main" val="2794000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smtClean="0"/>
              <a:t>Order of Precedence</a:t>
            </a:r>
          </a:p>
        </p:txBody>
      </p:sp>
      <p:sp>
        <p:nvSpPr>
          <p:cNvPr id="34820" name="Rectangle 3"/>
          <p:cNvSpPr>
            <a:spLocks noGrp="1" noChangeArrowheads="1"/>
          </p:cNvSpPr>
          <p:nvPr>
            <p:ph type="body" idx="4294967295"/>
          </p:nvPr>
        </p:nvSpPr>
        <p:spPr/>
        <p:txBody>
          <a:bodyPr/>
          <a:lstStyle/>
          <a:p>
            <a:pPr eaLnBrk="1" hangingPunct="1"/>
            <a:r>
              <a:rPr lang="en-US" smtClean="0"/>
              <a:t>The </a:t>
            </a:r>
            <a:r>
              <a:rPr lang="en-US" smtClean="0">
                <a:latin typeface="Courier New" pitchFamily="49" charset="0"/>
              </a:rPr>
              <a:t>!</a:t>
            </a:r>
            <a:r>
              <a:rPr lang="en-US" smtClean="0"/>
              <a:t> operator has a higher order of precedence than the </a:t>
            </a:r>
            <a:r>
              <a:rPr lang="en-US" smtClean="0">
                <a:latin typeface="Courier New" pitchFamily="49" charset="0"/>
              </a:rPr>
              <a:t>&amp;&amp;</a:t>
            </a:r>
            <a:r>
              <a:rPr lang="en-US" smtClean="0"/>
              <a:t> and </a:t>
            </a:r>
            <a:r>
              <a:rPr lang="en-US" smtClean="0">
                <a:latin typeface="Courier New" pitchFamily="49" charset="0"/>
              </a:rPr>
              <a:t>||</a:t>
            </a:r>
            <a:r>
              <a:rPr lang="en-US" smtClean="0"/>
              <a:t> operators.</a:t>
            </a:r>
          </a:p>
          <a:p>
            <a:pPr eaLnBrk="1" hangingPunct="1"/>
            <a:r>
              <a:rPr lang="en-US" smtClean="0"/>
              <a:t>The </a:t>
            </a:r>
            <a:r>
              <a:rPr lang="en-US" smtClean="0">
                <a:latin typeface="Courier New" pitchFamily="49" charset="0"/>
              </a:rPr>
              <a:t>&amp;&amp;</a:t>
            </a:r>
            <a:r>
              <a:rPr lang="en-US" smtClean="0"/>
              <a:t> and </a:t>
            </a:r>
            <a:r>
              <a:rPr lang="en-US" smtClean="0">
                <a:latin typeface="Courier New" pitchFamily="49" charset="0"/>
              </a:rPr>
              <a:t>||</a:t>
            </a:r>
            <a:r>
              <a:rPr lang="en-US" smtClean="0"/>
              <a:t> operators have a lower precedence than relational operators like </a:t>
            </a:r>
            <a:r>
              <a:rPr lang="en-US" smtClean="0">
                <a:latin typeface="Courier New" pitchFamily="49" charset="0"/>
              </a:rPr>
              <a:t>&lt;</a:t>
            </a:r>
            <a:r>
              <a:rPr lang="en-US" smtClean="0"/>
              <a:t> and </a:t>
            </a:r>
            <a:r>
              <a:rPr lang="en-US" smtClean="0">
                <a:latin typeface="Courier New" pitchFamily="49" charset="0"/>
              </a:rPr>
              <a:t>&gt;</a:t>
            </a:r>
            <a:r>
              <a:rPr lang="en-US" smtClean="0"/>
              <a:t>.</a:t>
            </a:r>
          </a:p>
          <a:p>
            <a:pPr eaLnBrk="1" hangingPunct="1"/>
            <a:r>
              <a:rPr lang="en-US" smtClean="0"/>
              <a:t>Parenthesis can be used to force the precedence to be changed.</a:t>
            </a:r>
          </a:p>
        </p:txBody>
      </p:sp>
    </p:spTree>
    <p:extLst>
      <p:ext uri="{BB962C8B-B14F-4D97-AF65-F5344CB8AC3E}">
        <p14:creationId xmlns:p14="http://schemas.microsoft.com/office/powerpoint/2010/main" val="4007419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p:txBody>
          <a:bodyPr/>
          <a:lstStyle/>
          <a:p>
            <a:pPr eaLnBrk="1" hangingPunct="1"/>
            <a:r>
              <a:rPr lang="en-US" smtClean="0"/>
              <a:t>Order of Precedence</a:t>
            </a:r>
          </a:p>
        </p:txBody>
      </p:sp>
      <p:graphicFrame>
        <p:nvGraphicFramePr>
          <p:cNvPr id="201790" name="Group 62"/>
          <p:cNvGraphicFramePr>
            <a:graphicFrameLocks noGrp="1"/>
          </p:cNvGraphicFramePr>
          <p:nvPr>
            <p:extLst/>
          </p:nvPr>
        </p:nvGraphicFramePr>
        <p:xfrm>
          <a:off x="685800" y="1397000"/>
          <a:ext cx="7772400" cy="4416427"/>
        </p:xfrm>
        <a:graphic>
          <a:graphicData uri="http://schemas.openxmlformats.org/drawingml/2006/table">
            <a:tbl>
              <a:tblPr/>
              <a:tblGrid>
                <a:gridCol w="1752600"/>
                <a:gridCol w="2057400"/>
                <a:gridCol w="3962400"/>
              </a:tblGrid>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smtClean="0">
                          <a:ln>
                            <a:noFill/>
                          </a:ln>
                          <a:solidFill>
                            <a:schemeClr val="accent2"/>
                          </a:solidFill>
                          <a:effectLst/>
                          <a:latin typeface="Times New Roman" pitchFamily="18" charset="0"/>
                          <a:cs typeface="Arial" charset="0"/>
                        </a:rPr>
                        <a:t>Order of Precedence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Operators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accent2"/>
                          </a:solidFill>
                          <a:effectLst/>
                          <a:latin typeface="Times New Roman" pitchFamily="18" charset="0"/>
                          <a:cs typeface="Arial" charset="0"/>
                        </a:rPr>
                        <a:t>Description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4524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(unary negation) </a:t>
                      </a:r>
                      <a:r>
                        <a:rPr kumimoji="0" lang="en-US" sz="1800" b="1" i="0" u="none" strike="noStrike" cap="none" normalizeH="0" baseline="0" smtClean="0">
                          <a:ln>
                            <a:noFill/>
                          </a:ln>
                          <a:solidFill>
                            <a:schemeClr val="tx1"/>
                          </a:solidFill>
                          <a:effectLst/>
                          <a:latin typeface="Courier New" pitchFamily="49"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Unary negation, 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Multiplication, Division, Modulus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Addition, Subtraction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Less-than, Greater-than, Less-than or equal to, Greater-than or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equal to, Is not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Logical AND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Logical OR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 += -=</a:t>
                      </a:r>
                    </a:p>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Assignment and combined assignment operators.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1591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p:txBody>
          <a:bodyPr/>
          <a:lstStyle/>
          <a:p>
            <a:pPr eaLnBrk="1" hangingPunct="1"/>
            <a:r>
              <a:rPr lang="en-US" dirty="0" smtClean="0"/>
              <a:t>Comparing </a:t>
            </a:r>
            <a:r>
              <a:rPr lang="en-US" dirty="0" smtClean="0">
                <a:latin typeface="Courier New" pitchFamily="49" charset="0"/>
              </a:rPr>
              <a:t>String</a:t>
            </a:r>
            <a:r>
              <a:rPr lang="en-US" dirty="0" smtClean="0"/>
              <a:t> Objects</a:t>
            </a:r>
          </a:p>
        </p:txBody>
      </p:sp>
      <p:sp>
        <p:nvSpPr>
          <p:cNvPr id="36868" name="Rectangle 3"/>
          <p:cNvSpPr>
            <a:spLocks noGrp="1" noChangeArrowheads="1"/>
          </p:cNvSpPr>
          <p:nvPr>
            <p:ph type="body" idx="4294967295"/>
          </p:nvPr>
        </p:nvSpPr>
        <p:spPr/>
        <p:txBody>
          <a:bodyPr/>
          <a:lstStyle/>
          <a:p>
            <a:pPr eaLnBrk="1" hangingPunct="1"/>
            <a:r>
              <a:rPr lang="en-US" sz="2800" dirty="0" smtClean="0"/>
              <a:t>In most cases, you </a:t>
            </a:r>
            <a:r>
              <a:rPr lang="en-US" sz="2800" dirty="0" smtClean="0">
                <a:solidFill>
                  <a:srgbClr val="FF0000"/>
                </a:solidFill>
              </a:rPr>
              <a:t>cannot use the relational operators </a:t>
            </a:r>
            <a:r>
              <a:rPr lang="en-US" sz="2800" dirty="0" smtClean="0"/>
              <a:t>to compare two </a:t>
            </a:r>
            <a:r>
              <a:rPr lang="en-US" sz="2800" dirty="0" smtClean="0">
                <a:latin typeface="Courier New" pitchFamily="49" charset="0"/>
              </a:rPr>
              <a:t>String</a:t>
            </a:r>
            <a:r>
              <a:rPr lang="en-US" sz="2800" dirty="0" smtClean="0"/>
              <a:t> objects.</a:t>
            </a:r>
          </a:p>
          <a:p>
            <a:pPr eaLnBrk="1" hangingPunct="1"/>
            <a:r>
              <a:rPr lang="en-US" sz="2800" dirty="0" smtClean="0"/>
              <a:t>Reference variables contain the </a:t>
            </a:r>
            <a:r>
              <a:rPr lang="en-US" sz="2800" dirty="0" smtClean="0">
                <a:solidFill>
                  <a:srgbClr val="FF0000"/>
                </a:solidFill>
              </a:rPr>
              <a:t>address</a:t>
            </a:r>
            <a:r>
              <a:rPr lang="en-US" sz="2800" dirty="0" smtClean="0"/>
              <a:t> of the object they represent.</a:t>
            </a:r>
          </a:p>
          <a:p>
            <a:pPr eaLnBrk="1" hangingPunct="1"/>
            <a:r>
              <a:rPr lang="en-US" sz="2800" dirty="0" smtClean="0"/>
              <a:t>Unless the references point to the same object, the relational operators will not return true.</a:t>
            </a:r>
          </a:p>
          <a:p>
            <a:pPr eaLnBrk="1" hangingPunct="1"/>
            <a:r>
              <a:rPr lang="en-US" sz="2800" dirty="0" smtClean="0"/>
              <a:t>See example: </a:t>
            </a:r>
            <a:r>
              <a:rPr lang="en-US" sz="2800" dirty="0" smtClean="0">
                <a:hlinkClick r:id="rId3" action="ppaction://hlinkfile"/>
              </a:rPr>
              <a:t>StringCompare.java</a:t>
            </a:r>
            <a:endParaRPr lang="en-US" sz="2800" dirty="0" smtClean="0"/>
          </a:p>
          <a:p>
            <a:pPr eaLnBrk="1" hangingPunct="1"/>
            <a:r>
              <a:rPr lang="en-US" sz="2800" dirty="0" smtClean="0"/>
              <a:t>See example: </a:t>
            </a:r>
            <a:r>
              <a:rPr lang="en-US" sz="2800" dirty="0" smtClean="0">
                <a:hlinkClick r:id="rId4" action="ppaction://hlinkfile"/>
              </a:rPr>
              <a:t>StringCompareTo.java</a:t>
            </a:r>
            <a:endParaRPr lang="en-US" sz="2800" dirty="0" smtClean="0"/>
          </a:p>
        </p:txBody>
      </p:sp>
    </p:spTree>
    <p:extLst>
      <p:ext uri="{BB962C8B-B14F-4D97-AF65-F5344CB8AC3E}">
        <p14:creationId xmlns:p14="http://schemas.microsoft.com/office/powerpoint/2010/main" val="184472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3454400"/>
            <a:ext cx="5004829"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8600"/>
            <a:ext cx="4495800" cy="298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5195328" y="1072544"/>
            <a:ext cx="2715808" cy="984856"/>
            <a:chOff x="5195328" y="1072544"/>
            <a:chExt cx="2715808" cy="984856"/>
          </a:xfrm>
        </p:grpSpPr>
        <p:sp>
          <p:nvSpPr>
            <p:cNvPr id="2" name="TextBox 1"/>
            <p:cNvSpPr txBox="1"/>
            <p:nvPr/>
          </p:nvSpPr>
          <p:spPr>
            <a:xfrm>
              <a:off x="5195328" y="1371600"/>
              <a:ext cx="2715808" cy="461665"/>
            </a:xfrm>
            <a:prstGeom prst="rect">
              <a:avLst/>
            </a:prstGeom>
            <a:noFill/>
          </p:spPr>
          <p:txBody>
            <a:bodyPr wrap="none" rtlCol="0">
              <a:spAutoFit/>
            </a:bodyPr>
            <a:lstStyle/>
            <a:p>
              <a:r>
                <a:rPr lang="en-US" baseline="0" dirty="0" smtClean="0"/>
                <a:t>if(name1 == name2)</a:t>
              </a:r>
              <a:endParaRPr lang="en-US" dirty="0"/>
            </a:p>
          </p:txBody>
        </p:sp>
        <p:sp>
          <p:nvSpPr>
            <p:cNvPr id="3" name="Oval 2"/>
            <p:cNvSpPr/>
            <p:nvPr/>
          </p:nvSpPr>
          <p:spPr bwMode="auto">
            <a:xfrm>
              <a:off x="6172200" y="1072544"/>
              <a:ext cx="1066800" cy="9848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Times New Roman" pitchFamily="18" charset="0"/>
              </a:endParaRPr>
            </a:p>
          </p:txBody>
        </p:sp>
        <p:cxnSp>
          <p:nvCxnSpPr>
            <p:cNvPr id="5" name="Straight Connector 4"/>
            <p:cNvCxnSpPr>
              <a:stCxn id="3" idx="1"/>
              <a:endCxn id="3" idx="5"/>
            </p:cNvCxnSpPr>
            <p:nvPr/>
          </p:nvCxnSpPr>
          <p:spPr bwMode="auto">
            <a:xfrm>
              <a:off x="6328429" y="1216773"/>
              <a:ext cx="754342" cy="696398"/>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6" name="Group 5"/>
          <p:cNvGrpSpPr/>
          <p:nvPr/>
        </p:nvGrpSpPr>
        <p:grpSpPr>
          <a:xfrm>
            <a:off x="5335028" y="3853204"/>
            <a:ext cx="2542684" cy="984856"/>
            <a:chOff x="5335028" y="3853204"/>
            <a:chExt cx="2542684" cy="984856"/>
          </a:xfrm>
        </p:grpSpPr>
        <p:sp>
          <p:nvSpPr>
            <p:cNvPr id="12" name="TextBox 11"/>
            <p:cNvSpPr txBox="1"/>
            <p:nvPr/>
          </p:nvSpPr>
          <p:spPr>
            <a:xfrm>
              <a:off x="5335028" y="4114800"/>
              <a:ext cx="2542684" cy="461665"/>
            </a:xfrm>
            <a:prstGeom prst="rect">
              <a:avLst/>
            </a:prstGeom>
            <a:noFill/>
          </p:spPr>
          <p:txBody>
            <a:bodyPr wrap="none" rtlCol="0">
              <a:spAutoFit/>
            </a:bodyPr>
            <a:lstStyle/>
            <a:p>
              <a:r>
                <a:rPr lang="en-US" baseline="0" dirty="0" smtClean="0"/>
                <a:t>if(name1 &gt; name2)</a:t>
              </a:r>
              <a:endParaRPr lang="en-US" dirty="0"/>
            </a:p>
          </p:txBody>
        </p:sp>
        <p:sp>
          <p:nvSpPr>
            <p:cNvPr id="13" name="Oval 12"/>
            <p:cNvSpPr/>
            <p:nvPr/>
          </p:nvSpPr>
          <p:spPr bwMode="auto">
            <a:xfrm>
              <a:off x="6168371" y="3853204"/>
              <a:ext cx="1066800" cy="9848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Times New Roman" pitchFamily="18" charset="0"/>
              </a:endParaRPr>
            </a:p>
          </p:txBody>
        </p:sp>
        <p:cxnSp>
          <p:nvCxnSpPr>
            <p:cNvPr id="14" name="Straight Connector 13"/>
            <p:cNvCxnSpPr>
              <a:stCxn id="13" idx="1"/>
              <a:endCxn id="13" idx="5"/>
            </p:cNvCxnSpPr>
            <p:nvPr/>
          </p:nvCxnSpPr>
          <p:spPr bwMode="auto">
            <a:xfrm>
              <a:off x="6324600" y="3997433"/>
              <a:ext cx="754342" cy="696398"/>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9857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p:txBody>
          <a:bodyPr/>
          <a:lstStyle/>
          <a:p>
            <a:pPr eaLnBrk="1" hangingPunct="1"/>
            <a:r>
              <a:rPr lang="en-US" smtClean="0"/>
              <a:t>Ignoring Case in String Comparisons</a:t>
            </a:r>
          </a:p>
        </p:txBody>
      </p:sp>
      <p:sp>
        <p:nvSpPr>
          <p:cNvPr id="37892" name="Rectangle 3"/>
          <p:cNvSpPr>
            <a:spLocks noGrp="1" noChangeArrowheads="1"/>
          </p:cNvSpPr>
          <p:nvPr>
            <p:ph type="body" idx="4294967295"/>
          </p:nvPr>
        </p:nvSpPr>
        <p:spPr/>
        <p:txBody>
          <a:bodyPr/>
          <a:lstStyle/>
          <a:p>
            <a:pPr eaLnBrk="1" hangingPunct="1"/>
            <a:r>
              <a:rPr lang="en-US" dirty="0" smtClean="0"/>
              <a:t>In the </a:t>
            </a:r>
            <a:r>
              <a:rPr lang="en-US" dirty="0" smtClean="0">
                <a:latin typeface="Courier New" pitchFamily="49" charset="0"/>
              </a:rPr>
              <a:t>String</a:t>
            </a:r>
            <a:r>
              <a:rPr lang="en-US" dirty="0" smtClean="0"/>
              <a:t> class the </a:t>
            </a:r>
            <a:r>
              <a:rPr lang="en-US" dirty="0" smtClean="0">
                <a:latin typeface="Courier New" pitchFamily="49" charset="0"/>
              </a:rPr>
              <a:t>equals</a:t>
            </a:r>
            <a:r>
              <a:rPr lang="en-US" dirty="0" smtClean="0"/>
              <a:t> and </a:t>
            </a:r>
            <a:r>
              <a:rPr lang="en-US" dirty="0" err="1" smtClean="0">
                <a:latin typeface="Courier New" pitchFamily="49" charset="0"/>
              </a:rPr>
              <a:t>compareTo</a:t>
            </a:r>
            <a:r>
              <a:rPr lang="en-US" dirty="0" smtClean="0"/>
              <a:t> methods are case sensitive.</a:t>
            </a:r>
          </a:p>
          <a:p>
            <a:pPr eaLnBrk="1" hangingPunct="1"/>
            <a:r>
              <a:rPr lang="en-US" dirty="0" smtClean="0"/>
              <a:t>In order to compare two </a:t>
            </a:r>
            <a:r>
              <a:rPr lang="en-US" dirty="0" smtClean="0">
                <a:latin typeface="Courier New" pitchFamily="49" charset="0"/>
              </a:rPr>
              <a:t>String</a:t>
            </a:r>
            <a:r>
              <a:rPr lang="en-US" dirty="0" smtClean="0"/>
              <a:t> objects that might have different case, use:</a:t>
            </a:r>
          </a:p>
          <a:p>
            <a:pPr lvl="1" eaLnBrk="1" hangingPunct="1"/>
            <a:r>
              <a:rPr lang="en-US" dirty="0" err="1" smtClean="0">
                <a:solidFill>
                  <a:srgbClr val="FF0000"/>
                </a:solidFill>
                <a:latin typeface="Courier New" pitchFamily="49" charset="0"/>
              </a:rPr>
              <a:t>equalsIgnoreCase</a:t>
            </a:r>
            <a:r>
              <a:rPr lang="en-US" i="1" dirty="0" smtClean="0"/>
              <a:t>, </a:t>
            </a:r>
            <a:r>
              <a:rPr lang="en-US" dirty="0" smtClean="0"/>
              <a:t>or</a:t>
            </a:r>
          </a:p>
          <a:p>
            <a:pPr lvl="1" eaLnBrk="1" hangingPunct="1"/>
            <a:r>
              <a:rPr lang="en-US" dirty="0" err="1" smtClean="0">
                <a:solidFill>
                  <a:srgbClr val="FF0000"/>
                </a:solidFill>
                <a:latin typeface="Courier New" pitchFamily="49" charset="0"/>
              </a:rPr>
              <a:t>compareToIgnoreCase</a:t>
            </a:r>
            <a:endParaRPr lang="en-US" dirty="0" smtClean="0">
              <a:solidFill>
                <a:srgbClr val="FF0000"/>
              </a:solidFill>
              <a:latin typeface="Courier New" pitchFamily="49" charset="0"/>
            </a:endParaRPr>
          </a:p>
          <a:p>
            <a:pPr eaLnBrk="1" hangingPunct="1"/>
            <a:r>
              <a:rPr lang="en-US" dirty="0" smtClean="0"/>
              <a:t>See example: </a:t>
            </a:r>
            <a:r>
              <a:rPr lang="en-US" dirty="0" smtClean="0">
                <a:hlinkClick r:id="rId3" action="ppaction://hlinkfile"/>
              </a:rPr>
              <a:t>SecretWord.java</a:t>
            </a:r>
            <a:endParaRPr lang="en-US" dirty="0" smtClean="0"/>
          </a:p>
        </p:txBody>
      </p:sp>
    </p:spTree>
    <p:extLst>
      <p:ext uri="{BB962C8B-B14F-4D97-AF65-F5344CB8AC3E}">
        <p14:creationId xmlns:p14="http://schemas.microsoft.com/office/powerpoint/2010/main" val="3417774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152400"/>
            <a:ext cx="6400800" cy="6549656"/>
          </a:xfrm>
          <a:prstGeom prst="rect">
            <a:avLst/>
          </a:prstGeom>
        </p:spPr>
      </p:pic>
    </p:spTree>
    <p:extLst>
      <p:ext uri="{BB962C8B-B14F-4D97-AF65-F5344CB8AC3E}">
        <p14:creationId xmlns:p14="http://schemas.microsoft.com/office/powerpoint/2010/main" val="908406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pPr eaLnBrk="1" hangingPunct="1"/>
            <a:r>
              <a:rPr lang="en-US" smtClean="0"/>
              <a:t>Variable Scope</a:t>
            </a:r>
          </a:p>
        </p:txBody>
      </p:sp>
      <p:sp>
        <p:nvSpPr>
          <p:cNvPr id="38916" name="Rectangle 3"/>
          <p:cNvSpPr>
            <a:spLocks noGrp="1" noChangeArrowheads="1"/>
          </p:cNvSpPr>
          <p:nvPr>
            <p:ph type="body" idx="4294967295"/>
          </p:nvPr>
        </p:nvSpPr>
        <p:spPr/>
        <p:txBody>
          <a:bodyPr/>
          <a:lstStyle/>
          <a:p>
            <a:pPr eaLnBrk="1" hangingPunct="1"/>
            <a:r>
              <a:rPr lang="en-US" sz="2800" dirty="0" smtClean="0"/>
              <a:t>In Java, a local variable does not have to be declared at the beginning of the method.</a:t>
            </a:r>
          </a:p>
          <a:p>
            <a:pPr eaLnBrk="1" hangingPunct="1"/>
            <a:r>
              <a:rPr lang="en-US" sz="2800" dirty="0" smtClean="0"/>
              <a:t>The scope of a local variable </a:t>
            </a:r>
            <a:r>
              <a:rPr lang="en-US" sz="2800" dirty="0" smtClean="0">
                <a:solidFill>
                  <a:srgbClr val="FF0000"/>
                </a:solidFill>
              </a:rPr>
              <a:t>begins</a:t>
            </a:r>
            <a:r>
              <a:rPr lang="en-US" sz="2800" dirty="0" smtClean="0"/>
              <a:t> at the point it is </a:t>
            </a:r>
            <a:r>
              <a:rPr lang="en-US" sz="2800" dirty="0" smtClean="0">
                <a:solidFill>
                  <a:srgbClr val="FF0000"/>
                </a:solidFill>
              </a:rPr>
              <a:t>declared</a:t>
            </a:r>
            <a:r>
              <a:rPr lang="en-US" sz="2800" dirty="0" smtClean="0"/>
              <a:t> and terminates at the end of the method.</a:t>
            </a:r>
          </a:p>
          <a:p>
            <a:pPr eaLnBrk="1" hangingPunct="1"/>
            <a:r>
              <a:rPr lang="en-US" sz="2800" dirty="0" smtClean="0"/>
              <a:t>When a program enters a section of code where a variable has scope, that variable has </a:t>
            </a:r>
            <a:r>
              <a:rPr lang="en-US" sz="2800" i="1" dirty="0" smtClean="0"/>
              <a:t>come into scope</a:t>
            </a:r>
            <a:r>
              <a:rPr lang="en-US" sz="2800" dirty="0" smtClean="0"/>
              <a:t>, which means the variable is visible to the program.</a:t>
            </a:r>
          </a:p>
          <a:p>
            <a:pPr eaLnBrk="1" hangingPunct="1"/>
            <a:r>
              <a:rPr lang="en-US" sz="2800" dirty="0" smtClean="0"/>
              <a:t>See example: </a:t>
            </a:r>
            <a:r>
              <a:rPr lang="en-US" sz="2800" dirty="0" smtClean="0">
                <a:hlinkClick r:id="rId3" action="ppaction://hlinkfile"/>
              </a:rPr>
              <a:t>VariableScope.java</a:t>
            </a:r>
            <a:endParaRPr lang="en-US" sz="2800" dirty="0" smtClean="0"/>
          </a:p>
        </p:txBody>
      </p:sp>
    </p:spTree>
    <p:extLst>
      <p:ext uri="{BB962C8B-B14F-4D97-AF65-F5344CB8AC3E}">
        <p14:creationId xmlns:p14="http://schemas.microsoft.com/office/powerpoint/2010/main" val="3870306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591754"/>
            <a:ext cx="7374843" cy="6037646"/>
          </a:xfrm>
          <a:prstGeom prst="rect">
            <a:avLst/>
          </a:prstGeom>
          <a:noFill/>
          <a:ln w="9525">
            <a:noFill/>
            <a:miter lim="800000"/>
            <a:headEnd/>
            <a:tailEnd/>
          </a:ln>
        </p:spPr>
      </p:pic>
      <p:sp>
        <p:nvSpPr>
          <p:cNvPr id="3" name="TextBox 2"/>
          <p:cNvSpPr txBox="1"/>
          <p:nvPr/>
        </p:nvSpPr>
        <p:spPr>
          <a:xfrm>
            <a:off x="6850380" y="591754"/>
            <a:ext cx="2133600" cy="2677656"/>
          </a:xfrm>
          <a:prstGeom prst="rect">
            <a:avLst/>
          </a:prstGeom>
          <a:noFill/>
          <a:ln>
            <a:solidFill>
              <a:srgbClr val="FF0000"/>
            </a:solidFill>
          </a:ln>
        </p:spPr>
        <p:txBody>
          <a:bodyPr wrap="square" rtlCol="0">
            <a:spAutoFit/>
          </a:bodyPr>
          <a:lstStyle/>
          <a:p>
            <a:r>
              <a:rPr lang="en-US" dirty="0" smtClean="0"/>
              <a:t>local variable begins at the point it is declared and terminates at the end of the method</a:t>
            </a:r>
            <a:endParaRPr lang="en-US" dirty="0"/>
          </a:p>
        </p:txBody>
      </p:sp>
      <p:cxnSp>
        <p:nvCxnSpPr>
          <p:cNvPr id="5" name="Straight Arrow Connector 4"/>
          <p:cNvCxnSpPr/>
          <p:nvPr/>
        </p:nvCxnSpPr>
        <p:spPr bwMode="auto">
          <a:xfrm flipH="1">
            <a:off x="2895600" y="1828800"/>
            <a:ext cx="3886200" cy="1524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Straight Arrow Connector 6"/>
          <p:cNvCxnSpPr/>
          <p:nvPr/>
        </p:nvCxnSpPr>
        <p:spPr bwMode="auto">
          <a:xfrm flipH="1">
            <a:off x="2819400" y="1828800"/>
            <a:ext cx="3962400" cy="25908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80623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dirty="0" smtClean="0"/>
              <a:t>The Conditional Operator</a:t>
            </a:r>
          </a:p>
        </p:txBody>
      </p:sp>
      <p:sp>
        <p:nvSpPr>
          <p:cNvPr id="39940" name="Rectangle 3"/>
          <p:cNvSpPr>
            <a:spLocks noGrp="1" noChangeArrowheads="1"/>
          </p:cNvSpPr>
          <p:nvPr>
            <p:ph type="body" idx="4294967295"/>
          </p:nvPr>
        </p:nvSpPr>
        <p:spPr/>
        <p:txBody>
          <a:bodyPr/>
          <a:lstStyle/>
          <a:p>
            <a:pPr eaLnBrk="1" hangingPunct="1">
              <a:lnSpc>
                <a:spcPct val="90000"/>
              </a:lnSpc>
            </a:pPr>
            <a:r>
              <a:rPr lang="en-US" dirty="0" smtClean="0"/>
              <a:t>The </a:t>
            </a:r>
            <a:r>
              <a:rPr lang="en-US" i="1" dirty="0" smtClean="0"/>
              <a:t>conditional operator</a:t>
            </a:r>
            <a:r>
              <a:rPr lang="en-US" dirty="0" smtClean="0"/>
              <a:t> is a ternary (three operand) operator.</a:t>
            </a:r>
          </a:p>
          <a:p>
            <a:pPr eaLnBrk="1" hangingPunct="1">
              <a:lnSpc>
                <a:spcPct val="90000"/>
              </a:lnSpc>
            </a:pPr>
            <a:r>
              <a:rPr lang="en-US" dirty="0" smtClean="0"/>
              <a:t>You can use the conditional operator to write a </a:t>
            </a:r>
            <a:r>
              <a:rPr lang="en-US" dirty="0" smtClean="0">
                <a:solidFill>
                  <a:srgbClr val="FF0000"/>
                </a:solidFill>
              </a:rPr>
              <a:t>simple</a:t>
            </a:r>
            <a:r>
              <a:rPr lang="en-US" dirty="0" smtClean="0"/>
              <a:t> statement that works like an </a:t>
            </a:r>
            <a:r>
              <a:rPr lang="en-US" dirty="0" smtClean="0">
                <a:solidFill>
                  <a:srgbClr val="FF0000"/>
                </a:solidFill>
                <a:latin typeface="Courier New" pitchFamily="49" charset="0"/>
              </a:rPr>
              <a:t>if</a:t>
            </a:r>
            <a:r>
              <a:rPr lang="en-US" dirty="0" smtClean="0">
                <a:solidFill>
                  <a:srgbClr val="FF0000"/>
                </a:solidFill>
              </a:rPr>
              <a:t>-</a:t>
            </a:r>
            <a:r>
              <a:rPr lang="en-US" dirty="0" smtClean="0">
                <a:solidFill>
                  <a:srgbClr val="FF0000"/>
                </a:solidFill>
                <a:latin typeface="Courier New" pitchFamily="49" charset="0"/>
              </a:rPr>
              <a:t>else</a:t>
            </a:r>
            <a:r>
              <a:rPr lang="en-US" dirty="0" smtClean="0">
                <a:latin typeface="Courier New" pitchFamily="49" charset="0"/>
              </a:rPr>
              <a:t> </a:t>
            </a:r>
            <a:r>
              <a:rPr lang="en-US" dirty="0" smtClean="0"/>
              <a:t>statement.</a:t>
            </a:r>
          </a:p>
          <a:p>
            <a:pPr eaLnBrk="1" hangingPunct="1">
              <a:lnSpc>
                <a:spcPct val="90000"/>
              </a:lnSpc>
            </a:pPr>
            <a:endParaRPr lang="en-US" dirty="0" smtClean="0"/>
          </a:p>
          <a:p>
            <a:pPr eaLnBrk="1" hangingPunct="1">
              <a:lnSpc>
                <a:spcPct val="90000"/>
              </a:lnSpc>
              <a:buNone/>
            </a:pPr>
            <a:r>
              <a:rPr lang="en-US" sz="2800" b="1" i="1" dirty="0" err="1" smtClean="0">
                <a:latin typeface="Courier New" pitchFamily="49" charset="0"/>
              </a:rPr>
              <a:t>BooleanExpression</a:t>
            </a:r>
            <a:r>
              <a:rPr lang="en-US" sz="2800" b="1" dirty="0" smtClean="0">
                <a:latin typeface="Courier New" pitchFamily="49" charset="0"/>
              </a:rPr>
              <a:t> ? </a:t>
            </a:r>
            <a:r>
              <a:rPr lang="en-US" sz="2800" b="1" i="1" dirty="0" smtClean="0">
                <a:latin typeface="Courier New" pitchFamily="49" charset="0"/>
              </a:rPr>
              <a:t>Value1</a:t>
            </a:r>
            <a:r>
              <a:rPr lang="en-US" sz="2800" b="1" dirty="0" smtClean="0">
                <a:latin typeface="Courier New" pitchFamily="49" charset="0"/>
              </a:rPr>
              <a:t> : </a:t>
            </a:r>
            <a:r>
              <a:rPr lang="en-US" sz="2800" b="1" i="1" dirty="0" smtClean="0">
                <a:latin typeface="Courier New" pitchFamily="49" charset="0"/>
              </a:rPr>
              <a:t>Value2</a:t>
            </a:r>
            <a:endParaRPr lang="en-US" sz="2800" dirty="0" smtClean="0"/>
          </a:p>
        </p:txBody>
      </p:sp>
    </p:spTree>
    <p:extLst>
      <p:ext uri="{BB962C8B-B14F-4D97-AF65-F5344CB8AC3E}">
        <p14:creationId xmlns:p14="http://schemas.microsoft.com/office/powerpoint/2010/main" val="24619254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pPr eaLnBrk="1" hangingPunct="1"/>
            <a:r>
              <a:rPr lang="en-US" smtClean="0"/>
              <a:t>The Conditional Operator</a:t>
            </a:r>
          </a:p>
        </p:txBody>
      </p:sp>
      <p:sp>
        <p:nvSpPr>
          <p:cNvPr id="41988" name="Rectangle 3"/>
          <p:cNvSpPr>
            <a:spLocks noGrp="1" noChangeArrowheads="1"/>
          </p:cNvSpPr>
          <p:nvPr>
            <p:ph type="body" idx="4294967295"/>
          </p:nvPr>
        </p:nvSpPr>
        <p:spPr/>
        <p:txBody>
          <a:bodyPr/>
          <a:lstStyle/>
          <a:p>
            <a:pPr eaLnBrk="1" hangingPunct="1"/>
            <a:r>
              <a:rPr lang="en-US" smtClean="0"/>
              <a:t>Example:</a:t>
            </a:r>
          </a:p>
          <a:p>
            <a:pPr lvl="1" eaLnBrk="1" hangingPunct="1">
              <a:buFontTx/>
              <a:buNone/>
            </a:pPr>
            <a:r>
              <a:rPr lang="en-US" sz="2400" b="1" smtClean="0">
                <a:latin typeface="Courier New" pitchFamily="49" charset="0"/>
              </a:rPr>
              <a:t>z = x &gt; y ? 10 : 5;</a:t>
            </a:r>
          </a:p>
          <a:p>
            <a:pPr eaLnBrk="1" hangingPunct="1"/>
            <a:r>
              <a:rPr lang="en-US" smtClean="0"/>
              <a:t>This line is functionally equivalent to:</a:t>
            </a:r>
          </a:p>
          <a:p>
            <a:pPr lvl="1" eaLnBrk="1" hangingPunct="1">
              <a:buFontTx/>
              <a:buNone/>
            </a:pPr>
            <a:r>
              <a:rPr lang="en-US" sz="2400" b="1" smtClean="0">
                <a:latin typeface="Courier New" pitchFamily="49" charset="0"/>
              </a:rPr>
              <a:t>if(x &gt; y)</a:t>
            </a:r>
          </a:p>
          <a:p>
            <a:pPr lvl="1" eaLnBrk="1" hangingPunct="1">
              <a:buFontTx/>
              <a:buNone/>
            </a:pPr>
            <a:r>
              <a:rPr lang="en-US" sz="2400" b="1" smtClean="0">
                <a:latin typeface="Courier New" pitchFamily="49" charset="0"/>
              </a:rPr>
              <a:t>	z = 10;</a:t>
            </a:r>
          </a:p>
          <a:p>
            <a:pPr lvl="1" eaLnBrk="1" hangingPunct="1">
              <a:buFontTx/>
              <a:buNone/>
            </a:pPr>
            <a:r>
              <a:rPr lang="en-US" sz="2400" b="1" smtClean="0">
                <a:latin typeface="Courier New" pitchFamily="49" charset="0"/>
              </a:rPr>
              <a:t>else</a:t>
            </a:r>
          </a:p>
          <a:p>
            <a:pPr lvl="1" eaLnBrk="1" hangingPunct="1">
              <a:buFontTx/>
              <a:buNone/>
            </a:pPr>
            <a:r>
              <a:rPr lang="en-US" sz="2400" b="1" smtClean="0">
                <a:latin typeface="Courier New" pitchFamily="49" charset="0"/>
              </a:rPr>
              <a:t>	z = 5;</a:t>
            </a:r>
          </a:p>
        </p:txBody>
      </p:sp>
    </p:spTree>
    <p:extLst>
      <p:ext uri="{BB962C8B-B14F-4D97-AF65-F5344CB8AC3E}">
        <p14:creationId xmlns:p14="http://schemas.microsoft.com/office/powerpoint/2010/main" val="3482917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pPr eaLnBrk="1" hangingPunct="1"/>
            <a:r>
              <a:rPr lang="en-US" dirty="0" smtClean="0"/>
              <a:t>The </a:t>
            </a:r>
            <a:r>
              <a:rPr lang="en-US" dirty="0" smtClean="0">
                <a:latin typeface="Courier New" pitchFamily="49" charset="0"/>
              </a:rPr>
              <a:t>if, if else</a:t>
            </a:r>
            <a:r>
              <a:rPr lang="en-US" dirty="0" smtClean="0"/>
              <a:t> Statements</a:t>
            </a:r>
          </a:p>
        </p:txBody>
      </p:sp>
      <p:sp>
        <p:nvSpPr>
          <p:cNvPr id="6148" name="Rectangle 3"/>
          <p:cNvSpPr>
            <a:spLocks noGrp="1" noChangeArrowheads="1"/>
          </p:cNvSpPr>
          <p:nvPr>
            <p:ph type="body" idx="4294967295"/>
          </p:nvPr>
        </p:nvSpPr>
        <p:spPr/>
        <p:txBody>
          <a:bodyPr/>
          <a:lstStyle/>
          <a:p>
            <a:pPr lvl="1" eaLnBrk="1" hangingPunct="1">
              <a:buFontTx/>
              <a:buNone/>
            </a:pPr>
            <a:r>
              <a:rPr lang="en-US" b="1" dirty="0" smtClean="0">
                <a:latin typeface="Courier New" pitchFamily="49" charset="0"/>
              </a:rPr>
              <a:t>if (</a:t>
            </a:r>
            <a:r>
              <a:rPr lang="en-US" b="1" i="1" dirty="0" smtClean="0">
                <a:latin typeface="Courier New" pitchFamily="49" charset="0"/>
              </a:rPr>
              <a:t>expression</a:t>
            </a:r>
            <a:r>
              <a:rPr lang="en-US" b="1" dirty="0" smtClean="0">
                <a:latin typeface="Courier New" pitchFamily="49" charset="0"/>
              </a:rPr>
              <a:t>)</a:t>
            </a:r>
          </a:p>
          <a:p>
            <a:pPr lvl="1" eaLnBrk="1" hangingPunct="1">
              <a:buFontTx/>
              <a:buNone/>
            </a:pPr>
            <a:r>
              <a:rPr lang="en-US" b="1" dirty="0" smtClean="0">
                <a:latin typeface="Courier New" pitchFamily="49" charset="0"/>
              </a:rPr>
              <a:t>		</a:t>
            </a:r>
            <a:r>
              <a:rPr lang="en-US" b="1" i="1" dirty="0" err="1" smtClean="0">
                <a:latin typeface="Courier New" pitchFamily="49" charset="0"/>
              </a:rPr>
              <a:t>statementOrBlockIfTrue</a:t>
            </a:r>
            <a:r>
              <a:rPr lang="en-US" b="1" dirty="0" smtClean="0">
                <a:latin typeface="Courier New" pitchFamily="49" charset="0"/>
              </a:rPr>
              <a:t>;</a:t>
            </a:r>
            <a:endParaRPr lang="en-US" i="1" dirty="0" smtClean="0"/>
          </a:p>
          <a:p>
            <a:pPr lvl="1" eaLnBrk="1" hangingPunct="1">
              <a:buFontTx/>
              <a:buNone/>
            </a:pPr>
            <a:endParaRPr lang="en-US" i="1" dirty="0" smtClean="0"/>
          </a:p>
          <a:p>
            <a:pPr lvl="1" eaLnBrk="1" hangingPunct="1">
              <a:buFontTx/>
              <a:buNone/>
            </a:pPr>
            <a:endParaRPr lang="en-US" i="1" dirty="0" smtClean="0"/>
          </a:p>
          <a:p>
            <a:pPr lvl="1" eaLnBrk="1" hangingPunct="1">
              <a:buFontTx/>
              <a:buNone/>
            </a:pPr>
            <a:r>
              <a:rPr lang="en-US" b="1" dirty="0" smtClean="0">
                <a:latin typeface="Courier New" pitchFamily="49" charset="0"/>
              </a:rPr>
              <a:t>if (</a:t>
            </a:r>
            <a:r>
              <a:rPr lang="en-US" b="1" i="1" dirty="0" smtClean="0">
                <a:latin typeface="Courier New" pitchFamily="49" charset="0"/>
              </a:rPr>
              <a:t>expression</a:t>
            </a:r>
            <a:r>
              <a:rPr lang="en-US" b="1" dirty="0" smtClean="0">
                <a:latin typeface="Courier New" pitchFamily="49" charset="0"/>
              </a:rPr>
              <a:t>)</a:t>
            </a:r>
          </a:p>
          <a:p>
            <a:pPr lvl="1" eaLnBrk="1" hangingPunct="1">
              <a:buFontTx/>
              <a:buNone/>
            </a:pPr>
            <a:r>
              <a:rPr lang="en-US" b="1" dirty="0" smtClean="0">
                <a:latin typeface="Courier New" pitchFamily="49" charset="0"/>
              </a:rPr>
              <a:t>		</a:t>
            </a:r>
            <a:r>
              <a:rPr lang="en-US" b="1" i="1" dirty="0" err="1" smtClean="0">
                <a:latin typeface="Courier New" pitchFamily="49" charset="0"/>
              </a:rPr>
              <a:t>statementOrBlockIfTrue</a:t>
            </a:r>
            <a:r>
              <a:rPr lang="en-US" b="1" dirty="0" smtClean="0">
                <a:latin typeface="Courier New" pitchFamily="49" charset="0"/>
              </a:rPr>
              <a:t>;</a:t>
            </a:r>
          </a:p>
          <a:p>
            <a:pPr lvl="1" eaLnBrk="1" hangingPunct="1">
              <a:buFontTx/>
              <a:buNone/>
            </a:pPr>
            <a:r>
              <a:rPr lang="en-US" b="1" dirty="0" smtClean="0">
                <a:latin typeface="Courier New" pitchFamily="49" charset="0"/>
              </a:rPr>
              <a:t>else</a:t>
            </a:r>
          </a:p>
          <a:p>
            <a:pPr lvl="1" eaLnBrk="1" hangingPunct="1">
              <a:buFontTx/>
              <a:buNone/>
            </a:pPr>
            <a:r>
              <a:rPr lang="en-US" b="1" dirty="0" smtClean="0">
                <a:latin typeface="Courier New" pitchFamily="49" charset="0"/>
              </a:rPr>
              <a:t>		</a:t>
            </a:r>
            <a:r>
              <a:rPr lang="en-US" b="1" i="1" dirty="0" err="1" smtClean="0">
                <a:latin typeface="Courier New" pitchFamily="49" charset="0"/>
              </a:rPr>
              <a:t>statementOrBlockIfFalse</a:t>
            </a:r>
            <a:r>
              <a:rPr lang="en-US" b="1" dirty="0" smtClean="0">
                <a:latin typeface="Courier New" pitchFamily="49" charset="0"/>
              </a:rPr>
              <a:t>;</a:t>
            </a:r>
            <a:endParaRPr lang="en-US" i="1" dirty="0" smtClean="0"/>
          </a:p>
        </p:txBody>
      </p:sp>
    </p:spTree>
    <p:extLst>
      <p:ext uri="{BB962C8B-B14F-4D97-AF65-F5344CB8AC3E}">
        <p14:creationId xmlns:p14="http://schemas.microsoft.com/office/powerpoint/2010/main" val="3220493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p:txBody>
          <a:bodyPr/>
          <a:lstStyle/>
          <a:p>
            <a:pPr eaLnBrk="1" hangingPunct="1"/>
            <a:r>
              <a:rPr lang="en-US" smtClean="0"/>
              <a:t>The Conditional Operator</a:t>
            </a:r>
          </a:p>
        </p:txBody>
      </p:sp>
      <p:sp>
        <p:nvSpPr>
          <p:cNvPr id="43012" name="Rectangle 3"/>
          <p:cNvSpPr>
            <a:spLocks noGrp="1" noChangeArrowheads="1"/>
          </p:cNvSpPr>
          <p:nvPr>
            <p:ph type="body" idx="4294967295"/>
          </p:nvPr>
        </p:nvSpPr>
        <p:spPr/>
        <p:txBody>
          <a:bodyPr/>
          <a:lstStyle/>
          <a:p>
            <a:pPr eaLnBrk="1" hangingPunct="1"/>
            <a:r>
              <a:rPr lang="en-US" dirty="0" smtClean="0"/>
              <a:t>Many times the conditional operator is used to supply a value.</a:t>
            </a:r>
          </a:p>
          <a:p>
            <a:pPr lvl="1" eaLnBrk="1" hangingPunct="1">
              <a:buFontTx/>
              <a:buNone/>
            </a:pPr>
            <a:r>
              <a:rPr lang="en-US" sz="2000" b="1" dirty="0" smtClean="0">
                <a:latin typeface="Courier New" pitchFamily="49" charset="0"/>
              </a:rPr>
              <a:t>number = x &gt; y ? 10 : 5;</a:t>
            </a:r>
          </a:p>
          <a:p>
            <a:pPr eaLnBrk="1" hangingPunct="1"/>
            <a:r>
              <a:rPr lang="en-US" dirty="0" smtClean="0"/>
              <a:t>This is functionally equivalent to:</a:t>
            </a:r>
          </a:p>
          <a:p>
            <a:pPr lvl="1" eaLnBrk="1" hangingPunct="1">
              <a:buFontTx/>
              <a:buNone/>
            </a:pPr>
            <a:r>
              <a:rPr lang="en-US" sz="2000" b="1" dirty="0" smtClean="0">
                <a:latin typeface="Courier New" pitchFamily="49" charset="0"/>
              </a:rPr>
              <a:t>if(x &gt; y)</a:t>
            </a:r>
          </a:p>
          <a:p>
            <a:pPr lvl="1" eaLnBrk="1" hangingPunct="1">
              <a:buFontTx/>
              <a:buNone/>
            </a:pPr>
            <a:r>
              <a:rPr lang="en-US" sz="2000" b="1" dirty="0" smtClean="0">
                <a:latin typeface="Courier New" pitchFamily="49" charset="0"/>
              </a:rPr>
              <a:t>	number = 10;</a:t>
            </a:r>
          </a:p>
          <a:p>
            <a:pPr lvl="1" eaLnBrk="1" hangingPunct="1">
              <a:buFontTx/>
              <a:buNone/>
            </a:pPr>
            <a:r>
              <a:rPr lang="en-US" sz="2000" b="1" dirty="0" smtClean="0">
                <a:latin typeface="Courier New" pitchFamily="49" charset="0"/>
              </a:rPr>
              <a:t>else</a:t>
            </a:r>
          </a:p>
          <a:p>
            <a:pPr lvl="1" eaLnBrk="1" hangingPunct="1">
              <a:buFontTx/>
              <a:buNone/>
            </a:pPr>
            <a:r>
              <a:rPr lang="en-US" sz="2000" b="1" dirty="0" smtClean="0">
                <a:latin typeface="Courier New" pitchFamily="49" charset="0"/>
              </a:rPr>
              <a:t>	number = 5;</a:t>
            </a:r>
          </a:p>
        </p:txBody>
      </p:sp>
    </p:spTree>
    <p:extLst>
      <p:ext uri="{BB962C8B-B14F-4D97-AF65-F5344CB8AC3E}">
        <p14:creationId xmlns:p14="http://schemas.microsoft.com/office/powerpoint/2010/main" val="14353249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switch</a:t>
            </a:r>
            <a:r>
              <a:rPr lang="en-US" smtClean="0"/>
              <a:t> Statement</a:t>
            </a:r>
          </a:p>
        </p:txBody>
      </p:sp>
      <p:sp>
        <p:nvSpPr>
          <p:cNvPr id="44036" name="Rectangle 3"/>
          <p:cNvSpPr>
            <a:spLocks noGrp="1" noChangeArrowheads="1"/>
          </p:cNvSpPr>
          <p:nvPr>
            <p:ph type="body" idx="4294967295"/>
          </p:nvPr>
        </p:nvSpPr>
        <p:spPr/>
        <p:txBody>
          <a:bodyPr/>
          <a:lstStyle/>
          <a:p>
            <a:pPr eaLnBrk="1" hangingPunct="1"/>
            <a:r>
              <a:rPr lang="en-US" dirty="0" smtClean="0"/>
              <a:t>The </a:t>
            </a:r>
            <a:r>
              <a:rPr lang="en-US" dirty="0" smtClean="0">
                <a:latin typeface="Courier New" pitchFamily="49" charset="0"/>
              </a:rPr>
              <a:t>if</a:t>
            </a:r>
            <a:r>
              <a:rPr lang="en-US" dirty="0" smtClean="0"/>
              <a:t>-</a:t>
            </a:r>
            <a:r>
              <a:rPr lang="en-US" dirty="0" smtClean="0">
                <a:latin typeface="Courier New" pitchFamily="49" charset="0"/>
              </a:rPr>
              <a:t>else</a:t>
            </a:r>
            <a:r>
              <a:rPr lang="en-US" dirty="0" smtClean="0"/>
              <a:t> statement allows you to make true / false branches.</a:t>
            </a:r>
          </a:p>
          <a:p>
            <a:pPr eaLnBrk="1" hangingPunct="1"/>
            <a:r>
              <a:rPr lang="en-US" dirty="0" smtClean="0"/>
              <a:t>The </a:t>
            </a:r>
            <a:r>
              <a:rPr lang="en-US" dirty="0" smtClean="0">
                <a:latin typeface="Courier New" pitchFamily="49" charset="0"/>
              </a:rPr>
              <a:t>switch</a:t>
            </a:r>
            <a:r>
              <a:rPr lang="en-US" dirty="0" smtClean="0"/>
              <a:t> statement allows you to use an ordinal value to determine how a program will branch.</a:t>
            </a:r>
          </a:p>
          <a:p>
            <a:pPr eaLnBrk="1" hangingPunct="1"/>
            <a:r>
              <a:rPr lang="en-US" dirty="0" smtClean="0"/>
              <a:t>The </a:t>
            </a:r>
            <a:r>
              <a:rPr lang="en-US" dirty="0" smtClean="0">
                <a:latin typeface="Courier New" pitchFamily="49" charset="0"/>
              </a:rPr>
              <a:t>switch</a:t>
            </a:r>
            <a:r>
              <a:rPr lang="en-US" dirty="0" smtClean="0"/>
              <a:t> statement can evaluate an </a:t>
            </a:r>
            <a:r>
              <a:rPr lang="en-US" i="1" dirty="0" smtClean="0">
                <a:solidFill>
                  <a:srgbClr val="FF0000"/>
                </a:solidFill>
              </a:rPr>
              <a:t>integer</a:t>
            </a:r>
            <a:r>
              <a:rPr lang="en-US" dirty="0" smtClean="0"/>
              <a:t> type or </a:t>
            </a:r>
            <a:r>
              <a:rPr lang="en-US" i="1" dirty="0" smtClean="0"/>
              <a:t>character</a:t>
            </a:r>
            <a:r>
              <a:rPr lang="en-US" dirty="0" smtClean="0"/>
              <a:t> type variable and make decisions based on the value.</a:t>
            </a:r>
          </a:p>
        </p:txBody>
      </p:sp>
    </p:spTree>
    <p:extLst>
      <p:ext uri="{BB962C8B-B14F-4D97-AF65-F5344CB8AC3E}">
        <p14:creationId xmlns:p14="http://schemas.microsoft.com/office/powerpoint/2010/main" val="1068927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switch</a:t>
            </a:r>
            <a:r>
              <a:rPr lang="en-US" smtClean="0"/>
              <a:t> Statement</a:t>
            </a:r>
          </a:p>
        </p:txBody>
      </p:sp>
      <p:sp>
        <p:nvSpPr>
          <p:cNvPr id="45060" name="Rectangle 3"/>
          <p:cNvSpPr>
            <a:spLocks noGrp="1" noChangeArrowheads="1"/>
          </p:cNvSpPr>
          <p:nvPr>
            <p:ph type="body" idx="4294967295"/>
          </p:nvPr>
        </p:nvSpPr>
        <p:spPr/>
        <p:txBody>
          <a:bodyPr/>
          <a:lstStyle/>
          <a:p>
            <a:pPr eaLnBrk="1" hangingPunct="1">
              <a:lnSpc>
                <a:spcPct val="90000"/>
              </a:lnSpc>
            </a:pPr>
            <a:r>
              <a:rPr lang="en-US" dirty="0" smtClean="0"/>
              <a:t>The </a:t>
            </a:r>
            <a:r>
              <a:rPr lang="en-US" dirty="0" smtClean="0">
                <a:latin typeface="Courier New" pitchFamily="49" charset="0"/>
              </a:rPr>
              <a:t>switch</a:t>
            </a:r>
            <a:r>
              <a:rPr lang="en-US" dirty="0" smtClean="0"/>
              <a:t> statement takes the form:</a:t>
            </a:r>
          </a:p>
          <a:p>
            <a:pPr lvl="1" eaLnBrk="1" hangingPunct="1">
              <a:lnSpc>
                <a:spcPct val="90000"/>
              </a:lnSpc>
              <a:buFontTx/>
              <a:buNone/>
            </a:pPr>
            <a:r>
              <a:rPr lang="en-US" sz="1800" b="1" dirty="0" smtClean="0">
                <a:latin typeface="Courier New" pitchFamily="49" charset="0"/>
              </a:rPr>
              <a:t>switch (</a:t>
            </a:r>
            <a:r>
              <a:rPr lang="en-US" sz="1800" b="1" i="1" dirty="0" err="1" smtClean="0">
                <a:latin typeface="Courier New" pitchFamily="49" charset="0"/>
              </a:rPr>
              <a:t>SwitchExpression</a:t>
            </a:r>
            <a:r>
              <a:rPr lang="en-US" sz="1800" b="1" dirty="0" smtClean="0">
                <a:latin typeface="Courier New" pitchFamily="49" charset="0"/>
              </a:rPr>
              <a:t>)</a:t>
            </a:r>
          </a:p>
          <a:p>
            <a:pPr lvl="1" eaLnBrk="1" hangingPunct="1">
              <a:lnSpc>
                <a:spcPct val="90000"/>
              </a:lnSpc>
              <a:buFontTx/>
              <a:buNone/>
            </a:pPr>
            <a:r>
              <a:rPr lang="en-US" sz="1800" b="1" dirty="0" smtClean="0">
                <a:latin typeface="Courier New" pitchFamily="49" charset="0"/>
              </a:rPr>
              <a:t>{</a:t>
            </a:r>
          </a:p>
          <a:p>
            <a:pPr lvl="1" eaLnBrk="1" hangingPunct="1">
              <a:lnSpc>
                <a:spcPct val="90000"/>
              </a:lnSpc>
              <a:buFontTx/>
              <a:buNone/>
            </a:pPr>
            <a:r>
              <a:rPr lang="en-US" sz="1800" b="1" dirty="0" smtClean="0">
                <a:latin typeface="Courier New" pitchFamily="49" charset="0"/>
              </a:rPr>
              <a:t>  </a:t>
            </a:r>
            <a:r>
              <a:rPr lang="en-US" sz="1800" b="1" dirty="0" smtClean="0">
                <a:solidFill>
                  <a:srgbClr val="FF0000"/>
                </a:solidFill>
                <a:latin typeface="Courier New" pitchFamily="49" charset="0"/>
              </a:rPr>
              <a:t>case</a:t>
            </a:r>
            <a:r>
              <a:rPr lang="en-US" sz="1800" b="1" dirty="0" smtClean="0">
                <a:latin typeface="Courier New" pitchFamily="49" charset="0"/>
              </a:rPr>
              <a:t> </a:t>
            </a:r>
            <a:r>
              <a:rPr lang="en-US" sz="1800" b="1" i="1" dirty="0" err="1" smtClean="0">
                <a:latin typeface="Courier New" pitchFamily="49" charset="0"/>
              </a:rPr>
              <a:t>CaseExpression</a:t>
            </a:r>
            <a:r>
              <a:rPr lang="en-US" sz="1800" b="1" dirty="0" smtClean="0">
                <a:latin typeface="Courier New" pitchFamily="49" charset="0"/>
              </a:rPr>
              <a:t>:</a:t>
            </a:r>
          </a:p>
          <a:p>
            <a:pPr lvl="1" eaLnBrk="1" hangingPunct="1">
              <a:lnSpc>
                <a:spcPct val="90000"/>
              </a:lnSpc>
              <a:buFontTx/>
              <a:buNone/>
            </a:pPr>
            <a:r>
              <a:rPr lang="en-US" sz="1800" b="1" dirty="0" smtClean="0">
                <a:latin typeface="Courier New" pitchFamily="49" charset="0"/>
              </a:rPr>
              <a:t>    // place one or more statements here</a:t>
            </a:r>
          </a:p>
          <a:p>
            <a:pPr lvl="1" eaLnBrk="1" hangingPunct="1">
              <a:lnSpc>
                <a:spcPct val="90000"/>
              </a:lnSpc>
              <a:buFontTx/>
              <a:buNone/>
            </a:pPr>
            <a:r>
              <a:rPr lang="en-US" sz="1800" b="1" dirty="0" smtClean="0">
                <a:latin typeface="Courier New" pitchFamily="49" charset="0"/>
              </a:rPr>
              <a:t>    </a:t>
            </a:r>
            <a:r>
              <a:rPr lang="en-US" sz="1800" b="1" dirty="0" smtClean="0">
                <a:solidFill>
                  <a:srgbClr val="FF0000"/>
                </a:solidFill>
                <a:latin typeface="Courier New" pitchFamily="49" charset="0"/>
              </a:rPr>
              <a:t>break;</a:t>
            </a:r>
          </a:p>
          <a:p>
            <a:pPr lvl="1" eaLnBrk="1" hangingPunct="1">
              <a:lnSpc>
                <a:spcPct val="90000"/>
              </a:lnSpc>
              <a:buFontTx/>
              <a:buNone/>
            </a:pPr>
            <a:r>
              <a:rPr lang="en-US" sz="1800" b="1" dirty="0" smtClean="0">
                <a:latin typeface="Courier New" pitchFamily="49" charset="0"/>
              </a:rPr>
              <a:t>  case </a:t>
            </a:r>
            <a:r>
              <a:rPr lang="en-US" sz="1800" b="1" i="1" dirty="0" err="1" smtClean="0">
                <a:latin typeface="Courier New" pitchFamily="49" charset="0"/>
              </a:rPr>
              <a:t>CaseExpression</a:t>
            </a:r>
            <a:r>
              <a:rPr lang="en-US" sz="1800" b="1" dirty="0" smtClean="0">
                <a:latin typeface="Courier New" pitchFamily="49" charset="0"/>
              </a:rPr>
              <a:t>:</a:t>
            </a:r>
          </a:p>
          <a:p>
            <a:pPr lvl="1" eaLnBrk="1" hangingPunct="1">
              <a:lnSpc>
                <a:spcPct val="90000"/>
              </a:lnSpc>
              <a:buFontTx/>
              <a:buNone/>
            </a:pPr>
            <a:r>
              <a:rPr lang="en-US" sz="1800" b="1" dirty="0" smtClean="0">
                <a:latin typeface="Courier New" pitchFamily="49" charset="0"/>
              </a:rPr>
              <a:t>    // place one or more statements here</a:t>
            </a:r>
          </a:p>
          <a:p>
            <a:pPr lvl="1" eaLnBrk="1" hangingPunct="1">
              <a:lnSpc>
                <a:spcPct val="90000"/>
              </a:lnSpc>
              <a:buFontTx/>
              <a:buNone/>
            </a:pPr>
            <a:r>
              <a:rPr lang="en-US" sz="1800" b="1" dirty="0" smtClean="0">
                <a:latin typeface="Courier New" pitchFamily="49" charset="0"/>
              </a:rPr>
              <a:t>    break;</a:t>
            </a:r>
            <a:br>
              <a:rPr lang="en-US" sz="1800" b="1" dirty="0" smtClean="0">
                <a:latin typeface="Courier New" pitchFamily="49" charset="0"/>
              </a:rPr>
            </a:br>
            <a:endParaRPr lang="en-US" sz="1800" b="1" dirty="0" smtClean="0">
              <a:latin typeface="Courier New" pitchFamily="49" charset="0"/>
            </a:endParaRPr>
          </a:p>
          <a:p>
            <a:pPr lvl="1" eaLnBrk="1" hangingPunct="1">
              <a:lnSpc>
                <a:spcPct val="90000"/>
              </a:lnSpc>
              <a:buFontTx/>
              <a:buNone/>
            </a:pPr>
            <a:r>
              <a:rPr lang="en-US" sz="1800" b="1" dirty="0" smtClean="0">
                <a:latin typeface="Courier New" pitchFamily="49" charset="0"/>
              </a:rPr>
              <a:t>    // case statements may be repeated</a:t>
            </a:r>
          </a:p>
          <a:p>
            <a:pPr lvl="1" eaLnBrk="1" hangingPunct="1">
              <a:lnSpc>
                <a:spcPct val="90000"/>
              </a:lnSpc>
              <a:buFontTx/>
              <a:buNone/>
            </a:pPr>
            <a:r>
              <a:rPr lang="en-US" sz="1800" b="1" dirty="0" smtClean="0">
                <a:latin typeface="Courier New" pitchFamily="49" charset="0"/>
              </a:rPr>
              <a:t>    //as many times as necessary</a:t>
            </a:r>
          </a:p>
          <a:p>
            <a:pPr lvl="1" eaLnBrk="1" hangingPunct="1">
              <a:lnSpc>
                <a:spcPct val="90000"/>
              </a:lnSpc>
              <a:buFontTx/>
              <a:buNone/>
            </a:pPr>
            <a:r>
              <a:rPr lang="en-US" sz="1800" b="1" dirty="0" smtClean="0">
                <a:latin typeface="Courier New" pitchFamily="49" charset="0"/>
              </a:rPr>
              <a:t>  </a:t>
            </a:r>
            <a:r>
              <a:rPr lang="en-US" sz="1800" b="1" dirty="0" smtClean="0">
                <a:solidFill>
                  <a:srgbClr val="FF0000"/>
                </a:solidFill>
                <a:latin typeface="Courier New" pitchFamily="49" charset="0"/>
              </a:rPr>
              <a:t>default:</a:t>
            </a:r>
          </a:p>
          <a:p>
            <a:pPr lvl="1" eaLnBrk="1" hangingPunct="1">
              <a:lnSpc>
                <a:spcPct val="90000"/>
              </a:lnSpc>
              <a:buFontTx/>
              <a:buNone/>
            </a:pPr>
            <a:r>
              <a:rPr lang="en-US" sz="1800" b="1" dirty="0" smtClean="0">
                <a:latin typeface="Courier New" pitchFamily="49" charset="0"/>
              </a:rPr>
              <a:t>    // place one or more statements here</a:t>
            </a:r>
          </a:p>
          <a:p>
            <a:pPr lvl="1" eaLnBrk="1" hangingPunct="1">
              <a:lnSpc>
                <a:spcPct val="90000"/>
              </a:lnSpc>
              <a:buFontTx/>
              <a:buNone/>
            </a:pPr>
            <a:r>
              <a:rPr lang="en-US" sz="1800" b="1" dirty="0" smtClean="0">
                <a:latin typeface="Courier New" pitchFamily="49" charset="0"/>
              </a:rPr>
              <a:t>}</a:t>
            </a:r>
          </a:p>
        </p:txBody>
      </p:sp>
    </p:spTree>
    <p:extLst>
      <p:ext uri="{BB962C8B-B14F-4D97-AF65-F5344CB8AC3E}">
        <p14:creationId xmlns:p14="http://schemas.microsoft.com/office/powerpoint/2010/main" val="4113080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switch</a:t>
            </a:r>
            <a:r>
              <a:rPr lang="en-US" smtClean="0"/>
              <a:t> Statement</a:t>
            </a:r>
          </a:p>
        </p:txBody>
      </p:sp>
      <p:sp>
        <p:nvSpPr>
          <p:cNvPr id="46084" name="Rectangle 3"/>
          <p:cNvSpPr>
            <a:spLocks noGrp="1" noChangeArrowheads="1"/>
          </p:cNvSpPr>
          <p:nvPr>
            <p:ph type="body" idx="4294967295"/>
          </p:nvPr>
        </p:nvSpPr>
        <p:spPr/>
        <p:txBody>
          <a:bodyPr/>
          <a:lstStyle/>
          <a:p>
            <a:pPr lvl="1" eaLnBrk="1" hangingPunct="1">
              <a:lnSpc>
                <a:spcPct val="80000"/>
              </a:lnSpc>
              <a:buFontTx/>
              <a:buNone/>
            </a:pPr>
            <a:r>
              <a:rPr lang="en-US" sz="2400" b="1" dirty="0" smtClean="0">
                <a:latin typeface="Courier New" pitchFamily="49" charset="0"/>
              </a:rPr>
              <a:t>switch (</a:t>
            </a:r>
            <a:r>
              <a:rPr lang="en-US" sz="2400" b="1" i="1" dirty="0" err="1" smtClean="0">
                <a:latin typeface="Courier New" pitchFamily="49" charset="0"/>
              </a:rPr>
              <a:t>SwitchExpression</a:t>
            </a:r>
            <a:r>
              <a:rPr lang="en-US" sz="2400" b="1" dirty="0" smtClean="0">
                <a:latin typeface="Courier New" pitchFamily="49" charset="0"/>
              </a:rPr>
              <a:t>)</a:t>
            </a:r>
          </a:p>
          <a:p>
            <a:pPr lvl="1" eaLnBrk="1" hangingPunct="1">
              <a:lnSpc>
                <a:spcPct val="80000"/>
              </a:lnSpc>
              <a:buFontTx/>
              <a:buNone/>
            </a:pPr>
            <a:r>
              <a:rPr lang="en-US" sz="2400" b="1" dirty="0" smtClean="0">
                <a:latin typeface="Courier New" pitchFamily="49" charset="0"/>
              </a:rPr>
              <a:t>{</a:t>
            </a:r>
          </a:p>
          <a:p>
            <a:pPr lvl="1" eaLnBrk="1" hangingPunct="1">
              <a:lnSpc>
                <a:spcPct val="80000"/>
              </a:lnSpc>
              <a:buFontTx/>
              <a:buNone/>
            </a:pPr>
            <a:r>
              <a:rPr lang="en-US" sz="2400" b="1" dirty="0" smtClean="0">
                <a:latin typeface="Courier New" pitchFamily="49" charset="0"/>
              </a:rPr>
              <a:t>	</a:t>
            </a:r>
            <a:r>
              <a:rPr lang="en-US" sz="4000" b="1" dirty="0" smtClean="0">
                <a:latin typeface="Courier New" pitchFamily="49" charset="0"/>
              </a:rPr>
              <a:t>…</a:t>
            </a:r>
          </a:p>
          <a:p>
            <a:pPr lvl="1" eaLnBrk="1" hangingPunct="1">
              <a:lnSpc>
                <a:spcPct val="80000"/>
              </a:lnSpc>
              <a:buFontTx/>
              <a:buNone/>
            </a:pPr>
            <a:r>
              <a:rPr lang="en-US" sz="2400" b="1" dirty="0" smtClean="0">
                <a:latin typeface="Courier New" pitchFamily="49" charset="0"/>
              </a:rPr>
              <a:t>}</a:t>
            </a:r>
            <a:r>
              <a:rPr lang="en-US" sz="1600" b="1" dirty="0" smtClean="0">
                <a:latin typeface="Courier New" pitchFamily="49" charset="0"/>
              </a:rPr>
              <a:t/>
            </a:r>
            <a:br>
              <a:rPr lang="en-US" sz="1600" b="1" dirty="0" smtClean="0">
                <a:latin typeface="Courier New" pitchFamily="49" charset="0"/>
              </a:rPr>
            </a:br>
            <a:endParaRPr lang="en-US" sz="1600" b="1" dirty="0" smtClean="0">
              <a:latin typeface="Courier New" pitchFamily="49" charset="0"/>
            </a:endParaRPr>
          </a:p>
          <a:p>
            <a:pPr lvl="1" eaLnBrk="1" hangingPunct="1">
              <a:lnSpc>
                <a:spcPct val="80000"/>
              </a:lnSpc>
              <a:buFontTx/>
              <a:buNone/>
            </a:pPr>
            <a:endParaRPr lang="en-US" sz="1600" b="1" dirty="0" smtClean="0">
              <a:latin typeface="Courier New" pitchFamily="49" charset="0"/>
            </a:endParaRPr>
          </a:p>
          <a:p>
            <a:pPr eaLnBrk="1" hangingPunct="1">
              <a:lnSpc>
                <a:spcPct val="80000"/>
              </a:lnSpc>
            </a:pPr>
            <a:r>
              <a:rPr lang="en-US" sz="2400" dirty="0" smtClean="0"/>
              <a:t>The </a:t>
            </a:r>
            <a:r>
              <a:rPr lang="en-US" sz="2400" dirty="0" smtClean="0">
                <a:latin typeface="Courier New" pitchFamily="49" charset="0"/>
              </a:rPr>
              <a:t>switch</a:t>
            </a:r>
            <a:r>
              <a:rPr lang="en-US" sz="2400" dirty="0" smtClean="0"/>
              <a:t> statement will evaluate the </a:t>
            </a:r>
            <a:r>
              <a:rPr lang="en-US" sz="2400" i="1" dirty="0" err="1" smtClean="0"/>
              <a:t>SwitchExpression</a:t>
            </a:r>
            <a:r>
              <a:rPr lang="en-US" sz="2400" dirty="0" smtClean="0"/>
              <a:t>, which can be a </a:t>
            </a:r>
            <a:r>
              <a:rPr lang="en-US" sz="2400" dirty="0" smtClean="0">
                <a:latin typeface="Courier New" pitchFamily="49" charset="0"/>
              </a:rPr>
              <a:t>byte</a:t>
            </a:r>
            <a:r>
              <a:rPr lang="en-US" sz="2400" dirty="0" smtClean="0"/>
              <a:t>, </a:t>
            </a:r>
            <a:r>
              <a:rPr lang="en-US" sz="2400" dirty="0" smtClean="0">
                <a:latin typeface="Courier New" pitchFamily="49" charset="0"/>
              </a:rPr>
              <a:t>short</a:t>
            </a:r>
            <a:r>
              <a:rPr lang="en-US" sz="2400" dirty="0" smtClean="0"/>
              <a:t>, </a:t>
            </a:r>
            <a:r>
              <a:rPr lang="en-US" sz="2400" dirty="0" err="1" smtClean="0">
                <a:latin typeface="Courier New" pitchFamily="49" charset="0"/>
              </a:rPr>
              <a:t>int</a:t>
            </a:r>
            <a:r>
              <a:rPr lang="en-US" sz="2400" dirty="0" smtClean="0"/>
              <a:t>, </a:t>
            </a:r>
            <a:r>
              <a:rPr lang="en-US" sz="2400" dirty="0" smtClean="0">
                <a:latin typeface="Courier New" pitchFamily="49" charset="0"/>
              </a:rPr>
              <a:t>long</a:t>
            </a:r>
            <a:r>
              <a:rPr lang="en-US" sz="2400" dirty="0" smtClean="0"/>
              <a:t>, or </a:t>
            </a:r>
            <a:r>
              <a:rPr lang="en-US" sz="2400" dirty="0" smtClean="0">
                <a:latin typeface="Courier New" pitchFamily="49" charset="0"/>
              </a:rPr>
              <a:t>char</a:t>
            </a:r>
            <a:r>
              <a:rPr lang="en-US" sz="2400" dirty="0" smtClean="0"/>
              <a:t>. If you are using </a:t>
            </a:r>
            <a:r>
              <a:rPr lang="en-US" sz="2400" dirty="0" smtClean="0">
                <a:solidFill>
                  <a:srgbClr val="FF0000"/>
                </a:solidFill>
              </a:rPr>
              <a:t>Java 7</a:t>
            </a:r>
            <a:r>
              <a:rPr lang="en-US" sz="2400" dirty="0" smtClean="0"/>
              <a:t>, the </a:t>
            </a:r>
            <a:r>
              <a:rPr lang="en-US" sz="2400" i="1" dirty="0" err="1" smtClean="0"/>
              <a:t>SwitchExpression</a:t>
            </a:r>
            <a:r>
              <a:rPr lang="en-US" sz="2400" dirty="0" smtClean="0"/>
              <a:t> can also be </a:t>
            </a:r>
            <a:r>
              <a:rPr lang="en-US" sz="2400" dirty="0" smtClean="0">
                <a:solidFill>
                  <a:srgbClr val="FF0000"/>
                </a:solidFill>
              </a:rPr>
              <a:t>a string</a:t>
            </a:r>
            <a:r>
              <a:rPr lang="en-US" sz="2400" dirty="0" smtClean="0"/>
              <a:t>.</a:t>
            </a:r>
            <a:br>
              <a:rPr lang="en-US" sz="2400" dirty="0" smtClean="0"/>
            </a:br>
            <a:r>
              <a:rPr lang="en-US" sz="2400" dirty="0" smtClean="0"/>
              <a:t>   </a:t>
            </a:r>
          </a:p>
          <a:p>
            <a:pPr eaLnBrk="1" hangingPunct="1">
              <a:lnSpc>
                <a:spcPct val="80000"/>
              </a:lnSpc>
            </a:pPr>
            <a:r>
              <a:rPr lang="en-US" sz="2400" dirty="0" smtClean="0"/>
              <a:t>If there is an associated </a:t>
            </a:r>
            <a:r>
              <a:rPr lang="en-US" sz="2400" dirty="0" smtClean="0">
                <a:latin typeface="Courier New" pitchFamily="49" charset="0"/>
              </a:rPr>
              <a:t>case</a:t>
            </a:r>
            <a:r>
              <a:rPr lang="en-US" sz="2400" dirty="0" smtClean="0"/>
              <a:t> statement that matches that value, program execution will be transferred to that </a:t>
            </a:r>
            <a:r>
              <a:rPr lang="en-US" sz="2400" dirty="0" smtClean="0">
                <a:latin typeface="Courier New" pitchFamily="49" charset="0"/>
              </a:rPr>
              <a:t>case</a:t>
            </a:r>
            <a:r>
              <a:rPr lang="en-US" sz="2400" dirty="0" smtClean="0"/>
              <a:t> statement.</a:t>
            </a:r>
          </a:p>
        </p:txBody>
      </p:sp>
    </p:spTree>
    <p:extLst>
      <p:ext uri="{BB962C8B-B14F-4D97-AF65-F5344CB8AC3E}">
        <p14:creationId xmlns:p14="http://schemas.microsoft.com/office/powerpoint/2010/main" val="970157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switch</a:t>
            </a:r>
            <a:r>
              <a:rPr lang="en-US" altLang="en-US" smtClean="0"/>
              <a:t> Statement</a:t>
            </a:r>
          </a:p>
        </p:txBody>
      </p:sp>
      <p:sp>
        <p:nvSpPr>
          <p:cNvPr id="86020" name="Rectangle 3"/>
          <p:cNvSpPr>
            <a:spLocks noGrp="1" noChangeArrowheads="1"/>
          </p:cNvSpPr>
          <p:nvPr>
            <p:ph type="body" idx="4294967295"/>
          </p:nvPr>
        </p:nvSpPr>
        <p:spPr/>
        <p:txBody>
          <a:bodyPr/>
          <a:lstStyle/>
          <a:p>
            <a:pPr eaLnBrk="1" hangingPunct="1"/>
            <a:r>
              <a:rPr lang="en-US" altLang="en-US" sz="2800" smtClean="0"/>
              <a:t>Each </a:t>
            </a:r>
            <a:r>
              <a:rPr lang="en-US" altLang="en-US" sz="2800" smtClean="0">
                <a:latin typeface="Courier New" panose="02070309020205020404" pitchFamily="49" charset="0"/>
              </a:rPr>
              <a:t>case</a:t>
            </a:r>
            <a:r>
              <a:rPr lang="en-US" altLang="en-US" sz="2800" smtClean="0"/>
              <a:t> statement will have a corresponding </a:t>
            </a:r>
            <a:r>
              <a:rPr lang="en-US" altLang="en-US" sz="2800" i="1" smtClean="0"/>
              <a:t>CaseExpression</a:t>
            </a:r>
            <a:r>
              <a:rPr lang="en-US" altLang="en-US" sz="2800" smtClean="0"/>
              <a:t> that must be unique.</a:t>
            </a:r>
            <a:br>
              <a:rPr lang="en-US" altLang="en-US" sz="2800" smtClean="0"/>
            </a:br>
            <a:endParaRPr lang="en-US" altLang="en-US" sz="2800" smtClean="0"/>
          </a:p>
          <a:p>
            <a:pPr lvl="1" eaLnBrk="1" hangingPunct="1">
              <a:buFontTx/>
              <a:buNone/>
            </a:pPr>
            <a:r>
              <a:rPr lang="en-US" altLang="en-US" sz="1800" b="1" smtClean="0">
                <a:latin typeface="Courier New" panose="02070309020205020404" pitchFamily="49" charset="0"/>
              </a:rPr>
              <a:t>case </a:t>
            </a:r>
            <a:r>
              <a:rPr lang="en-US" altLang="en-US" sz="1800" b="1" i="1" smtClean="0">
                <a:latin typeface="Courier New" panose="02070309020205020404" pitchFamily="49" charset="0"/>
              </a:rPr>
              <a:t>CaseExpression</a:t>
            </a:r>
            <a:r>
              <a:rPr lang="en-US" altLang="en-US" sz="1800" b="1" smtClean="0">
                <a:latin typeface="Courier New" panose="02070309020205020404" pitchFamily="49" charset="0"/>
              </a:rPr>
              <a:t>:</a:t>
            </a:r>
          </a:p>
          <a:p>
            <a:pPr lvl="1" eaLnBrk="1" hangingPunct="1">
              <a:buFontTx/>
              <a:buNone/>
            </a:pPr>
            <a:r>
              <a:rPr lang="en-US" altLang="en-US" sz="1800" b="1" smtClean="0">
                <a:latin typeface="Courier New" panose="02070309020205020404" pitchFamily="49" charset="0"/>
              </a:rPr>
              <a:t>    // place one or more statements here</a:t>
            </a:r>
          </a:p>
          <a:p>
            <a:pPr lvl="1" eaLnBrk="1" hangingPunct="1">
              <a:buFontTx/>
              <a:buNone/>
            </a:pPr>
            <a:r>
              <a:rPr lang="en-US" altLang="en-US" sz="1800" b="1" smtClean="0">
                <a:latin typeface="Courier New" panose="02070309020205020404" pitchFamily="49" charset="0"/>
              </a:rPr>
              <a:t>    break;</a:t>
            </a:r>
          </a:p>
          <a:p>
            <a:pPr eaLnBrk="1" hangingPunct="1"/>
            <a:endParaRPr lang="en-US" altLang="en-US" sz="2800" smtClean="0"/>
          </a:p>
          <a:p>
            <a:pPr eaLnBrk="1" hangingPunct="1"/>
            <a:r>
              <a:rPr lang="en-US" altLang="en-US" sz="2800" smtClean="0"/>
              <a:t>If the </a:t>
            </a:r>
            <a:r>
              <a:rPr lang="en-US" altLang="en-US" sz="2800" i="1" smtClean="0"/>
              <a:t>SwitchExpression</a:t>
            </a:r>
            <a:r>
              <a:rPr lang="en-US" altLang="en-US" sz="2800" smtClean="0"/>
              <a:t> matches the </a:t>
            </a:r>
            <a:r>
              <a:rPr lang="en-US" altLang="en-US" sz="2800" i="1" smtClean="0"/>
              <a:t>CaseExpression</a:t>
            </a:r>
            <a:r>
              <a:rPr lang="en-US" altLang="en-US" sz="2800" smtClean="0"/>
              <a:t>, the Java statements between the colon and the </a:t>
            </a:r>
            <a:r>
              <a:rPr lang="en-US" altLang="en-US" sz="2800" smtClean="0">
                <a:latin typeface="Courier New" panose="02070309020205020404" pitchFamily="49" charset="0"/>
              </a:rPr>
              <a:t>break</a:t>
            </a:r>
            <a:r>
              <a:rPr lang="en-US" altLang="en-US" sz="2800" smtClean="0"/>
              <a:t> statement will be executed.</a:t>
            </a:r>
          </a:p>
        </p:txBody>
      </p:sp>
    </p:spTree>
    <p:extLst>
      <p:ext uri="{BB962C8B-B14F-4D97-AF65-F5344CB8AC3E}">
        <p14:creationId xmlns:p14="http://schemas.microsoft.com/office/powerpoint/2010/main" val="2623809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case</a:t>
            </a:r>
            <a:r>
              <a:rPr lang="en-US" altLang="en-US" smtClean="0"/>
              <a:t> Statement</a:t>
            </a:r>
          </a:p>
        </p:txBody>
      </p:sp>
      <p:sp>
        <p:nvSpPr>
          <p:cNvPr id="88068" name="Rectangle 3"/>
          <p:cNvSpPr>
            <a:spLocks noGrp="1" noChangeArrowheads="1"/>
          </p:cNvSpPr>
          <p:nvPr>
            <p:ph type="body" idx="4294967295"/>
          </p:nvPr>
        </p:nvSpPr>
        <p:spPr/>
        <p:txBody>
          <a:bodyPr/>
          <a:lstStyle/>
          <a:p>
            <a:pPr eaLnBrk="1" hangingPunct="1"/>
            <a:r>
              <a:rPr lang="en-US" altLang="en-US" sz="2800" smtClean="0"/>
              <a:t>The </a:t>
            </a:r>
            <a:r>
              <a:rPr lang="en-US" altLang="en-US" sz="2800" smtClean="0">
                <a:latin typeface="Courier New" panose="02070309020205020404" pitchFamily="49" charset="0"/>
              </a:rPr>
              <a:t>break</a:t>
            </a:r>
            <a:r>
              <a:rPr lang="en-US" altLang="en-US" sz="2800" smtClean="0"/>
              <a:t> statement ends the </a:t>
            </a:r>
            <a:r>
              <a:rPr lang="en-US" altLang="en-US" sz="2800" smtClean="0">
                <a:latin typeface="Courier New" panose="02070309020205020404" pitchFamily="49" charset="0"/>
              </a:rPr>
              <a:t>case</a:t>
            </a:r>
            <a:r>
              <a:rPr lang="en-US" altLang="en-US" sz="2800" smtClean="0"/>
              <a:t> statement.</a:t>
            </a:r>
          </a:p>
          <a:p>
            <a:pPr eaLnBrk="1" hangingPunct="1"/>
            <a:r>
              <a:rPr lang="en-US" altLang="en-US" sz="2800" smtClean="0"/>
              <a:t>The </a:t>
            </a:r>
            <a:r>
              <a:rPr lang="en-US" altLang="en-US" sz="2800" smtClean="0">
                <a:latin typeface="Courier New" panose="02070309020205020404" pitchFamily="49" charset="0"/>
              </a:rPr>
              <a:t>break</a:t>
            </a:r>
            <a:r>
              <a:rPr lang="en-US" altLang="en-US" sz="2800" smtClean="0"/>
              <a:t> statement is optional.</a:t>
            </a:r>
          </a:p>
          <a:p>
            <a:pPr eaLnBrk="1" hangingPunct="1"/>
            <a:r>
              <a:rPr lang="en-US" altLang="en-US" sz="2800" smtClean="0"/>
              <a:t>If a </a:t>
            </a:r>
            <a:r>
              <a:rPr lang="en-US" altLang="en-US" sz="2800" smtClean="0">
                <a:latin typeface="Courier New" panose="02070309020205020404" pitchFamily="49" charset="0"/>
              </a:rPr>
              <a:t>case</a:t>
            </a:r>
            <a:r>
              <a:rPr lang="en-US" altLang="en-US" sz="2800" smtClean="0"/>
              <a:t> does not contain a </a:t>
            </a:r>
            <a:r>
              <a:rPr lang="en-US" altLang="en-US" sz="2800" smtClean="0">
                <a:latin typeface="Courier New" panose="02070309020205020404" pitchFamily="49" charset="0"/>
              </a:rPr>
              <a:t>break</a:t>
            </a:r>
            <a:r>
              <a:rPr lang="en-US" altLang="en-US" sz="2800" smtClean="0"/>
              <a:t>, then program execution continues into the next </a:t>
            </a:r>
            <a:r>
              <a:rPr lang="en-US" altLang="en-US" sz="2800" smtClean="0">
                <a:latin typeface="Courier New" panose="02070309020205020404" pitchFamily="49" charset="0"/>
              </a:rPr>
              <a:t>case</a:t>
            </a:r>
            <a:r>
              <a:rPr lang="en-US" altLang="en-US" sz="2800" smtClean="0"/>
              <a:t>.</a:t>
            </a:r>
          </a:p>
          <a:p>
            <a:pPr lvl="1" eaLnBrk="1" hangingPunct="1"/>
            <a:r>
              <a:rPr lang="en-US" altLang="en-US" sz="2400" smtClean="0"/>
              <a:t>See example: </a:t>
            </a:r>
            <a:r>
              <a:rPr lang="en-US" altLang="en-US" sz="2400" smtClean="0">
                <a:hlinkClick r:id="rId3" action="ppaction://hlinkfile"/>
              </a:rPr>
              <a:t>NoBreaks.java</a:t>
            </a:r>
            <a:endParaRPr lang="en-US" altLang="en-US" sz="2400" smtClean="0"/>
          </a:p>
          <a:p>
            <a:pPr lvl="1" eaLnBrk="1" hangingPunct="1"/>
            <a:r>
              <a:rPr lang="en-US" altLang="en-US" sz="2400" smtClean="0"/>
              <a:t>See example: </a:t>
            </a:r>
            <a:r>
              <a:rPr lang="en-US" altLang="en-US" sz="2400" smtClean="0">
                <a:hlinkClick r:id="rId4" action="ppaction://hlinkfile"/>
              </a:rPr>
              <a:t>PetFood.java</a:t>
            </a:r>
            <a:endParaRPr lang="en-US" altLang="en-US" sz="2400" smtClean="0"/>
          </a:p>
          <a:p>
            <a:pPr eaLnBrk="1" hangingPunct="1"/>
            <a:r>
              <a:rPr lang="en-US" altLang="en-US" sz="2800" smtClean="0"/>
              <a:t>The </a:t>
            </a:r>
            <a:r>
              <a:rPr lang="en-US" altLang="en-US" sz="2800" smtClean="0">
                <a:latin typeface="Courier New" panose="02070309020205020404" pitchFamily="49" charset="0"/>
              </a:rPr>
              <a:t>default</a:t>
            </a:r>
            <a:r>
              <a:rPr lang="en-US" altLang="en-US" sz="2800" smtClean="0"/>
              <a:t> section is optional and will be executed if no </a:t>
            </a:r>
            <a:r>
              <a:rPr lang="en-US" altLang="en-US" sz="2800" i="1" smtClean="0"/>
              <a:t>CaseExpression</a:t>
            </a:r>
            <a:r>
              <a:rPr lang="en-US" altLang="en-US" sz="2800" smtClean="0"/>
              <a:t> matches the </a:t>
            </a:r>
            <a:r>
              <a:rPr lang="en-US" altLang="en-US" sz="2800" i="1" smtClean="0"/>
              <a:t>SwitchExpression</a:t>
            </a:r>
            <a:r>
              <a:rPr lang="en-US" altLang="en-US" sz="2800" smtClean="0"/>
              <a:t>.</a:t>
            </a:r>
          </a:p>
          <a:p>
            <a:pPr eaLnBrk="1" hangingPunct="1"/>
            <a:r>
              <a:rPr lang="en-US" altLang="en-US" sz="2800" smtClean="0"/>
              <a:t>See example: </a:t>
            </a:r>
            <a:r>
              <a:rPr lang="en-US" altLang="en-US" sz="2800" smtClean="0">
                <a:hlinkClick r:id="rId5" action="ppaction://hlinkfile"/>
              </a:rPr>
              <a:t>SwitchDemo.java</a:t>
            </a:r>
            <a:endParaRPr lang="en-US" altLang="en-US" sz="2800" smtClean="0"/>
          </a:p>
        </p:txBody>
      </p:sp>
    </p:spTree>
    <p:extLst>
      <p:ext uri="{BB962C8B-B14F-4D97-AF65-F5344CB8AC3E}">
        <p14:creationId xmlns:p14="http://schemas.microsoft.com/office/powerpoint/2010/main" val="2823628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52399"/>
            <a:ext cx="5943600" cy="6550557"/>
          </a:xfrm>
          <a:prstGeom prst="rect">
            <a:avLst/>
          </a:prstGeom>
        </p:spPr>
      </p:pic>
    </p:spTree>
    <p:extLst>
      <p:ext uri="{BB962C8B-B14F-4D97-AF65-F5344CB8AC3E}">
        <p14:creationId xmlns:p14="http://schemas.microsoft.com/office/powerpoint/2010/main" val="2050323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52399"/>
            <a:ext cx="5486400" cy="6575223"/>
          </a:xfrm>
          <a:prstGeom prst="rect">
            <a:avLst/>
          </a:prstGeom>
        </p:spPr>
      </p:pic>
    </p:spTree>
    <p:extLst>
      <p:ext uri="{BB962C8B-B14F-4D97-AF65-F5344CB8AC3E}">
        <p14:creationId xmlns:p14="http://schemas.microsoft.com/office/powerpoint/2010/main" val="3182732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0"/>
            <a:ext cx="4993437" cy="6888480"/>
          </a:xfrm>
          <a:prstGeom prst="rect">
            <a:avLst/>
          </a:prstGeom>
        </p:spPr>
      </p:pic>
    </p:spTree>
    <p:extLst>
      <p:ext uri="{BB962C8B-B14F-4D97-AF65-F5344CB8AC3E}">
        <p14:creationId xmlns:p14="http://schemas.microsoft.com/office/powerpoint/2010/main" val="319268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pPr eaLnBrk="1" hangingPunct="1"/>
            <a:r>
              <a:rPr lang="en-US" altLang="en-US" smtClean="0"/>
              <a:t>Flowcharts</a:t>
            </a:r>
          </a:p>
        </p:txBody>
      </p:sp>
      <p:sp>
        <p:nvSpPr>
          <p:cNvPr id="11268" name="Rectangle 3"/>
          <p:cNvSpPr>
            <a:spLocks noGrp="1" noChangeArrowheads="1"/>
          </p:cNvSpPr>
          <p:nvPr>
            <p:ph type="body" idx="4294967295"/>
          </p:nvPr>
        </p:nvSpPr>
        <p:spPr>
          <a:xfrm>
            <a:off x="304800" y="1600200"/>
            <a:ext cx="8294688" cy="1031875"/>
          </a:xfrm>
        </p:spPr>
        <p:txBody>
          <a:bodyPr/>
          <a:lstStyle/>
          <a:p>
            <a:pPr eaLnBrk="1" hangingPunct="1"/>
            <a:r>
              <a:rPr lang="en-US" altLang="en-US" smtClean="0"/>
              <a:t>If statements can be modeled as a flow chart.</a:t>
            </a:r>
          </a:p>
        </p:txBody>
      </p:sp>
      <p:grpSp>
        <p:nvGrpSpPr>
          <p:cNvPr id="11269" name="Group 19"/>
          <p:cNvGrpSpPr>
            <a:grpSpLocks/>
          </p:cNvGrpSpPr>
          <p:nvPr/>
        </p:nvGrpSpPr>
        <p:grpSpPr bwMode="auto">
          <a:xfrm>
            <a:off x="4538663" y="2176463"/>
            <a:ext cx="3462337" cy="3995737"/>
            <a:chOff x="2859" y="1371"/>
            <a:chExt cx="2181" cy="2517"/>
          </a:xfrm>
        </p:grpSpPr>
        <p:sp>
          <p:nvSpPr>
            <p:cNvPr id="11271" name="Rectangle 4"/>
            <p:cNvSpPr>
              <a:spLocks noChangeArrowheads="1"/>
            </p:cNvSpPr>
            <p:nvPr/>
          </p:nvSpPr>
          <p:spPr bwMode="auto">
            <a:xfrm rot="2701371">
              <a:off x="2859" y="1852"/>
              <a:ext cx="720" cy="720"/>
            </a:xfrm>
            <a:prstGeom prst="rect">
              <a:avLst/>
            </a:prstGeom>
            <a:solidFill>
              <a:schemeClr val="accent1"/>
            </a:solidFill>
            <a:ln w="9525">
              <a:solidFill>
                <a:schemeClr val="tx1"/>
              </a:solidFill>
              <a:miter lim="800000"/>
              <a:headEnd/>
              <a:tailEnd/>
            </a:ln>
          </p:spPr>
          <p:txBody>
            <a:bodyPr rot="10800000" vert="eaVert"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endParaRPr lang="en-US" altLang="en-US" sz="1800" baseline="0"/>
            </a:p>
          </p:txBody>
        </p:sp>
        <p:sp>
          <p:nvSpPr>
            <p:cNvPr id="11272" name="Rectangle 6"/>
            <p:cNvSpPr>
              <a:spLocks noChangeArrowheads="1"/>
            </p:cNvSpPr>
            <p:nvPr/>
          </p:nvSpPr>
          <p:spPr bwMode="auto">
            <a:xfrm>
              <a:off x="3840" y="2496"/>
              <a:ext cx="120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Wear a coat.</a:t>
              </a:r>
            </a:p>
          </p:txBody>
        </p:sp>
        <p:cxnSp>
          <p:nvCxnSpPr>
            <p:cNvPr id="11273" name="AutoShape 8"/>
            <p:cNvCxnSpPr>
              <a:cxnSpLocks noChangeShapeType="1"/>
              <a:endCxn id="11272" idx="0"/>
            </p:cNvCxnSpPr>
            <p:nvPr/>
          </p:nvCxnSpPr>
          <p:spPr bwMode="auto">
            <a:xfrm>
              <a:off x="3744" y="220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274" name="Text Box 9"/>
            <p:cNvSpPr txBox="1">
              <a:spLocks noChangeArrowheads="1"/>
            </p:cNvSpPr>
            <p:nvPr/>
          </p:nvSpPr>
          <p:spPr bwMode="auto">
            <a:xfrm>
              <a:off x="4069" y="19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Yes</a:t>
              </a:r>
            </a:p>
          </p:txBody>
        </p:sp>
        <p:sp>
          <p:nvSpPr>
            <p:cNvPr id="11275" name="Line 10"/>
            <p:cNvSpPr>
              <a:spLocks noChangeShapeType="1"/>
            </p:cNvSpPr>
            <p:nvPr/>
          </p:nvSpPr>
          <p:spPr bwMode="auto">
            <a:xfrm>
              <a:off x="3216" y="2736"/>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11276" name="AutoShape 12"/>
            <p:cNvCxnSpPr>
              <a:cxnSpLocks noChangeShapeType="1"/>
            </p:cNvCxnSpPr>
            <p:nvPr/>
          </p:nvCxnSpPr>
          <p:spPr bwMode="auto">
            <a:xfrm rot="10800000" flipV="1">
              <a:off x="3216" y="2784"/>
              <a:ext cx="1248" cy="912"/>
            </a:xfrm>
            <a:prstGeom prst="bentConnector3">
              <a:avLst>
                <a:gd name="adj1" fmla="val 15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277" name="Line 15"/>
            <p:cNvSpPr>
              <a:spLocks noChangeShapeType="1"/>
            </p:cNvSpPr>
            <p:nvPr/>
          </p:nvSpPr>
          <p:spPr bwMode="auto">
            <a:xfrm>
              <a:off x="3210" y="1371"/>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8" name="Text Box 16"/>
            <p:cNvSpPr txBox="1">
              <a:spLocks noChangeArrowheads="1"/>
            </p:cNvSpPr>
            <p:nvPr/>
          </p:nvSpPr>
          <p:spPr bwMode="auto">
            <a:xfrm>
              <a:off x="2880" y="201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Is it cold</a:t>
              </a:r>
            </a:p>
            <a:p>
              <a:pPr algn="ctr" eaLnBrk="1" hangingPunct="1">
                <a:spcBef>
                  <a:spcPct val="0"/>
                </a:spcBef>
                <a:buClrTx/>
                <a:buFontTx/>
                <a:buNone/>
              </a:pPr>
              <a:r>
                <a:rPr lang="en-US" altLang="en-US" sz="1800" baseline="0"/>
                <a:t>outside?</a:t>
              </a:r>
            </a:p>
          </p:txBody>
        </p:sp>
      </p:grpSp>
      <p:sp>
        <p:nvSpPr>
          <p:cNvPr id="11270" name="Text Box 18"/>
          <p:cNvSpPr txBox="1">
            <a:spLocks noChangeArrowheads="1"/>
          </p:cNvSpPr>
          <p:nvPr/>
        </p:nvSpPr>
        <p:spPr bwMode="auto">
          <a:xfrm>
            <a:off x="762000" y="3149600"/>
            <a:ext cx="3111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aseline="0">
                <a:latin typeface="Courier New" panose="02070309020205020404" pitchFamily="49" charset="0"/>
              </a:rPr>
              <a:t>if (coldOutside)</a:t>
            </a:r>
          </a:p>
          <a:p>
            <a:pPr eaLnBrk="1" hangingPunct="1">
              <a:spcBef>
                <a:spcPct val="0"/>
              </a:spcBef>
              <a:buClrTx/>
              <a:buFontTx/>
              <a:buNone/>
            </a:pPr>
            <a:r>
              <a:rPr lang="en-US" altLang="en-US" sz="2400" baseline="0">
                <a:latin typeface="Courier New" panose="02070309020205020404" pitchFamily="49" charset="0"/>
              </a:rPr>
              <a:t>  wearCoat();</a:t>
            </a:r>
          </a:p>
        </p:txBody>
      </p:sp>
    </p:spTree>
    <p:extLst>
      <p:ext uri="{BB962C8B-B14F-4D97-AF65-F5344CB8AC3E}">
        <p14:creationId xmlns:p14="http://schemas.microsoft.com/office/powerpoint/2010/main" val="328010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p:txBody>
          <a:bodyPr/>
          <a:lstStyle/>
          <a:p>
            <a:pPr eaLnBrk="1" hangingPunct="1"/>
            <a:r>
              <a:rPr lang="en-US" altLang="en-US" smtClean="0"/>
              <a:t>Flowcharts</a:t>
            </a:r>
          </a:p>
        </p:txBody>
      </p:sp>
      <p:sp>
        <p:nvSpPr>
          <p:cNvPr id="12292" name="Rectangle 3"/>
          <p:cNvSpPr>
            <a:spLocks noGrp="1" noChangeArrowheads="1"/>
          </p:cNvSpPr>
          <p:nvPr>
            <p:ph type="body" idx="4294967295"/>
          </p:nvPr>
        </p:nvSpPr>
        <p:spPr>
          <a:xfrm>
            <a:off x="304800" y="1600200"/>
            <a:ext cx="8294688" cy="1031875"/>
          </a:xfrm>
        </p:spPr>
        <p:txBody>
          <a:bodyPr/>
          <a:lstStyle/>
          <a:p>
            <a:pPr eaLnBrk="1" hangingPunct="1"/>
            <a:r>
              <a:rPr lang="en-US" altLang="en-US" smtClean="0"/>
              <a:t>A block </a:t>
            </a:r>
            <a:r>
              <a:rPr lang="en-US" altLang="en-US" smtClean="0">
                <a:latin typeface="Courier New" panose="02070309020205020404" pitchFamily="49" charset="0"/>
              </a:rPr>
              <a:t>if</a:t>
            </a:r>
            <a:r>
              <a:rPr lang="en-US" altLang="en-US" smtClean="0"/>
              <a:t> statement may be modeled as:</a:t>
            </a:r>
          </a:p>
        </p:txBody>
      </p:sp>
      <p:sp>
        <p:nvSpPr>
          <p:cNvPr id="12293" name="Rectangle 5"/>
          <p:cNvSpPr>
            <a:spLocks noChangeArrowheads="1"/>
          </p:cNvSpPr>
          <p:nvPr/>
        </p:nvSpPr>
        <p:spPr bwMode="auto">
          <a:xfrm rot="2701371">
            <a:off x="4516438" y="2949575"/>
            <a:ext cx="1143000" cy="1143000"/>
          </a:xfrm>
          <a:prstGeom prst="rect">
            <a:avLst/>
          </a:prstGeom>
          <a:solidFill>
            <a:schemeClr val="accent1"/>
          </a:solidFill>
          <a:ln w="9525">
            <a:solidFill>
              <a:schemeClr val="tx1"/>
            </a:solidFill>
            <a:miter lim="800000"/>
            <a:headEnd/>
            <a:tailEnd/>
          </a:ln>
        </p:spPr>
        <p:txBody>
          <a:bodyPr rot="10800000" vert="eaVert"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endParaRPr lang="en-US" altLang="en-US" sz="1800" baseline="0"/>
          </a:p>
        </p:txBody>
      </p:sp>
      <p:grpSp>
        <p:nvGrpSpPr>
          <p:cNvPr id="12294" name="Group 18"/>
          <p:cNvGrpSpPr>
            <a:grpSpLocks/>
          </p:cNvGrpSpPr>
          <p:nvPr/>
        </p:nvGrpSpPr>
        <p:grpSpPr bwMode="auto">
          <a:xfrm>
            <a:off x="4572000" y="2198688"/>
            <a:ext cx="3429000" cy="3973512"/>
            <a:chOff x="2880" y="1385"/>
            <a:chExt cx="2160" cy="2503"/>
          </a:xfrm>
        </p:grpSpPr>
        <p:sp>
          <p:nvSpPr>
            <p:cNvPr id="12297" name="Rectangle 6"/>
            <p:cNvSpPr>
              <a:spLocks noChangeArrowheads="1"/>
            </p:cNvSpPr>
            <p:nvPr/>
          </p:nvSpPr>
          <p:spPr bwMode="auto">
            <a:xfrm>
              <a:off x="3840" y="2496"/>
              <a:ext cx="120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Wear a coat.</a:t>
              </a:r>
            </a:p>
          </p:txBody>
        </p:sp>
        <p:cxnSp>
          <p:nvCxnSpPr>
            <p:cNvPr id="12298" name="AutoShape 7"/>
            <p:cNvCxnSpPr>
              <a:cxnSpLocks noChangeShapeType="1"/>
            </p:cNvCxnSpPr>
            <p:nvPr/>
          </p:nvCxnSpPr>
          <p:spPr bwMode="auto">
            <a:xfrm>
              <a:off x="3744" y="220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299" name="Text Box 8"/>
            <p:cNvSpPr txBox="1">
              <a:spLocks noChangeArrowheads="1"/>
            </p:cNvSpPr>
            <p:nvPr/>
          </p:nvSpPr>
          <p:spPr bwMode="auto">
            <a:xfrm>
              <a:off x="3840" y="19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Yes</a:t>
              </a:r>
            </a:p>
          </p:txBody>
        </p:sp>
        <p:sp>
          <p:nvSpPr>
            <p:cNvPr id="12300" name="Line 9"/>
            <p:cNvSpPr>
              <a:spLocks noChangeShapeType="1"/>
            </p:cNvSpPr>
            <p:nvPr/>
          </p:nvSpPr>
          <p:spPr bwMode="auto">
            <a:xfrm>
              <a:off x="3216" y="2736"/>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12301" name="AutoShape 10"/>
            <p:cNvCxnSpPr>
              <a:cxnSpLocks noChangeShapeType="1"/>
            </p:cNvCxnSpPr>
            <p:nvPr/>
          </p:nvCxnSpPr>
          <p:spPr bwMode="auto">
            <a:xfrm rot="10800000" flipV="1">
              <a:off x="3216" y="3504"/>
              <a:ext cx="1248" cy="192"/>
            </a:xfrm>
            <a:prstGeom prst="bentConnector3">
              <a:avLst>
                <a:gd name="adj1" fmla="val -4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302" name="Line 11"/>
            <p:cNvSpPr>
              <a:spLocks noChangeShapeType="1"/>
            </p:cNvSpPr>
            <p:nvPr/>
          </p:nvSpPr>
          <p:spPr bwMode="auto">
            <a:xfrm>
              <a:off x="3203" y="1385"/>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303" name="Text Box 12"/>
            <p:cNvSpPr txBox="1">
              <a:spLocks noChangeArrowheads="1"/>
            </p:cNvSpPr>
            <p:nvPr/>
          </p:nvSpPr>
          <p:spPr bwMode="auto">
            <a:xfrm>
              <a:off x="2880" y="201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Is it cold</a:t>
              </a:r>
            </a:p>
            <a:p>
              <a:pPr algn="ctr" eaLnBrk="1" hangingPunct="1">
                <a:spcBef>
                  <a:spcPct val="0"/>
                </a:spcBef>
                <a:buClrTx/>
                <a:buFontTx/>
                <a:buNone/>
              </a:pPr>
              <a:r>
                <a:rPr lang="en-US" altLang="en-US" sz="1800" baseline="0"/>
                <a:t>outside?</a:t>
              </a:r>
            </a:p>
          </p:txBody>
        </p:sp>
        <p:sp>
          <p:nvSpPr>
            <p:cNvPr id="12304" name="Rectangle 13"/>
            <p:cNvSpPr>
              <a:spLocks noChangeArrowheads="1"/>
            </p:cNvSpPr>
            <p:nvPr/>
          </p:nvSpPr>
          <p:spPr bwMode="auto">
            <a:xfrm>
              <a:off x="3840" y="2832"/>
              <a:ext cx="120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Wear a hat.</a:t>
              </a:r>
            </a:p>
          </p:txBody>
        </p:sp>
        <p:sp>
          <p:nvSpPr>
            <p:cNvPr id="12305" name="Rectangle 14"/>
            <p:cNvSpPr>
              <a:spLocks noChangeArrowheads="1"/>
            </p:cNvSpPr>
            <p:nvPr/>
          </p:nvSpPr>
          <p:spPr bwMode="auto">
            <a:xfrm>
              <a:off x="3840" y="3168"/>
              <a:ext cx="120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aseline="0"/>
                <a:t>Wear gloves.</a:t>
              </a:r>
            </a:p>
          </p:txBody>
        </p:sp>
      </p:grpSp>
      <p:sp>
        <p:nvSpPr>
          <p:cNvPr id="12295" name="Text Box 16"/>
          <p:cNvSpPr txBox="1">
            <a:spLocks noChangeArrowheads="1"/>
          </p:cNvSpPr>
          <p:nvPr/>
        </p:nvSpPr>
        <p:spPr bwMode="auto">
          <a:xfrm>
            <a:off x="685800" y="2743200"/>
            <a:ext cx="3276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aseline="0">
                <a:latin typeface="Courier New" panose="02070309020205020404" pitchFamily="49" charset="0"/>
              </a:rPr>
              <a:t>if (coldOutside)</a:t>
            </a:r>
            <a:br>
              <a:rPr lang="en-US" altLang="en-US" sz="2400" baseline="0">
                <a:latin typeface="Courier New" panose="02070309020205020404" pitchFamily="49" charset="0"/>
              </a:rPr>
            </a:br>
            <a:r>
              <a:rPr lang="en-US" altLang="en-US" sz="2400" b="1" baseline="0">
                <a:solidFill>
                  <a:srgbClr val="FF3300"/>
                </a:solidFill>
                <a:latin typeface="Courier New" panose="02070309020205020404" pitchFamily="49" charset="0"/>
              </a:rPr>
              <a:t>{</a:t>
            </a:r>
            <a:endParaRPr lang="en-US" altLang="en-US" sz="2400" b="1" baseline="0">
              <a:solidFill>
                <a:srgbClr val="FFFF00"/>
              </a:solidFill>
              <a:latin typeface="Courier New" panose="02070309020205020404" pitchFamily="49" charset="0"/>
            </a:endParaRPr>
          </a:p>
          <a:p>
            <a:pPr eaLnBrk="1" hangingPunct="1">
              <a:spcBef>
                <a:spcPct val="0"/>
              </a:spcBef>
              <a:buClrTx/>
              <a:buFontTx/>
              <a:buNone/>
            </a:pPr>
            <a:r>
              <a:rPr lang="en-US" altLang="en-US" sz="2400" baseline="0">
                <a:latin typeface="Courier New" panose="02070309020205020404" pitchFamily="49" charset="0"/>
              </a:rPr>
              <a:t>  wearCoat();</a:t>
            </a:r>
          </a:p>
          <a:p>
            <a:pPr eaLnBrk="1" hangingPunct="1">
              <a:spcBef>
                <a:spcPct val="0"/>
              </a:spcBef>
              <a:buClrTx/>
              <a:buFontTx/>
              <a:buNone/>
            </a:pPr>
            <a:r>
              <a:rPr lang="en-US" altLang="en-US" sz="2400" baseline="0">
                <a:latin typeface="Courier New" panose="02070309020205020404" pitchFamily="49" charset="0"/>
              </a:rPr>
              <a:t>  wearHat();</a:t>
            </a:r>
          </a:p>
          <a:p>
            <a:pPr eaLnBrk="1" hangingPunct="1">
              <a:spcBef>
                <a:spcPct val="0"/>
              </a:spcBef>
              <a:buClrTx/>
              <a:buFontTx/>
              <a:buNone/>
            </a:pPr>
            <a:r>
              <a:rPr lang="en-US" altLang="en-US" sz="2400" baseline="0">
                <a:latin typeface="Courier New" panose="02070309020205020404" pitchFamily="49" charset="0"/>
              </a:rPr>
              <a:t>  wearGloves();</a:t>
            </a:r>
          </a:p>
          <a:p>
            <a:pPr eaLnBrk="1" hangingPunct="1">
              <a:spcBef>
                <a:spcPct val="0"/>
              </a:spcBef>
              <a:buClrTx/>
              <a:buFontTx/>
              <a:buNone/>
            </a:pPr>
            <a:r>
              <a:rPr lang="en-US" altLang="en-US" sz="2400" b="1" baseline="0">
                <a:solidFill>
                  <a:srgbClr val="FF3300"/>
                </a:solidFill>
                <a:latin typeface="Courier New" panose="02070309020205020404" pitchFamily="49" charset="0"/>
              </a:rPr>
              <a:t>}</a:t>
            </a:r>
            <a:endParaRPr lang="en-US" altLang="en-US" sz="2400" b="1" baseline="0">
              <a:solidFill>
                <a:srgbClr val="FFFF00"/>
              </a:solidFill>
              <a:latin typeface="Courier New" panose="02070309020205020404" pitchFamily="49" charset="0"/>
            </a:endParaRPr>
          </a:p>
        </p:txBody>
      </p:sp>
      <p:sp>
        <p:nvSpPr>
          <p:cNvPr id="12296" name="Text Box 17"/>
          <p:cNvSpPr txBox="1">
            <a:spLocks noChangeArrowheads="1"/>
          </p:cNvSpPr>
          <p:nvPr/>
        </p:nvSpPr>
        <p:spPr bwMode="auto">
          <a:xfrm>
            <a:off x="1038225" y="5330825"/>
            <a:ext cx="24003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1800" b="1" baseline="0">
                <a:solidFill>
                  <a:srgbClr val="FF3300"/>
                </a:solidFill>
              </a:rPr>
              <a:t>Note the use of curly</a:t>
            </a:r>
          </a:p>
          <a:p>
            <a:pPr eaLnBrk="1" hangingPunct="1">
              <a:spcBef>
                <a:spcPct val="0"/>
              </a:spcBef>
              <a:buClrTx/>
              <a:buFontTx/>
              <a:buNone/>
            </a:pPr>
            <a:r>
              <a:rPr lang="en-US" altLang="en-US" sz="1800" b="1" baseline="0">
                <a:solidFill>
                  <a:srgbClr val="FF3300"/>
                </a:solidFill>
              </a:rPr>
              <a:t>braces to block several</a:t>
            </a:r>
          </a:p>
          <a:p>
            <a:pPr eaLnBrk="1" hangingPunct="1">
              <a:spcBef>
                <a:spcPct val="0"/>
              </a:spcBef>
              <a:buClrTx/>
              <a:buFontTx/>
              <a:buNone/>
            </a:pPr>
            <a:r>
              <a:rPr lang="en-US" altLang="en-US" sz="1800" b="1" baseline="0">
                <a:solidFill>
                  <a:srgbClr val="FF3300"/>
                </a:solidFill>
              </a:rPr>
              <a:t>statements together.</a:t>
            </a:r>
          </a:p>
        </p:txBody>
      </p:sp>
    </p:spTree>
    <p:extLst>
      <p:ext uri="{BB962C8B-B14F-4D97-AF65-F5344CB8AC3E}">
        <p14:creationId xmlns:p14="http://schemas.microsoft.com/office/powerpoint/2010/main" val="3137583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p:txBody>
          <a:bodyPr/>
          <a:lstStyle/>
          <a:p>
            <a:pPr eaLnBrk="1" hangingPunct="1"/>
            <a:r>
              <a:rPr lang="en-US" dirty="0" smtClean="0"/>
              <a:t>Relational Operators</a:t>
            </a:r>
          </a:p>
        </p:txBody>
      </p:sp>
      <p:sp>
        <p:nvSpPr>
          <p:cNvPr id="9220" name="Rectangle 3"/>
          <p:cNvSpPr>
            <a:spLocks noGrp="1" noChangeArrowheads="1"/>
          </p:cNvSpPr>
          <p:nvPr>
            <p:ph type="body" idx="4294967295"/>
          </p:nvPr>
        </p:nvSpPr>
        <p:spPr>
          <a:xfrm>
            <a:off x="304800" y="1600200"/>
            <a:ext cx="8294688" cy="1219200"/>
          </a:xfrm>
        </p:spPr>
        <p:txBody>
          <a:bodyPr/>
          <a:lstStyle/>
          <a:p>
            <a:pPr eaLnBrk="1" hangingPunct="1"/>
            <a:r>
              <a:rPr lang="en-US" sz="2800" smtClean="0"/>
              <a:t>In most cases, the </a:t>
            </a:r>
            <a:r>
              <a:rPr lang="en-US" sz="2800" smtClean="0">
                <a:latin typeface="Courier New" pitchFamily="49" charset="0"/>
              </a:rPr>
              <a:t>boolean</a:t>
            </a:r>
            <a:r>
              <a:rPr lang="en-US" sz="2800" smtClean="0"/>
              <a:t> expression, used by the </a:t>
            </a:r>
            <a:r>
              <a:rPr lang="en-US" sz="2800" smtClean="0">
                <a:latin typeface="Courier New" pitchFamily="49" charset="0"/>
              </a:rPr>
              <a:t>if</a:t>
            </a:r>
            <a:r>
              <a:rPr lang="en-US" sz="2800" smtClean="0"/>
              <a:t> statement, uses </a:t>
            </a:r>
            <a:r>
              <a:rPr lang="en-US" sz="2800" i="1" smtClean="0"/>
              <a:t>relational operators.</a:t>
            </a:r>
            <a:endParaRPr lang="en-US" sz="2800" smtClean="0"/>
          </a:p>
        </p:txBody>
      </p:sp>
      <p:graphicFrame>
        <p:nvGraphicFramePr>
          <p:cNvPr id="9249" name="Group 33"/>
          <p:cNvGraphicFramePr>
            <a:graphicFrameLocks noGrp="1"/>
          </p:cNvGraphicFramePr>
          <p:nvPr/>
        </p:nvGraphicFramePr>
        <p:xfrm>
          <a:off x="1447800" y="3276600"/>
          <a:ext cx="6096000" cy="2743200"/>
        </p:xfrm>
        <a:graphic>
          <a:graphicData uri="http://schemas.openxmlformats.org/drawingml/2006/table">
            <a:tbl>
              <a:tblPr/>
              <a:tblGrid>
                <a:gridCol w="2209800"/>
                <a:gridCol w="3886200"/>
              </a:tblGrid>
              <a:tr h="2365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accent2"/>
                          </a:solidFill>
                          <a:effectLst/>
                          <a:latin typeface="Times New Roman" pitchFamily="18" charset="0"/>
                          <a:cs typeface="Arial" charset="0"/>
                        </a:rPr>
                        <a:t>Relational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accent2"/>
                          </a:solidFill>
                          <a:effectLst/>
                          <a:latin typeface="Times New Roman" pitchFamily="18" charset="0"/>
                          <a:cs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2349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greater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less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greater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less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is not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8228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76200" y="1551708"/>
            <a:ext cx="9067800" cy="1648691"/>
          </a:xfrm>
          <a:prstGeom prst="rect">
            <a:avLst/>
          </a:prstGeom>
          <a:noFill/>
          <a:ln w="9525">
            <a:noFill/>
            <a:miter lim="800000"/>
            <a:headEnd/>
            <a:tailEnd/>
          </a:ln>
        </p:spPr>
      </p:pic>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2 – 3.1 </a:t>
            </a:r>
            <a:r>
              <a:rPr kumimoji="0" lang="en-US" b="0" i="0" u="none" strike="noStrike" kern="0" cap="none" spc="0" normalizeH="0" baseline="0" noProof="0" dirty="0" smtClean="0">
                <a:ln>
                  <a:noFill/>
                </a:ln>
                <a:solidFill>
                  <a:schemeClr val="tx1"/>
                </a:solidFill>
                <a:effectLst/>
                <a:uLnTx/>
                <a:uFillTx/>
                <a:latin typeface="+mj-lt"/>
                <a:ea typeface="+mj-ea"/>
                <a:cs typeface="+mj-cs"/>
              </a:rPr>
              <a:t>Relational Operators</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3244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4727</TotalTime>
  <Words>2082</Words>
  <Application>Microsoft Office PowerPoint</Application>
  <PresentationFormat>On-screen Show (4:3)</PresentationFormat>
  <Paragraphs>474</Paragraphs>
  <Slides>58</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 Arial</vt:lpstr>
      <vt:lpstr>Arial</vt:lpstr>
      <vt:lpstr>Calibri</vt:lpstr>
      <vt:lpstr>Courier New</vt:lpstr>
      <vt:lpstr>Times New Roman</vt:lpstr>
      <vt:lpstr>Tw Cen MT</vt:lpstr>
      <vt:lpstr>ヒラギノ角ゴ Pro W3</vt:lpstr>
      <vt:lpstr>2_Gaddis_CntrlStrc</vt:lpstr>
      <vt:lpstr>3_Gaddis_CntrlStrc</vt:lpstr>
      <vt:lpstr>PowerPoint Presentation</vt:lpstr>
      <vt:lpstr>Examples’ Source Code </vt:lpstr>
      <vt:lpstr>Module 2 Topics</vt:lpstr>
      <vt:lpstr>The if Statement</vt:lpstr>
      <vt:lpstr>The if, if else Statements</vt:lpstr>
      <vt:lpstr>Flowcharts</vt:lpstr>
      <vt:lpstr>Flowcharts</vt:lpstr>
      <vt:lpstr>Relational Operators</vt:lpstr>
      <vt:lpstr>PowerPoint Presentation</vt:lpstr>
      <vt:lpstr>Boolean Expressions</vt:lpstr>
      <vt:lpstr>if Statements and Boolean Expressions</vt:lpstr>
      <vt:lpstr>Programming Style and if Statements</vt:lpstr>
      <vt:lpstr>Programming Style and if Statements</vt:lpstr>
      <vt:lpstr>Block if Statements</vt:lpstr>
      <vt:lpstr>Block if Statements</vt:lpstr>
      <vt:lpstr>PowerPoint Presentation</vt:lpstr>
      <vt:lpstr>Flags</vt:lpstr>
      <vt:lpstr>Comparing Characters</vt:lpstr>
      <vt:lpstr>PowerPoint Presentation</vt:lpstr>
      <vt:lpstr>if-else Statements</vt:lpstr>
      <vt:lpstr>if-else Statement Flowcharts</vt:lpstr>
      <vt:lpstr>Nested if Statements</vt:lpstr>
      <vt:lpstr>PowerPoint Presentation</vt:lpstr>
      <vt:lpstr>Nested if Statement Flowcharts</vt:lpstr>
      <vt:lpstr>Nested if Statements</vt:lpstr>
      <vt:lpstr>if-else Matching</vt:lpstr>
      <vt:lpstr>Alignment and Nested if Statements</vt:lpstr>
      <vt:lpstr>PowerPoint Presentation</vt:lpstr>
      <vt:lpstr>if-else-if Statements</vt:lpstr>
      <vt:lpstr>if-else-if Statements</vt:lpstr>
      <vt:lpstr>PowerPoint Presentation</vt:lpstr>
      <vt:lpstr>if-else-if Flowchart</vt:lpstr>
      <vt:lpstr>Logical Operators</vt:lpstr>
      <vt:lpstr>Logical Operators</vt:lpstr>
      <vt:lpstr>The &amp;&amp; Operator</vt:lpstr>
      <vt:lpstr>The || Operator</vt:lpstr>
      <vt:lpstr>The ! Operator</vt:lpstr>
      <vt:lpstr>PowerPoint Presentation</vt:lpstr>
      <vt:lpstr>Short Circuiting</vt:lpstr>
      <vt:lpstr>Order of Precedence</vt:lpstr>
      <vt:lpstr>Order of Precedence</vt:lpstr>
      <vt:lpstr>Comparing String Objects</vt:lpstr>
      <vt:lpstr>PowerPoint Presentation</vt:lpstr>
      <vt:lpstr>Ignoring Case in String Comparisons</vt:lpstr>
      <vt:lpstr>PowerPoint Presentation</vt:lpstr>
      <vt:lpstr>Variable Scope</vt:lpstr>
      <vt:lpstr>PowerPoint Presentation</vt:lpstr>
      <vt:lpstr>The Conditional Operator</vt:lpstr>
      <vt:lpstr>The Conditional Operator</vt:lpstr>
      <vt:lpstr>The Conditional Operator</vt:lpstr>
      <vt:lpstr>The switch Statement</vt:lpstr>
      <vt:lpstr>The switch Statement</vt:lpstr>
      <vt:lpstr>The switch Statement</vt:lpstr>
      <vt:lpstr>The switch Statement</vt:lpstr>
      <vt:lpstr>The case Statement</vt:lpstr>
      <vt:lpstr>PowerPoint Presentation</vt:lpstr>
      <vt:lpstr>PowerPoint Presentation</vt:lpstr>
      <vt:lpstr>PowerPoint Presentation</vt:lpstr>
    </vt:vector>
  </TitlesOfParts>
  <Manager/>
  <Company>©2008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Vahabzadeh Monshi, Khandan</cp:lastModifiedBy>
  <cp:revision>139</cp:revision>
  <cp:lastPrinted>2009-04-22T19:24:48Z</cp:lastPrinted>
  <dcterms:created xsi:type="dcterms:W3CDTF">2003-06-09T20:51:31Z</dcterms:created>
  <dcterms:modified xsi:type="dcterms:W3CDTF">2018-07-30T22:01:17Z</dcterms:modified>
  <cp:category/>
</cp:coreProperties>
</file>