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700" r:id="rId2"/>
  </p:sldMasterIdLst>
  <p:notesMasterIdLst>
    <p:notesMasterId r:id="rId41"/>
  </p:notesMasterIdLst>
  <p:sldIdLst>
    <p:sldId id="474" r:id="rId3"/>
    <p:sldId id="535" r:id="rId4"/>
    <p:sldId id="475" r:id="rId5"/>
    <p:sldId id="500" r:id="rId6"/>
    <p:sldId id="501" r:id="rId7"/>
    <p:sldId id="502" r:id="rId8"/>
    <p:sldId id="503" r:id="rId9"/>
    <p:sldId id="504" r:id="rId10"/>
    <p:sldId id="530" r:id="rId11"/>
    <p:sldId id="505" r:id="rId12"/>
    <p:sldId id="506" r:id="rId13"/>
    <p:sldId id="507" r:id="rId14"/>
    <p:sldId id="508" r:id="rId15"/>
    <p:sldId id="509" r:id="rId16"/>
    <p:sldId id="531" r:id="rId17"/>
    <p:sldId id="510" r:id="rId18"/>
    <p:sldId id="532" r:id="rId19"/>
    <p:sldId id="511" r:id="rId20"/>
    <p:sldId id="512" r:id="rId21"/>
    <p:sldId id="513" r:id="rId22"/>
    <p:sldId id="514" r:id="rId23"/>
    <p:sldId id="515" r:id="rId24"/>
    <p:sldId id="533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34" r:id="rId37"/>
    <p:sldId id="527" r:id="rId38"/>
    <p:sldId id="528" r:id="rId39"/>
    <p:sldId id="529" r:id="rId4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96"/>
    <a:srgbClr val="FF6699"/>
    <a:srgbClr val="CCFFCC"/>
    <a:srgbClr val="99FFCC"/>
    <a:srgbClr val="FF00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6" autoAdjust="0"/>
    <p:restoredTop sz="94625" autoAdjust="0"/>
  </p:normalViewPr>
  <p:slideViewPr>
    <p:cSldViewPr>
      <p:cViewPr varScale="1">
        <p:scale>
          <a:sx n="74" d="100"/>
          <a:sy n="74" d="100"/>
        </p:scale>
        <p:origin x="11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" charset="0"/>
                <a:cs typeface="+mn-cs"/>
              </a:defRPr>
            </a:lvl1pPr>
          </a:lstStyle>
          <a:p>
            <a:pPr>
              <a:defRPr/>
            </a:pPr>
            <a:fld id="{FC6ED63E-E1BB-4EC7-A1D1-DC39C5718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5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9B3F65E-ECAE-49E2-8010-C14EA55C2BB9}" type="slidenum">
              <a:rPr kumimoji="0"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kumimoji="0" lang="en-US" altLang="en-US" smtClean="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4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38975AA-59C3-4B87-90F7-D2D46E2444FD}" type="slidenum">
              <a:rPr lang="en-US" sz="1200" smtClean="0"/>
              <a:pPr eaLnBrk="1" hangingPunct="1"/>
              <a:t>14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57298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F18EC59-DBA1-4263-89ED-A9AD128F0235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44733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6B2ED57-E043-4AC5-912D-75F296071C8D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240713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6B2ED57-E043-4AC5-912D-75F296071C8D}" type="slidenum">
              <a:rPr lang="en-US" sz="1200" smtClean="0"/>
              <a:pPr eaLnBrk="1" hangingPunct="1"/>
              <a:t>20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78092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99B64AC-C866-4DF4-9EEF-869EAB09A928}" type="slidenum">
              <a:rPr lang="en-US" sz="1200" smtClean="0"/>
              <a:pPr eaLnBrk="1" hangingPunct="1"/>
              <a:t>22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25550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1FFEDF0-F1C3-431B-A622-9959649BA196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0994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FE0F92-CF56-4043-954D-392562944129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620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EFEDD1C-98E1-48CE-9DDF-30FE23F4E813}" type="slidenum">
              <a:rPr lang="en-US" sz="1200" smtClean="0"/>
              <a:pPr eaLnBrk="1" hangingPunct="1"/>
              <a:t>26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384143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4432368-9374-4100-8B46-67BD303B7D6C}" type="slidenum">
              <a:rPr lang="en-US" sz="1200" smtClean="0"/>
              <a:pPr eaLnBrk="1" hangingPunct="1"/>
              <a:t>27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97535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DFD30C8-543E-48E5-886F-B13ABE9815EC}" type="slidenum">
              <a:rPr lang="en-US" sz="1200" smtClean="0"/>
              <a:pPr eaLnBrk="1" hangingPunct="1"/>
              <a:t>29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71248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C1925923-914B-4395-BAB3-046F1F39B517}" type="slidenum">
              <a:rPr lang="en-US" sz="1200" smtClean="0"/>
              <a:pPr eaLnBrk="1" hangingPunct="1"/>
              <a:t>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209182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38CCB7D-96F3-4FC9-8DF4-92AC0B301E04}" type="slidenum">
              <a:rPr lang="en-US" sz="1200" smtClean="0"/>
              <a:pPr eaLnBrk="1" hangingPunct="1"/>
              <a:t>31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417514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3F9A3BC-4EF7-47F0-A0AC-F02B97B186AD}" type="slidenum">
              <a:rPr lang="en-US" sz="1200" smtClean="0"/>
              <a:pPr eaLnBrk="1" hangingPunct="1"/>
              <a:t>32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52458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BC0AD8A-AED3-47A8-9564-0DFFF0CBB3D8}" type="slidenum">
              <a:rPr lang="en-US" sz="1200" smtClean="0"/>
              <a:pPr eaLnBrk="1" hangingPunct="1"/>
              <a:t>34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4157901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67A004E-B8E5-4900-A88A-4E4CC67BEB6F}" type="slidenum">
              <a:rPr lang="en-US" sz="1200" smtClean="0"/>
              <a:pPr eaLnBrk="1" hangingPunct="1"/>
              <a:t>36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21927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0D6965A1-AFDC-4B1F-8981-1E8A0CB17999}" type="slidenum">
              <a:rPr lang="en-US" sz="1200" smtClean="0"/>
              <a:pPr eaLnBrk="1" hangingPunct="1"/>
              <a:t>37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190670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9B9438B-F494-4CAF-9631-D84C4178656D}" type="slidenum">
              <a:rPr lang="en-US" sz="1200" smtClean="0"/>
              <a:pPr eaLnBrk="1" hangingPunct="1"/>
              <a:t>38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35875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F4B405B-3776-49FC-867A-8546C8BD0070}" type="slidenum">
              <a:rPr lang="en-US" sz="1200" smtClean="0"/>
              <a:pPr eaLnBrk="1" hangingPunct="1"/>
              <a:t>4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64126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A70D117-B866-4B77-8CD0-DD5B2F32D125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09081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4C0CB080-27F3-42F6-B08B-49B924CE666E}" type="slidenum">
              <a:rPr lang="en-US" sz="1200" smtClean="0"/>
              <a:pPr eaLnBrk="1" hangingPunct="1"/>
              <a:t>7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18154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94DBB73-71E9-4C45-A8C6-AF8A9E016BBA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103476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ACE1DE4-3EB7-4587-9778-1D8DED0F47E6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51889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5E8B5CC-14B1-41A5-9434-8300EB28C1F0}" type="slidenum">
              <a:rPr lang="en-US" sz="1200" smtClean="0"/>
              <a:pPr eaLnBrk="1" hangingPunct="1"/>
              <a:t>12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220179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C9CFF69-D0BA-4011-A478-D4ACBA968D3B}" type="slidenum">
              <a:rPr lang="en-US" sz="1200" smtClean="0"/>
              <a:pPr eaLnBrk="1" hangingPunct="1"/>
              <a:t>13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95055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76078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Text Box 9"/>
          <p:cNvSpPr txBox="1">
            <a:spLocks noChangeArrowheads="1"/>
          </p:cNvSpPr>
          <p:nvPr userDrawn="1"/>
        </p:nvSpPr>
        <p:spPr bwMode="auto">
          <a:xfrm>
            <a:off x="1828800" y="2057400"/>
            <a:ext cx="5486400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Starting Out with Java: </a:t>
            </a:r>
            <a:br>
              <a:rPr lang="en-US" b="1">
                <a:latin typeface="Arial" pitchFamily="34" charset="0"/>
                <a:cs typeface="+mn-cs"/>
              </a:rPr>
            </a:br>
            <a:r>
              <a:rPr lang="en-US" b="1">
                <a:latin typeface="Arial" pitchFamily="34" charset="0"/>
                <a:cs typeface="+mn-cs"/>
              </a:rPr>
              <a:t>From Control Structures through Objects</a:t>
            </a:r>
            <a:br>
              <a:rPr lang="en-US" b="1">
                <a:latin typeface="Arial" pitchFamily="34" charset="0"/>
                <a:cs typeface="+mn-cs"/>
              </a:rPr>
            </a:b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Fifth Edition</a:t>
            </a:r>
          </a:p>
          <a:p>
            <a:pPr>
              <a:defRPr/>
            </a:pPr>
            <a:endParaRPr lang="en-US" b="1">
              <a:latin typeface="Arial" pitchFamily="34" charset="0"/>
              <a:cs typeface="+mn-cs"/>
            </a:endParaRPr>
          </a:p>
          <a:p>
            <a:pPr>
              <a:defRPr/>
            </a:pPr>
            <a:r>
              <a:rPr lang="en-US" b="1">
                <a:latin typeface="Arial" pitchFamily="34" charset="0"/>
                <a:cs typeface="+mn-cs"/>
              </a:rPr>
              <a:t>by Tony Gaddis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Arial" pitchFamily="34" charset="0"/>
              <a:cs typeface="+mn-cs"/>
            </a:endParaRPr>
          </a:p>
        </p:txBody>
      </p:sp>
      <p:pic>
        <p:nvPicPr>
          <p:cNvPr id="4" name="Picture 10" descr="DG_Bar_Blue_USLetter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4FF19F3-C27A-438B-A779-8407EC8D2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D3D4487-F3E7-4AB8-BF9B-4AC0DB3F9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609600" y="1632912"/>
            <a:ext cx="320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defRPr/>
            </a:pPr>
            <a:r>
              <a:rPr lang="en-US" altLang="en-US" sz="6000" b="1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Module</a:t>
            </a:r>
            <a:r>
              <a:rPr lang="en-US" altLang="en-US" sz="6000" b="1" baseline="0" dirty="0" smtClean="0">
                <a:solidFill>
                  <a:srgbClr val="4B760B"/>
                </a:solidFill>
                <a:latin typeface="Tw Cen MT" panose="020B0602020104020603" pitchFamily="34" charset="0"/>
              </a:rPr>
              <a:t> 3</a:t>
            </a:r>
            <a:endParaRPr lang="en-US" altLang="en-US" sz="6000" b="1" dirty="0" smtClean="0">
              <a:solidFill>
                <a:srgbClr val="4B760B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685800" y="2590800"/>
            <a:ext cx="3048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3600" b="1" dirty="0" smtClean="0">
                <a:solidFill>
                  <a:srgbClr val="000000"/>
                </a:solidFill>
                <a:latin typeface="Tw Cen MT" pitchFamily="34" charset="0"/>
              </a:rPr>
              <a:t>Repetition Control</a:t>
            </a:r>
          </a:p>
        </p:txBody>
      </p:sp>
    </p:spTree>
    <p:extLst>
      <p:ext uri="{BB962C8B-B14F-4D97-AF65-F5344CB8AC3E}">
        <p14:creationId xmlns:p14="http://schemas.microsoft.com/office/powerpoint/2010/main" val="193818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A4C25"/>
              </a:buClr>
              <a:defRPr/>
            </a:lvl1pPr>
            <a:lvl2pPr>
              <a:buClr>
                <a:srgbClr val="9A4C25"/>
              </a:buClr>
              <a:defRPr/>
            </a:lvl2pPr>
            <a:lvl3pPr>
              <a:buClr>
                <a:srgbClr val="9A4C25"/>
              </a:buClr>
              <a:defRPr/>
            </a:lvl3pPr>
            <a:lvl4pPr>
              <a:buClr>
                <a:srgbClr val="9A4C25"/>
              </a:buClr>
              <a:defRPr/>
            </a:lvl4pPr>
            <a:lvl5pPr>
              <a:buClr>
                <a:srgbClr val="9A4C2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8048078-70A1-46EB-B56F-45B4C578260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53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456DF4D7-3917-482C-94D4-A2BDF391FEE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AD2092B4-D109-407D-9C4B-FCA98D5205C6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22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2658F693-28DD-40DB-9675-D002322616E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39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E634135F-6B09-476E-962A-C6408616BB8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399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13C83D7-F914-42C5-B047-00A8A6FE6144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83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F2994320-3A5C-4D51-9CCE-3FDAA321CE8E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E178DDB-7C6F-4044-B19D-63B1F3E4D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385561C2-3875-4A13-9F30-720F5D18FB0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082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7E891737-5186-4363-A46B-4A146B82529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21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A9467D9-E3A9-48A0-BEA2-9664BA90E40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C5B3037-3DDB-4BB4-8092-B1357F14F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7550" y="1600200"/>
            <a:ext cx="4071938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1E4C668-81BD-4E37-90AE-60CFBC1E4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8A2423B-038F-4E6E-A77F-671D77603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520BA7B-5316-4DAA-A42E-EE21600FB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2C2916C2-DEA5-4E84-8506-E77BEC9E8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0BA8BF2-F480-40DC-8740-577CE1C0B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FA0F7ED-0DC9-455B-9313-C9A0499D6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2"/>
          <p:cNvSpPr>
            <a:spLocks noChangeArrowheads="1"/>
          </p:cNvSpPr>
          <p:nvPr userDrawn="1"/>
        </p:nvSpPr>
        <p:spPr bwMode="auto">
          <a:xfrm flipH="1">
            <a:off x="-1588" y="-9525"/>
            <a:ext cx="9140826" cy="21336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CCFFCC"/>
              </a:gs>
              <a:gs pos="100000">
                <a:srgbClr val="CCFF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5923EB6A-7CCF-4F66-BBF4-D94094B18A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1200">
                <a:solidFill>
                  <a:srgbClr val="000000"/>
                </a:solidFill>
                <a:latin typeface=" Arial"/>
                <a:cs typeface="+mn-cs"/>
              </a:rPr>
              <a:t>©</a:t>
            </a:r>
            <a:r>
              <a:rPr lang="en-US" sz="1200" smtClean="0">
                <a:solidFill>
                  <a:srgbClr val="000000"/>
                </a:solidFill>
                <a:latin typeface=" Arial"/>
                <a:cs typeface="+mn-cs"/>
              </a:rPr>
              <a:t>2016 </a:t>
            </a:r>
            <a:r>
              <a:rPr lang="en-US" sz="1200" dirty="0">
                <a:solidFill>
                  <a:srgbClr val="000000"/>
                </a:solidFill>
                <a:latin typeface=" Arial"/>
                <a:cs typeface="+mn-cs"/>
              </a:rPr>
              <a:t>Pearson Education, Inc. Upper Saddle River, NJ. All Rights Reserved.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9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1-</a:t>
            </a:r>
            <a:fld id="{6B9DE9DB-CCF4-450E-A0A4-7314FF3F5E8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altLang="en-US" sz="1200" dirty="0" smtClean="0">
                <a:solidFill>
                  <a:srgbClr val="000000"/>
                </a:solidFill>
                <a:latin typeface=" Arial"/>
              </a:rPr>
              <a:t>©2016 Pearson Education, Inc. Upper Saddle River, NJ. All Rights Reserved.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600200"/>
            <a:ext cx="82946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2349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7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B760B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B760B"/>
        </a:buClr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D885E3"/>
        </a:buClr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occerTeams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TestAverage1.jav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quares.jav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UserSquares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TotalSales.jav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SoccerPoints.jav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Clock.jav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WhileLoop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14F0D06-7838-4918-BFE9-268D2ACC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533400"/>
            <a:ext cx="4511040" cy="5638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292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 Flowchart</a:t>
            </a:r>
          </a:p>
        </p:txBody>
      </p:sp>
      <p:grpSp>
        <p:nvGrpSpPr>
          <p:cNvPr id="10244" name="Group 16"/>
          <p:cNvGrpSpPr>
            <a:grpSpLocks/>
          </p:cNvGrpSpPr>
          <p:nvPr/>
        </p:nvGrpSpPr>
        <p:grpSpPr bwMode="auto">
          <a:xfrm>
            <a:off x="3124200" y="1230313"/>
            <a:ext cx="4419600" cy="4408487"/>
            <a:chOff x="1968" y="775"/>
            <a:chExt cx="2784" cy="2777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 rot="2701371">
              <a:off x="2016" y="17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 sz="1800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552" y="1968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statement(s)</a:t>
              </a:r>
            </a:p>
          </p:txBody>
        </p:sp>
        <p:sp>
          <p:nvSpPr>
            <p:cNvPr id="10247" name="Text Box 8"/>
            <p:cNvSpPr txBox="1">
              <a:spLocks noChangeArrowheads="1"/>
            </p:cNvSpPr>
            <p:nvPr/>
          </p:nvSpPr>
          <p:spPr bwMode="auto">
            <a:xfrm>
              <a:off x="3024" y="1776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800"/>
                <a:t>true</a:t>
              </a:r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>
              <a:off x="2400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0249" name="AutoShape 10"/>
            <p:cNvCxnSpPr>
              <a:cxnSpLocks noChangeShapeType="1"/>
            </p:cNvCxnSpPr>
            <p:nvPr/>
          </p:nvCxnSpPr>
          <p:spPr bwMode="auto">
            <a:xfrm rot="10800000">
              <a:off x="2448" y="1008"/>
              <a:ext cx="1704" cy="960"/>
            </a:xfrm>
            <a:prstGeom prst="bentConnector3">
              <a:avLst>
                <a:gd name="adj1" fmla="val 5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0" name="Line 11"/>
            <p:cNvSpPr>
              <a:spLocks noChangeShapeType="1"/>
            </p:cNvSpPr>
            <p:nvPr/>
          </p:nvSpPr>
          <p:spPr bwMode="auto">
            <a:xfrm>
              <a:off x="2366" y="775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1968" y="1884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boolean</a:t>
              </a:r>
            </a:p>
            <a:p>
              <a:pPr eaLnBrk="1" hangingPunct="1"/>
              <a:r>
                <a:rPr lang="en-US" sz="1800"/>
                <a:t>expression?</a:t>
              </a:r>
            </a:p>
          </p:txBody>
        </p:sp>
        <p:sp>
          <p:nvSpPr>
            <p:cNvPr id="10252" name="Text Box 13"/>
            <p:cNvSpPr txBox="1">
              <a:spLocks noChangeArrowheads="1"/>
            </p:cNvSpPr>
            <p:nvPr/>
          </p:nvSpPr>
          <p:spPr bwMode="auto">
            <a:xfrm>
              <a:off x="2448" y="2880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800"/>
                <a:t>false</a:t>
              </a:r>
            </a:p>
          </p:txBody>
        </p:sp>
        <p:sp>
          <p:nvSpPr>
            <p:cNvPr id="10253" name="Line 14"/>
            <p:cNvSpPr>
              <a:spLocks noChangeShapeType="1"/>
            </p:cNvSpPr>
            <p:nvPr/>
          </p:nvSpPr>
          <p:spPr bwMode="auto">
            <a:xfrm flipV="1">
              <a:off x="2928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26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Loops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 order for a 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to end, the condition must become false. The following loop will not end: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x = 20;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while(x &gt; 0)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System.out.println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latin typeface="Courier New" pitchFamily="49" charset="0"/>
              </a:rPr>
              <a:t>x is greater than 0");</a:t>
            </a:r>
            <a:endParaRPr lang="en-US" sz="1600" b="1" dirty="0" smtClean="0"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</a:t>
            </a:r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990600" y="4489450"/>
            <a:ext cx="5945201" cy="1073150"/>
            <a:chOff x="480" y="1680"/>
            <a:chExt cx="3745" cy="676"/>
          </a:xfrm>
        </p:grpSpPr>
        <p:pic>
          <p:nvPicPr>
            <p:cNvPr id="6" name="Picture 37" descr="MCj0403965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" y="1680"/>
              <a:ext cx="674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 Box 38"/>
            <p:cNvSpPr txBox="1">
              <a:spLocks noChangeArrowheads="1"/>
            </p:cNvSpPr>
            <p:nvPr/>
          </p:nvSpPr>
          <p:spPr bwMode="auto">
            <a:xfrm>
              <a:off x="1359" y="1706"/>
              <a:ext cx="286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 smtClean="0"/>
                <a:t>How could this problem be solved?</a:t>
              </a:r>
              <a:endParaRPr lang="en-US" sz="24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490" y="5416490"/>
            <a:ext cx="2412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hile (x-- &gt; 0)  or . . 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Loops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This version of the loop decrements </a:t>
            </a:r>
            <a:r>
              <a:rPr lang="en-US" sz="3600" smtClean="0">
                <a:latin typeface="Courier New" pitchFamily="49" charset="0"/>
              </a:rPr>
              <a:t>x</a:t>
            </a:r>
            <a:r>
              <a:rPr lang="en-US" sz="3600" smtClean="0"/>
              <a:t> during each iteration:</a:t>
            </a:r>
          </a:p>
          <a:p>
            <a:pPr eaLnBrk="1" hangingPunct="1"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int x = 20;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while(x &gt; 0)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   </a:t>
            </a:r>
            <a:r>
              <a:rPr lang="en-US" sz="2000" b="1" smtClean="0">
                <a:latin typeface="Courier New" pitchFamily="49" charset="0"/>
              </a:rPr>
              <a:t>System.out.println(</a:t>
            </a:r>
            <a:r>
              <a:rPr lang="en-US" sz="2000" b="1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smtClean="0">
                <a:latin typeface="Courier New" pitchFamily="49" charset="0"/>
              </a:rPr>
              <a:t>x is greater than 0");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 </a:t>
            </a:r>
            <a:r>
              <a:rPr lang="en-US" sz="2000" b="1" smtClean="0">
                <a:solidFill>
                  <a:srgbClr val="FF3300"/>
                </a:solidFill>
                <a:latin typeface="Courier New" pitchFamily="49" charset="0"/>
              </a:rPr>
              <a:t>x--;</a:t>
            </a:r>
          </a:p>
          <a:p>
            <a:pPr lvl="1" eaLnBrk="1" hangingPunct="1">
              <a:buFontTx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2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Statements in Loops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Curly braces are required to enclose block statement while loops. (like block </a:t>
            </a:r>
            <a:r>
              <a:rPr lang="en-US" smtClean="0">
                <a:latin typeface="Courier New" pitchFamily="49" charset="0"/>
              </a:rPr>
              <a:t>if</a:t>
            </a:r>
            <a:r>
              <a:rPr lang="en-US" smtClean="0"/>
              <a:t> statements)</a:t>
            </a:r>
            <a:br>
              <a:rPr lang="en-US" smtClean="0"/>
            </a:br>
            <a:endParaRPr lang="en-US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while (</a:t>
            </a:r>
            <a:r>
              <a:rPr lang="en-US" sz="2400" b="1" i="1" smtClean="0">
                <a:latin typeface="Courier New" pitchFamily="49" charset="0"/>
              </a:rPr>
              <a:t>condition</a:t>
            </a:r>
            <a:r>
              <a:rPr lang="en-US" sz="2400" b="1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</a:t>
            </a:r>
            <a:r>
              <a:rPr lang="en-US" sz="2400" b="1" i="1" smtClean="0">
                <a:latin typeface="Courier New" pitchFamily="49" charset="0"/>
              </a:rPr>
              <a:t>statement</a:t>
            </a:r>
            <a:r>
              <a:rPr lang="en-US" sz="2400" b="1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</a:t>
            </a:r>
            <a:r>
              <a:rPr lang="en-US" sz="2400" b="1" i="1" smtClean="0">
                <a:latin typeface="Courier New" pitchFamily="49" charset="0"/>
              </a:rPr>
              <a:t>statement;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i="1" smtClean="0">
                <a:latin typeface="Courier New" pitchFamily="49" charset="0"/>
              </a:rPr>
              <a:t>   statement;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23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 for Input Validation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dirty="0" smtClean="0">
                <a:solidFill>
                  <a:srgbClr val="FF0000"/>
                </a:solidFill>
              </a:rPr>
              <a:t>Input validation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is the process of ensuring that user input is valid.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</a:rPr>
              <a:t>("Enter a number in the " +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"range of 1 through 100: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number = </a:t>
            </a:r>
            <a:r>
              <a:rPr lang="en-US" sz="1600" b="1" dirty="0" err="1" smtClean="0">
                <a:latin typeface="Courier New" pitchFamily="49" charset="0"/>
              </a:rPr>
              <a:t>keyboard.nextInt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// Validate the input.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while 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number &lt; 1 || number &gt; 100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("That number is invalid.");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</a:rPr>
              <a:t>("Enter a number in the " +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                 "range of 1 through 100: 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  number = </a:t>
            </a:r>
            <a:r>
              <a:rPr lang="en-US" sz="1600" b="1" dirty="0" err="1" smtClean="0">
                <a:latin typeface="Courier New" pitchFamily="49" charset="0"/>
              </a:rPr>
              <a:t>keyboard.nextInt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 </a:t>
            </a:r>
            <a:r>
              <a:rPr lang="en-US" sz="2800" dirty="0" smtClean="0">
                <a:hlinkClick r:id="rId3" action="ppaction://hlinkfile"/>
              </a:rPr>
              <a:t>SoccerTeams.java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256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"/>
            <a:ext cx="5486400" cy="645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9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do</a:t>
            </a:r>
            <a:r>
              <a:rPr lang="en-US" smtClean="0"/>
              <a:t>-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do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is a </a:t>
            </a:r>
            <a:r>
              <a:rPr lang="en-US" sz="2800" i="1" dirty="0" smtClean="0">
                <a:solidFill>
                  <a:srgbClr val="FF0000"/>
                </a:solidFill>
              </a:rPr>
              <a:t>post-test</a:t>
            </a:r>
            <a:r>
              <a:rPr lang="en-US" sz="2800" dirty="0" smtClean="0"/>
              <a:t> loop, which means it will execute the loop prior to testing the condition.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do</a:t>
            </a:r>
            <a:r>
              <a:rPr lang="en-US" sz="2800" dirty="0" smtClean="0"/>
              <a:t>-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(sometimes called </a:t>
            </a:r>
            <a:r>
              <a:rPr lang="en-US" sz="2800" dirty="0" err="1" smtClean="0"/>
              <a:t>called</a:t>
            </a:r>
            <a:r>
              <a:rPr lang="en-US" sz="2800" dirty="0" smtClean="0"/>
              <a:t> a </a:t>
            </a:r>
            <a:r>
              <a:rPr lang="en-US" sz="2800" dirty="0" smtClean="0">
                <a:latin typeface="Courier New" pitchFamily="49" charset="0"/>
              </a:rPr>
              <a:t>do</a:t>
            </a:r>
            <a:r>
              <a:rPr lang="en-US" sz="2800" dirty="0" smtClean="0"/>
              <a:t> loop) takes the form: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do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i="1" dirty="0" smtClean="0">
                <a:latin typeface="Courier New" pitchFamily="49" charset="0"/>
              </a:rPr>
              <a:t>statement(s);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}while (</a:t>
            </a:r>
            <a:r>
              <a:rPr lang="en-US" sz="2400" b="1" i="1" dirty="0" smtClean="0">
                <a:latin typeface="Courier New" pitchFamily="49" charset="0"/>
              </a:rPr>
              <a:t>condition</a:t>
            </a:r>
            <a:r>
              <a:rPr lang="en-US" sz="2400" b="1" dirty="0" smtClean="0">
                <a:latin typeface="Courier New" pitchFamily="49" charset="0"/>
              </a:rPr>
              <a:t>);</a:t>
            </a:r>
          </a:p>
          <a:p>
            <a:pPr lvl="1" eaLnBrk="1" hangingPunct="1">
              <a:buFontTx/>
              <a:buNone/>
            </a:pP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en-US" sz="2800" dirty="0" smtClean="0"/>
              <a:t>Example: </a:t>
            </a:r>
            <a:r>
              <a:rPr lang="en-US" sz="2800" dirty="0" smtClean="0">
                <a:hlinkClick r:id="rId3" action="ppaction://hlinkfile"/>
              </a:rPr>
              <a:t>TestAverage1.java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64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7150"/>
            <a:ext cx="441350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9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do</a:t>
            </a:r>
            <a:r>
              <a:rPr lang="en-US" smtClean="0"/>
              <a:t>-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 Flowchart</a:t>
            </a:r>
          </a:p>
        </p:txBody>
      </p:sp>
      <p:grpSp>
        <p:nvGrpSpPr>
          <p:cNvPr id="16388" name="Group 18"/>
          <p:cNvGrpSpPr>
            <a:grpSpLocks/>
          </p:cNvGrpSpPr>
          <p:nvPr/>
        </p:nvGrpSpPr>
        <p:grpSpPr bwMode="auto">
          <a:xfrm>
            <a:off x="2895600" y="1219200"/>
            <a:ext cx="2819400" cy="4800600"/>
            <a:chOff x="1824" y="768"/>
            <a:chExt cx="1776" cy="3024"/>
          </a:xfrm>
        </p:grpSpPr>
        <p:sp>
          <p:nvSpPr>
            <p:cNvPr id="16389" name="Rectangle 6"/>
            <p:cNvSpPr>
              <a:spLocks noChangeArrowheads="1"/>
            </p:cNvSpPr>
            <p:nvPr/>
          </p:nvSpPr>
          <p:spPr bwMode="auto">
            <a:xfrm>
              <a:off x="1824" y="1296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statement(s)</a:t>
              </a:r>
            </a:p>
          </p:txBody>
        </p:sp>
        <p:sp>
          <p:nvSpPr>
            <p:cNvPr id="16390" name="Line 10"/>
            <p:cNvSpPr>
              <a:spLocks noChangeShapeType="1"/>
            </p:cNvSpPr>
            <p:nvPr/>
          </p:nvSpPr>
          <p:spPr bwMode="auto">
            <a:xfrm>
              <a:off x="2400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6391" name="Group 14"/>
            <p:cNvGrpSpPr>
              <a:grpSpLocks/>
            </p:cNvGrpSpPr>
            <p:nvPr/>
          </p:nvGrpSpPr>
          <p:grpSpPr bwMode="auto">
            <a:xfrm>
              <a:off x="1968" y="1968"/>
              <a:ext cx="1396" cy="1824"/>
              <a:chOff x="1968" y="1728"/>
              <a:chExt cx="1396" cy="1824"/>
            </a:xfrm>
          </p:grpSpPr>
          <p:sp>
            <p:nvSpPr>
              <p:cNvPr id="16396" name="Rectangle 5"/>
              <p:cNvSpPr>
                <a:spLocks noChangeArrowheads="1"/>
              </p:cNvSpPr>
              <p:nvPr/>
            </p:nvSpPr>
            <p:spPr bwMode="auto">
              <a:xfrm rot="2701371">
                <a:off x="2016" y="1728"/>
                <a:ext cx="720" cy="7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endParaRPr lang="en-US" sz="1800"/>
              </a:p>
            </p:txBody>
          </p:sp>
          <p:sp>
            <p:nvSpPr>
              <p:cNvPr id="16397" name="Text Box 7"/>
              <p:cNvSpPr txBox="1">
                <a:spLocks noChangeArrowheads="1"/>
              </p:cNvSpPr>
              <p:nvPr/>
            </p:nvSpPr>
            <p:spPr bwMode="auto">
              <a:xfrm>
                <a:off x="3024" y="1776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sz="1800"/>
                  <a:t>true</a:t>
                </a:r>
              </a:p>
            </p:txBody>
          </p:sp>
          <p:sp>
            <p:nvSpPr>
              <p:cNvPr id="16398" name="Line 8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399" name="Text Box 11"/>
              <p:cNvSpPr txBox="1">
                <a:spLocks noChangeArrowheads="1"/>
              </p:cNvSpPr>
              <p:nvPr/>
            </p:nvSpPr>
            <p:spPr bwMode="auto">
              <a:xfrm>
                <a:off x="1968" y="1884"/>
                <a:ext cx="7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Courier New" pitchFamily="49" charset="0"/>
                  </a:rPr>
                  <a:t>boolean</a:t>
                </a:r>
              </a:p>
              <a:p>
                <a:pPr eaLnBrk="1" hangingPunct="1"/>
                <a:r>
                  <a:rPr lang="en-US" sz="1800"/>
                  <a:t>expression?</a:t>
                </a:r>
              </a:p>
            </p:txBody>
          </p:sp>
          <p:sp>
            <p:nvSpPr>
              <p:cNvPr id="16400" name="Text Box 12"/>
              <p:cNvSpPr txBox="1">
                <a:spLocks noChangeArrowheads="1"/>
              </p:cNvSpPr>
              <p:nvPr/>
            </p:nvSpPr>
            <p:spPr bwMode="auto">
              <a:xfrm>
                <a:off x="2448" y="2880"/>
                <a:ext cx="3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itchFamily="18" charset="0"/>
                    <a:cs typeface="Arial" pitchFamily="34" charset="0"/>
                  </a:defRPr>
                </a:lvl9pPr>
              </a:lstStyle>
              <a:p>
                <a:pPr eaLnBrk="1" hangingPunct="1"/>
                <a:r>
                  <a:rPr lang="en-US" sz="1800"/>
                  <a:t>false</a:t>
                </a:r>
              </a:p>
            </p:txBody>
          </p:sp>
        </p:grpSp>
        <p:sp>
          <p:nvSpPr>
            <p:cNvPr id="16392" name="Line 13"/>
            <p:cNvSpPr>
              <a:spLocks noChangeShapeType="1"/>
            </p:cNvSpPr>
            <p:nvPr/>
          </p:nvSpPr>
          <p:spPr bwMode="auto">
            <a:xfrm>
              <a:off x="2400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3" name="Line 15"/>
            <p:cNvSpPr>
              <a:spLocks noChangeShapeType="1"/>
            </p:cNvSpPr>
            <p:nvPr/>
          </p:nvSpPr>
          <p:spPr bwMode="auto">
            <a:xfrm>
              <a:off x="2976" y="235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4" name="Line 16"/>
            <p:cNvSpPr>
              <a:spLocks noChangeShapeType="1"/>
            </p:cNvSpPr>
            <p:nvPr/>
          </p:nvSpPr>
          <p:spPr bwMode="auto">
            <a:xfrm flipV="1">
              <a:off x="3600" y="100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5" name="Line 17"/>
            <p:cNvSpPr>
              <a:spLocks noChangeShapeType="1"/>
            </p:cNvSpPr>
            <p:nvPr/>
          </p:nvSpPr>
          <p:spPr bwMode="auto">
            <a:xfrm flipH="1">
              <a:off x="2448" y="100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26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82000" cy="4724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 is a </a:t>
            </a:r>
            <a:r>
              <a:rPr lang="en-US" sz="2800" dirty="0" smtClean="0">
                <a:solidFill>
                  <a:srgbClr val="FF0000"/>
                </a:solidFill>
              </a:rPr>
              <a:t>pre-test</a:t>
            </a:r>
            <a:r>
              <a:rPr lang="en-US" sz="2800" dirty="0" smtClean="0"/>
              <a:t> loop.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 allows the programmer to initialize a control variable, test a condition, and modify the control variable all in one line of code.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 takes the form: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for(</a:t>
            </a:r>
            <a:r>
              <a:rPr lang="en-US" sz="2000" b="1" i="1" dirty="0" smtClean="0">
                <a:latin typeface="Courier New" pitchFamily="49" charset="0"/>
              </a:rPr>
              <a:t>initialization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i="1" dirty="0" smtClean="0">
                <a:latin typeface="Courier New" pitchFamily="49" charset="0"/>
              </a:rPr>
              <a:t>test</a:t>
            </a:r>
            <a:r>
              <a:rPr lang="en-US" sz="2000" b="1" dirty="0" smtClean="0">
                <a:latin typeface="Courier New" pitchFamily="49" charset="0"/>
              </a:rPr>
              <a:t>; </a:t>
            </a:r>
            <a:r>
              <a:rPr lang="en-US" sz="2000" b="1" i="1" dirty="0" smtClean="0">
                <a:latin typeface="Courier New" pitchFamily="49" charset="0"/>
              </a:rPr>
              <a:t>update</a:t>
            </a:r>
            <a:r>
              <a:rPr lang="en-US" sz="20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2" eaLnBrk="1" hangingPunct="1">
              <a:buFontTx/>
              <a:buNone/>
            </a:pPr>
            <a:r>
              <a:rPr lang="en-US" sz="2000" b="1" i="1" dirty="0" smtClean="0">
                <a:latin typeface="Courier New" pitchFamily="49" charset="0"/>
              </a:rPr>
              <a:t>statement(s)</a:t>
            </a:r>
            <a:r>
              <a:rPr lang="en-US" sz="20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2800" dirty="0" smtClean="0"/>
              <a:t>See example: </a:t>
            </a:r>
            <a:r>
              <a:rPr lang="en-US" sz="2800" dirty="0" smtClean="0">
                <a:hlinkClick r:id="rId3" action="ppaction://hlinkfile"/>
              </a:rPr>
              <a:t>Squares.java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020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Examples’ Source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Source Code for examples presented in these slides can be found on: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Arial" panose="020B0604020202020204" pitchFamily="34" charset="0"/>
                <a:sym typeface="Arial" panose="020B0604020202020204" pitchFamily="34" charset="0"/>
              </a:rPr>
              <a:t>Blackboard-&gt;Course Content-&gt;Source Code Of The Book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52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08838"/>
            <a:ext cx="3429000" cy="4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39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 Flowchart</a:t>
            </a:r>
          </a:p>
        </p:txBody>
      </p:sp>
      <p:grpSp>
        <p:nvGrpSpPr>
          <p:cNvPr id="18436" name="Group 16"/>
          <p:cNvGrpSpPr>
            <a:grpSpLocks/>
          </p:cNvGrpSpPr>
          <p:nvPr/>
        </p:nvGrpSpPr>
        <p:grpSpPr bwMode="auto">
          <a:xfrm>
            <a:off x="1752600" y="1219200"/>
            <a:ext cx="6553200" cy="4419600"/>
            <a:chOff x="1104" y="768"/>
            <a:chExt cx="4128" cy="278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 rot="2701371">
              <a:off x="1152" y="17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en-US" sz="1800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544" y="1968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statement(s)</a:t>
              </a: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2016" y="1824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800"/>
                <a:t>true</a:t>
              </a: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>
              <a:off x="1536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8441" name="AutoShape 9"/>
            <p:cNvCxnSpPr>
              <a:cxnSpLocks noChangeShapeType="1"/>
              <a:stCxn id="18446" idx="0"/>
            </p:cNvCxnSpPr>
            <p:nvPr/>
          </p:nvCxnSpPr>
          <p:spPr bwMode="auto">
            <a:xfrm rot="5400000" flipH="1">
              <a:off x="2628" y="-36"/>
              <a:ext cx="960" cy="30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1536" y="7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104" y="1884"/>
              <a:ext cx="7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boolean</a:t>
              </a:r>
            </a:p>
            <a:p>
              <a:pPr eaLnBrk="1" hangingPunct="1"/>
              <a:r>
                <a:rPr lang="en-US" sz="1800"/>
                <a:t>expression?</a:t>
              </a: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1584" y="2880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sz="1800"/>
                <a:t>false</a:t>
              </a: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V="1">
              <a:off x="206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032" y="1968"/>
              <a:ext cx="12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update</a:t>
              </a:r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3792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7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Sections of The </a:t>
            </a:r>
            <a:r>
              <a:rPr lang="en-US" smtClean="0">
                <a:latin typeface="Courier New" pitchFamily="49" charset="0"/>
              </a:rPr>
              <a:t>for</a:t>
            </a:r>
            <a:r>
              <a:rPr lang="en-US" smtClean="0"/>
              <a:t> Loop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initialization</a:t>
            </a:r>
            <a:r>
              <a:rPr lang="en-US" i="1" dirty="0" smtClean="0"/>
              <a:t> section</a:t>
            </a:r>
            <a:r>
              <a:rPr lang="en-US" dirty="0" smtClean="0"/>
              <a:t> of the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allows the loop to initialize its own control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test</a:t>
            </a:r>
            <a:r>
              <a:rPr lang="en-US" i="1" dirty="0" smtClean="0"/>
              <a:t> section</a:t>
            </a:r>
            <a:r>
              <a:rPr lang="en-US" dirty="0" smtClean="0"/>
              <a:t> of the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statement acts in the same manner as the condition section of a </a:t>
            </a:r>
            <a:r>
              <a:rPr lang="en-US" dirty="0" smtClean="0">
                <a:latin typeface="Courier New" pitchFamily="49" charset="0"/>
              </a:rPr>
              <a:t>while</a:t>
            </a:r>
            <a:r>
              <a:rPr lang="en-US" dirty="0" smtClean="0"/>
              <a:t> loop.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update</a:t>
            </a:r>
            <a:r>
              <a:rPr lang="en-US" i="1" dirty="0" smtClean="0"/>
              <a:t> section</a:t>
            </a:r>
            <a:r>
              <a:rPr lang="en-US" dirty="0" smtClean="0"/>
              <a:t> of the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is the last thing to execute at the end of each loop.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Example: </a:t>
            </a:r>
            <a:r>
              <a:rPr lang="en-US" dirty="0" smtClean="0">
                <a:hlinkClick r:id="rId3" action="ppaction://hlinkfile"/>
              </a:rPr>
              <a:t>UserSquares.java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190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"/>
            <a:ext cx="6172200" cy="641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05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 Initialization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initialization section of a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 is optional; however, it is usually provided.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Typically,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loops initialize a counter variable that will be tested by the test section of the loop and updated by the update section.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initialization section can initialize multiple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Variables declared in this section have scope only for the </a:t>
            </a:r>
            <a:r>
              <a:rPr lang="en-US" altLang="en-US" smtClean="0">
                <a:latin typeface="Courier New" panose="02070309020205020404" pitchFamily="49" charset="0"/>
              </a:rPr>
              <a:t>for</a:t>
            </a:r>
            <a:r>
              <a:rPr lang="en-US" altLang="en-US" smtClean="0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47610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Update Expression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The update expression is usually used to increment or decrement the counter variable(s) declared in the initialization section of the for loop.</a:t>
            </a:r>
          </a:p>
          <a:p>
            <a:pPr eaLnBrk="1" hangingPunct="1"/>
            <a:r>
              <a:rPr lang="en-US" altLang="en-US" sz="2800" smtClean="0"/>
              <a:t>The update section of the loop executes last in the loop.</a:t>
            </a:r>
          </a:p>
          <a:p>
            <a:pPr eaLnBrk="1" hangingPunct="1"/>
            <a:r>
              <a:rPr lang="en-US" altLang="en-US" sz="2800" smtClean="0"/>
              <a:t>The update section may update multiple variables.</a:t>
            </a:r>
          </a:p>
          <a:p>
            <a:pPr eaLnBrk="1" hangingPunct="1"/>
            <a:r>
              <a:rPr lang="en-US" altLang="en-US" sz="2800" smtClean="0"/>
              <a:t>Each variable updated is executed as if it were on a line by itself.</a:t>
            </a:r>
          </a:p>
        </p:txBody>
      </p:sp>
    </p:spTree>
    <p:extLst>
      <p:ext uri="{BB962C8B-B14F-4D97-AF65-F5344CB8AC3E}">
        <p14:creationId xmlns:p14="http://schemas.microsoft.com/office/powerpoint/2010/main" val="3600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Modifying The Control Variable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You should </a:t>
            </a:r>
            <a:r>
              <a:rPr lang="en-US" dirty="0" smtClean="0">
                <a:solidFill>
                  <a:srgbClr val="FF0000"/>
                </a:solidFill>
              </a:rPr>
              <a:t>avoid updating </a:t>
            </a:r>
            <a:r>
              <a:rPr lang="en-US" dirty="0" smtClean="0"/>
              <a:t>the control variable of a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</a:t>
            </a:r>
            <a:r>
              <a:rPr lang="en-US" dirty="0" smtClean="0">
                <a:solidFill>
                  <a:srgbClr val="FF0000"/>
                </a:solidFill>
              </a:rPr>
              <a:t>within the body </a:t>
            </a:r>
            <a:r>
              <a:rPr lang="en-US" dirty="0" smtClean="0"/>
              <a:t>of the loop.</a:t>
            </a:r>
          </a:p>
          <a:p>
            <a:pPr eaLnBrk="1" hangingPunct="1"/>
            <a:r>
              <a:rPr lang="en-US" dirty="0" smtClean="0"/>
              <a:t>The update section should be used to update the control variable.</a:t>
            </a:r>
          </a:p>
          <a:p>
            <a:pPr eaLnBrk="1" hangingPunct="1"/>
            <a:r>
              <a:rPr lang="en-US" dirty="0" smtClean="0"/>
              <a:t>Updating the control variable in the </a:t>
            </a:r>
            <a:r>
              <a:rPr lang="en-US" dirty="0" smtClean="0">
                <a:latin typeface="Courier New" pitchFamily="49" charset="0"/>
              </a:rPr>
              <a:t>for</a:t>
            </a:r>
            <a:r>
              <a:rPr lang="en-US" dirty="0" smtClean="0"/>
              <a:t> loop body leads to hard to maintain code and difficult debugging.</a:t>
            </a:r>
          </a:p>
        </p:txBody>
      </p:sp>
    </p:spTree>
    <p:extLst>
      <p:ext uri="{BB962C8B-B14F-4D97-AF65-F5344CB8AC3E}">
        <p14:creationId xmlns:p14="http://schemas.microsoft.com/office/powerpoint/2010/main" val="40887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Initializations and Updates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 may initialize and update multiple variables.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for(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= 5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j = 0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err="1" smtClean="0">
                <a:latin typeface="Courier New" pitchFamily="49" charset="0"/>
              </a:rPr>
              <a:t>i</a:t>
            </a:r>
            <a:r>
              <a:rPr lang="en-US" sz="1600" b="1" dirty="0" smtClean="0">
                <a:latin typeface="Courier New" pitchFamily="49" charset="0"/>
              </a:rPr>
              <a:t> &lt; 10 || j &lt; 20;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++, j+=2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i="1" dirty="0" smtClean="0">
                <a:latin typeface="Courier New" pitchFamily="49" charset="0"/>
              </a:rPr>
              <a:t>statement(s)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Note that the only parts of a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 that are mandatory are the semicolons.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for(;;)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i="1" dirty="0" smtClean="0">
                <a:latin typeface="Courier New" pitchFamily="49" charset="0"/>
              </a:rPr>
              <a:t>statement(s)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 // infinite loop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left out, the test section defaults to true.</a:t>
            </a:r>
          </a:p>
        </p:txBody>
      </p:sp>
    </p:spTree>
    <p:extLst>
      <p:ext uri="{BB962C8B-B14F-4D97-AF65-F5344CB8AC3E}">
        <p14:creationId xmlns:p14="http://schemas.microsoft.com/office/powerpoint/2010/main" val="108994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76200"/>
            <a:ext cx="91440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Programming Lab 3 – 4.5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5538"/>
            <a:ext cx="8027377" cy="3908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58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Running Totals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Loops allow the program to keep running totals while evaluating data.</a:t>
            </a:r>
          </a:p>
          <a:p>
            <a:pPr eaLnBrk="1" hangingPunct="1"/>
            <a:r>
              <a:rPr lang="en-US" smtClean="0"/>
              <a:t>Imagine needing to keep a running total of user input.</a:t>
            </a:r>
          </a:p>
          <a:p>
            <a:pPr eaLnBrk="1" hangingPunct="1"/>
            <a:r>
              <a:rPr lang="en-US" smtClean="0"/>
              <a:t>Example: </a:t>
            </a:r>
            <a:r>
              <a:rPr lang="en-US" smtClean="0">
                <a:hlinkClick r:id="rId3" action="ppaction://hlinkfile"/>
              </a:rPr>
              <a:t>TotalSales.java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48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Module 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1534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Module 3 discusses the following main topics:</a:t>
            </a:r>
          </a:p>
          <a:p>
            <a:pPr lvl="1" eaLnBrk="1" hangingPunct="1"/>
            <a:r>
              <a:rPr lang="en-US" sz="2000" dirty="0" smtClean="0"/>
              <a:t>4.1 The Increment and Decrement Operators</a:t>
            </a:r>
          </a:p>
          <a:p>
            <a:pPr lvl="1" eaLnBrk="1" hangingPunct="1"/>
            <a:r>
              <a:rPr lang="en-US" sz="2000" dirty="0" smtClean="0"/>
              <a:t>4.2 The </a:t>
            </a:r>
            <a:r>
              <a:rPr lang="en-US" sz="2000" dirty="0" smtClean="0">
                <a:latin typeface="Courier New" pitchFamily="49" charset="0"/>
              </a:rPr>
              <a:t>while</a:t>
            </a:r>
            <a:r>
              <a:rPr lang="en-US" sz="2000" dirty="0" smtClean="0"/>
              <a:t> Loop</a:t>
            </a:r>
          </a:p>
          <a:p>
            <a:pPr lvl="1" eaLnBrk="1" hangingPunct="1"/>
            <a:r>
              <a:rPr lang="en-US" sz="2000" dirty="0" smtClean="0"/>
              <a:t>4.3 Using the </a:t>
            </a:r>
            <a:r>
              <a:rPr lang="en-US" sz="2000" dirty="0" smtClean="0">
                <a:latin typeface="Courier New" pitchFamily="49" charset="0"/>
              </a:rPr>
              <a:t>while</a:t>
            </a:r>
            <a:r>
              <a:rPr lang="en-US" sz="2000" dirty="0" smtClean="0"/>
              <a:t> Loop for Input Validation</a:t>
            </a:r>
          </a:p>
          <a:p>
            <a:pPr lvl="1" eaLnBrk="1" hangingPunct="1"/>
            <a:r>
              <a:rPr lang="en-US" sz="2000" dirty="0" smtClean="0"/>
              <a:t>4.4 The </a:t>
            </a:r>
            <a:r>
              <a:rPr lang="en-US" sz="2000" dirty="0" smtClean="0">
                <a:latin typeface="Courier New" pitchFamily="49" charset="0"/>
              </a:rPr>
              <a:t>do</a:t>
            </a:r>
            <a:r>
              <a:rPr lang="en-US" sz="2000" dirty="0" smtClean="0"/>
              <a:t>-</a:t>
            </a:r>
            <a:r>
              <a:rPr lang="en-US" sz="2000" dirty="0" smtClean="0">
                <a:latin typeface="Courier New" pitchFamily="49" charset="0"/>
              </a:rPr>
              <a:t>while</a:t>
            </a:r>
            <a:r>
              <a:rPr lang="en-US" sz="2000" dirty="0" smtClean="0"/>
              <a:t> Loop</a:t>
            </a:r>
          </a:p>
          <a:p>
            <a:pPr lvl="1" eaLnBrk="1" hangingPunct="1"/>
            <a:r>
              <a:rPr lang="en-US" sz="2000" dirty="0" smtClean="0"/>
              <a:t>4.5 The </a:t>
            </a:r>
            <a:r>
              <a:rPr lang="en-US" sz="2000" dirty="0" smtClean="0">
                <a:latin typeface="Courier New" pitchFamily="49" charset="0"/>
              </a:rPr>
              <a:t>for</a:t>
            </a:r>
            <a:r>
              <a:rPr lang="en-US" sz="2000" dirty="0" smtClean="0"/>
              <a:t> Loop</a:t>
            </a:r>
          </a:p>
          <a:p>
            <a:pPr lvl="1" eaLnBrk="1" hangingPunct="1"/>
            <a:r>
              <a:rPr lang="en-US" sz="2000" dirty="0" smtClean="0"/>
              <a:t>4.6 Running Totals and Sentinel Values</a:t>
            </a:r>
          </a:p>
          <a:p>
            <a:pPr lvl="1" eaLnBrk="1" hangingPunct="1"/>
            <a:r>
              <a:rPr lang="en-US" sz="2000" dirty="0" smtClean="0"/>
              <a:t>4.7  Nested Loops</a:t>
            </a:r>
          </a:p>
          <a:p>
            <a:pPr lvl="1" eaLnBrk="1" hangingPunct="1"/>
            <a:r>
              <a:rPr lang="en-US" sz="2000" dirty="0" smtClean="0"/>
              <a:t>4.8  break and continue Statements</a:t>
            </a:r>
          </a:p>
          <a:p>
            <a:pPr lvl="1" eaLnBrk="1" hangingPunct="1"/>
            <a:r>
              <a:rPr lang="en-US" sz="2000" dirty="0" smtClean="0"/>
              <a:t>4.9 Deciding Which Loop to Use</a:t>
            </a:r>
          </a:p>
        </p:txBody>
      </p:sp>
    </p:spTree>
    <p:extLst>
      <p:ext uri="{BB962C8B-B14F-4D97-AF65-F5344CB8AC3E}">
        <p14:creationId xmlns:p14="http://schemas.microsoft.com/office/powerpoint/2010/main" val="360605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1174"/>
            <a:ext cx="6730762" cy="668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7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 for Calculating a Running Total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6999288" cy="419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6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Sentinel Values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Sometimes the </a:t>
            </a:r>
            <a:r>
              <a:rPr lang="en-US" sz="2400" dirty="0" smtClean="0">
                <a:solidFill>
                  <a:srgbClr val="FF0000"/>
                </a:solidFill>
              </a:rPr>
              <a:t>end</a:t>
            </a:r>
            <a:r>
              <a:rPr lang="en-US" sz="2400" dirty="0" smtClean="0"/>
              <a:t> point </a:t>
            </a:r>
            <a:r>
              <a:rPr lang="en-US" sz="2400" dirty="0" smtClean="0">
                <a:solidFill>
                  <a:srgbClr val="FF0000"/>
                </a:solidFill>
              </a:rPr>
              <a:t>of input data </a:t>
            </a:r>
            <a:r>
              <a:rPr lang="en-US" sz="2400" dirty="0" smtClean="0"/>
              <a:t>is not known.</a:t>
            </a:r>
          </a:p>
          <a:p>
            <a:pPr eaLnBrk="1" hangingPunct="1"/>
            <a:r>
              <a:rPr lang="en-US" sz="2400" dirty="0" smtClean="0"/>
              <a:t>A </a:t>
            </a:r>
            <a:r>
              <a:rPr lang="en-US" sz="2400" i="1" dirty="0" smtClean="0"/>
              <a:t>sentinel value</a:t>
            </a:r>
            <a:r>
              <a:rPr lang="en-US" sz="2400" dirty="0" smtClean="0"/>
              <a:t> can be used to notify the program to stop acquiring input.</a:t>
            </a:r>
          </a:p>
          <a:p>
            <a:pPr eaLnBrk="1" hangingPunct="1"/>
            <a:r>
              <a:rPr lang="en-US" sz="2400" dirty="0" smtClean="0"/>
              <a:t>If it is a </a:t>
            </a:r>
            <a:r>
              <a:rPr lang="en-US" sz="2400" dirty="0" smtClean="0">
                <a:solidFill>
                  <a:srgbClr val="FF0000"/>
                </a:solidFill>
              </a:rPr>
              <a:t>user input</a:t>
            </a:r>
            <a:r>
              <a:rPr lang="en-US" sz="2400" dirty="0" smtClean="0"/>
              <a:t>, the user could be </a:t>
            </a:r>
            <a:r>
              <a:rPr lang="en-US" sz="2400" dirty="0" smtClean="0">
                <a:solidFill>
                  <a:srgbClr val="FF0000"/>
                </a:solidFill>
              </a:rPr>
              <a:t>prompted</a:t>
            </a:r>
            <a:r>
              <a:rPr lang="en-US" sz="2400" dirty="0" smtClean="0"/>
              <a:t> to input data that is not normally in the input data range (i.e. –1 where normal input would be positive.)</a:t>
            </a:r>
          </a:p>
          <a:p>
            <a:pPr eaLnBrk="1" hangingPunct="1"/>
            <a:r>
              <a:rPr lang="en-US" sz="2400" dirty="0" smtClean="0"/>
              <a:t>Programs that get file input typically use the </a:t>
            </a:r>
            <a:r>
              <a:rPr lang="en-US" sz="2400" dirty="0" smtClean="0">
                <a:solidFill>
                  <a:srgbClr val="FF0000"/>
                </a:solidFill>
              </a:rPr>
              <a:t>end-of-file marker </a:t>
            </a:r>
            <a:r>
              <a:rPr lang="en-US" sz="2400" dirty="0" smtClean="0"/>
              <a:t>to stop acquiring input data.</a:t>
            </a:r>
          </a:p>
          <a:p>
            <a:pPr eaLnBrk="1" hangingPunct="1"/>
            <a:r>
              <a:rPr lang="en-US" sz="2400" dirty="0" smtClean="0"/>
              <a:t>Example: </a:t>
            </a:r>
            <a:r>
              <a:rPr lang="en-US" sz="2400" dirty="0" smtClean="0">
                <a:hlinkClick r:id="rId3" action="ppaction://hlinkfile"/>
              </a:rPr>
              <a:t>SoccerPoints.java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127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6020"/>
            <a:ext cx="6172200" cy="666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1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Loops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Like </a:t>
            </a:r>
            <a:r>
              <a:rPr lang="en-US" sz="2800" smtClean="0">
                <a:latin typeface="Courier New" pitchFamily="49" charset="0"/>
              </a:rPr>
              <a:t>if</a:t>
            </a:r>
            <a:r>
              <a:rPr lang="en-US" sz="2800" smtClean="0"/>
              <a:t> statements, loops can be nested.</a:t>
            </a:r>
          </a:p>
          <a:p>
            <a:pPr eaLnBrk="1" hangingPunct="1"/>
            <a:r>
              <a:rPr lang="en-US" sz="2800" smtClean="0"/>
              <a:t>If a loop is nested, the inner loop will execute all of its iterations for each time the outer loop executes once.</a:t>
            </a:r>
          </a:p>
          <a:p>
            <a:pPr lvl="1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for(int i = 0; i &lt; 10; i++)</a:t>
            </a:r>
          </a:p>
          <a:p>
            <a:pPr lvl="2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for(int j = 0; j &lt; 10; j++)</a:t>
            </a:r>
          </a:p>
          <a:p>
            <a:pPr lvl="3" eaLnBrk="1" hangingPunct="1">
              <a:buFontTx/>
              <a:buNone/>
            </a:pPr>
            <a:r>
              <a:rPr lang="en-US" sz="1600" b="1" smtClean="0">
                <a:latin typeface="Courier New" pitchFamily="49" charset="0"/>
              </a:rPr>
              <a:t>loop statements;</a:t>
            </a:r>
          </a:p>
          <a:p>
            <a:pPr eaLnBrk="1" hangingPunct="1"/>
            <a:r>
              <a:rPr lang="en-US" sz="2800" smtClean="0"/>
              <a:t>The loop statements in this example will execute 100 times.</a:t>
            </a:r>
          </a:p>
          <a:p>
            <a:pPr eaLnBrk="1" hangingPunct="1"/>
            <a:r>
              <a:rPr lang="en-US" sz="2800" smtClean="0"/>
              <a:t>Example: </a:t>
            </a:r>
            <a:r>
              <a:rPr lang="en-US" sz="2800" smtClean="0">
                <a:hlinkClick r:id="rId3" action="ppaction://hlinkfile"/>
              </a:rPr>
              <a:t>Clock.java</a:t>
            </a:r>
            <a:endParaRPr lang="en-US" sz="2800" smtClean="0"/>
          </a:p>
          <a:p>
            <a:pPr eaLnBrk="1" hangingPunct="1">
              <a:buFontTx/>
              <a:buNone/>
            </a:pP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4831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01049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19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break</a:t>
            </a:r>
            <a:r>
              <a:rPr lang="en-US" smtClean="0"/>
              <a:t> Statement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</a:rPr>
              <a:t>break</a:t>
            </a:r>
            <a:r>
              <a:rPr lang="en-US" dirty="0" smtClean="0"/>
              <a:t> statement can be used to abnormally </a:t>
            </a:r>
            <a:r>
              <a:rPr lang="en-US" dirty="0" smtClean="0">
                <a:solidFill>
                  <a:srgbClr val="FF0000"/>
                </a:solidFill>
              </a:rPr>
              <a:t>terminate</a:t>
            </a:r>
            <a:r>
              <a:rPr lang="en-US" dirty="0" smtClean="0"/>
              <a:t> a loop.</a:t>
            </a:r>
          </a:p>
          <a:p>
            <a:pPr eaLnBrk="1" hangingPunct="1"/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 statement </a:t>
            </a:r>
            <a:r>
              <a:rPr lang="en-US" dirty="0" smtClean="0"/>
              <a:t>immediately leaves the block it is currently in (except if blocks)</a:t>
            </a:r>
          </a:p>
          <a:p>
            <a:pPr eaLnBrk="1" hangingPunct="1"/>
            <a:r>
              <a:rPr lang="en-US" dirty="0" smtClean="0"/>
              <a:t>The use of the </a:t>
            </a:r>
            <a:r>
              <a:rPr lang="en-US" dirty="0" smtClean="0">
                <a:latin typeface="Courier New" pitchFamily="49" charset="0"/>
              </a:rPr>
              <a:t>break</a:t>
            </a:r>
            <a:r>
              <a:rPr lang="en-US" dirty="0" smtClean="0"/>
              <a:t> statement in loops bypasses the normal mechanisms and makes the code hard to read and maintain.</a:t>
            </a:r>
          </a:p>
          <a:p>
            <a:pPr eaLnBrk="1" hangingPunct="1"/>
            <a:r>
              <a:rPr lang="en-US" dirty="0" smtClean="0"/>
              <a:t>It is considered </a:t>
            </a:r>
            <a:r>
              <a:rPr lang="en-US" dirty="0" smtClean="0">
                <a:solidFill>
                  <a:srgbClr val="FF0000"/>
                </a:solidFill>
              </a:rPr>
              <a:t>bad form </a:t>
            </a:r>
            <a:r>
              <a:rPr lang="en-US" dirty="0" smtClean="0"/>
              <a:t>to use the </a:t>
            </a:r>
            <a:r>
              <a:rPr lang="en-US" dirty="0" smtClean="0">
                <a:latin typeface="Courier New" pitchFamily="49" charset="0"/>
              </a:rPr>
              <a:t>break</a:t>
            </a:r>
            <a:r>
              <a:rPr lang="en-US" dirty="0" smtClean="0"/>
              <a:t> statement in this manner.</a:t>
            </a:r>
          </a:p>
        </p:txBody>
      </p:sp>
    </p:spTree>
    <p:extLst>
      <p:ext uri="{BB962C8B-B14F-4D97-AF65-F5344CB8AC3E}">
        <p14:creationId xmlns:p14="http://schemas.microsoft.com/office/powerpoint/2010/main" val="25330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continue</a:t>
            </a:r>
            <a:r>
              <a:rPr lang="en-US" smtClean="0"/>
              <a:t> Statement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continue</a:t>
            </a:r>
            <a:r>
              <a:rPr lang="en-US" sz="2800" dirty="0" smtClean="0"/>
              <a:t> statement will cause the </a:t>
            </a:r>
            <a:r>
              <a:rPr lang="en-US" sz="2800" dirty="0" smtClean="0">
                <a:solidFill>
                  <a:srgbClr val="FF0000"/>
                </a:solidFill>
              </a:rPr>
              <a:t>current</a:t>
            </a:r>
            <a:r>
              <a:rPr lang="en-US" sz="2800" dirty="0" smtClean="0"/>
              <a:t>ly executing </a:t>
            </a:r>
            <a:r>
              <a:rPr lang="en-US" sz="2800" dirty="0" smtClean="0">
                <a:solidFill>
                  <a:srgbClr val="FF0000"/>
                </a:solidFill>
              </a:rPr>
              <a:t>iteration of a loop to terminate </a:t>
            </a:r>
            <a:r>
              <a:rPr lang="en-US" sz="2800" dirty="0" smtClean="0"/>
              <a:t>and the next iteration will begin.</a:t>
            </a:r>
          </a:p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continue</a:t>
            </a:r>
            <a:r>
              <a:rPr lang="en-US" sz="2800" dirty="0" smtClean="0"/>
              <a:t> statement will cause the evaluation of the condition in 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 pitchFamily="49" charset="0"/>
              </a:rPr>
              <a:t>for</a:t>
            </a:r>
            <a:r>
              <a:rPr lang="en-US" sz="2800" dirty="0" smtClean="0"/>
              <a:t> loops.</a:t>
            </a:r>
          </a:p>
          <a:p>
            <a:pPr eaLnBrk="1" hangingPunct="1"/>
            <a:r>
              <a:rPr lang="en-US" sz="2800" dirty="0" smtClean="0"/>
              <a:t>Like the </a:t>
            </a:r>
            <a:r>
              <a:rPr lang="en-US" sz="2800" dirty="0" smtClean="0">
                <a:latin typeface="Courier New" pitchFamily="49" charset="0"/>
              </a:rPr>
              <a:t>break</a:t>
            </a:r>
            <a:r>
              <a:rPr lang="en-US" sz="2800" dirty="0" smtClean="0"/>
              <a:t> statement, the </a:t>
            </a:r>
            <a:r>
              <a:rPr lang="en-US" sz="2800" dirty="0" smtClean="0">
                <a:latin typeface="Courier New" pitchFamily="49" charset="0"/>
              </a:rPr>
              <a:t>continue</a:t>
            </a:r>
            <a:r>
              <a:rPr lang="en-US" sz="2800" dirty="0" smtClean="0"/>
              <a:t> statement should be avoided because it makes the code hard to read and debug.</a:t>
            </a:r>
          </a:p>
          <a:p>
            <a:pPr eaLnBrk="1" hangingPunct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9187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Deciding Which Loops to Use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while</a:t>
            </a:r>
            <a:r>
              <a:rPr lang="en-US" sz="2800" smtClean="0"/>
              <a:t> loop: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Pretest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it where you do not want the statements to execute if the condition is false in the beginning.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do</a:t>
            </a:r>
            <a:r>
              <a:rPr lang="en-US" sz="2800" smtClean="0"/>
              <a:t>-</a:t>
            </a:r>
            <a:r>
              <a:rPr lang="en-US" sz="2800" smtClean="0">
                <a:latin typeface="Courier New" pitchFamily="49" charset="0"/>
              </a:rPr>
              <a:t>while</a:t>
            </a:r>
            <a:r>
              <a:rPr lang="en-US" sz="2800" smtClean="0"/>
              <a:t> loop: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Post-test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it where you want the statements to execute at least one time.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</a:t>
            </a:r>
            <a:r>
              <a:rPr lang="en-US" sz="2800" smtClean="0">
                <a:latin typeface="Courier New" pitchFamily="49" charset="0"/>
              </a:rPr>
              <a:t>for</a:t>
            </a:r>
            <a:r>
              <a:rPr lang="en-US" sz="2800" smtClean="0"/>
              <a:t> loop: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Pretest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it where there is some type of counting variable that can be evaluated.</a:t>
            </a:r>
          </a:p>
        </p:txBody>
      </p:sp>
    </p:spTree>
    <p:extLst>
      <p:ext uri="{BB962C8B-B14F-4D97-AF65-F5344CB8AC3E}">
        <p14:creationId xmlns:p14="http://schemas.microsoft.com/office/powerpoint/2010/main" val="26934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Increment and Decrement Operators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There are numerous times where a variable must simply be incremented or decremented.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number = number + 1;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number = number – 1;</a:t>
            </a:r>
          </a:p>
          <a:p>
            <a:pPr eaLnBrk="1" hangingPunct="1"/>
            <a:r>
              <a:rPr lang="en-US" sz="2800" dirty="0" smtClean="0"/>
              <a:t>Java provide shortened ways to increment and decrement a variable’s value.</a:t>
            </a:r>
          </a:p>
          <a:p>
            <a:pPr eaLnBrk="1" hangingPunct="1"/>
            <a:r>
              <a:rPr lang="en-US" sz="2800" dirty="0" smtClean="0"/>
              <a:t>Using the </a:t>
            </a:r>
            <a:r>
              <a:rPr lang="en-US" sz="2800" b="1" dirty="0" smtClean="0">
                <a:latin typeface="Courier New" pitchFamily="49" charset="0"/>
              </a:rPr>
              <a:t>++</a:t>
            </a:r>
            <a:r>
              <a:rPr lang="en-US" sz="2800" dirty="0" smtClean="0"/>
              <a:t> or </a:t>
            </a:r>
            <a:r>
              <a:rPr lang="en-US" sz="2800" b="1" dirty="0" smtClean="0">
                <a:latin typeface="Courier New" pitchFamily="49" charset="0"/>
              </a:rPr>
              <a:t>--</a:t>
            </a:r>
            <a:r>
              <a:rPr lang="en-US" sz="2800" dirty="0" smtClean="0"/>
              <a:t> unary operators, this task can be completed quickly.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number++;  </a:t>
            </a:r>
            <a:r>
              <a:rPr lang="en-US" sz="1600" b="1" dirty="0" smtClean="0">
                <a:latin typeface="Courier New" pitchFamily="49" charset="0"/>
              </a:rPr>
              <a:t>or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++number;</a:t>
            </a:r>
          </a:p>
          <a:p>
            <a:pPr lvl="1" eaLnBrk="1" hangingPunct="1">
              <a:buFontTx/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number--;  </a:t>
            </a:r>
            <a:r>
              <a:rPr lang="en-US" sz="1600" b="1" dirty="0" smtClean="0">
                <a:latin typeface="Courier New" pitchFamily="49" charset="0"/>
              </a:rPr>
              <a:t>or 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--number;</a:t>
            </a:r>
          </a:p>
        </p:txBody>
      </p:sp>
    </p:spTree>
    <p:extLst>
      <p:ext uri="{BB962C8B-B14F-4D97-AF65-F5344CB8AC3E}">
        <p14:creationId xmlns:p14="http://schemas.microsoft.com/office/powerpoint/2010/main" val="22977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 Between Prefix and Postfix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294688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When an increment or decrement are the </a:t>
            </a:r>
            <a:r>
              <a:rPr lang="en-US" sz="2800" dirty="0" smtClean="0">
                <a:solidFill>
                  <a:srgbClr val="FF0000"/>
                </a:solidFill>
              </a:rPr>
              <a:t>only operation</a:t>
            </a:r>
            <a:r>
              <a:rPr lang="en-US" sz="2800" dirty="0" smtClean="0"/>
              <a:t>s in a statement, there is no difference between prefix and postfix notation.</a:t>
            </a:r>
          </a:p>
          <a:p>
            <a:pPr marL="800100" lvl="2" indent="0" eaLnBrk="1" hangingPunct="1">
              <a:lnSpc>
                <a:spcPct val="90000"/>
              </a:lnSpc>
              <a:buNone/>
            </a:pPr>
            <a:r>
              <a:rPr lang="en-US" sz="2000" dirty="0"/>
              <a:t>n</a:t>
            </a:r>
            <a:r>
              <a:rPr lang="en-US" sz="2000" dirty="0" smtClean="0"/>
              <a:t>umber++;    or    ++number;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 When used in an expression: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prefix notation indicates that the variable will be incremented or decremented </a:t>
            </a:r>
            <a:r>
              <a:rPr lang="en-US" sz="2400" dirty="0" smtClean="0">
                <a:solidFill>
                  <a:srgbClr val="FF0000"/>
                </a:solidFill>
              </a:rPr>
              <a:t>prior</a:t>
            </a:r>
            <a:r>
              <a:rPr lang="en-US" sz="2400" dirty="0" smtClean="0"/>
              <a:t> to the rest of the equation being evaluated.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postfix notation indicates that the variable will be incremented or decremented </a:t>
            </a:r>
            <a:r>
              <a:rPr lang="en-US" sz="2400" dirty="0" smtClean="0">
                <a:solidFill>
                  <a:srgbClr val="FF0000"/>
                </a:solidFill>
              </a:rPr>
              <a:t>after</a:t>
            </a:r>
            <a:r>
              <a:rPr lang="en-US" sz="2400" dirty="0" smtClean="0"/>
              <a:t> the rest of the equation has been evaluated.</a:t>
            </a:r>
          </a:p>
          <a:p>
            <a:pPr marL="1314450" lvl="3" indent="0" eaLnBrk="1" hangingPunct="1">
              <a:lnSpc>
                <a:spcPct val="90000"/>
              </a:lnSpc>
              <a:buNone/>
            </a:pPr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age = 20;</a:t>
            </a:r>
          </a:p>
          <a:p>
            <a:pPr marL="1314450" lvl="3" indent="0" eaLnBrk="1" hangingPunct="1">
              <a:lnSpc>
                <a:spcPct val="90000"/>
              </a:lnSpc>
              <a:buNone/>
            </a:pPr>
            <a:r>
              <a:rPr lang="en-US" sz="1600" dirty="0" err="1" smtClean="0"/>
              <a:t>System.out.println</a:t>
            </a:r>
            <a:r>
              <a:rPr lang="en-US" sz="1600" dirty="0" smtClean="0"/>
              <a:t>(“Your age is “ + age++ + “\n”);</a:t>
            </a:r>
          </a:p>
          <a:p>
            <a:pPr marL="1314450" lvl="3" indent="0" eaLnBrk="1" hangingPunct="1">
              <a:lnSpc>
                <a:spcPct val="90000"/>
              </a:lnSpc>
              <a:buNone/>
            </a:pPr>
            <a:r>
              <a:rPr lang="en-US" sz="1600" dirty="0" err="1"/>
              <a:t>System.out.println</a:t>
            </a:r>
            <a:r>
              <a:rPr lang="en-US" sz="1600" dirty="0"/>
              <a:t>(“Your age is “ + </a:t>
            </a:r>
            <a:r>
              <a:rPr lang="en-US" sz="1600" dirty="0" smtClean="0"/>
              <a:t>++age </a:t>
            </a:r>
            <a:r>
              <a:rPr lang="en-US" sz="1600" dirty="0"/>
              <a:t>+ “\n”);</a:t>
            </a:r>
          </a:p>
          <a:p>
            <a:pPr marL="1314450" lvl="3" indent="0" eaLnBrk="1" hangingPunct="1">
              <a:lnSpc>
                <a:spcPct val="90000"/>
              </a:lnSpc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845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76200"/>
            <a:ext cx="9144000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 Programming Lab 3 – 4.1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52956"/>
            <a:ext cx="7934067" cy="441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5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has the form: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while(condition)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i="1" dirty="0" smtClean="0">
                <a:latin typeface="Courier New" pitchFamily="49" charset="0"/>
              </a:rPr>
              <a:t>statements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While the condition is true, the statements will execute repeatedly.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smtClean="0">
                <a:latin typeface="Courier New" pitchFamily="49" charset="0"/>
              </a:rPr>
              <a:t>while</a:t>
            </a:r>
            <a:r>
              <a:rPr lang="en-US" sz="2800" dirty="0" smtClean="0"/>
              <a:t> loop is a </a:t>
            </a:r>
            <a:r>
              <a:rPr lang="en-US" sz="2800" i="1" dirty="0" smtClean="0">
                <a:solidFill>
                  <a:srgbClr val="FF0000"/>
                </a:solidFill>
              </a:rPr>
              <a:t>pretest</a:t>
            </a:r>
            <a:r>
              <a:rPr lang="en-US" sz="2800" dirty="0" smtClean="0"/>
              <a:t> loop, which means that it will test the value of the condition prior to executing the loop.</a:t>
            </a:r>
          </a:p>
        </p:txBody>
      </p:sp>
    </p:spTree>
    <p:extLst>
      <p:ext uri="{BB962C8B-B14F-4D97-AF65-F5344CB8AC3E}">
        <p14:creationId xmlns:p14="http://schemas.microsoft.com/office/powerpoint/2010/main" val="6403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while</a:t>
            </a:r>
            <a:r>
              <a:rPr lang="en-US" smtClean="0"/>
              <a:t> Loop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Care must be taken to set the condition to false somewhere in the loop so the loop will end.</a:t>
            </a:r>
          </a:p>
          <a:p>
            <a:pPr eaLnBrk="1" hangingPunct="1"/>
            <a:r>
              <a:rPr lang="en-US" dirty="0" smtClean="0"/>
              <a:t>Loops that do not end are called </a:t>
            </a:r>
            <a:r>
              <a:rPr lang="en-US" i="1" dirty="0" smtClean="0">
                <a:solidFill>
                  <a:srgbClr val="FF0000"/>
                </a:solidFill>
              </a:rPr>
              <a:t>infinite loops</a:t>
            </a:r>
            <a:r>
              <a:rPr lang="en-US" i="1" dirty="0" smtClean="0"/>
              <a:t>.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latin typeface="Courier New" pitchFamily="49" charset="0"/>
              </a:rPr>
              <a:t>while</a:t>
            </a:r>
            <a:r>
              <a:rPr lang="en-US" dirty="0" smtClean="0"/>
              <a:t> loop </a:t>
            </a:r>
            <a:r>
              <a:rPr lang="en-US" dirty="0" smtClean="0">
                <a:solidFill>
                  <a:srgbClr val="FF0000"/>
                </a:solidFill>
              </a:rPr>
              <a:t>executes 0 or more times</a:t>
            </a:r>
            <a:r>
              <a:rPr lang="en-US" dirty="0" smtClean="0"/>
              <a:t>. If the condition is false, the loop will not execute.</a:t>
            </a:r>
          </a:p>
          <a:p>
            <a:pPr eaLnBrk="1" hangingPunct="1"/>
            <a:r>
              <a:rPr lang="en-US" dirty="0" smtClean="0"/>
              <a:t>Example: </a:t>
            </a:r>
            <a:r>
              <a:rPr lang="en-US" dirty="0" smtClean="0">
                <a:hlinkClick r:id="rId3" action="ppaction://hlinkfile"/>
              </a:rPr>
              <a:t>WhileLoop.java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728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33400"/>
            <a:ext cx="653374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35487"/>
      </p:ext>
    </p:extLst>
  </p:cSld>
  <p:clrMapOvr>
    <a:masterClrMapping/>
  </p:clrMapOvr>
</p:sld>
</file>

<file path=ppt/theme/theme1.xml><?xml version="1.0" encoding="utf-8"?>
<a:theme xmlns:a="http://schemas.openxmlformats.org/drawingml/2006/main" name="2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Gaddis_CntrlStrc">
  <a:themeElements>
    <a:clrScheme name="2_Gaddis_CntrlStr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Gaddis_CntrlStrc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Gaddis_CntrlStr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addis_CntrlStr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addis_CntrlStr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4700</TotalTime>
  <Words>1487</Words>
  <Application>Microsoft Office PowerPoint</Application>
  <PresentationFormat>On-screen Show (4:3)</PresentationFormat>
  <Paragraphs>222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 Arial</vt:lpstr>
      <vt:lpstr>Arial</vt:lpstr>
      <vt:lpstr>Courier New</vt:lpstr>
      <vt:lpstr>Times New Roman</vt:lpstr>
      <vt:lpstr>Tw Cen MT</vt:lpstr>
      <vt:lpstr>ヒラギノ角ゴ Pro W3</vt:lpstr>
      <vt:lpstr>2_Gaddis_CntrlStrc</vt:lpstr>
      <vt:lpstr>3_Gaddis_CntrlStrc</vt:lpstr>
      <vt:lpstr>PowerPoint Presentation</vt:lpstr>
      <vt:lpstr>Examples’ Source Code </vt:lpstr>
      <vt:lpstr>Module Topics</vt:lpstr>
      <vt:lpstr>The Increment and Decrement Operators</vt:lpstr>
      <vt:lpstr>Differences Between Prefix and Postfix</vt:lpstr>
      <vt:lpstr>PowerPoint Presentation</vt:lpstr>
      <vt:lpstr>The while Loop</vt:lpstr>
      <vt:lpstr>The while Loop</vt:lpstr>
      <vt:lpstr>PowerPoint Presentation</vt:lpstr>
      <vt:lpstr>The while loop Flowchart</vt:lpstr>
      <vt:lpstr>Infinite Loops</vt:lpstr>
      <vt:lpstr>Infinite Loops</vt:lpstr>
      <vt:lpstr>Block Statements in Loops</vt:lpstr>
      <vt:lpstr>The while Loop for Input Validation</vt:lpstr>
      <vt:lpstr>PowerPoint Presentation</vt:lpstr>
      <vt:lpstr>The do-while Loop</vt:lpstr>
      <vt:lpstr>PowerPoint Presentation</vt:lpstr>
      <vt:lpstr>The do-while Loop Flowchart</vt:lpstr>
      <vt:lpstr>The for Loop</vt:lpstr>
      <vt:lpstr>The for Loop</vt:lpstr>
      <vt:lpstr>The for Loop Flowchart</vt:lpstr>
      <vt:lpstr>The Sections of The for Loop</vt:lpstr>
      <vt:lpstr>PowerPoint Presentation</vt:lpstr>
      <vt:lpstr>The for Loop Initialization</vt:lpstr>
      <vt:lpstr>The Update Expression</vt:lpstr>
      <vt:lpstr>Modifying The Control Variable</vt:lpstr>
      <vt:lpstr>Multiple Initializations and Updates</vt:lpstr>
      <vt:lpstr>PowerPoint Presentation</vt:lpstr>
      <vt:lpstr>Running Totals</vt:lpstr>
      <vt:lpstr>PowerPoint Presentation</vt:lpstr>
      <vt:lpstr>Logic for Calculating a Running Total</vt:lpstr>
      <vt:lpstr>Sentinel Values</vt:lpstr>
      <vt:lpstr>PowerPoint Presentation</vt:lpstr>
      <vt:lpstr>Nested Loops</vt:lpstr>
      <vt:lpstr>PowerPoint Presentation</vt:lpstr>
      <vt:lpstr>The break Statement</vt:lpstr>
      <vt:lpstr>The continue Statement</vt:lpstr>
      <vt:lpstr>Deciding Which Loops to Use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 to Computers and Java</dc:subject>
  <dc:creator>Tony Gaddis</dc:creator>
  <cp:keywords/>
  <dc:description/>
  <cp:lastModifiedBy>Vahabzadeh Monshi, Khandan</cp:lastModifiedBy>
  <cp:revision>139</cp:revision>
  <cp:lastPrinted>2009-04-22T19:24:48Z</cp:lastPrinted>
  <dcterms:created xsi:type="dcterms:W3CDTF">2003-06-09T20:51:31Z</dcterms:created>
  <dcterms:modified xsi:type="dcterms:W3CDTF">2018-07-31T00:45:03Z</dcterms:modified>
  <cp:category/>
</cp:coreProperties>
</file>