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71"/>
  </p:notesMasterIdLst>
  <p:sldIdLst>
    <p:sldId id="474" r:id="rId3"/>
    <p:sldId id="546" r:id="rId4"/>
    <p:sldId id="284" r:id="rId5"/>
    <p:sldId id="502" r:id="rId6"/>
    <p:sldId id="503" r:id="rId7"/>
    <p:sldId id="504" r:id="rId8"/>
    <p:sldId id="505" r:id="rId9"/>
    <p:sldId id="506" r:id="rId10"/>
    <p:sldId id="507" r:id="rId11"/>
    <p:sldId id="510" r:id="rId12"/>
    <p:sldId id="511" r:id="rId13"/>
    <p:sldId id="512" r:id="rId14"/>
    <p:sldId id="513" r:id="rId15"/>
    <p:sldId id="514" r:id="rId16"/>
    <p:sldId id="515" r:id="rId17"/>
    <p:sldId id="534" r:id="rId18"/>
    <p:sldId id="535" r:id="rId19"/>
    <p:sldId id="536" r:id="rId20"/>
    <p:sldId id="537" r:id="rId21"/>
    <p:sldId id="538" r:id="rId22"/>
    <p:sldId id="539" r:id="rId23"/>
    <p:sldId id="542" r:id="rId24"/>
    <p:sldId id="543" r:id="rId25"/>
    <p:sldId id="540" r:id="rId26"/>
    <p:sldId id="541" r:id="rId27"/>
    <p:sldId id="508" r:id="rId28"/>
    <p:sldId id="509" r:id="rId29"/>
    <p:sldId id="544" r:id="rId30"/>
    <p:sldId id="545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22" r:id="rId59"/>
    <p:sldId id="523" r:id="rId60"/>
    <p:sldId id="524" r:id="rId61"/>
    <p:sldId id="525" r:id="rId62"/>
    <p:sldId id="526" r:id="rId63"/>
    <p:sldId id="527" r:id="rId64"/>
    <p:sldId id="528" r:id="rId65"/>
    <p:sldId id="529" r:id="rId66"/>
    <p:sldId id="530" r:id="rId67"/>
    <p:sldId id="531" r:id="rId68"/>
    <p:sldId id="532" r:id="rId69"/>
    <p:sldId id="533" r:id="rId7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94625" autoAdjust="0"/>
  </p:normalViewPr>
  <p:slideViewPr>
    <p:cSldViewPr>
      <p:cViewPr varScale="1">
        <p:scale>
          <a:sx n="74" d="100"/>
          <a:sy n="74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1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B0031-B250-45DD-8C7D-C3E9BA95A554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4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7DE7B-B6F5-429C-9952-F02C7DCAB2C8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9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1FCFFD-8431-46DC-9035-3594974CF64E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859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CAEF5E-28C2-4F7E-B8E2-0336AF95D6F5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9456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196E3-E9C4-4C6F-90E9-634D87A5E401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60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196E3-E9C4-4C6F-90E9-634D87A5E401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22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196E3-E9C4-4C6F-90E9-634D87A5E401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6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6FFAF-F495-49C1-B45F-19135C7A66E9}" type="slidenum">
              <a:rPr lang="en-US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38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84B7EE-3C4A-4C20-81E3-3B4B71ED8664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03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8687B-EA9E-4BD4-9162-4F32F4F68B36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7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A4E30-EEA4-43CE-BB22-23D6443DF843}" type="slidenum">
              <a:rPr lang="en-US" smtClean="0">
                <a:latin typeface="Times New Roman" pitchFamily="18" charset="0"/>
                <a:cs typeface="Arial" pitchFamily="34" charset="0"/>
              </a:rPr>
              <a:pPr/>
              <a:t>3</a:t>
            </a:fld>
            <a:endParaRPr lang="en-US" smtClean="0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6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EE257-F001-431C-9177-56C8EBC53BA5}" type="slidenum">
              <a:rPr lang="en-US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43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FD367-D28C-4691-A06F-8D3CE55F8131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02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6CFA0-8B83-42C2-A158-CD2FF70341DC}" type="slidenum">
              <a:rPr lang="en-US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41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91E3C-88F5-45DC-987B-CBC9CD6D1FD3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06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68D5D-E255-4576-8D88-EEB72B25A869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33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CC570-3186-4F19-9F8D-156FC4AFCC7F}" type="slidenum">
              <a:rPr lang="en-US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58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F5235-8851-4B95-B417-503233097229}" type="slidenum">
              <a:rPr lang="en-US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44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A3E4A-25C6-47EB-B84E-50B40A51BEEA}" type="slidenum">
              <a:rPr lang="en-US" smtClean="0">
                <a:cs typeface="Arial" charset="0"/>
              </a:rPr>
              <a:pPr/>
              <a:t>40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96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15E8F-FF0B-491F-A621-23BAA910C7DA}" type="slidenum">
              <a:rPr lang="en-US" smtClean="0">
                <a:cs typeface="Arial" charset="0"/>
              </a:rPr>
              <a:pPr/>
              <a:t>41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78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19C60-8EB1-4AD2-9183-E017187C19CD}" type="slidenum">
              <a:rPr lang="en-US" smtClean="0">
                <a:cs typeface="Arial" charset="0"/>
              </a:rPr>
              <a:pPr/>
              <a:t>42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2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196E3-E9C4-4C6F-90E9-634D87A5E401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30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4811025-8EE7-4721-AD18-C86DF548B5D9}" type="slidenum">
              <a:rPr lang="en-US" sz="1200" smtClean="0"/>
              <a:pPr eaLnBrk="1" hangingPunct="1"/>
              <a:t>54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55440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8A595A3-40B5-4B0E-9BE7-96785B9A47B7}" type="slidenum">
              <a:rPr lang="en-US" sz="1200" smtClean="0"/>
              <a:pPr eaLnBrk="1" hangingPunct="1"/>
              <a:t>55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15766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806CC-9732-42C8-8A41-0965088EE7CC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6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A0EC6-8F86-45C3-81F6-ABD487BFF7BF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1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80355-2EAB-4638-8A9F-1181A4B8C134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7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5FE57A-911C-4309-958F-24E87394DF26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924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D185E-13E6-436E-9EB2-CB81996A98E8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6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01CF4-5EAB-472C-B30E-AED7A8C88238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81750"/>
            <a:ext cx="4343400" cy="47625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029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09600" y="1632912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4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Using Library Classes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ayrollDialog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CurrencyFormat.java" TargetMode="External"/><Relationship Id="rId2" Type="http://schemas.openxmlformats.org/officeDocument/2006/relationships/hyperlink" Target="Columns.jav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CurrencyFormat.java" TargetMode="External"/><Relationship Id="rId2" Type="http://schemas.openxmlformats.org/officeDocument/2006/relationships/hyperlink" Target="Columns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RollDice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5334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String to a Number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9248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en-US" dirty="0" err="1" smtClean="0">
                <a:cs typeface="Courier New" pitchFamily="49" charset="0"/>
              </a:rPr>
              <a:t>’s</a:t>
            </a: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showInputDialog</a:t>
            </a:r>
            <a:r>
              <a:rPr lang="en-US" dirty="0" smtClean="0">
                <a:cs typeface="Times New Roman" pitchFamily="18" charset="0"/>
              </a:rPr>
              <a:t> method always returns the user's input 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</a:rPr>
              <a:t>String</a:t>
            </a:r>
            <a:r>
              <a:rPr lang="en-US" dirty="0" smtClean="0"/>
              <a:t> containing a number, such as “127.89”, can be converted to a numeric data type.</a:t>
            </a:r>
          </a:p>
        </p:txBody>
      </p:sp>
    </p:spTree>
    <p:extLst>
      <p:ext uri="{BB962C8B-B14F-4D97-AF65-F5344CB8AC3E}">
        <p14:creationId xmlns:p14="http://schemas.microsoft.com/office/powerpoint/2010/main" val="22589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Parse Methods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Each of the numeric wrapper classes, (covered in Chapter 10) has a method that converts a string to a number.</a:t>
            </a:r>
          </a:p>
          <a:p>
            <a:pPr lvl="1" eaLnBrk="1" hangingPunct="1"/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Integer</a:t>
            </a:r>
            <a:r>
              <a:rPr lang="en-US" sz="2400" dirty="0" smtClean="0"/>
              <a:t> class has a method that converts a string to an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/>
              <a:t>,</a:t>
            </a:r>
          </a:p>
          <a:p>
            <a:pPr lvl="1" eaLnBrk="1" hangingPunct="1"/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Double</a:t>
            </a:r>
            <a:r>
              <a:rPr lang="en-US" sz="2400" dirty="0" smtClean="0"/>
              <a:t> class has a method that converts a string to a </a:t>
            </a:r>
            <a:r>
              <a:rPr lang="en-US" sz="2400" dirty="0" smtClean="0">
                <a:latin typeface="Courier New" pitchFamily="49" charset="0"/>
              </a:rPr>
              <a:t>double</a:t>
            </a:r>
            <a:r>
              <a:rPr lang="en-US" sz="2400" dirty="0" smtClean="0"/>
              <a:t>, and</a:t>
            </a:r>
          </a:p>
          <a:p>
            <a:pPr lvl="1" eaLnBrk="1" hangingPunct="1"/>
            <a:r>
              <a:rPr lang="en-US" sz="2400" dirty="0" smtClean="0"/>
              <a:t>etc.</a:t>
            </a:r>
          </a:p>
          <a:p>
            <a:pPr eaLnBrk="1" hangingPunct="1"/>
            <a:r>
              <a:rPr lang="en-US" sz="2800" dirty="0" smtClean="0"/>
              <a:t>These methods are known as </a:t>
            </a:r>
            <a:r>
              <a:rPr lang="en-US" sz="2800" i="1" dirty="0" smtClean="0">
                <a:solidFill>
                  <a:srgbClr val="FF0000"/>
                </a:solidFill>
              </a:rPr>
              <a:t>parse methods </a:t>
            </a:r>
            <a:r>
              <a:rPr lang="en-US" sz="2800" dirty="0" smtClean="0"/>
              <a:t>because their names begin with the word “parse.”</a:t>
            </a:r>
          </a:p>
        </p:txBody>
      </p:sp>
    </p:spTree>
    <p:extLst>
      <p:ext uri="{BB962C8B-B14F-4D97-AF65-F5344CB8AC3E}">
        <p14:creationId xmlns:p14="http://schemas.microsoft.com/office/powerpoint/2010/main" val="23337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Parse Methods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Store 1 in </a:t>
            </a:r>
            <a:r>
              <a:rPr lang="en-US" sz="1600" b="1" dirty="0" err="1" smtClean="0">
                <a:latin typeface="Courier New" pitchFamily="49" charset="0"/>
              </a:rPr>
              <a:t>bVar</a:t>
            </a:r>
            <a:r>
              <a:rPr lang="en-US" sz="16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byte </a:t>
            </a:r>
            <a:r>
              <a:rPr lang="en-US" sz="1600" b="1" dirty="0" err="1" smtClean="0">
                <a:latin typeface="Courier New" pitchFamily="49" charset="0"/>
              </a:rPr>
              <a:t>bVar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Byte.parseByte</a:t>
            </a:r>
            <a:r>
              <a:rPr lang="en-US" sz="1600" b="1" dirty="0" smtClean="0">
                <a:latin typeface="Courier New" pitchFamily="49" charset="0"/>
              </a:rPr>
              <a:t>("1");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Store 2599 in </a:t>
            </a:r>
            <a:r>
              <a:rPr lang="en-US" sz="1600" b="1" dirty="0" err="1" smtClean="0">
                <a:latin typeface="Courier New" pitchFamily="49" charset="0"/>
              </a:rPr>
              <a:t>iVar</a:t>
            </a:r>
            <a:r>
              <a:rPr lang="en-US" sz="16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iVar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Integer.parseInt</a:t>
            </a:r>
            <a:r>
              <a:rPr lang="en-US" sz="1600" b="1" dirty="0" smtClean="0">
                <a:latin typeface="Courier New" pitchFamily="49" charset="0"/>
              </a:rPr>
              <a:t>("2599");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Store 10 in </a:t>
            </a:r>
            <a:r>
              <a:rPr lang="en-US" sz="1600" b="1" dirty="0" err="1" smtClean="0">
                <a:latin typeface="Courier New" pitchFamily="49" charset="0"/>
              </a:rPr>
              <a:t>sVar</a:t>
            </a:r>
            <a:r>
              <a:rPr lang="en-US" sz="16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short </a:t>
            </a:r>
            <a:r>
              <a:rPr lang="en-US" sz="1600" b="1" dirty="0" err="1" smtClean="0">
                <a:latin typeface="Courier New" pitchFamily="49" charset="0"/>
              </a:rPr>
              <a:t>sVar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Short.parseShort</a:t>
            </a:r>
            <a:r>
              <a:rPr lang="en-US" sz="1600" b="1" dirty="0" smtClean="0">
                <a:latin typeface="Courier New" pitchFamily="49" charset="0"/>
              </a:rPr>
              <a:t>("10");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Store 15908 in </a:t>
            </a:r>
            <a:r>
              <a:rPr lang="en-US" sz="1600" b="1" dirty="0" err="1" smtClean="0">
                <a:latin typeface="Courier New" pitchFamily="49" charset="0"/>
              </a:rPr>
              <a:t>lVar</a:t>
            </a:r>
            <a:r>
              <a:rPr lang="en-US" sz="16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</a:rPr>
              <a:t>lVar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Long.parseLong</a:t>
            </a:r>
            <a:r>
              <a:rPr lang="en-US" sz="1600" b="1" dirty="0" smtClean="0">
                <a:latin typeface="Courier New" pitchFamily="49" charset="0"/>
              </a:rPr>
              <a:t>("15908");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Store 12.3 in </a:t>
            </a:r>
            <a:r>
              <a:rPr lang="en-US" sz="1600" b="1" dirty="0" err="1" smtClean="0">
                <a:latin typeface="Courier New" pitchFamily="49" charset="0"/>
              </a:rPr>
              <a:t>fVar</a:t>
            </a:r>
            <a:r>
              <a:rPr lang="en-US" sz="16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float </a:t>
            </a:r>
            <a:r>
              <a:rPr lang="en-US" sz="1600" b="1" dirty="0" err="1" smtClean="0">
                <a:latin typeface="Courier New" pitchFamily="49" charset="0"/>
              </a:rPr>
              <a:t>fVar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Float.parseFloat</a:t>
            </a:r>
            <a:r>
              <a:rPr lang="en-US" sz="1600" b="1" dirty="0" smtClean="0">
                <a:latin typeface="Courier New" pitchFamily="49" charset="0"/>
              </a:rPr>
              <a:t>("12.3");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Store 7945.6 in </a:t>
            </a:r>
            <a:r>
              <a:rPr lang="en-US" sz="1600" b="1" dirty="0" err="1" smtClean="0">
                <a:latin typeface="Courier New" pitchFamily="49" charset="0"/>
              </a:rPr>
              <a:t>dVar</a:t>
            </a:r>
            <a:r>
              <a:rPr lang="en-US" sz="16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double </a:t>
            </a:r>
            <a:r>
              <a:rPr lang="en-US" sz="1600" b="1" dirty="0" err="1" smtClean="0">
                <a:latin typeface="Courier New" pitchFamily="49" charset="0"/>
              </a:rPr>
              <a:t>dVar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Double.parseDouble</a:t>
            </a:r>
            <a:r>
              <a:rPr lang="en-US" sz="1600" b="1" dirty="0" smtClean="0">
                <a:latin typeface="Courier New" pitchFamily="49" charset="0"/>
              </a:rPr>
              <a:t>("7945.6");</a:t>
            </a:r>
          </a:p>
        </p:txBody>
      </p:sp>
    </p:spTree>
    <p:extLst>
      <p:ext uri="{BB962C8B-B14F-4D97-AF65-F5344CB8AC3E}">
        <p14:creationId xmlns:p14="http://schemas.microsoft.com/office/powerpoint/2010/main" val="36121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Reading an Integer with an Input Dialog</a:t>
            </a:r>
          </a:p>
        </p:txBody>
      </p:sp>
      <p:sp>
        <p:nvSpPr>
          <p:cNvPr id="184324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8229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number;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</a:t>
            </a:r>
            <a:r>
              <a:rPr lang="en-US" altLang="en-US" sz="2400" dirty="0" err="1">
                <a:latin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JOptionPane.showInputDialog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"Enter a number.");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number = </a:t>
            </a:r>
            <a:r>
              <a:rPr lang="en-US" altLang="en-US" sz="2400" dirty="0" err="1">
                <a:latin typeface="Courier New" panose="02070309020205020404" pitchFamily="49" charset="0"/>
              </a:rPr>
              <a:t>Integer.parseInt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9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Reading a </a:t>
            </a:r>
            <a:r>
              <a:rPr lang="en-US" altLang="en-US" sz="3200" smtClean="0">
                <a:latin typeface="Courier New" panose="02070309020205020404" pitchFamily="49" charset="0"/>
              </a:rPr>
              <a:t>double</a:t>
            </a:r>
            <a:r>
              <a:rPr lang="en-US" altLang="en-US" sz="3200" smtClean="0"/>
              <a:t> with an Input Dialog</a:t>
            </a:r>
          </a:p>
        </p:txBody>
      </p:sp>
      <p:sp>
        <p:nvSpPr>
          <p:cNvPr id="186372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8229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double price;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</a:t>
            </a:r>
            <a:r>
              <a:rPr lang="en-US" altLang="en-US" sz="2400" dirty="0" err="1">
                <a:latin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JOptionPane.showInputDialog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"Enter the retail price.");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price = </a:t>
            </a:r>
            <a:r>
              <a:rPr lang="en-US" altLang="en-US" sz="2400" dirty="0" err="1">
                <a:latin typeface="Courier New" panose="02070309020205020404" pitchFamily="49" charset="0"/>
              </a:rPr>
              <a:t>Double.parseDouble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86373" name="Text Box 4"/>
          <p:cNvSpPr txBox="1">
            <a:spLocks noChangeArrowheads="1"/>
          </p:cNvSpPr>
          <p:nvPr/>
        </p:nvSpPr>
        <p:spPr bwMode="auto">
          <a:xfrm>
            <a:off x="609600" y="4572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/>
              <a:t>See example: </a:t>
            </a:r>
            <a:r>
              <a:rPr lang="en-US" altLang="en-US" sz="2400">
                <a:hlinkClick r:id="rId3" action="ppaction://hlinkfile"/>
              </a:rPr>
              <a:t>PayrollDialog.java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956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78456"/>
            <a:ext cx="5362415" cy="677954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76200" y="1805074"/>
            <a:ext cx="1524000" cy="1911392"/>
            <a:chOff x="76200" y="1805074"/>
            <a:chExt cx="1524000" cy="19113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33400" y="1805074"/>
              <a:ext cx="1066800" cy="1238250"/>
              <a:chOff x="685800" y="5029200"/>
              <a:chExt cx="1066702" cy="1238310"/>
            </a:xfrm>
          </p:grpSpPr>
          <p:pic>
            <p:nvPicPr>
              <p:cNvPr id="4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1" y="5029200"/>
                <a:ext cx="914400" cy="852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6"/>
              <p:cNvSpPr txBox="1">
                <a:spLocks noChangeArrowheads="1"/>
              </p:cNvSpPr>
              <p:nvPr/>
            </p:nvSpPr>
            <p:spPr bwMode="auto">
              <a:xfrm>
                <a:off x="685800" y="5867400"/>
                <a:ext cx="106670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7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7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7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7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7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7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7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7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07" charset="-128"/>
                  </a:defRPr>
                </a:lvl9pPr>
              </a:lstStyle>
              <a:p>
                <a:pPr eaLnBrk="1" hangingPunct="1"/>
                <a:r>
                  <a:rPr lang="en-US"/>
                  <a:t>TRY IT!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6200" y="325480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7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Dialog Boxes - JavaFX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dialog box </a:t>
            </a:r>
            <a:r>
              <a:rPr lang="en-US" dirty="0" smtClean="0"/>
              <a:t>is a small </a:t>
            </a:r>
            <a:r>
              <a:rPr lang="en-US" dirty="0" smtClean="0">
                <a:solidFill>
                  <a:srgbClr val="FF0000"/>
                </a:solidFill>
              </a:rPr>
              <a:t>graphical window </a:t>
            </a:r>
            <a:r>
              <a:rPr lang="en-US" dirty="0" smtClean="0"/>
              <a:t>that displays a message to the user or requests input.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variety of dialog boxes can be displayed using the </a:t>
            </a:r>
            <a:r>
              <a:rPr lang="en-US" dirty="0" smtClean="0">
                <a:latin typeface="Courier New" pitchFamily="49" charset="0"/>
              </a:rPr>
              <a:t>Alert</a:t>
            </a:r>
            <a:r>
              <a:rPr lang="en-US" dirty="0" smtClean="0"/>
              <a:t> class.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Four of these dialog boxes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Information</a:t>
            </a:r>
            <a:r>
              <a:rPr lang="en-US" dirty="0" smtClean="0"/>
              <a:t> Dialog - a dialog box that displays a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Warning </a:t>
            </a:r>
            <a:r>
              <a:rPr lang="en-US" dirty="0" smtClean="0"/>
              <a:t>Dialog - a dialog box that displays a warning.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Error </a:t>
            </a:r>
            <a:r>
              <a:rPr lang="en-US" dirty="0" smtClean="0"/>
              <a:t>Dialog – a dialog box that displays an error.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Confirmation</a:t>
            </a:r>
            <a:r>
              <a:rPr lang="en-US" dirty="0" smtClean="0"/>
              <a:t> Dialog – a dialog box that displays options for a user to select</a:t>
            </a:r>
          </a:p>
        </p:txBody>
      </p:sp>
    </p:spTree>
    <p:extLst>
      <p:ext uri="{BB962C8B-B14F-4D97-AF65-F5344CB8AC3E}">
        <p14:creationId xmlns:p14="http://schemas.microsoft.com/office/powerpoint/2010/main" val="18294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70895"/>
            <a:ext cx="6072187" cy="66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3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759035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7620000" cy="46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3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"/>
            <a:ext cx="7543800" cy="57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1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"/>
            <a:ext cx="6053138" cy="67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Dialog Boxes - JavaFX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ialog boxes can also be displayed using the </a:t>
            </a:r>
            <a:r>
              <a:rPr lang="en-US" dirty="0" err="1" smtClean="0">
                <a:latin typeface="Courier New" pitchFamily="49" charset="0"/>
              </a:rPr>
              <a:t>TextInputDialog</a:t>
            </a:r>
            <a:r>
              <a:rPr lang="en-US" dirty="0" smtClean="0">
                <a:latin typeface="Courier New" pitchFamily="49" charset="0"/>
              </a:rPr>
              <a:t> and </a:t>
            </a:r>
            <a:r>
              <a:rPr lang="en-US" dirty="0" err="1" smtClean="0">
                <a:latin typeface="Courier New" pitchFamily="49" charset="0"/>
              </a:rPr>
              <a:t>ChoiceDialog</a:t>
            </a:r>
            <a:r>
              <a:rPr lang="en-US" dirty="0" smtClean="0"/>
              <a:t> classes.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TextInputDialog</a:t>
            </a:r>
            <a:r>
              <a:rPr lang="en-US" dirty="0" smtClean="0"/>
              <a:t> </a:t>
            </a:r>
            <a:r>
              <a:rPr lang="en-US" altLang="en-US" dirty="0" smtClean="0"/>
              <a:t>displays </a:t>
            </a:r>
            <a:r>
              <a:rPr lang="en-US" altLang="en-US" dirty="0"/>
              <a:t>a text field, an Ok button and a Cancel button.</a:t>
            </a:r>
          </a:p>
          <a:p>
            <a:pPr eaLnBrk="1" hangingPunct="1"/>
            <a:r>
              <a:rPr lang="en-US" altLang="en-US" dirty="0"/>
              <a:t>If Ok is pressed, </a:t>
            </a:r>
            <a:r>
              <a:rPr lang="en-US" altLang="en-US" dirty="0" smtClean="0"/>
              <a:t>the </a:t>
            </a:r>
            <a:r>
              <a:rPr lang="en-US" altLang="en-US" dirty="0"/>
              <a:t>user’s </a:t>
            </a:r>
            <a:r>
              <a:rPr lang="en-US" altLang="en-US" dirty="0" smtClean="0"/>
              <a:t>input can be extracted.</a:t>
            </a:r>
            <a:endParaRPr lang="en-US" altLang="en-US" dirty="0"/>
          </a:p>
          <a:p>
            <a:pPr eaLnBrk="1" hangingPunct="1"/>
            <a:r>
              <a:rPr lang="en-US" altLang="en-US" dirty="0"/>
              <a:t>If Cancel is pressed, the </a:t>
            </a:r>
            <a:r>
              <a:rPr lang="en-US" altLang="en-US" dirty="0" smtClean="0"/>
              <a:t>result is false.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5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Dialog Boxes - JavaFX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29468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ChoiceDialog</a:t>
            </a:r>
            <a:r>
              <a:rPr lang="en-US" dirty="0" smtClean="0"/>
              <a:t> </a:t>
            </a:r>
            <a:r>
              <a:rPr lang="en-US" altLang="en-US" dirty="0" smtClean="0"/>
              <a:t>displays </a:t>
            </a:r>
            <a:r>
              <a:rPr lang="en-US" altLang="en-US" dirty="0"/>
              <a:t>a </a:t>
            </a:r>
            <a:r>
              <a:rPr lang="en-US" altLang="en-US" dirty="0" err="1"/>
              <a:t>C</a:t>
            </a:r>
            <a:r>
              <a:rPr lang="en-US" altLang="en-US" dirty="0" err="1" smtClean="0"/>
              <a:t>omboBox</a:t>
            </a:r>
            <a:r>
              <a:rPr lang="en-US" altLang="en-US" dirty="0" smtClean="0"/>
              <a:t>, </a:t>
            </a:r>
            <a:r>
              <a:rPr lang="en-US" altLang="en-US" dirty="0"/>
              <a:t>an Ok button and a Cancel button.</a:t>
            </a:r>
          </a:p>
          <a:p>
            <a:pPr eaLnBrk="1" hangingPunct="1"/>
            <a:r>
              <a:rPr lang="en-US" altLang="en-US" dirty="0" smtClean="0"/>
              <a:t>If the user selects something from the </a:t>
            </a:r>
            <a:r>
              <a:rPr lang="en-US" altLang="en-US" dirty="0" err="1" smtClean="0"/>
              <a:t>ComboBox</a:t>
            </a:r>
            <a:r>
              <a:rPr lang="en-US" altLang="en-US" dirty="0" smtClean="0"/>
              <a:t> and presses Ok, the </a:t>
            </a:r>
            <a:r>
              <a:rPr lang="en-US" altLang="en-US" dirty="0"/>
              <a:t>user’s </a:t>
            </a:r>
            <a:r>
              <a:rPr lang="en-US" altLang="en-US" dirty="0" smtClean="0"/>
              <a:t>input can be extracted.</a:t>
            </a:r>
            <a:endParaRPr lang="en-US" altLang="en-US" dirty="0"/>
          </a:p>
          <a:p>
            <a:pPr eaLnBrk="1" hangingPunct="1"/>
            <a:r>
              <a:rPr lang="en-US" altLang="en-US" dirty="0"/>
              <a:t>If Cancel is pressed, </a:t>
            </a:r>
            <a:r>
              <a:rPr lang="en-US" altLang="en-US" dirty="0" smtClean="0"/>
              <a:t>of the user doesn’t select something from the </a:t>
            </a:r>
            <a:r>
              <a:rPr lang="en-US" altLang="en-US" dirty="0" err="1" smtClean="0"/>
              <a:t>ComboBox</a:t>
            </a:r>
            <a:r>
              <a:rPr lang="en-US" altLang="en-US" dirty="0" smtClean="0"/>
              <a:t>, the result is false.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4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33375"/>
            <a:ext cx="70866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66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"/>
            <a:ext cx="641367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System.exit</a:t>
            </a:r>
            <a:r>
              <a:rPr lang="en-US" smtClean="0"/>
              <a:t> Method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program that uses </a:t>
            </a:r>
            <a:r>
              <a:rPr lang="en-US" dirty="0" err="1" smtClean="0">
                <a:latin typeface="Courier New" pitchFamily="49" charset="0"/>
              </a:rPr>
              <a:t>JOptionPane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</a:rPr>
              <a:t> Alert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TextInput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ChoiceInput</a:t>
            </a:r>
            <a:r>
              <a:rPr lang="en-US" dirty="0" smtClean="0"/>
              <a:t> does not automatically stop executing when the end of the main method is reached.</a:t>
            </a:r>
          </a:p>
          <a:p>
            <a:pPr eaLnBrk="1" hangingPunct="1"/>
            <a:r>
              <a:rPr lang="en-US" dirty="0" smtClean="0"/>
              <a:t>Java generates a </a:t>
            </a:r>
            <a:r>
              <a:rPr lang="en-US" i="1" dirty="0" smtClean="0"/>
              <a:t>thread</a:t>
            </a:r>
            <a:r>
              <a:rPr lang="en-US" dirty="0" smtClean="0"/>
              <a:t>, which is a process running in the computer, when a one of these objects is created.</a:t>
            </a:r>
          </a:p>
          <a:p>
            <a:pPr eaLnBrk="1" hangingPunct="1"/>
            <a:r>
              <a:rPr lang="en-US" dirty="0" smtClean="0"/>
              <a:t>If the </a:t>
            </a:r>
            <a:r>
              <a:rPr lang="en-US" dirty="0" err="1" smtClean="0">
                <a:latin typeface="Courier New" pitchFamily="49" charset="0"/>
              </a:rPr>
              <a:t>System.exit</a:t>
            </a:r>
            <a:r>
              <a:rPr lang="en-US" dirty="0" smtClean="0"/>
              <a:t> method is not called, this thread continues to execute.</a:t>
            </a:r>
          </a:p>
        </p:txBody>
      </p:sp>
    </p:spTree>
    <p:extLst>
      <p:ext uri="{BB962C8B-B14F-4D97-AF65-F5344CB8AC3E}">
        <p14:creationId xmlns:p14="http://schemas.microsoft.com/office/powerpoint/2010/main" val="28160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System.exit</a:t>
            </a:r>
            <a:r>
              <a:rPr lang="en-US" smtClean="0"/>
              <a:t> Method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System.exit</a:t>
            </a:r>
            <a:r>
              <a:rPr lang="en-US" sz="2800" dirty="0" smtClean="0"/>
              <a:t> method requires an integer argument.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System.exit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This argument is an </a:t>
            </a:r>
            <a:r>
              <a:rPr lang="en-US" sz="2800" i="1" dirty="0" smtClean="0"/>
              <a:t>exit code </a:t>
            </a:r>
            <a:r>
              <a:rPr lang="en-US" sz="2800" dirty="0" smtClean="0"/>
              <a:t>that is passed back to the operating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This code is usually ignored, however, it can be used outside the program: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to indicate whether the program </a:t>
            </a:r>
            <a:r>
              <a:rPr lang="en-US" sz="2400" dirty="0" smtClean="0">
                <a:solidFill>
                  <a:srgbClr val="FF0000"/>
                </a:solidFill>
              </a:rPr>
              <a:t>ended successfully </a:t>
            </a:r>
            <a:r>
              <a:rPr lang="en-US" sz="2400" dirty="0" smtClean="0"/>
              <a:t>or as the result of a failure.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value 0 traditionally indicates that the program ended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5836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4419600" cy="6550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304800"/>
            <a:ext cx="230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using </a:t>
            </a:r>
            <a:r>
              <a:rPr lang="en-US" dirty="0" err="1" smtClean="0"/>
              <a:t>JOptionPane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10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4191000" cy="6372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98120"/>
            <a:ext cx="3790950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8800" y="2738347"/>
            <a:ext cx="2306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using </a:t>
            </a:r>
            <a:r>
              <a:rPr lang="en-US" dirty="0" err="1" smtClean="0"/>
              <a:t>TextInputDialog</a:t>
            </a:r>
            <a:r>
              <a:rPr lang="en-US" dirty="0" smtClean="0"/>
              <a:t> and 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4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4 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763000" cy="4724400"/>
          </a:xfrm>
        </p:spPr>
        <p:txBody>
          <a:bodyPr/>
          <a:lstStyle/>
          <a:p>
            <a:r>
              <a:rPr lang="en-US" sz="2800" dirty="0"/>
              <a:t>2.14 Dialog </a:t>
            </a:r>
            <a:r>
              <a:rPr lang="en-US" sz="2800" dirty="0" smtClean="0"/>
              <a:t>Boxes - Swing</a:t>
            </a:r>
          </a:p>
          <a:p>
            <a:pPr lvl="1"/>
            <a:r>
              <a:rPr lang="en-US" sz="2000" dirty="0" err="1"/>
              <a:t>JOptionPage</a:t>
            </a:r>
            <a:r>
              <a:rPr lang="en-US" sz="2000" dirty="0"/>
              <a:t> Class – Message and Input Dialog </a:t>
            </a:r>
            <a:endParaRPr lang="en-US" sz="2000" dirty="0" smtClean="0"/>
          </a:p>
          <a:p>
            <a:r>
              <a:rPr lang="en-US" sz="2400" dirty="0" smtClean="0"/>
              <a:t>Dialog Boxes – JavaFX</a:t>
            </a:r>
          </a:p>
          <a:p>
            <a:pPr lvl="1"/>
            <a:r>
              <a:rPr lang="en-US" sz="2000" dirty="0" smtClean="0"/>
              <a:t>Alert, </a:t>
            </a:r>
            <a:r>
              <a:rPr lang="en-US" sz="2000" dirty="0" err="1" smtClean="0"/>
              <a:t>TextInput</a:t>
            </a:r>
            <a:r>
              <a:rPr lang="en-US" sz="2000" dirty="0" smtClean="0"/>
              <a:t>, Choice</a:t>
            </a:r>
            <a:endParaRPr lang="en-US" sz="2000" dirty="0"/>
          </a:p>
          <a:p>
            <a:r>
              <a:rPr lang="en-US" sz="2800" dirty="0"/>
              <a:t>3.10 The </a:t>
            </a:r>
            <a:r>
              <a:rPr lang="en-US" sz="2800" dirty="0" err="1"/>
              <a:t>system.out.printf</a:t>
            </a:r>
            <a:r>
              <a:rPr lang="en-US" sz="2800" dirty="0"/>
              <a:t> Method  </a:t>
            </a:r>
          </a:p>
          <a:p>
            <a:r>
              <a:rPr lang="en-US" sz="2800" dirty="0"/>
              <a:t>3.11 Creating Objects with the </a:t>
            </a:r>
            <a:r>
              <a:rPr lang="en-US" sz="2800" dirty="0" err="1"/>
              <a:t>DecimalFormat</a:t>
            </a:r>
            <a:r>
              <a:rPr lang="en-US" sz="2800" dirty="0"/>
              <a:t> Class  </a:t>
            </a:r>
          </a:p>
          <a:p>
            <a:r>
              <a:rPr lang="en-US" sz="2800" dirty="0"/>
              <a:t>4.11 Generating Random Numbers with the Random Class</a:t>
            </a:r>
          </a:p>
          <a:p>
            <a:r>
              <a:rPr lang="en-US" sz="2800" dirty="0"/>
              <a:t>Using the </a:t>
            </a:r>
            <a:r>
              <a:rPr lang="en-US" sz="2800" dirty="0" smtClean="0"/>
              <a:t>API</a:t>
            </a:r>
          </a:p>
          <a:p>
            <a:r>
              <a:rPr lang="en-US" sz="2800" dirty="0" smtClean="0"/>
              <a:t>Design: Data Element and Driver classes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/>
              <a:t> Method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use the </a:t>
            </a:r>
            <a:r>
              <a:rPr lang="en-US" dirty="0" err="1" smtClean="0">
                <a:latin typeface="Courier New" pitchFamily="49" charset="0"/>
              </a:rPr>
              <a:t>System.out.printf</a:t>
            </a:r>
            <a:r>
              <a:rPr lang="en-US" dirty="0" smtClean="0"/>
              <a:t> method to perform formatted console output.</a:t>
            </a:r>
          </a:p>
          <a:p>
            <a:pPr eaLnBrk="1" hangingPunct="1"/>
            <a:r>
              <a:rPr lang="en-US" dirty="0" smtClean="0"/>
              <a:t>The general format of the method 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</a:rPr>
              <a:t>System.out.printf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i="1" dirty="0" err="1" smtClean="0">
                <a:latin typeface="Courier New" pitchFamily="49" charset="0"/>
              </a:rPr>
              <a:t>FormatString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i="1" dirty="0" err="1" smtClean="0">
                <a:latin typeface="Courier New" pitchFamily="49" charset="0"/>
              </a:rPr>
              <a:t>ArgList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eaLnBrk="1" hangingPunct="1"/>
            <a:endParaRPr lang="en-US" sz="2000" dirty="0"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Format string – shows how output should be formatted</a:t>
            </a:r>
          </a:p>
          <a:p>
            <a:pPr eaLnBrk="1" hangingPunct="1"/>
            <a:r>
              <a:rPr lang="en-US" sz="2800" dirty="0" smtClean="0"/>
              <a:t>Format </a:t>
            </a:r>
            <a:r>
              <a:rPr lang="en-US" sz="2800" dirty="0" err="1" smtClean="0"/>
              <a:t>specifiers</a:t>
            </a:r>
            <a:r>
              <a:rPr lang="en-US" sz="2800" dirty="0" smtClean="0"/>
              <a:t> – % followed by letter describing format</a:t>
            </a:r>
            <a:endParaRPr lang="en-US" sz="2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Method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77724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baseline="0">
                <a:latin typeface="Courier New" pitchFamily="49" charset="0"/>
              </a:rPr>
              <a:t>System.out.printf(</a:t>
            </a:r>
            <a:r>
              <a:rPr lang="en-US" i="1" baseline="0">
                <a:latin typeface="Courier New" pitchFamily="49" charset="0"/>
              </a:rPr>
              <a:t>FormatString</a:t>
            </a:r>
            <a:r>
              <a:rPr lang="en-US" baseline="0">
                <a:latin typeface="Courier New" pitchFamily="49" charset="0"/>
              </a:rPr>
              <a:t>, </a:t>
            </a:r>
            <a:r>
              <a:rPr lang="en-US" i="1" baseline="0">
                <a:latin typeface="Courier New" pitchFamily="49" charset="0"/>
              </a:rPr>
              <a:t>ArgList</a:t>
            </a:r>
            <a:r>
              <a:rPr lang="en-US" baseline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533400" y="3352800"/>
            <a:ext cx="2819400" cy="19272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baseline="0">
                <a:solidFill>
                  <a:srgbClr val="FF3300"/>
                </a:solidFill>
                <a:latin typeface="Courier New" pitchFamily="49" charset="0"/>
              </a:rPr>
              <a:t>FormatString</a:t>
            </a:r>
            <a:r>
              <a:rPr lang="en-US" b="1" baseline="0">
                <a:solidFill>
                  <a:srgbClr val="FF3300"/>
                </a:solidFill>
              </a:rPr>
              <a:t> is a string that contains text and/or special formatting specifiers.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4572000" y="3352800"/>
            <a:ext cx="3810000" cy="22923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i="1" baseline="0">
                <a:solidFill>
                  <a:srgbClr val="FF3300"/>
                </a:solidFill>
                <a:latin typeface="Courier New" pitchFamily="49" charset="0"/>
              </a:rPr>
              <a:t>ArgList</a:t>
            </a:r>
            <a:r>
              <a:rPr lang="en-US" b="1" baseline="0">
                <a:solidFill>
                  <a:srgbClr val="FF3300"/>
                </a:solidFill>
              </a:rPr>
              <a:t> is optional. It is a list of additional arguments that will be formatted according to the format specifiers listed in the format string.</a:t>
            </a:r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 flipV="1">
            <a:off x="1828800" y="2819400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1828800" y="2819400"/>
            <a:ext cx="3200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 flipV="1">
            <a:off x="5029200" y="2209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 flipV="1">
            <a:off x="6477000" y="2819400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6477000" y="2819400"/>
            <a:ext cx="685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 flipV="1">
            <a:off x="7162800" y="2209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873490" y="152400"/>
            <a:ext cx="46522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400" b="1" dirty="0" smtClean="0">
                <a:latin typeface="Lucida Sans" pitchFamily="34" charset="0"/>
              </a:rPr>
              <a:t>Formatting Numbers - </a:t>
            </a:r>
            <a:r>
              <a:rPr lang="en-US" sz="2400" b="1" dirty="0" err="1" smtClean="0">
                <a:latin typeface="Lucida Sans" pitchFamily="34" charset="0"/>
              </a:rPr>
              <a:t>printf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230868" y="1176040"/>
            <a:ext cx="8760732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9pPr>
          </a:lstStyle>
          <a:p>
            <a:pPr algn="l" eaLnBrk="1" hangingPunct="1"/>
            <a:r>
              <a:rPr lang="en-US" sz="2400" dirty="0"/>
              <a:t>Use the </a:t>
            </a:r>
            <a:r>
              <a:rPr lang="en-US" sz="2400" dirty="0" err="1"/>
              <a:t>printf</a:t>
            </a:r>
            <a:r>
              <a:rPr lang="en-US" sz="2400" dirty="0"/>
              <a:t> method of the </a:t>
            </a:r>
            <a:r>
              <a:rPr lang="en-US" sz="2400" dirty="0" err="1"/>
              <a:t>PrintStream</a:t>
            </a:r>
            <a:r>
              <a:rPr lang="en-US" sz="2400" dirty="0"/>
              <a:t> class.  Uses a format </a:t>
            </a:r>
          </a:p>
          <a:p>
            <a:pPr algn="l" eaLnBrk="1" hangingPunct="1"/>
            <a:r>
              <a:rPr lang="en-US" sz="2400" dirty="0"/>
              <a:t>	string and format </a:t>
            </a:r>
            <a:r>
              <a:rPr lang="en-US" sz="2400" dirty="0" err="1"/>
              <a:t>specifiers</a:t>
            </a:r>
            <a:endParaRPr lang="en-US" sz="2400" dirty="0"/>
          </a:p>
          <a:p>
            <a:pPr algn="l" eaLnBrk="1" hangingPunct="1"/>
            <a:endParaRPr lang="en-US" sz="2400" dirty="0"/>
          </a:p>
          <a:p>
            <a:pPr algn="l" eaLnBrk="1" hangingPunct="1">
              <a:spcAft>
                <a:spcPts val="1200"/>
              </a:spcAft>
            </a:pPr>
            <a:r>
              <a:rPr lang="en-US" sz="2400" dirty="0" err="1"/>
              <a:t>System.out.printf</a:t>
            </a:r>
            <a:r>
              <a:rPr lang="en-US" sz="2400" dirty="0"/>
              <a:t>(“Total: %5.2f”, total</a:t>
            </a:r>
            <a:r>
              <a:rPr lang="en-US" sz="2400" dirty="0" smtClean="0"/>
              <a:t>);</a:t>
            </a:r>
            <a:endParaRPr lang="en-US" sz="2400" dirty="0"/>
          </a:p>
          <a:p>
            <a:pPr algn="l" eaLnBrk="1" hangingPunct="1"/>
            <a:r>
              <a:rPr lang="en-US" sz="2400" dirty="0"/>
              <a:t>	Fixed point number with width of 5 and 2 decimal places</a:t>
            </a:r>
          </a:p>
          <a:p>
            <a:pPr algn="l" eaLnBrk="1" hangingPunct="1"/>
            <a:endParaRPr lang="en-US" sz="2400" dirty="0"/>
          </a:p>
          <a:p>
            <a:pPr algn="l" eaLnBrk="1" hangingPunct="1">
              <a:spcAft>
                <a:spcPts val="1200"/>
              </a:spcAft>
            </a:pPr>
            <a:r>
              <a:rPr lang="en-US" sz="2400" dirty="0" err="1"/>
              <a:t>System.out.printf</a:t>
            </a:r>
            <a:r>
              <a:rPr lang="en-US" sz="2400" dirty="0"/>
              <a:t>(“%-6s%5.2f%n”, “Tax”, total</a:t>
            </a:r>
            <a:r>
              <a:rPr lang="en-US" sz="2400" dirty="0" smtClean="0"/>
              <a:t>);</a:t>
            </a:r>
            <a:endParaRPr lang="en-US" sz="2400" dirty="0"/>
          </a:p>
          <a:p>
            <a:pPr algn="l" eaLnBrk="1" hangingPunct="1"/>
            <a:r>
              <a:rPr lang="en-US" sz="2400" dirty="0"/>
              <a:t>	Means left justified string of width 6</a:t>
            </a:r>
          </a:p>
          <a:p>
            <a:pPr algn="l" eaLnBrk="1" hangingPunct="1"/>
            <a:r>
              <a:rPr lang="en-US" sz="2400" dirty="0"/>
              <a:t>	%n is a new </a:t>
            </a:r>
            <a:r>
              <a:rPr lang="en-US" sz="2400" dirty="0" smtClean="0"/>
              <a:t>line</a:t>
            </a:r>
          </a:p>
          <a:p>
            <a:pPr algn="l" eaLnBrk="1" hangingPunct="1"/>
            <a:endParaRPr lang="en-US" sz="2400" dirty="0"/>
          </a:p>
          <a:p>
            <a:pPr algn="l" eaLnBrk="1" hangingPunct="1"/>
            <a:r>
              <a:rPr lang="en-US" sz="2400" dirty="0" smtClean="0"/>
              <a:t>** The </a:t>
            </a:r>
            <a:r>
              <a:rPr lang="en-US" sz="2400" dirty="0"/>
              <a:t>parameter values and the format </a:t>
            </a:r>
            <a:r>
              <a:rPr lang="en-US" sz="2400" dirty="0" err="1"/>
              <a:t>specifiers</a:t>
            </a:r>
            <a:r>
              <a:rPr lang="en-US" sz="2400" dirty="0"/>
              <a:t> must match</a:t>
            </a:r>
          </a:p>
        </p:txBody>
      </p:sp>
    </p:spTree>
    <p:extLst>
      <p:ext uri="{BB962C8B-B14F-4D97-AF65-F5344CB8AC3E}">
        <p14:creationId xmlns:p14="http://schemas.microsoft.com/office/powerpoint/2010/main" val="5371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457200" y="1677988"/>
            <a:ext cx="344838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9pPr>
          </a:lstStyle>
          <a:p>
            <a:pPr algn="l" eaLnBrk="1" hangingPunct="1"/>
            <a:r>
              <a:rPr lang="en-US" sz="2000" b="1" dirty="0"/>
              <a:t>Format types</a:t>
            </a:r>
          </a:p>
          <a:p>
            <a:pPr algn="l" eaLnBrk="1" hangingPunct="1"/>
            <a:endParaRPr lang="en-US" sz="2000" b="1" dirty="0"/>
          </a:p>
          <a:p>
            <a:pPr algn="l" eaLnBrk="1" hangingPunct="1"/>
            <a:r>
              <a:rPr lang="en-US" sz="2000" dirty="0"/>
              <a:t>d – decimal</a:t>
            </a:r>
          </a:p>
          <a:p>
            <a:pPr algn="l" eaLnBrk="1" hangingPunct="1"/>
            <a:r>
              <a:rPr lang="en-US" sz="2000" dirty="0"/>
              <a:t>x – </a:t>
            </a:r>
            <a:r>
              <a:rPr lang="en-US" sz="2000" dirty="0" smtClean="0"/>
              <a:t>hexadecimal</a:t>
            </a:r>
            <a:endParaRPr lang="en-US" sz="2000" dirty="0"/>
          </a:p>
          <a:p>
            <a:pPr algn="l" eaLnBrk="1" hangingPunct="1"/>
            <a:r>
              <a:rPr lang="en-US" sz="2000" dirty="0"/>
              <a:t>o – octal</a:t>
            </a:r>
          </a:p>
          <a:p>
            <a:pPr algn="l" eaLnBrk="1" hangingPunct="1"/>
            <a:r>
              <a:rPr lang="en-US" sz="2000" dirty="0"/>
              <a:t>f – fixed floating point</a:t>
            </a:r>
          </a:p>
          <a:p>
            <a:pPr algn="l" eaLnBrk="1" hangingPunct="1"/>
            <a:r>
              <a:rPr lang="en-US" sz="2000" dirty="0"/>
              <a:t>e – exponential floating point</a:t>
            </a:r>
          </a:p>
          <a:p>
            <a:pPr algn="l" eaLnBrk="1" hangingPunct="1"/>
            <a:r>
              <a:rPr lang="en-US" sz="2000" dirty="0"/>
              <a:t>g – general floating point</a:t>
            </a:r>
          </a:p>
          <a:p>
            <a:pPr algn="l" eaLnBrk="1" hangingPunct="1"/>
            <a:r>
              <a:rPr lang="en-US" sz="2000" dirty="0"/>
              <a:t>s – string</a:t>
            </a:r>
          </a:p>
          <a:p>
            <a:pPr algn="l" eaLnBrk="1" hangingPunct="1"/>
            <a:r>
              <a:rPr lang="en-US" sz="2000" dirty="0"/>
              <a:t>n – new line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4114800" y="1754188"/>
            <a:ext cx="476765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9pPr>
          </a:lstStyle>
          <a:p>
            <a:pPr algn="l" eaLnBrk="1" hangingPunct="1"/>
            <a:r>
              <a:rPr lang="en-US" sz="2000" b="1" dirty="0"/>
              <a:t>Format Flags</a:t>
            </a:r>
          </a:p>
          <a:p>
            <a:pPr algn="l" eaLnBrk="1" hangingPunct="1"/>
            <a:endParaRPr lang="en-US" sz="2000" b="1" dirty="0"/>
          </a:p>
          <a:p>
            <a:pPr algn="l" eaLnBrk="1" hangingPunct="1">
              <a:buFontTx/>
              <a:buChar char="-"/>
            </a:pPr>
            <a:r>
              <a:rPr lang="en-US" sz="2000" dirty="0"/>
              <a:t>    Left alignment</a:t>
            </a:r>
          </a:p>
          <a:p>
            <a:pPr algn="l" eaLnBrk="1" hangingPunct="1"/>
            <a:r>
              <a:rPr lang="en-US" sz="2000" dirty="0"/>
              <a:t>0   show leading zeros</a:t>
            </a:r>
          </a:p>
          <a:p>
            <a:pPr algn="l" eaLnBrk="1" hangingPunct="1"/>
            <a:r>
              <a:rPr lang="en-US" sz="2000" dirty="0"/>
              <a:t>+   show plus sign for positive numbers</a:t>
            </a:r>
          </a:p>
          <a:p>
            <a:pPr algn="l" eaLnBrk="1" hangingPunct="1"/>
            <a:r>
              <a:rPr lang="en-US" sz="2000" dirty="0"/>
              <a:t>(    put negative numbers in </a:t>
            </a:r>
            <a:r>
              <a:rPr lang="en-US" sz="2000" dirty="0" smtClean="0"/>
              <a:t>parentheses</a:t>
            </a:r>
            <a:endParaRPr lang="en-US" sz="2000" dirty="0"/>
          </a:p>
          <a:p>
            <a:pPr algn="l" eaLnBrk="1" hangingPunct="1"/>
            <a:r>
              <a:rPr lang="en-US" sz="2000" dirty="0"/>
              <a:t>,    show decimal separators</a:t>
            </a:r>
          </a:p>
          <a:p>
            <a:pPr algn="l" eaLnBrk="1" hangingPunct="1"/>
            <a:r>
              <a:rPr lang="en-US" sz="2000" dirty="0"/>
              <a:t>^   convert to uppercase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873490" y="152400"/>
            <a:ext cx="46522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400" b="1" dirty="0" smtClean="0">
                <a:latin typeface="Lucida Sans" pitchFamily="34" charset="0"/>
              </a:rPr>
              <a:t>Formatting Numbers - </a:t>
            </a:r>
            <a:r>
              <a:rPr lang="en-US" sz="2400" b="1" dirty="0" err="1" smtClean="0">
                <a:latin typeface="Lucida Sans" pitchFamily="34" charset="0"/>
              </a:rPr>
              <a:t>printf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2514600" y="990600"/>
            <a:ext cx="3182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800" b="1"/>
              <a:t>Format specifiers</a:t>
            </a:r>
          </a:p>
        </p:txBody>
      </p:sp>
    </p:spTree>
    <p:extLst>
      <p:ext uri="{BB962C8B-B14F-4D97-AF65-F5344CB8AC3E}">
        <p14:creationId xmlns:p14="http://schemas.microsoft.com/office/powerpoint/2010/main" val="41451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Method</a:t>
            </a:r>
          </a:p>
        </p:txBody>
      </p:sp>
      <p:sp>
        <p:nvSpPr>
          <p:cNvPr id="51204" name="Rectangle 1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simple example:</a:t>
            </a: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1066800" y="2514600"/>
            <a:ext cx="6934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baseline="0" dirty="0" err="1">
                <a:latin typeface="Courier New" pitchFamily="49" charset="0"/>
              </a:rPr>
              <a:t>System.out.printf</a:t>
            </a:r>
            <a:r>
              <a:rPr lang="en-US" baseline="0" dirty="0">
                <a:latin typeface="Courier New" pitchFamily="49" charset="0"/>
              </a:rPr>
              <a:t>(</a:t>
            </a:r>
            <a:r>
              <a:rPr lang="en-US" i="1" baseline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aseline="0" dirty="0">
                <a:latin typeface="Courier New" pitchFamily="49" charset="0"/>
              </a:rPr>
              <a:t>Hello World\n</a:t>
            </a:r>
            <a:r>
              <a:rPr lang="en-US" i="1" baseline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aseline="0" dirty="0">
                <a:latin typeface="Courier New" pitchFamily="49" charset="0"/>
              </a:rPr>
              <a:t>);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200400"/>
            <a:ext cx="503592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723" y="3176392"/>
            <a:ext cx="37052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8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610600" cy="992187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/>
              <a:t> Method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>
                <a:latin typeface="Courier New" pitchFamily="49" charset="0"/>
              </a:rPr>
              <a:t>int</a:t>
            </a:r>
            <a:r>
              <a:rPr lang="en-US" sz="2000" baseline="0" dirty="0">
                <a:latin typeface="Courier New" pitchFamily="49" charset="0"/>
              </a:rPr>
              <a:t> hours = 40;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>
                <a:latin typeface="Courier New" pitchFamily="49" charset="0"/>
              </a:rPr>
              <a:t>System.out.printf</a:t>
            </a:r>
            <a:r>
              <a:rPr lang="en-US" sz="2000" baseline="0" dirty="0">
                <a:latin typeface="Courier New" pitchFamily="49" charset="0"/>
              </a:rPr>
              <a:t>("I worked %d hours.\n", hours);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41" y="2095496"/>
            <a:ext cx="5562600" cy="152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5800" y="4114800"/>
            <a:ext cx="8003771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 smtClean="0">
                <a:latin typeface="Courier New" pitchFamily="49" charset="0"/>
              </a:rPr>
              <a:t>System.out.printf</a:t>
            </a:r>
            <a:r>
              <a:rPr lang="en-US" sz="2000" baseline="0" dirty="0">
                <a:latin typeface="Courier New" pitchFamily="49" charset="0"/>
              </a:rPr>
              <a:t>("I worked %d hours.\n", hours);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181600" y="4114800"/>
            <a:ext cx="469641" cy="38745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914400" y="5506200"/>
            <a:ext cx="3671455" cy="923330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baseline="0" dirty="0">
                <a:solidFill>
                  <a:srgbClr val="FF3300"/>
                </a:solidFill>
              </a:rPr>
              <a:t>The </a:t>
            </a:r>
            <a:r>
              <a:rPr lang="en-US" sz="1800" b="1" baseline="0" dirty="0">
                <a:solidFill>
                  <a:srgbClr val="FF3300"/>
                </a:solidFill>
                <a:latin typeface="Courier New" pitchFamily="49" charset="0"/>
              </a:rPr>
              <a:t>%d</a:t>
            </a:r>
            <a:r>
              <a:rPr lang="en-US" sz="1800" b="1" baseline="0" dirty="0">
                <a:solidFill>
                  <a:srgbClr val="FF3300"/>
                </a:solidFill>
              </a:rPr>
              <a:t> format </a:t>
            </a:r>
            <a:r>
              <a:rPr lang="en-US" sz="1800" b="1" baseline="0" dirty="0" err="1">
                <a:solidFill>
                  <a:srgbClr val="FF3300"/>
                </a:solidFill>
              </a:rPr>
              <a:t>specifier</a:t>
            </a:r>
            <a:r>
              <a:rPr lang="en-US" sz="1800" b="1" baseline="0" dirty="0">
                <a:solidFill>
                  <a:srgbClr val="FF3300"/>
                </a:solidFill>
              </a:rPr>
              <a:t> indicates that a decimal integer will be printed.</a:t>
            </a:r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5410200" y="3810000"/>
            <a:ext cx="2186247" cy="388800"/>
            <a:chOff x="3168" y="1104"/>
            <a:chExt cx="1536" cy="288"/>
          </a:xfrm>
          <a:solidFill>
            <a:schemeClr val="bg1"/>
          </a:solidFill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704" y="1104"/>
              <a:ext cx="0" cy="288"/>
            </a:xfrm>
            <a:prstGeom prst="lin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3168" y="1104"/>
              <a:ext cx="1536" cy="0"/>
            </a:xfrm>
            <a:prstGeom prst="lin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168" y="1104"/>
              <a:ext cx="0" cy="192"/>
            </a:xfrm>
            <a:prstGeom prst="lin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2676698" y="4572000"/>
            <a:ext cx="2733502" cy="934200"/>
            <a:chOff x="1488" y="1680"/>
            <a:chExt cx="1680" cy="624"/>
          </a:xfrm>
          <a:solidFill>
            <a:schemeClr val="bg1"/>
          </a:solidFill>
        </p:grpSpPr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1488" y="2112"/>
              <a:ext cx="0" cy="192"/>
            </a:xfrm>
            <a:prstGeom prst="lin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1488" y="2112"/>
              <a:ext cx="1680" cy="0"/>
            </a:xfrm>
            <a:prstGeom prst="lin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0" cy="432"/>
            </a:xfrm>
            <a:prstGeom prst="lin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20145" y="5506200"/>
            <a:ext cx="3671455" cy="923330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baseline="0" dirty="0">
                <a:solidFill>
                  <a:srgbClr val="FF3300"/>
                </a:solidFill>
              </a:rPr>
              <a:t>The contents of the </a:t>
            </a:r>
            <a:r>
              <a:rPr lang="en-US" sz="1800" b="1" baseline="0" dirty="0">
                <a:solidFill>
                  <a:srgbClr val="FF3300"/>
                </a:solidFill>
                <a:latin typeface="Courier New" pitchFamily="49" charset="0"/>
              </a:rPr>
              <a:t>hours</a:t>
            </a:r>
            <a:r>
              <a:rPr lang="en-US" sz="1800" b="1" baseline="0" dirty="0">
                <a:solidFill>
                  <a:srgbClr val="FF3300"/>
                </a:solidFill>
              </a:rPr>
              <a:t> variable will be printed in the location of the </a:t>
            </a:r>
            <a:r>
              <a:rPr lang="en-US" sz="1800" b="1" baseline="0" dirty="0">
                <a:solidFill>
                  <a:srgbClr val="FF3300"/>
                </a:solidFill>
                <a:latin typeface="Courier New" pitchFamily="49" charset="0"/>
              </a:rPr>
              <a:t>%d</a:t>
            </a:r>
            <a:r>
              <a:rPr lang="en-US" sz="1800" b="1" baseline="0" dirty="0">
                <a:solidFill>
                  <a:srgbClr val="FF3300"/>
                </a:solidFill>
              </a:rPr>
              <a:t> format </a:t>
            </a:r>
            <a:r>
              <a:rPr lang="en-US" sz="1800" b="1" baseline="0" dirty="0" err="1">
                <a:solidFill>
                  <a:srgbClr val="FF3300"/>
                </a:solidFill>
              </a:rPr>
              <a:t>specifier</a:t>
            </a:r>
            <a:r>
              <a:rPr lang="en-US" sz="1800" b="1" baseline="0" dirty="0">
                <a:solidFill>
                  <a:srgbClr val="FF3300"/>
                </a:solidFill>
              </a:rPr>
              <a:t>.</a:t>
            </a: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7155873" y="4599000"/>
            <a:ext cx="440575" cy="907200"/>
            <a:chOff x="4416" y="1632"/>
            <a:chExt cx="288" cy="672"/>
          </a:xfrm>
          <a:solidFill>
            <a:schemeClr val="bg1"/>
          </a:solidFill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4416" y="2112"/>
              <a:ext cx="0" cy="192"/>
            </a:xfrm>
            <a:prstGeom prst="lin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416" y="2112"/>
              <a:ext cx="288" cy="0"/>
            </a:xfrm>
            <a:prstGeom prst="lin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4704" y="1632"/>
              <a:ext cx="0" cy="480"/>
            </a:xfrm>
            <a:prstGeom prst="line">
              <a:avLst/>
            </a:prstGeom>
            <a:grpFill/>
            <a:ln w="9525">
              <a:solidFill>
                <a:srgbClr val="FF330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27" y="1916163"/>
            <a:ext cx="2597755" cy="180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3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/>
              <a:t> Method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533400" y="2044700"/>
            <a:ext cx="83058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>
                <a:latin typeface="Courier New" pitchFamily="49" charset="0"/>
              </a:rPr>
              <a:t>int</a:t>
            </a:r>
            <a:r>
              <a:rPr lang="en-US" sz="2000" baseline="0" dirty="0">
                <a:latin typeface="Courier New" pitchFamily="49" charset="0"/>
              </a:rPr>
              <a:t> dogs = 2, cats = 4;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>
                <a:latin typeface="Courier New" pitchFamily="49" charset="0"/>
              </a:rPr>
              <a:t>System.out.printf</a:t>
            </a:r>
            <a:r>
              <a:rPr lang="en-US" sz="2000" baseline="0" dirty="0">
                <a:latin typeface="Courier New" pitchFamily="49" charset="0"/>
              </a:rPr>
              <a:t>(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aseline="0" dirty="0">
                <a:latin typeface="Courier New" pitchFamily="49" charset="0"/>
              </a:rPr>
              <a:t>We have %d dogs and %d cats.\n",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>
                <a:latin typeface="Courier New" pitchFamily="49" charset="0"/>
              </a:rPr>
              <a:t>                  dogs, cats);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90238"/>
            <a:ext cx="5486400" cy="119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13" y="3581400"/>
            <a:ext cx="337708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76200"/>
            <a:ext cx="8610600" cy="992187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/>
              <a:t> Method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>
                <a:latin typeface="Courier New" pitchFamily="49" charset="0"/>
              </a:rPr>
              <a:t>double </a:t>
            </a:r>
            <a:r>
              <a:rPr lang="en-US" sz="2000" baseline="0" dirty="0" err="1">
                <a:latin typeface="Courier New" pitchFamily="49" charset="0"/>
              </a:rPr>
              <a:t>grossPay</a:t>
            </a:r>
            <a:r>
              <a:rPr lang="en-US" sz="2000" baseline="0" dirty="0">
                <a:latin typeface="Courier New" pitchFamily="49" charset="0"/>
              </a:rPr>
              <a:t> = 874.12;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>
                <a:latin typeface="Courier New" pitchFamily="49" charset="0"/>
              </a:rPr>
              <a:t>System.out.printf</a:t>
            </a:r>
            <a:r>
              <a:rPr lang="en-US" sz="2000" baseline="0" dirty="0">
                <a:latin typeface="Courier New" pitchFamily="49" charset="0"/>
              </a:rPr>
              <a:t>(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aseline="0" dirty="0">
                <a:latin typeface="Courier New" pitchFamily="49" charset="0"/>
              </a:rPr>
              <a:t>Your pay is %f.\n", </a:t>
            </a:r>
            <a:r>
              <a:rPr lang="en-US" sz="2000" baseline="0" dirty="0" err="1">
                <a:latin typeface="Courier New" pitchFamily="49" charset="0"/>
              </a:rPr>
              <a:t>grossPay</a:t>
            </a:r>
            <a:r>
              <a:rPr lang="en-US" sz="2000" baseline="0" dirty="0">
                <a:latin typeface="Courier New" pitchFamily="49" charset="0"/>
              </a:rPr>
              <a:t>);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" y="2154721"/>
            <a:ext cx="5486400" cy="149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" y="4171890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 smtClean="0">
                <a:latin typeface="Courier New" pitchFamily="49" charset="0"/>
              </a:rPr>
              <a:t>System.out.printf</a:t>
            </a:r>
            <a:r>
              <a:rPr lang="en-US" sz="2000" baseline="0" dirty="0">
                <a:latin typeface="Courier New" pitchFamily="49" charset="0"/>
              </a:rPr>
              <a:t>(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aseline="0" dirty="0">
                <a:latin typeface="Courier New" pitchFamily="49" charset="0"/>
              </a:rPr>
              <a:t>Your pay is %f.\n", </a:t>
            </a:r>
            <a:r>
              <a:rPr lang="en-US" sz="2000" baseline="0" dirty="0" err="1">
                <a:latin typeface="Courier New" pitchFamily="49" charset="0"/>
              </a:rPr>
              <a:t>grossPay</a:t>
            </a:r>
            <a:r>
              <a:rPr lang="en-US" sz="2000" baseline="0" dirty="0">
                <a:latin typeface="Courier New" pitchFamily="49" charset="0"/>
              </a:rPr>
              <a:t>);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3810000"/>
            <a:ext cx="7772400" cy="2558330"/>
            <a:chOff x="838200" y="3810000"/>
            <a:chExt cx="7772400" cy="2558330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5302280" y="4143813"/>
              <a:ext cx="398128" cy="384225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838200" y="5445000"/>
              <a:ext cx="3565321" cy="92333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baseline="0" dirty="0">
                  <a:solidFill>
                    <a:srgbClr val="FF3300"/>
                  </a:solidFill>
                </a:rPr>
                <a:t>The </a:t>
              </a:r>
              <a:r>
                <a:rPr lang="en-US" sz="1800" b="1" baseline="0" dirty="0">
                  <a:solidFill>
                    <a:srgbClr val="FF3300"/>
                  </a:solidFill>
                  <a:latin typeface="Courier New" pitchFamily="49" charset="0"/>
                </a:rPr>
                <a:t>%f</a:t>
              </a:r>
              <a:r>
                <a:rPr lang="en-US" sz="1800" b="1" baseline="0" dirty="0">
                  <a:solidFill>
                    <a:srgbClr val="FF3300"/>
                  </a:solidFill>
                </a:rPr>
                <a:t> format </a:t>
              </a:r>
              <a:r>
                <a:rPr lang="en-US" sz="1800" b="1" baseline="0" dirty="0" err="1">
                  <a:solidFill>
                    <a:srgbClr val="FF3300"/>
                  </a:solidFill>
                </a:rPr>
                <a:t>specifier</a:t>
              </a:r>
              <a:r>
                <a:rPr lang="en-US" sz="1800" b="1" baseline="0" dirty="0">
                  <a:solidFill>
                    <a:srgbClr val="FF3300"/>
                  </a:solidFill>
                </a:rPr>
                <a:t> indicates that a floating-point value will be printed.</a:t>
              </a:r>
            </a:p>
          </p:txBody>
        </p:sp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5493915" y="3810000"/>
              <a:ext cx="1619250" cy="392400"/>
              <a:chOff x="3168" y="1104"/>
              <a:chExt cx="1536" cy="288"/>
            </a:xfrm>
          </p:grpSpPr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V="1">
                <a:off x="4704" y="110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 flipH="1">
                <a:off x="3168" y="1104"/>
                <a:ext cx="153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3168" y="110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2549554" y="4594800"/>
              <a:ext cx="2944361" cy="850200"/>
              <a:chOff x="1488" y="1680"/>
              <a:chExt cx="1680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V="1">
                <a:off x="1488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1680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3168" y="168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045279" y="5445000"/>
              <a:ext cx="3565321" cy="92333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baseline="0" dirty="0">
                  <a:solidFill>
                    <a:srgbClr val="FF3300"/>
                  </a:solidFill>
                </a:rPr>
                <a:t>The contents of the </a:t>
              </a:r>
              <a:r>
                <a:rPr lang="en-US" sz="1800" b="1" baseline="0" dirty="0" err="1">
                  <a:solidFill>
                    <a:srgbClr val="FF3300"/>
                  </a:solidFill>
                  <a:latin typeface="Courier New" pitchFamily="49" charset="0"/>
                </a:rPr>
                <a:t>grossPay</a:t>
              </a:r>
              <a:r>
                <a:rPr lang="en-US" sz="1800" b="1" baseline="0" dirty="0">
                  <a:solidFill>
                    <a:srgbClr val="FF3300"/>
                  </a:solidFill>
                </a:rPr>
                <a:t> variable will be printed in the location of the </a:t>
              </a:r>
              <a:r>
                <a:rPr lang="en-US" sz="1800" b="1" baseline="0" dirty="0">
                  <a:solidFill>
                    <a:srgbClr val="FF3300"/>
                  </a:solidFill>
                  <a:latin typeface="Courier New" pitchFamily="49" charset="0"/>
                </a:rPr>
                <a:t>%f</a:t>
              </a:r>
              <a:r>
                <a:rPr lang="en-US" sz="1800" b="1" baseline="0" dirty="0">
                  <a:solidFill>
                    <a:srgbClr val="FF3300"/>
                  </a:solidFill>
                </a:rPr>
                <a:t> format </a:t>
              </a:r>
              <a:r>
                <a:rPr lang="en-US" sz="1800" b="1" baseline="0" dirty="0" err="1">
                  <a:solidFill>
                    <a:srgbClr val="FF3300"/>
                  </a:solidFill>
                </a:rPr>
                <a:t>specifier</a:t>
              </a:r>
              <a:r>
                <a:rPr lang="en-US" sz="1800" b="1" baseline="0" dirty="0">
                  <a:solidFill>
                    <a:srgbClr val="FF3300"/>
                  </a:solidFill>
                </a:rPr>
                <a:t>.</a:t>
              </a:r>
              <a:endParaRPr lang="en-US" sz="2800" b="1" dirty="0">
                <a:solidFill>
                  <a:srgbClr val="FF3300"/>
                </a:solidFill>
              </a:endParaRPr>
            </a:p>
          </p:txBody>
        </p: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6827939" y="4529400"/>
              <a:ext cx="285226" cy="915600"/>
              <a:chOff x="4416" y="1632"/>
              <a:chExt cx="288" cy="672"/>
            </a:xfrm>
          </p:grpSpPr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441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V="1">
                <a:off x="4704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39" y="1959738"/>
            <a:ext cx="2635761" cy="18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8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610600" cy="992187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/>
              <a:t> Method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>
                <a:latin typeface="Courier New" pitchFamily="49" charset="0"/>
              </a:rPr>
              <a:t>double </a:t>
            </a:r>
            <a:r>
              <a:rPr lang="en-US" sz="2000" baseline="0" dirty="0" err="1">
                <a:latin typeface="Courier New" pitchFamily="49" charset="0"/>
              </a:rPr>
              <a:t>grossPay</a:t>
            </a:r>
            <a:r>
              <a:rPr lang="en-US" sz="2000" baseline="0" dirty="0">
                <a:latin typeface="Courier New" pitchFamily="49" charset="0"/>
              </a:rPr>
              <a:t> = 874.12;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>
                <a:latin typeface="Courier New" pitchFamily="49" charset="0"/>
              </a:rPr>
              <a:t>System.out.printf</a:t>
            </a:r>
            <a:r>
              <a:rPr lang="en-US" sz="2000" baseline="0" dirty="0">
                <a:latin typeface="Courier New" pitchFamily="49" charset="0"/>
              </a:rPr>
              <a:t>(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aseline="0" dirty="0">
                <a:latin typeface="Courier New" pitchFamily="49" charset="0"/>
              </a:rPr>
              <a:t>Your pay is %.2f.\n", </a:t>
            </a:r>
            <a:r>
              <a:rPr lang="en-US" sz="2000" baseline="0" dirty="0" err="1">
                <a:latin typeface="Courier New" pitchFamily="49" charset="0"/>
              </a:rPr>
              <a:t>grossPay</a:t>
            </a:r>
            <a:r>
              <a:rPr lang="en-US" sz="2000" baseline="0" dirty="0">
                <a:latin typeface="Courier New" pitchFamily="49" charset="0"/>
              </a:rPr>
              <a:t>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542" y="2156226"/>
            <a:ext cx="45608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533400" y="3748088"/>
            <a:ext cx="8305800" cy="2500312"/>
            <a:chOff x="533400" y="2478088"/>
            <a:chExt cx="8305800" cy="2500312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533400" y="2520890"/>
              <a:ext cx="830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spcAft>
                  <a:spcPct val="20000"/>
                </a:spcAft>
                <a:buClr>
                  <a:schemeClr val="accent2"/>
                </a:buClr>
                <a:buSzPct val="110000"/>
              </a:pPr>
              <a:r>
                <a:rPr lang="en-US" sz="2000" baseline="0" dirty="0" err="1" smtClean="0">
                  <a:latin typeface="Courier New" pitchFamily="49" charset="0"/>
                </a:rPr>
                <a:t>System.out.printf</a:t>
              </a:r>
              <a:r>
                <a:rPr lang="en-US" sz="2000" baseline="0" dirty="0">
                  <a:latin typeface="Courier New" pitchFamily="49" charset="0"/>
                </a:rPr>
                <a:t>(</a:t>
              </a:r>
              <a:r>
                <a:rPr lang="en-US" sz="2000" baseline="0" dirty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aseline="0" dirty="0">
                  <a:latin typeface="Courier New" pitchFamily="49" charset="0"/>
                </a:rPr>
                <a:t>Your pay is %.2f.\n", </a:t>
              </a:r>
              <a:r>
                <a:rPr lang="en-US" sz="2000" baseline="0" dirty="0" err="1">
                  <a:latin typeface="Courier New" pitchFamily="49" charset="0"/>
                </a:rPr>
                <a:t>grossPay</a:t>
              </a:r>
              <a:r>
                <a:rPr lang="en-US" sz="2000" baseline="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410200" y="2478088"/>
              <a:ext cx="914400" cy="4064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85800" y="3962400"/>
              <a:ext cx="5410200" cy="101600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baseline="0">
                  <a:solidFill>
                    <a:srgbClr val="FF3300"/>
                  </a:solidFill>
                </a:rPr>
                <a:t>The </a:t>
              </a:r>
              <a:r>
                <a:rPr lang="en-US" sz="2000" b="1" baseline="0">
                  <a:solidFill>
                    <a:srgbClr val="FF3300"/>
                  </a:solidFill>
                  <a:latin typeface="Courier New" pitchFamily="49" charset="0"/>
                </a:rPr>
                <a:t>%.2f</a:t>
              </a:r>
              <a:r>
                <a:rPr lang="en-US" sz="2000" b="1" baseline="0">
                  <a:solidFill>
                    <a:srgbClr val="FF3300"/>
                  </a:solidFill>
                </a:rPr>
                <a:t> format specifier indicates that a floating-point value will be printed, rounded to two decimal places.</a:t>
              </a:r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516463" y="2971800"/>
              <a:ext cx="3322638" cy="990600"/>
              <a:chOff x="1566" y="1680"/>
              <a:chExt cx="1680" cy="624"/>
            </a:xfrm>
          </p:grpSpPr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V="1">
                <a:off x="156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566" y="2112"/>
                <a:ext cx="1680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V="1">
                <a:off x="3246" y="168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01" y="1966415"/>
            <a:ext cx="2466699" cy="171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6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Method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example: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33400" y="2057400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>
                <a:latin typeface="Courier New" pitchFamily="49" charset="0"/>
              </a:rPr>
              <a:t>double </a:t>
            </a:r>
            <a:r>
              <a:rPr lang="en-US" sz="2000" baseline="0" dirty="0" err="1">
                <a:latin typeface="Courier New" pitchFamily="49" charset="0"/>
              </a:rPr>
              <a:t>grossPay</a:t>
            </a:r>
            <a:r>
              <a:rPr lang="en-US" sz="2000" baseline="0" dirty="0">
                <a:latin typeface="Courier New" pitchFamily="49" charset="0"/>
              </a:rPr>
              <a:t> = 5874.127;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>
                <a:latin typeface="Courier New" pitchFamily="49" charset="0"/>
              </a:rPr>
              <a:t>System.out.printf</a:t>
            </a:r>
            <a:r>
              <a:rPr lang="en-US" sz="2000" baseline="0" dirty="0">
                <a:latin typeface="Courier New" pitchFamily="49" charset="0"/>
              </a:rPr>
              <a:t>(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aseline="0" dirty="0">
                <a:latin typeface="Courier New" pitchFamily="49" charset="0"/>
              </a:rPr>
              <a:t>Your pay is %,.2f.\n", </a:t>
            </a:r>
            <a:r>
              <a:rPr lang="en-US" sz="2000" baseline="0" dirty="0" err="1">
                <a:latin typeface="Courier New" pitchFamily="49" charset="0"/>
              </a:rPr>
              <a:t>grossPay</a:t>
            </a:r>
            <a:r>
              <a:rPr lang="en-US" sz="2000" baseline="0" dirty="0">
                <a:latin typeface="Courier New" pitchFamily="49" charset="0"/>
              </a:rPr>
              <a:t>);</a:t>
            </a:r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5333999" y="2478088"/>
            <a:ext cx="992171" cy="406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152400" y="3962400"/>
            <a:ext cx="3352800" cy="19383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baseline="0">
                <a:solidFill>
                  <a:srgbClr val="FF3300"/>
                </a:solidFill>
              </a:rPr>
              <a:t>The </a:t>
            </a:r>
            <a:r>
              <a:rPr lang="en-US" sz="2000" b="1" baseline="0">
                <a:solidFill>
                  <a:srgbClr val="FF3300"/>
                </a:solidFill>
                <a:latin typeface="Courier New" pitchFamily="49" charset="0"/>
              </a:rPr>
              <a:t>%,.2f</a:t>
            </a:r>
            <a:r>
              <a:rPr lang="en-US" sz="2000" b="1" baseline="0">
                <a:solidFill>
                  <a:srgbClr val="FF3300"/>
                </a:solidFill>
              </a:rPr>
              <a:t> format specifier indicates that a floating-point value will be printed with comma separators, rounded to two decimal places.</a:t>
            </a:r>
          </a:p>
        </p:txBody>
      </p:sp>
      <p:grpSp>
        <p:nvGrpSpPr>
          <p:cNvPr id="59400" name="Group 11"/>
          <p:cNvGrpSpPr>
            <a:grpSpLocks/>
          </p:cNvGrpSpPr>
          <p:nvPr/>
        </p:nvGrpSpPr>
        <p:grpSpPr bwMode="auto">
          <a:xfrm>
            <a:off x="2362200" y="2971800"/>
            <a:ext cx="3322638" cy="990600"/>
            <a:chOff x="1488" y="1680"/>
            <a:chExt cx="1680" cy="624"/>
          </a:xfrm>
        </p:grpSpPr>
        <p:sp>
          <p:nvSpPr>
            <p:cNvPr id="59402" name="Line 12"/>
            <p:cNvSpPr>
              <a:spLocks noChangeShapeType="1"/>
            </p:cNvSpPr>
            <p:nvPr/>
          </p:nvSpPr>
          <p:spPr bwMode="auto">
            <a:xfrm flipV="1">
              <a:off x="1488" y="2112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03" name="Line 13"/>
            <p:cNvSpPr>
              <a:spLocks noChangeShapeType="1"/>
            </p:cNvSpPr>
            <p:nvPr/>
          </p:nvSpPr>
          <p:spPr bwMode="auto">
            <a:xfrm>
              <a:off x="1488" y="2112"/>
              <a:ext cx="168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04" name="Line 14"/>
            <p:cNvSpPr>
              <a:spLocks noChangeShapeType="1"/>
            </p:cNvSpPr>
            <p:nvPr/>
          </p:nvSpPr>
          <p:spPr bwMode="auto">
            <a:xfrm flipV="1">
              <a:off x="3168" y="1680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038600"/>
            <a:ext cx="518474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01" y="165699"/>
            <a:ext cx="3114931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Dialog Boxes - Swing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dialog box </a:t>
            </a:r>
            <a:r>
              <a:rPr lang="en-US" dirty="0" smtClean="0"/>
              <a:t>is a small </a:t>
            </a:r>
            <a:r>
              <a:rPr lang="en-US" dirty="0" smtClean="0">
                <a:solidFill>
                  <a:srgbClr val="FF0000"/>
                </a:solidFill>
              </a:rPr>
              <a:t>graphical window </a:t>
            </a:r>
            <a:r>
              <a:rPr lang="en-US" dirty="0" smtClean="0"/>
              <a:t>that displays a message to the user or requests input.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variety of dialog boxes can be displayed using the </a:t>
            </a:r>
            <a:r>
              <a:rPr lang="en-US" dirty="0" err="1" smtClean="0">
                <a:latin typeface="Courier New" pitchFamily="49" charset="0"/>
              </a:rPr>
              <a:t>JOptionPane</a:t>
            </a:r>
            <a:r>
              <a:rPr lang="en-US" dirty="0" smtClean="0"/>
              <a:t> class.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of the dialog boxes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Message</a:t>
            </a:r>
            <a:r>
              <a:rPr lang="en-US" dirty="0" smtClean="0"/>
              <a:t> Dialog - a dialog box that displays a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Input </a:t>
            </a:r>
            <a:r>
              <a:rPr lang="en-US" dirty="0" smtClean="0"/>
              <a:t>Dialog - a dialog box that prompts the user for input.</a:t>
            </a:r>
          </a:p>
        </p:txBody>
      </p:sp>
    </p:spTree>
    <p:extLst>
      <p:ext uri="{BB962C8B-B14F-4D97-AF65-F5344CB8AC3E}">
        <p14:creationId xmlns:p14="http://schemas.microsoft.com/office/powerpoint/2010/main" val="5295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Method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example: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533400" y="20574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>
                <a:latin typeface="Courier New" pitchFamily="49" charset="0"/>
              </a:rPr>
              <a:t>String name = "</a:t>
            </a:r>
            <a:r>
              <a:rPr lang="en-US" sz="2000" baseline="0" dirty="0" err="1">
                <a:latin typeface="Courier New" pitchFamily="49" charset="0"/>
              </a:rPr>
              <a:t>Ringo</a:t>
            </a:r>
            <a:r>
              <a:rPr lang="en-US" sz="2000" baseline="0" dirty="0">
                <a:latin typeface="Courier New" pitchFamily="49" charset="0"/>
              </a:rPr>
              <a:t>";</a:t>
            </a:r>
          </a:p>
          <a:p>
            <a:pPr algn="l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</a:pPr>
            <a:r>
              <a:rPr lang="en-US" sz="2000" baseline="0" dirty="0" err="1">
                <a:latin typeface="Courier New" pitchFamily="49" charset="0"/>
              </a:rPr>
              <a:t>System.out.printf</a:t>
            </a:r>
            <a:r>
              <a:rPr lang="en-US" sz="2000" baseline="0" dirty="0">
                <a:latin typeface="Courier New" pitchFamily="49" charset="0"/>
              </a:rPr>
              <a:t>(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aseline="0" dirty="0">
                <a:latin typeface="Courier New" pitchFamily="49" charset="0"/>
              </a:rPr>
              <a:t>Your name is %s.\n", name);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257800" y="4038600"/>
            <a:ext cx="3581400" cy="10160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baseline="0" dirty="0">
                <a:solidFill>
                  <a:srgbClr val="FF3300"/>
                </a:solidFill>
              </a:rPr>
              <a:t>The </a:t>
            </a:r>
            <a:r>
              <a:rPr lang="en-US" sz="2000" b="1" baseline="0" dirty="0">
                <a:solidFill>
                  <a:srgbClr val="FF3300"/>
                </a:solidFill>
                <a:latin typeface="Courier New" pitchFamily="49" charset="0"/>
              </a:rPr>
              <a:t>%s</a:t>
            </a:r>
            <a:r>
              <a:rPr lang="en-US" sz="2000" b="1" baseline="0" dirty="0">
                <a:solidFill>
                  <a:srgbClr val="FF3300"/>
                </a:solidFill>
              </a:rPr>
              <a:t> format </a:t>
            </a:r>
            <a:r>
              <a:rPr lang="en-US" sz="2000" b="1" baseline="0" dirty="0" err="1">
                <a:solidFill>
                  <a:srgbClr val="FF3300"/>
                </a:solidFill>
              </a:rPr>
              <a:t>specifier</a:t>
            </a:r>
            <a:r>
              <a:rPr lang="en-US" sz="2000" b="1" baseline="0" dirty="0">
                <a:solidFill>
                  <a:srgbClr val="FF3300"/>
                </a:solidFill>
              </a:rPr>
              <a:t> indicates that a string will be printed.</a:t>
            </a:r>
          </a:p>
        </p:txBody>
      </p:sp>
      <p:grpSp>
        <p:nvGrpSpPr>
          <p:cNvPr id="60424" name="Group 11"/>
          <p:cNvGrpSpPr>
            <a:grpSpLocks/>
          </p:cNvGrpSpPr>
          <p:nvPr/>
        </p:nvGrpSpPr>
        <p:grpSpPr bwMode="auto">
          <a:xfrm>
            <a:off x="5746750" y="2895600"/>
            <a:ext cx="882650" cy="1143000"/>
            <a:chOff x="3648" y="1824"/>
            <a:chExt cx="528" cy="720"/>
          </a:xfrm>
        </p:grpSpPr>
        <p:sp>
          <p:nvSpPr>
            <p:cNvPr id="60425" name="Line 8"/>
            <p:cNvSpPr>
              <a:spLocks noChangeShapeType="1"/>
            </p:cNvSpPr>
            <p:nvPr/>
          </p:nvSpPr>
          <p:spPr bwMode="auto">
            <a:xfrm flipV="1">
              <a:off x="4176" y="2208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26" name="Line 9"/>
            <p:cNvSpPr>
              <a:spLocks noChangeShapeType="1"/>
            </p:cNvSpPr>
            <p:nvPr/>
          </p:nvSpPr>
          <p:spPr bwMode="auto">
            <a:xfrm flipH="1">
              <a:off x="3648" y="2208"/>
              <a:ext cx="52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27" name="Line 10"/>
            <p:cNvSpPr>
              <a:spLocks noChangeShapeType="1"/>
            </p:cNvSpPr>
            <p:nvPr/>
          </p:nvSpPr>
          <p:spPr bwMode="auto">
            <a:xfrm flipV="1">
              <a:off x="3648" y="1824"/>
              <a:ext cx="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30" y="3083698"/>
            <a:ext cx="475787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0" y="4546600"/>
            <a:ext cx="3048000" cy="212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6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75" y="3429000"/>
            <a:ext cx="43024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printf</a:t>
            </a:r>
            <a:r>
              <a:rPr lang="en-US" smtClean="0"/>
              <a:t> Method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Specifying a field width: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45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number = 9;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System.out.printf</a:t>
            </a:r>
            <a:r>
              <a:rPr lang="en-US" dirty="0">
                <a:latin typeface="Courier New" pitchFamily="49" charset="0"/>
              </a:rPr>
              <a:t>("The value is %6d\n", number);</a:t>
            </a:r>
          </a:p>
        </p:txBody>
      </p:sp>
      <p:grpSp>
        <p:nvGrpSpPr>
          <p:cNvPr id="61447" name="Group 9"/>
          <p:cNvGrpSpPr>
            <a:grpSpLocks/>
          </p:cNvGrpSpPr>
          <p:nvPr/>
        </p:nvGrpSpPr>
        <p:grpSpPr bwMode="auto">
          <a:xfrm>
            <a:off x="1676400" y="4114800"/>
            <a:ext cx="815975" cy="228600"/>
            <a:chOff x="1056" y="2544"/>
            <a:chExt cx="514" cy="144"/>
          </a:xfrm>
        </p:grpSpPr>
        <p:sp>
          <p:nvSpPr>
            <p:cNvPr id="61456" name="Line 6"/>
            <p:cNvSpPr>
              <a:spLocks noChangeShapeType="1"/>
            </p:cNvSpPr>
            <p:nvPr/>
          </p:nvSpPr>
          <p:spPr bwMode="auto">
            <a:xfrm>
              <a:off x="1056" y="2544"/>
              <a:ext cx="0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7" name="Line 7"/>
            <p:cNvSpPr>
              <a:spLocks noChangeShapeType="1"/>
            </p:cNvSpPr>
            <p:nvPr/>
          </p:nvSpPr>
          <p:spPr bwMode="auto">
            <a:xfrm>
              <a:off x="1570" y="2544"/>
              <a:ext cx="0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8" name="Line 8"/>
            <p:cNvSpPr>
              <a:spLocks noChangeShapeType="1"/>
            </p:cNvSpPr>
            <p:nvPr/>
          </p:nvSpPr>
          <p:spPr bwMode="auto">
            <a:xfrm>
              <a:off x="1056" y="2688"/>
              <a:ext cx="51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49" name="Oval 14"/>
          <p:cNvSpPr>
            <a:spLocks noChangeArrowheads="1"/>
          </p:cNvSpPr>
          <p:nvPr/>
        </p:nvSpPr>
        <p:spPr bwMode="auto">
          <a:xfrm>
            <a:off x="5257800" y="2438400"/>
            <a:ext cx="5334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48" name="Group 12"/>
          <p:cNvGrpSpPr>
            <a:grpSpLocks/>
          </p:cNvGrpSpPr>
          <p:nvPr/>
        </p:nvGrpSpPr>
        <p:grpSpPr bwMode="auto">
          <a:xfrm>
            <a:off x="2133600" y="4343400"/>
            <a:ext cx="2514600" cy="914400"/>
            <a:chOff x="1344" y="2736"/>
            <a:chExt cx="1584" cy="336"/>
          </a:xfrm>
        </p:grpSpPr>
        <p:sp>
          <p:nvSpPr>
            <p:cNvPr id="61454" name="Line 10"/>
            <p:cNvSpPr>
              <a:spLocks noChangeShapeType="1"/>
            </p:cNvSpPr>
            <p:nvPr/>
          </p:nvSpPr>
          <p:spPr bwMode="auto">
            <a:xfrm>
              <a:off x="1344" y="2736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5" name="Line 11"/>
            <p:cNvSpPr>
              <a:spLocks noChangeShapeType="1"/>
            </p:cNvSpPr>
            <p:nvPr/>
          </p:nvSpPr>
          <p:spPr bwMode="auto">
            <a:xfrm>
              <a:off x="1344" y="3072"/>
              <a:ext cx="15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50" name="Text Box 15"/>
          <p:cNvSpPr txBox="1">
            <a:spLocks noChangeArrowheads="1"/>
          </p:cNvSpPr>
          <p:nvPr/>
        </p:nvSpPr>
        <p:spPr bwMode="auto">
          <a:xfrm>
            <a:off x="4648200" y="4114800"/>
            <a:ext cx="2286000" cy="1930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baseline="0">
                <a:solidFill>
                  <a:srgbClr val="FF3300"/>
                </a:solidFill>
              </a:rPr>
              <a:t>The </a:t>
            </a:r>
            <a:r>
              <a:rPr lang="en-US" sz="2000" b="1" baseline="0">
                <a:solidFill>
                  <a:srgbClr val="FF3300"/>
                </a:solidFill>
                <a:latin typeface="Courier New" pitchFamily="49" charset="0"/>
              </a:rPr>
              <a:t>%6d</a:t>
            </a:r>
            <a:r>
              <a:rPr lang="en-US" sz="2000" b="1" baseline="0">
                <a:solidFill>
                  <a:srgbClr val="FF3300"/>
                </a:solidFill>
              </a:rPr>
              <a:t> format specifier indicates the integer will appear in a field that is 6 spaces wide.</a:t>
            </a:r>
          </a:p>
        </p:txBody>
      </p:sp>
      <p:sp>
        <p:nvSpPr>
          <p:cNvPr id="61451" name="Line 16"/>
          <p:cNvSpPr>
            <a:spLocks noChangeShapeType="1"/>
          </p:cNvSpPr>
          <p:nvPr/>
        </p:nvSpPr>
        <p:spPr bwMode="auto">
          <a:xfrm flipV="1">
            <a:off x="6172200" y="3505200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52" name="Line 17"/>
          <p:cNvSpPr>
            <a:spLocks noChangeShapeType="1"/>
          </p:cNvSpPr>
          <p:nvPr/>
        </p:nvSpPr>
        <p:spPr bwMode="auto">
          <a:xfrm flipH="1">
            <a:off x="5562600" y="3505200"/>
            <a:ext cx="609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53" name="Line 18"/>
          <p:cNvSpPr>
            <a:spLocks noChangeShapeType="1"/>
          </p:cNvSpPr>
          <p:nvPr/>
        </p:nvSpPr>
        <p:spPr bwMode="auto">
          <a:xfrm flipV="1">
            <a:off x="5562600" y="3048000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595" y="3352800"/>
            <a:ext cx="506040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/>
              <a:t> Method</a:t>
            </a: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45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aseline="0" dirty="0">
                <a:latin typeface="Courier New" pitchFamily="49" charset="0"/>
              </a:rPr>
              <a:t>double number = 9.76891;</a:t>
            </a:r>
          </a:p>
          <a:p>
            <a:pPr algn="l"/>
            <a:r>
              <a:rPr lang="en-US" sz="2000" baseline="0" dirty="0" err="1">
                <a:latin typeface="Courier New" pitchFamily="49" charset="0"/>
              </a:rPr>
              <a:t>System.out.printf</a:t>
            </a:r>
            <a:r>
              <a:rPr lang="en-US" sz="2000" baseline="0" dirty="0">
                <a:latin typeface="Courier New" pitchFamily="49" charset="0"/>
              </a:rPr>
              <a:t>("The value is %6.2f\n", number);</a:t>
            </a:r>
          </a:p>
        </p:txBody>
      </p:sp>
      <p:grpSp>
        <p:nvGrpSpPr>
          <p:cNvPr id="62471" name="Group 6"/>
          <p:cNvGrpSpPr>
            <a:grpSpLocks/>
          </p:cNvGrpSpPr>
          <p:nvPr/>
        </p:nvGrpSpPr>
        <p:grpSpPr bwMode="auto">
          <a:xfrm>
            <a:off x="1752600" y="4114800"/>
            <a:ext cx="739775" cy="228600"/>
            <a:chOff x="1104" y="2544"/>
            <a:chExt cx="466" cy="144"/>
          </a:xfrm>
        </p:grpSpPr>
        <p:sp>
          <p:nvSpPr>
            <p:cNvPr id="62484" name="Line 7"/>
            <p:cNvSpPr>
              <a:spLocks noChangeShapeType="1"/>
            </p:cNvSpPr>
            <p:nvPr/>
          </p:nvSpPr>
          <p:spPr bwMode="auto">
            <a:xfrm>
              <a:off x="1104" y="2544"/>
              <a:ext cx="0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5" name="Line 8"/>
            <p:cNvSpPr>
              <a:spLocks noChangeShapeType="1"/>
            </p:cNvSpPr>
            <p:nvPr/>
          </p:nvSpPr>
          <p:spPr bwMode="auto">
            <a:xfrm>
              <a:off x="1570" y="2544"/>
              <a:ext cx="0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6" name="Line 9"/>
            <p:cNvSpPr>
              <a:spLocks noChangeShapeType="1"/>
            </p:cNvSpPr>
            <p:nvPr/>
          </p:nvSpPr>
          <p:spPr bwMode="auto">
            <a:xfrm>
              <a:off x="1104" y="2688"/>
              <a:ext cx="46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72" name="Group 10"/>
          <p:cNvGrpSpPr>
            <a:grpSpLocks/>
          </p:cNvGrpSpPr>
          <p:nvPr/>
        </p:nvGrpSpPr>
        <p:grpSpPr bwMode="auto">
          <a:xfrm>
            <a:off x="2133600" y="4343400"/>
            <a:ext cx="2514600" cy="914400"/>
            <a:chOff x="1344" y="2736"/>
            <a:chExt cx="1584" cy="336"/>
          </a:xfrm>
        </p:grpSpPr>
        <p:sp>
          <p:nvSpPr>
            <p:cNvPr id="62482" name="Line 11"/>
            <p:cNvSpPr>
              <a:spLocks noChangeShapeType="1"/>
            </p:cNvSpPr>
            <p:nvPr/>
          </p:nvSpPr>
          <p:spPr bwMode="auto">
            <a:xfrm>
              <a:off x="1344" y="2736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3" name="Line 12"/>
            <p:cNvSpPr>
              <a:spLocks noChangeShapeType="1"/>
            </p:cNvSpPr>
            <p:nvPr/>
          </p:nvSpPr>
          <p:spPr bwMode="auto">
            <a:xfrm>
              <a:off x="1344" y="3072"/>
              <a:ext cx="158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2473" name="Text Box 14"/>
          <p:cNvSpPr txBox="1">
            <a:spLocks noChangeArrowheads="1"/>
          </p:cNvSpPr>
          <p:nvPr/>
        </p:nvSpPr>
        <p:spPr bwMode="auto">
          <a:xfrm>
            <a:off x="4648200" y="4114800"/>
            <a:ext cx="3352800" cy="1625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baseline="0">
                <a:solidFill>
                  <a:srgbClr val="FF3300"/>
                </a:solidFill>
              </a:rPr>
              <a:t>The </a:t>
            </a:r>
            <a:r>
              <a:rPr lang="en-US" sz="2000" b="1" baseline="0">
                <a:solidFill>
                  <a:srgbClr val="FF3300"/>
                </a:solidFill>
                <a:latin typeface="Courier New" pitchFamily="49" charset="0"/>
              </a:rPr>
              <a:t>%6.2f</a:t>
            </a:r>
            <a:r>
              <a:rPr lang="en-US" sz="2000" b="1" baseline="0">
                <a:solidFill>
                  <a:srgbClr val="FF3300"/>
                </a:solidFill>
              </a:rPr>
              <a:t> format specifier indicates the number will appear in a field that is 6 spaces wide, and be rounded to 2 decimal places.</a:t>
            </a:r>
          </a:p>
        </p:txBody>
      </p:sp>
      <p:grpSp>
        <p:nvGrpSpPr>
          <p:cNvPr id="62474" name="Group 19"/>
          <p:cNvGrpSpPr>
            <a:grpSpLocks/>
          </p:cNvGrpSpPr>
          <p:nvPr/>
        </p:nvGrpSpPr>
        <p:grpSpPr bwMode="auto">
          <a:xfrm>
            <a:off x="5334000" y="2895600"/>
            <a:ext cx="685800" cy="228600"/>
            <a:chOff x="1152" y="2544"/>
            <a:chExt cx="418" cy="144"/>
          </a:xfrm>
        </p:grpSpPr>
        <p:sp>
          <p:nvSpPr>
            <p:cNvPr id="62479" name="Line 20"/>
            <p:cNvSpPr>
              <a:spLocks noChangeShapeType="1"/>
            </p:cNvSpPr>
            <p:nvPr/>
          </p:nvSpPr>
          <p:spPr bwMode="auto">
            <a:xfrm>
              <a:off x="1152" y="2544"/>
              <a:ext cx="0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0" name="Line 21"/>
            <p:cNvSpPr>
              <a:spLocks noChangeShapeType="1"/>
            </p:cNvSpPr>
            <p:nvPr/>
          </p:nvSpPr>
          <p:spPr bwMode="auto">
            <a:xfrm>
              <a:off x="1570" y="2544"/>
              <a:ext cx="0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1" name="Line 22"/>
            <p:cNvSpPr>
              <a:spLocks noChangeShapeType="1"/>
            </p:cNvSpPr>
            <p:nvPr/>
          </p:nvSpPr>
          <p:spPr bwMode="auto">
            <a:xfrm>
              <a:off x="1152" y="2688"/>
              <a:ext cx="41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75" name="Group 26"/>
          <p:cNvGrpSpPr>
            <a:grpSpLocks/>
          </p:cNvGrpSpPr>
          <p:nvPr/>
        </p:nvGrpSpPr>
        <p:grpSpPr bwMode="auto">
          <a:xfrm>
            <a:off x="5638800" y="3124200"/>
            <a:ext cx="685800" cy="990600"/>
            <a:chOff x="3552" y="1968"/>
            <a:chExt cx="432" cy="624"/>
          </a:xfrm>
        </p:grpSpPr>
        <p:sp>
          <p:nvSpPr>
            <p:cNvPr id="62476" name="Line 23"/>
            <p:cNvSpPr>
              <a:spLocks noChangeShapeType="1"/>
            </p:cNvSpPr>
            <p:nvPr/>
          </p:nvSpPr>
          <p:spPr bwMode="auto">
            <a:xfrm>
              <a:off x="3552" y="1968"/>
              <a:ext cx="0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7" name="Line 24"/>
            <p:cNvSpPr>
              <a:spLocks noChangeShapeType="1"/>
            </p:cNvSpPr>
            <p:nvPr/>
          </p:nvSpPr>
          <p:spPr bwMode="auto">
            <a:xfrm>
              <a:off x="3552" y="2304"/>
              <a:ext cx="43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8" name="Line 25"/>
            <p:cNvSpPr>
              <a:spLocks noChangeShapeType="1"/>
            </p:cNvSpPr>
            <p:nvPr/>
          </p:nvSpPr>
          <p:spPr bwMode="auto">
            <a:xfrm>
              <a:off x="3984" y="2304"/>
              <a:ext cx="0" cy="28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2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sz="3600" kern="0" baseline="0" dirty="0">
                <a:latin typeface="+mj-lt"/>
                <a:ea typeface="+mj-ea"/>
                <a:cs typeface="+mj-cs"/>
              </a:rPr>
              <a:t>The </a:t>
            </a:r>
            <a:r>
              <a:rPr lang="en-US" sz="3600" kern="0" baseline="0" dirty="0" err="1">
                <a:latin typeface="Courier New" pitchFamily="49" charset="0"/>
                <a:ea typeface="+mj-ea"/>
                <a:cs typeface="+mj-cs"/>
              </a:rPr>
              <a:t>System.out.printf</a:t>
            </a:r>
            <a:r>
              <a:rPr lang="en-US" sz="3600" kern="0" baseline="0" dirty="0">
                <a:latin typeface="+mj-lt"/>
                <a:ea typeface="+mj-ea"/>
                <a:cs typeface="+mj-cs"/>
              </a:rPr>
              <a:t> Method</a:t>
            </a:r>
          </a:p>
        </p:txBody>
      </p:sp>
      <p:sp>
        <p:nvSpPr>
          <p:cNvPr id="1187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See examples:</a:t>
            </a:r>
          </a:p>
          <a:p>
            <a:pPr lvl="1" eaLnBrk="1" hangingPunct="1"/>
            <a:r>
              <a:rPr lang="en-US" altLang="en-US" smtClean="0">
                <a:hlinkClick r:id="rId2" action="ppaction://hlinkfile"/>
              </a:rPr>
              <a:t>Columns.java</a:t>
            </a:r>
            <a:endParaRPr lang="en-US" altLang="en-US" smtClean="0"/>
          </a:p>
          <a:p>
            <a:pPr lvl="1" eaLnBrk="1" hangingPunct="1"/>
            <a:r>
              <a:rPr lang="en-US" altLang="en-US" smtClean="0">
                <a:hlinkClick r:id="rId3" action="ppaction://hlinkfile"/>
              </a:rPr>
              <a:t>CurrencyFormat.java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135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String.format</a:t>
            </a:r>
            <a:r>
              <a:rPr lang="en-US" altLang="en-US" smtClean="0"/>
              <a:t> Method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altLang="en-US" smtClean="0"/>
              <a:t> method works exactly like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altLang="en-US" smtClean="0"/>
              <a:t> method, except that it does not display the formatted string on the screen. </a:t>
            </a:r>
          </a:p>
          <a:p>
            <a:r>
              <a:rPr lang="en-US" altLang="en-US" smtClean="0"/>
              <a:t>Instead, it returns a reference to the formatted string. </a:t>
            </a:r>
          </a:p>
          <a:p>
            <a:r>
              <a:rPr lang="en-US" altLang="en-US" smtClean="0"/>
              <a:t>You can assign the reference to a variable, and then use it later. </a:t>
            </a:r>
          </a:p>
        </p:txBody>
      </p:sp>
    </p:spTree>
    <p:extLst>
      <p:ext uri="{BB962C8B-B14F-4D97-AF65-F5344CB8AC3E}">
        <p14:creationId xmlns:p14="http://schemas.microsoft.com/office/powerpoint/2010/main" val="671825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String.format</a:t>
            </a:r>
            <a:r>
              <a:rPr lang="en-US" altLang="en-US" smtClean="0"/>
              <a:t> Method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general format of the method is:</a:t>
            </a:r>
          </a:p>
        </p:txBody>
      </p:sp>
      <p:sp>
        <p:nvSpPr>
          <p:cNvPr id="120836" name="Text Box 5"/>
          <p:cNvSpPr txBox="1">
            <a:spLocks noChangeArrowheads="1"/>
          </p:cNvSpPr>
          <p:nvPr/>
        </p:nvSpPr>
        <p:spPr bwMode="auto">
          <a:xfrm>
            <a:off x="609600" y="2370138"/>
            <a:ext cx="7772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buClr>
                <a:schemeClr val="accent2"/>
              </a:buClr>
              <a:buSzPct val="110000"/>
              <a:buFontTx/>
              <a:buNone/>
            </a:pPr>
            <a:r>
              <a:rPr lang="en-US" altLang="en-US" sz="2400" baseline="0">
                <a:latin typeface="Courier New" panose="02070309020205020404" pitchFamily="49" charset="0"/>
              </a:rPr>
              <a:t>String.format(</a:t>
            </a:r>
            <a:r>
              <a:rPr lang="en-US" altLang="en-US" sz="2400" i="1" baseline="0">
                <a:latin typeface="Courier New" panose="02070309020205020404" pitchFamily="49" charset="0"/>
              </a:rPr>
              <a:t>FormatString</a:t>
            </a:r>
            <a:r>
              <a:rPr lang="en-US" altLang="en-US" sz="2400" baseline="0">
                <a:latin typeface="Courier New" panose="02070309020205020404" pitchFamily="49" charset="0"/>
              </a:rPr>
              <a:t>,</a:t>
            </a:r>
            <a:r>
              <a:rPr lang="en-US" altLang="en-US" sz="2400" i="1" baseline="0">
                <a:latin typeface="Courier New" panose="02070309020205020404" pitchFamily="49" charset="0"/>
              </a:rPr>
              <a:t>ArgumentList</a:t>
            </a:r>
            <a:r>
              <a:rPr lang="en-US" altLang="en-US" sz="2400" baseline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20837" name="Text Box 6"/>
          <p:cNvSpPr txBox="1">
            <a:spLocks noChangeArrowheads="1"/>
          </p:cNvSpPr>
          <p:nvPr/>
        </p:nvSpPr>
        <p:spPr bwMode="auto">
          <a:xfrm>
            <a:off x="533400" y="3970338"/>
            <a:ext cx="2819400" cy="19272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 baseline="0">
                <a:solidFill>
                  <a:srgbClr val="FF3300"/>
                </a:solidFill>
                <a:latin typeface="Courier New" panose="02070309020205020404" pitchFamily="49" charset="0"/>
              </a:rPr>
              <a:t>FormatString</a:t>
            </a:r>
            <a:r>
              <a:rPr lang="en-US" altLang="en-US" sz="2400" b="1" baseline="0">
                <a:solidFill>
                  <a:srgbClr val="FF3300"/>
                </a:solidFill>
              </a:rPr>
              <a:t> is a string that contains text and/or special formatting specifiers.</a:t>
            </a:r>
          </a:p>
        </p:txBody>
      </p:sp>
      <p:sp>
        <p:nvSpPr>
          <p:cNvPr id="120838" name="Text Box 7"/>
          <p:cNvSpPr txBox="1">
            <a:spLocks noChangeArrowheads="1"/>
          </p:cNvSpPr>
          <p:nvPr/>
        </p:nvSpPr>
        <p:spPr bwMode="auto">
          <a:xfrm>
            <a:off x="4572000" y="3970338"/>
            <a:ext cx="3810000" cy="22923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 baseline="0">
                <a:solidFill>
                  <a:srgbClr val="FF3300"/>
                </a:solidFill>
                <a:latin typeface="Courier New" panose="02070309020205020404" pitchFamily="49" charset="0"/>
              </a:rPr>
              <a:t>ArgumentList</a:t>
            </a:r>
            <a:r>
              <a:rPr lang="en-US" altLang="en-US" sz="2400" b="1" baseline="0">
                <a:solidFill>
                  <a:srgbClr val="FF3300"/>
                </a:solidFill>
              </a:rPr>
              <a:t> is optional. It is a list of additional arguments that will be formatted according to the format specifiers listed in the format string.</a:t>
            </a:r>
          </a:p>
        </p:txBody>
      </p:sp>
      <p:sp>
        <p:nvSpPr>
          <p:cNvPr id="120839" name="Line 8"/>
          <p:cNvSpPr>
            <a:spLocks noChangeShapeType="1"/>
          </p:cNvSpPr>
          <p:nvPr/>
        </p:nvSpPr>
        <p:spPr bwMode="auto">
          <a:xfrm flipV="1">
            <a:off x="1828800" y="3436938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40" name="Line 9"/>
          <p:cNvSpPr>
            <a:spLocks noChangeShapeType="1"/>
          </p:cNvSpPr>
          <p:nvPr/>
        </p:nvSpPr>
        <p:spPr bwMode="auto">
          <a:xfrm>
            <a:off x="1828800" y="3436938"/>
            <a:ext cx="3200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41" name="Line 10"/>
          <p:cNvSpPr>
            <a:spLocks noChangeShapeType="1"/>
          </p:cNvSpPr>
          <p:nvPr/>
        </p:nvSpPr>
        <p:spPr bwMode="auto">
          <a:xfrm flipV="1">
            <a:off x="5029200" y="2827338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42" name="Line 11"/>
          <p:cNvSpPr>
            <a:spLocks noChangeShapeType="1"/>
          </p:cNvSpPr>
          <p:nvPr/>
        </p:nvSpPr>
        <p:spPr bwMode="auto">
          <a:xfrm flipV="1">
            <a:off x="6477000" y="3436938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43" name="Line 12"/>
          <p:cNvSpPr>
            <a:spLocks noChangeShapeType="1"/>
          </p:cNvSpPr>
          <p:nvPr/>
        </p:nvSpPr>
        <p:spPr bwMode="auto">
          <a:xfrm>
            <a:off x="6477000" y="3436938"/>
            <a:ext cx="685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844" name="Line 13"/>
          <p:cNvSpPr>
            <a:spLocks noChangeShapeType="1"/>
          </p:cNvSpPr>
          <p:nvPr/>
        </p:nvSpPr>
        <p:spPr bwMode="auto">
          <a:xfrm flipV="1">
            <a:off x="7162800" y="2827338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7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String.format</a:t>
            </a:r>
            <a:r>
              <a:rPr lang="en-US" altLang="en-US" smtClean="0"/>
              <a:t> Method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See examples:</a:t>
            </a:r>
          </a:p>
          <a:p>
            <a:pPr lvl="1" eaLnBrk="1" hangingPunct="1"/>
            <a:r>
              <a:rPr lang="en-US" altLang="en-US" smtClean="0">
                <a:hlinkClick r:id="rId2" action="ppaction://hlinkfile"/>
              </a:rPr>
              <a:t>CurrencyFormat2.java</a:t>
            </a:r>
            <a:endParaRPr lang="en-US" altLang="en-US" smtClean="0"/>
          </a:p>
          <a:p>
            <a:pPr lvl="1" eaLnBrk="1" hangingPunct="1"/>
            <a:r>
              <a:rPr lang="en-US" altLang="en-US" smtClean="0">
                <a:hlinkClick r:id="rId3" action="ppaction://hlinkfile"/>
              </a:rPr>
              <a:t>CurrencyFormat3.java</a:t>
            </a: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010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dirty="0" smtClean="0">
                <a:cs typeface="Courier New" pitchFamily="49" charset="0"/>
              </a:rPr>
              <a:t>Decimal Format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smtClean="0"/>
              <a:t>It is often necessary to format values in certain ways so that they can be presented properly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smtClean="0"/>
              <a:t>The Java standard class library contains classes that provide formatting capabilities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NumberFormat</a:t>
            </a:r>
            <a:r>
              <a:rPr lang="en-US" sz="2800" smtClean="0"/>
              <a:t> class allows you to format values as currency or percentages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DecimalFormat</a:t>
            </a:r>
            <a:r>
              <a:rPr lang="en-US" sz="2800" smtClean="0"/>
              <a:t> class allows you to format values based on a pattern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smtClean="0"/>
              <a:t>Both are part of the </a:t>
            </a:r>
            <a:r>
              <a:rPr lang="en-US" sz="2800" smtClean="0">
                <a:latin typeface="Courier New" pitchFamily="49" charset="0"/>
              </a:rPr>
              <a:t>java.text</a:t>
            </a:r>
            <a:r>
              <a:rPr lang="en-US" sz="2800" smtClean="0"/>
              <a:t> package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" y="6477000"/>
            <a:ext cx="5410200" cy="2310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98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Formatting Output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NumberFormat</a:t>
            </a:r>
            <a:r>
              <a:rPr lang="en-US" sz="2800" smtClean="0"/>
              <a:t> class has static methods that return a formatter object</a:t>
            </a:r>
          </a:p>
          <a:p>
            <a:pPr algn="ctr" eaLnBrk="1" hangingPunct="1">
              <a:spcBef>
                <a:spcPct val="70000"/>
              </a:spcBef>
              <a:buFont typeface="Times" pitchFamily="-48" charset="0"/>
              <a:buNone/>
            </a:pPr>
            <a:r>
              <a:rPr lang="en-US" sz="2800" smtClean="0">
                <a:latin typeface="Courier New" pitchFamily="49" charset="0"/>
              </a:rPr>
              <a:t>getCurrencyInstance()</a:t>
            </a:r>
          </a:p>
          <a:p>
            <a:pPr algn="ctr" eaLnBrk="1" hangingPunct="1">
              <a:spcBef>
                <a:spcPct val="70000"/>
              </a:spcBef>
              <a:buFont typeface="Times" pitchFamily="-48" charset="0"/>
              <a:buNone/>
            </a:pPr>
            <a:r>
              <a:rPr lang="en-US" sz="2800" smtClean="0">
                <a:latin typeface="Courier New" pitchFamily="49" charset="0"/>
              </a:rPr>
              <a:t>getPercentInstance()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smtClean="0"/>
              <a:t>Each formatter object has a method called </a:t>
            </a:r>
            <a:r>
              <a:rPr lang="en-US" sz="2800" smtClean="0">
                <a:latin typeface="Courier New" pitchFamily="49" charset="0"/>
              </a:rPr>
              <a:t>format</a:t>
            </a:r>
            <a:r>
              <a:rPr lang="en-US" sz="2800" smtClean="0"/>
              <a:t> that returns a string with the specified information in the appropriate format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" y="6477000"/>
            <a:ext cx="5410200" cy="2310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35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8600" y="6477000"/>
            <a:ext cx="5334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76200" y="-65088"/>
            <a:ext cx="5867400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dirty="0"/>
              <a:t>import </a:t>
            </a:r>
            <a:r>
              <a:rPr lang="en-US" sz="1200" dirty="0" err="1"/>
              <a:t>java.util.Scanner</a:t>
            </a:r>
            <a:r>
              <a:rPr lang="en-US" sz="1200" dirty="0"/>
              <a:t>;</a:t>
            </a:r>
          </a:p>
          <a:p>
            <a:pPr algn="l"/>
            <a:r>
              <a:rPr lang="en-US" sz="1200" dirty="0"/>
              <a:t>import </a:t>
            </a:r>
            <a:r>
              <a:rPr lang="en-US" sz="1200" dirty="0" err="1"/>
              <a:t>java.text.NumberFormat</a:t>
            </a:r>
            <a:endParaRPr lang="en-US" sz="1200" dirty="0"/>
          </a:p>
          <a:p>
            <a:pPr algn="l"/>
            <a:r>
              <a:rPr lang="en-US" sz="1200" dirty="0"/>
              <a:t>public class Purchase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//  Calculates the final price of a purchased item using values</a:t>
            </a:r>
          </a:p>
          <a:p>
            <a:pPr algn="l"/>
            <a:r>
              <a:rPr lang="en-US" sz="1200" dirty="0"/>
              <a:t>   //  entered by the user.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static void main 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final double TAX_RATE = 0.06;  // 6% sales tax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int</a:t>
            </a:r>
            <a:r>
              <a:rPr lang="en-US" sz="1200" dirty="0"/>
              <a:t> quantity;</a:t>
            </a:r>
          </a:p>
          <a:p>
            <a:pPr algn="l"/>
            <a:r>
              <a:rPr lang="en-US" sz="1200" dirty="0"/>
              <a:t>      double subtotal, tax, </a:t>
            </a:r>
            <a:r>
              <a:rPr lang="en-US" sz="1200" dirty="0" err="1"/>
              <a:t>totalCost</a:t>
            </a:r>
            <a:r>
              <a:rPr lang="en-US" sz="1200" dirty="0"/>
              <a:t>, </a:t>
            </a:r>
            <a:r>
              <a:rPr lang="en-US" sz="1200" dirty="0" err="1"/>
              <a:t>unitPrice</a:t>
            </a:r>
            <a:r>
              <a:rPr lang="en-US" sz="1200" dirty="0"/>
              <a:t>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Scanner scan = new Scanner (System.in);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NumberFormat</a:t>
            </a:r>
            <a:r>
              <a:rPr lang="en-US" sz="1200" dirty="0"/>
              <a:t> fmt1 = </a:t>
            </a:r>
            <a:r>
              <a:rPr lang="en-US" sz="1200" dirty="0" err="1"/>
              <a:t>NumberFormat.getCurrencyInstance</a:t>
            </a:r>
            <a:r>
              <a:rPr lang="en-US" sz="1200" dirty="0"/>
              <a:t>();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NumberFormat</a:t>
            </a:r>
            <a:r>
              <a:rPr lang="en-US" sz="1200" dirty="0"/>
              <a:t> fmt2 = </a:t>
            </a:r>
            <a:r>
              <a:rPr lang="en-US" sz="1200" dirty="0" err="1"/>
              <a:t>NumberFormat.getPercentInstance</a:t>
            </a:r>
            <a:r>
              <a:rPr lang="en-US" sz="1200" dirty="0"/>
              <a:t>();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System.out.print</a:t>
            </a:r>
            <a:r>
              <a:rPr lang="en-US" sz="1200" dirty="0"/>
              <a:t> ("Enter the quantity: ");</a:t>
            </a:r>
          </a:p>
          <a:p>
            <a:pPr algn="l"/>
            <a:r>
              <a:rPr lang="en-US" sz="1200" dirty="0"/>
              <a:t>      quantity = </a:t>
            </a:r>
            <a:r>
              <a:rPr lang="en-US" sz="1200" dirty="0" err="1"/>
              <a:t>scan.nextInt</a:t>
            </a:r>
            <a:r>
              <a:rPr lang="en-US" sz="1200" dirty="0"/>
              <a:t>();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System.out.print</a:t>
            </a:r>
            <a:r>
              <a:rPr lang="en-US" sz="1200" dirty="0"/>
              <a:t> ("Enter the unit price: ");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unitPrice</a:t>
            </a:r>
            <a:r>
              <a:rPr lang="en-US" sz="1200" dirty="0"/>
              <a:t> = </a:t>
            </a:r>
            <a:r>
              <a:rPr lang="en-US" sz="1200" dirty="0" err="1"/>
              <a:t>scan.nextDouble</a:t>
            </a:r>
            <a:r>
              <a:rPr lang="en-US" sz="1200" dirty="0"/>
              <a:t>();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subtotal = quantity * </a:t>
            </a:r>
            <a:r>
              <a:rPr lang="en-US" sz="1200" dirty="0" err="1"/>
              <a:t>unitPrice</a:t>
            </a:r>
            <a:r>
              <a:rPr lang="en-US" sz="1200" dirty="0"/>
              <a:t>;</a:t>
            </a:r>
          </a:p>
          <a:p>
            <a:pPr algn="l"/>
            <a:r>
              <a:rPr lang="en-US" sz="1200" dirty="0"/>
              <a:t>      tax = subtotal * TAX_RATE;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totalCost</a:t>
            </a:r>
            <a:r>
              <a:rPr lang="en-US" sz="1200" dirty="0"/>
              <a:t> = subtotal + tax;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// Print output with appropriate formatting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 ("Subtotal: " + fmt1.format(subtotal));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 ("Tax: " + fmt1.format(tax) + " at "</a:t>
            </a:r>
          </a:p>
          <a:p>
            <a:pPr algn="l"/>
            <a:r>
              <a:rPr lang="en-US" sz="1200" dirty="0"/>
              <a:t>                          + fmt2.format(TAX_RATE));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 ("Total: " + fmt1.format(</a:t>
            </a:r>
            <a:r>
              <a:rPr lang="en-US" sz="1200" dirty="0" err="1"/>
              <a:t>totalCost</a:t>
            </a:r>
            <a:r>
              <a:rPr lang="en-US" sz="1200" dirty="0"/>
              <a:t>));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r>
              <a:rPr lang="en-US" sz="1200" dirty="0"/>
              <a:t>}</a:t>
            </a: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4800600" y="1524000"/>
            <a:ext cx="3429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Sample Output: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Enter the quantity: 5</a:t>
            </a:r>
          </a:p>
          <a:p>
            <a:pPr algn="l"/>
            <a:r>
              <a:rPr lang="en-US" dirty="0"/>
              <a:t>Enter the unit price: 2.39</a:t>
            </a:r>
          </a:p>
          <a:p>
            <a:pPr algn="l"/>
            <a:r>
              <a:rPr lang="en-US" dirty="0"/>
              <a:t>Subtotal: $11.95</a:t>
            </a:r>
          </a:p>
          <a:p>
            <a:pPr algn="l"/>
            <a:r>
              <a:rPr lang="en-US" dirty="0"/>
              <a:t>Tax: $0.72 at 6%</a:t>
            </a:r>
          </a:p>
          <a:p>
            <a:pPr algn="l"/>
            <a:r>
              <a:rPr lang="en-US" dirty="0"/>
              <a:t>Total: $12.67</a:t>
            </a:r>
          </a:p>
        </p:txBody>
      </p:sp>
    </p:spTree>
    <p:extLst>
      <p:ext uri="{BB962C8B-B14F-4D97-AF65-F5344CB8AC3E}">
        <p14:creationId xmlns:p14="http://schemas.microsoft.com/office/powerpoint/2010/main" val="26597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JOptionPane</a:t>
            </a:r>
            <a:r>
              <a:rPr lang="en-US" dirty="0" smtClean="0"/>
              <a:t> Class - Swing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en-US" dirty="0" smtClean="0">
                <a:cs typeface="Times New Roman" pitchFamily="18" charset="0"/>
              </a:rPr>
              <a:t> class is not automatically available to your Java programs.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following statement must be before the program’s class header: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.JOptionPane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This statement tells the compiler where to find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en-US" dirty="0" smtClean="0">
                <a:cs typeface="Times New Roman" pitchFamily="18" charset="0"/>
              </a:rPr>
              <a:t> class. </a:t>
            </a:r>
          </a:p>
        </p:txBody>
      </p:sp>
    </p:spTree>
    <p:extLst>
      <p:ext uri="{BB962C8B-B14F-4D97-AF65-F5344CB8AC3E}">
        <p14:creationId xmlns:p14="http://schemas.microsoft.com/office/powerpoint/2010/main" val="6722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Formatting Output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85000"/>
              </a:spcBef>
            </a:pPr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DecimalFormat</a:t>
            </a:r>
            <a:r>
              <a:rPr lang="en-US" sz="2800" smtClean="0"/>
              <a:t> class can be used to format a floating point value in various ways</a:t>
            </a:r>
          </a:p>
          <a:p>
            <a:pPr eaLnBrk="1" hangingPunct="1">
              <a:spcBef>
                <a:spcPct val="85000"/>
              </a:spcBef>
            </a:pPr>
            <a:r>
              <a:rPr lang="en-US" sz="2800" smtClean="0"/>
              <a:t>For example, you can specify that the number should be truncated to three decimal places</a:t>
            </a:r>
          </a:p>
          <a:p>
            <a:pPr eaLnBrk="1" hangingPunct="1">
              <a:spcBef>
                <a:spcPct val="85000"/>
              </a:spcBef>
            </a:pPr>
            <a:r>
              <a:rPr lang="en-US" sz="2800" smtClean="0"/>
              <a:t>The constructor of the </a:t>
            </a:r>
            <a:r>
              <a:rPr lang="en-US" sz="2800" smtClean="0">
                <a:latin typeface="Courier New" pitchFamily="49" charset="0"/>
              </a:rPr>
              <a:t>DecimalFormat</a:t>
            </a:r>
            <a:r>
              <a:rPr lang="en-US" sz="2800" smtClean="0"/>
              <a:t> class takes a string that represents a pattern for the formatted number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" y="6477000"/>
            <a:ext cx="5410200" cy="2310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7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325463"/>
            <a:ext cx="518924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/>
              <a:t>Formatting pattern:</a:t>
            </a:r>
            <a:endParaRPr lang="en-US" sz="2400" dirty="0" smtClean="0"/>
          </a:p>
          <a:p>
            <a:pPr algn="l"/>
            <a:r>
              <a:rPr lang="en-US" sz="2400" dirty="0" smtClean="0"/>
              <a:t>0 – Mandatory</a:t>
            </a:r>
          </a:p>
          <a:p>
            <a:pPr algn="l"/>
            <a:r>
              <a:rPr lang="en-US" sz="2400" dirty="0" smtClean="0"/>
              <a:t># - Optional</a:t>
            </a:r>
          </a:p>
          <a:p>
            <a:pPr algn="l"/>
            <a:r>
              <a:rPr lang="en-US" sz="2400" dirty="0" smtClean="0"/>
              <a:t>. – decimal place</a:t>
            </a:r>
          </a:p>
          <a:p>
            <a:pPr algn="l"/>
            <a:r>
              <a:rPr lang="en-US" sz="2400" dirty="0" smtClean="0"/>
              <a:t>, - separator</a:t>
            </a:r>
          </a:p>
          <a:p>
            <a:pPr algn="l"/>
            <a:r>
              <a:rPr lang="en-US" sz="2400" dirty="0" smtClean="0"/>
              <a:t>% - puts in % format (multiplies by 100)</a:t>
            </a:r>
          </a:p>
          <a:p>
            <a:pPr algn="l"/>
            <a:endParaRPr lang="en-US" sz="2400" dirty="0"/>
          </a:p>
          <a:p>
            <a:pPr algn="l"/>
            <a:r>
              <a:rPr lang="en-US" sz="3200" dirty="0" smtClean="0"/>
              <a:t>Examples:</a:t>
            </a:r>
            <a:endParaRPr lang="en-US" sz="2400" dirty="0"/>
          </a:p>
          <a:p>
            <a:pPr algn="l"/>
            <a:r>
              <a:rPr lang="en-US" sz="2400" dirty="0" smtClean="0"/>
              <a:t>“00.00”</a:t>
            </a:r>
          </a:p>
          <a:p>
            <a:pPr algn="l"/>
            <a:r>
              <a:rPr lang="en-US" sz="2400" dirty="0" smtClean="0"/>
              <a:t>“#0.0#”</a:t>
            </a:r>
          </a:p>
          <a:p>
            <a:pPr algn="l"/>
            <a:r>
              <a:rPr lang="en-US" sz="2400" dirty="0" smtClean="0"/>
              <a:t>“#,##0.00”</a:t>
            </a:r>
          </a:p>
          <a:p>
            <a:pPr algn="l"/>
            <a:r>
              <a:rPr lang="en-US" sz="2400" dirty="0" smtClean="0"/>
              <a:t>“#0%”</a:t>
            </a:r>
            <a:endParaRPr lang="en-US" sz="2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Formatting Output - </a:t>
            </a:r>
            <a:r>
              <a:rPr lang="en-US" dirty="0" err="1" smtClean="0"/>
              <a:t>DecimalFormat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0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52400" y="6477000"/>
            <a:ext cx="5410200" cy="2310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762000" y="152400"/>
            <a:ext cx="80772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import </a:t>
            </a:r>
            <a:r>
              <a:rPr lang="en-US" sz="1400" dirty="0" err="1"/>
              <a:t>java.text.DecimalFormat</a:t>
            </a:r>
            <a:r>
              <a:rPr lang="en-US" sz="1400" dirty="0"/>
              <a:t>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public class </a:t>
            </a:r>
            <a:r>
              <a:rPr lang="en-US" sz="1400" dirty="0" err="1"/>
              <a:t>CircleStats</a:t>
            </a:r>
            <a:endParaRPr lang="en-US" sz="1400" dirty="0"/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 //-----------------------------------------------------------------</a:t>
            </a:r>
          </a:p>
          <a:p>
            <a:pPr algn="l"/>
            <a:r>
              <a:rPr lang="en-US" sz="1400" dirty="0"/>
              <a:t>   //  Calculates the area and circumference of a circle given its</a:t>
            </a:r>
          </a:p>
          <a:p>
            <a:pPr algn="l"/>
            <a:r>
              <a:rPr lang="en-US" sz="1400" dirty="0"/>
              <a:t>   //  radius.</a:t>
            </a:r>
          </a:p>
          <a:p>
            <a:pPr algn="l"/>
            <a:r>
              <a:rPr lang="en-US" sz="1400" dirty="0"/>
              <a:t>   //-----------------------------------------------------------------</a:t>
            </a:r>
          </a:p>
          <a:p>
            <a:pPr algn="l"/>
            <a:r>
              <a:rPr lang="en-US" sz="1400" dirty="0"/>
              <a:t>   public static void main 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pPr algn="l"/>
            <a:r>
              <a:rPr lang="en-US" sz="1400" dirty="0"/>
              <a:t>   {</a:t>
            </a:r>
          </a:p>
          <a:p>
            <a:pPr algn="l"/>
            <a:r>
              <a:rPr lang="en-US" sz="1400" dirty="0"/>
              <a:t>      </a:t>
            </a:r>
            <a:r>
              <a:rPr lang="en-US" sz="1400" dirty="0" err="1"/>
              <a:t>int</a:t>
            </a:r>
            <a:r>
              <a:rPr lang="en-US" sz="1400" dirty="0"/>
              <a:t> radius;</a:t>
            </a:r>
          </a:p>
          <a:p>
            <a:pPr algn="l"/>
            <a:r>
              <a:rPr lang="en-US" sz="1400" dirty="0"/>
              <a:t>      double area, circumference;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  Scanner scan = new Scanner (System.in);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  </a:t>
            </a:r>
            <a:r>
              <a:rPr lang="en-US" sz="1400" dirty="0" err="1"/>
              <a:t>System.out.print</a:t>
            </a:r>
            <a:r>
              <a:rPr lang="en-US" sz="1400" dirty="0"/>
              <a:t> ("Enter the circle's radius: ");</a:t>
            </a:r>
          </a:p>
          <a:p>
            <a:pPr algn="l"/>
            <a:r>
              <a:rPr lang="en-US" sz="1400" dirty="0"/>
              <a:t>      radius = </a:t>
            </a:r>
            <a:r>
              <a:rPr lang="en-US" sz="1400" dirty="0" err="1"/>
              <a:t>scan.nextInt</a:t>
            </a:r>
            <a:r>
              <a:rPr lang="en-US" sz="1400" dirty="0"/>
              <a:t>();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  area = </a:t>
            </a:r>
            <a:r>
              <a:rPr lang="en-US" sz="1400" dirty="0" err="1"/>
              <a:t>Math.PI</a:t>
            </a:r>
            <a:r>
              <a:rPr lang="en-US" sz="1400" dirty="0"/>
              <a:t> * </a:t>
            </a:r>
            <a:r>
              <a:rPr lang="en-US" sz="1400" dirty="0" err="1"/>
              <a:t>Math.pow</a:t>
            </a:r>
            <a:r>
              <a:rPr lang="en-US" sz="1400" dirty="0"/>
              <a:t>(radius, 2);</a:t>
            </a:r>
          </a:p>
          <a:p>
            <a:pPr algn="l"/>
            <a:r>
              <a:rPr lang="en-US" sz="1400" dirty="0"/>
              <a:t>      circumference = 2 * </a:t>
            </a:r>
            <a:r>
              <a:rPr lang="en-US" sz="1400" dirty="0" err="1"/>
              <a:t>Math.PI</a:t>
            </a:r>
            <a:r>
              <a:rPr lang="en-US" sz="1400" dirty="0"/>
              <a:t> * radius;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  // Round the output to three decimal places</a:t>
            </a:r>
          </a:p>
          <a:p>
            <a:pPr algn="l"/>
            <a:r>
              <a:rPr lang="en-US" sz="1400" dirty="0"/>
              <a:t>      </a:t>
            </a:r>
            <a:r>
              <a:rPr lang="en-US" sz="1400" dirty="0" err="1"/>
              <a:t>DecimalFormat</a:t>
            </a:r>
            <a:r>
              <a:rPr lang="en-US" sz="1400" dirty="0"/>
              <a:t> </a:t>
            </a:r>
            <a:r>
              <a:rPr lang="en-US" sz="1400" dirty="0" err="1"/>
              <a:t>fmt</a:t>
            </a:r>
            <a:r>
              <a:rPr lang="en-US" sz="1400" dirty="0"/>
              <a:t> = new </a:t>
            </a:r>
            <a:r>
              <a:rPr lang="en-US" sz="1400" dirty="0" err="1"/>
              <a:t>DecimalFormat</a:t>
            </a:r>
            <a:r>
              <a:rPr lang="en-US" sz="1400" dirty="0"/>
              <a:t> ("0.###");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 ("The circle's area: " + </a:t>
            </a:r>
            <a:r>
              <a:rPr lang="en-US" sz="1400" dirty="0" err="1"/>
              <a:t>fmt.format</a:t>
            </a:r>
            <a:r>
              <a:rPr lang="en-US" sz="1400" dirty="0"/>
              <a:t>(area));</a:t>
            </a:r>
          </a:p>
          <a:p>
            <a:pPr algn="l"/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 ("The circle's circumference: "</a:t>
            </a:r>
          </a:p>
          <a:p>
            <a:pPr algn="l"/>
            <a:r>
              <a:rPr lang="en-US" sz="1400" dirty="0"/>
              <a:t>                          + </a:t>
            </a:r>
            <a:r>
              <a:rPr lang="en-US" sz="1400" dirty="0" err="1"/>
              <a:t>fmt.format</a:t>
            </a:r>
            <a:r>
              <a:rPr lang="en-US" sz="1400" dirty="0"/>
              <a:t>(circumference));</a:t>
            </a:r>
          </a:p>
          <a:p>
            <a:pPr algn="l"/>
            <a:r>
              <a:rPr lang="en-US" sz="1400" dirty="0"/>
              <a:t>   }</a:t>
            </a:r>
          </a:p>
          <a:p>
            <a:pPr algn="l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731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785597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965200" y="5334000"/>
            <a:ext cx="3827472" cy="1073150"/>
            <a:chOff x="480" y="1680"/>
            <a:chExt cx="2411" cy="676"/>
          </a:xfrm>
        </p:grpSpPr>
        <p:pic>
          <p:nvPicPr>
            <p:cNvPr id="4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1264" y="1721"/>
              <a:ext cx="16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 smtClean="0"/>
                <a:t>What is the output?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24442" y="5848351"/>
            <a:ext cx="65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72364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Generating Random Numbers with the </a:t>
            </a:r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Class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Some applications, such as games and simulations, require the use of randomly generated numbers.  </a:t>
            </a:r>
          </a:p>
          <a:p>
            <a:pPr eaLnBrk="1" hangingPunct="1"/>
            <a:r>
              <a:rPr lang="en-US" sz="2800" smtClean="0"/>
              <a:t>The Java API has a class, </a:t>
            </a:r>
            <a:r>
              <a:rPr lang="en-US" sz="2800" smtClean="0">
                <a:latin typeface="Courier New" pitchFamily="49" charset="0"/>
              </a:rPr>
              <a:t>Random</a:t>
            </a:r>
            <a:r>
              <a:rPr lang="en-US" sz="2800" smtClean="0"/>
              <a:t>, for this purpose. To use the </a:t>
            </a:r>
            <a:r>
              <a:rPr lang="en-US" sz="2800" smtClean="0">
                <a:latin typeface="Courier New" pitchFamily="49" charset="0"/>
              </a:rPr>
              <a:t>Random</a:t>
            </a:r>
            <a:r>
              <a:rPr lang="en-US" sz="2800" smtClean="0"/>
              <a:t> class, use the following </a:t>
            </a:r>
            <a:r>
              <a:rPr lang="en-US" sz="2800" smtClean="0">
                <a:latin typeface="Courier New" pitchFamily="49" charset="0"/>
              </a:rPr>
              <a:t>import</a:t>
            </a:r>
            <a:r>
              <a:rPr lang="en-US" sz="2800" smtClean="0"/>
              <a:t> statement and create an instance of the class.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import java.util.Random;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Random randomNumbers = new Random();</a:t>
            </a:r>
          </a:p>
          <a:p>
            <a:pPr lvl="1" eaLnBrk="1" hangingPunct="1"/>
            <a:endParaRPr lang="en-US" sz="24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Some Methods of the 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Random</a:t>
            </a:r>
            <a:r>
              <a:rPr lang="en-US" smtClean="0"/>
              <a:t> Class</a:t>
            </a: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/>
        </p:nvGraphicFramePr>
        <p:xfrm>
          <a:off x="533400" y="1600200"/>
          <a:ext cx="8001000" cy="4191000"/>
        </p:xfrm>
        <a:graphic>
          <a:graphicData uri="http://schemas.openxmlformats.org/drawingml/2006/table">
            <a:tbl>
              <a:tblPr/>
              <a:tblGrid>
                <a:gridCol w="2133600"/>
                <a:gridCol w="5867400"/>
              </a:tblGrid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Returns the next random number as 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  The number will be within the range of 0.0 and 1.0.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nextFloat()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Returns the next random number as 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  The number will be within the range of 0.0 and 1.0.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Returns the next random number as an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  The number will be within the range of an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which is –2,147,483,648 to +2,147,483,648.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nextInt(int 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This method accepts an integer argument, n.  It returns a random number as an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  The number will be within the range of 0 to 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6" name="Text Box 23"/>
          <p:cNvSpPr txBox="1">
            <a:spLocks noChangeArrowheads="1"/>
          </p:cNvSpPr>
          <p:nvPr/>
        </p:nvSpPr>
        <p:spPr bwMode="auto">
          <a:xfrm>
            <a:off x="609600" y="5867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See example:  </a:t>
            </a:r>
            <a:r>
              <a:rPr lang="en-US" sz="2400">
                <a:hlinkClick r:id="rId3" action="ppaction://hlinkfile"/>
              </a:rPr>
              <a:t>RollDice.java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63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681"/>
            <a:ext cx="5817727" cy="669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11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685800" y="1828800"/>
            <a:ext cx="80772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9875" indent="-269875" algn="l">
              <a:buFontTx/>
              <a:buChar char="•"/>
            </a:pPr>
            <a:r>
              <a:rPr lang="en-US" sz="2800" b="1" dirty="0"/>
              <a:t> API: </a:t>
            </a:r>
            <a:r>
              <a:rPr lang="en-US" sz="2800" dirty="0"/>
              <a:t>Application Programming Interface </a:t>
            </a:r>
          </a:p>
          <a:p>
            <a:pPr marL="269875" indent="-269875" algn="l">
              <a:spcBef>
                <a:spcPts val="1200"/>
              </a:spcBef>
              <a:buFontTx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API documentation: </a:t>
            </a:r>
            <a:r>
              <a:rPr lang="en-US" sz="2800" dirty="0"/>
              <a:t>lists classes and methods in the Java library </a:t>
            </a:r>
          </a:p>
          <a:p>
            <a:pPr marL="269875" indent="-269875" algn="l">
              <a:spcBef>
                <a:spcPct val="50000"/>
              </a:spcBef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33CC"/>
                </a:solidFill>
              </a:rPr>
              <a:t>http://docs.oracle.com/javase/7/docs/api/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3600" b="1" dirty="0" smtClean="0">
                <a:latin typeface="Lucida Sans" pitchFamily="-107" charset="0"/>
              </a:rPr>
              <a:t>Using the API</a:t>
            </a:r>
            <a:endParaRPr lang="en-US" sz="3600" b="1" dirty="0">
              <a:latin typeface="Lucida Sans" pitchFamily="-107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6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0" y="304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Lucida Sans" pitchFamily="-107" charset="0"/>
              </a:rPr>
              <a:t>The API Documentation for the Rectangle Class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28600" y="6400800"/>
            <a:ext cx="5410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7577137" cy="551225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2" name="Group 13"/>
          <p:cNvGrpSpPr/>
          <p:nvPr/>
        </p:nvGrpSpPr>
        <p:grpSpPr>
          <a:xfrm>
            <a:off x="381000" y="1752600"/>
            <a:ext cx="6810225" cy="567154"/>
            <a:chOff x="1600200" y="1828800"/>
            <a:chExt cx="6810225" cy="567154"/>
          </a:xfrm>
        </p:grpSpPr>
        <p:sp>
          <p:nvSpPr>
            <p:cNvPr id="8" name="Oval 7"/>
            <p:cNvSpPr/>
            <p:nvPr/>
          </p:nvSpPr>
          <p:spPr>
            <a:xfrm>
              <a:off x="1600200" y="1828800"/>
              <a:ext cx="13716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000" y="2057400"/>
              <a:ext cx="42194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This is the package the Rectangle class is in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6"/>
            </p:cNvCxnSpPr>
            <p:nvPr/>
          </p:nvCxnSpPr>
          <p:spPr>
            <a:xfrm flipH="1" flipV="1">
              <a:off x="2971800" y="1981200"/>
              <a:ext cx="1219200" cy="2454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02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76200" y="2286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  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Lucida Sans" pitchFamily="-107" charset="0"/>
              </a:rPr>
              <a:t>Method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Summary</a:t>
            </a:r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320" y="838200"/>
            <a:ext cx="7692280" cy="5943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23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JOptionPane</a:t>
            </a:r>
            <a:r>
              <a:rPr lang="en-US" dirty="0" smtClean="0"/>
              <a:t> Class - Swing</a:t>
            </a:r>
          </a:p>
        </p:txBody>
      </p:sp>
      <p:sp>
        <p:nvSpPr>
          <p:cNvPr id="89092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7280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The </a:t>
            </a:r>
            <a:r>
              <a:rPr lang="en-US" sz="2800">
                <a:latin typeface="Courier New" pitchFamily="49" charset="0"/>
              </a:rPr>
              <a:t>JOptionPane</a:t>
            </a:r>
            <a:r>
              <a:rPr lang="en-US" sz="2800"/>
              <a:t> class provides methods to display each type of dialog box.</a:t>
            </a:r>
          </a:p>
        </p:txBody>
      </p:sp>
      <p:pic>
        <p:nvPicPr>
          <p:cNvPr id="89093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819400"/>
            <a:ext cx="5334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89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Lucida Sans" pitchFamily="-107" charset="0"/>
              </a:rPr>
              <a:t>Detailed</a:t>
            </a:r>
            <a:r>
              <a:rPr lang="en-US" b="1">
                <a:solidFill>
                  <a:srgbClr val="0033CC"/>
                </a:solidFill>
              </a:rPr>
              <a:t> </a:t>
            </a:r>
            <a:r>
              <a:rPr lang="en-US" b="1">
                <a:latin typeface="Lucida Sans" pitchFamily="-107" charset="0"/>
              </a:rPr>
              <a:t>Method Description</a:t>
            </a: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609600" y="982663"/>
            <a:ext cx="81534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indent="-236538" algn="l"/>
            <a:r>
              <a:rPr lang="en-US" b="1" dirty="0"/>
              <a:t> </a:t>
            </a:r>
            <a:r>
              <a:rPr lang="en-US" dirty="0"/>
              <a:t>The detailed description of a method shows: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dirty="0"/>
              <a:t>The action that the method carries out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dirty="0"/>
              <a:t> The parameters that the method receives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dirty="0"/>
              <a:t>The value that it returns (or the reserved word void if the method doesn’t return any value)</a:t>
            </a:r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705225"/>
            <a:ext cx="8896718" cy="29241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42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8600" y="228600"/>
            <a:ext cx="8610600" cy="1611313"/>
            <a:chOff x="432" y="3504"/>
            <a:chExt cx="5424" cy="1015"/>
          </a:xfrm>
        </p:grpSpPr>
        <p:pic>
          <p:nvPicPr>
            <p:cNvPr id="50182" name="Picture 5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3504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1190" y="3530"/>
              <a:ext cx="4666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dirty="0"/>
                <a:t>In the API documentation of the </a:t>
              </a:r>
              <a:r>
                <a:rPr lang="en-US" dirty="0">
                  <a:solidFill>
                    <a:srgbClr val="6E8080"/>
                  </a:solidFill>
                  <a:latin typeface="Courier New" pitchFamily="-107" charset="0"/>
                </a:rPr>
                <a:t>String</a:t>
              </a:r>
              <a:r>
                <a:rPr lang="en-US" dirty="0">
                  <a:solidFill>
                    <a:srgbClr val="6E8080"/>
                  </a:solidFill>
                </a:rPr>
                <a:t> </a:t>
              </a:r>
              <a:r>
                <a:rPr lang="en-US" dirty="0"/>
                <a:t>class, look at the description of the </a:t>
              </a:r>
              <a:r>
                <a:rPr lang="en-US" dirty="0">
                  <a:solidFill>
                    <a:srgbClr val="6E8080"/>
                  </a:solidFill>
                  <a:latin typeface="Courier New" pitchFamily="-107" charset="0"/>
                </a:rPr>
                <a:t>trim</a:t>
              </a:r>
              <a:r>
                <a:rPr lang="en-US" dirty="0">
                  <a:solidFill>
                    <a:srgbClr val="6E8080"/>
                  </a:solidFill>
                </a:rPr>
                <a:t> </a:t>
              </a:r>
              <a:r>
                <a:rPr lang="en-US" dirty="0"/>
                <a:t>method. What is the result of applying trim to the string </a:t>
              </a:r>
            </a:p>
            <a:p>
              <a:pPr algn="l"/>
              <a:r>
                <a:rPr lang="en-US" dirty="0">
                  <a:solidFill>
                    <a:srgbClr val="6E8080"/>
                  </a:solidFill>
                  <a:latin typeface="Courier New" pitchFamily="-107" charset="0"/>
                </a:rPr>
                <a:t>" Hello, Space ! "</a:t>
              </a:r>
              <a:r>
                <a:rPr lang="en-US" dirty="0"/>
                <a:t>? (Note the spaces in the string.) 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4400" y="2514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Answer: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-107" charset="0"/>
              </a:rPr>
              <a:t>"Hello, Space !"</a:t>
            </a:r>
            <a:r>
              <a:rPr lang="en-US" sz="2000" dirty="0">
                <a:solidFill>
                  <a:srgbClr val="FF0000"/>
                </a:solidFill>
                <a:latin typeface="Courier New" pitchFamily="-107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– only the leading and trailing spaces are trimmed.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5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04800"/>
            <a:ext cx="8610600" cy="1979613"/>
            <a:chOff x="432" y="3504"/>
            <a:chExt cx="5424" cy="1247"/>
          </a:xfrm>
        </p:grpSpPr>
        <p:pic>
          <p:nvPicPr>
            <p:cNvPr id="51206" name="Picture 5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504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7" name="Text Box 6"/>
            <p:cNvSpPr txBox="1">
              <a:spLocks noChangeArrowheads="1"/>
            </p:cNvSpPr>
            <p:nvPr/>
          </p:nvSpPr>
          <p:spPr bwMode="auto">
            <a:xfrm>
              <a:off x="1190" y="3530"/>
              <a:ext cx="4666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In the API documentation of the </a:t>
              </a:r>
              <a:r>
                <a:rPr lang="en-US">
                  <a:solidFill>
                    <a:srgbClr val="6E8080"/>
                  </a:solidFill>
                  <a:latin typeface="Courier New" pitchFamily="-107" charset="0"/>
                </a:rPr>
                <a:t>String</a:t>
              </a:r>
              <a:r>
                <a:rPr lang="en-US">
                  <a:solidFill>
                    <a:srgbClr val="6E8080"/>
                  </a:solidFill>
                </a:rPr>
                <a:t> </a:t>
              </a:r>
              <a:r>
                <a:rPr lang="en-US"/>
                <a:t>class, look at the description of the </a:t>
              </a:r>
              <a:r>
                <a:rPr lang="en-US">
                  <a:solidFill>
                    <a:srgbClr val="6E8080"/>
                  </a:solidFill>
                  <a:latin typeface="Courier New" pitchFamily="-107" charset="0"/>
                </a:rPr>
                <a:t>equals</a:t>
              </a:r>
              <a:r>
                <a:rPr lang="en-US">
                  <a:solidFill>
                    <a:srgbClr val="6E8080"/>
                  </a:solidFill>
                </a:rPr>
                <a:t> </a:t>
              </a:r>
              <a:r>
                <a:rPr lang="en-US"/>
                <a:t>method. What is the result in the following statements?</a:t>
              </a:r>
            </a:p>
            <a:p>
              <a:endParaRPr lang="en-US"/>
            </a:p>
            <a:p>
              <a:endParaRPr lang="en-US"/>
            </a:p>
          </p:txBody>
        </p:sp>
      </p:grp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219200" y="1600200"/>
            <a:ext cx="75438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String greeting = "Hello, World!";</a:t>
            </a:r>
          </a:p>
          <a:p>
            <a:pPr marL="0" lvl="1" algn="l"/>
            <a:r>
              <a:rPr lang="en-US" dirty="0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String river = "Mississippi";</a:t>
            </a:r>
          </a:p>
          <a:p>
            <a:pPr marL="0" lvl="1" algn="l"/>
            <a:r>
              <a:rPr lang="en-US" dirty="0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Boolean result;</a:t>
            </a:r>
          </a:p>
          <a:p>
            <a:pPr marL="0" lvl="1" algn="l"/>
            <a:endParaRPr lang="en-US" dirty="0">
              <a:solidFill>
                <a:srgbClr val="6E8080"/>
              </a:solidFill>
              <a:latin typeface="Courier New" pitchFamily="-107" charset="0"/>
              <a:cs typeface="Courier New" pitchFamily="-107" charset="0"/>
            </a:endParaRPr>
          </a:p>
          <a:p>
            <a:pPr marL="0" lvl="1" algn="l"/>
            <a:r>
              <a:rPr lang="en-US" dirty="0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result = </a:t>
            </a:r>
            <a:r>
              <a:rPr lang="en-US" dirty="0" err="1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greeting.equals</a:t>
            </a:r>
            <a:r>
              <a:rPr lang="en-US" dirty="0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(river);</a:t>
            </a:r>
          </a:p>
          <a:p>
            <a:pPr marL="0" lvl="1" algn="l"/>
            <a:r>
              <a:rPr lang="en-US" dirty="0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result = </a:t>
            </a:r>
            <a:r>
              <a:rPr lang="en-US" dirty="0" err="1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river.equals</a:t>
            </a:r>
            <a:r>
              <a:rPr lang="en-US" dirty="0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(“Mississippi”);</a:t>
            </a:r>
          </a:p>
          <a:p>
            <a:pPr marL="0" lvl="1" algn="l"/>
            <a:r>
              <a:rPr lang="en-US" dirty="0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result = </a:t>
            </a:r>
            <a:r>
              <a:rPr lang="en-US" dirty="0" err="1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greeting.equals</a:t>
            </a:r>
            <a:r>
              <a:rPr lang="en-US" dirty="0">
                <a:solidFill>
                  <a:srgbClr val="6E8080"/>
                </a:solidFill>
                <a:latin typeface="Courier New" pitchFamily="-107" charset="0"/>
                <a:cs typeface="Courier New" pitchFamily="-107" charset="0"/>
              </a:rPr>
              <a:t>(“Hello”);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3048000"/>
            <a:ext cx="938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False</a:t>
            </a:r>
          </a:p>
          <a:p>
            <a:r>
              <a:rPr lang="en-US">
                <a:solidFill>
                  <a:srgbClr val="FF0000"/>
                </a:solidFill>
              </a:rPr>
              <a:t>True</a:t>
            </a:r>
          </a:p>
          <a:p>
            <a:r>
              <a:rPr lang="en-US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4419600"/>
            <a:ext cx="548900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Can be used in selection statements: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if (</a:t>
            </a:r>
            <a:r>
              <a:rPr lang="en-US" dirty="0" err="1"/>
              <a:t>river.equals</a:t>
            </a:r>
            <a:r>
              <a:rPr lang="en-US" dirty="0"/>
              <a:t>(“Mississippi”))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(“Mississippi River”);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1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Design: Data Element and Driver Classes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506537"/>
            <a:ext cx="8294688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Element class 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main method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lang="en-US" kern="0" baseline="0" dirty="0" smtClean="0">
                <a:latin typeface="+mn-lt"/>
                <a:cs typeface="+mn-cs"/>
              </a:rPr>
              <a:t>Represents a noun (person, place, thing, concept)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data (instance data)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lang="en-US" kern="0" baseline="0" dirty="0" smtClean="0">
                <a:latin typeface="+mn-lt"/>
                <a:cs typeface="+mn-cs"/>
              </a:rPr>
              <a:t>Contains getters and setters and other methods for processing the data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SzTx/>
              <a:buFontTx/>
              <a:buChar char="•"/>
              <a:tabLst/>
              <a:defRPr/>
            </a:pPr>
            <a:r>
              <a:rPr lang="en-US" kern="0" baseline="0" dirty="0" smtClean="0">
                <a:latin typeface="+mn-lt"/>
                <a:cs typeface="+mn-cs"/>
              </a:rPr>
              <a:t>Driver class.  Also referred to as a “client”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Creates an object of the worker class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lang="en-US" kern="0" baseline="0" dirty="0" smtClean="0">
                <a:latin typeface="+mn-lt"/>
                <a:cs typeface="+mn-cs"/>
              </a:rPr>
              <a:t>Uses the methods of the worker class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the main method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lang="en-US" kern="0" baseline="0" noProof="0" dirty="0" smtClean="0">
                <a:latin typeface="+mn-lt"/>
                <a:cs typeface="+mn-cs"/>
              </a:rPr>
              <a:t>Extracts input from the user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Displays output to the user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0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Element and Driver Classes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973137"/>
            <a:ext cx="4343400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Element class 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main method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lang="en-US" kern="0" baseline="0" dirty="0" smtClean="0">
                <a:latin typeface="+mn-lt"/>
                <a:cs typeface="+mn-cs"/>
              </a:rPr>
              <a:t>Represents a noun (person, place, thing, concept)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data (instance data)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lang="en-US" kern="0" baseline="0" dirty="0" smtClean="0">
                <a:latin typeface="+mn-lt"/>
                <a:cs typeface="+mn-cs"/>
              </a:rPr>
              <a:t>Contains getters and setters and other methods for processing the data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942975"/>
            <a:ext cx="34290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6477000"/>
            <a:ext cx="5715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6477000" cy="4114800"/>
            <a:chOff x="1066800" y="2133600"/>
            <a:chExt cx="6477000" cy="4114800"/>
          </a:xfrm>
        </p:grpSpPr>
        <p:sp>
          <p:nvSpPr>
            <p:cNvPr id="7" name="Oval 6"/>
            <p:cNvSpPr/>
            <p:nvPr/>
          </p:nvSpPr>
          <p:spPr bwMode="auto">
            <a:xfrm>
              <a:off x="6553200" y="2133600"/>
              <a:ext cx="762000" cy="3048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553200" y="3048000"/>
              <a:ext cx="762000" cy="3048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781800" y="3962400"/>
              <a:ext cx="762000" cy="3048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705600" y="4876800"/>
              <a:ext cx="762000" cy="3048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629400" y="5943600"/>
              <a:ext cx="762000" cy="3048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429000"/>
              <a:ext cx="3962399" cy="14465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kern="0" baseline="0" dirty="0" smtClean="0">
                  <a:solidFill>
                    <a:srgbClr val="FF0000"/>
                  </a:solidFill>
                </a:rPr>
                <a:t>Contains getters and setters and other methods for processing the data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6800" y="1143000"/>
            <a:ext cx="6248400" cy="1516797"/>
            <a:chOff x="1066800" y="1143000"/>
            <a:chExt cx="6248400" cy="1516797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828800"/>
              <a:ext cx="3581400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kern="0" baseline="0" dirty="0" smtClean="0">
                  <a:solidFill>
                    <a:srgbClr val="00B050"/>
                  </a:solidFill>
                </a:rPr>
                <a:t>Represents a noun (person, place, thing, concept)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400800" y="1143000"/>
              <a:ext cx="914400" cy="381000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66800" y="1752600"/>
            <a:ext cx="4572000" cy="1752600"/>
            <a:chOff x="1066800" y="1752600"/>
            <a:chExt cx="4572000" cy="17526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4114800" y="1752600"/>
              <a:ext cx="1524000" cy="1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066800" y="2674203"/>
              <a:ext cx="320040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kern="0" baseline="0" dirty="0" smtClean="0">
                  <a:solidFill>
                    <a:srgbClr val="FF00FF"/>
                  </a:solidFill>
                </a:rPr>
                <a:t>Contains data (instance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6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0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Element and Driver Classes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973137"/>
            <a:ext cx="3505200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SzTx/>
              <a:buFontTx/>
              <a:buChar char="•"/>
              <a:tabLst/>
              <a:defRPr/>
            </a:pPr>
            <a:r>
              <a:rPr lang="en-US" kern="0" baseline="0" dirty="0" smtClean="0">
                <a:latin typeface="+mn-lt"/>
                <a:cs typeface="+mn-cs"/>
              </a:rPr>
              <a:t>Driver class.  Also referred to as a “client”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000125"/>
            <a:ext cx="50292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-152400" y="1965324"/>
            <a:ext cx="3505200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Creates an object of the </a:t>
            </a:r>
            <a:r>
              <a:rPr lang="en-US" kern="0" dirty="0" smtClean="0">
                <a:solidFill>
                  <a:srgbClr val="FF0000"/>
                </a:solidFill>
                <a:latin typeface="+mn-lt"/>
                <a:cs typeface="+mn-cs"/>
              </a:rPr>
              <a:t>data element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lang="en-US" kern="0" baseline="0" dirty="0" smtClean="0">
                <a:solidFill>
                  <a:srgbClr val="FF0000"/>
                </a:solidFill>
                <a:latin typeface="+mn-lt"/>
                <a:cs typeface="+mn-cs"/>
              </a:rPr>
              <a:t>Uses the methods of the </a:t>
            </a:r>
            <a:r>
              <a:rPr lang="en-US" kern="0" dirty="0" smtClean="0">
                <a:solidFill>
                  <a:srgbClr val="FF0000"/>
                </a:solidFill>
                <a:latin typeface="+mn-lt"/>
                <a:cs typeface="+mn-cs"/>
              </a:rPr>
              <a:t>data element</a:t>
            </a:r>
            <a:r>
              <a:rPr lang="en-US" kern="0" baseline="0" dirty="0" smtClean="0">
                <a:solidFill>
                  <a:srgbClr val="FF0000"/>
                </a:solidFill>
                <a:latin typeface="+mn-lt"/>
                <a:cs typeface="+mn-cs"/>
              </a:rPr>
              <a:t> class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the main method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lang="en-US" kern="0" baseline="0" noProof="0" dirty="0" smtClean="0">
                <a:solidFill>
                  <a:schemeClr val="accent2"/>
                </a:solidFill>
                <a:latin typeface="+mn-lt"/>
                <a:cs typeface="+mn-cs"/>
              </a:rPr>
              <a:t>Extracts input from the user</a:t>
            </a:r>
          </a:p>
          <a:p>
            <a:pPr marL="800100" lvl="1" indent="-342900" algn="l">
              <a:spcBef>
                <a:spcPct val="20000"/>
              </a:spcBef>
              <a:buClr>
                <a:srgbClr val="D885E3"/>
              </a:buClr>
              <a:buFontTx/>
              <a:buChar char="•"/>
            </a:pPr>
            <a:r>
              <a:rPr kumimoji="0" lang="en-US" b="0" i="0" u="none" strike="noStrike" kern="0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Displays output to the user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8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000125"/>
            <a:ext cx="50292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66775"/>
            <a:ext cx="34290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6477000"/>
            <a:ext cx="5715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667000" y="228600"/>
            <a:ext cx="1066800" cy="1238250"/>
            <a:chOff x="685800" y="5029200"/>
            <a:chExt cx="1066702" cy="1238310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1" y="5029200"/>
              <a:ext cx="914400" cy="85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685800" y="5867400"/>
              <a:ext cx="10667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</a:defRPr>
              </a:lvl9pPr>
            </a:lstStyle>
            <a:p>
              <a:pPr eaLnBrk="1" hangingPunct="1"/>
              <a:r>
                <a:rPr lang="en-US"/>
                <a:t>TRY IT!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9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0668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One of the most important things in software engineering is knowing how to design your classes so that they will be reusable and scalable.  The first design technique </a:t>
            </a:r>
            <a:r>
              <a:rPr lang="en-US" dirty="0" smtClean="0"/>
              <a:t>we looked </a:t>
            </a:r>
            <a:r>
              <a:rPr lang="en-US" dirty="0"/>
              <a:t>at is the </a:t>
            </a:r>
            <a:r>
              <a:rPr lang="en-US" b="1" dirty="0" smtClean="0"/>
              <a:t>data element/driver </a:t>
            </a:r>
            <a:r>
              <a:rPr lang="en-US" b="1" dirty="0"/>
              <a:t>class design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Here is a brief synopsis on the concept of </a:t>
            </a:r>
            <a:r>
              <a:rPr lang="en-US" dirty="0" smtClean="0"/>
              <a:t>data element </a:t>
            </a:r>
            <a:r>
              <a:rPr lang="en-US" dirty="0"/>
              <a:t>and driver classes.</a:t>
            </a:r>
          </a:p>
          <a:p>
            <a:pPr algn="l"/>
            <a:r>
              <a:rPr lang="en-US" dirty="0"/>
              <a:t>A driver class is the one that contains main.  </a:t>
            </a:r>
          </a:p>
          <a:p>
            <a:pPr algn="l"/>
            <a:r>
              <a:rPr lang="en-US" dirty="0"/>
              <a:t>The </a:t>
            </a:r>
            <a:r>
              <a:rPr lang="en-US" b="1" dirty="0"/>
              <a:t>job of the driver class</a:t>
            </a:r>
            <a:r>
              <a:rPr lang="en-US" dirty="0"/>
              <a:t> is to:</a:t>
            </a:r>
          </a:p>
          <a:p>
            <a:pPr algn="l"/>
            <a:r>
              <a:rPr lang="en-US" dirty="0"/>
              <a:t>    1.  Gather data from the user</a:t>
            </a:r>
          </a:p>
          <a:p>
            <a:pPr algn="l"/>
            <a:r>
              <a:rPr lang="en-US" dirty="0"/>
              <a:t>    2.  Pass that data to the appropriate methods of the </a:t>
            </a:r>
            <a:r>
              <a:rPr lang="en-US" dirty="0" smtClean="0"/>
              <a:t>data element class</a:t>
            </a:r>
            <a:endParaRPr lang="en-US" dirty="0"/>
          </a:p>
          <a:p>
            <a:pPr algn="l"/>
            <a:r>
              <a:rPr lang="en-US" dirty="0"/>
              <a:t>    3.  Receive information from the methods of the </a:t>
            </a:r>
            <a:r>
              <a:rPr lang="en-US" dirty="0" smtClean="0"/>
              <a:t>data element class</a:t>
            </a:r>
            <a:endParaRPr lang="en-US" dirty="0"/>
          </a:p>
          <a:p>
            <a:pPr algn="l"/>
            <a:r>
              <a:rPr lang="en-US" dirty="0"/>
              <a:t>    4.  Display the information to the user (formatting is usually required here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0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Element and Driver Classes</a:t>
            </a:r>
          </a:p>
        </p:txBody>
      </p:sp>
    </p:spTree>
    <p:extLst>
      <p:ext uri="{BB962C8B-B14F-4D97-AF65-F5344CB8AC3E}">
        <p14:creationId xmlns:p14="http://schemas.microsoft.com/office/powerpoint/2010/main" val="882169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06680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data element </a:t>
            </a:r>
            <a:r>
              <a:rPr lang="en-US" dirty="0"/>
              <a:t>class </a:t>
            </a:r>
            <a:r>
              <a:rPr lang="en-US" dirty="0" smtClean="0"/>
              <a:t>performs the operations for a single object (</a:t>
            </a:r>
            <a:r>
              <a:rPr lang="en-US" kern="0" dirty="0" smtClean="0"/>
              <a:t>person</a:t>
            </a:r>
            <a:r>
              <a:rPr lang="en-US" kern="0" dirty="0"/>
              <a:t>, place, thing, </a:t>
            </a:r>
            <a:r>
              <a:rPr lang="en-US" kern="0" dirty="0" smtClean="0"/>
              <a:t>concept).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 </a:t>
            </a:r>
            <a:r>
              <a:rPr lang="en-US" b="1" dirty="0" smtClean="0"/>
              <a:t>data element </a:t>
            </a:r>
            <a:r>
              <a:rPr lang="en-US" b="1" dirty="0"/>
              <a:t>class contains</a:t>
            </a:r>
            <a:r>
              <a:rPr lang="en-US" dirty="0"/>
              <a:t> the following: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needed to do the calculations and </a:t>
            </a:r>
            <a:r>
              <a:rPr lang="en-US" dirty="0" smtClean="0"/>
              <a:t>processing, instance</a:t>
            </a:r>
            <a:r>
              <a:rPr lang="en-US" baseline="0" dirty="0" smtClean="0"/>
              <a:t> </a:t>
            </a:r>
            <a:r>
              <a:rPr lang="en-US" dirty="0" smtClean="0"/>
              <a:t>variables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accessor </a:t>
            </a:r>
            <a:r>
              <a:rPr lang="en-US" dirty="0"/>
              <a:t>and </a:t>
            </a:r>
            <a:r>
              <a:rPr lang="en-US" dirty="0" err="1"/>
              <a:t>mutator</a:t>
            </a:r>
            <a:r>
              <a:rPr lang="en-US" dirty="0"/>
              <a:t> methods, also referred to as getters and setters, there is usually a getter and a setter for each instance variable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contructors</a:t>
            </a:r>
            <a:r>
              <a:rPr lang="en-US" dirty="0"/>
              <a:t>, usually at least two where one is the no-</a:t>
            </a:r>
            <a:r>
              <a:rPr lang="en-US" dirty="0" err="1"/>
              <a:t>arg</a:t>
            </a:r>
            <a:r>
              <a:rPr lang="en-US" dirty="0"/>
              <a:t> constructor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methods </a:t>
            </a:r>
            <a:r>
              <a:rPr lang="en-US" dirty="0"/>
              <a:t>that do the calculations and processing</a:t>
            </a:r>
          </a:p>
          <a:p>
            <a:pPr algn="l"/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0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Element and Driver Classes</a:t>
            </a:r>
          </a:p>
        </p:txBody>
      </p:sp>
    </p:spTree>
    <p:extLst>
      <p:ext uri="{BB962C8B-B14F-4D97-AF65-F5344CB8AC3E}">
        <p14:creationId xmlns:p14="http://schemas.microsoft.com/office/powerpoint/2010/main" val="425418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 Dialogs - Swing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7924800" cy="3276600"/>
          </a:xfrm>
        </p:spPr>
        <p:txBody>
          <a:bodyPr/>
          <a:lstStyle/>
          <a:p>
            <a:pPr eaLnBrk="1" hangingPunct="1"/>
            <a:r>
              <a:rPr lang="en-US" sz="2800" dirty="0" err="1" smtClean="0">
                <a:latin typeface="Courier New" pitchFamily="49" charset="0"/>
              </a:rPr>
              <a:t>JOptionPane.showMessageDialog</a:t>
            </a:r>
            <a:r>
              <a:rPr lang="en-US" sz="2800" dirty="0" smtClean="0"/>
              <a:t> method is used to display a message dialog.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JOptionPane.showMessageDialog</a:t>
            </a:r>
            <a:r>
              <a:rPr lang="en-US" sz="1800" b="1" dirty="0" smtClean="0">
                <a:latin typeface="Courier New" pitchFamily="49" charset="0"/>
              </a:rPr>
              <a:t>(null, "Hello World");</a:t>
            </a:r>
          </a:p>
          <a:p>
            <a:pPr eaLnBrk="1" hangingPunct="1"/>
            <a:r>
              <a:rPr lang="en-US" sz="2800" dirty="0" smtClean="0"/>
              <a:t>The first argument will be discussed later.</a:t>
            </a:r>
          </a:p>
          <a:p>
            <a:pPr eaLnBrk="1" hangingPunct="1"/>
            <a:r>
              <a:rPr lang="en-US" sz="2800" dirty="0" smtClean="0"/>
              <a:t>The second argument is the message that is to be  displayed.</a:t>
            </a:r>
          </a:p>
        </p:txBody>
      </p:sp>
      <p:pic>
        <p:nvPicPr>
          <p:cNvPr id="901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267200"/>
            <a:ext cx="3814763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20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 Dialogs - Swing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input dialog is a quick and simple way to ask the user to enter data.</a:t>
            </a:r>
          </a:p>
          <a:p>
            <a:pPr eaLnBrk="1" hangingPunct="1"/>
            <a:r>
              <a:rPr lang="en-US" altLang="en-US" smtClean="0"/>
              <a:t>The dialog displays a text field, an Ok button and a Cancel button.</a:t>
            </a:r>
          </a:p>
          <a:p>
            <a:pPr eaLnBrk="1" hangingPunct="1"/>
            <a:r>
              <a:rPr lang="en-US" altLang="en-US" smtClean="0"/>
              <a:t>If Ok is pressed, the dialog returns the user’s input.</a:t>
            </a:r>
          </a:p>
          <a:p>
            <a:pPr eaLnBrk="1" hangingPunct="1"/>
            <a:r>
              <a:rPr lang="en-US" altLang="en-US" smtClean="0"/>
              <a:t>If Cancel is pressed, the dialog returns null.</a:t>
            </a:r>
          </a:p>
        </p:txBody>
      </p:sp>
    </p:spTree>
    <p:extLst>
      <p:ext uri="{BB962C8B-B14F-4D97-AF65-F5344CB8AC3E}">
        <p14:creationId xmlns:p14="http://schemas.microsoft.com/office/powerpoint/2010/main" val="2815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Input Dialogs - Swing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7772400" cy="3505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String name;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name = JOptionPane.showInputDialog(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"Enter your name.");</a:t>
            </a:r>
          </a:p>
          <a:p>
            <a:pPr eaLnBrk="1" hangingPunct="1"/>
            <a:r>
              <a:rPr lang="en-US" sz="2400" smtClean="0"/>
              <a:t>The argument passed to the method is the message to display.</a:t>
            </a:r>
          </a:p>
          <a:p>
            <a:pPr eaLnBrk="1" hangingPunct="1"/>
            <a:r>
              <a:rPr lang="en-US" sz="2400" smtClean="0"/>
              <a:t>If the user clicks on the OK button, </a:t>
            </a:r>
            <a:r>
              <a:rPr lang="en-US" sz="2400" smtClean="0">
                <a:latin typeface="Courier New" pitchFamily="49" charset="0"/>
              </a:rPr>
              <a:t>name</a:t>
            </a:r>
            <a:r>
              <a:rPr lang="en-US" sz="2400" smtClean="0">
                <a:latin typeface="Courier" pitchFamily="1" charset="0"/>
              </a:rPr>
              <a:t> </a:t>
            </a:r>
            <a:r>
              <a:rPr lang="en-US" sz="2400" smtClean="0"/>
              <a:t>references the string entered by the user.</a:t>
            </a:r>
          </a:p>
          <a:p>
            <a:pPr eaLnBrk="1" hangingPunct="1"/>
            <a:r>
              <a:rPr lang="en-US" sz="2400" smtClean="0"/>
              <a:t>If the user clicks on the Cancel button, </a:t>
            </a:r>
            <a:r>
              <a:rPr lang="en-US" sz="2400" smtClean="0">
                <a:latin typeface="Courier New" pitchFamily="49" charset="0"/>
              </a:rPr>
              <a:t>name</a:t>
            </a:r>
            <a:r>
              <a:rPr lang="en-US" sz="2400" smtClean="0"/>
              <a:t> references </a:t>
            </a:r>
            <a:r>
              <a:rPr lang="en-US" sz="2400" smtClean="0">
                <a:latin typeface="Courier New" pitchFamily="49" charset="0"/>
              </a:rPr>
              <a:t>null</a:t>
            </a:r>
            <a:r>
              <a:rPr lang="en-US" sz="2400" smtClean="0"/>
              <a:t>.</a:t>
            </a:r>
          </a:p>
        </p:txBody>
      </p:sp>
      <p:pic>
        <p:nvPicPr>
          <p:cNvPr id="9216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495800"/>
            <a:ext cx="337185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56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2891</Words>
  <Application>Microsoft Office PowerPoint</Application>
  <PresentationFormat>On-screen Show (4:3)</PresentationFormat>
  <Paragraphs>450</Paragraphs>
  <Slides>68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ＭＳ Ｐゴシック</vt:lpstr>
      <vt:lpstr> Arial</vt:lpstr>
      <vt:lpstr>Arial</vt:lpstr>
      <vt:lpstr>Courier</vt:lpstr>
      <vt:lpstr>Courier New</vt:lpstr>
      <vt:lpstr>Lucida Sans</vt:lpstr>
      <vt:lpstr>Times</vt:lpstr>
      <vt:lpstr>Times New Roman</vt:lpstr>
      <vt:lpstr>Tw Cen MT</vt:lpstr>
      <vt:lpstr>ヒラギノ角ゴ Pro W3</vt:lpstr>
      <vt:lpstr>2_Gaddis_CntrlStrc</vt:lpstr>
      <vt:lpstr>3_Gaddis_CntrlStrc</vt:lpstr>
      <vt:lpstr>PowerPoint Presentation</vt:lpstr>
      <vt:lpstr>Examples’ Source Code </vt:lpstr>
      <vt:lpstr>Module 4 Topics</vt:lpstr>
      <vt:lpstr>Dialog Boxes - Swing</vt:lpstr>
      <vt:lpstr>The JOptionPane Class - Swing</vt:lpstr>
      <vt:lpstr>The JOptionPane Class - Swing</vt:lpstr>
      <vt:lpstr>Message Dialogs - Swing</vt:lpstr>
      <vt:lpstr>Input Dialogs - Swing</vt:lpstr>
      <vt:lpstr>Input Dialogs - Swing</vt:lpstr>
      <vt:lpstr>Converting a String to a Number</vt:lpstr>
      <vt:lpstr>The Parse Methods</vt:lpstr>
      <vt:lpstr>The Parse Methods</vt:lpstr>
      <vt:lpstr>Reading an Integer with an Input Dialog</vt:lpstr>
      <vt:lpstr>Reading a double with an Input Dialog</vt:lpstr>
      <vt:lpstr>PowerPoint Presentation</vt:lpstr>
      <vt:lpstr>Dialog Boxes - JavaFX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Dialog Boxes - JavaFX</vt:lpstr>
      <vt:lpstr>Dialog Boxes - JavaFX</vt:lpstr>
      <vt:lpstr>PowerPoint Presentation</vt:lpstr>
      <vt:lpstr>PowerPoint Presentation</vt:lpstr>
      <vt:lpstr>The System.exit Method</vt:lpstr>
      <vt:lpstr>The System.exit Method</vt:lpstr>
      <vt:lpstr>PowerPoint Presentation</vt:lpstr>
      <vt:lpstr>PowerPoint Presentation</vt:lpstr>
      <vt:lpstr>The printf Method</vt:lpstr>
      <vt:lpstr>The printf Method</vt:lpstr>
      <vt:lpstr>PowerPoint Presentation</vt:lpstr>
      <vt:lpstr>PowerPoint Presentation</vt:lpstr>
      <vt:lpstr>The printf Method</vt:lpstr>
      <vt:lpstr>The printf Method</vt:lpstr>
      <vt:lpstr>The printf Method</vt:lpstr>
      <vt:lpstr>The printf Method</vt:lpstr>
      <vt:lpstr>The printf Method</vt:lpstr>
      <vt:lpstr>The printf Method</vt:lpstr>
      <vt:lpstr>The printf Method</vt:lpstr>
      <vt:lpstr>The printf Method</vt:lpstr>
      <vt:lpstr>The printf Method</vt:lpstr>
      <vt:lpstr>PowerPoint Presentation</vt:lpstr>
      <vt:lpstr>The String.format Method</vt:lpstr>
      <vt:lpstr>The String.format Method</vt:lpstr>
      <vt:lpstr>The String.format Method</vt:lpstr>
      <vt:lpstr>Decimal Format</vt:lpstr>
      <vt:lpstr>Formatting Output</vt:lpstr>
      <vt:lpstr>PowerPoint Presentation</vt:lpstr>
      <vt:lpstr>Formatting Output</vt:lpstr>
      <vt:lpstr>PowerPoint Presentation</vt:lpstr>
      <vt:lpstr>PowerPoint Presentation</vt:lpstr>
      <vt:lpstr>PowerPoint Presentation</vt:lpstr>
      <vt:lpstr>Generating Random Numbers with the Random Class</vt:lpstr>
      <vt:lpstr>Some Methods of the  Random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Vahabzadeh Monshi, Khandan</cp:lastModifiedBy>
  <cp:revision>159</cp:revision>
  <cp:lastPrinted>2009-04-22T19:24:48Z</cp:lastPrinted>
  <dcterms:created xsi:type="dcterms:W3CDTF">2003-06-09T20:51:31Z</dcterms:created>
  <dcterms:modified xsi:type="dcterms:W3CDTF">2018-07-31T01:08:01Z</dcterms:modified>
  <cp:category/>
</cp:coreProperties>
</file>