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125"/>
  </p:notesMasterIdLst>
  <p:sldIdLst>
    <p:sldId id="474" r:id="rId3"/>
    <p:sldId id="284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615" r:id="rId18"/>
    <p:sldId id="616" r:id="rId19"/>
    <p:sldId id="489" r:id="rId20"/>
    <p:sldId id="617" r:id="rId21"/>
    <p:sldId id="491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499" r:id="rId35"/>
    <p:sldId id="630" r:id="rId36"/>
    <p:sldId id="63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500" r:id="rId45"/>
    <p:sldId id="503" r:id="rId46"/>
    <p:sldId id="504" r:id="rId47"/>
    <p:sldId id="641" r:id="rId48"/>
    <p:sldId id="505" r:id="rId49"/>
    <p:sldId id="506" r:id="rId50"/>
    <p:sldId id="642" r:id="rId51"/>
    <p:sldId id="643" r:id="rId52"/>
    <p:sldId id="644" r:id="rId53"/>
    <p:sldId id="509" r:id="rId54"/>
    <p:sldId id="645" r:id="rId55"/>
    <p:sldId id="508" r:id="rId56"/>
    <p:sldId id="646" r:id="rId57"/>
    <p:sldId id="647" r:id="rId58"/>
    <p:sldId id="648" r:id="rId59"/>
    <p:sldId id="649" r:id="rId60"/>
    <p:sldId id="511" r:id="rId61"/>
    <p:sldId id="512" r:id="rId62"/>
    <p:sldId id="651" r:id="rId63"/>
    <p:sldId id="513" r:id="rId64"/>
    <p:sldId id="652" r:id="rId65"/>
    <p:sldId id="653" r:id="rId66"/>
    <p:sldId id="514" r:id="rId67"/>
    <p:sldId id="510" r:id="rId68"/>
    <p:sldId id="655" r:id="rId69"/>
    <p:sldId id="656" r:id="rId70"/>
    <p:sldId id="657" r:id="rId71"/>
    <p:sldId id="658" r:id="rId72"/>
    <p:sldId id="659" r:id="rId73"/>
    <p:sldId id="660" r:id="rId74"/>
    <p:sldId id="661" r:id="rId75"/>
    <p:sldId id="662" r:id="rId76"/>
    <p:sldId id="663" r:id="rId77"/>
    <p:sldId id="664" r:id="rId78"/>
    <p:sldId id="665" r:id="rId79"/>
    <p:sldId id="666" r:id="rId80"/>
    <p:sldId id="667" r:id="rId81"/>
    <p:sldId id="639" r:id="rId82"/>
    <p:sldId id="668" r:id="rId83"/>
    <p:sldId id="669" r:id="rId84"/>
    <p:sldId id="670" r:id="rId85"/>
    <p:sldId id="671" r:id="rId86"/>
    <p:sldId id="672" r:id="rId87"/>
    <p:sldId id="673" r:id="rId88"/>
    <p:sldId id="674" r:id="rId89"/>
    <p:sldId id="675" r:id="rId90"/>
    <p:sldId id="676" r:id="rId91"/>
    <p:sldId id="677" r:id="rId92"/>
    <p:sldId id="515" r:id="rId93"/>
    <p:sldId id="516" r:id="rId94"/>
    <p:sldId id="522" r:id="rId95"/>
    <p:sldId id="678" r:id="rId96"/>
    <p:sldId id="523" r:id="rId97"/>
    <p:sldId id="524" r:id="rId98"/>
    <p:sldId id="525" r:id="rId99"/>
    <p:sldId id="526" r:id="rId100"/>
    <p:sldId id="527" r:id="rId101"/>
    <p:sldId id="528" r:id="rId102"/>
    <p:sldId id="529" r:id="rId103"/>
    <p:sldId id="530" r:id="rId104"/>
    <p:sldId id="531" r:id="rId105"/>
    <p:sldId id="532" r:id="rId106"/>
    <p:sldId id="533" r:id="rId107"/>
    <p:sldId id="534" r:id="rId108"/>
    <p:sldId id="535" r:id="rId109"/>
    <p:sldId id="536" r:id="rId110"/>
    <p:sldId id="537" r:id="rId111"/>
    <p:sldId id="538" r:id="rId112"/>
    <p:sldId id="539" r:id="rId113"/>
    <p:sldId id="540" r:id="rId114"/>
    <p:sldId id="541" r:id="rId115"/>
    <p:sldId id="542" r:id="rId116"/>
    <p:sldId id="543" r:id="rId117"/>
    <p:sldId id="544" r:id="rId118"/>
    <p:sldId id="545" r:id="rId119"/>
    <p:sldId id="546" r:id="rId120"/>
    <p:sldId id="547" r:id="rId121"/>
    <p:sldId id="548" r:id="rId122"/>
    <p:sldId id="549" r:id="rId123"/>
    <p:sldId id="550" r:id="rId1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625" autoAdjust="0"/>
  </p:normalViewPr>
  <p:slideViewPr>
    <p:cSldViewPr>
      <p:cViewPr varScale="1">
        <p:scale>
          <a:sx n="91" d="100"/>
          <a:sy n="91" d="100"/>
        </p:scale>
        <p:origin x="8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CC601-8E62-4C5B-B6CF-9A32C7615A00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517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75528-5C0A-478D-B887-B272A2E23ABA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290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1CC6-C268-43AB-BAF6-E2A9E964C33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27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5F824-9924-4A69-97A5-51E11DBFBF7F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609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1CC6-C268-43AB-BAF6-E2A9E964C335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9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30560-F6A9-44B9-B27F-5480DE4C51B0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391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CFFA3-7065-42F7-B0D0-50A6262B58E9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407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0AAC4-80CF-4D10-B8D0-ECA04C298F99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2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4DB78-A2F1-4E07-9539-3A79E3EA893B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3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5F824-9924-4A69-97A5-51E11DBFBF7F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07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A4E30-EEA4-43CE-BB22-23D6443DF843}" type="slidenum">
              <a:rPr lang="en-US" smtClean="0">
                <a:latin typeface="Times New Roman" pitchFamily="18" charset="0"/>
                <a:cs typeface="Arial" pitchFamily="34" charset="0"/>
              </a:rPr>
              <a:pPr/>
              <a:t>2</a:t>
            </a:fld>
            <a:endParaRPr lang="en-US" smtClean="0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6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5F824-9924-4A69-97A5-51E11DBFBF7F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745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1CC6-C268-43AB-BAF6-E2A9E964C335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63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AF4D2-D5D5-4F28-8C07-7BB2F5D7A210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723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462F5-E98C-4A15-8E6D-B87F1A6C0BAE}" type="slidenum">
              <a:rPr lang="en-US" altLang="en-US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562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6C19B-B01F-4C3F-B8A6-F70A407D928D}" type="slidenum">
              <a:rPr lang="en-US" altLang="en-US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803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0C336-4260-41DA-8054-4B5728B0200B}" type="slidenum">
              <a:rPr lang="en-US" altLang="en-US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86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31DFD-D029-4C34-8F4E-F3FD3F4DBB90}" type="slidenum">
              <a:rPr lang="en-US" altLang="en-US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46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1CC6-C268-43AB-BAF6-E2A9E964C335}" type="slidenum">
              <a:rPr lang="en-US" altLang="en-US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855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fld id="{17991AE1-10BC-4A6F-8DEB-20D1EED09A27}" type="slidenum">
              <a:rPr lang="en-US" altLang="en-US" sz="1200" i="0"/>
              <a:pPr/>
              <a:t>61</a:t>
            </a:fld>
            <a:endParaRPr lang="en-US" altLang="en-US" sz="1200" i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18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E09CD-8DCB-47D1-ACEB-B03E078CC19F}" type="slidenum">
              <a:rPr lang="en-US" altLang="en-US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88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754B5-7B9E-4559-A672-FFCBF87F24F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1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5F824-9924-4A69-97A5-51E11DBFBF7F}" type="slidenum">
              <a:rPr lang="en-US" altLang="en-US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52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C5237-4575-4612-B052-65129D1F9437}" type="slidenum">
              <a:rPr lang="en-US" altLang="en-US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693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9CBA6-9751-4394-A37F-6EFA1324E614}" type="slidenum">
              <a:rPr lang="en-US" altLang="en-US"/>
              <a:pPr/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16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CF8AF-3842-4C65-8D56-3283FA57599E}" type="slidenum">
              <a:rPr lang="en-US" altLang="en-US"/>
              <a:pPr/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680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9D47D-BDD7-4B13-B67F-7ADD45889152}" type="slidenum">
              <a:rPr lang="en-US" altLang="en-US"/>
              <a:pPr/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70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9F39-129F-4D7C-8FD4-779DE9782AE0}" type="slidenum">
              <a:rPr lang="en-US" smtClean="0"/>
              <a:pPr/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4553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5D2DD-665F-4EBE-928E-DE63A058D97F}" type="slidenum">
              <a:rPr lang="en-US" smtClean="0"/>
              <a:pPr/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844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29B49-2BB3-4ED2-89EF-41EA01F3FDF4}" type="slidenum">
              <a:rPr lang="en-US" smtClean="0"/>
              <a:pPr/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7150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CDD85-48CF-4860-87BD-AF87EC794FA0}" type="slidenum">
              <a:rPr lang="en-US" smtClean="0"/>
              <a:pPr/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6609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C8719-90CB-47EE-B633-790B1AC62C2F}" type="slidenum">
              <a:rPr lang="en-US" smtClean="0"/>
              <a:pPr/>
              <a:t>110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993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36F10-3383-403A-84A7-3EEA4BDDC25C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830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6B015-1B32-43BB-8353-E8F9B9046913}" type="slidenum">
              <a:rPr lang="en-US" smtClean="0"/>
              <a:pPr/>
              <a:t>112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5254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31101-4F94-451F-B12F-8B0E3CF13CB9}" type="slidenum">
              <a:rPr lang="en-US" smtClean="0"/>
              <a:pPr/>
              <a:t>114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2558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1466B-7BF8-4C0A-BB10-9DB94B690881}" type="slidenum">
              <a:rPr lang="en-US" smtClean="0"/>
              <a:pPr/>
              <a:t>116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2863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075C0-972F-4FC9-AAD9-0CA99BBE5C18}" type="slidenum">
              <a:rPr lang="en-US" smtClean="0"/>
              <a:pPr/>
              <a:t>117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0683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1466B-7BF8-4C0A-BB10-9DB94B690881}" type="slidenum">
              <a:rPr lang="en-US" smtClean="0"/>
              <a:pPr/>
              <a:t>118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50617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075C0-972F-4FC9-AAD9-0CA99BBE5C18}" type="slidenum">
              <a:rPr lang="en-US" smtClean="0"/>
              <a:pPr/>
              <a:t>119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295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AD17A-8C40-4BFD-A8BB-E0E23DFBDB59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14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E37E2-47D9-4361-B5BB-C87385F4125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2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4C3F3-505B-46EC-B13D-7700E7E540DC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03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57EB1-6C52-4CB4-AB15-FE8A5B49093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A2DF7-17AD-484A-9F90-AB7F8C07D434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1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148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A696E-789F-4745-A478-9EEAD579B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1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09600" y="1632912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8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Introduction to JavaFX</a:t>
            </a:r>
          </a:p>
        </p:txBody>
      </p:sp>
      <p:pic>
        <p:nvPicPr>
          <p:cNvPr id="5" name="Picture 4" descr="http://hepm-highered.pearsoned.com/mdb/bigcovers/7/0134038177_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685800"/>
            <a:ext cx="38989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2" r:id="rId12"/>
    <p:sldLayoutId id="2147483713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87387"/>
          </a:xfrm>
        </p:spPr>
        <p:txBody>
          <a:bodyPr/>
          <a:lstStyle/>
          <a:p>
            <a:r>
              <a:rPr lang="en-US" sz="3200" dirty="0" smtClean="0"/>
              <a:t>How Does FX differ from Swing and AWT?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94688" cy="4876800"/>
          </a:xfrm>
        </p:spPr>
        <p:txBody>
          <a:bodyPr/>
          <a:lstStyle/>
          <a:p>
            <a:r>
              <a:rPr lang="en-US" dirty="0" smtClean="0"/>
              <a:t>Where they come from:</a:t>
            </a:r>
          </a:p>
          <a:p>
            <a:pPr lvl="1"/>
            <a:r>
              <a:rPr lang="en-US" dirty="0" smtClean="0"/>
              <a:t>Swing and AWT are derived from the JFC </a:t>
            </a:r>
          </a:p>
          <a:p>
            <a:pPr lvl="1"/>
            <a:r>
              <a:rPr lang="en-US" dirty="0" smtClean="0"/>
              <a:t>FX is a new framework</a:t>
            </a:r>
          </a:p>
          <a:p>
            <a:r>
              <a:rPr lang="en-US" dirty="0" smtClean="0"/>
              <a:t>What their target is:</a:t>
            </a:r>
          </a:p>
          <a:p>
            <a:pPr lvl="1"/>
            <a:r>
              <a:rPr lang="en-US" dirty="0" smtClean="0"/>
              <a:t>Swing and AWT are primarily for desktop apps</a:t>
            </a:r>
          </a:p>
          <a:p>
            <a:pPr lvl="1"/>
            <a:r>
              <a:rPr lang="en-US" dirty="0" smtClean="0"/>
              <a:t>FX is for desktop, server, and mobile apps</a:t>
            </a:r>
          </a:p>
          <a:p>
            <a:r>
              <a:rPr lang="en-US" dirty="0" smtClean="0"/>
              <a:t>How do they work:</a:t>
            </a:r>
          </a:p>
          <a:p>
            <a:pPr lvl="1"/>
            <a:r>
              <a:rPr lang="en-US" dirty="0" smtClean="0"/>
              <a:t>Similar behavior</a:t>
            </a:r>
          </a:p>
          <a:p>
            <a:pPr lvl="1"/>
            <a:r>
              <a:rPr lang="en-US" dirty="0" smtClean="0"/>
              <a:t>Different classes and methods</a:t>
            </a:r>
          </a:p>
          <a:p>
            <a:pPr lvl="1"/>
            <a:r>
              <a:rPr lang="en-US" dirty="0" smtClean="0"/>
              <a:t>FX can separate GUI design from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100" y="12442"/>
            <a:ext cx="73533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VBox</a:t>
            </a:r>
            <a:r>
              <a:rPr lang="en-US" dirty="0"/>
              <a:t> pane1 = </a:t>
            </a:r>
            <a:r>
              <a:rPr lang="en-US" b="1" dirty="0"/>
              <a:t>new </a:t>
            </a:r>
            <a:r>
              <a:rPr lang="en-US" b="1" dirty="0" err="1"/>
              <a:t>VBox</a:t>
            </a:r>
            <a:r>
              <a:rPr lang="en-US" b="1" dirty="0"/>
              <a:t>();</a:t>
            </a:r>
          </a:p>
          <a:p>
            <a:pPr algn="l"/>
            <a:r>
              <a:rPr lang="en-US" dirty="0"/>
              <a:t>pane1.setPrefWidth(50);</a:t>
            </a:r>
          </a:p>
          <a:p>
            <a:pPr algn="l"/>
            <a:r>
              <a:rPr lang="en-US" dirty="0"/>
              <a:t>pane1.setPrefHeight(100);</a:t>
            </a:r>
          </a:p>
          <a:p>
            <a:pPr algn="l"/>
            <a:r>
              <a:rPr lang="en-US" dirty="0"/>
              <a:t>Label label1 = </a:t>
            </a:r>
            <a:r>
              <a:rPr lang="en-US" b="1" dirty="0"/>
              <a:t>new Label ("One");</a:t>
            </a:r>
          </a:p>
          <a:p>
            <a:pPr algn="l"/>
            <a:r>
              <a:rPr lang="en-US" dirty="0"/>
              <a:t>Label label2 = </a:t>
            </a:r>
            <a:r>
              <a:rPr lang="en-US" b="1" dirty="0"/>
              <a:t>new Label ("Two");</a:t>
            </a:r>
          </a:p>
          <a:p>
            <a:pPr algn="l"/>
            <a:r>
              <a:rPr lang="en-US" dirty="0"/>
              <a:t>Label label3 = </a:t>
            </a:r>
            <a:r>
              <a:rPr lang="en-US" b="1" dirty="0"/>
              <a:t>new Label ("Three");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label1.setStyle("-</a:t>
            </a:r>
            <a:r>
              <a:rPr lang="en-US" dirty="0" err="1"/>
              <a:t>fx</a:t>
            </a:r>
            <a:r>
              <a:rPr lang="en-US" dirty="0"/>
              <a:t>-text-fill: red; -</a:t>
            </a:r>
            <a:r>
              <a:rPr lang="en-US" dirty="0" err="1"/>
              <a:t>fx</a:t>
            </a:r>
            <a:r>
              <a:rPr lang="en-US" dirty="0"/>
              <a:t>-font-size: 18;");</a:t>
            </a:r>
          </a:p>
          <a:p>
            <a:pPr algn="l"/>
            <a:r>
              <a:rPr lang="en-US" dirty="0"/>
              <a:t>label2.setFont(</a:t>
            </a:r>
            <a:r>
              <a:rPr lang="en-US" dirty="0" err="1"/>
              <a:t>Font.</a:t>
            </a:r>
            <a:r>
              <a:rPr lang="en-US" i="1" dirty="0" err="1"/>
              <a:t>font</a:t>
            </a:r>
            <a:r>
              <a:rPr lang="en-US" i="1" dirty="0"/>
              <a:t>("Arial", </a:t>
            </a:r>
            <a:r>
              <a:rPr lang="en-US" i="1" dirty="0" err="1"/>
              <a:t>FontWeight.</a:t>
            </a:r>
            <a:r>
              <a:rPr lang="en-US" b="1" i="1" dirty="0" err="1"/>
              <a:t>BOLD</a:t>
            </a:r>
            <a:r>
              <a:rPr lang="en-US" b="1" i="1" dirty="0"/>
              <a:t>, 18));</a:t>
            </a:r>
          </a:p>
          <a:p>
            <a:pPr algn="l"/>
            <a:r>
              <a:rPr lang="en-US" dirty="0"/>
              <a:t>label2.setTextFill(</a:t>
            </a:r>
            <a:r>
              <a:rPr lang="en-US" dirty="0" err="1"/>
              <a:t>Color.</a:t>
            </a:r>
            <a:r>
              <a:rPr lang="en-US" b="1" i="1" dirty="0" err="1"/>
              <a:t>RED</a:t>
            </a:r>
            <a:r>
              <a:rPr lang="en-US" b="1" i="1" dirty="0"/>
              <a:t>);</a:t>
            </a:r>
          </a:p>
          <a:p>
            <a:pPr algn="l"/>
            <a:r>
              <a:rPr lang="en-US" dirty="0"/>
              <a:t>label3.setStyle("-</a:t>
            </a:r>
            <a:r>
              <a:rPr lang="en-US" dirty="0" err="1"/>
              <a:t>fx</a:t>
            </a:r>
            <a:r>
              <a:rPr lang="en-US" dirty="0"/>
              <a:t>-text-fill: red; -</a:t>
            </a:r>
            <a:r>
              <a:rPr lang="en-US" dirty="0" err="1"/>
              <a:t>fx</a:t>
            </a:r>
            <a:r>
              <a:rPr lang="en-US" dirty="0"/>
              <a:t>-font-size: 18;");</a:t>
            </a:r>
          </a:p>
          <a:p>
            <a:pPr algn="l"/>
            <a:r>
              <a:rPr lang="en-US" dirty="0"/>
              <a:t>pane1.setStyle("-</a:t>
            </a:r>
            <a:r>
              <a:rPr lang="en-US" dirty="0" err="1"/>
              <a:t>fx</a:t>
            </a:r>
            <a:r>
              <a:rPr lang="en-US" dirty="0"/>
              <a:t>-background-color: pink;");</a:t>
            </a:r>
          </a:p>
          <a:p>
            <a:pPr algn="l"/>
            <a:r>
              <a:rPr lang="en-US" dirty="0"/>
              <a:t>pane1.getChildren().</a:t>
            </a:r>
            <a:r>
              <a:rPr lang="en-US" dirty="0" err="1"/>
              <a:t>addAll</a:t>
            </a:r>
            <a:r>
              <a:rPr lang="en-US" dirty="0"/>
              <a:t>(label1,label2,label3);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8100" y="2989603"/>
            <a:ext cx="7185186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100" y="2514600"/>
            <a:ext cx="6591300" cy="4572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5249" y="4837554"/>
            <a:ext cx="3392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 ways to set the font and color</a:t>
            </a:r>
            <a:endParaRPr lang="en-US" sz="2000" dirty="0"/>
          </a:p>
        </p:txBody>
      </p:sp>
      <p:cxnSp>
        <p:nvCxnSpPr>
          <p:cNvPr id="9" name="Straight Arrow Connector 8"/>
          <p:cNvCxnSpPr>
            <a:endCxn id="4" idx="3"/>
          </p:cNvCxnSpPr>
          <p:nvPr/>
        </p:nvCxnSpPr>
        <p:spPr bwMode="auto">
          <a:xfrm flipH="1" flipV="1">
            <a:off x="6629400" y="2743200"/>
            <a:ext cx="144780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019800" y="3728782"/>
            <a:ext cx="1028700" cy="12242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23" y="205716"/>
            <a:ext cx="2580200" cy="23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52400" y="0"/>
            <a:ext cx="7772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// </a:t>
            </a:r>
            <a:r>
              <a:rPr lang="en-US" sz="2000" dirty="0"/>
              <a:t>Set up first </a:t>
            </a:r>
            <a:r>
              <a:rPr lang="en-US" sz="2000" u="sng" dirty="0" err="1" smtClean="0"/>
              <a:t>subpane</a:t>
            </a:r>
            <a:endParaRPr lang="en-US" sz="2000" u="sng" dirty="0" smtClean="0"/>
          </a:p>
          <a:p>
            <a:pPr algn="l"/>
            <a:r>
              <a:rPr lang="en-US" sz="2000" dirty="0" smtClean="0"/>
              <a:t>. . .</a:t>
            </a:r>
            <a:endParaRPr lang="en-US" sz="2000" dirty="0"/>
          </a:p>
          <a:p>
            <a:pPr algn="l"/>
            <a:r>
              <a:rPr lang="en-US" sz="2000" dirty="0" smtClean="0"/>
              <a:t>pane1.setStyle</a:t>
            </a:r>
            <a:r>
              <a:rPr lang="en-US" sz="2000" dirty="0"/>
              <a:t>("-</a:t>
            </a:r>
            <a:r>
              <a:rPr lang="en-US" sz="2000" dirty="0" err="1"/>
              <a:t>fx</a:t>
            </a:r>
            <a:r>
              <a:rPr lang="en-US" sz="2000" dirty="0"/>
              <a:t>-background-color: </a:t>
            </a:r>
            <a:r>
              <a:rPr lang="en-US" sz="2000" dirty="0" smtClean="0"/>
              <a:t>yellow;");</a:t>
            </a:r>
            <a:endParaRPr lang="en-US" sz="2000" dirty="0"/>
          </a:p>
          <a:p>
            <a:pPr algn="l"/>
            <a:endParaRPr lang="en-US" sz="2000" i="1" dirty="0" smtClean="0">
              <a:solidFill>
                <a:srgbClr val="FF000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Set up second </a:t>
            </a:r>
            <a:r>
              <a:rPr lang="en-US" sz="2000" u="sng" dirty="0" err="1" smtClean="0"/>
              <a:t>subpane</a:t>
            </a:r>
            <a:endParaRPr lang="en-US" sz="2000" u="sng" dirty="0"/>
          </a:p>
          <a:p>
            <a:pPr algn="l"/>
            <a:r>
              <a:rPr lang="en-US" sz="2000" dirty="0" smtClean="0"/>
              <a:t>. . .</a:t>
            </a:r>
            <a:endParaRPr lang="en-US" sz="2000" b="1" dirty="0"/>
          </a:p>
          <a:p>
            <a:pPr algn="l"/>
            <a:r>
              <a:rPr lang="en-US" sz="2000" dirty="0" smtClean="0"/>
              <a:t>pane2.setStyle</a:t>
            </a:r>
            <a:r>
              <a:rPr lang="en-US" sz="2000" dirty="0"/>
              <a:t>("-</a:t>
            </a:r>
            <a:r>
              <a:rPr lang="en-US" sz="2000" dirty="0" err="1"/>
              <a:t>fx</a:t>
            </a:r>
            <a:r>
              <a:rPr lang="en-US" sz="2000" dirty="0"/>
              <a:t>-background-color: yellow;");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895600"/>
            <a:ext cx="4024313" cy="36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162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52570" y="914400"/>
            <a:ext cx="6415030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8425" y="1011823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Pane1 size (400,50)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1676400"/>
            <a:ext cx="3505200" cy="1981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5399" y="19050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Pane2 size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(220,120)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19600" y="1676400"/>
            <a:ext cx="3214630" cy="1981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790700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Pane3</a:t>
            </a:r>
            <a:r>
              <a:rPr lang="en-US" sz="2000" baseline="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(200,120)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3657600"/>
            <a:ext cx="2178815" cy="1828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4570" y="46482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Pane5 size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(150,100)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00200" y="3657600"/>
            <a:ext cx="2971800" cy="1828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799" y="4978687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Pane4 size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(180,100)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838200"/>
            <a:ext cx="7010400" cy="5105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7165" y="5588862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Main Pane size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(450,350)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81540"/>
            <a:ext cx="5891462" cy="486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6400" y="304800"/>
            <a:ext cx="2250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pane could</a:t>
            </a:r>
          </a:p>
          <a:p>
            <a:r>
              <a:rPr lang="en-US" sz="3600" dirty="0" smtClean="0"/>
              <a:t>be </a:t>
            </a:r>
            <a:r>
              <a:rPr lang="en-US" sz="3600" dirty="0" err="1" smtClean="0"/>
              <a:t>BorderPane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346355" y="3281570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GridPane</a:t>
            </a:r>
            <a:r>
              <a:rPr lang="en-US" dirty="0" smtClean="0"/>
              <a:t> that is</a:t>
            </a:r>
          </a:p>
          <a:p>
            <a:r>
              <a:rPr lang="en-US" dirty="0"/>
              <a:t>p</a:t>
            </a:r>
            <a:r>
              <a:rPr lang="en-US" dirty="0" smtClean="0"/>
              <a:t>laced in Center of </a:t>
            </a:r>
          </a:p>
          <a:p>
            <a:r>
              <a:rPr lang="en-US" dirty="0" err="1" smtClean="0"/>
              <a:t>BorderPane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715000" y="4358788"/>
            <a:ext cx="16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95526" y="1524000"/>
            <a:ext cx="248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 </a:t>
            </a:r>
            <a:r>
              <a:rPr lang="en-US" dirty="0" err="1"/>
              <a:t>T</a:t>
            </a:r>
            <a:r>
              <a:rPr lang="en-US" dirty="0" err="1" smtClean="0"/>
              <a:t>extField</a:t>
            </a:r>
            <a:r>
              <a:rPr lang="en-US" dirty="0" smtClean="0"/>
              <a:t> in </a:t>
            </a:r>
          </a:p>
          <a:p>
            <a:r>
              <a:rPr lang="en-US" dirty="0" smtClean="0"/>
              <a:t>North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 flipV="1">
            <a:off x="5582059" y="1898462"/>
            <a:ext cx="1013467" cy="41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Drawing Shapes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294688" cy="457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itchFamily="49" charset="0"/>
              </a:rPr>
              <a:t>GraphicsContext</a:t>
            </a:r>
            <a:r>
              <a:rPr lang="en-US" dirty="0" smtClean="0"/>
              <a:t> object </a:t>
            </a:r>
            <a:r>
              <a:rPr lang="en-US" dirty="0"/>
              <a:t>may be used to draw lines and shapes.</a:t>
            </a:r>
          </a:p>
          <a:p>
            <a:r>
              <a:rPr lang="en-US" dirty="0"/>
              <a:t>Java allows drawing of lines and graphical shapes such as rectangles, ovals, and arcs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Override the start method. This is the </a:t>
            </a:r>
            <a:r>
              <a:rPr lang="en-US" dirty="0"/>
              <a:t>main entry point for all JavaFX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946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XY Coordinates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4724400"/>
          </a:xfrm>
        </p:spPr>
        <p:txBody>
          <a:bodyPr/>
          <a:lstStyle/>
          <a:p>
            <a:r>
              <a:rPr lang="en-US" sz="2400" dirty="0"/>
              <a:t>The location of each pixel in a component is identified with an </a:t>
            </a:r>
            <a:r>
              <a:rPr lang="en-US" sz="2400" i="1" dirty="0"/>
              <a:t>X </a:t>
            </a:r>
            <a:r>
              <a:rPr lang="en-US" sz="2400" dirty="0"/>
              <a:t>coordinate and a </a:t>
            </a:r>
            <a:r>
              <a:rPr lang="en-US" sz="2400" i="1" dirty="0"/>
              <a:t>Y </a:t>
            </a:r>
            <a:r>
              <a:rPr lang="en-US" sz="2400" dirty="0"/>
              <a:t>coordinate.</a:t>
            </a:r>
          </a:p>
          <a:p>
            <a:r>
              <a:rPr lang="en-US" sz="2400" dirty="0"/>
              <a:t>The coordinates are usually written in the form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).</a:t>
            </a:r>
          </a:p>
          <a:p>
            <a:r>
              <a:rPr lang="en-US" sz="2400" dirty="0"/>
              <a:t>Unlike Cartesian coordinates, the upper-left corner of a drawing </a:t>
            </a:r>
            <a:r>
              <a:rPr lang="en-US" sz="2400" dirty="0" smtClean="0"/>
              <a:t>area is </a:t>
            </a:r>
            <a:r>
              <a:rPr lang="en-US" sz="2400" dirty="0">
                <a:solidFill>
                  <a:srgbClr val="FF0000"/>
                </a:solidFill>
              </a:rPr>
              <a:t>(0, 0).</a:t>
            </a:r>
          </a:p>
          <a:p>
            <a:r>
              <a:rPr lang="en-US" sz="2400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i="1" dirty="0"/>
              <a:t> </a:t>
            </a:r>
            <a:r>
              <a:rPr lang="en-US" sz="2400" dirty="0"/>
              <a:t>coordinates increase from </a:t>
            </a:r>
            <a:r>
              <a:rPr lang="en-US" sz="2400" dirty="0">
                <a:solidFill>
                  <a:srgbClr val="FF0000"/>
                </a:solidFill>
              </a:rPr>
              <a:t>left to right</a:t>
            </a:r>
            <a:r>
              <a:rPr lang="en-US" sz="2400" dirty="0"/>
              <a:t>, and the </a:t>
            </a:r>
            <a:r>
              <a:rPr lang="en-US" sz="2400" i="1" dirty="0">
                <a:solidFill>
                  <a:srgbClr val="FF0000"/>
                </a:solidFill>
              </a:rPr>
              <a:t>Y </a:t>
            </a:r>
            <a:r>
              <a:rPr lang="en-US" sz="2400" dirty="0"/>
              <a:t>coordinates increase from </a:t>
            </a:r>
            <a:r>
              <a:rPr lang="en-US" sz="2400" dirty="0">
                <a:solidFill>
                  <a:srgbClr val="FF0000"/>
                </a:solidFill>
              </a:rPr>
              <a:t>top to bottom</a:t>
            </a:r>
            <a:r>
              <a:rPr lang="en-US" sz="2400" dirty="0"/>
              <a:t>.</a:t>
            </a:r>
          </a:p>
          <a:p>
            <a:r>
              <a:rPr lang="en-US" sz="2400" dirty="0"/>
              <a:t>When drawing a line or shape on a component, you must indicate its position using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r>
              <a:rPr lang="en-US" sz="2400" dirty="0"/>
              <a:t>coordinates.</a:t>
            </a:r>
          </a:p>
        </p:txBody>
      </p:sp>
    </p:spTree>
    <p:extLst>
      <p:ext uri="{BB962C8B-B14F-4D97-AF65-F5344CB8AC3E}">
        <p14:creationId xmlns:p14="http://schemas.microsoft.com/office/powerpoint/2010/main" val="24337935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GraphicsContext</a:t>
            </a:r>
            <a:r>
              <a:rPr lang="en-US" dirty="0" smtClean="0"/>
              <a:t> </a:t>
            </a:r>
            <a:r>
              <a:rPr lang="en-US" dirty="0"/>
              <a:t>Objects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class is used to issue draw </a:t>
            </a:r>
            <a:r>
              <a:rPr lang="en-US" dirty="0" smtClean="0"/>
              <a:t>calls </a:t>
            </a:r>
            <a:r>
              <a:rPr lang="en-US" dirty="0"/>
              <a:t>to a Canvas using a buffer</a:t>
            </a:r>
          </a:p>
          <a:p>
            <a:r>
              <a:rPr lang="en-US" dirty="0" smtClean="0"/>
              <a:t>This </a:t>
            </a:r>
            <a:r>
              <a:rPr lang="en-US" dirty="0"/>
              <a:t>object has numerous methods for drawing graphical shapes on the surface of the </a:t>
            </a:r>
            <a:r>
              <a:rPr lang="en-US" dirty="0" smtClean="0"/>
              <a:t>Canvas.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610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kern="0" dirty="0" err="1" smtClean="0">
                <a:latin typeface="Courier New" pitchFamily="49" charset="0"/>
              </a:rPr>
              <a:t>GraphicsContext</a:t>
            </a:r>
            <a:r>
              <a:rPr lang="en-US" kern="0" dirty="0" smtClean="0"/>
              <a:t> Objects</a:t>
            </a:r>
            <a:endParaRPr lang="en-US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" y="3733800"/>
            <a:ext cx="8596313" cy="252128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2249" y="1721186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These methods allow for the drawing of Arcs, lines, ovals/circles, polygons, rectangles and text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994245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191000"/>
            <a:ext cx="8515350" cy="214454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kern="0" dirty="0" err="1" smtClean="0">
                <a:latin typeface="Courier New" pitchFamily="49" charset="0"/>
              </a:rPr>
              <a:t>GraphicsContext</a:t>
            </a:r>
            <a:r>
              <a:rPr lang="en-US" kern="0" dirty="0" smtClean="0"/>
              <a:t> Objects</a:t>
            </a:r>
            <a:endParaRPr lang="en-US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789925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These methods allow for the filling of Arcs, lines, ovals/circles, polygons, rectangles and text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95124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GraphicsContext</a:t>
            </a:r>
            <a:r>
              <a:rPr lang="en-US" dirty="0" smtClean="0"/>
              <a:t> </a:t>
            </a:r>
            <a:r>
              <a:rPr lang="en-US" dirty="0"/>
              <a:t>Objects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1295400"/>
          </a:xfrm>
        </p:spPr>
        <p:txBody>
          <a:bodyPr/>
          <a:lstStyle/>
          <a:p>
            <a:r>
              <a:rPr lang="en-US" sz="2400" smtClean="0"/>
              <a:t>In order to call these methods, you must get a reference to a canvas’</a:t>
            </a:r>
            <a:r>
              <a:rPr lang="en-US" sz="2400" smtClean="0">
                <a:latin typeface="Courier New" pitchFamily="49" charset="0"/>
              </a:rPr>
              <a:t>GraphicsContext</a:t>
            </a:r>
            <a:r>
              <a:rPr lang="en-US" sz="2400" smtClean="0"/>
              <a:t> object.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2763715"/>
            <a:ext cx="838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kern="0" dirty="0" err="1" smtClean="0"/>
              <a:t>GraphicsContext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gc</a:t>
            </a:r>
            <a:r>
              <a:rPr lang="en-US" sz="2400" kern="0" dirty="0" smtClean="0"/>
              <a:t> = canvas.getGraphicsContext2D();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9435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0813"/>
            <a:ext cx="8610600" cy="687387"/>
          </a:xfrm>
        </p:spPr>
        <p:txBody>
          <a:bodyPr/>
          <a:lstStyle/>
          <a:p>
            <a:r>
              <a:rPr lang="en-US" dirty="0" smtClean="0"/>
              <a:t>Two Approaches to Using 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94688" cy="4876800"/>
          </a:xfrm>
        </p:spPr>
        <p:txBody>
          <a:bodyPr/>
          <a:lstStyle/>
          <a:p>
            <a:r>
              <a:rPr lang="en-US" sz="2800" dirty="0" smtClean="0"/>
              <a:t>Java FX code style</a:t>
            </a:r>
          </a:p>
          <a:p>
            <a:pPr lvl="1"/>
            <a:r>
              <a:rPr lang="en-US" sz="2400" dirty="0" smtClean="0"/>
              <a:t>Programmer implements everything in code (similar to how Swing is used)</a:t>
            </a:r>
          </a:p>
          <a:p>
            <a:r>
              <a:rPr lang="en-US" sz="2800" dirty="0" smtClean="0"/>
              <a:t>FXML style</a:t>
            </a:r>
          </a:p>
          <a:p>
            <a:pPr lvl="1"/>
            <a:r>
              <a:rPr lang="en-US" sz="2400" dirty="0" smtClean="0"/>
              <a:t>FXML is like HTML</a:t>
            </a:r>
          </a:p>
          <a:p>
            <a:pPr lvl="1"/>
            <a:r>
              <a:rPr lang="en-US" sz="2400" dirty="0" smtClean="0"/>
              <a:t>GUI design is in FXML, separate from Java code</a:t>
            </a:r>
          </a:p>
          <a:p>
            <a:pPr lvl="1"/>
            <a:r>
              <a:rPr lang="en-US" sz="2400" dirty="0" smtClean="0"/>
              <a:t>Scene Builder is a drag-and-drop app that generates FXML for you (currently only available from third-party sources)</a:t>
            </a:r>
          </a:p>
          <a:p>
            <a:r>
              <a:rPr lang="en-US" sz="2800" dirty="0" smtClean="0"/>
              <a:t>We will learn the first approach.</a:t>
            </a:r>
          </a:p>
        </p:txBody>
      </p:sp>
    </p:spTree>
    <p:extLst>
      <p:ext uri="{BB962C8B-B14F-4D97-AF65-F5344CB8AC3E}">
        <p14:creationId xmlns:p14="http://schemas.microsoft.com/office/powerpoint/2010/main" val="29232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GraphicsContext</a:t>
            </a:r>
            <a:r>
              <a:rPr lang="en-US" dirty="0" smtClean="0"/>
              <a:t> </a:t>
            </a:r>
            <a:r>
              <a:rPr lang="en-US" dirty="0"/>
              <a:t>Objects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924800" cy="47244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start</a:t>
            </a:r>
            <a:r>
              <a:rPr lang="en-US" sz="2400" dirty="0" smtClean="0"/>
              <a:t> </a:t>
            </a:r>
            <a:r>
              <a:rPr lang="en-US" sz="2400" dirty="0"/>
              <a:t>method is </a:t>
            </a:r>
            <a:r>
              <a:rPr lang="en-US" sz="2400" dirty="0">
                <a:solidFill>
                  <a:srgbClr val="FF0000"/>
                </a:solidFill>
              </a:rPr>
              <a:t>automatically</a:t>
            </a:r>
            <a:r>
              <a:rPr lang="en-US" sz="2400" dirty="0"/>
              <a:t> called</a:t>
            </a:r>
          </a:p>
          <a:p>
            <a:pPr lvl="1"/>
            <a:r>
              <a:rPr lang="en-US" sz="2400" dirty="0"/>
              <a:t>when the component is </a:t>
            </a:r>
            <a:r>
              <a:rPr lang="en-US" sz="2400" dirty="0">
                <a:solidFill>
                  <a:srgbClr val="FF0000"/>
                </a:solidFill>
              </a:rPr>
              <a:t>first displayed </a:t>
            </a:r>
            <a:r>
              <a:rPr lang="en-US" sz="2400" dirty="0"/>
              <a:t>and</a:t>
            </a:r>
          </a:p>
          <a:p>
            <a:pPr lvl="1"/>
            <a:r>
              <a:rPr lang="en-US" sz="2400" dirty="0"/>
              <a:t>any time the component needs to be </a:t>
            </a:r>
            <a:r>
              <a:rPr lang="en-US" sz="2400" dirty="0">
                <a:solidFill>
                  <a:srgbClr val="FF0000"/>
                </a:solidFill>
              </a:rPr>
              <a:t>redisplayed</a:t>
            </a:r>
            <a:r>
              <a:rPr lang="en-US" sz="2400" dirty="0"/>
              <a:t>.</a:t>
            </a:r>
          </a:p>
          <a:p>
            <a:r>
              <a:rPr lang="en-US" sz="2400" dirty="0"/>
              <a:t>The header for the </a:t>
            </a:r>
            <a:r>
              <a:rPr lang="en-US" sz="2400" dirty="0" smtClean="0">
                <a:latin typeface="Courier New" pitchFamily="49" charset="0"/>
              </a:rPr>
              <a:t>start</a:t>
            </a:r>
            <a:r>
              <a:rPr lang="en-US" sz="2400" dirty="0" smtClean="0"/>
              <a:t> </a:t>
            </a:r>
            <a:r>
              <a:rPr lang="en-US" sz="2400" dirty="0"/>
              <a:t>method is:</a:t>
            </a:r>
          </a:p>
          <a:p>
            <a:pPr lvl="1">
              <a:buFontTx/>
              <a:buNone/>
            </a:pPr>
            <a:r>
              <a:rPr lang="en-US" sz="2000" b="1" dirty="0"/>
              <a:t>public void start(Stage </a:t>
            </a:r>
            <a:r>
              <a:rPr lang="en-US" sz="2000" b="1" dirty="0" err="1"/>
              <a:t>primaryStage</a:t>
            </a:r>
            <a:r>
              <a:rPr lang="en-US" sz="2000" b="1" dirty="0" smtClean="0"/>
              <a:t>)</a:t>
            </a:r>
          </a:p>
          <a:p>
            <a:pPr lvl="1">
              <a:buFontTx/>
              <a:buNone/>
            </a:pPr>
            <a:r>
              <a:rPr lang="en-US" sz="2400" dirty="0" smtClean="0"/>
              <a:t>The </a:t>
            </a:r>
            <a:r>
              <a:rPr lang="en-US" sz="2400" dirty="0"/>
              <a:t>method’s argument is a </a:t>
            </a:r>
            <a:r>
              <a:rPr lang="en-US" sz="2400" dirty="0" smtClean="0">
                <a:latin typeface="Courier New" pitchFamily="49" charset="0"/>
              </a:rPr>
              <a:t>Stage</a:t>
            </a:r>
            <a:r>
              <a:rPr lang="en-US" sz="2400" dirty="0" smtClean="0"/>
              <a:t> </a:t>
            </a:r>
            <a:r>
              <a:rPr lang="en-US" sz="2400" dirty="0"/>
              <a:t>object, which is automatically passed by the calling component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77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84"/>
            <a:ext cx="5029200" cy="668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76400"/>
            <a:ext cx="2876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793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Rectangles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r>
              <a:rPr lang="en-US" sz="2400" dirty="0"/>
              <a:t>Rectangles can be drawn or filled.</a:t>
            </a:r>
            <a:br>
              <a:rPr lang="en-US" sz="2400" dirty="0"/>
            </a:br>
            <a:endParaRPr lang="en-US" sz="2400" dirty="0"/>
          </a:p>
          <a:p>
            <a:pPr lvl="2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gc.strokeRect</a:t>
            </a:r>
            <a:r>
              <a:rPr lang="en-US" sz="2000" b="1" dirty="0" smtClean="0">
                <a:latin typeface="Courier New" pitchFamily="49" charset="0"/>
              </a:rPr>
              <a:t>(10</a:t>
            </a:r>
            <a:r>
              <a:rPr lang="en-US" sz="2000" b="1" dirty="0">
                <a:latin typeface="Courier New" pitchFamily="49" charset="0"/>
              </a:rPr>
              <a:t>, 10, 50, 50);</a:t>
            </a:r>
          </a:p>
          <a:p>
            <a:pPr lvl="2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gc.fillRect</a:t>
            </a:r>
            <a:r>
              <a:rPr lang="en-US" sz="2000" b="1" dirty="0" smtClean="0">
                <a:latin typeface="Courier New" pitchFamily="49" charset="0"/>
              </a:rPr>
              <a:t>(10</a:t>
            </a:r>
            <a:r>
              <a:rPr lang="en-US" sz="2000" b="1" dirty="0">
                <a:latin typeface="Courier New" pitchFamily="49" charset="0"/>
              </a:rPr>
              <a:t>, 10, 50, 50);</a:t>
            </a:r>
          </a:p>
          <a:p>
            <a:pPr lvl="2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err="1" smtClean="0">
                <a:latin typeface="Courier New" pitchFamily="49" charset="0"/>
              </a:rPr>
              <a:t>fillRect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>
                <a:latin typeface="Courier New" pitchFamily="49" charset="0"/>
              </a:rPr>
              <a:t>strokeRect</a:t>
            </a:r>
            <a:r>
              <a:rPr lang="en-US" sz="2400" dirty="0" smtClean="0"/>
              <a:t> </a:t>
            </a:r>
            <a:r>
              <a:rPr lang="en-US" sz="2400" dirty="0"/>
              <a:t>take four integers as parameters:</a:t>
            </a:r>
          </a:p>
          <a:p>
            <a:pPr lvl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strokeRect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x,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y,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width,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height)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Ovals and Bounding Rectangles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294688" cy="199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Ovals are created by drawing the oval inside of a “bounding rectangle”.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rectangle is invisible to the viewer of the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gc.fillOval</a:t>
            </a:r>
            <a:r>
              <a:rPr lang="en-US" sz="2000" b="1" dirty="0" smtClean="0">
                <a:latin typeface="Courier New" pitchFamily="49" charset="0"/>
              </a:rPr>
              <a:t>(x</a:t>
            </a:r>
            <a:r>
              <a:rPr lang="en-US" sz="2000" b="1" dirty="0">
                <a:latin typeface="Courier New" pitchFamily="49" charset="0"/>
              </a:rPr>
              <a:t>, y, width, height);</a:t>
            </a:r>
          </a:p>
        </p:txBody>
      </p:sp>
      <p:grpSp>
        <p:nvGrpSpPr>
          <p:cNvPr id="35845" name="Group 12"/>
          <p:cNvGrpSpPr>
            <a:grpSpLocks/>
          </p:cNvGrpSpPr>
          <p:nvPr/>
        </p:nvGrpSpPr>
        <p:grpSpPr bwMode="auto">
          <a:xfrm>
            <a:off x="2819400" y="3505200"/>
            <a:ext cx="5759450" cy="2590800"/>
            <a:chOff x="624" y="2304"/>
            <a:chExt cx="3628" cy="163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344" y="2640"/>
              <a:ext cx="225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5"/>
            <p:cNvSpPr>
              <a:spLocks noChangeArrowheads="1"/>
            </p:cNvSpPr>
            <p:nvPr/>
          </p:nvSpPr>
          <p:spPr bwMode="auto">
            <a:xfrm>
              <a:off x="1344" y="2640"/>
              <a:ext cx="2256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624" y="2736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(x,y)</a:t>
              </a:r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 flipV="1">
              <a:off x="1104" y="2640"/>
              <a:ext cx="240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1" name="Line 8"/>
            <p:cNvSpPr>
              <a:spLocks noChangeShapeType="1"/>
            </p:cNvSpPr>
            <p:nvPr/>
          </p:nvSpPr>
          <p:spPr bwMode="auto">
            <a:xfrm>
              <a:off x="1344" y="2544"/>
              <a:ext cx="22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2256" y="2304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Width</a:t>
              </a:r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 flipV="1">
              <a:off x="3696" y="2640"/>
              <a:ext cx="0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4" name="Text Box 11"/>
            <p:cNvSpPr txBox="1">
              <a:spLocks noChangeArrowheads="1"/>
            </p:cNvSpPr>
            <p:nvPr/>
          </p:nvSpPr>
          <p:spPr bwMode="auto">
            <a:xfrm>
              <a:off x="3744" y="312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4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05800" cy="4724400"/>
          </a:xfrm>
        </p:spPr>
        <p:txBody>
          <a:bodyPr/>
          <a:lstStyle/>
          <a:p>
            <a:r>
              <a:rPr lang="en-US" sz="2800" dirty="0"/>
              <a:t>Arcs are drawn from the 90 degree position counterclockwise and can be filled or unfilled</a:t>
            </a:r>
          </a:p>
          <a:p>
            <a:pPr lvl="2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gc.strokeArc</a:t>
            </a:r>
            <a:r>
              <a:rPr lang="en-US" sz="2000" b="1" dirty="0" smtClean="0">
                <a:latin typeface="Courier New" pitchFamily="49" charset="0"/>
              </a:rPr>
              <a:t>(0</a:t>
            </a:r>
            <a:r>
              <a:rPr lang="en-US" sz="2000" b="1" dirty="0">
                <a:latin typeface="Courier New" pitchFamily="49" charset="0"/>
              </a:rPr>
              <a:t>, 20, 120, 120, 0, 90);</a:t>
            </a:r>
          </a:p>
          <a:p>
            <a:pPr lvl="2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gc.fillArc</a:t>
            </a:r>
            <a:r>
              <a:rPr lang="en-US" sz="2000" b="1" dirty="0" smtClean="0">
                <a:latin typeface="Courier New" pitchFamily="49" charset="0"/>
              </a:rPr>
              <a:t>(0</a:t>
            </a:r>
            <a:r>
              <a:rPr lang="en-US" sz="2000" b="1" dirty="0">
                <a:latin typeface="Courier New" pitchFamily="49" charset="0"/>
              </a:rPr>
              <a:t>, 20, 120, 120, 0, 90);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fillArc</a:t>
            </a:r>
            <a:r>
              <a:rPr lang="en-US" sz="2400" dirty="0"/>
              <a:t> and </a:t>
            </a:r>
            <a:r>
              <a:rPr lang="en-US" sz="2400" dirty="0" err="1" smtClean="0">
                <a:latin typeface="Courier New" pitchFamily="49" charset="0"/>
              </a:rPr>
              <a:t>strokeArc</a:t>
            </a:r>
            <a:r>
              <a:rPr lang="en-US" sz="2400" dirty="0" smtClean="0"/>
              <a:t> </a:t>
            </a:r>
            <a:r>
              <a:rPr lang="en-US" sz="2400" dirty="0"/>
              <a:t>take six integers as </a:t>
            </a:r>
            <a:r>
              <a:rPr lang="en-US" sz="2400" dirty="0" smtClean="0"/>
              <a:t>parameters and a closure (round, chord, open):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strokeArc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x,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y,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width,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height,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start,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end, </a:t>
            </a:r>
            <a:r>
              <a:rPr lang="en-US" sz="2000" dirty="0" err="1"/>
              <a:t>ArcType.</a:t>
            </a:r>
            <a:r>
              <a:rPr lang="en-US" sz="2000" b="1" i="1" dirty="0" err="1"/>
              <a:t>OPEN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</a:endParaRPr>
          </a:p>
        </p:txBody>
      </p:sp>
      <p:pic>
        <p:nvPicPr>
          <p:cNvPr id="36869" name="Picture 5" descr="Figure 14-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343400"/>
            <a:ext cx="3035300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7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2730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10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800"/>
              <a:t> 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solidFill>
                  <a:srgbClr val="6E8080"/>
                </a:solidFill>
                <a:latin typeface="Courier New" pitchFamily="49" charset="0"/>
              </a:rPr>
              <a:t>gc.strokeText</a:t>
            </a:r>
            <a:r>
              <a:rPr lang="en-US" dirty="0" smtClean="0">
                <a:solidFill>
                  <a:srgbClr val="6E8080"/>
                </a:solidFill>
                <a:latin typeface="Courier New" pitchFamily="49" charset="0"/>
              </a:rPr>
              <a:t>("</a:t>
            </a:r>
            <a:r>
              <a:rPr lang="en-US" dirty="0">
                <a:solidFill>
                  <a:srgbClr val="6E8080"/>
                </a:solidFill>
                <a:latin typeface="Courier New" pitchFamily="49" charset="0"/>
              </a:rPr>
              <a:t>Message", 50, 100);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Drawing Text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784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1676400" y="2286000"/>
            <a:ext cx="5334000" cy="1752600"/>
            <a:chOff x="1676400" y="2286000"/>
            <a:chExt cx="5334000" cy="175260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V="1">
              <a:off x="1676400" y="2286000"/>
              <a:ext cx="2971800" cy="1676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1752600" y="2286000"/>
              <a:ext cx="4267200" cy="1752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6781800" y="2286000"/>
              <a:ext cx="228600" cy="1752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39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Polygons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r>
              <a:rPr lang="en-US" sz="2400" dirty="0"/>
              <a:t>Polygons are drawn using arrays of integers representing x, y </a:t>
            </a:r>
            <a:r>
              <a:rPr lang="en-US" sz="2400" dirty="0" smtClean="0"/>
              <a:t>coordinates, they are closed shapes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</a:t>
            </a:r>
            <a:r>
              <a:rPr lang="en-US" sz="2000" dirty="0" err="1">
                <a:latin typeface="Courier New" pitchFamily="49" charset="0"/>
              </a:rPr>
              <a:t>xCoords</a:t>
            </a:r>
            <a:r>
              <a:rPr lang="en-US" sz="2000" dirty="0">
                <a:latin typeface="Courier New" pitchFamily="49" charset="0"/>
              </a:rPr>
              <a:t>={60,100,140,140,100,60,20,20};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</a:t>
            </a:r>
            <a:r>
              <a:rPr lang="en-US" sz="2000" dirty="0" err="1">
                <a:latin typeface="Courier New" pitchFamily="49" charset="0"/>
              </a:rPr>
              <a:t>yCoords</a:t>
            </a:r>
            <a:r>
              <a:rPr lang="en-US" sz="2000" dirty="0">
                <a:latin typeface="Courier New" pitchFamily="49" charset="0"/>
              </a:rPr>
              <a:t>={20,20,60,100,140,140,100,60};</a:t>
            </a:r>
          </a:p>
        </p:txBody>
      </p:sp>
      <p:pic>
        <p:nvPicPr>
          <p:cNvPr id="37893" name="Picture 6" descr="Figure 14-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352800"/>
            <a:ext cx="6400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0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Polygons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22860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</a:rPr>
              <a:t>fillPolygon</a:t>
            </a:r>
            <a:r>
              <a:rPr lang="en-US" sz="2800" dirty="0"/>
              <a:t> and </a:t>
            </a:r>
            <a:r>
              <a:rPr lang="en-US" sz="2800" dirty="0" err="1" smtClean="0">
                <a:latin typeface="Courier New" pitchFamily="49" charset="0"/>
              </a:rPr>
              <a:t>strokePolygon</a:t>
            </a:r>
            <a:r>
              <a:rPr lang="en-US" sz="2800" dirty="0" smtClean="0"/>
              <a:t> </a:t>
            </a:r>
            <a:r>
              <a:rPr lang="en-US" sz="2800" dirty="0"/>
              <a:t>use the arrays as parameters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fillPolygon</a:t>
            </a:r>
            <a:r>
              <a:rPr lang="en-US" sz="2800" dirty="0" smtClean="0"/>
              <a:t>(</a:t>
            </a:r>
            <a:r>
              <a:rPr lang="en-US" sz="2800" dirty="0" err="1" smtClean="0"/>
              <a:t>xCoords</a:t>
            </a:r>
            <a:r>
              <a:rPr lang="en-US" sz="2800" dirty="0" smtClean="0"/>
              <a:t>, </a:t>
            </a:r>
            <a:r>
              <a:rPr lang="en-US" sz="2800" dirty="0" err="1" smtClean="0"/>
              <a:t>yCoords</a:t>
            </a:r>
            <a:r>
              <a:rPr lang="en-US" sz="2800" dirty="0" smtClean="0"/>
              <a:t>, 8)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429000" y="4267200"/>
            <a:ext cx="23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points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105400" y="3352800"/>
            <a:ext cx="762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89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Polylines</a:t>
            </a:r>
            <a:endParaRPr lang="en-US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r>
              <a:rPr lang="en-US" sz="2400" dirty="0" smtClean="0"/>
              <a:t>Polylines </a:t>
            </a:r>
            <a:r>
              <a:rPr lang="en-US" sz="2400" dirty="0"/>
              <a:t>are drawn using arrays of integers representing x, y </a:t>
            </a:r>
            <a:r>
              <a:rPr lang="en-US" sz="2400" dirty="0" smtClean="0"/>
              <a:t>coordinates, they are NOT closed shapes unless the first and last point are the same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</a:t>
            </a:r>
            <a:r>
              <a:rPr lang="en-US" sz="2000" dirty="0" err="1">
                <a:latin typeface="Courier New" pitchFamily="49" charset="0"/>
              </a:rPr>
              <a:t>xCoords</a:t>
            </a:r>
            <a:r>
              <a:rPr lang="en-US" sz="2000" dirty="0">
                <a:latin typeface="Courier New" pitchFamily="49" charset="0"/>
              </a:rPr>
              <a:t>={60,100,140,140,100,60,20,20};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</a:t>
            </a:r>
            <a:r>
              <a:rPr lang="en-US" sz="2000" dirty="0" err="1">
                <a:latin typeface="Courier New" pitchFamily="49" charset="0"/>
              </a:rPr>
              <a:t>yCoords</a:t>
            </a:r>
            <a:r>
              <a:rPr lang="en-US" sz="2000" dirty="0">
                <a:latin typeface="Courier New" pitchFamily="49" charset="0"/>
              </a:rPr>
              <a:t>={20,20,60,100,140,140,100,60};</a:t>
            </a:r>
          </a:p>
        </p:txBody>
      </p:sp>
      <p:pic>
        <p:nvPicPr>
          <p:cNvPr id="37893" name="Picture 6" descr="Figure 14-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352800"/>
            <a:ext cx="6400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 bwMode="auto">
          <a:xfrm>
            <a:off x="3048000" y="3581400"/>
            <a:ext cx="9144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Polylines</a:t>
            </a:r>
            <a:endParaRPr 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22860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 smtClean="0">
                <a:latin typeface="Courier New" pitchFamily="49" charset="0"/>
              </a:rPr>
              <a:t>fillPolyline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 smtClean="0">
                <a:latin typeface="Courier New" pitchFamily="49" charset="0"/>
              </a:rPr>
              <a:t>strokePolyline</a:t>
            </a:r>
            <a:r>
              <a:rPr lang="en-US" sz="2800" dirty="0" smtClean="0"/>
              <a:t> </a:t>
            </a:r>
            <a:r>
              <a:rPr lang="en-US" sz="2800" dirty="0"/>
              <a:t>use the arrays as parameters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fillPolygon</a:t>
            </a:r>
            <a:r>
              <a:rPr lang="en-US" sz="2800" dirty="0" smtClean="0"/>
              <a:t>(</a:t>
            </a:r>
            <a:r>
              <a:rPr lang="en-US" sz="2800" dirty="0" err="1" smtClean="0"/>
              <a:t>xCoords</a:t>
            </a:r>
            <a:r>
              <a:rPr lang="en-US" sz="2800" dirty="0" smtClean="0"/>
              <a:t>, </a:t>
            </a:r>
            <a:r>
              <a:rPr lang="en-US" sz="2800" dirty="0" err="1" smtClean="0"/>
              <a:t>yCoords</a:t>
            </a:r>
            <a:r>
              <a:rPr lang="en-US" sz="2800" dirty="0" smtClean="0"/>
              <a:t>, 8)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429000" y="4267200"/>
            <a:ext cx="23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points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105400" y="3352800"/>
            <a:ext cx="762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63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97180"/>
            <a:ext cx="8610600" cy="687387"/>
          </a:xfrm>
        </p:spPr>
        <p:txBody>
          <a:bodyPr/>
          <a:lstStyle/>
          <a:p>
            <a:r>
              <a:rPr lang="en-US" dirty="0" smtClean="0"/>
              <a:t>A General Approach to Building Applications with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1385457"/>
            <a:ext cx="8294688" cy="4571994"/>
          </a:xfrm>
        </p:spPr>
        <p:txBody>
          <a:bodyPr/>
          <a:lstStyle/>
          <a:p>
            <a:r>
              <a:rPr lang="en-US" sz="2400" dirty="0" smtClean="0"/>
              <a:t>Concept: Separate Display from Functionality</a:t>
            </a:r>
          </a:p>
          <a:p>
            <a:r>
              <a:rPr lang="en-US" sz="2400" dirty="0" smtClean="0"/>
              <a:t>Four separable parts:</a:t>
            </a:r>
          </a:p>
          <a:p>
            <a:pPr lvl="1"/>
            <a:r>
              <a:rPr lang="en-US" sz="2000" dirty="0" smtClean="0"/>
              <a:t>GUI, Data Manager, Data Structure(s), Data Element(s)</a:t>
            </a:r>
          </a:p>
          <a:p>
            <a:r>
              <a:rPr lang="en-US" sz="2400" dirty="0" smtClean="0"/>
              <a:t>Data Manager </a:t>
            </a:r>
          </a:p>
          <a:p>
            <a:pPr lvl="1"/>
            <a:r>
              <a:rPr lang="en-US" sz="2000" dirty="0" smtClean="0"/>
              <a:t>does not do </a:t>
            </a:r>
            <a:r>
              <a:rPr lang="en-US" sz="2000" i="1" u="sng" dirty="0" smtClean="0"/>
              <a:t>any</a:t>
            </a:r>
            <a:r>
              <a:rPr lang="en-US" sz="2000" dirty="0" smtClean="0"/>
              <a:t> user interaction</a:t>
            </a:r>
          </a:p>
          <a:p>
            <a:pPr lvl="1"/>
            <a:r>
              <a:rPr lang="en-US" sz="2000" dirty="0" smtClean="0"/>
              <a:t>incorporates the functionality of the application</a:t>
            </a:r>
          </a:p>
          <a:p>
            <a:r>
              <a:rPr lang="en-US" sz="2400" dirty="0" smtClean="0"/>
              <a:t>GUI uses the data manager</a:t>
            </a:r>
          </a:p>
          <a:p>
            <a:pPr lvl="1"/>
            <a:r>
              <a:rPr lang="en-US" sz="2000" dirty="0" smtClean="0"/>
              <a:t>creates a data manager object </a:t>
            </a:r>
          </a:p>
          <a:p>
            <a:pPr lvl="1"/>
            <a:r>
              <a:rPr lang="en-US" sz="2000" dirty="0" smtClean="0"/>
              <a:t>interacts with user</a:t>
            </a:r>
          </a:p>
          <a:p>
            <a:pPr lvl="1"/>
            <a:r>
              <a:rPr lang="en-US" sz="2000" dirty="0" smtClean="0"/>
              <a:t>calls data manager methods to send and receive data for display</a:t>
            </a:r>
          </a:p>
          <a:p>
            <a:r>
              <a:rPr lang="en-US" sz="2400" dirty="0" smtClean="0"/>
              <a:t>See </a:t>
            </a:r>
            <a:r>
              <a:rPr lang="en-US" sz="2400" dirty="0" err="1" smtClean="0"/>
              <a:t>GUI_Template</a:t>
            </a:r>
            <a:r>
              <a:rPr lang="en-US" sz="2400" dirty="0" smtClean="0"/>
              <a:t> for examples of Swing and </a:t>
            </a:r>
            <a:r>
              <a:rPr lang="en-US" sz="2400" dirty="0" err="1" smtClean="0"/>
              <a:t>JavaFX</a:t>
            </a:r>
            <a:endParaRPr lang="en-US" sz="2400" dirty="0" smtClean="0"/>
          </a:p>
          <a:p>
            <a:pPr lvl="1"/>
            <a:r>
              <a:rPr lang="en-US" sz="2000" dirty="0" smtClean="0"/>
              <a:t>Note that they both use the same Data Manager, illustrating the separation of Data Manager from GUI</a:t>
            </a:r>
          </a:p>
        </p:txBody>
      </p:sp>
    </p:spTree>
    <p:extLst>
      <p:ext uri="{BB962C8B-B14F-4D97-AF65-F5344CB8AC3E}">
        <p14:creationId xmlns:p14="http://schemas.microsoft.com/office/powerpoint/2010/main" val="39991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248650" cy="23241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kern="0" dirty="0" smtClean="0"/>
              <a:t>Drawing Shapes using Shape objects</a:t>
            </a:r>
            <a:endParaRPr lang="en-US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3248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dirty="0" smtClean="0"/>
              <a:t>Another way to draw shapes is by creating a shape object and adding it to the scene where it is drawn</a:t>
            </a:r>
          </a:p>
          <a:p>
            <a:pPr marL="0" indent="0">
              <a:lnSpc>
                <a:spcPts val="2000"/>
              </a:lnSpc>
              <a:buFontTx/>
              <a:buNone/>
            </a:pPr>
            <a:endParaRPr lang="en-US" sz="2800" kern="0" dirty="0" smtClean="0"/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lang="en-US" sz="2800" kern="0" dirty="0" smtClean="0"/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 rect1 =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Rectangle(</a:t>
            </a:r>
            <a:r>
              <a:rPr lang="en-US" alt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600" dirty="0"/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rect1.setFill(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Color.BLUE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04800" y="5638800"/>
            <a:ext cx="840105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878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5380125" cy="601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286000"/>
            <a:ext cx="36861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5324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457200" y="817602"/>
            <a:ext cx="7924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dirty="0"/>
              <a:t>Using a </a:t>
            </a:r>
            <a:r>
              <a:rPr lang="en-US" dirty="0" err="1"/>
              <a:t>G</a:t>
            </a:r>
            <a:r>
              <a:rPr lang="en-US" dirty="0" err="1" smtClean="0"/>
              <a:t>raphicsContext</a:t>
            </a:r>
            <a:r>
              <a:rPr lang="en-US" dirty="0" smtClean="0"/>
              <a:t> </a:t>
            </a:r>
            <a:r>
              <a:rPr lang="en-US" dirty="0"/>
              <a:t>object, create a logo with text for your fictional company letterhead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Use at least 3 colors, and at least 5 </a:t>
            </a:r>
            <a:r>
              <a:rPr lang="en-US" dirty="0" err="1" smtClean="0"/>
              <a:t>GraphicContext</a:t>
            </a:r>
            <a:r>
              <a:rPr lang="en-US" dirty="0" smtClean="0"/>
              <a:t> methods, and at least 1 Shape object (rectangle, ellipse, etc.)</a:t>
            </a:r>
          </a:p>
          <a:p>
            <a:pPr algn="l"/>
            <a:r>
              <a:rPr lang="en-US" dirty="0" smtClean="0"/>
              <a:t>Be creative!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Upload your .java files and a screenshot of your logo.</a:t>
            </a:r>
          </a:p>
          <a:p>
            <a:pPr algn="l"/>
            <a:endParaRPr lang="en-US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 dirty="0" smtClean="0">
                <a:latin typeface="Lucida Sans" pitchFamily="-107" charset="0"/>
              </a:rPr>
              <a:t>Logo Lab – </a:t>
            </a:r>
            <a:r>
              <a:rPr lang="en-US" b="1" dirty="0">
                <a:latin typeface="Lucida Sans" pitchFamily="-107" charset="0"/>
              </a:rPr>
              <a:t>Graphical Objects</a:t>
            </a:r>
          </a:p>
        </p:txBody>
      </p:sp>
    </p:spTree>
    <p:extLst>
      <p:ext uri="{BB962C8B-B14F-4D97-AF65-F5344CB8AC3E}">
        <p14:creationId xmlns:p14="http://schemas.microsoft.com/office/powerpoint/2010/main" val="17499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Windows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Often, applications need one or more windows with various components.</a:t>
            </a:r>
          </a:p>
          <a:p>
            <a:pPr eaLnBrk="1" hangingPunct="1"/>
            <a:r>
              <a:rPr lang="en-US" altLang="en-US" sz="2800" dirty="0" smtClean="0"/>
              <a:t>A window is a </a:t>
            </a:r>
            <a:r>
              <a:rPr lang="en-US" altLang="en-US" sz="2800" i="1" dirty="0" smtClean="0"/>
              <a:t>container</a:t>
            </a:r>
            <a:r>
              <a:rPr lang="en-US" altLang="en-US" sz="2800" dirty="0" smtClean="0"/>
              <a:t>, which is simply a component that holds other components.</a:t>
            </a:r>
          </a:p>
          <a:p>
            <a:pPr eaLnBrk="1" hangingPunct="1"/>
            <a:r>
              <a:rPr lang="en-US" altLang="en-US" sz="2800" dirty="0" smtClean="0"/>
              <a:t>A container that can be displayed as a window is a </a:t>
            </a:r>
            <a:r>
              <a:rPr lang="en-US" altLang="en-US" sz="2800" i="1" dirty="0" smtClean="0"/>
              <a:t>frame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In a Swing application, you create a frame by extending the </a:t>
            </a:r>
            <a:r>
              <a:rPr lang="en-US" altLang="en-US" sz="2800" dirty="0" err="1" smtClean="0">
                <a:latin typeface="Courier New" pitchFamily="49" charset="0"/>
              </a:rPr>
              <a:t>JFrame</a:t>
            </a:r>
            <a:r>
              <a:rPr lang="en-US" altLang="en-US" sz="2800" dirty="0" smtClean="0"/>
              <a:t> class.</a:t>
            </a:r>
          </a:p>
          <a:p>
            <a:pPr eaLnBrk="1" hangingPunct="1"/>
            <a:r>
              <a:rPr lang="en-US" altLang="en-US" sz="2800" dirty="0" smtClean="0"/>
              <a:t>In a </a:t>
            </a:r>
            <a:r>
              <a:rPr lang="en-US" altLang="en-US" sz="2800" dirty="0" err="1" smtClean="0"/>
              <a:t>JavaFX</a:t>
            </a:r>
            <a:r>
              <a:rPr lang="en-US" altLang="en-US" sz="2800" dirty="0" smtClean="0"/>
              <a:t> application, you create a frame (or “stage”) by extending the </a:t>
            </a:r>
            <a:r>
              <a:rPr lang="en-US" altLang="en-US" sz="2800" dirty="0" smtClean="0">
                <a:latin typeface="Courier New" pitchFamily="49" charset="0"/>
              </a:rPr>
              <a:t>Application</a:t>
            </a:r>
            <a:r>
              <a:rPr lang="en-US" altLang="en-US" sz="2800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6663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Windows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frame is a basic window that has:</a:t>
            </a:r>
          </a:p>
          <a:p>
            <a:pPr lvl="1" eaLnBrk="1" hangingPunct="1"/>
            <a:r>
              <a:rPr lang="en-US" altLang="en-US" smtClean="0"/>
              <a:t>a border around it,</a:t>
            </a:r>
          </a:p>
          <a:p>
            <a:pPr lvl="1" eaLnBrk="1" hangingPunct="1"/>
            <a:r>
              <a:rPr lang="en-US" altLang="en-US" smtClean="0"/>
              <a:t>a title bar, and</a:t>
            </a:r>
          </a:p>
          <a:p>
            <a:pPr lvl="1" eaLnBrk="1" hangingPunct="1"/>
            <a:r>
              <a:rPr lang="en-US" altLang="en-US" smtClean="0"/>
              <a:t>a set of buttons for:</a:t>
            </a:r>
          </a:p>
          <a:p>
            <a:pPr lvl="2" eaLnBrk="1" hangingPunct="1"/>
            <a:r>
              <a:rPr lang="en-US" altLang="en-US" smtClean="0"/>
              <a:t>minimizing, </a:t>
            </a:r>
          </a:p>
          <a:p>
            <a:pPr lvl="2" eaLnBrk="1" hangingPunct="1"/>
            <a:r>
              <a:rPr lang="en-US" altLang="en-US" smtClean="0"/>
              <a:t>maximizing, and </a:t>
            </a:r>
          </a:p>
          <a:p>
            <a:pPr lvl="2" eaLnBrk="1" hangingPunct="1"/>
            <a:r>
              <a:rPr lang="en-US" altLang="en-US" smtClean="0"/>
              <a:t>closing the window.</a:t>
            </a:r>
          </a:p>
          <a:p>
            <a:pPr eaLnBrk="1" hangingPunct="1"/>
            <a:r>
              <a:rPr lang="en-US" altLang="en-US" smtClean="0"/>
              <a:t>These standard features are sometimes referred to as window </a:t>
            </a:r>
            <a:r>
              <a:rPr lang="en-US" altLang="en-US" i="1" smtClean="0"/>
              <a:t>decorations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6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3"/>
            <a:ext cx="8610600" cy="611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Windows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following </a:t>
            </a:r>
            <a:r>
              <a:rPr lang="en-US" altLang="en-US" sz="2400" dirty="0" smtClean="0">
                <a:latin typeface="Courier New" pitchFamily="49" charset="0"/>
              </a:rPr>
              <a:t>import</a:t>
            </a:r>
            <a:r>
              <a:rPr lang="en-US" altLang="en-US" sz="2400" dirty="0" smtClean="0"/>
              <a:t> statement is needed to use the main </a:t>
            </a:r>
            <a:r>
              <a:rPr lang="en-US" altLang="en-US" sz="2400" dirty="0" err="1" smtClean="0"/>
              <a:t>javafx</a:t>
            </a:r>
            <a:r>
              <a:rPr lang="en-US" altLang="en-US" sz="2400" dirty="0" smtClean="0"/>
              <a:t> component: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import </a:t>
            </a:r>
            <a:r>
              <a:rPr lang="en-US" sz="2000" b="1" dirty="0" err="1" smtClean="0"/>
              <a:t>javafx.application.Application</a:t>
            </a:r>
            <a:r>
              <a:rPr lang="en-US" sz="2000" b="1" dirty="0" smtClean="0"/>
              <a:t>;</a:t>
            </a: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 the </a:t>
            </a:r>
            <a:r>
              <a:rPr lang="en-US" altLang="en-US" sz="2400" dirty="0" smtClean="0">
                <a:latin typeface="Courier New" pitchFamily="49" charset="0"/>
              </a:rPr>
              <a:t>main</a:t>
            </a:r>
            <a:r>
              <a:rPr lang="en-US" altLang="en-US" sz="2400" dirty="0" smtClean="0"/>
              <a:t> method, the following method is called: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i="1" dirty="0" smtClean="0"/>
              <a:t>	launch(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ea typeface="+mn-ea"/>
              </a:rPr>
              <a:t>but we don’t implement it, just call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We do implement start(</a:t>
            </a:r>
            <a:r>
              <a:rPr lang="en-US" sz="2400" dirty="0" smtClean="0"/>
              <a:t>Stage </a:t>
            </a:r>
            <a:r>
              <a:rPr lang="en-US" sz="2400" dirty="0" err="1" smtClean="0"/>
              <a:t>stage</a:t>
            </a:r>
            <a:r>
              <a:rPr lang="en-US" altLang="en-US" sz="2400" dirty="0" smtClean="0"/>
              <a:t>), which is called by launch at startup.  This give us access to the main “stage”.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JavaFX follows the analogy of a </a:t>
            </a:r>
            <a:r>
              <a:rPr lang="en-US" altLang="en-US" sz="2400" u="sng" dirty="0" smtClean="0"/>
              <a:t>stage</a:t>
            </a:r>
            <a:r>
              <a:rPr lang="en-US" altLang="en-US" sz="2400" dirty="0" smtClean="0"/>
              <a:t>, and </a:t>
            </a:r>
            <a:r>
              <a:rPr lang="en-US" altLang="en-US" sz="2400" u="sng" dirty="0" smtClean="0"/>
              <a:t>scenes</a:t>
            </a:r>
            <a:r>
              <a:rPr lang="en-US" altLang="en-US" sz="2400" dirty="0" smtClean="0"/>
              <a:t> that can be displayed on that stage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sz="2000" dirty="0" smtClean="0"/>
              <a:t>NOTE: Occasionally, your Eclipse doesn’t recognize FX.  To fix, right-click on the project, select “Properties”, then select “Java Build Path-&gt;Libraries-&gt;JRE…”, the select “Edit”. Then select “Alternate JRE”, then “Finish”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27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9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cs typeface="Courier New" panose="02070309020205020404" pitchFamily="49" charset="0"/>
              </a:rPr>
              <a:t>launch()</a:t>
            </a:r>
            <a:r>
              <a:rPr lang="en-US" altLang="en-US" dirty="0" smtClean="0"/>
              <a:t> Method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828800"/>
            <a:ext cx="8077200" cy="429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en-US" dirty="0" smtClean="0"/>
          </a:p>
          <a:p>
            <a:pPr eaLnBrk="1" hangingPunct="1">
              <a:buFontTx/>
              <a:buNone/>
              <a:defRPr/>
            </a:pPr>
            <a:r>
              <a:rPr lang="en-US" altLang="en-US" dirty="0" smtClean="0"/>
              <a:t> 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11269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685800" y="1828800"/>
            <a:ext cx="8001000" cy="429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launch() </a:t>
            </a:r>
            <a:r>
              <a:rPr lang="en-US" altLang="en-US" smtClean="0"/>
              <a:t>method is a static method inherited from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altLang="en-US" smtClean="0"/>
              <a:t>. It should be called by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en-US" smtClean="0"/>
              <a:t> method.</a:t>
            </a:r>
          </a:p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launch()</a:t>
            </a:r>
            <a:r>
              <a:rPr lang="en-US" altLang="en-US" smtClean="0"/>
              <a:t> method sets up the JavaFX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altLang="en-US" smtClean="0"/>
              <a:t> object, creates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en-US" altLang="en-US" smtClean="0"/>
              <a:t> object, and calls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start()</a:t>
            </a:r>
            <a:r>
              <a:rPr lang="en-US" altLang="en-US" smtClean="0"/>
              <a:t> method of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altLang="en-US" smtClean="0"/>
              <a:t> object with the stage object as parameter.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00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cs typeface="Courier New" panose="02070309020205020404" pitchFamily="49" charset="0"/>
              </a:rPr>
              <a:t>start()</a:t>
            </a:r>
            <a:r>
              <a:rPr lang="en-US" altLang="en-US" dirty="0" smtClean="0"/>
              <a:t> Method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Receives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en-US" altLang="en-US" dirty="0" smtClean="0"/>
              <a:t> object as parameter</a:t>
            </a:r>
          </a:p>
          <a:p>
            <a:pPr eaLnBrk="1" hangingPunct="1"/>
            <a:r>
              <a:rPr lang="en-US" altLang="en-US" dirty="0" smtClean="0"/>
              <a:t>Creates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dirty="0" smtClean="0"/>
              <a:t> object that consists of a hierarchy of UI components and sets the scene onto the stage object</a:t>
            </a:r>
          </a:p>
          <a:p>
            <a:pPr eaLnBrk="1" hangingPunct="1"/>
            <a:r>
              <a:rPr lang="en-US" altLang="en-US" dirty="0" smtClean="0"/>
              <a:t>Sets event handlers on some of the components</a:t>
            </a:r>
          </a:p>
          <a:p>
            <a:pPr eaLnBrk="1" hangingPunct="1"/>
            <a:r>
              <a:rPr lang="en-US" altLang="en-US" dirty="0" smtClean="0"/>
              <a:t>Shows the stage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2652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1273"/>
          </a:xfrm>
        </p:spPr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Basic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1485"/>
            <a:ext cx="8458200" cy="4572000"/>
          </a:xfrm>
        </p:spPr>
        <p:txBody>
          <a:bodyPr/>
          <a:lstStyle/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public class </a:t>
            </a:r>
            <a:r>
              <a:rPr lang="en-US" altLang="en-US" sz="2000" dirty="0" err="1" smtClean="0">
                <a:latin typeface="Courier New" pitchFamily="49" charset="0"/>
              </a:rPr>
              <a:t>MyStageClass</a:t>
            </a:r>
            <a:r>
              <a:rPr lang="en-US" altLang="en-US" sz="2000" dirty="0" smtClean="0">
                <a:latin typeface="Courier New" pitchFamily="49" charset="0"/>
              </a:rPr>
              <a:t> extends Application{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  public static void main(String[] </a:t>
            </a:r>
            <a:r>
              <a:rPr lang="en-US" altLang="en-US" sz="2000" dirty="0" err="1" smtClean="0">
                <a:latin typeface="Courier New" pitchFamily="49" charset="0"/>
              </a:rPr>
              <a:t>args</a:t>
            </a:r>
            <a:r>
              <a:rPr lang="en-US" altLang="en-US" sz="2000" dirty="0" smtClean="0">
                <a:latin typeface="Courier New" pitchFamily="49" charset="0"/>
              </a:rPr>
              <a:t>){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	   launch(</a:t>
            </a:r>
            <a:r>
              <a:rPr lang="en-US" altLang="en-US" sz="2000" dirty="0" err="1" smtClean="0">
                <a:latin typeface="Courier New" pitchFamily="49" charset="0"/>
              </a:rPr>
              <a:t>args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	 public void start(Stage </a:t>
            </a:r>
            <a:r>
              <a:rPr lang="en-US" altLang="en-US" sz="2000" dirty="0" err="1" smtClean="0">
                <a:latin typeface="Courier New" pitchFamily="49" charset="0"/>
              </a:rPr>
              <a:t>stage</a:t>
            </a:r>
            <a:r>
              <a:rPr lang="en-US" altLang="en-US" sz="2000" dirty="0" smtClean="0">
                <a:latin typeface="Courier New" pitchFamily="49" charset="0"/>
              </a:rPr>
              <a:t>) {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		//programmer code starts here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		//root is a programmer-created instance of 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     //     the main component of a scene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		//</a:t>
            </a:r>
            <a:r>
              <a:rPr lang="en-US" altLang="en-US" sz="2000" dirty="0" err="1" smtClean="0">
                <a:latin typeface="Courier New" pitchFamily="49" charset="0"/>
              </a:rPr>
              <a:t>FXMainPane</a:t>
            </a:r>
            <a:r>
              <a:rPr lang="en-US" altLang="en-US" sz="2000" dirty="0" smtClean="0">
                <a:latin typeface="Courier New" pitchFamily="49" charset="0"/>
              </a:rPr>
              <a:t> is an example programmer-created 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     //     class that inherits from Pane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     </a:t>
            </a:r>
            <a:r>
              <a:rPr lang="en-US" altLang="en-US" sz="2000" dirty="0" err="1" smtClean="0">
                <a:latin typeface="Courier New" pitchFamily="49" charset="0"/>
              </a:rPr>
              <a:t>FXMainPane</a:t>
            </a:r>
            <a:r>
              <a:rPr lang="en-US" altLang="en-US" sz="2000" dirty="0" smtClean="0">
                <a:latin typeface="Courier New" pitchFamily="49" charset="0"/>
              </a:rPr>
              <a:t> root = new </a:t>
            </a:r>
            <a:r>
              <a:rPr lang="en-US" altLang="en-US" sz="2000" dirty="0" err="1" smtClean="0">
                <a:latin typeface="Courier New" pitchFamily="49" charset="0"/>
              </a:rPr>
              <a:t>FXMainPane</a:t>
            </a:r>
            <a:r>
              <a:rPr lang="en-US" altLang="en-US" sz="2000" dirty="0" smtClean="0">
                <a:latin typeface="Courier New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     </a:t>
            </a:r>
            <a:r>
              <a:rPr lang="en-US" altLang="en-US" sz="2000" dirty="0" err="1" smtClean="0">
                <a:latin typeface="Courier New" pitchFamily="49" charset="0"/>
              </a:rPr>
              <a:t>stage.setScene</a:t>
            </a:r>
            <a:r>
              <a:rPr lang="en-US" altLang="en-US" sz="2000" dirty="0" smtClean="0">
                <a:latin typeface="Courier New" pitchFamily="49" charset="0"/>
              </a:rPr>
              <a:t>(new Scene(root, 500, 350));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		// Set stage title and show the stage.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</a:rPr>
              <a:t>stage.setTitle</a:t>
            </a:r>
            <a:r>
              <a:rPr lang="en-US" altLang="en-US" sz="2000" dirty="0" smtClean="0">
                <a:latin typeface="Courier New" pitchFamily="49" charset="0"/>
              </a:rPr>
              <a:t>(“Title of My Window");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</a:rPr>
              <a:t>stage.show</a:t>
            </a:r>
            <a:r>
              <a:rPr lang="en-US" altLang="en-US" sz="2000" dirty="0" smtClean="0">
                <a:latin typeface="Courier New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	} </a:t>
            </a:r>
          </a:p>
          <a:p>
            <a:pPr>
              <a:lnSpc>
                <a:spcPts val="2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3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249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 smtClean="0"/>
              <a:t>Scene Graphs and Scene Graph Nodes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The totality of UI components appearing on the screen of a JavaFX application form a </a:t>
            </a:r>
            <a:r>
              <a:rPr lang="en-US" altLang="en-US" sz="3600" i="1" dirty="0" smtClean="0"/>
              <a:t>scene</a:t>
            </a:r>
            <a:endParaRPr lang="en-US" alt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The UI components are nested, forming a hierarchical tree structure called a </a:t>
            </a:r>
            <a:r>
              <a:rPr lang="en-US" altLang="en-US" sz="3600" i="1" dirty="0" smtClean="0"/>
              <a:t>scene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Each component that is part of a scene graph is called a </a:t>
            </a:r>
            <a:r>
              <a:rPr lang="en-US" altLang="en-US" sz="3600" i="1" dirty="0" smtClean="0"/>
              <a:t>scene graph node</a:t>
            </a:r>
          </a:p>
          <a:p>
            <a:pPr eaLnBrk="1" hangingPunct="1">
              <a:lnSpc>
                <a:spcPct val="90000"/>
              </a:lnSpc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4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8 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763000" cy="47244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15.1 Event-Driven Programming Intro</a:t>
            </a:r>
          </a:p>
          <a:p>
            <a:r>
              <a:rPr lang="en-US" sz="2400" dirty="0" smtClean="0"/>
              <a:t>15.2 Stages and Scenes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15.3 Scene Graphs and Nodes</a:t>
            </a:r>
          </a:p>
          <a:p>
            <a:r>
              <a:rPr lang="en-US" sz="2400" dirty="0" smtClean="0"/>
              <a:t>15.4 Panes and Component Layout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15,5 Events and Event Handling</a:t>
            </a:r>
          </a:p>
          <a:p>
            <a:r>
              <a:rPr lang="en-US" sz="2400" dirty="0" smtClean="0"/>
              <a:t>15.6 Determining the Target of an Event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15.7 Radio Buttons and Check boxes</a:t>
            </a:r>
          </a:p>
          <a:p>
            <a:r>
              <a:rPr lang="en-US" sz="2400" dirty="0" smtClean="0"/>
              <a:t>15.10 Text </a:t>
            </a:r>
            <a:r>
              <a:rPr lang="en-US" sz="2400" smtClean="0"/>
              <a:t>Input Controls</a:t>
            </a:r>
          </a:p>
          <a:p>
            <a:r>
              <a:rPr lang="en-US" sz="2400" smtClean="0"/>
              <a:t>Layout </a:t>
            </a:r>
            <a:r>
              <a:rPr lang="en-US" sz="2400" dirty="0" smtClean="0"/>
              <a:t>Managers</a:t>
            </a:r>
          </a:p>
          <a:p>
            <a:r>
              <a:rPr lang="en-US" sz="2400" dirty="0"/>
              <a:t>Nested </a:t>
            </a:r>
            <a:r>
              <a:rPr lang="en-US" sz="2400" dirty="0" smtClean="0"/>
              <a:t>Panes</a:t>
            </a:r>
          </a:p>
          <a:p>
            <a:r>
              <a:rPr lang="en-US" sz="2400" dirty="0" smtClean="0"/>
              <a:t>14.5 Drawing Shapes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127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Node and its Subclasses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31570"/>
            <a:ext cx="8603674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Node</a:t>
            </a:r>
            <a:r>
              <a:rPr lang="en-US" altLang="en-US" sz="2800" dirty="0" smtClean="0"/>
              <a:t> - the </a:t>
            </a:r>
            <a:r>
              <a:rPr lang="en-US" altLang="en-US" sz="2800" dirty="0" err="1" smtClean="0"/>
              <a:t>superclass</a:t>
            </a:r>
            <a:r>
              <a:rPr lang="en-US" altLang="en-US" sz="2800" dirty="0" smtClean="0"/>
              <a:t> of all components that can be displayed in a scene, but Node is an abstract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Parent</a:t>
            </a:r>
            <a:r>
              <a:rPr lang="en-US" altLang="en-US" sz="2800" dirty="0" smtClean="0"/>
              <a:t> – A UI component that can contain other UI components (can have children)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Region</a:t>
            </a:r>
            <a:r>
              <a:rPr lang="en-US" altLang="en-US" sz="2800" dirty="0" smtClean="0"/>
              <a:t> – A container that can layout its children and have its appearance styled using CSS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Pane</a:t>
            </a:r>
            <a:r>
              <a:rPr lang="en-US" altLang="en-US" sz="2800" dirty="0" smtClean="0"/>
              <a:t> – A container that allows programmers to add and remove child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Some of the components that derive from Pane are: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 smtClean="0"/>
              <a:t>VBox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HBox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TilePane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BorderPane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GridPane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FlowPane</a:t>
            </a:r>
            <a:r>
              <a:rPr lang="en-US" altLang="en-US" sz="2000" dirty="0" smtClean="0"/>
              <a:t>, and more.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Control</a:t>
            </a:r>
            <a:r>
              <a:rPr lang="en-US" altLang="en-US" sz="2800" dirty="0" smtClean="0"/>
              <a:t> – A UI component that can be used to interact with and exchange information with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Some of the controls that derive from Control are: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Button, </a:t>
            </a:r>
            <a:r>
              <a:rPr lang="en-US" altLang="en-US" sz="2000" dirty="0" err="1" smtClean="0"/>
              <a:t>CheckBox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RadioButton</a:t>
            </a:r>
            <a:r>
              <a:rPr lang="en-US" altLang="en-US" sz="2000" dirty="0" smtClean="0"/>
              <a:t>, Label, </a:t>
            </a:r>
            <a:r>
              <a:rPr lang="en-US" altLang="en-US" sz="2000" dirty="0" err="1" smtClean="0"/>
              <a:t>TextField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TextArea</a:t>
            </a:r>
            <a:r>
              <a:rPr lang="en-US" altLang="en-US" sz="2000" dirty="0" smtClean="0"/>
              <a:t> and more.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37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The Node Class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2800" smtClean="0"/>
              <a:t> class is the superclass of all classes of that describe a component that can appear on the screen as part of a scene</a:t>
            </a:r>
          </a:p>
          <a:p>
            <a:pPr eaLnBrk="1" hangingPunct="1"/>
            <a:r>
              <a:rPr lang="en-US" altLang="en-US" sz="2800" smtClean="0"/>
              <a:t>Examples of subclasses of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2800" smtClean="0"/>
              <a:t> are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en-US" sz="2800" smtClean="0"/>
              <a:t>,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smtClean="0"/>
              <a:t>,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800" smtClean="0"/>
              <a:t>, and various types of panes</a:t>
            </a:r>
          </a:p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i="1" smtClean="0"/>
              <a:t>pane</a:t>
            </a:r>
            <a:r>
              <a:rPr lang="en-US" altLang="en-US" sz="2800" smtClean="0"/>
              <a:t> is a UI component that can contains other UI components and arranges them according to some layout discipline </a:t>
            </a:r>
          </a:p>
        </p:txBody>
      </p:sp>
    </p:spTree>
    <p:extLst>
      <p:ext uri="{BB962C8B-B14F-4D97-AF65-F5344CB8AC3E}">
        <p14:creationId xmlns:p14="http://schemas.microsoft.com/office/powerpoint/2010/main" val="25465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dirty="0" smtClean="0"/>
              <a:t>  Node and its Subclasses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olidFill>
                  <a:srgbClr val="FF3300"/>
                </a:solidFill>
              </a:rPr>
              <a:t>    </a:t>
            </a:r>
            <a:endParaRPr lang="en-US" altLang="en-US" sz="2400" smtClean="0">
              <a:solidFill>
                <a:schemeClr val="hlink"/>
              </a:solidFill>
            </a:endParaRP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2971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dirty="0" smtClean="0"/>
              <a:t>Creating a Scene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35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All the UI components that will appear on the screen are nested in such a way that they form a hierarchical tree structure called the scene graph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The top-most container is called the root of the scene graph; it must be an instance of the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en-US" sz="2400" dirty="0" smtClean="0"/>
              <a:t> class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The root of the scene graph is used to create a scene via one of the constructors for the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2400" dirty="0" smtClean="0"/>
              <a:t> class: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Scene(Parent root, double width, double height)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Scene(Parent root)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The created scene object is set onto the stage and the stage is shown: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root = new Label(“Hello World”);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Scene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Scene(root);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(scene);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Example JavaFX Program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JavaFXHelloWorld extends Application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start(Stage stage)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     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Create label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Label label = new Label("Hello World!");       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Set label as root of scene graph.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Scene scene = new Scene(label , 300, 80);  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stage.setScene(scene);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Set stage title and show the stage.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stage.setTitle("Hello World!");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stage.show();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3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020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Panes and Component Layout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Pane objects keep their child nodes in a collection of type</a:t>
            </a:r>
            <a:endParaRPr lang="en-US" alt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</a:rPr>
              <a:t>           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&lt;Node&gt;</a:t>
            </a:r>
            <a:endParaRPr lang="en-US" alt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</a:t>
            </a:r>
            <a:r>
              <a:rPr lang="en-US" altLang="en-US" sz="2400" dirty="0" smtClean="0"/>
              <a:t>which has two method that can be used to add nodes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add(Node child)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…children)</a:t>
            </a:r>
            <a:endParaRPr lang="en-US" altLang="en-US" sz="2400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en-US" sz="2400" dirty="0" smtClean="0"/>
              <a:t>The Pane class exposes this list of child nodes through a method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&lt;Node&gt;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getChildren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18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800" dirty="0" smtClean="0"/>
              <a:t>The </a:t>
            </a:r>
            <a:r>
              <a:rPr lang="en-US" altLang="en-US" sz="2800" dirty="0" err="1" smtClean="0">
                <a:cs typeface="Courier New" panose="02070309020205020404" pitchFamily="49" charset="0"/>
              </a:rPr>
              <a:t>Vbox</a:t>
            </a:r>
            <a:r>
              <a:rPr lang="en-US" altLang="en-US" sz="2800" dirty="0" smtClean="0"/>
              <a:t> Pane arranges is children in one vertical column: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600200"/>
            <a:ext cx="5257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b1 = new Button("One");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b2 = new Button("Two");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b3 = new Button("Three");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VBox vPane = new VBox();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vPane.getChildren().addAll(b1, b2, b3);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stage.setScene(new Scene(vPane));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stage.show();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21508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109913"/>
            <a:ext cx="1352550" cy="150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2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dirty="0" smtClean="0"/>
              <a:t>A </a:t>
            </a:r>
            <a:r>
              <a:rPr lang="en-US" altLang="en-US" sz="2400" dirty="0" err="1" smtClean="0"/>
              <a:t>Vbox</a:t>
            </a:r>
            <a:r>
              <a:rPr lang="en-US" altLang="en-US" sz="2400" dirty="0" smtClean="0"/>
              <a:t>(double spacing) constructor inserts vertical spacing between its children:</a:t>
            </a:r>
            <a:br>
              <a:rPr lang="en-US" altLang="en-US" sz="24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600200"/>
            <a:ext cx="5257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b1 = new Button("One");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b2 = new Button("Two");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b3 = new Button("Three");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VBox vPane = new VBox(</a:t>
            </a:r>
            <a:r>
              <a:rPr lang="en-US" alt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vPane.getChildren().addAll(b1, b2, b3);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stage.setScene(new Scene(vPane));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stage.show();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22533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257300" cy="174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 smtClean="0"/>
              <a:t>Alignment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800" smtClean="0"/>
              <a:t>By default, children of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800" smtClean="0"/>
              <a:t> huddle together in the top left corner of the pane</a:t>
            </a:r>
          </a:p>
          <a:p>
            <a:pPr marL="0" indent="0" eaLnBrk="1" hangingPunct="1">
              <a:buFontTx/>
              <a:buNone/>
            </a:pPr>
            <a:endParaRPr lang="en-US" altLang="en-US" sz="2800" smtClean="0"/>
          </a:p>
          <a:p>
            <a:pPr marL="0" indent="0" eaLnBrk="1" hangingPunct="1">
              <a:buFontTx/>
              <a:buNone/>
            </a:pPr>
            <a:r>
              <a:rPr lang="en-US" altLang="en-US" sz="2800" smtClean="0"/>
              <a:t>This default alignment can be changed by calling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800" smtClean="0"/>
              <a:t> method 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setAlignment(Pos value) 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/>
              <a:t>and specifying a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800" smtClean="0"/>
              <a:t> enumerartion value as parameter</a:t>
            </a:r>
          </a:p>
        </p:txBody>
      </p:sp>
    </p:spTree>
    <p:extLst>
      <p:ext uri="{BB962C8B-B14F-4D97-AF65-F5344CB8AC3E}">
        <p14:creationId xmlns:p14="http://schemas.microsoft.com/office/powerpoint/2010/main" val="29169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err="1" smtClean="0">
                <a:cs typeface="Courier New" panose="02070309020205020404" pitchFamily="49" charset="0"/>
              </a:rPr>
              <a:t>Pos</a:t>
            </a:r>
            <a:r>
              <a:rPr lang="en-US" altLang="en-US" sz="2800" dirty="0" smtClean="0"/>
              <a:t> Values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229600" cy="502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400" dirty="0" smtClean="0">
                <a:solidFill>
                  <a:srgbClr val="000000"/>
                </a:solidFill>
              </a:rPr>
              <a:t> is an enumeration type whose values specify vertical and horizontal alignment of content: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 smtClean="0">
              <a:solidFill>
                <a:schemeClr val="accent2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    </a:t>
            </a:r>
            <a:r>
              <a:rPr lang="en-US" altLang="en-US" sz="1800" dirty="0" smtClean="0">
                <a:solidFill>
                  <a:schemeClr val="accent2"/>
                </a:solidFill>
              </a:rPr>
              <a:t>TOP_LEFT               TOP_CENTER                 TOP_RIGHT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 smtClean="0">
                <a:solidFill>
                  <a:schemeClr val="accent2"/>
                </a:solidFill>
              </a:rPr>
              <a:t>      CENTER_LEFT        CENTER                          CENTER_RIGHT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 smtClean="0">
                <a:solidFill>
                  <a:schemeClr val="accent2"/>
                </a:solidFill>
              </a:rPr>
              <a:t>      BOTTOM_LEFT       BOTTOM_CENTER         BOTTOM_RIGHT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800" dirty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US" altLang="en-US" sz="2400" dirty="0" smtClean="0"/>
              <a:t>You can set alignment on a pane to CENTER: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vPane.setAlignment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 smtClean="0"/>
              <a:t>The Label class has a similar method for setting alignment of content: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myLabel.setAlignment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52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Many Java applications use a </a:t>
            </a:r>
            <a:r>
              <a:rPr lang="en-US" altLang="en-US" sz="2800" i="1" dirty="0" smtClean="0"/>
              <a:t>graphical user interface </a:t>
            </a:r>
            <a:r>
              <a:rPr lang="en-US" altLang="en-US" sz="2800" dirty="0" smtClean="0"/>
              <a:t>or </a:t>
            </a:r>
            <a:r>
              <a:rPr lang="en-US" altLang="en-US" sz="2800" i="1" dirty="0" smtClean="0"/>
              <a:t>GUI </a:t>
            </a:r>
            <a:r>
              <a:rPr lang="en-US" altLang="en-US" sz="2800" dirty="0" smtClean="0"/>
              <a:t>(pronounced “gooey”).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GUI is a graphical window or windows that provide interaction with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GUI’s accept input from: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keyboard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mouse.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window in a GUI consists of </a:t>
            </a:r>
            <a:r>
              <a:rPr lang="en-US" altLang="en-US" sz="2800" i="1" dirty="0" smtClean="0"/>
              <a:t>components </a:t>
            </a:r>
            <a:r>
              <a:rPr lang="en-US" altLang="en-US" sz="2800" dirty="0" smtClean="0"/>
              <a:t>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present data to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allow interaction with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947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altLang="en-US" sz="2800" dirty="0" err="1" smtClean="0">
                <a:cs typeface="Courier New" panose="02070309020205020404" pitchFamily="49" charset="0"/>
              </a:rPr>
              <a:t>Hbox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Pane is similar to </a:t>
            </a:r>
            <a:r>
              <a:rPr lang="en-US" altLang="en-US" sz="2800" dirty="0" err="1" smtClean="0">
                <a:cs typeface="Courier New" panose="02070309020205020404" pitchFamily="49" charset="0"/>
              </a:rPr>
              <a:t>Vbox</a:t>
            </a:r>
            <a:r>
              <a:rPr lang="en-US" altLang="en-US" sz="2800" dirty="0" smtClean="0">
                <a:cs typeface="Courier New" panose="02070309020205020404" pitchFamily="49" charset="0"/>
              </a:rPr>
              <a:t>,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except it lays out its children in a single horizontal row: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b1 = new Button("One");</a:t>
            </a:r>
            <a:b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Button b2 = new Button("Two");</a:t>
            </a:r>
            <a:b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Button b3 = new Button("Three");</a:t>
            </a:r>
            <a:b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hPane.getChildren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(b1, b2, b3);</a:t>
            </a:r>
          </a:p>
        </p:txBody>
      </p:sp>
      <p:pic>
        <p:nvPicPr>
          <p:cNvPr id="2560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948238"/>
            <a:ext cx="27813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Margin and Padding</a:t>
            </a:r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Margin and Padding are used to achieve spacing and give the UI a pleasing look</a:t>
            </a:r>
          </a:p>
          <a:p>
            <a:r>
              <a:rPr lang="en-US" altLang="en-US" smtClean="0"/>
              <a:t>Margin is the spacing around the outside border of a node </a:t>
            </a:r>
          </a:p>
          <a:p>
            <a:r>
              <a:rPr lang="en-US" altLang="en-US" smtClean="0"/>
              <a:t>Padding is the spacing just inside the border of a node: padding surrounds the node’s content and sets it off from the node’s border</a:t>
            </a:r>
          </a:p>
        </p:txBody>
      </p:sp>
    </p:spTree>
    <p:extLst>
      <p:ext uri="{BB962C8B-B14F-4D97-AF65-F5344CB8AC3E}">
        <p14:creationId xmlns:p14="http://schemas.microsoft.com/office/powerpoint/2010/main" val="16938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Margin and Padding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smtClean="0"/>
              <a:t>Margin and Padding are specified by objects of type Inset: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Insets(double top, double right, double bottom,      	     double left)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Insets(double width)</a:t>
            </a:r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33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77200" cy="2209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Padding: space inside a Node</a:t>
            </a:r>
          </a:p>
          <a:p>
            <a:pPr lvl="1" eaLnBrk="1" hangingPunct="1"/>
            <a:r>
              <a:rPr lang="en-US" altLang="en-US" sz="2400" dirty="0" err="1" smtClean="0"/>
              <a:t>myNode.setPadding</a:t>
            </a:r>
            <a:r>
              <a:rPr lang="en-US" altLang="en-US" sz="2400" dirty="0" smtClean="0"/>
              <a:t>(new Insets(5,10,5,10));</a:t>
            </a:r>
          </a:p>
          <a:p>
            <a:pPr eaLnBrk="1" hangingPunct="1"/>
            <a:r>
              <a:rPr lang="en-US" altLang="en-US" dirty="0" smtClean="0"/>
              <a:t>Margin: space outside a Node</a:t>
            </a:r>
          </a:p>
          <a:p>
            <a:pPr lvl="1" eaLnBrk="1" hangingPunct="1"/>
            <a:r>
              <a:rPr lang="en-US" altLang="en-US" sz="2400" dirty="0" err="1" smtClean="0"/>
              <a:t>myVBox.setMargin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myNode</a:t>
            </a:r>
            <a:r>
              <a:rPr lang="en-US" altLang="en-US" sz="2400" dirty="0" smtClean="0"/>
              <a:t>, new Insets(5,10,5,10));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69570" y="4132333"/>
            <a:ext cx="4184072" cy="23137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4582" y="3699163"/>
            <a:ext cx="309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VBox</a:t>
            </a:r>
            <a:r>
              <a:rPr lang="en-US" sz="1800" dirty="0" smtClean="0"/>
              <a:t> </a:t>
            </a:r>
            <a:r>
              <a:rPr lang="en-US" sz="1800" dirty="0" err="1" smtClean="0"/>
              <a:t>myVBox</a:t>
            </a:r>
            <a:r>
              <a:rPr lang="en-US" sz="1800" dirty="0" smtClean="0"/>
              <a:t> = new </a:t>
            </a:r>
            <a:r>
              <a:rPr lang="en-US" sz="1800" dirty="0" err="1" smtClean="0"/>
              <a:t>VBox</a:t>
            </a:r>
            <a:r>
              <a:rPr lang="en-US" sz="1800" dirty="0" smtClean="0"/>
              <a:t>();</a:t>
            </a:r>
            <a:endParaRPr lang="en-US" sz="1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0405" y="4286463"/>
            <a:ext cx="4004575" cy="1998108"/>
            <a:chOff x="5223163" y="4005694"/>
            <a:chExt cx="4004575" cy="1998108"/>
          </a:xfrm>
        </p:grpSpPr>
        <p:grpSp>
          <p:nvGrpSpPr>
            <p:cNvPr id="35" name="Group 34"/>
            <p:cNvGrpSpPr/>
            <p:nvPr/>
          </p:nvGrpSpPr>
          <p:grpSpPr>
            <a:xfrm>
              <a:off x="5223163" y="4502730"/>
              <a:ext cx="2119747" cy="831270"/>
              <a:chOff x="5223163" y="4502730"/>
              <a:chExt cx="2119747" cy="83127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223163" y="4502730"/>
                <a:ext cx="2119747" cy="83127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347853" y="4710544"/>
                <a:ext cx="1856511" cy="443348"/>
              </a:xfrm>
              <a:prstGeom prst="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541819" y="4807529"/>
                <a:ext cx="1482436" cy="23552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Content</a:t>
                </a:r>
              </a:p>
            </p:txBody>
          </p:sp>
        </p:grpSp>
        <p:cxnSp>
          <p:nvCxnSpPr>
            <p:cNvPr id="18" name="Shape 17"/>
            <p:cNvCxnSpPr>
              <a:stCxn id="7" idx="2"/>
              <a:endCxn id="19" idx="1"/>
            </p:cNvCxnSpPr>
            <p:nvPr/>
          </p:nvCxnSpPr>
          <p:spPr bwMode="auto">
            <a:xfrm rot="16200000" flipH="1">
              <a:off x="6508276" y="5108761"/>
              <a:ext cx="485136" cy="93561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218651" y="5634470"/>
              <a:ext cx="834524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margin</a:t>
              </a:r>
              <a:endParaRPr lang="en-US" sz="1800" dirty="0"/>
            </a:p>
          </p:txBody>
        </p:sp>
        <p:cxnSp>
          <p:nvCxnSpPr>
            <p:cNvPr id="24" name="Straight Arrow Connector 23"/>
            <p:cNvCxnSpPr>
              <a:stCxn id="27" idx="1"/>
              <a:endCxn id="8" idx="3"/>
            </p:cNvCxnSpPr>
            <p:nvPr/>
          </p:nvCxnSpPr>
          <p:spPr bwMode="auto">
            <a:xfrm flipH="1" flipV="1">
              <a:off x="7204364" y="4932218"/>
              <a:ext cx="485774" cy="10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7690138" y="4748645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Node </a:t>
              </a:r>
              <a:r>
                <a:rPr lang="en-US" sz="1800" dirty="0" err="1" smtClean="0"/>
                <a:t>myNode</a:t>
              </a:r>
              <a:endParaRPr lang="en-US" sz="1800" dirty="0"/>
            </a:p>
          </p:txBody>
        </p:sp>
        <p:cxnSp>
          <p:nvCxnSpPr>
            <p:cNvPr id="30" name="Elbow Connector 29"/>
            <p:cNvCxnSpPr>
              <a:stCxn id="32" idx="1"/>
              <a:endCxn id="8" idx="0"/>
            </p:cNvCxnSpPr>
            <p:nvPr/>
          </p:nvCxnSpPr>
          <p:spPr bwMode="auto">
            <a:xfrm rot="10800000" flipV="1">
              <a:off x="6276109" y="4190360"/>
              <a:ext cx="1247342" cy="52018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7523451" y="4005694"/>
              <a:ext cx="92845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padding</a:t>
              </a:r>
              <a:endParaRPr lang="en-US" sz="1800" dirty="0"/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kern="0" smtClean="0"/>
              <a:t>Margin and Padding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6022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Setting Margin and Padding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3962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/>
              <a:t>P</a:t>
            </a:r>
            <a:r>
              <a:rPr lang="en-US" altLang="en-US" sz="2400" dirty="0" smtClean="0"/>
              <a:t>ane has method for setting the padding around its content: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setPadding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(Insets value)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smtClean="0"/>
              <a:t>Pane has a static method that sets the margin around a </a:t>
            </a:r>
            <a:r>
              <a:rPr lang="en-US" altLang="en-US" sz="2400" dirty="0" err="1" smtClean="0"/>
              <a:t>a</a:t>
            </a:r>
            <a:r>
              <a:rPr lang="en-US" altLang="en-US" sz="2400" dirty="0" smtClean="0"/>
              <a:t> specific child node.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setMargin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child, 	    	                      insets value) </a:t>
            </a:r>
          </a:p>
          <a:p>
            <a:pPr eaLnBrk="1" hangingPunct="1">
              <a:buFontTx/>
              <a:buNone/>
              <a:defRPr/>
            </a:pPr>
            <a:endParaRPr lang="en-US" alt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Effect of Margin, Padding and Alignment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3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HBox hPane = new HBox();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hPane.getChildren().addAll(b1, b2, b3);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hPane.setPadding(new Insets(10));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HBox.setMargin(b2, new Insets(0, 20, 0, 10));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hPane.setAlignment(Pos.CENTER);</a:t>
            </a:r>
          </a:p>
        </p:txBody>
      </p:sp>
      <p:pic>
        <p:nvPicPr>
          <p:cNvPr id="2970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2809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49513"/>
            <a:ext cx="2886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6200"/>
            <a:ext cx="2819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56200"/>
            <a:ext cx="29622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3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237" y="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Three Steps to Display any Node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46000"/>
            <a:ext cx="8294688" cy="2722436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Define it: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dirty="0" smtClean="0"/>
              <a:t>example: </a:t>
            </a:r>
            <a:r>
              <a:rPr lang="en-US" altLang="en-US" sz="2400" dirty="0" err="1" smtClean="0"/>
              <a:t>HBox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myPane</a:t>
            </a:r>
            <a:r>
              <a:rPr lang="en-US" altLang="en-US" sz="2400" dirty="0" smtClean="0"/>
              <a:t>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Instantiate it: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dirty="0" smtClean="0"/>
              <a:t>example: </a:t>
            </a:r>
            <a:r>
              <a:rPr lang="en-US" altLang="en-US" sz="2400" dirty="0" err="1" smtClean="0"/>
              <a:t>myPane</a:t>
            </a:r>
            <a:r>
              <a:rPr lang="en-US" altLang="en-US" sz="2400" dirty="0" smtClean="0"/>
              <a:t> = new </a:t>
            </a:r>
            <a:r>
              <a:rPr lang="en-US" altLang="en-US" sz="2400" dirty="0" err="1" smtClean="0"/>
              <a:t>HBox</a:t>
            </a:r>
            <a:r>
              <a:rPr lang="en-US" altLang="en-US" sz="2400" dirty="0" smtClean="0"/>
              <a:t>();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Add it to a higher component: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example: </a:t>
            </a:r>
            <a:r>
              <a:rPr lang="en-US" altLang="en-US" sz="2400" dirty="0" err="1" smtClean="0"/>
              <a:t>rootPane.getChildren</a:t>
            </a:r>
            <a:r>
              <a:rPr lang="en-US" altLang="en-US" sz="2400" dirty="0" smtClean="0"/>
              <a:t>().</a:t>
            </a:r>
            <a:r>
              <a:rPr lang="en-US" altLang="en-US" sz="2400" dirty="0" err="1" smtClean="0"/>
              <a:t>addAll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myPane</a:t>
            </a:r>
            <a:r>
              <a:rPr lang="en-US" altLang="en-US" sz="2400" dirty="0" smtClean="0"/>
              <a:t>);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0946" y="3976259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B760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Root (top-level) </a:t>
            </a: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4B760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Component gets added to the scene: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4B760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2509" y="5001494"/>
            <a:ext cx="8294688" cy="116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the</a:t>
            </a:r>
            <a:r>
              <a:rPr kumimoji="0" lang="en-US" alt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 component to the scene: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4B760B"/>
              </a:buClr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example</a:t>
            </a:r>
            <a:r>
              <a:rPr lang="en-US" altLang="en-US" kern="0" dirty="0" smtClean="0">
                <a:latin typeface="+mn-lt"/>
                <a:cs typeface="+mn-cs"/>
              </a:rPr>
              <a:t>: </a:t>
            </a:r>
            <a:r>
              <a:rPr lang="en-US" altLang="en-US" kern="0" dirty="0" err="1" smtClean="0">
                <a:latin typeface="+mn-lt"/>
                <a:cs typeface="+mn-cs"/>
              </a:rPr>
              <a:t>stage.setScene</a:t>
            </a:r>
            <a:r>
              <a:rPr lang="en-US" altLang="en-US" kern="0" dirty="0" smtClean="0">
                <a:latin typeface="+mn-lt"/>
                <a:cs typeface="+mn-cs"/>
              </a:rPr>
              <a:t>(new Scene(</a:t>
            </a:r>
            <a:r>
              <a:rPr lang="en-US" altLang="en-US" kern="0" dirty="0" err="1" smtClean="0">
                <a:latin typeface="+mn-lt"/>
                <a:cs typeface="+mn-cs"/>
              </a:rPr>
              <a:t>rootPane</a:t>
            </a:r>
            <a:r>
              <a:rPr lang="en-US" altLang="en-US" kern="0" dirty="0" smtClean="0">
                <a:latin typeface="+mn-lt"/>
                <a:cs typeface="+mn-cs"/>
              </a:rPr>
              <a:t>, 500, 350));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Components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FX provides numerous components that can be added to a window.</a:t>
            </a:r>
          </a:p>
          <a:p>
            <a:pPr eaLnBrk="1" hangingPunct="1"/>
            <a:r>
              <a:rPr lang="en-US" altLang="en-US" sz="3600" dirty="0" smtClean="0"/>
              <a:t>Three fundamental components are:</a:t>
            </a:r>
          </a:p>
          <a:p>
            <a:pPr marL="2401888" lvl="1" indent="-1944688" eaLnBrk="1" hangingPunct="1"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Label</a:t>
            </a:r>
            <a:r>
              <a:rPr lang="en-US" altLang="en-US" sz="2400" dirty="0" smtClean="0"/>
              <a:t>     :		An area that can display text.</a:t>
            </a:r>
          </a:p>
          <a:p>
            <a:pPr marL="2401888" lvl="1" indent="-1944688" eaLnBrk="1" hangingPunct="1">
              <a:buFontTx/>
              <a:buNone/>
            </a:pPr>
            <a:r>
              <a:rPr lang="en-US" altLang="en-US" sz="2400" dirty="0" err="1" smtClean="0">
                <a:latin typeface="Courier New" pitchFamily="49" charset="0"/>
              </a:rPr>
              <a:t>TextField</a:t>
            </a:r>
            <a:r>
              <a:rPr lang="en-US" altLang="en-US" sz="2400" dirty="0" smtClean="0"/>
              <a:t> :	An area in which the user may type a single line of input from the keyboard.</a:t>
            </a:r>
          </a:p>
          <a:p>
            <a:pPr marL="2401888" lvl="1" indent="-1944688" eaLnBrk="1" hangingPunct="1"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Button</a:t>
            </a:r>
            <a:r>
              <a:rPr lang="en-US" altLang="en-US" sz="2400" dirty="0" smtClean="0"/>
              <a:t>    :	A button that can cause an action to occur when it is clicked.</a:t>
            </a:r>
          </a:p>
        </p:txBody>
      </p:sp>
    </p:spTree>
    <p:extLst>
      <p:ext uri="{BB962C8B-B14F-4D97-AF65-F5344CB8AC3E}">
        <p14:creationId xmlns:p14="http://schemas.microsoft.com/office/powerpoint/2010/main" val="8330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992187"/>
          </a:xfrm>
        </p:spPr>
        <p:txBody>
          <a:bodyPr/>
          <a:lstStyle/>
          <a:p>
            <a:r>
              <a:rPr lang="en-US" dirty="0" smtClean="0"/>
              <a:t>Designing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45236" cy="2438400"/>
          </a:xfrm>
        </p:spPr>
        <p:txBody>
          <a:bodyPr/>
          <a:lstStyle/>
          <a:p>
            <a:r>
              <a:rPr lang="en-US" dirty="0" smtClean="0"/>
              <a:t>Before coding, draw the layout by hand.</a:t>
            </a:r>
          </a:p>
          <a:p>
            <a:r>
              <a:rPr lang="en-US" dirty="0" smtClean="0"/>
              <a:t>It is usually easiest to embed Panes and Controls inside other Panes to get the effect you want.</a:t>
            </a:r>
          </a:p>
          <a:p>
            <a:r>
              <a:rPr lang="en-US" dirty="0" smtClean="0"/>
              <a:t>Label each drawn box with its type of Node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05000" y="3533001"/>
            <a:ext cx="3733800" cy="3096399"/>
            <a:chOff x="1905000" y="3533001"/>
            <a:chExt cx="3733800" cy="3096399"/>
          </a:xfrm>
        </p:grpSpPr>
        <p:sp>
          <p:nvSpPr>
            <p:cNvPr id="4" name="Rectangle 3"/>
            <p:cNvSpPr/>
            <p:nvPr/>
          </p:nvSpPr>
          <p:spPr bwMode="auto">
            <a:xfrm>
              <a:off x="1905000" y="3733800"/>
              <a:ext cx="3733800" cy="2895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29200" y="3533001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Stage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1200" y="3733800"/>
            <a:ext cx="3581400" cy="2819400"/>
            <a:chOff x="1981200" y="3733800"/>
            <a:chExt cx="3581400" cy="2819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981200" y="3810000"/>
              <a:ext cx="3581400" cy="2743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8600" y="3733800"/>
              <a:ext cx="1291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root/Scene: </a:t>
              </a:r>
              <a:r>
                <a:rPr lang="en-US" sz="1200" dirty="0" err="1" smtClean="0"/>
                <a:t>VBox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3976255"/>
            <a:ext cx="3487600" cy="748145"/>
            <a:chOff x="2057400" y="3976255"/>
            <a:chExt cx="3487600" cy="748145"/>
          </a:xfrm>
        </p:grpSpPr>
        <p:sp>
          <p:nvSpPr>
            <p:cNvPr id="8" name="Rectangle 7"/>
            <p:cNvSpPr/>
            <p:nvPr/>
          </p:nvSpPr>
          <p:spPr bwMode="auto">
            <a:xfrm>
              <a:off x="2057400" y="4038600"/>
              <a:ext cx="34290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4800" y="3976255"/>
              <a:ext cx="1430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radioButtons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HBox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71255" y="4759897"/>
            <a:ext cx="3429000" cy="1696321"/>
            <a:chOff x="2071255" y="4759897"/>
            <a:chExt cx="3429000" cy="169632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071255" y="4842164"/>
              <a:ext cx="3429000" cy="16140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3919" y="4759897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bottomHBox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HBox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16731" y="4959929"/>
            <a:ext cx="1580403" cy="1413163"/>
            <a:chOff x="2216731" y="4959929"/>
            <a:chExt cx="1580403" cy="1413163"/>
          </a:xfrm>
        </p:grpSpPr>
        <p:sp>
          <p:nvSpPr>
            <p:cNvPr id="10" name="Rectangle 9"/>
            <p:cNvSpPr/>
            <p:nvPr/>
          </p:nvSpPr>
          <p:spPr bwMode="auto">
            <a:xfrm>
              <a:off x="2216731" y="5014810"/>
              <a:ext cx="1537855" cy="13582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9228" y="4959929"/>
              <a:ext cx="1247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textBoxes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VBox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79276" y="4987637"/>
            <a:ext cx="1537855" cy="1385455"/>
            <a:chOff x="2216731" y="4932488"/>
            <a:chExt cx="1537855" cy="1399039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216731" y="4959927"/>
              <a:ext cx="1537855" cy="1371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32351" y="4932488"/>
              <a:ext cx="1110047" cy="27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Buttons: </a:t>
              </a:r>
              <a:r>
                <a:rPr lang="en-US" sz="1200" dirty="0" err="1" smtClean="0"/>
                <a:t>VBox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58290" y="5223166"/>
            <a:ext cx="1427018" cy="277089"/>
            <a:chOff x="6151418" y="5444838"/>
            <a:chExt cx="1427018" cy="277089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151418" y="5458691"/>
              <a:ext cx="1427018" cy="2632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17660" y="5444838"/>
              <a:ext cx="1102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text1: </a:t>
              </a:r>
              <a:r>
                <a:rPr lang="en-US" sz="1200" dirty="0" err="1" smtClean="0"/>
                <a:t>TextBox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8290" y="5555674"/>
            <a:ext cx="1427018" cy="277089"/>
            <a:chOff x="6151418" y="5444838"/>
            <a:chExt cx="1427018" cy="277089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151418" y="5458691"/>
              <a:ext cx="1427018" cy="2632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17660" y="5444838"/>
              <a:ext cx="1102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text2: </a:t>
              </a:r>
              <a:r>
                <a:rPr lang="en-US" sz="1200" dirty="0" err="1" smtClean="0"/>
                <a:t>TextBox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58290" y="5915892"/>
            <a:ext cx="1427018" cy="277089"/>
            <a:chOff x="6151418" y="5444838"/>
            <a:chExt cx="1427018" cy="277089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151418" y="5458691"/>
              <a:ext cx="1427018" cy="2632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17660" y="5444838"/>
              <a:ext cx="1102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text3: </a:t>
              </a:r>
              <a:r>
                <a:rPr lang="en-US" sz="1200" dirty="0" err="1" smtClean="0"/>
                <a:t>TextBox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Sketch of Kilometer Converter Graphical User Interface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38400"/>
            <a:ext cx="64770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9050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/>
              <a:t>Window Title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28600" y="3124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/>
              <a:t>Label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810000" y="5105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/>
              <a:t>Button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751513" y="1524000"/>
            <a:ext cx="144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/>
              <a:t>Text Field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1143000" y="3352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895600" y="21336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6400800" y="1981200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4267200" y="44958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5255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Some common GUI components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buttons, labels, text fields, check boxes, radio buttons, combo boxes, and sliders.</a:t>
            </a:r>
          </a:p>
        </p:txBody>
      </p:sp>
      <p:pic>
        <p:nvPicPr>
          <p:cNvPr id="1024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79248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4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Components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private Label message;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private </a:t>
            </a:r>
            <a:r>
              <a:rPr lang="en-US" altLang="en-US" sz="2000" dirty="0" err="1" smtClean="0">
                <a:latin typeface="Courier New" pitchFamily="49" charset="0"/>
              </a:rPr>
              <a:t>TextField</a:t>
            </a:r>
            <a:r>
              <a:rPr lang="en-US" altLang="en-US" sz="2000" dirty="0" smtClean="0">
                <a:latin typeface="Courier New" pitchFamily="49" charset="0"/>
              </a:rPr>
              <a:t> kilometers;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private Button </a:t>
            </a:r>
            <a:r>
              <a:rPr lang="en-US" altLang="en-US" sz="2000" dirty="0" err="1" smtClean="0">
                <a:latin typeface="Courier New" pitchFamily="49" charset="0"/>
              </a:rPr>
              <a:t>calcButton</a:t>
            </a:r>
            <a:r>
              <a:rPr lang="en-US" altLang="en-US" sz="20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message = new Label(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      "Enter a distance in kilometers");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kilometers = new </a:t>
            </a:r>
            <a:r>
              <a:rPr lang="en-US" altLang="en-US" sz="2000" dirty="0" err="1" smtClean="0">
                <a:latin typeface="Courier New" pitchFamily="49" charset="0"/>
              </a:rPr>
              <a:t>TextField</a:t>
            </a:r>
            <a:r>
              <a:rPr lang="en-US" altLang="en-US" sz="2000" dirty="0" smtClean="0">
                <a:latin typeface="Courier New" pitchFamily="49" charset="0"/>
              </a:rPr>
              <a:t>(10);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calcButton</a:t>
            </a:r>
            <a:r>
              <a:rPr lang="en-US" altLang="en-US" sz="2000" dirty="0" smtClean="0">
                <a:latin typeface="Courier New" pitchFamily="49" charset="0"/>
              </a:rPr>
              <a:t> = new Button("Calculate");</a:t>
            </a:r>
            <a:br>
              <a:rPr lang="en-US" altLang="en-US" sz="2000" dirty="0" smtClean="0">
                <a:latin typeface="Courier New" pitchFamily="49" charset="0"/>
              </a:rPr>
            </a:br>
            <a:endParaRPr lang="en-US" altLang="en-US" sz="2000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dirty="0" smtClean="0"/>
              <a:t>This code declares and instantiates three FX components.</a:t>
            </a:r>
          </a:p>
        </p:txBody>
      </p:sp>
    </p:spTree>
    <p:extLst>
      <p:ext uri="{BB962C8B-B14F-4D97-AF65-F5344CB8AC3E}">
        <p14:creationId xmlns:p14="http://schemas.microsoft.com/office/powerpoint/2010/main" val="1010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7678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Adding Components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227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Start is called by </a:t>
            </a:r>
            <a:r>
              <a:rPr lang="en-US" altLang="en-US" sz="2000" dirty="0" smtClean="0">
                <a:latin typeface="Courier New" pitchFamily="49" charset="0"/>
              </a:rPr>
              <a:t>launch(</a:t>
            </a:r>
            <a:r>
              <a:rPr lang="en-US" altLang="en-US" sz="2000" dirty="0" err="1" smtClean="0">
                <a:latin typeface="Courier New" pitchFamily="49" charset="0"/>
              </a:rPr>
              <a:t>args</a:t>
            </a:r>
            <a:r>
              <a:rPr lang="en-US" altLang="en-US" sz="2000" dirty="0" smtClean="0">
                <a:latin typeface="Courier New" pitchFamily="49" charset="0"/>
              </a:rPr>
              <a:t>):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public void start(Stage </a:t>
            </a:r>
            <a:r>
              <a:rPr lang="en-US" altLang="en-US" sz="2000" dirty="0" err="1" smtClean="0">
                <a:latin typeface="Courier New" pitchFamily="49" charset="0"/>
              </a:rPr>
              <a:t>stage</a:t>
            </a:r>
            <a:r>
              <a:rPr lang="en-US" altLang="en-US" sz="2000" dirty="0" smtClean="0">
                <a:latin typeface="Courier New" pitchFamily="49" charset="0"/>
              </a:rPr>
              <a:t>) </a:t>
            </a:r>
          </a:p>
          <a:p>
            <a:pPr eaLnBrk="1" hangingPunct="1">
              <a:buNone/>
            </a:pPr>
            <a:r>
              <a:rPr lang="en-US" altLang="en-US" sz="2000" dirty="0" smtClean="0">
                <a:latin typeface="Courier New" pitchFamily="49" charset="0"/>
              </a:rPr>
              <a:t>    { …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private </a:t>
            </a:r>
            <a:r>
              <a:rPr lang="en-US" altLang="en-US" sz="2000" dirty="0" err="1" smtClean="0">
                <a:latin typeface="Courier New" pitchFamily="49" charset="0"/>
              </a:rPr>
              <a:t>HBox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hbox</a:t>
            </a:r>
            <a:r>
              <a:rPr lang="en-US" altLang="en-US" sz="2000" dirty="0" smtClean="0">
                <a:latin typeface="Courier New" pitchFamily="49" charset="0"/>
              </a:rPr>
              <a:t> = new </a:t>
            </a:r>
            <a:r>
              <a:rPr lang="en-US" altLang="en-US" sz="2000" dirty="0" err="1" smtClean="0">
                <a:latin typeface="Courier New" pitchFamily="49" charset="0"/>
              </a:rPr>
              <a:t>Hbox</a:t>
            </a:r>
            <a:r>
              <a:rPr lang="en-US" altLang="en-US" sz="2000" dirty="0" smtClean="0">
                <a:latin typeface="Courier New" pitchFamily="49" charset="0"/>
              </a:rPr>
              <a:t>(10);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hBox.getChildren</a:t>
            </a:r>
            <a:r>
              <a:rPr lang="en-US" altLang="en-US" sz="2000" dirty="0" smtClean="0">
                <a:latin typeface="Courier New" pitchFamily="49" charset="0"/>
              </a:rPr>
              <a:t>().</a:t>
            </a:r>
            <a:r>
              <a:rPr lang="en-US" altLang="en-US" sz="2000" dirty="0" err="1" smtClean="0">
                <a:latin typeface="Courier New" pitchFamily="49" charset="0"/>
              </a:rPr>
              <a:t>addAll</a:t>
            </a:r>
            <a:r>
              <a:rPr lang="en-US" altLang="en-US" sz="2000" dirty="0" smtClean="0">
                <a:latin typeface="Courier New" pitchFamily="49" charset="0"/>
              </a:rPr>
              <a:t>(message, kilometers,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     </a:t>
            </a:r>
            <a:r>
              <a:rPr lang="en-US" altLang="en-US" sz="2000" dirty="0" err="1" smtClean="0">
                <a:latin typeface="Courier New" pitchFamily="49" charset="0"/>
              </a:rPr>
              <a:t>calcButton</a:t>
            </a:r>
            <a:r>
              <a:rPr lang="en-US" altLang="en-US" sz="2000" dirty="0" smtClean="0">
                <a:latin typeface="Courier New" pitchFamily="49" charset="0"/>
              </a:rPr>
              <a:t>);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stage.setScene</a:t>
            </a:r>
            <a:r>
              <a:rPr lang="en-US" altLang="en-US" sz="2000" dirty="0" smtClean="0">
                <a:latin typeface="Courier New" pitchFamily="49" charset="0"/>
              </a:rPr>
              <a:t>(new Scene(</a:t>
            </a:r>
            <a:r>
              <a:rPr lang="en-US" altLang="en-US" sz="2000" dirty="0" err="1" smtClean="0">
                <a:latin typeface="Courier New" pitchFamily="49" charset="0"/>
              </a:rPr>
              <a:t>hBox</a:t>
            </a:r>
            <a:r>
              <a:rPr lang="en-US" altLang="en-US" sz="2000" dirty="0" smtClean="0">
                <a:latin typeface="Courier New" pitchFamily="49" charset="0"/>
              </a:rPr>
              <a:t>));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stage.setTitle</a:t>
            </a:r>
            <a:r>
              <a:rPr lang="en-US" altLang="en-US" sz="2000" dirty="0" smtClean="0">
                <a:latin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</a:rPr>
              <a:t>TextField</a:t>
            </a:r>
            <a:r>
              <a:rPr lang="en-US" altLang="en-US" sz="2000" dirty="0" smtClean="0">
                <a:latin typeface="Courier New" pitchFamily="49" charset="0"/>
              </a:rPr>
              <a:t> Demo");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stage.show</a:t>
            </a:r>
            <a:r>
              <a:rPr lang="en-US" altLang="en-US" sz="2000" dirty="0" smtClean="0">
                <a:latin typeface="Courier New" pitchFamily="49" charset="0"/>
              </a:rPr>
              <a:t>();         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}</a:t>
            </a:r>
          </a:p>
          <a:p>
            <a:pPr eaLnBrk="1" hangingPunct="1"/>
            <a:r>
              <a:rPr lang="en-US" altLang="en-US" sz="2800" dirty="0" smtClean="0"/>
              <a:t>This code adds the three FX components to a Pane, which is added to the scene.</a:t>
            </a:r>
          </a:p>
          <a:p>
            <a:pPr lvl="1" eaLnBrk="1" hangingPunct="1"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Hidden Component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following code hides the component :</a:t>
            </a:r>
          </a:p>
          <a:p>
            <a:pPr lvl="1" eaLnBrk="1" hangingPunct="1">
              <a:buFontTx/>
              <a:buNone/>
            </a:pPr>
            <a:r>
              <a:rPr lang="en-US" altLang="en-US" sz="2400" dirty="0" err="1" smtClean="0">
                <a:latin typeface="Courier New" pitchFamily="49" charset="0"/>
              </a:rPr>
              <a:t>myPane.setVisible</a:t>
            </a:r>
            <a:r>
              <a:rPr lang="en-US" altLang="en-US" sz="2400" dirty="0" smtClean="0">
                <a:latin typeface="Courier New" pitchFamily="49" charset="0"/>
              </a:rPr>
              <a:t>(false);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sz="2400" dirty="0" err="1" smtClean="0">
                <a:latin typeface="Courier New" pitchFamily="49" charset="0"/>
              </a:rPr>
              <a:t>setVisible</a:t>
            </a:r>
            <a:r>
              <a:rPr lang="en-US" altLang="en-US" dirty="0" smtClean="0"/>
              <a:t> method takes a </a:t>
            </a:r>
            <a:r>
              <a:rPr lang="en-US" altLang="en-US" sz="2400" dirty="0" err="1" smtClean="0">
                <a:latin typeface="Courier New" pitchFamily="49" charset="0"/>
              </a:rPr>
              <a:t>boolean</a:t>
            </a:r>
            <a:r>
              <a:rPr lang="en-US" altLang="en-US" sz="2400" dirty="0" smtClean="0"/>
              <a:t> </a:t>
            </a:r>
            <a:r>
              <a:rPr lang="en-US" altLang="en-US" dirty="0" smtClean="0"/>
              <a:t>argument.</a:t>
            </a:r>
          </a:p>
          <a:p>
            <a:pPr lvl="1" eaLnBrk="1" hangingPunct="1"/>
            <a:r>
              <a:rPr lang="en-US" altLang="en-US" sz="2400" dirty="0" smtClean="0">
                <a:latin typeface="Courier New" pitchFamily="49" charset="0"/>
              </a:rPr>
              <a:t>true</a:t>
            </a:r>
            <a:r>
              <a:rPr lang="en-US" altLang="en-US" sz="2400" dirty="0" smtClean="0"/>
              <a:t> </a:t>
            </a:r>
            <a:r>
              <a:rPr lang="en-US" altLang="en-US" dirty="0" smtClean="0"/>
              <a:t>- display the window.</a:t>
            </a:r>
          </a:p>
          <a:p>
            <a:pPr lvl="1" eaLnBrk="1" hangingPunct="1"/>
            <a:r>
              <a:rPr lang="en-US" altLang="en-US" sz="2400" dirty="0" smtClean="0">
                <a:latin typeface="Courier New" pitchFamily="49" charset="0"/>
              </a:rPr>
              <a:t>false</a:t>
            </a:r>
            <a:r>
              <a:rPr lang="en-US" altLang="en-US" sz="2400" dirty="0" smtClean="0"/>
              <a:t> </a:t>
            </a:r>
            <a:r>
              <a:rPr lang="en-US" altLang="en-US" dirty="0" smtClean="0"/>
              <a:t>- hide the window.</a:t>
            </a:r>
          </a:p>
          <a:p>
            <a:pPr eaLnBrk="1" hangingPunct="1"/>
            <a:r>
              <a:rPr lang="en-US" altLang="en-US" dirty="0" smtClean="0"/>
              <a:t>Later you can display the component</a:t>
            </a:r>
          </a:p>
          <a:p>
            <a:pPr lvl="1" eaLnBrk="1" hangingPunct="1"/>
            <a:r>
              <a:rPr lang="en-US" altLang="en-US" sz="2400" dirty="0" err="1" smtClean="0">
                <a:latin typeface="Courier New" pitchFamily="49" charset="0"/>
              </a:rPr>
              <a:t>myPane.setVisible</a:t>
            </a:r>
            <a:r>
              <a:rPr lang="en-US" altLang="en-US" sz="2400" dirty="0" smtClean="0">
                <a:latin typeface="Courier New" pitchFamily="49" charset="0"/>
              </a:rPr>
              <a:t>(true);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080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Border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595" y="1447800"/>
            <a:ext cx="8499769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create a border around a Pane, use FXML syntax as the argument to the </a:t>
            </a:r>
            <a:r>
              <a:rPr lang="en-US" altLang="en-US" dirty="0" err="1" smtClean="0"/>
              <a:t>setStyle</a:t>
            </a:r>
            <a:r>
              <a:rPr lang="en-US" altLang="en-US" dirty="0" smtClean="0"/>
              <a:t> method: </a:t>
            </a:r>
          </a:p>
          <a:p>
            <a:pPr lvl="1" eaLnBrk="1" hangingPunct="1">
              <a:buFontTx/>
              <a:buNone/>
            </a:pPr>
            <a:r>
              <a:rPr lang="en-US" altLang="en-US" sz="2400" dirty="0" err="1" smtClean="0">
                <a:latin typeface="Courier New" pitchFamily="49" charset="0"/>
              </a:rPr>
              <a:t>myPane.setStyle</a:t>
            </a:r>
            <a:r>
              <a:rPr lang="en-US" altLang="en-US" sz="2400" dirty="0" smtClean="0">
                <a:latin typeface="Courier New" pitchFamily="49" charset="0"/>
              </a:rPr>
              <a:t>("-</a:t>
            </a:r>
            <a:r>
              <a:rPr lang="en-US" altLang="en-US" sz="2400" dirty="0" err="1" smtClean="0">
                <a:latin typeface="Courier New" pitchFamily="49" charset="0"/>
              </a:rPr>
              <a:t>fx</a:t>
            </a:r>
            <a:r>
              <a:rPr lang="en-US" altLang="en-US" sz="2400" dirty="0" smtClean="0">
                <a:latin typeface="Courier New" pitchFamily="49" charset="0"/>
              </a:rPr>
              <a:t>-border-color: gray;");</a:t>
            </a:r>
          </a:p>
          <a:p>
            <a:pPr eaLnBrk="1" hangingPunct="1"/>
            <a:r>
              <a:rPr lang="en-US" altLang="en-US" dirty="0" smtClean="0"/>
              <a:t>Various common color names can be used:</a:t>
            </a:r>
          </a:p>
          <a:p>
            <a:pPr eaLnBrk="1" hangingPunct="1">
              <a:buNone/>
            </a:pPr>
            <a:r>
              <a:rPr lang="en-US" altLang="en-US" sz="2400" dirty="0" smtClean="0"/>
              <a:t>		</a:t>
            </a:r>
            <a:r>
              <a:rPr lang="en-US" altLang="en-US" sz="2400" dirty="0" smtClean="0">
                <a:latin typeface="Courier New" pitchFamily="49" charset="0"/>
              </a:rPr>
              <a:t>blue, red, orange, green, black, etc.</a:t>
            </a:r>
          </a:p>
          <a:p>
            <a:pPr eaLnBrk="1" hangingPunct="1"/>
            <a:r>
              <a:rPr lang="en-US" altLang="en-US" dirty="0" smtClean="0"/>
              <a:t>Note: Swing has an easy way to create a title in the border, but it is more complicated to do this in FX</a:t>
            </a:r>
          </a:p>
          <a:p>
            <a:pPr lvl="1" eaLnBrk="1" hangingPunct="1">
              <a:buFontTx/>
              <a:buNone/>
            </a:pPr>
            <a:endParaRPr lang="en-US" altLang="en-US" sz="2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 Driven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Programs that operate in a GUI environment must be </a:t>
            </a:r>
            <a:r>
              <a:rPr lang="en-US" altLang="en-US" sz="2800" i="1" dirty="0" smtClean="0"/>
              <a:t>event-driven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 </a:t>
            </a:r>
            <a:r>
              <a:rPr lang="en-US" altLang="en-US" sz="2800" i="1" dirty="0" smtClean="0"/>
              <a:t>event </a:t>
            </a:r>
            <a:r>
              <a:rPr lang="en-US" altLang="en-US" sz="2800" dirty="0" smtClean="0"/>
              <a:t>is an action that takes place within a program, such as the clicking of a button.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Part of writing a GUI application is creating event listeners.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 </a:t>
            </a:r>
            <a:r>
              <a:rPr lang="en-US" altLang="en-US" sz="2800" i="1" dirty="0" smtClean="0"/>
              <a:t>event handler </a:t>
            </a:r>
            <a:r>
              <a:rPr lang="en-US" altLang="en-US" sz="2800" dirty="0" smtClean="0"/>
              <a:t>is an object that automatically executes one of its methods when a specific event occurs.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So far, our buttons and other controls have no way of responding to user input.  This is what events are for.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Event handlers are set on UI components to respond to events that occur on those components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8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Action Events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 </a:t>
            </a:r>
            <a:r>
              <a:rPr lang="en-US" altLang="en-US" sz="2800" i="1" dirty="0" smtClean="0"/>
              <a:t>event </a:t>
            </a:r>
            <a:r>
              <a:rPr lang="en-US" altLang="en-US" sz="2800" dirty="0" smtClean="0"/>
              <a:t>is an action that takes place within a program, such as the clicking of a button.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When an event takes place, the component that is responsible for the event creates an </a:t>
            </a:r>
            <a:r>
              <a:rPr lang="en-US" altLang="en-US" sz="2800" i="1" dirty="0" smtClean="0"/>
              <a:t>event object</a:t>
            </a:r>
            <a:r>
              <a:rPr lang="en-US" altLang="en-US" sz="2800" dirty="0" smtClean="0"/>
              <a:t> 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event object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contains information about the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component that generated the event object is know as the </a:t>
            </a:r>
            <a:r>
              <a:rPr lang="en-US" altLang="en-US" sz="2800" i="1" dirty="0" smtClean="0"/>
              <a:t>event target</a:t>
            </a:r>
            <a:r>
              <a:rPr lang="en-US" altLang="en-US" sz="28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It is possible that the target component is connected to one or more event listeners.</a:t>
            </a:r>
          </a:p>
        </p:txBody>
      </p:sp>
    </p:spTree>
    <p:extLst>
      <p:ext uri="{BB962C8B-B14F-4D97-AF65-F5344CB8AC3E}">
        <p14:creationId xmlns:p14="http://schemas.microsoft.com/office/powerpoint/2010/main" val="21708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CC0099"/>
                </a:solidFill>
                <a:cs typeface="Courier New" panose="02070309020205020404" pitchFamily="49" charset="0"/>
              </a:rPr>
              <a:t>ActionEvent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800" smtClean="0"/>
              <a:t> class describes certain types of events where the user is expecting the program to respond by performing some sort of action</a:t>
            </a:r>
          </a:p>
          <a:p>
            <a:pPr eaLnBrk="1" hangingPunct="1"/>
            <a:r>
              <a:rPr lang="en-US" altLang="en-US" sz="2800" smtClean="0"/>
              <a:t>An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800" smtClean="0"/>
              <a:t> is generated by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en-US" sz="2800" smtClean="0"/>
              <a:t> when the user clicks a button</a:t>
            </a:r>
          </a:p>
          <a:p>
            <a:pPr eaLnBrk="1" hangingPunct="1"/>
            <a:r>
              <a:rPr lang="en-US" altLang="en-US" sz="2800" smtClean="0"/>
              <a:t>An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800" smtClean="0"/>
              <a:t> is generated by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smtClean="0"/>
              <a:t> when the user types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800" smtClean="0"/>
              <a:t> in the text field</a:t>
            </a:r>
          </a:p>
        </p:txBody>
      </p:sp>
    </p:spTree>
    <p:extLst>
      <p:ext uri="{BB962C8B-B14F-4D97-AF65-F5344CB8AC3E}">
        <p14:creationId xmlns:p14="http://schemas.microsoft.com/office/powerpoint/2010/main" val="35877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Action Events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An </a:t>
            </a:r>
            <a:r>
              <a:rPr lang="en-US" altLang="en-US" sz="2800" i="1" dirty="0" smtClean="0"/>
              <a:t>event handler </a:t>
            </a:r>
            <a:r>
              <a:rPr lang="en-US" altLang="en-US" sz="2800" dirty="0" smtClean="0"/>
              <a:t>is an object that responds to events.</a:t>
            </a:r>
          </a:p>
          <a:p>
            <a:pPr eaLnBrk="1" hangingPunct="1"/>
            <a:r>
              <a:rPr lang="en-US" altLang="en-US" sz="2800" dirty="0" smtClean="0"/>
              <a:t>The source component </a:t>
            </a:r>
            <a:r>
              <a:rPr lang="en-US" altLang="en-US" sz="2800" i="1" dirty="0" smtClean="0"/>
              <a:t>fires</a:t>
            </a:r>
            <a:r>
              <a:rPr lang="en-US" altLang="en-US" sz="2800" dirty="0" smtClean="0"/>
              <a:t> an event which is passed to a method in the event listener.</a:t>
            </a:r>
          </a:p>
          <a:p>
            <a:pPr eaLnBrk="1" hangingPunct="1"/>
            <a:r>
              <a:rPr lang="en-US" altLang="en-US" sz="2800" dirty="0" smtClean="0"/>
              <a:t>Event handler classes are specific to each application. </a:t>
            </a:r>
          </a:p>
          <a:p>
            <a:pPr eaLnBrk="1" hangingPunct="1"/>
            <a:r>
              <a:rPr lang="en-US" altLang="en-US" sz="2800" dirty="0" smtClean="0"/>
              <a:t>Event handler classes are commonly written as private inner classes in an application.</a:t>
            </a:r>
          </a:p>
          <a:p>
            <a:pPr eaLnBrk="1" hangingPunct="1"/>
            <a:r>
              <a:rPr lang="en-US" altLang="en-US" sz="2800" dirty="0" smtClean="0"/>
              <a:t>Java 8 also provides for lambda expressions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2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4"/>
            <a:ext cx="8610600" cy="47264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Event Handlers Must Implement an Interface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76725"/>
            <a:ext cx="8589818" cy="4572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All event handler classes must </a:t>
            </a:r>
            <a:r>
              <a:rPr lang="en-US" altLang="en-US" sz="2800" i="1" dirty="0" smtClean="0"/>
              <a:t>implement an interface</a:t>
            </a:r>
            <a:r>
              <a:rPr lang="en-US" altLang="en-US" sz="2800" dirty="0" smtClean="0"/>
              <a:t>.</a:t>
            </a:r>
          </a:p>
          <a:p>
            <a:pPr lvl="1" eaLnBrk="1" hangingPunct="1"/>
            <a:r>
              <a:rPr lang="en-US" altLang="en-US" sz="2400" u="sng" dirty="0" smtClean="0"/>
              <a:t>Swing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ButtonListener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None/>
            </a:pPr>
            <a:r>
              <a:rPr lang="en-US" altLang="en-US" sz="2400" dirty="0" smtClean="0"/>
              <a:t>	you write the method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e))</a:t>
            </a:r>
          </a:p>
          <a:p>
            <a:pPr lvl="1" eaLnBrk="1" hangingPunct="1"/>
            <a:r>
              <a:rPr lang="en-US" altLang="en-US" sz="2400" u="sng" dirty="0" smtClean="0"/>
              <a:t>FX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ButtonListener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buNone/>
            </a:pPr>
            <a:r>
              <a:rPr lang="en-US" altLang="en-US" sz="2400" dirty="0" smtClean="0"/>
              <a:t>	you write the method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handle(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e))</a:t>
            </a:r>
          </a:p>
          <a:p>
            <a:pPr eaLnBrk="1" hangingPunct="1"/>
            <a:r>
              <a:rPr lang="en-US" altLang="en-US" sz="2800" dirty="0" smtClean="0"/>
              <a:t>An interface is something like a class containing one or more method headers.  </a:t>
            </a:r>
          </a:p>
          <a:p>
            <a:pPr eaLnBrk="1" hangingPunct="1"/>
            <a:r>
              <a:rPr lang="en-US" altLang="en-US" sz="2800" dirty="0" smtClean="0"/>
              <a:t>When you write a class that implements an interface, you are agreeing that the class will have all of the methods that are specified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11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Handling </a:t>
            </a:r>
            <a:r>
              <a:rPr lang="en-US" altLang="en-US" sz="3600" smtClean="0">
                <a:solidFill>
                  <a:srgbClr val="CC0099"/>
                </a:solidFill>
                <a:cs typeface="Courier New" panose="02070309020205020404" pitchFamily="49" charset="0"/>
              </a:rPr>
              <a:t>ActionEvent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An event handler for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400" dirty="0" smtClean="0"/>
              <a:t> is an object of  a class that implements  the  interface	   	</a:t>
            </a:r>
            <a:r>
              <a:rPr lang="en-US" altLang="en-US" sz="2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400" dirty="0" smtClean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en-US" sz="2400" dirty="0" smtClean="0"/>
              <a:t>This interface has a single abstract method                     	</a:t>
            </a: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handle(</a:t>
            </a:r>
            <a:r>
              <a:rPr lang="en-US" altLang="en-US" sz="2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 smtClean="0">
                <a:cs typeface="Courier New" panose="02070309020205020404" pitchFamily="49" charset="0"/>
              </a:rPr>
              <a:t>An example of such a class is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SimpleHandler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handle(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"Hello World!");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4909"/>
            <a:ext cx="8839200" cy="687387"/>
          </a:xfrm>
        </p:spPr>
        <p:txBody>
          <a:bodyPr/>
          <a:lstStyle/>
          <a:p>
            <a:r>
              <a:rPr lang="en-US" sz="3200" dirty="0" smtClean="0"/>
              <a:t>AWT, Swing, or </a:t>
            </a:r>
            <a:r>
              <a:rPr lang="en-US" sz="3200" dirty="0" err="1" smtClean="0"/>
              <a:t>JavaFX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What will we use in CMSC 203?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3" y="1468582"/>
            <a:ext cx="8294688" cy="4876800"/>
          </a:xfrm>
        </p:spPr>
        <p:txBody>
          <a:bodyPr/>
          <a:lstStyle/>
          <a:p>
            <a:r>
              <a:rPr lang="en-US" sz="3600" u="sng" dirty="0" smtClean="0"/>
              <a:t>Develop</a:t>
            </a:r>
            <a:r>
              <a:rPr lang="en-US" sz="3600" dirty="0" smtClean="0"/>
              <a:t> projects and labs in FX.</a:t>
            </a:r>
          </a:p>
          <a:p>
            <a:r>
              <a:rPr lang="en-US" sz="3600" u="sng" dirty="0" smtClean="0"/>
              <a:t>Know</a:t>
            </a:r>
            <a:r>
              <a:rPr lang="en-US" sz="3600" dirty="0" smtClean="0"/>
              <a:t> about Swing.</a:t>
            </a:r>
          </a:p>
          <a:p>
            <a:r>
              <a:rPr lang="en-US" sz="3600" dirty="0" smtClean="0"/>
              <a:t>You may encounter Swing online or in other courses.</a:t>
            </a:r>
          </a:p>
          <a:p>
            <a:r>
              <a:rPr lang="en-US" sz="3600" dirty="0" smtClean="0"/>
              <a:t>AWT underlies Swing.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5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Setting an Event Handler on a Component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Here is how to create and set an event handler on a button: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Button in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endParaRPr lang="en-US" altLang="en-US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b1 = new Button("Click Me");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hPane.setAlignment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hPane.getChildren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().add(b1);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Create scene and show on stage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Scene(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Set handler on button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b1.setOnAction(new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SimpleHandler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</p:txBody>
      </p:sp>
      <p:pic>
        <p:nvPicPr>
          <p:cNvPr id="348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3505200"/>
            <a:ext cx="1581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4800600"/>
            <a:ext cx="25527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0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Passing Information to Event Handlers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Imagine a program that displays a label with a number that starts at 0, together with a button</a:t>
            </a:r>
          </a:p>
          <a:p>
            <a:pPr eaLnBrk="1" hangingPunct="1"/>
            <a:r>
              <a:rPr lang="en-US" altLang="en-US" sz="2800" smtClean="0"/>
              <a:t>Every time the button is clicked, the number on the label is incremented by 1</a:t>
            </a:r>
          </a:p>
        </p:txBody>
      </p:sp>
      <p:pic>
        <p:nvPicPr>
          <p:cNvPr id="3584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810000"/>
            <a:ext cx="2324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Action Events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38200" y="2682875"/>
            <a:ext cx="2514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000" dirty="0" smtClean="0">
                <a:latin typeface="Courier New" pitchFamily="49" charset="0"/>
              </a:rPr>
              <a:t>Button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Component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4191000" y="2606675"/>
            <a:ext cx="434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/>
              <a:t>Object</a:t>
            </a:r>
            <a:endParaRPr lang="en-US" altLang="en-US" sz="2000" dirty="0"/>
          </a:p>
          <a:p>
            <a:pPr algn="ctr" eaLnBrk="1" hangingPunct="1"/>
            <a:r>
              <a:rPr lang="en-US" altLang="en-US" sz="1600" dirty="0">
                <a:latin typeface="Courier New" pitchFamily="49" charset="0"/>
              </a:rPr>
              <a:t>void </a:t>
            </a:r>
            <a:r>
              <a:rPr lang="en-US" altLang="en-US" sz="1600" dirty="0" smtClean="0">
                <a:latin typeface="Courier New" pitchFamily="49" charset="0"/>
              </a:rPr>
              <a:t>handle(</a:t>
            </a:r>
            <a:r>
              <a:rPr lang="en-US" altLang="en-US" sz="1600" dirty="0" err="1" smtClean="0">
                <a:latin typeface="Courier New" pitchFamily="49" charset="0"/>
              </a:rPr>
              <a:t>ActionEvent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>
                <a:latin typeface="Courier New" pitchFamily="49" charset="0"/>
              </a:rPr>
              <a:t>e)</a:t>
            </a:r>
          </a:p>
        </p:txBody>
      </p:sp>
      <p:sp>
        <p:nvSpPr>
          <p:cNvPr id="65542" name="Text Box 15"/>
          <p:cNvSpPr txBox="1">
            <a:spLocks noChangeArrowheads="1"/>
          </p:cNvSpPr>
          <p:nvPr/>
        </p:nvSpPr>
        <p:spPr bwMode="auto">
          <a:xfrm>
            <a:off x="573088" y="3570288"/>
            <a:ext cx="3252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000"/>
              <a:t>When the button is pressed …</a:t>
            </a: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886200" y="1387475"/>
            <a:ext cx="958850" cy="955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Event</a:t>
            </a:r>
          </a:p>
          <a:p>
            <a:pPr algn="ctr" eaLnBrk="1" hangingPunct="1"/>
            <a:r>
              <a:rPr lang="en-US" altLang="en-US" sz="2000"/>
              <a:t>Object</a:t>
            </a:r>
          </a:p>
        </p:txBody>
      </p:sp>
      <p:cxnSp>
        <p:nvCxnSpPr>
          <p:cNvPr id="65544" name="AutoShape 13"/>
          <p:cNvCxnSpPr>
            <a:cxnSpLocks noChangeShapeType="1"/>
            <a:stCxn id="65540" idx="0"/>
            <a:endCxn id="65543" idx="2"/>
          </p:cNvCxnSpPr>
          <p:nvPr/>
        </p:nvCxnSpPr>
        <p:spPr bwMode="auto">
          <a:xfrm rot="-5400000">
            <a:off x="2582069" y="1378744"/>
            <a:ext cx="817562" cy="179070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65545" name="AutoShape 14"/>
          <p:cNvCxnSpPr>
            <a:cxnSpLocks noChangeShapeType="1"/>
            <a:stCxn id="65543" idx="6"/>
            <a:endCxn id="65541" idx="0"/>
          </p:cNvCxnSpPr>
          <p:nvPr/>
        </p:nvCxnSpPr>
        <p:spPr bwMode="auto">
          <a:xfrm>
            <a:off x="4845050" y="1865313"/>
            <a:ext cx="1517650" cy="741362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65546" name="Rectangle 16"/>
          <p:cNvSpPr>
            <a:spLocks noChangeArrowheads="1"/>
          </p:cNvSpPr>
          <p:nvPr/>
        </p:nvSpPr>
        <p:spPr bwMode="auto">
          <a:xfrm>
            <a:off x="1828800" y="419100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</a:t>
            </a:r>
            <a:r>
              <a:rPr lang="en-US" altLang="en-US" sz="2000" dirty="0" smtClean="0">
                <a:latin typeface="Courier New" pitchFamily="49" charset="0"/>
              </a:rPr>
              <a:t>Button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component generates an event object and passes it to the action listener object's </a:t>
            </a:r>
            <a:r>
              <a:rPr lang="en-US" altLang="en-US" sz="2000" dirty="0" smtClean="0">
                <a:latin typeface="Courier New" pitchFamily="49" charset="0"/>
              </a:rPr>
              <a:t>handle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7440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Passing Information to an Event Handler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229600" cy="56261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Create the 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800" dirty="0" smtClean="0">
                <a:solidFill>
                  <a:srgbClr val="000000"/>
                </a:solidFill>
              </a:rPr>
              <a:t> and 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en-US" sz="2800" dirty="0" smtClean="0">
                <a:solidFill>
                  <a:srgbClr val="000000"/>
                </a:solidFill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Label("0");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Button 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Button("Click");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    and  add them to a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800" dirty="0" smtClean="0">
                <a:solidFill>
                  <a:srgbClr val="000000"/>
                </a:solidFill>
              </a:rPr>
              <a:t> pane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Create an event handler class called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The click handler object will need access to the label so it can increment. The label will be passed to handler when it is being created: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(label</a:t>
            </a:r>
            <a:r>
              <a:rPr lang="en-US" alt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51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Registering A Listener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process of connecting an event listener object to a component is called </a:t>
            </a:r>
            <a:r>
              <a:rPr lang="en-US" altLang="en-US" sz="2800" i="1" dirty="0" smtClean="0"/>
              <a:t>registering </a:t>
            </a:r>
            <a:r>
              <a:rPr lang="en-US" altLang="en-US" sz="2800" dirty="0" smtClean="0"/>
              <a:t>the event handler.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FX Controls (e.g., </a:t>
            </a:r>
            <a:r>
              <a:rPr lang="en-US" altLang="en-US" sz="2400" dirty="0" smtClean="0">
                <a:latin typeface="Courier New" pitchFamily="49" charset="0"/>
              </a:rPr>
              <a:t>Button</a:t>
            </a:r>
            <a:r>
              <a:rPr lang="en-US" altLang="en-US" sz="2800" dirty="0" smtClean="0"/>
              <a:t>) have a method named </a:t>
            </a:r>
            <a:r>
              <a:rPr lang="en-US" altLang="en-US" sz="2400" dirty="0" err="1" smtClean="0">
                <a:latin typeface="Courier New" pitchFamily="49" charset="0"/>
              </a:rPr>
              <a:t>setOnAction</a:t>
            </a:r>
            <a:r>
              <a:rPr lang="en-US" altLang="en-US" sz="2800" dirty="0" smtClean="0"/>
              <a:t>.</a:t>
            </a:r>
            <a:br>
              <a:rPr lang="en-US" altLang="en-US" sz="2800" dirty="0" smtClean="0"/>
            </a:b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latin typeface="Courier New" pitchFamily="49" charset="0"/>
                <a:ea typeface="+mn-ea"/>
              </a:rPr>
              <a:t>b</a:t>
            </a:r>
            <a:r>
              <a:rPr lang="en-US" altLang="en-US" sz="2400" dirty="0" err="1" smtClean="0">
                <a:latin typeface="Courier New" pitchFamily="49" charset="0"/>
                <a:ea typeface="+mn-ea"/>
              </a:rPr>
              <a:t>utton.setOnAction</a:t>
            </a:r>
            <a:r>
              <a:rPr lang="en-US" altLang="en-US" sz="2400" dirty="0" smtClean="0">
                <a:latin typeface="Courier New" pitchFamily="49" charset="0"/>
                <a:ea typeface="+mn-ea"/>
              </a:rPr>
              <a:t>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  <a:ea typeface="+mn-ea"/>
              </a:rPr>
              <a:t>			   new </a:t>
            </a:r>
            <a:r>
              <a:rPr lang="en-US" altLang="en-US" sz="2400" dirty="0" err="1" smtClean="0">
                <a:latin typeface="Courier New" pitchFamily="49" charset="0"/>
                <a:ea typeface="+mn-ea"/>
              </a:rPr>
              <a:t>ClickHandler</a:t>
            </a:r>
            <a:r>
              <a:rPr lang="en-US" altLang="en-US" sz="2400" dirty="0" smtClean="0">
                <a:latin typeface="Courier New" pitchFamily="49" charset="0"/>
                <a:ea typeface="+mn-ea"/>
              </a:rPr>
              <a:t>());</a:t>
            </a:r>
            <a:r>
              <a:rPr lang="en-US" altLang="en-US" sz="2400" b="1" dirty="0" smtClean="0">
                <a:latin typeface="Courier New" pitchFamily="49" charset="0"/>
              </a:rPr>
              <a:t/>
            </a:r>
            <a:br>
              <a:rPr lang="en-US" altLang="en-US" sz="2400" b="1" dirty="0" smtClean="0">
                <a:latin typeface="Courier New" pitchFamily="49" charset="0"/>
              </a:rPr>
            </a:br>
            <a:endParaRPr lang="en-US" alt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When the user clicks on the source button, the action listener object’s </a:t>
            </a:r>
            <a:r>
              <a:rPr lang="en-US" altLang="en-US" sz="2800" dirty="0" smtClean="0">
                <a:latin typeface="Courier New" pitchFamily="49" charset="0"/>
              </a:rPr>
              <a:t>handle</a:t>
            </a:r>
            <a:r>
              <a:rPr lang="en-US" altLang="en-US" sz="2800" dirty="0" smtClean="0"/>
              <a:t> method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7385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Passing Information to an Event Handler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Create label, button, attach handler to button.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Label label = new Label("0");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 button = new Button("Click");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button.setOnAction(new ClickHandler(label));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Add the label and button to a pane.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VBox pane = new VBox(10);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pane.setAlignment(Pos.CENTER);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pane.getChildren().addAll(label, button);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Set up the stage.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stage.setScene(new Scene(pane, 200, 80));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stage.setTitle("Click Count");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stage.show();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398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The ClickHandler Class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26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The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2800" dirty="0" smtClean="0">
                <a:solidFill>
                  <a:srgbClr val="000000"/>
                </a:solidFill>
              </a:rPr>
              <a:t> class has a 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800" dirty="0" smtClean="0">
                <a:solidFill>
                  <a:srgbClr val="000000"/>
                </a:solidFill>
              </a:rPr>
              <a:t> field to hold the information passed to its constructor: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 smtClean="0">
                <a:solidFill>
                  <a:schemeClr val="accent2"/>
                </a:solidFill>
              </a:rPr>
              <a:t>     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Reference to label that will be updated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Label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(Label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cParamLabel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cParamLabel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96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39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The ClickHandler </a:t>
            </a:r>
            <a:r>
              <a:rPr lang="en-US" altLang="en-US" sz="3600" smtClean="0">
                <a:solidFill>
                  <a:srgbClr val="CC0099"/>
                </a:solidFill>
                <a:cs typeface="Courier New" panose="02070309020205020404" pitchFamily="49" charset="0"/>
              </a:rPr>
              <a:t>handle()</a:t>
            </a:r>
            <a:r>
              <a:rPr lang="en-US" altLang="en-US" sz="3600" smtClean="0">
                <a:solidFill>
                  <a:srgbClr val="CC0099"/>
                </a:solidFill>
              </a:rPr>
              <a:t> Method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5791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handle()</a:t>
            </a:r>
            <a:r>
              <a:rPr lang="en-US" altLang="en-US" sz="2800" dirty="0" smtClean="0"/>
              <a:t>method has access to the label so it can retrieve the number from the label, increment it, and set it back onto the label: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Label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(Label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cParamLabel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cParamLabel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handle(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rLabel.getText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count ++;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rLabel.setText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CC0099"/>
                </a:solidFill>
              </a:rPr>
              <a:t>Inner classes as Event Handlers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If you define the handler as a local inner class, it will automatically have access to all local variables that are effectively final</a:t>
            </a:r>
          </a:p>
          <a:p>
            <a:pPr eaLnBrk="1" hangingPunct="1"/>
            <a:r>
              <a:rPr lang="en-US" altLang="en-US" sz="2800" smtClean="0"/>
              <a:t>Local inner classes are convenient to use as handlers because you do not need to use constructor parameters to pass information</a:t>
            </a:r>
          </a:p>
          <a:p>
            <a:pPr eaLnBrk="1" hangingPunct="1"/>
            <a:r>
              <a:rPr lang="en-US" altLang="en-US" sz="2800" smtClean="0"/>
              <a:t>Using a separate class for the handler often makes for cleaner and more reusable code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7911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 Driven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Swing an event handler is one of two types of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Named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Anonymous, for one-time use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FX, you can also take advantage of the new (in Java 8) syntax for “lambda expressions”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Lambda expressions </a:t>
            </a:r>
            <a:r>
              <a:rPr lang="en-US" altLang="en-US" sz="2400" i="1" dirty="0" smtClean="0"/>
              <a:t>implicitly</a:t>
            </a:r>
            <a:r>
              <a:rPr lang="en-US" altLang="en-US" sz="2400" dirty="0" smtClean="0"/>
              <a:t> derive that the </a:t>
            </a:r>
            <a:r>
              <a:rPr lang="en-US" altLang="en-US" sz="2400" dirty="0" smtClean="0">
                <a:latin typeface="Courier New" pitchFamily="49" charset="0"/>
                <a:ea typeface="+mn-ea"/>
              </a:rPr>
              <a:t>handle</a:t>
            </a:r>
            <a:r>
              <a:rPr lang="en-US" altLang="en-US" sz="2400" dirty="0" smtClean="0"/>
              <a:t> method needs implementation and the </a:t>
            </a:r>
            <a:r>
              <a:rPr lang="en-US" altLang="en-US" sz="2400" dirty="0" err="1" smtClean="0">
                <a:latin typeface="Courier New" pitchFamily="49" charset="0"/>
                <a:ea typeface="+mn-ea"/>
              </a:rPr>
              <a:t>ActionEvent</a:t>
            </a:r>
            <a:r>
              <a:rPr lang="en-US" altLang="en-US" sz="2400" dirty="0" smtClean="0"/>
              <a:t> type is the argument to the handle 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the following slides are examples of these three ways to implement an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28641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10600" cy="7635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JFC, AWT, Swing, and </a:t>
            </a:r>
            <a:r>
              <a:rPr lang="en-US" altLang="en-US" dirty="0" err="1" smtClean="0"/>
              <a:t>JavaFX</a:t>
            </a:r>
            <a:endParaRPr lang="en-US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i="1" dirty="0" smtClean="0"/>
              <a:t>Java Foundation Classes (JFC) </a:t>
            </a:r>
            <a:r>
              <a:rPr lang="en-US" altLang="en-US" sz="2800" dirty="0" smtClean="0"/>
              <a:t>are used to create GUI applications in AWT and Swing.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JFC consists of several sets of classes, many of which are beyond the scope of the book.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two sets of JFC classes that are used in Chapter 12 are AWT and Swing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Java is equipped with a set of classes for drawing graphics and creating graphical user interfaces.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These classes are part of the </a:t>
            </a:r>
            <a:r>
              <a:rPr lang="en-US" altLang="en-US" sz="2800" i="1" dirty="0" smtClean="0"/>
              <a:t>Abstract Windowing Toolkit (AWT)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Swing encapsulates much of AWT.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JavaFX</a:t>
            </a:r>
            <a:r>
              <a:rPr lang="en-US" altLang="en-US" sz="2800" dirty="0" smtClean="0"/>
              <a:t> is a new framework to build GUIs.</a:t>
            </a:r>
          </a:p>
        </p:txBody>
      </p:sp>
    </p:spTree>
    <p:extLst>
      <p:ext uri="{BB962C8B-B14F-4D97-AF65-F5344CB8AC3E}">
        <p14:creationId xmlns:p14="http://schemas.microsoft.com/office/powerpoint/2010/main" val="40154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992187"/>
          </a:xfrm>
        </p:spPr>
        <p:txBody>
          <a:bodyPr/>
          <a:lstStyle/>
          <a:p>
            <a:r>
              <a:rPr lang="en-US" dirty="0" smtClean="0"/>
              <a:t>Event Handler (Named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altLang="en-US" sz="1800" dirty="0" smtClean="0">
                <a:latin typeface="Courier New" pitchFamily="49" charset="0"/>
              </a:rPr>
              <a:t>public void start(Stage </a:t>
            </a:r>
            <a:r>
              <a:rPr lang="en-US" altLang="en-US" sz="1800" dirty="0" err="1" smtClean="0">
                <a:latin typeface="Courier New" pitchFamily="49" charset="0"/>
              </a:rPr>
              <a:t>primaryStage</a:t>
            </a:r>
            <a:r>
              <a:rPr lang="en-US" altLang="en-US" sz="1800" dirty="0" smtClean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primaryStage.setTitle</a:t>
            </a:r>
            <a:r>
              <a:rPr lang="en-US" altLang="en-US" sz="1800" dirty="0" smtClean="0">
                <a:latin typeface="Courier New" pitchFamily="49" charset="0"/>
              </a:rPr>
              <a:t>("Hello World!");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Button </a:t>
            </a:r>
            <a:r>
              <a:rPr lang="en-US" altLang="en-US" sz="1800" dirty="0" err="1" smtClean="0">
                <a:latin typeface="Courier New" pitchFamily="49" charset="0"/>
              </a:rPr>
              <a:t>myButton</a:t>
            </a:r>
            <a:r>
              <a:rPr lang="en-US" altLang="en-US" sz="1800" dirty="0" smtClean="0">
                <a:latin typeface="Courier New" pitchFamily="49" charset="0"/>
              </a:rPr>
              <a:t> = new Button();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myButton.setText</a:t>
            </a:r>
            <a:r>
              <a:rPr lang="en-US" altLang="en-US" sz="1800" dirty="0" smtClean="0">
                <a:latin typeface="Courier New" pitchFamily="49" charset="0"/>
              </a:rPr>
              <a:t>("Say 'Hello World'");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myButton.setOnAction</a:t>
            </a:r>
            <a:r>
              <a:rPr lang="en-US" altLang="en-US" sz="1800" dirty="0" smtClean="0">
                <a:latin typeface="Courier New" pitchFamily="49" charset="0"/>
              </a:rPr>
              <a:t>(new </a:t>
            </a:r>
            <a:r>
              <a:rPr lang="en-US" altLang="en-US" sz="1800" dirty="0" err="1" smtClean="0">
                <a:latin typeface="Courier New" pitchFamily="49" charset="0"/>
              </a:rPr>
              <a:t>ButtonHandler</a:t>
            </a:r>
            <a:r>
              <a:rPr lang="en-US" altLang="en-US" sz="1800" dirty="0" smtClean="0">
                <a:latin typeface="Courier New" pitchFamily="49" charset="0"/>
              </a:rPr>
              <a:t>());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StackPane</a:t>
            </a:r>
            <a:r>
              <a:rPr lang="en-US" altLang="en-US" sz="1800" dirty="0" smtClean="0">
                <a:latin typeface="Courier New" pitchFamily="49" charset="0"/>
              </a:rPr>
              <a:t> root = new </a:t>
            </a:r>
            <a:r>
              <a:rPr lang="en-US" altLang="en-US" sz="1800" dirty="0" err="1" smtClean="0">
                <a:latin typeface="Courier New" pitchFamily="49" charset="0"/>
              </a:rPr>
              <a:t>StackPane</a:t>
            </a:r>
            <a:r>
              <a:rPr lang="en-US" altLang="en-US" sz="18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root.getChildren</a:t>
            </a:r>
            <a:r>
              <a:rPr lang="en-US" altLang="en-US" sz="1800" dirty="0" smtClean="0">
                <a:latin typeface="Courier New" pitchFamily="49" charset="0"/>
              </a:rPr>
              <a:t>().add(</a:t>
            </a:r>
            <a:r>
              <a:rPr lang="en-US" altLang="en-US" sz="1800" dirty="0" err="1" smtClean="0">
                <a:latin typeface="Courier New" pitchFamily="49" charset="0"/>
              </a:rPr>
              <a:t>myButton</a:t>
            </a:r>
            <a:r>
              <a:rPr lang="en-US" altLang="en-US" sz="1800" dirty="0" smtClean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primaryStage.setScene</a:t>
            </a:r>
            <a:r>
              <a:rPr lang="en-US" altLang="en-US" sz="1800" dirty="0" smtClean="0">
                <a:latin typeface="Courier New" pitchFamily="49" charset="0"/>
              </a:rPr>
              <a:t>(new Scene(root, 300, 250));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primaryStage.show</a:t>
            </a:r>
            <a:r>
              <a:rPr lang="en-US" altLang="en-US" sz="18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public class </a:t>
            </a:r>
            <a:r>
              <a:rPr lang="en-US" altLang="en-US" sz="1800" dirty="0" err="1" smtClean="0">
                <a:latin typeface="Courier New" pitchFamily="49" charset="0"/>
              </a:rPr>
              <a:t>ButtonHandler</a:t>
            </a:r>
            <a:r>
              <a:rPr lang="en-US" altLang="en-US" sz="1800" dirty="0" smtClean="0">
                <a:latin typeface="Courier New" pitchFamily="49" charset="0"/>
              </a:rPr>
              <a:t> implements </a:t>
            </a:r>
            <a:r>
              <a:rPr lang="en-US" altLang="en-US" sz="1800" dirty="0" err="1" smtClean="0">
                <a:latin typeface="Courier New" pitchFamily="49" charset="0"/>
              </a:rPr>
              <a:t>EventHandler</a:t>
            </a: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err="1" smtClean="0">
                <a:latin typeface="Courier New" pitchFamily="49" charset="0"/>
              </a:rPr>
              <a:t>ActionEvent</a:t>
            </a:r>
            <a:r>
              <a:rPr lang="en-US" altLang="en-US" sz="1800" dirty="0" smtClean="0">
                <a:latin typeface="Courier New" pitchFamily="49" charset="0"/>
              </a:rPr>
              <a:t>&gt; {    @Override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public void handle(</a:t>
            </a:r>
            <a:r>
              <a:rPr lang="en-US" altLang="en-US" sz="1800" dirty="0" err="1" smtClean="0">
                <a:latin typeface="Courier New" pitchFamily="49" charset="0"/>
              </a:rPr>
              <a:t>ActionEvent</a:t>
            </a:r>
            <a:r>
              <a:rPr lang="en-US" altLang="en-US" sz="1800" dirty="0" smtClean="0">
                <a:latin typeface="Courier New" pitchFamily="49" charset="0"/>
              </a:rPr>
              <a:t> event) {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  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("Hello World");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}    	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962400" y="2507672"/>
            <a:ext cx="3297382" cy="4433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967345" y="4461163"/>
            <a:ext cx="2161310" cy="4433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solidFill>
                  <a:srgbClr val="CC0099"/>
                </a:solidFill>
              </a:rPr>
              <a:t>Anonymous Local Inner Classes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In Java, you can create on object of a class that implements an interface  without defining the class and giving it a name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Such a class (with no name) is called an anonymous class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You instantiate an object of such a class by specifying the interface, providing definitions for the methods in the interface, and using the new operator to instantiate the object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null;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handler = new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public void handle(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// handler logic goes here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};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button.setOnAction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(handler);</a:t>
            </a:r>
          </a:p>
        </p:txBody>
      </p:sp>
    </p:spTree>
    <p:extLst>
      <p:ext uri="{BB962C8B-B14F-4D97-AF65-F5344CB8AC3E}">
        <p14:creationId xmlns:p14="http://schemas.microsoft.com/office/powerpoint/2010/main" val="30484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992187"/>
          </a:xfrm>
        </p:spPr>
        <p:txBody>
          <a:bodyPr/>
          <a:lstStyle/>
          <a:p>
            <a:r>
              <a:rPr lang="en-US" dirty="0" smtClean="0"/>
              <a:t>Event Handler (Anonymous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altLang="en-US" sz="1800" dirty="0" smtClean="0">
                <a:latin typeface="Courier New" pitchFamily="49" charset="0"/>
              </a:rPr>
              <a:t>public void start(Stage </a:t>
            </a:r>
            <a:r>
              <a:rPr lang="en-US" altLang="en-US" sz="1800" dirty="0" err="1" smtClean="0">
                <a:latin typeface="Courier New" pitchFamily="49" charset="0"/>
              </a:rPr>
              <a:t>primaryStage</a:t>
            </a:r>
            <a:r>
              <a:rPr lang="en-US" altLang="en-US" sz="1800" dirty="0" smtClean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primaryStage.setTitle</a:t>
            </a:r>
            <a:r>
              <a:rPr lang="en-US" altLang="en-US" sz="1800" dirty="0" smtClean="0">
                <a:latin typeface="Courier New" pitchFamily="49" charset="0"/>
              </a:rPr>
              <a:t>("Hello World!");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Button </a:t>
            </a:r>
            <a:r>
              <a:rPr lang="en-US" altLang="en-US" sz="1800" dirty="0" err="1" smtClean="0">
                <a:latin typeface="Courier New" pitchFamily="49" charset="0"/>
              </a:rPr>
              <a:t>myButton</a:t>
            </a:r>
            <a:r>
              <a:rPr lang="en-US" altLang="en-US" sz="1800" dirty="0" smtClean="0">
                <a:latin typeface="Courier New" pitchFamily="49" charset="0"/>
              </a:rPr>
              <a:t> = new Button();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myButton.setText</a:t>
            </a:r>
            <a:r>
              <a:rPr lang="en-US" altLang="en-US" sz="1800" dirty="0" smtClean="0">
                <a:latin typeface="Courier New" pitchFamily="49" charset="0"/>
              </a:rPr>
              <a:t>("Say 'Hello World'");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myButton.setOnAction</a:t>
            </a:r>
            <a:r>
              <a:rPr lang="en-US" altLang="en-US" sz="1800" dirty="0" smtClean="0">
                <a:latin typeface="Courier New" pitchFamily="49" charset="0"/>
              </a:rPr>
              <a:t>(new </a:t>
            </a:r>
            <a:r>
              <a:rPr lang="en-US" altLang="en-US" sz="1800" dirty="0" err="1" smtClean="0">
                <a:latin typeface="Courier New" pitchFamily="49" charset="0"/>
              </a:rPr>
              <a:t>EventHandler</a:t>
            </a: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err="1" smtClean="0">
                <a:latin typeface="Courier New" pitchFamily="49" charset="0"/>
              </a:rPr>
              <a:t>ActionEvent</a:t>
            </a:r>
            <a:r>
              <a:rPr lang="en-US" altLang="en-US" sz="1800" dirty="0" smtClean="0">
                <a:latin typeface="Courier New" pitchFamily="49" charset="0"/>
              </a:rPr>
              <a:t>&gt;() {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  @Override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  public void handle(</a:t>
            </a:r>
            <a:r>
              <a:rPr lang="en-US" altLang="en-US" sz="1800" dirty="0" err="1" smtClean="0">
                <a:latin typeface="Courier New" pitchFamily="49" charset="0"/>
              </a:rPr>
              <a:t>ActionEvent</a:t>
            </a:r>
            <a:r>
              <a:rPr lang="en-US" altLang="en-US" sz="1800" dirty="0" smtClean="0">
                <a:latin typeface="Courier New" pitchFamily="49" charset="0"/>
              </a:rPr>
              <a:t> event) {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      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("Hello World");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});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StackPane</a:t>
            </a:r>
            <a:r>
              <a:rPr lang="en-US" altLang="en-US" sz="1800" dirty="0" smtClean="0">
                <a:latin typeface="Courier New" pitchFamily="49" charset="0"/>
              </a:rPr>
              <a:t> root = new </a:t>
            </a:r>
            <a:r>
              <a:rPr lang="en-US" altLang="en-US" sz="1800" dirty="0" err="1" smtClean="0">
                <a:latin typeface="Courier New" pitchFamily="49" charset="0"/>
              </a:rPr>
              <a:t>StackPane</a:t>
            </a:r>
            <a:r>
              <a:rPr lang="en-US" altLang="en-US" sz="18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root.getChildren</a:t>
            </a:r>
            <a:r>
              <a:rPr lang="en-US" altLang="en-US" sz="1800" dirty="0" smtClean="0">
                <a:latin typeface="Courier New" pitchFamily="49" charset="0"/>
              </a:rPr>
              <a:t>().add(</a:t>
            </a:r>
            <a:r>
              <a:rPr lang="en-US" altLang="en-US" sz="1800" dirty="0" err="1" smtClean="0">
                <a:latin typeface="Courier New" pitchFamily="49" charset="0"/>
              </a:rPr>
              <a:t>myButton</a:t>
            </a:r>
            <a:r>
              <a:rPr lang="en-US" altLang="en-US" sz="1800" dirty="0" smtClean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primaryStage.setScene</a:t>
            </a:r>
            <a:r>
              <a:rPr lang="en-US" altLang="en-US" sz="1800" dirty="0" smtClean="0">
                <a:latin typeface="Courier New" pitchFamily="49" charset="0"/>
              </a:rPr>
              <a:t>(new Scene(root, 300, 250));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primaryStage.show</a:t>
            </a:r>
            <a:r>
              <a:rPr lang="en-US" altLang="en-US" sz="18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70218" y="2660071"/>
            <a:ext cx="4308764" cy="4433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Lambda Expressions for Event Handling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You can also use a lambda expression for an event handler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null;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handler =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&gt;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// handler logic goes here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};        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button.setOnAction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Lambda expressions are just short hand for objects of local anonymous inner classes, so any variable accessed by a lambda expression must be effectively final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7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Lambda Expressions for Event Handling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 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Create label, button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Label label = new Label("0");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button = new Button("Click");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Use a lambda expression for the event handler.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button.setOnAction(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event -&gt;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int count = Integer.parseInt(label.getText());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count++;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label.setText(String.valueOf(count));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});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additional code ….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396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992187"/>
          </a:xfrm>
        </p:spPr>
        <p:txBody>
          <a:bodyPr/>
          <a:lstStyle/>
          <a:p>
            <a:r>
              <a:rPr lang="en-US" dirty="0" smtClean="0"/>
              <a:t>Event Handler (lambda expression)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altLang="en-US" sz="1800" dirty="0" smtClean="0">
                <a:latin typeface="Courier New" pitchFamily="49" charset="0"/>
              </a:rPr>
              <a:t>public void start(Stage </a:t>
            </a:r>
            <a:r>
              <a:rPr lang="en-US" altLang="en-US" sz="1800" dirty="0" err="1" smtClean="0">
                <a:latin typeface="Courier New" pitchFamily="49" charset="0"/>
              </a:rPr>
              <a:t>primaryStage</a:t>
            </a:r>
            <a:r>
              <a:rPr lang="en-US" altLang="en-US" sz="1800" dirty="0" smtClean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primaryStage.setTitle</a:t>
            </a:r>
            <a:r>
              <a:rPr lang="en-US" altLang="en-US" sz="1800" dirty="0" smtClean="0">
                <a:latin typeface="Courier New" pitchFamily="49" charset="0"/>
              </a:rPr>
              <a:t>("Hello World!");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Button </a:t>
            </a:r>
            <a:r>
              <a:rPr lang="en-US" altLang="en-US" sz="1800" dirty="0" err="1" smtClean="0">
                <a:latin typeface="Courier New" pitchFamily="49" charset="0"/>
              </a:rPr>
              <a:t>myButton</a:t>
            </a:r>
            <a:r>
              <a:rPr lang="en-US" altLang="en-US" sz="1800" dirty="0" smtClean="0">
                <a:latin typeface="Courier New" pitchFamily="49" charset="0"/>
              </a:rPr>
              <a:t> = new Button();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myButton.setText</a:t>
            </a:r>
            <a:r>
              <a:rPr lang="en-US" altLang="en-US" sz="1800" dirty="0" smtClean="0">
                <a:latin typeface="Courier New" pitchFamily="49" charset="0"/>
              </a:rPr>
              <a:t>("Say 'Hello World'");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myButton.setOnAction</a:t>
            </a:r>
            <a:r>
              <a:rPr lang="en-US" altLang="en-US" sz="1800" dirty="0" smtClean="0">
                <a:latin typeface="Courier New" pitchFamily="49" charset="0"/>
              </a:rPr>
              <a:t>(event -&gt;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 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("Hello World")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 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StackPane</a:t>
            </a:r>
            <a:r>
              <a:rPr lang="en-US" altLang="en-US" sz="1800" dirty="0" smtClean="0">
                <a:latin typeface="Courier New" pitchFamily="49" charset="0"/>
              </a:rPr>
              <a:t> root = new </a:t>
            </a:r>
            <a:r>
              <a:rPr lang="en-US" altLang="en-US" sz="1800" dirty="0" err="1" smtClean="0">
                <a:latin typeface="Courier New" pitchFamily="49" charset="0"/>
              </a:rPr>
              <a:t>StackPane</a:t>
            </a:r>
            <a:r>
              <a:rPr lang="en-US" altLang="en-US" sz="18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root.getChildren</a:t>
            </a:r>
            <a:r>
              <a:rPr lang="en-US" altLang="en-US" sz="1800" dirty="0" smtClean="0">
                <a:latin typeface="Courier New" pitchFamily="49" charset="0"/>
              </a:rPr>
              <a:t>().add(</a:t>
            </a:r>
            <a:r>
              <a:rPr lang="en-US" altLang="en-US" sz="1800" dirty="0" err="1" smtClean="0">
                <a:latin typeface="Courier New" pitchFamily="49" charset="0"/>
              </a:rPr>
              <a:t>myButton</a:t>
            </a:r>
            <a:r>
              <a:rPr lang="en-US" altLang="en-US" sz="1800" dirty="0" smtClean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primaryStage.setScene</a:t>
            </a:r>
            <a:r>
              <a:rPr lang="en-US" altLang="en-US" sz="1800" dirty="0" smtClean="0">
                <a:latin typeface="Courier New" pitchFamily="49" charset="0"/>
              </a:rPr>
              <a:t>(new Scene(root, 300, 250));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</a:rPr>
              <a:t>primaryStage.show</a:t>
            </a:r>
            <a:r>
              <a:rPr lang="en-US" altLang="en-US" sz="18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073236" y="2701638"/>
            <a:ext cx="1468582" cy="37407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ActionEvent</a:t>
            </a:r>
            <a:r>
              <a:rPr lang="en-US" altLang="en-US" smtClean="0"/>
              <a:t> Object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Event objects contain certain information about the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This information can be obtained by calling one of the event object’s methods.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Two of these methods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>
                <a:latin typeface="Courier New" pitchFamily="49" charset="0"/>
              </a:rPr>
              <a:t>getTarget</a:t>
            </a:r>
            <a:r>
              <a:rPr lang="en-US" altLang="en-US" sz="2400" dirty="0" smtClean="0"/>
              <a:t> - returns a reference to the object (e.g., the button) that generated this event.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>
                <a:latin typeface="Courier New" pitchFamily="49" charset="0"/>
              </a:rPr>
              <a:t>toString</a:t>
            </a:r>
            <a:r>
              <a:rPr lang="en-US" altLang="en-US" sz="2400" dirty="0" smtClean="0"/>
              <a:t> - returns the action command for this event as a </a:t>
            </a:r>
            <a:r>
              <a:rPr lang="en-US" altLang="en-US" sz="2400" dirty="0" smtClean="0">
                <a:latin typeface="Courier New" pitchFamily="49" charset="0"/>
              </a:rPr>
              <a:t>String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getTarget</a:t>
            </a:r>
            <a:r>
              <a:rPr lang="en-US" altLang="en-US" sz="2800" dirty="0" smtClean="0"/>
              <a:t> allows you to implement a single event handler class that handles more than one control’s event</a:t>
            </a:r>
          </a:p>
        </p:txBody>
      </p:sp>
    </p:spTree>
    <p:extLst>
      <p:ext uri="{BB962C8B-B14F-4D97-AF65-F5344CB8AC3E}">
        <p14:creationId xmlns:p14="http://schemas.microsoft.com/office/powerpoint/2010/main" val="36846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solidFill>
                  <a:srgbClr val="CC0099"/>
                </a:solidFill>
              </a:rPr>
              <a:t>Using a Single Handler on Multiple Components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2296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 smtClean="0"/>
              <a:t>We often want to use the same handler to respond to the same event on several components of the same type:</a:t>
            </a:r>
            <a:endParaRPr lang="en-US" altLang="en-US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handler1=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handler logic here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button1.setOnAction(handler1);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utton2.setOnAction(handler1);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 smtClean="0"/>
              <a:t>When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button1</a:t>
            </a:r>
            <a:r>
              <a:rPr lang="en-US" altLang="en-US" sz="2800" dirty="0" smtClean="0"/>
              <a:t> is clicked and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handler1</a:t>
            </a:r>
            <a:r>
              <a:rPr lang="en-US" altLang="en-US" sz="2800" dirty="0" smtClean="0"/>
              <a:t>’s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handle()</a:t>
            </a:r>
            <a:r>
              <a:rPr lang="en-US" altLang="en-US" sz="2800" dirty="0" smtClean="0">
                <a:cs typeface="Courier New" panose="02070309020205020404" pitchFamily="49" charset="0"/>
              </a:rPr>
              <a:t> </a:t>
            </a:r>
            <a:r>
              <a:rPr lang="en-US" altLang="en-US" sz="2800" dirty="0" smtClean="0"/>
              <a:t>with parameter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2800" dirty="0" smtClean="0"/>
              <a:t>, then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evt.getTarget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>
                <a:cs typeface="Courier New" panose="02070309020205020404" pitchFamily="49" charset="0"/>
              </a:rPr>
              <a:t> </a:t>
            </a:r>
            <a:r>
              <a:rPr lang="en-US" altLang="en-US" sz="2800" dirty="0" smtClean="0"/>
              <a:t>will return a reference to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button1</a:t>
            </a:r>
            <a:r>
              <a:rPr lang="en-US" altLang="en-US" sz="2800" dirty="0" smtClean="0"/>
              <a:t>. Similarly for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button2</a:t>
            </a:r>
            <a:r>
              <a:rPr lang="en-US" altLang="en-US" sz="2800" dirty="0" smtClean="0"/>
              <a:t>. Thus 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handle() </a:t>
            </a:r>
            <a:r>
              <a:rPr lang="en-US" altLang="en-US" sz="2800" dirty="0" smtClean="0"/>
              <a:t>method can distinguish which button is ``calling”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14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smtClean="0">
                <a:solidFill>
                  <a:srgbClr val="CC0099"/>
                </a:solidFill>
              </a:rPr>
              <a:t>The EventTarget Interface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Any component that can generate an event implements the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en-US" sz="2400" dirty="0" smtClean="0">
                <a:solidFill>
                  <a:srgbClr val="000000"/>
                </a:solidFill>
              </a:rPr>
              <a:t> interface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The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evt.getTarget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 smtClean="0">
                <a:solidFill>
                  <a:srgbClr val="000000"/>
                </a:solidFill>
              </a:rPr>
              <a:t>method  returns a reference to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getTarget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Typical use of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getTarget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casts the returned object to a known class type, for example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 smtClean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void handle(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Button b = (Button)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evt.getTarget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Use b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2416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Determining the Event Target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Consider a JavaFX program that displays two buttons on a stage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The title of the stage is the text of whichever button was last clicked</a:t>
            </a:r>
          </a:p>
        </p:txBody>
      </p:sp>
      <p:pic>
        <p:nvPicPr>
          <p:cNvPr id="4915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384425"/>
            <a:ext cx="1933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1933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4419600"/>
            <a:ext cx="1933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2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JFC, </a:t>
            </a:r>
            <a:r>
              <a:rPr lang="en-US" altLang="en-US" b="1" u="sng" dirty="0" smtClean="0"/>
              <a:t>AWT</a:t>
            </a:r>
            <a:r>
              <a:rPr lang="en-US" altLang="en-US" dirty="0" smtClean="0"/>
              <a:t>, Swing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AWT allows creation of applications and applets with GUI components.</a:t>
            </a:r>
          </a:p>
          <a:p>
            <a:pPr eaLnBrk="1" hangingPunct="1"/>
            <a:r>
              <a:rPr lang="en-US" altLang="en-US" sz="2800" dirty="0" smtClean="0"/>
              <a:t>The AWT does not actually draw user interface components on the screen.</a:t>
            </a:r>
          </a:p>
          <a:p>
            <a:pPr eaLnBrk="1" hangingPunct="1"/>
            <a:r>
              <a:rPr lang="en-US" altLang="en-US" sz="2800" dirty="0" smtClean="0"/>
              <a:t>The AWT communicates with a layer of software, </a:t>
            </a:r>
            <a:r>
              <a:rPr lang="en-US" altLang="en-US" sz="2800" i="1" dirty="0" smtClean="0"/>
              <a:t>peer classes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Each version of Java for a particular operating system has its own set of peer classes.</a:t>
            </a:r>
          </a:p>
        </p:txBody>
      </p:sp>
    </p:spTree>
    <p:extLst>
      <p:ext uri="{BB962C8B-B14F-4D97-AF65-F5344CB8AC3E}">
        <p14:creationId xmlns:p14="http://schemas.microsoft.com/office/powerpoint/2010/main" val="12127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>
                <a:solidFill>
                  <a:srgbClr val="CC0099"/>
                </a:solidFill>
              </a:rPr>
              <a:t>The Event Target Program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 button1 = new Button("One");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 button2 = new Button("Two");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Create the event handler using a lambda expression.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  event -&gt; 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Button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clickedButton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(Button) </a:t>
            </a:r>
            <a:r>
              <a:rPr lang="en-US" alt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event.getTarget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String </a:t>
            </a:r>
            <a:r>
              <a:rPr lang="en-US" alt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clickedButton.getText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set the new stage title.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Set the same event handler to BOTH buttons.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button1.setOnAction(handler);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button2.setOnAction(handler);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More code  ...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27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CC0099"/>
                </a:solidFill>
              </a:rPr>
              <a:t>Radio Buttons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Radio buttons are used to select a single option from a group of choices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r>
              <a:rPr lang="en-US" altLang="en-US" sz="2400" dirty="0" smtClean="0"/>
              <a:t>A radio button becomes selected when it is clicked on</a:t>
            </a:r>
          </a:p>
          <a:p>
            <a:pPr eaLnBrk="1" hangingPunct="1">
              <a:defRPr/>
            </a:pPr>
            <a:r>
              <a:rPr lang="en-US" altLang="en-US" sz="2400" dirty="0" smtClean="0"/>
              <a:t>Radio buttons are typically used in groups, with each radio button corresponding to a single choice in an associated group of choices</a:t>
            </a:r>
          </a:p>
          <a:p>
            <a:pPr eaLnBrk="1" hangingPunct="1">
              <a:defRPr/>
            </a:pPr>
            <a:r>
              <a:rPr lang="en-US" altLang="en-US" sz="2400" dirty="0" smtClean="0"/>
              <a:t>An object called a </a:t>
            </a:r>
            <a:r>
              <a:rPr lang="en-US" altLang="en-US" sz="2400" i="1" dirty="0" smtClean="0"/>
              <a:t>toggle group</a:t>
            </a:r>
            <a:r>
              <a:rPr lang="en-US" altLang="en-US" sz="2400" dirty="0" smtClean="0"/>
              <a:t> is used to manage the radio buttons in a single group, ensuring that at most one of them is selected at any time</a:t>
            </a:r>
          </a:p>
        </p:txBody>
      </p:sp>
      <p:pic>
        <p:nvPicPr>
          <p:cNvPr id="5120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144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RadioButton Constructors and Methods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229600" cy="281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RadioButton()</a:t>
            </a:r>
          </a:p>
          <a:p>
            <a:pPr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RadioButton(String text)</a:t>
            </a:r>
          </a:p>
          <a:p>
            <a:pPr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 isSelected()</a:t>
            </a:r>
          </a:p>
          <a:p>
            <a:pPr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setSelected(boolean value)</a:t>
            </a:r>
          </a:p>
          <a:p>
            <a:pPr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setToggleGroup(ToggleGroup value)</a:t>
            </a:r>
          </a:p>
          <a:p>
            <a:pPr eaLnBrk="1" hangingPunct="1"/>
            <a:endParaRPr lang="en-US" altLang="en-US" sz="28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Programming with Radio Buttons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Consider a program that allows the user to select one of a group of choices and click a button to display the currently selected choice in  a label</a:t>
            </a:r>
          </a:p>
        </p:txBody>
      </p:sp>
      <p:pic>
        <p:nvPicPr>
          <p:cNvPr id="532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3352800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0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CC0099"/>
                </a:solidFill>
              </a:rPr>
              <a:t>Radio Button Demo Program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First, create a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400" dirty="0" smtClean="0"/>
              <a:t> with a gray border. This will be used to hold the radio buttons. The gray border is a visual cue that the radio buttons form a group: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Vertical Box to hold the radio buttons.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radiosBox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radiosBox.setPadding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Insets(10, 10, 10, 10));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Set a gray border around the radio button box.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radiosBox.setStyle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("-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-border-color: gray;");  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err="1" smtClean="0"/>
              <a:t>ToggleGroup</a:t>
            </a:r>
            <a:endParaRPr lang="en-US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77200" cy="4724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Radio Buttons are usually mutually exclusive (i.e., if one is selected the others are off)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To implement this, create a </a:t>
            </a:r>
            <a:r>
              <a:rPr lang="en-US" altLang="en-US" dirty="0" err="1" smtClean="0"/>
              <a:t>ToggleGroup</a:t>
            </a:r>
            <a:r>
              <a:rPr lang="en-US" altLang="en-US" dirty="0" smtClean="0"/>
              <a:t>, and use the </a:t>
            </a:r>
            <a:r>
              <a:rPr lang="en-US" altLang="en-US" dirty="0" err="1" smtClean="0"/>
              <a:t>setToggleGroup</a:t>
            </a:r>
            <a:r>
              <a:rPr lang="en-US" altLang="en-US" dirty="0" smtClean="0"/>
              <a:t> method to set each radio button’s toggle group.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You still add each radio button to it’s parent Pane individually, but the </a:t>
            </a:r>
            <a:r>
              <a:rPr lang="en-US" altLang="en-US" dirty="0" err="1" smtClean="0"/>
              <a:t>ToggleGroup</a:t>
            </a:r>
            <a:r>
              <a:rPr lang="en-US" altLang="en-US" dirty="0" smtClean="0"/>
              <a:t> goes along with them.</a:t>
            </a:r>
            <a:endParaRPr lang="en-US" altLang="en-US" sz="2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Radio Button Demo Program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Create an array of strings to use as text for the radio buttons, create a toggle group object, and then create an array of radio buttons: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[]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optionLabels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{"Walk", "Drive", "Take Public Transportation"};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Create a toggle group, and the array of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radiosGroup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optionLabels.length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 k &lt;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radioButtons.length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k++)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new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optionLabels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   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[k].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setToggleGroup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radiosGroup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1765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solidFill>
                  <a:srgbClr val="CC0099"/>
                </a:solidFill>
              </a:rPr>
              <a:t>Radio Button Demo Program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229600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Add the radio buttons to the </a:t>
            </a:r>
            <a:r>
              <a:rPr lang="en-US" altLang="en-US" sz="2800" dirty="0" err="1" smtClean="0"/>
              <a:t>Vbox</a:t>
            </a:r>
            <a:r>
              <a:rPr lang="en-US" altLang="en-US" sz="2800" dirty="0" smtClean="0"/>
              <a:t> and select the first radio button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radiosBox.getChildren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setSelected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Construct the top-level box that will be the root of the scene graph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topLevelBox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topLevelBox.setAlignment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topLevelBox.setPadding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Insets(10,50,10,50));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     </a:t>
            </a:r>
            <a:endParaRPr lang="en-US" alt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5310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1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The Radio Demo Program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Create the show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election Button and the label to display the selected option and add them to the top-level box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Button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showSelectionButton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=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        new Button("Show Selection");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Label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selectionLabel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= new Label(); 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topLevelBox.getChildren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().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addAll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radiosBox,showSelectionButton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,  	   		             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selectionLabel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Adobe Song Std L" pitchFamily="18" charset="-128"/>
                <a:ea typeface="Adobe Song Std L" pitchFamily="18" charset="-128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8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83127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Determining Selected Radio Buttons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9382" y="1226127"/>
            <a:ext cx="8645236" cy="4572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The </a:t>
            </a:r>
            <a:r>
              <a:rPr lang="en-US" altLang="en-US" sz="2800" dirty="0" err="1" smtClean="0">
                <a:latin typeface="Courier New" pitchFamily="49" charset="0"/>
              </a:rPr>
              <a:t>RadioButton</a:t>
            </a:r>
            <a:r>
              <a:rPr lang="en-US" altLang="en-US" sz="2800" dirty="0" smtClean="0"/>
              <a:t> class’s </a:t>
            </a:r>
            <a:r>
              <a:rPr lang="en-US" altLang="en-US" sz="2800" dirty="0" err="1" smtClean="0">
                <a:latin typeface="Courier New" pitchFamily="49" charset="0"/>
              </a:rPr>
              <a:t>isSelected</a:t>
            </a:r>
            <a:r>
              <a:rPr lang="en-US" altLang="en-US" sz="2800" dirty="0" smtClean="0"/>
              <a:t> method returns a </a:t>
            </a:r>
            <a:r>
              <a:rPr lang="en-US" altLang="en-US" sz="2800" dirty="0" err="1" smtClean="0">
                <a:latin typeface="Courier New" pitchFamily="49" charset="0"/>
              </a:rPr>
              <a:t>boolean</a:t>
            </a:r>
            <a:r>
              <a:rPr lang="en-US" altLang="en-US" sz="2800" dirty="0" smtClean="0"/>
              <a:t> value indicating if the radio button is selected.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latin typeface="Courier New" pitchFamily="49" charset="0"/>
                <a:ea typeface="+mn-ea"/>
              </a:rPr>
              <a:t>if (</a:t>
            </a:r>
            <a:r>
              <a:rPr lang="en-US" altLang="en-US" sz="2400" dirty="0" err="1" smtClean="0">
                <a:latin typeface="Courier New" pitchFamily="49" charset="0"/>
                <a:ea typeface="+mn-ea"/>
              </a:rPr>
              <a:t>radio.isSelected</a:t>
            </a:r>
            <a:r>
              <a:rPr lang="en-US" altLang="en-US" sz="2400" dirty="0" smtClean="0">
                <a:latin typeface="Courier New" pitchFamily="49" charset="0"/>
                <a:ea typeface="+mn-ea"/>
              </a:rPr>
              <a:t>()) {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latin typeface="Courier New" pitchFamily="49" charset="0"/>
                <a:ea typeface="+mn-ea"/>
              </a:rPr>
              <a:t>  // Code here executes if the radio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latin typeface="Courier New" pitchFamily="49" charset="0"/>
                <a:ea typeface="+mn-ea"/>
              </a:rPr>
              <a:t>  // button is selected. }</a:t>
            </a:r>
          </a:p>
          <a:p>
            <a:pPr eaLnBrk="1" hangingPunct="1"/>
            <a:r>
              <a:rPr lang="en-US" altLang="en-US" sz="2800" dirty="0" smtClean="0"/>
              <a:t> A </a:t>
            </a:r>
            <a:r>
              <a:rPr lang="en-US" altLang="en-US" sz="2800" dirty="0" err="1" smtClean="0"/>
              <a:t>RadioButton</a:t>
            </a:r>
            <a:r>
              <a:rPr lang="en-US" altLang="en-US" sz="2800" dirty="0" smtClean="0"/>
              <a:t> can be selected or deselected in code using the method </a:t>
            </a:r>
            <a:r>
              <a:rPr lang="en-US" altLang="en-US" sz="2800" dirty="0" err="1" smtClean="0"/>
              <a:t>setSelected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boolean</a:t>
            </a:r>
            <a:r>
              <a:rPr lang="en-US" altLang="en-US" sz="28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latin typeface="Courier New" pitchFamily="49" charset="0"/>
                <a:ea typeface="+mn-ea"/>
              </a:rPr>
              <a:t>if (</a:t>
            </a:r>
            <a:r>
              <a:rPr lang="en-US" altLang="en-US" sz="2400" dirty="0" err="1" smtClean="0">
                <a:latin typeface="Courier New" pitchFamily="49" charset="0"/>
                <a:ea typeface="+mn-ea"/>
              </a:rPr>
              <a:t>turnon</a:t>
            </a:r>
            <a:r>
              <a:rPr lang="en-US" altLang="en-US" sz="2400" dirty="0" smtClean="0">
                <a:latin typeface="Courier New" pitchFamily="49" charset="0"/>
                <a:ea typeface="+mn-ea"/>
              </a:rPr>
              <a:t>) //I want to turn on radio button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latin typeface="Courier New" pitchFamily="49" charset="0"/>
                <a:ea typeface="+mn-ea"/>
              </a:rPr>
              <a:t>	  </a:t>
            </a:r>
            <a:r>
              <a:rPr lang="en-US" altLang="en-US" sz="2400" dirty="0" err="1" smtClean="0">
                <a:latin typeface="Courier New" pitchFamily="49" charset="0"/>
                <a:ea typeface="+mn-ea"/>
              </a:rPr>
              <a:t>radio.setSelected</a:t>
            </a:r>
            <a:r>
              <a:rPr lang="en-US" altLang="en-US" sz="2400" dirty="0" smtClean="0">
                <a:latin typeface="Courier New" pitchFamily="49" charset="0"/>
                <a:ea typeface="+mn-ea"/>
              </a:rPr>
              <a:t>(true);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latin typeface="Courier New" pitchFamily="49" charset="0"/>
                <a:ea typeface="+mn-ea"/>
              </a:rPr>
              <a:t>else </a:t>
            </a:r>
            <a:r>
              <a:rPr lang="en-US" altLang="en-US" sz="2400" dirty="0" err="1" smtClean="0">
                <a:latin typeface="Courier New" pitchFamily="49" charset="0"/>
                <a:ea typeface="+mn-ea"/>
              </a:rPr>
              <a:t>radio.setSelected</a:t>
            </a:r>
            <a:r>
              <a:rPr lang="en-US" altLang="en-US" sz="2400" dirty="0" smtClean="0">
                <a:latin typeface="Courier New" pitchFamily="49" charset="0"/>
                <a:ea typeface="+mn-ea"/>
              </a:rPr>
              <a:t>(false);   </a:t>
            </a:r>
          </a:p>
          <a:p>
            <a:pPr lvl="1" eaLnBrk="1" hangingPunct="1">
              <a:buFontTx/>
              <a:buNone/>
            </a:pPr>
            <a:endParaRPr lang="en-US" altLang="en-US" sz="2400" dirty="0" smtClean="0"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4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JFC, </a:t>
            </a:r>
            <a:r>
              <a:rPr lang="en-US" altLang="en-US" b="1" u="sng" dirty="0" smtClean="0"/>
              <a:t>AWT</a:t>
            </a:r>
            <a:r>
              <a:rPr lang="en-US" altLang="en-US" dirty="0" smtClean="0"/>
              <a:t>, Swing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Java programs using the AWT: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look consistent with other applications on the same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offer only components that are common to all the operating systems that support Java.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behavior of components across various operating systems can differ.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Programmers cannot easily extend the AWT components.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AWT components are commonly called </a:t>
            </a:r>
            <a:r>
              <a:rPr lang="en-US" altLang="en-US" sz="2800" i="1" smtClean="0"/>
              <a:t>heavyweight components</a:t>
            </a:r>
            <a:r>
              <a:rPr lang="en-US" altLang="en-US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1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Radio Button Demo Program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Finally, create an event handler for the button. The handler determines the selected radio button and sets its text as the text of the selection label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Set the handler for the show selection button.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event -&gt;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rb.isSelected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selectionLabel.setText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rb.getText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return;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};  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showSelectionButton.setOnAction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(handler);</a:t>
            </a:r>
          </a:p>
        </p:txBody>
      </p:sp>
    </p:spTree>
    <p:extLst>
      <p:ext uri="{BB962C8B-B14F-4D97-AF65-F5344CB8AC3E}">
        <p14:creationId xmlns:p14="http://schemas.microsoft.com/office/powerpoint/2010/main" val="36590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Check Boxes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Check boxes are a used to select </a:t>
            </a:r>
            <a:r>
              <a:rPr lang="en-US" altLang="en-US" sz="2800" i="1" dirty="0" smtClean="0"/>
              <a:t>any</a:t>
            </a:r>
            <a:r>
              <a:rPr lang="en-US" altLang="en-US" sz="2800" dirty="0" smtClean="0"/>
              <a:t> number of options from a group of options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Programming with check boxes is just like programming with radio buttons, except you do not need to use a toggle group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</p:txBody>
      </p:sp>
      <p:pic>
        <p:nvPicPr>
          <p:cNvPr id="5939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1905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Displaying Images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/>
              <a:t>Using images requires the use of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400" smtClean="0"/>
              <a:t> classes</a:t>
            </a:r>
          </a:p>
          <a:p>
            <a:pPr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400" smtClean="0"/>
              <a:t> is used to create an in-memory representation of an image.  </a:t>
            </a:r>
          </a:p>
          <a:p>
            <a:pPr eaLnBrk="1" hangingPunct="1"/>
            <a:r>
              <a:rPr lang="en-US" altLang="en-US" sz="2400" smtClean="0"/>
              <a:t>The image may be in an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en-US" sz="2400" smtClean="0"/>
              <a:t> object, or may be in a location online (specified by a URL string), or on the local file  system (specified by a pathname string)</a:t>
            </a:r>
          </a:p>
          <a:p>
            <a:pPr eaLnBrk="1" hangingPunct="1"/>
            <a:r>
              <a:rPr lang="en-US" altLang="en-US" sz="2400" smtClean="0"/>
              <a:t>An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400" smtClean="0"/>
              <a:t> object is not a JavaFX node, so cannot be displayed on the screen</a:t>
            </a:r>
          </a:p>
          <a:p>
            <a:pPr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400" smtClean="0"/>
              <a:t> is a subclass of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2400" smtClean="0"/>
              <a:t>: it is used to wrap Image objects for screen display</a:t>
            </a:r>
          </a:p>
        </p:txBody>
      </p:sp>
    </p:spTree>
    <p:extLst>
      <p:ext uri="{BB962C8B-B14F-4D97-AF65-F5344CB8AC3E}">
        <p14:creationId xmlns:p14="http://schemas.microsoft.com/office/powerpoint/2010/main" val="34355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</a:rPr>
              <a:t>The </a:t>
            </a:r>
            <a:r>
              <a:rPr lang="en-US" altLang="en-US" sz="3200" smtClean="0">
                <a:solidFill>
                  <a:srgbClr val="CC0099"/>
                </a:solidFill>
                <a:cs typeface="Courier New" panose="02070309020205020404" pitchFamily="49" charset="0"/>
              </a:rPr>
              <a:t>Image</a:t>
            </a:r>
            <a:r>
              <a:rPr lang="en-US" altLang="en-US" sz="3200" smtClean="0">
                <a:solidFill>
                  <a:srgbClr val="CC0099"/>
                </a:solidFill>
              </a:rPr>
              <a:t> Class and </a:t>
            </a:r>
            <a:r>
              <a:rPr lang="en-US" altLang="en-US" sz="3200" smtClean="0">
                <a:solidFill>
                  <a:srgbClr val="CC0099"/>
                </a:solidFill>
                <a:cs typeface="Courier New" panose="02070309020205020404" pitchFamily="49" charset="0"/>
              </a:rPr>
              <a:t>ImageView</a:t>
            </a:r>
            <a:r>
              <a:rPr lang="en-US" altLang="en-US" sz="3200" smtClean="0">
                <a:solidFill>
                  <a:srgbClr val="CC0099"/>
                </a:solidFill>
              </a:rPr>
              <a:t> Classes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00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stream)</a:t>
            </a:r>
            <a:r>
              <a:rPr lang="en-US" altLang="en-US" sz="2000" dirty="0" smtClean="0"/>
              <a:t>: This constructor creates an image from an input stream, for example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/>
              <a:t>           </a:t>
            </a:r>
            <a:r>
              <a:rPr lang="en-US" altLang="en-US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Image(new </a:t>
            </a:r>
            <a:r>
              <a:rPr lang="en-US" altLang="en-US" sz="20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(“tiger.jpg”);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Image(String location)</a:t>
            </a:r>
            <a:r>
              <a:rPr lang="en-US" altLang="en-US" sz="2000" dirty="0" smtClean="0">
                <a:cs typeface="Courier New" panose="02070309020205020404" pitchFamily="49" charset="0"/>
              </a:rPr>
              <a:t>: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/>
              <a:t>Creates an image by fetching content from a local file system location or from a URL, for example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/>
              <a:t>           </a:t>
            </a:r>
            <a:r>
              <a:rPr lang="en-US" altLang="en-US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Image(“c:\\temp\\images\\tiger.jpg”);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(Image image)</a:t>
            </a:r>
            <a:r>
              <a:rPr lang="en-US" altLang="en-US" sz="2000" dirty="0" smtClean="0">
                <a:cs typeface="Courier New" panose="02070309020205020404" pitchFamily="49" charset="0"/>
              </a:rPr>
              <a:t>: </a:t>
            </a:r>
            <a:r>
              <a:rPr lang="en-US" altLang="en-US" sz="2000" dirty="0" smtClean="0"/>
              <a:t>Creates an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 smtClean="0"/>
              <a:t> object by wrapping an in-memory Image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location)</a:t>
            </a:r>
            <a:r>
              <a:rPr lang="en-US" altLang="en-US" sz="2000" dirty="0" smtClean="0">
                <a:cs typeface="Courier New" panose="02070309020205020404" pitchFamily="49" charset="0"/>
              </a:rPr>
              <a:t>: </a:t>
            </a:r>
            <a:r>
              <a:rPr lang="en-US" altLang="en-US" sz="2000" dirty="0" smtClean="0"/>
              <a:t>Fetches content from the given location, internally creates an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000" dirty="0" smtClean="0"/>
              <a:t> object, and wraps 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cs typeface="Courier New" panose="02070309020205020404" pitchFamily="49" charset="0"/>
              </a:rPr>
              <a:t>: </a:t>
            </a:r>
            <a:r>
              <a:rPr lang="en-US" altLang="en-US" sz="2000" dirty="0" smtClean="0"/>
              <a:t>creates an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 smtClean="0"/>
              <a:t> object without an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000" dirty="0" smtClean="0"/>
              <a:t>. The image can be set with the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setImage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(Image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 smtClean="0">
                <a:cs typeface="Courier New" panose="02070309020205020404" pitchFamily="49" charset="0"/>
              </a:rPr>
              <a:t> </a:t>
            </a:r>
            <a:r>
              <a:rPr lang="en-US" altLang="en-US" sz="2000" dirty="0" smtClean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1115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CC0099"/>
                </a:solidFill>
              </a:rPr>
              <a:t>The </a:t>
            </a:r>
            <a:r>
              <a:rPr lang="en-US" altLang="en-US" smtClean="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mtClean="0">
                <a:solidFill>
                  <a:srgbClr val="CC0099"/>
                </a:solidFill>
              </a:rPr>
              <a:t> Control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The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 smtClean="0"/>
              <a:t> control allows the user to enter a single line of input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 smtClean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 smtClean="0"/>
              <a:t>You can create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 smtClean="0"/>
              <a:t> objects using the following constructors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</p:txBody>
      </p:sp>
      <p:pic>
        <p:nvPicPr>
          <p:cNvPr id="624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2286000"/>
            <a:ext cx="2352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8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mtClean="0">
                <a:solidFill>
                  <a:srgbClr val="CC0099"/>
                </a:solidFill>
              </a:rPr>
              <a:t> Methods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229600" cy="3733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(String text)</a:t>
            </a:r>
          </a:p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en-US" sz="2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setEditable</a:t>
            </a: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value)</a:t>
            </a:r>
          </a:p>
          <a:p>
            <a:pPr eaLnBrk="1" hangingPunct="1">
              <a:defRPr/>
            </a:pPr>
            <a:r>
              <a:rPr lang="en-US" altLang="en-US" sz="2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isEditable</a:t>
            </a: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clear()</a:t>
            </a:r>
          </a:p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setPrefColumnCount</a:t>
            </a: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count)</a:t>
            </a:r>
          </a:p>
        </p:txBody>
      </p:sp>
    </p:spTree>
    <p:extLst>
      <p:ext uri="{BB962C8B-B14F-4D97-AF65-F5344CB8AC3E}">
        <p14:creationId xmlns:p14="http://schemas.microsoft.com/office/powerpoint/2010/main" val="29177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Working With</a:t>
            </a:r>
            <a:r>
              <a:rPr lang="en-US" altLang="en-US" sz="3600" smtClean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smtClean="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3600" smtClean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smtClean="0">
                <a:solidFill>
                  <a:srgbClr val="CC0099"/>
                </a:solidFill>
              </a:rPr>
              <a:t>Controls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229600" cy="464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Most of the time, we want to process the content of the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 smtClean="0"/>
              <a:t> only after the user presses 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800" dirty="0" smtClean="0"/>
              <a:t> key, and not after every character typed</a:t>
            </a:r>
          </a:p>
          <a:p>
            <a:pPr eaLnBrk="1" hangingPunct="1">
              <a:defRPr/>
            </a:pPr>
            <a:r>
              <a:rPr lang="en-US" altLang="en-US" sz="2800" dirty="0" smtClean="0"/>
              <a:t>When the user types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800" dirty="0" smtClean="0"/>
              <a:t>, the text field will fire an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800" dirty="0" smtClean="0"/>
              <a:t>We can handle </a:t>
            </a:r>
            <a:r>
              <a:rPr lang="en-US" altLang="en-US" sz="2800" dirty="0" smtClean="0">
                <a:cs typeface="Courier New" panose="02070309020205020404" pitchFamily="49" charset="0"/>
              </a:rPr>
              <a:t>these events</a:t>
            </a:r>
            <a:r>
              <a:rPr lang="en-US" altLang="en-US" sz="2800" dirty="0" smtClean="0"/>
              <a:t> by setting an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800" dirty="0" smtClean="0"/>
              <a:t> handler on the text field: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 ….;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myTextField.setOnAction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</a:t>
            </a:r>
          </a:p>
        </p:txBody>
      </p:sp>
    </p:spTree>
    <p:extLst>
      <p:ext uri="{BB962C8B-B14F-4D97-AF65-F5344CB8AC3E}">
        <p14:creationId xmlns:p14="http://schemas.microsoft.com/office/powerpoint/2010/main" val="33749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3200" smtClean="0">
                <a:solidFill>
                  <a:srgbClr val="CC0099"/>
                </a:solidFill>
              </a:rPr>
              <a:t> Demo Program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This </a:t>
            </a:r>
            <a:r>
              <a:rPr lang="en-US" altLang="en-US" sz="2800" dirty="0" err="1" smtClean="0"/>
              <a:t>progam</a:t>
            </a:r>
            <a:r>
              <a:rPr lang="en-US" altLang="en-US" sz="2800" dirty="0" smtClean="0"/>
              <a:t> allows a user to enter an integer in one text field, and it displays the square in a second (</a:t>
            </a:r>
            <a:r>
              <a:rPr lang="en-US" altLang="en-US" sz="2800" dirty="0" err="1" smtClean="0"/>
              <a:t>uneditable</a:t>
            </a:r>
            <a:r>
              <a:rPr lang="en-US" altLang="en-US" sz="2800" dirty="0" smtClean="0"/>
              <a:t>) text field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buFontTx/>
              <a:buNone/>
              <a:defRPr/>
            </a:pPr>
            <a:endParaRPr lang="en-US" alt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 smtClean="0"/>
              <a:t>The user interface uses a couple of labels to identify the purpose of the text fields to the user</a:t>
            </a:r>
          </a:p>
        </p:txBody>
      </p:sp>
      <p:pic>
        <p:nvPicPr>
          <p:cNvPr id="655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28950"/>
            <a:ext cx="3590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2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smtClean="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4000" smtClean="0">
                <a:solidFill>
                  <a:srgbClr val="CC0099"/>
                </a:solidFill>
              </a:rPr>
              <a:t> Demo Program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dirty="0" smtClean="0"/>
              <a:t>Create the two labels and the two text fields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       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labels for the user interface.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Label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inputLabel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Label("Number: 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Label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Label("Square of Number: 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Create the text fields for the user interface.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inputTextField.setPrefColumnCount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outputTextField.setPrefColumnCount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outputTextField.setEditable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   </a:t>
            </a:r>
          </a:p>
        </p:txBody>
      </p:sp>
    </p:spTree>
    <p:extLst>
      <p:ext uri="{BB962C8B-B14F-4D97-AF65-F5344CB8AC3E}">
        <p14:creationId xmlns:p14="http://schemas.microsoft.com/office/powerpoint/2010/main" val="8850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smtClean="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4000" smtClean="0">
                <a:solidFill>
                  <a:srgbClr val="CC0099"/>
                </a:solidFill>
              </a:rPr>
              <a:t> Demo Program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582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Create an </a:t>
            </a:r>
            <a:r>
              <a:rPr lang="en-US" altLang="en-US" dirty="0" err="1" smtClean="0"/>
              <a:t>Hbox</a:t>
            </a:r>
            <a:r>
              <a:rPr lang="en-US" altLang="en-US" dirty="0" smtClean="0"/>
              <a:t> to hold the labels and text fields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add  the labels and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textfields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hBox.setAlignment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hBox.setPadding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Insets(10));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hBox.getChildren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inputLabel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01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JFC, AWT, </a:t>
            </a:r>
            <a:r>
              <a:rPr lang="en-US" altLang="en-US" b="1" u="sng" dirty="0" smtClean="0"/>
              <a:t>Swing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Swing was introduced with the release of Java 2.</a:t>
            </a:r>
          </a:p>
          <a:p>
            <a:pPr eaLnBrk="1" hangingPunct="1"/>
            <a:r>
              <a:rPr lang="en-US" altLang="en-US" sz="2400" i="1" dirty="0" smtClean="0"/>
              <a:t>Swing </a:t>
            </a:r>
            <a:r>
              <a:rPr lang="en-US" altLang="en-US" sz="2400" dirty="0" smtClean="0"/>
              <a:t>is a library of classes that provide an improved alternative for creating GUI applications and applets.</a:t>
            </a:r>
          </a:p>
          <a:p>
            <a:pPr eaLnBrk="1" hangingPunct="1"/>
            <a:r>
              <a:rPr lang="en-US" altLang="en-US" sz="2400" dirty="0" smtClean="0"/>
              <a:t>Very few Swing classes rely on peer classes, so they are referred to as </a:t>
            </a:r>
            <a:r>
              <a:rPr lang="en-US" altLang="en-US" sz="2400" i="1" dirty="0" smtClean="0"/>
              <a:t>lightweight components.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Swing draws most of its own components.</a:t>
            </a:r>
          </a:p>
          <a:p>
            <a:pPr eaLnBrk="1" hangingPunct="1"/>
            <a:r>
              <a:rPr lang="en-US" altLang="en-US" sz="2400" dirty="0" smtClean="0"/>
              <a:t>Swing components have a consistent look and predictable behavior on any operating system.</a:t>
            </a:r>
          </a:p>
          <a:p>
            <a:pPr eaLnBrk="1" hangingPunct="1"/>
            <a:r>
              <a:rPr lang="en-US" altLang="en-US" sz="2400" dirty="0" smtClean="0"/>
              <a:t>Swing components can be easily extended.</a:t>
            </a:r>
          </a:p>
        </p:txBody>
      </p:sp>
    </p:spTree>
    <p:extLst>
      <p:ext uri="{BB962C8B-B14F-4D97-AF65-F5344CB8AC3E}">
        <p14:creationId xmlns:p14="http://schemas.microsoft.com/office/powerpoint/2010/main" val="2731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3600" smtClean="0">
                <a:solidFill>
                  <a:srgbClr val="CC0099"/>
                </a:solidFill>
              </a:rPr>
              <a:t> Demo Program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Create the event handler and set it on the input </a:t>
            </a:r>
            <a:r>
              <a:rPr lang="en-US" altLang="en-US" sz="2400" smtClean="0"/>
              <a:t>text field:</a:t>
            </a:r>
            <a:endParaRPr lang="en-US" altLang="en-US" sz="2400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event -&gt;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Get Number from input text field.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inputTextField.getText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().trim();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Write the square to the output text field.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number*number;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	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outputTextField.setText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(square));           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handler on the input text field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inputTextField.setOnAction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(handler); </a:t>
            </a:r>
          </a:p>
        </p:txBody>
      </p:sp>
    </p:spTree>
    <p:extLst>
      <p:ext uri="{BB962C8B-B14F-4D97-AF65-F5344CB8AC3E}">
        <p14:creationId xmlns:p14="http://schemas.microsoft.com/office/powerpoint/2010/main" val="9390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Managers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An important part of designing a GUI application is determining the layout of the components.</a:t>
            </a:r>
          </a:p>
          <a:p>
            <a:pPr eaLnBrk="1" hangingPunct="1"/>
            <a:r>
              <a:rPr lang="en-US" altLang="en-US" sz="2800" dirty="0" smtClean="0"/>
              <a:t>The term </a:t>
            </a:r>
            <a:r>
              <a:rPr lang="en-US" altLang="en-US" sz="2800" i="1" dirty="0" smtClean="0"/>
              <a:t>layout </a:t>
            </a:r>
            <a:r>
              <a:rPr lang="en-US" altLang="en-US" sz="2800" dirty="0" smtClean="0"/>
              <a:t>refers to the positioning and sizing of components.</a:t>
            </a:r>
          </a:p>
          <a:p>
            <a:pPr eaLnBrk="1" hangingPunct="1"/>
            <a:r>
              <a:rPr lang="en-US" altLang="en-US" sz="2800" dirty="0" smtClean="0"/>
              <a:t>In Java, you do not normally specify the exact location of a component within a window.</a:t>
            </a:r>
          </a:p>
          <a:p>
            <a:pPr eaLnBrk="1" hangingPunct="1"/>
            <a:r>
              <a:rPr lang="en-US" altLang="en-US" sz="2800" dirty="0" smtClean="0"/>
              <a:t>In Swing, a </a:t>
            </a:r>
            <a:r>
              <a:rPr lang="en-US" altLang="en-US" sz="2800" dirty="0" err="1" smtClean="0"/>
              <a:t>JPanel</a:t>
            </a:r>
            <a:r>
              <a:rPr lang="en-US" altLang="en-US" sz="2800" dirty="0" smtClean="0"/>
              <a:t> is given a layout manager object.</a:t>
            </a:r>
          </a:p>
          <a:p>
            <a:pPr eaLnBrk="1" hangingPunct="1"/>
            <a:r>
              <a:rPr lang="en-US" altLang="en-US" sz="2800" dirty="0" smtClean="0"/>
              <a:t>In FX, the various subclasses of Pane have differing layouts already associated with them.</a:t>
            </a:r>
          </a:p>
        </p:txBody>
      </p:sp>
    </p:spTree>
    <p:extLst>
      <p:ext uri="{BB962C8B-B14F-4D97-AF65-F5344CB8AC3E}">
        <p14:creationId xmlns:p14="http://schemas.microsoft.com/office/powerpoint/2010/main" val="25809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Layouts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527" y="1281545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JavaFX</a:t>
            </a:r>
            <a:r>
              <a:rPr lang="en-US" altLang="en-US" sz="2800" dirty="0" smtClean="0"/>
              <a:t> provides several Panes with different layouts:</a:t>
            </a:r>
          </a:p>
          <a:p>
            <a:pPr lvl="1" eaLnBrk="1" hangingPunct="1"/>
            <a:r>
              <a:rPr lang="en-US" altLang="en-US" sz="2400" dirty="0" err="1" smtClean="0">
                <a:latin typeface="Courier New" pitchFamily="49" charset="0"/>
              </a:rPr>
              <a:t>VBox</a:t>
            </a:r>
            <a:r>
              <a:rPr lang="en-US" altLang="en-US" sz="2400" dirty="0" smtClean="0"/>
              <a:t> - Arranges components in one vertical column. </a:t>
            </a:r>
          </a:p>
          <a:p>
            <a:pPr lvl="1" eaLnBrk="1" hangingPunct="1"/>
            <a:r>
              <a:rPr lang="en-US" altLang="en-US" sz="2400" dirty="0" err="1" smtClean="0">
                <a:latin typeface="Courier New" pitchFamily="49" charset="0"/>
              </a:rPr>
              <a:t>HBox</a:t>
            </a:r>
            <a:r>
              <a:rPr lang="en-US" altLang="en-US" sz="2400" dirty="0" smtClean="0"/>
              <a:t> - Arranges components in one horizontal row. </a:t>
            </a:r>
          </a:p>
          <a:p>
            <a:pPr lvl="1" eaLnBrk="1" hangingPunct="1"/>
            <a:r>
              <a:rPr lang="en-US" altLang="en-US" sz="2400" dirty="0" err="1" smtClean="0">
                <a:latin typeface="Courier New" pitchFamily="49" charset="0"/>
              </a:rPr>
              <a:t>TilePane</a:t>
            </a:r>
            <a:r>
              <a:rPr lang="en-US" altLang="en-US" sz="2400" dirty="0" smtClean="0"/>
              <a:t> - Arranges components in a grid of uniformly-sized “tiles” (horizontally or vertically), wrapping around when the desired size is exceeded. </a:t>
            </a:r>
            <a:endParaRPr lang="en-US" altLang="en-US" sz="2400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sz="2400" dirty="0" err="1" smtClean="0">
                <a:latin typeface="Courier New" pitchFamily="49" charset="0"/>
              </a:rPr>
              <a:t>FlowPane</a:t>
            </a:r>
            <a:r>
              <a:rPr lang="en-US" altLang="en-US" sz="2400" dirty="0" smtClean="0"/>
              <a:t> - Arranges components in a grid of possibly uneven “tiles”, wrapping around when the desired size is exceeded. </a:t>
            </a:r>
          </a:p>
          <a:p>
            <a:pPr lvl="1" eaLnBrk="1" hangingPunct="1"/>
            <a:r>
              <a:rPr lang="en-US" altLang="en-US" sz="2400" dirty="0" err="1" smtClean="0">
                <a:latin typeface="Courier New" pitchFamily="49" charset="0"/>
              </a:rPr>
              <a:t>BorderPane</a:t>
            </a:r>
            <a:r>
              <a:rPr lang="en-US" altLang="en-US" sz="2400" dirty="0" smtClean="0"/>
              <a:t> - Arranges components in five regions:</a:t>
            </a:r>
          </a:p>
          <a:p>
            <a:pPr lvl="2" eaLnBrk="1" hangingPunct="1"/>
            <a:r>
              <a:rPr lang="en-US" altLang="en-US" sz="2000" dirty="0" smtClean="0"/>
              <a:t>North, South, East, West, and Center.</a:t>
            </a:r>
          </a:p>
          <a:p>
            <a:pPr lvl="1" eaLnBrk="1" hangingPunct="1"/>
            <a:r>
              <a:rPr lang="en-US" altLang="en-US" sz="2400" dirty="0" err="1" smtClean="0">
                <a:latin typeface="Courier New" pitchFamily="49" charset="0"/>
              </a:rPr>
              <a:t>GridPane</a:t>
            </a:r>
            <a:r>
              <a:rPr lang="en-US" altLang="en-US" sz="2400" dirty="0" smtClean="0"/>
              <a:t> - Arranges components in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32580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BorderPane</a:t>
            </a:r>
            <a:r>
              <a:rPr lang="en-US" altLang="en-US" dirty="0" smtClean="0"/>
              <a:t> Layout</a:t>
            </a:r>
          </a:p>
        </p:txBody>
      </p:sp>
      <p:pic>
        <p:nvPicPr>
          <p:cNvPr id="8806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33613"/>
            <a:ext cx="6781800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Text Box 7"/>
          <p:cNvSpPr txBox="1">
            <a:spLocks noChangeArrowheads="1"/>
          </p:cNvSpPr>
          <p:nvPr/>
        </p:nvSpPr>
        <p:spPr bwMode="auto">
          <a:xfrm>
            <a:off x="1676400" y="1319213"/>
            <a:ext cx="541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dirty="0" err="1" smtClean="0">
                <a:latin typeface="Courier New" pitchFamily="49" charset="0"/>
              </a:rPr>
              <a:t>BorderPane</a:t>
            </a:r>
            <a:r>
              <a:rPr lang="en-US" altLang="en-US" dirty="0" smtClean="0"/>
              <a:t> </a:t>
            </a:r>
            <a:r>
              <a:rPr lang="en-US" altLang="en-US" dirty="0"/>
              <a:t>manages five regions where components can be placed.</a:t>
            </a:r>
          </a:p>
        </p:txBody>
      </p:sp>
    </p:spTree>
    <p:extLst>
      <p:ext uri="{BB962C8B-B14F-4D97-AF65-F5344CB8AC3E}">
        <p14:creationId xmlns:p14="http://schemas.microsoft.com/office/powerpoint/2010/main" val="10753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C0099"/>
                </a:solidFill>
              </a:rPr>
              <a:t>Nested Layouts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You can achieve the look you want by nesting different types of panes</a:t>
            </a:r>
          </a:p>
          <a:p>
            <a:pPr eaLnBrk="1" hangingPunct="1"/>
            <a:endParaRPr lang="en-US" altLang="en-US" sz="2400" smtClean="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 smtClean="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 smtClean="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The above UI uses a </a:t>
            </a: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400" smtClean="0">
                <a:solidFill>
                  <a:srgbClr val="000000"/>
                </a:solidFill>
              </a:rPr>
              <a:t> with center alignment containing a label and a </a:t>
            </a: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2400" smtClean="0">
                <a:solidFill>
                  <a:srgbClr val="000000"/>
                </a:solidFill>
              </a:rPr>
              <a:t>, also with center alignment</a:t>
            </a:r>
          </a:p>
        </p:txBody>
      </p:sp>
      <p:pic>
        <p:nvPicPr>
          <p:cNvPr id="3072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862263"/>
            <a:ext cx="22479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7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-107" charset="0"/>
              </a:rPr>
              <a:t>Nested Panes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Containers that contain other components make up the </a:t>
            </a:r>
            <a:r>
              <a:rPr lang="en-US" sz="2800" i="1" dirty="0" smtClean="0"/>
              <a:t>containment hierarchy</a:t>
            </a:r>
            <a:r>
              <a:rPr lang="en-US" sz="2800" dirty="0" smtClean="0"/>
              <a:t> of an interface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This hierarchy can be as intricate as needed to create the visual effect desired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The following example nests two panes inside a third pane – note the effect this has as the frame is resized.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22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ChangeArrowheads="1"/>
          </p:cNvSpPr>
          <p:nvPr/>
        </p:nvSpPr>
        <p:spPr bwMode="auto">
          <a:xfrm>
            <a:off x="381000" y="228600"/>
            <a:ext cx="8077200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 dirty="0"/>
              <a:t>import </a:t>
            </a:r>
            <a:r>
              <a:rPr lang="en-US" sz="1400" b="1" dirty="0" err="1"/>
              <a:t>javafx.application.Application</a:t>
            </a:r>
            <a:r>
              <a:rPr lang="en-US" sz="1400" b="1" dirty="0"/>
              <a:t>;</a:t>
            </a:r>
          </a:p>
          <a:p>
            <a:pPr algn="l"/>
            <a:r>
              <a:rPr lang="en-US" sz="1400" b="1" dirty="0"/>
              <a:t>import </a:t>
            </a:r>
            <a:r>
              <a:rPr lang="en-US" sz="1400" b="1" dirty="0" err="1"/>
              <a:t>javafx.scene.Scene</a:t>
            </a:r>
            <a:r>
              <a:rPr lang="en-US" sz="1400" b="1" dirty="0"/>
              <a:t>;</a:t>
            </a:r>
          </a:p>
          <a:p>
            <a:pPr algn="l"/>
            <a:r>
              <a:rPr lang="en-US" sz="1400" b="1" dirty="0"/>
              <a:t>import </a:t>
            </a:r>
            <a:r>
              <a:rPr lang="en-US" sz="1400" b="1" dirty="0" err="1"/>
              <a:t>javafx.scene.layout</a:t>
            </a:r>
            <a:r>
              <a:rPr lang="en-US" sz="1400" b="1" dirty="0"/>
              <a:t>.*;</a:t>
            </a:r>
          </a:p>
          <a:p>
            <a:pPr algn="l"/>
            <a:r>
              <a:rPr lang="en-US" sz="1400" b="1" dirty="0"/>
              <a:t>import </a:t>
            </a:r>
            <a:r>
              <a:rPr lang="en-US" sz="1400" b="1" dirty="0" err="1"/>
              <a:t>javafx.stage.Stage</a:t>
            </a:r>
            <a:r>
              <a:rPr lang="en-US" sz="1400" b="1" dirty="0"/>
              <a:t>;</a:t>
            </a:r>
          </a:p>
          <a:p>
            <a:pPr algn="l"/>
            <a:endParaRPr lang="en-US" sz="1600" dirty="0"/>
          </a:p>
          <a:p>
            <a:pPr algn="l"/>
            <a:r>
              <a:rPr lang="en-US" sz="1400" b="1" dirty="0"/>
              <a:t>public class </a:t>
            </a:r>
            <a:r>
              <a:rPr lang="en-US" sz="1400" b="1" dirty="0" err="1"/>
              <a:t>SubPanelsFX</a:t>
            </a:r>
            <a:r>
              <a:rPr lang="en-US" sz="1400" b="1" dirty="0"/>
              <a:t> extends Application{</a:t>
            </a:r>
          </a:p>
          <a:p>
            <a:pPr algn="l"/>
            <a:r>
              <a:rPr lang="en-US" sz="1400" dirty="0"/>
              <a:t>//-----------------------------------------------------------------</a:t>
            </a:r>
          </a:p>
          <a:p>
            <a:pPr algn="l"/>
            <a:r>
              <a:rPr lang="en-US" sz="1400" dirty="0"/>
              <a:t>//  Creates and presents the program </a:t>
            </a:r>
            <a:r>
              <a:rPr lang="en-US" sz="1400" dirty="0" smtClean="0"/>
              <a:t>Scene.</a:t>
            </a:r>
            <a:endParaRPr lang="en-US" sz="1400" dirty="0"/>
          </a:p>
          <a:p>
            <a:pPr algn="l"/>
            <a:r>
              <a:rPr lang="en-US" sz="1400" dirty="0"/>
              <a:t>//-----------------------------------------------------------------</a:t>
            </a:r>
          </a:p>
          <a:p>
            <a:pPr lvl="1" algn="l"/>
            <a:r>
              <a:rPr lang="en-US" sz="1400" b="1" dirty="0"/>
              <a:t>public static void main (String[] </a:t>
            </a:r>
            <a:r>
              <a:rPr lang="en-US" sz="1400" b="1" dirty="0" err="1"/>
              <a:t>args</a:t>
            </a:r>
            <a:r>
              <a:rPr lang="en-US" sz="1400" b="1" dirty="0"/>
              <a:t>)</a:t>
            </a:r>
          </a:p>
          <a:p>
            <a:pPr lvl="1" algn="l"/>
            <a:r>
              <a:rPr lang="en-US" sz="1400" dirty="0"/>
              <a:t>{</a:t>
            </a:r>
          </a:p>
          <a:p>
            <a:pPr lvl="1" algn="l"/>
            <a:r>
              <a:rPr lang="en-US" sz="1400" i="1" dirty="0" smtClean="0"/>
              <a:t>     launch(</a:t>
            </a:r>
            <a:r>
              <a:rPr lang="en-US" sz="1400" i="1" dirty="0" err="1" smtClean="0"/>
              <a:t>args</a:t>
            </a:r>
            <a:r>
              <a:rPr lang="en-US" sz="1400" i="1" dirty="0"/>
              <a:t>);</a:t>
            </a:r>
          </a:p>
          <a:p>
            <a:pPr lvl="1" algn="l"/>
            <a:r>
              <a:rPr lang="en-US" sz="1400" dirty="0"/>
              <a:t>}</a:t>
            </a:r>
          </a:p>
          <a:p>
            <a:pPr algn="l"/>
            <a:endParaRPr lang="en-US" sz="1400" dirty="0"/>
          </a:p>
          <a:p>
            <a:pPr lvl="1" algn="l"/>
            <a:r>
              <a:rPr lang="en-US" sz="1400" b="1" dirty="0"/>
              <a:t>public void start(Stage stage)</a:t>
            </a:r>
          </a:p>
          <a:p>
            <a:pPr lvl="1" algn="l"/>
            <a:r>
              <a:rPr lang="en-US" sz="1400" dirty="0"/>
              <a:t>{</a:t>
            </a:r>
          </a:p>
          <a:p>
            <a:pPr lvl="1" algn="l"/>
            <a:endParaRPr lang="en-US" sz="1400" dirty="0"/>
          </a:p>
          <a:p>
            <a:pPr lvl="2" algn="l"/>
            <a:r>
              <a:rPr lang="en-US" sz="1400" dirty="0" err="1"/>
              <a:t>BorderPane</a:t>
            </a:r>
            <a:r>
              <a:rPr lang="en-US" sz="1400" dirty="0"/>
              <a:t> </a:t>
            </a:r>
            <a:r>
              <a:rPr lang="en-US" sz="1400" dirty="0" err="1"/>
              <a:t>mainPanel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BorderPane</a:t>
            </a:r>
            <a:r>
              <a:rPr lang="en-US" sz="1400" b="1" dirty="0"/>
              <a:t>();</a:t>
            </a:r>
          </a:p>
          <a:p>
            <a:pPr lvl="2" algn="l"/>
            <a:endParaRPr lang="en-US" sz="1400" dirty="0"/>
          </a:p>
          <a:p>
            <a:pPr lvl="2" algn="l"/>
            <a:r>
              <a:rPr lang="en-US" sz="1400" dirty="0" err="1"/>
              <a:t>mainPanel.setStyle</a:t>
            </a:r>
            <a:r>
              <a:rPr lang="en-US" sz="1400" dirty="0"/>
              <a:t>("-</a:t>
            </a:r>
            <a:r>
              <a:rPr lang="en-US" sz="1400" dirty="0" err="1"/>
              <a:t>fx</a:t>
            </a:r>
            <a:r>
              <a:rPr lang="en-US" sz="1400" dirty="0"/>
              <a:t>-background-color: yellow;");</a:t>
            </a:r>
          </a:p>
          <a:p>
            <a:pPr lvl="2" algn="l"/>
            <a:endParaRPr lang="en-US" sz="1400" dirty="0"/>
          </a:p>
          <a:p>
            <a:pPr lvl="2" algn="l"/>
            <a:r>
              <a:rPr lang="en-US" sz="1400" dirty="0" err="1"/>
              <a:t>mainPanel.setCenter</a:t>
            </a:r>
            <a:r>
              <a:rPr lang="en-US" sz="1400" dirty="0"/>
              <a:t>(</a:t>
            </a:r>
            <a:r>
              <a:rPr lang="en-US" sz="1400" b="1" dirty="0"/>
              <a:t>new </a:t>
            </a:r>
            <a:r>
              <a:rPr lang="en-US" sz="1400" b="1" dirty="0" err="1"/>
              <a:t>CenterPane</a:t>
            </a:r>
            <a:r>
              <a:rPr lang="en-US" sz="1400" b="1" dirty="0"/>
              <a:t>());</a:t>
            </a:r>
          </a:p>
          <a:p>
            <a:pPr lvl="2" algn="l"/>
            <a:r>
              <a:rPr lang="en-US" sz="1400" dirty="0"/>
              <a:t>Scene </a:t>
            </a:r>
            <a:r>
              <a:rPr lang="en-US" sz="1400" dirty="0" err="1"/>
              <a:t>scene</a:t>
            </a:r>
            <a:r>
              <a:rPr lang="en-US" sz="1400" dirty="0"/>
              <a:t> = </a:t>
            </a:r>
            <a:r>
              <a:rPr lang="en-US" sz="1400" b="1" dirty="0"/>
              <a:t>new Scene(</a:t>
            </a:r>
            <a:r>
              <a:rPr lang="en-US" sz="1400" b="1" dirty="0" err="1"/>
              <a:t>mainPanel</a:t>
            </a:r>
            <a:r>
              <a:rPr lang="en-US" sz="1400" b="1" dirty="0"/>
              <a:t>);</a:t>
            </a:r>
          </a:p>
          <a:p>
            <a:pPr lvl="2" algn="l"/>
            <a:r>
              <a:rPr lang="en-US" sz="1400" dirty="0" err="1"/>
              <a:t>stage.setScene</a:t>
            </a:r>
            <a:r>
              <a:rPr lang="en-US" sz="1400" dirty="0"/>
              <a:t>(scene);</a:t>
            </a:r>
          </a:p>
          <a:p>
            <a:pPr lvl="2" algn="l"/>
            <a:r>
              <a:rPr lang="en-US" sz="1400" dirty="0" err="1"/>
              <a:t>stage.setTitle</a:t>
            </a:r>
            <a:r>
              <a:rPr lang="en-US" sz="1400" dirty="0"/>
              <a:t>("</a:t>
            </a:r>
            <a:r>
              <a:rPr lang="en-US" sz="1400" dirty="0" err="1"/>
              <a:t>SubPanels</a:t>
            </a:r>
            <a:r>
              <a:rPr lang="en-US" sz="1400" dirty="0"/>
              <a:t>");</a:t>
            </a:r>
          </a:p>
          <a:p>
            <a:pPr lvl="2" algn="l"/>
            <a:r>
              <a:rPr lang="en-US" sz="1400" dirty="0" err="1"/>
              <a:t>stage.show</a:t>
            </a:r>
            <a:r>
              <a:rPr lang="en-US" sz="1400" dirty="0"/>
              <a:t>();</a:t>
            </a:r>
          </a:p>
          <a:p>
            <a:pPr lvl="1" algn="l"/>
            <a:r>
              <a:rPr lang="en-US" sz="1400" dirty="0"/>
              <a:t>}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600" y="64770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2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11515"/>
            <a:ext cx="82296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javafx.geometry.Insets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javafx.scene.control.Label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CenterPane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CenterPane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setPrefWidth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setPrefHeight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(150);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.setPrefWidth(50);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.setPrefHeight(100);</a:t>
            </a:r>
          </a:p>
          <a:p>
            <a:pPr lvl="2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 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 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 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.setStyle(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pink;"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.getChildren().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.setPrefWidth(100);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.setPrefHeight(100);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.setPrefColumnCount(5);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.setPrefColumnCount(10);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.setPrefColumnCount(7);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.setStyle(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green;"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.getChildren().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Insets(5,10,5,10));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Insets(5,10,5,10));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4800"/>
            <a:ext cx="3200400" cy="28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11515"/>
            <a:ext cx="82296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javafx.geometry.Insets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javafx.scene.control.Label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CenterPane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CenterPane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/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setPrefWidth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(200);</a:t>
            </a:r>
          </a:p>
          <a:p>
            <a:pPr lvl="2" algn="l"/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setPrefHeight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(150);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VBox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 pane1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VBox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pane1.setPrefWidth(50);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pane1.setPrefHeight(100);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Label label1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new Label ("One");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Label label2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new Label ("Two");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Label label3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new Label ("Three");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pane1.setStyle("-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fx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-background-color: pink;");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pane1.getChildren().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(label1,label2,label3);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VBox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pane2 = 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VBox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pane2.setPrefWidth(100);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pane2.setPrefHeight(100);</a:t>
            </a: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text1 = 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text1.setPrefColumnCount(5);</a:t>
            </a: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text2 = 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text2.setPrefColumnCount(10);</a:t>
            </a: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text3 = 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text3.setPrefColumnCount(7);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pane2.setStyle("-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-background-color: green;");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pane2.getChildren().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(text1,text2,text3);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getChildren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(pane1,pane2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HBox.</a:t>
            </a:r>
            <a:r>
              <a:rPr lang="en-US" sz="11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setMargin</a:t>
            </a:r>
            <a:r>
              <a:rPr lang="en-US" sz="1100" i="1" dirty="0">
                <a:solidFill>
                  <a:srgbClr val="0070C0"/>
                </a:solidFill>
                <a:latin typeface="Consolas" panose="020B0609020204030204" pitchFamily="49" charset="0"/>
              </a:rPr>
              <a:t>(pane1, </a:t>
            </a:r>
            <a:r>
              <a:rPr lang="en-US" sz="11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new Insets(5,10,5,10));</a:t>
            </a: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HBox.</a:t>
            </a:r>
            <a:r>
              <a:rPr lang="en-US" sz="11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setMargin</a:t>
            </a:r>
            <a:r>
              <a:rPr lang="en-US" sz="1100" i="1" dirty="0">
                <a:solidFill>
                  <a:srgbClr val="7030A0"/>
                </a:solidFill>
                <a:latin typeface="Consolas" panose="020B0609020204030204" pitchFamily="49" charset="0"/>
              </a:rPr>
              <a:t>(pane2, </a:t>
            </a:r>
            <a:r>
              <a:rPr lang="en-US" sz="11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new Insets(5,10,5,10));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4800"/>
            <a:ext cx="3200400" cy="2883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8827" y="4145971"/>
            <a:ext cx="1508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3300"/>
                </a:solidFill>
              </a:rPr>
              <a:t>Main Pane</a:t>
            </a:r>
          </a:p>
          <a:p>
            <a:r>
              <a:rPr lang="en-US" sz="3600" dirty="0">
                <a:solidFill>
                  <a:srgbClr val="0070C0"/>
                </a:solidFill>
              </a:rPr>
              <a:t>p</a:t>
            </a:r>
            <a:r>
              <a:rPr lang="en-US" sz="3600" dirty="0" smtClean="0">
                <a:solidFill>
                  <a:srgbClr val="0070C0"/>
                </a:solidFill>
              </a:rPr>
              <a:t>ane1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pane2</a:t>
            </a:r>
            <a:endParaRPr lang="en-US" sz="36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328413" y="2997723"/>
            <a:ext cx="2286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5265427" y="2926772"/>
            <a:ext cx="681986" cy="217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7086600" y="2743200"/>
            <a:ext cx="762000" cy="2819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9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-107" charset="0"/>
              </a:rPr>
              <a:t>Nested Panes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Each container can have its own Layout Manager</a:t>
            </a:r>
          </a:p>
          <a:p>
            <a:r>
              <a:rPr lang="en-US" sz="2800" dirty="0" err="1" smtClean="0"/>
              <a:t>setPrefWidth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 sets the width of the pane</a:t>
            </a:r>
            <a:endParaRPr lang="en-US" sz="2800" dirty="0"/>
          </a:p>
          <a:p>
            <a:r>
              <a:rPr lang="en-US" sz="2800" dirty="0" err="1" smtClean="0"/>
              <a:t>setPrefHeight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 sets the height of the pane</a:t>
            </a:r>
            <a:endParaRPr lang="en-US" sz="2800" dirty="0"/>
          </a:p>
          <a:p>
            <a:pPr eaLnBrk="1" hangingPunct="1">
              <a:spcBef>
                <a:spcPct val="70000"/>
              </a:spcBef>
            </a:pPr>
            <a:r>
              <a:rPr lang="en-US" sz="2800" dirty="0" err="1" smtClean="0"/>
              <a:t>setFont</a:t>
            </a:r>
            <a:r>
              <a:rPr lang="en-US" sz="2800" dirty="0" smtClean="0"/>
              <a:t>() sets the size of text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 dirty="0" smtClean="0"/>
              <a:t>It requires a Font object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 dirty="0"/>
              <a:t>n</a:t>
            </a:r>
            <a:r>
              <a:rPr lang="en-US" sz="2400" dirty="0" smtClean="0"/>
              <a:t>ew Font(font name, font style, font size)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Each container can have it’s own border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571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5224</TotalTime>
  <Words>6774</Words>
  <Application>Microsoft Office PowerPoint</Application>
  <PresentationFormat>On-screen Show (4:3)</PresentationFormat>
  <Paragraphs>1129</Paragraphs>
  <Slides>122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122</vt:i4>
      </vt:variant>
    </vt:vector>
  </HeadingPairs>
  <TitlesOfParts>
    <vt:vector size="134" baseType="lpstr">
      <vt:lpstr>ＭＳ Ｐゴシック</vt:lpstr>
      <vt:lpstr> Arial</vt:lpstr>
      <vt:lpstr>Adobe Song Std L</vt:lpstr>
      <vt:lpstr>Arial</vt:lpstr>
      <vt:lpstr>Consolas</vt:lpstr>
      <vt:lpstr>Courier New</vt:lpstr>
      <vt:lpstr>Lucida Sans</vt:lpstr>
      <vt:lpstr>Times New Roman</vt:lpstr>
      <vt:lpstr>Tw Cen MT</vt:lpstr>
      <vt:lpstr>ヒラギノ角ゴ Pro W3</vt:lpstr>
      <vt:lpstr>2_Gaddis_CntrlStrc</vt:lpstr>
      <vt:lpstr>3_Gaddis_CntrlStrc</vt:lpstr>
      <vt:lpstr>PowerPoint Presentation</vt:lpstr>
      <vt:lpstr>Module 8 Topics</vt:lpstr>
      <vt:lpstr>Introduction</vt:lpstr>
      <vt:lpstr>Introduction</vt:lpstr>
      <vt:lpstr>AWT, Swing, or JavaFX: What will we use in CMSC 203?</vt:lpstr>
      <vt:lpstr>JFC, AWT, Swing, and JavaFX</vt:lpstr>
      <vt:lpstr>JFC, AWT, Swing</vt:lpstr>
      <vt:lpstr>JFC, AWT, Swing</vt:lpstr>
      <vt:lpstr>JFC, AWT, Swing</vt:lpstr>
      <vt:lpstr>How Does FX differ from Swing and AWT?</vt:lpstr>
      <vt:lpstr>Two Approaches to Using FX</vt:lpstr>
      <vt:lpstr>A General Approach to Building Applications with a GUI</vt:lpstr>
      <vt:lpstr>Creating Windows</vt:lpstr>
      <vt:lpstr>Creating Windows</vt:lpstr>
      <vt:lpstr>Creating Windows</vt:lpstr>
      <vt:lpstr>The launch() Method</vt:lpstr>
      <vt:lpstr>The start() Method</vt:lpstr>
      <vt:lpstr>JavaFX Basic Code</vt:lpstr>
      <vt:lpstr>Scene Graphs and Scene Graph Nodes</vt:lpstr>
      <vt:lpstr>Node and its Subclasses</vt:lpstr>
      <vt:lpstr>The Node Class</vt:lpstr>
      <vt:lpstr>  Node and its Subclasses</vt:lpstr>
      <vt:lpstr>Creating a Scene</vt:lpstr>
      <vt:lpstr>Example JavaFX Program</vt:lpstr>
      <vt:lpstr>Panes and Component Layout</vt:lpstr>
      <vt:lpstr>The Vbox Pane arranges is children in one vertical column:  </vt:lpstr>
      <vt:lpstr>A Vbox(double spacing) constructor inserts vertical spacing between its children:  </vt:lpstr>
      <vt:lpstr>Alignment</vt:lpstr>
      <vt:lpstr>Pos Values</vt:lpstr>
      <vt:lpstr>The Hbox Pane is similar to Vbox, except it lays out its children in a single horizontal row:        Button b1 = new Button("One");       Button b2 = new Button("Two");       Button b3 = new Button("Three");              HBox hPane = new HBox(10);       hPane.getChildren().addAll(b1, b2, b3);</vt:lpstr>
      <vt:lpstr>Margin and Padding</vt:lpstr>
      <vt:lpstr>Margin and Padding</vt:lpstr>
      <vt:lpstr>PowerPoint Presentation</vt:lpstr>
      <vt:lpstr>Setting Margin and Padding</vt:lpstr>
      <vt:lpstr>Effect of Margin, Padding and Alignment</vt:lpstr>
      <vt:lpstr>Three Steps to Display any Node</vt:lpstr>
      <vt:lpstr>Adding Components</vt:lpstr>
      <vt:lpstr>Designing a GUI</vt:lpstr>
      <vt:lpstr>Sketch of Kilometer Converter Graphical User Interface</vt:lpstr>
      <vt:lpstr>Adding Components</vt:lpstr>
      <vt:lpstr>Adding Components</vt:lpstr>
      <vt:lpstr>Creating a Hidden Component</vt:lpstr>
      <vt:lpstr>Creating a Border</vt:lpstr>
      <vt:lpstr>Event Driven Programming</vt:lpstr>
      <vt:lpstr>Handling Action Events</vt:lpstr>
      <vt:lpstr>ActionEvent</vt:lpstr>
      <vt:lpstr>Handling Action Events</vt:lpstr>
      <vt:lpstr>Event Handlers Must Implement an Interface</vt:lpstr>
      <vt:lpstr>Handling ActionEvent</vt:lpstr>
      <vt:lpstr>Setting an Event Handler on a Component</vt:lpstr>
      <vt:lpstr>Passing Information to Event Handlers</vt:lpstr>
      <vt:lpstr>Handling Action Events</vt:lpstr>
      <vt:lpstr>Passing Information to an Event Handler</vt:lpstr>
      <vt:lpstr>Registering A Listener</vt:lpstr>
      <vt:lpstr>Passing Information to an Event Handler</vt:lpstr>
      <vt:lpstr>The ClickHandler Class</vt:lpstr>
      <vt:lpstr>The ClickHandler handle() Method</vt:lpstr>
      <vt:lpstr>Inner classes as Event Handlers</vt:lpstr>
      <vt:lpstr>Event Driven Programming</vt:lpstr>
      <vt:lpstr>Event Handler (Named Class)</vt:lpstr>
      <vt:lpstr>Anonymous Local Inner Classes</vt:lpstr>
      <vt:lpstr>Event Handler (Anonymous Class)</vt:lpstr>
      <vt:lpstr>Lambda Expressions for Event Handling</vt:lpstr>
      <vt:lpstr>Lambda Expressions for Event Handling</vt:lpstr>
      <vt:lpstr>Event Handler (lambda expression)</vt:lpstr>
      <vt:lpstr>The ActionEvent Object</vt:lpstr>
      <vt:lpstr>Using a Single Handler on Multiple Components</vt:lpstr>
      <vt:lpstr>The EventTarget Interface</vt:lpstr>
      <vt:lpstr>Determining the Event Target</vt:lpstr>
      <vt:lpstr>The Event Target Program</vt:lpstr>
      <vt:lpstr>Radio Buttons</vt:lpstr>
      <vt:lpstr>RadioButton Constructors and Methods</vt:lpstr>
      <vt:lpstr>Programming with Radio Buttons</vt:lpstr>
      <vt:lpstr>Radio Button Demo Program</vt:lpstr>
      <vt:lpstr>Creating a ToggleGroup</vt:lpstr>
      <vt:lpstr>Radio Button Demo Program</vt:lpstr>
      <vt:lpstr>Radio Button Demo Program</vt:lpstr>
      <vt:lpstr>The Radio Demo Program</vt:lpstr>
      <vt:lpstr>Determining Selected Radio Buttons</vt:lpstr>
      <vt:lpstr>Radio Button Demo Program</vt:lpstr>
      <vt:lpstr>Check Boxes</vt:lpstr>
      <vt:lpstr>Displaying Images</vt:lpstr>
      <vt:lpstr>The Image Class and ImageView Classes</vt:lpstr>
      <vt:lpstr>The TextField Control</vt:lpstr>
      <vt:lpstr>TextField Methods</vt:lpstr>
      <vt:lpstr>Working With TextField Controls</vt:lpstr>
      <vt:lpstr>TextField Demo Program</vt:lpstr>
      <vt:lpstr>TextField Demo Program</vt:lpstr>
      <vt:lpstr>TextField Demo Program</vt:lpstr>
      <vt:lpstr>TextField Demo Program</vt:lpstr>
      <vt:lpstr>Layout Managers</vt:lpstr>
      <vt:lpstr>Layouts</vt:lpstr>
      <vt:lpstr>BorderPane Layout</vt:lpstr>
      <vt:lpstr>Nested Layouts</vt:lpstr>
      <vt:lpstr>Nested Panes</vt:lpstr>
      <vt:lpstr>PowerPoint Presentation</vt:lpstr>
      <vt:lpstr>PowerPoint Presentation</vt:lpstr>
      <vt:lpstr>PowerPoint Presentation</vt:lpstr>
      <vt:lpstr>Nested Panes</vt:lpstr>
      <vt:lpstr>PowerPoint Presentation</vt:lpstr>
      <vt:lpstr>PowerPoint Presentation</vt:lpstr>
      <vt:lpstr>PowerPoint Presentation</vt:lpstr>
      <vt:lpstr>PowerPoint Presentation</vt:lpstr>
      <vt:lpstr>Drawing Shapes</vt:lpstr>
      <vt:lpstr>XY Coordinates</vt:lpstr>
      <vt:lpstr>GraphicsContext Objects</vt:lpstr>
      <vt:lpstr>PowerPoint Presentation</vt:lpstr>
      <vt:lpstr>PowerPoint Presentation</vt:lpstr>
      <vt:lpstr>GraphicsContext Objects</vt:lpstr>
      <vt:lpstr>GraphicsContext Objects</vt:lpstr>
      <vt:lpstr>PowerPoint Presentation</vt:lpstr>
      <vt:lpstr>Rectangles</vt:lpstr>
      <vt:lpstr>Ovals and Bounding Rectangles</vt:lpstr>
      <vt:lpstr>Arcs</vt:lpstr>
      <vt:lpstr>PowerPoint Presentation</vt:lpstr>
      <vt:lpstr>Polygons</vt:lpstr>
      <vt:lpstr>Polygons</vt:lpstr>
      <vt:lpstr>Polylines</vt:lpstr>
      <vt:lpstr>Polylines</vt:lpstr>
      <vt:lpstr>PowerPoint Presentation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Alexander, Robert S.</cp:lastModifiedBy>
  <cp:revision>153</cp:revision>
  <cp:lastPrinted>2009-04-22T19:24:48Z</cp:lastPrinted>
  <dcterms:created xsi:type="dcterms:W3CDTF">2003-06-09T20:51:31Z</dcterms:created>
  <dcterms:modified xsi:type="dcterms:W3CDTF">2017-01-25T15:45:59Z</dcterms:modified>
  <cp:category/>
</cp:coreProperties>
</file>