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8"/>
  </p:notesMasterIdLst>
  <p:sldIdLst>
    <p:sldId id="256" r:id="rId2"/>
    <p:sldId id="409" r:id="rId3"/>
    <p:sldId id="284" r:id="rId4"/>
    <p:sldId id="325" r:id="rId5"/>
    <p:sldId id="326" r:id="rId6"/>
    <p:sldId id="332" r:id="rId7"/>
    <p:sldId id="333" r:id="rId8"/>
    <p:sldId id="334" r:id="rId9"/>
    <p:sldId id="328" r:id="rId10"/>
    <p:sldId id="329" r:id="rId11"/>
    <p:sldId id="331" r:id="rId12"/>
    <p:sldId id="335" r:id="rId13"/>
    <p:sldId id="338" r:id="rId14"/>
    <p:sldId id="337" r:id="rId15"/>
    <p:sldId id="339" r:id="rId16"/>
    <p:sldId id="340" r:id="rId17"/>
    <p:sldId id="341" r:id="rId18"/>
    <p:sldId id="393" r:id="rId19"/>
    <p:sldId id="403" r:id="rId20"/>
    <p:sldId id="342" r:id="rId21"/>
    <p:sldId id="389" r:id="rId22"/>
    <p:sldId id="343" r:id="rId23"/>
    <p:sldId id="344" r:id="rId24"/>
    <p:sldId id="346" r:id="rId25"/>
    <p:sldId id="345" r:id="rId26"/>
    <p:sldId id="347" r:id="rId27"/>
    <p:sldId id="390" r:id="rId28"/>
    <p:sldId id="348" r:id="rId29"/>
    <p:sldId id="349" r:id="rId30"/>
    <p:sldId id="404" r:id="rId31"/>
    <p:sldId id="391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2" r:id="rId43"/>
    <p:sldId id="369" r:id="rId44"/>
    <p:sldId id="364" r:id="rId45"/>
    <p:sldId id="361" r:id="rId46"/>
    <p:sldId id="373" r:id="rId47"/>
    <p:sldId id="374" r:id="rId48"/>
    <p:sldId id="375" r:id="rId49"/>
    <p:sldId id="380" r:id="rId50"/>
    <p:sldId id="376" r:id="rId51"/>
    <p:sldId id="377" r:id="rId52"/>
    <p:sldId id="379" r:id="rId53"/>
    <p:sldId id="372" r:id="rId54"/>
    <p:sldId id="381" r:id="rId55"/>
    <p:sldId id="383" r:id="rId56"/>
    <p:sldId id="384" r:id="rId57"/>
    <p:sldId id="385" r:id="rId58"/>
    <p:sldId id="386" r:id="rId59"/>
    <p:sldId id="387" r:id="rId60"/>
    <p:sldId id="392" r:id="rId61"/>
    <p:sldId id="382" r:id="rId62"/>
    <p:sldId id="367" r:id="rId63"/>
    <p:sldId id="368" r:id="rId64"/>
    <p:sldId id="370" r:id="rId65"/>
    <p:sldId id="371" r:id="rId66"/>
    <p:sldId id="401" r:id="rId67"/>
    <p:sldId id="394" r:id="rId68"/>
    <p:sldId id="395" r:id="rId69"/>
    <p:sldId id="405" r:id="rId70"/>
    <p:sldId id="402" r:id="rId71"/>
    <p:sldId id="396" r:id="rId72"/>
    <p:sldId id="397" r:id="rId73"/>
    <p:sldId id="398" r:id="rId74"/>
    <p:sldId id="406" r:id="rId75"/>
    <p:sldId id="407" r:id="rId76"/>
    <p:sldId id="408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60B"/>
    <a:srgbClr val="9A4C25"/>
    <a:srgbClr val="CCFFCC"/>
    <a:srgbClr val="007635"/>
    <a:srgbClr val="0033CC"/>
    <a:srgbClr val="FFFF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391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B890A8-EAB0-4CEA-8044-275A1B6F2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373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DC2383-FBCA-4D6C-82C2-7A985966F145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1807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B627EE-898F-46AE-BEF0-DFAAEC3603AD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09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C6EE0A-ADAA-4C2D-9AAB-07FA71CDBA7E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41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AECC55-24F7-47BB-AAEC-62AC7FB609DB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60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9D96EF-978D-4646-8B14-3736E1AA2AE7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4270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4253FA-7284-41DF-8D03-209763EB7068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7624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0D3962-37D1-4524-BF5D-BC762420FE32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1234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BF1BFD-5A12-4D50-9433-E807156AD6D5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946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99D2F-A0B8-465E-87AC-61D7C0980270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8220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A98A79-35DB-42DC-877C-03C73520A3D0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2882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51CA8E-9407-4ECA-8476-AA02ED1C2151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595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0EA528-14D5-4FF9-A22F-AEBC5A89C5EC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797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5AD157-011F-4E9C-8ADA-CB89E7402746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890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20E3D5-77A8-4F6F-89AB-6A384EC50934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426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EB4AA1-85AD-40EF-8022-7001D45C773C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659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C95C2B-FB27-4A8D-94F1-76CE5677E189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0931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C54A6-2601-45B2-8F16-0A5D2A02B9B4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652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CAA792-F1F3-4886-805A-2EE60748DEE9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8799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8196D7-BF6D-44B3-8B31-851770C5ECAC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6936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7A18B9-5F60-44DB-8809-DB306558FEE9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1604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434B98-7DB2-4E53-9651-31528670B546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430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CDAFBC-FF10-4689-AC9B-590E6A6BB142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73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CC2FF4-7797-498E-BD64-A878672F4943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5428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01218A-AA48-49D9-BF4E-3BA8E431BC76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4996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9CADB3-0593-4CA5-BE76-511080532EF8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6917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694BA1-067A-48A2-BB87-4F2E4EDF4F44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8757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AAA38D-D1BF-4D72-B8C2-4242D4B2CA7F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498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3DD2B5-0793-429C-8C7E-C79E6E68312D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7694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B2C305-07A6-40FF-89CD-CCF72DE3380D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8510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A42B14-D7CB-4F5F-B209-7F643F78BCFF}" type="slidenum">
              <a:rPr kumimoji="0" lang="en-US" altLang="en-US" smtClean="0"/>
              <a:pPr>
                <a:spcBef>
                  <a:spcPct val="0"/>
                </a:spcBef>
              </a:pPr>
              <a:t>41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2743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4F3426-562E-4CE9-ABBA-C7329F5DBB4D}" type="slidenum">
              <a:rPr kumimoji="0" lang="en-US" altLang="en-US" smtClean="0"/>
              <a:pPr>
                <a:spcBef>
                  <a:spcPct val="0"/>
                </a:spcBef>
              </a:pPr>
              <a:t>42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1625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241E5C-79A3-4BA7-B25D-4F5FE59E5105}" type="slidenum">
              <a:rPr kumimoji="0" lang="en-US" altLang="en-US" smtClean="0"/>
              <a:pPr>
                <a:spcBef>
                  <a:spcPct val="0"/>
                </a:spcBef>
              </a:pPr>
              <a:t>43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5902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9CE001-0A6A-4DF4-A3B9-C4C453522C81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28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F801E3-6642-4EC5-A115-33E527D6ABBC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00559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E7342B-F73C-49E2-B91C-0BCFC000EEAD}" type="slidenum">
              <a:rPr kumimoji="0" lang="en-US" altLang="en-US" smtClean="0"/>
              <a:pPr>
                <a:spcBef>
                  <a:spcPct val="0"/>
                </a:spcBef>
              </a:pPr>
              <a:t>46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4127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4DCDF7-2CF2-4903-9C93-68F7EADABD7C}" type="slidenum">
              <a:rPr kumimoji="0" lang="en-US" altLang="en-US" smtClean="0"/>
              <a:pPr>
                <a:spcBef>
                  <a:spcPct val="0"/>
                </a:spcBef>
              </a:pPr>
              <a:t>47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4753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17B71-B250-4CAB-942B-94F4A0A278A9}" type="slidenum">
              <a:rPr kumimoji="0" lang="en-US" altLang="en-US" smtClean="0"/>
              <a:pPr>
                <a:spcBef>
                  <a:spcPct val="0"/>
                </a:spcBef>
              </a:pPr>
              <a:t>48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68918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A9761-9791-4DB4-B847-9FC8D47833B8}" type="slidenum">
              <a:rPr kumimoji="0" lang="en-US" altLang="en-US" smtClean="0"/>
              <a:pPr>
                <a:spcBef>
                  <a:spcPct val="0"/>
                </a:spcBef>
              </a:pPr>
              <a:t>49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917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63F556-16DD-4908-9F9E-B2B0A268F9B5}" type="slidenum">
              <a:rPr kumimoji="0" lang="en-US" altLang="en-US" smtClean="0"/>
              <a:pPr>
                <a:spcBef>
                  <a:spcPct val="0"/>
                </a:spcBef>
              </a:pPr>
              <a:t>50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9213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FF35DB-09C7-498A-98BF-746ADB6F5758}" type="slidenum">
              <a:rPr kumimoji="0" lang="en-US" altLang="en-US" smtClean="0"/>
              <a:pPr>
                <a:spcBef>
                  <a:spcPct val="0"/>
                </a:spcBef>
              </a:pPr>
              <a:t>51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4813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1D38C-8B67-454E-910A-D76FB2B51ED9}" type="slidenum">
              <a:rPr kumimoji="0" lang="en-US" altLang="en-US" smtClean="0"/>
              <a:pPr>
                <a:spcBef>
                  <a:spcPct val="0"/>
                </a:spcBef>
              </a:pPr>
              <a:t>52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561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BB3ADB-0A47-4113-B84F-4D011A2AFFF8}" type="slidenum">
              <a:rPr kumimoji="0" lang="en-US" altLang="en-US" smtClean="0"/>
              <a:pPr>
                <a:spcBef>
                  <a:spcPct val="0"/>
                </a:spcBef>
              </a:pPr>
              <a:t>53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40418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44A7C4-E9D4-42B9-B4A5-E355D2469D73}" type="slidenum">
              <a:rPr kumimoji="0" lang="en-US" altLang="en-US" smtClean="0"/>
              <a:pPr>
                <a:spcBef>
                  <a:spcPct val="0"/>
                </a:spcBef>
              </a:pPr>
              <a:t>54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18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07C7D5-8BE6-4E30-A0E0-6BC5D03FAF54}" type="slidenum">
              <a:rPr kumimoji="0" lang="en-US" altLang="en-US" smtClean="0"/>
              <a:pPr>
                <a:spcBef>
                  <a:spcPct val="0"/>
                </a:spcBef>
              </a:pPr>
              <a:t>56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40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A23E01-104E-4A79-B2FF-CB8EEBA0EEDF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34568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D4B13-4BA4-4779-842A-24BC80D84099}" type="slidenum">
              <a:rPr kumimoji="0" lang="en-US" altLang="en-US" smtClean="0"/>
              <a:pPr>
                <a:spcBef>
                  <a:spcPct val="0"/>
                </a:spcBef>
              </a:pPr>
              <a:t>57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459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2AD017-F4BC-4560-A6AD-52CFE3025D7A}" type="slidenum">
              <a:rPr kumimoji="0" lang="en-US" altLang="en-US" smtClean="0"/>
              <a:pPr>
                <a:spcBef>
                  <a:spcPct val="0"/>
                </a:spcBef>
              </a:pPr>
              <a:t>58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44914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217C91-37AF-46D8-9788-4D705D99A389}" type="slidenum">
              <a:rPr kumimoji="0" lang="en-US" altLang="en-US" smtClean="0"/>
              <a:pPr>
                <a:spcBef>
                  <a:spcPct val="0"/>
                </a:spcBef>
              </a:pPr>
              <a:t>59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892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56CCCF-EC65-43E3-835B-91157E798E4E}" type="slidenum">
              <a:rPr kumimoji="0" lang="en-US" altLang="en-US" smtClean="0"/>
              <a:pPr>
                <a:spcBef>
                  <a:spcPct val="0"/>
                </a:spcBef>
              </a:pPr>
              <a:t>60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5070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9EDE10-8339-4087-8E39-89D67F8A79E0}" type="slidenum">
              <a:rPr kumimoji="0" lang="en-US" altLang="en-US" smtClean="0"/>
              <a:pPr>
                <a:spcBef>
                  <a:spcPct val="0"/>
                </a:spcBef>
              </a:pPr>
              <a:t>61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09218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F5CB46-39AB-4C3F-B51C-640047D37132}" type="slidenum">
              <a:rPr kumimoji="0" lang="en-US" altLang="en-US" smtClean="0"/>
              <a:pPr>
                <a:spcBef>
                  <a:spcPct val="0"/>
                </a:spcBef>
              </a:pPr>
              <a:t>62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73617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B7939E-5C86-416D-8BBE-D807D84C76B8}" type="slidenum">
              <a:rPr kumimoji="0" lang="en-US" altLang="en-US" smtClean="0"/>
              <a:pPr>
                <a:spcBef>
                  <a:spcPct val="0"/>
                </a:spcBef>
              </a:pPr>
              <a:t>63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8636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435CA6-2152-4F85-A68E-1C577DA8766B}" type="slidenum">
              <a:rPr kumimoji="0" lang="en-US" altLang="en-US" smtClean="0"/>
              <a:pPr>
                <a:spcBef>
                  <a:spcPct val="0"/>
                </a:spcBef>
              </a:pPr>
              <a:t>64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6696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C160F0-3E00-4F95-8A14-2B10EB460D71}" type="slidenum">
              <a:rPr kumimoji="0" lang="en-US" altLang="en-US" smtClean="0"/>
              <a:pPr>
                <a:spcBef>
                  <a:spcPct val="0"/>
                </a:spcBef>
              </a:pPr>
              <a:t>65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98347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022475-A9A1-4416-A3DF-8E9B19E8806E}" type="slidenum">
              <a:rPr kumimoji="0" lang="en-US" altLang="en-US" smtClean="0"/>
              <a:pPr>
                <a:spcBef>
                  <a:spcPct val="0"/>
                </a:spcBef>
              </a:pPr>
              <a:t>66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050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62CF2D-7D84-409B-90D6-2AC90F8D1FCF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80964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3E39B5-7F95-4A09-9247-7AF1682C3FAA}" type="slidenum">
              <a:rPr kumimoji="0" lang="en-US" altLang="en-US" smtClean="0"/>
              <a:pPr>
                <a:spcBef>
                  <a:spcPct val="0"/>
                </a:spcBef>
              </a:pPr>
              <a:t>67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3126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E833D7-C65E-40BF-B1FB-B484485FC812}" type="slidenum">
              <a:rPr kumimoji="0" lang="en-US" altLang="en-US" smtClean="0"/>
              <a:pPr>
                <a:spcBef>
                  <a:spcPct val="0"/>
                </a:spcBef>
              </a:pPr>
              <a:t>68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96030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C073C3-ADF5-4A4F-B583-B239787ECDA4}" type="slidenum">
              <a:rPr kumimoji="0" lang="en-US" altLang="en-US" smtClean="0"/>
              <a:pPr>
                <a:spcBef>
                  <a:spcPct val="0"/>
                </a:spcBef>
              </a:pPr>
              <a:t>69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69571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731D3B-7C52-464A-9E27-B34ABB7CA64E}" type="slidenum">
              <a:rPr kumimoji="0" lang="en-US" altLang="en-US" smtClean="0"/>
              <a:pPr>
                <a:spcBef>
                  <a:spcPct val="0"/>
                </a:spcBef>
              </a:pPr>
              <a:t>70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76636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4FD033-601D-421F-94D0-95C2DB0B6F0C}" type="slidenum">
              <a:rPr kumimoji="0" lang="en-US" altLang="en-US" smtClean="0"/>
              <a:pPr>
                <a:spcBef>
                  <a:spcPct val="0"/>
                </a:spcBef>
              </a:pPr>
              <a:t>71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3804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B45714-6B0B-4930-91A7-F748EC050AA3}" type="slidenum">
              <a:rPr kumimoji="0" lang="en-US" altLang="en-US" smtClean="0"/>
              <a:pPr>
                <a:spcBef>
                  <a:spcPct val="0"/>
                </a:spcBef>
              </a:pPr>
              <a:t>72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21398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E00263-D962-46F6-8633-6E5D905DE5AB}" type="slidenum">
              <a:rPr kumimoji="0" lang="en-US" altLang="en-US" smtClean="0"/>
              <a:pPr>
                <a:spcBef>
                  <a:spcPct val="0"/>
                </a:spcBef>
              </a:pPr>
              <a:t>73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78940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E9BE84-CE20-428F-9E5B-C31591D115D4}" type="slidenum">
              <a:rPr kumimoji="0" lang="en-US" altLang="en-US" smtClean="0"/>
              <a:pPr>
                <a:spcBef>
                  <a:spcPct val="0"/>
                </a:spcBef>
              </a:pPr>
              <a:t>74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33407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9FB8B4-B4DA-4229-99FB-B50BE4BA3414}" type="slidenum">
              <a:rPr kumimoji="0" lang="en-US" altLang="en-US" smtClean="0"/>
              <a:pPr>
                <a:spcBef>
                  <a:spcPct val="0"/>
                </a:spcBef>
              </a:pPr>
              <a:t>75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895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21F8BE-0FAF-4745-8234-341902E44DB1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107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D5D49B-D6F9-4A85-AE62-BC048F9C2098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61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5108DA-46AF-473F-B182-6D25F03A8C72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66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47700" y="1772503"/>
            <a:ext cx="3086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Module10</a:t>
            </a:r>
            <a:endParaRPr lang="en-US" altLang="en-US" sz="4800" b="1" dirty="0" smtClean="0">
              <a:solidFill>
                <a:srgbClr val="4B760B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latin typeface="Tw Cen MT" pitchFamily="34" charset="0"/>
              </a:rPr>
              <a:t>Arrays and the </a:t>
            </a:r>
            <a:r>
              <a:rPr lang="en-US" altLang="en-US" sz="3600" b="1" dirty="0" err="1" smtClean="0">
                <a:latin typeface="Tw Cen MT" pitchFamily="34" charset="0"/>
              </a:rPr>
              <a:t>ArrayList</a:t>
            </a:r>
            <a:r>
              <a:rPr lang="en-US" altLang="en-US" sz="3600" b="1" dirty="0" smtClean="0">
                <a:latin typeface="Tw Cen MT" pitchFamily="34" charset="0"/>
              </a:rPr>
              <a:t> Class</a:t>
            </a: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43200" y="6462713"/>
            <a:ext cx="37290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 smtClean="0">
                <a:latin typeface="Times New Roman" panose="02020603050405020304" pitchFamily="18" charset="0"/>
              </a:rPr>
              <a:t>Copyright © 2016 Pearson Education, Inc., Hoboken NJ</a:t>
            </a:r>
          </a:p>
        </p:txBody>
      </p:sp>
    </p:spTree>
    <p:extLst>
      <p:ext uri="{BB962C8B-B14F-4D97-AF65-F5344CB8AC3E}">
        <p14:creationId xmlns:p14="http://schemas.microsoft.com/office/powerpoint/2010/main" val="16208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1DADDDC-AFE3-442A-B570-17BB5696A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2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4DCFA6E-9D23-4055-BB64-4F7C22E6D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9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D6D66C0-6C65-4FAB-818C-183893280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9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51A1899-A8D4-45A6-940F-42DE8CED6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2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793E60D-9F66-4C45-A994-EC9673C2A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2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11AFFD7-C743-4217-AB43-E08D00B41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2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D6B062D-1726-434F-9FB9-0DA4E3946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7-</a:t>
            </a:r>
            <a:fld id="{CF48E3D2-5181-42BC-A353-13600C17C9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49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50659CF-0CD6-4C3B-96BA-A887F2CA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8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C4F187A-F3B8-42B6-AAF5-E344809DB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34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AF8553A9-9CE5-440C-8AB8-7666734B2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4"/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9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rrayDemo1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ArrayDemo2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InvalidSubscript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rrayInitialization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ayArray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isplayTestScores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ameArray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PassElements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PassArray.java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SalesData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Sales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ReturnArray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onthDays.java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ObjectArray.jav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SearchArray.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CorpSales.jav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Lengths.java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Pass2Darray.java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SelectionSortDemo.java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BinarySearchDemo.java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CommandLine.java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VarargsDemo1.java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hyperlink" Target="VarargsDemo2.java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ArrayListDemo1.java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ArrayListDemo3.java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ArrayListDemo5.java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ArrayListDemo6.java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0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A48193E-A5E8-4FA4-991F-16A6A2AF3DF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Inputting and Outputting</a:t>
            </a:r>
            <a:br>
              <a:rPr lang="en-US" altLang="en-US" smtClean="0"/>
            </a:br>
            <a:r>
              <a:rPr lang="en-US" altLang="en-US" smtClean="0"/>
              <a:t>Array Elements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Array elements can be treated as any other variable.</a:t>
            </a:r>
          </a:p>
          <a:p>
            <a:pPr eaLnBrk="1" hangingPunct="1"/>
            <a:r>
              <a:rPr lang="en-US" altLang="en-US" sz="2800" smtClean="0"/>
              <a:t>They are simply accessed by the same name and a subscript.</a:t>
            </a:r>
          </a:p>
          <a:p>
            <a:pPr eaLnBrk="1" hangingPunct="1"/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ArrayDemo1.java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Array subscripts can be accessed using variables (such as for loop counters).</a:t>
            </a:r>
          </a:p>
          <a:p>
            <a:pPr eaLnBrk="1" hangingPunct="1"/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4" action="ppaction://hlinkfile"/>
              </a:rPr>
              <a:t>ArrayDemo2.java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2A09E29-ACDA-4163-9967-6913A6DC3D3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Bounds Checking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Array indexes always start at zero and continue to (array length - 1).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int values = new int[10];</a:t>
            </a:r>
            <a:r>
              <a:rPr lang="en-US" altLang="en-US" sz="1800" b="1" smtClean="0">
                <a:latin typeface="Courier New" panose="02070309020205020404" pitchFamily="49" charset="0"/>
              </a:rPr>
              <a:t/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array would have indexes 0 through 9.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InvalidSubscript.java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</a:t>
            </a:r>
            <a:r>
              <a:rPr lang="en-US" altLang="en-US" sz="2800" smtClean="0">
                <a:latin typeface="Courier New" panose="02070309020205020404" pitchFamily="49" charset="0"/>
              </a:rPr>
              <a:t>for</a:t>
            </a:r>
            <a:r>
              <a:rPr lang="en-US" altLang="en-US" sz="2800" smtClean="0"/>
              <a:t> loops, it is typical to use </a:t>
            </a:r>
            <a:r>
              <a:rPr lang="en-US" altLang="en-US" sz="2800" i="1" smtClean="0"/>
              <a:t>i, j, </a:t>
            </a:r>
            <a:r>
              <a:rPr lang="en-US" altLang="en-US" sz="2800" smtClean="0"/>
              <a:t>and </a:t>
            </a:r>
            <a:r>
              <a:rPr lang="en-US" altLang="en-US" sz="2800" i="1" smtClean="0"/>
              <a:t>k</a:t>
            </a:r>
            <a:r>
              <a:rPr lang="en-US" altLang="en-US" sz="2800" smtClean="0"/>
              <a:t> as counting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might help to think of </a:t>
            </a:r>
            <a:r>
              <a:rPr lang="en-US" altLang="en-US" sz="2400" i="1" smtClean="0"/>
              <a:t>i</a:t>
            </a:r>
            <a:r>
              <a:rPr lang="en-US" altLang="en-US" sz="2400" smtClean="0"/>
              <a:t> as representing the word </a:t>
            </a:r>
            <a:r>
              <a:rPr lang="en-US" altLang="en-US" sz="2400" i="1" smtClean="0"/>
              <a:t>index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EDD89D64-7D4B-4E0F-9A0A-7C9683EB1A2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Off-by-One Errors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It is very easy to be off-by-one when accessing arrays.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// This code has an off-by-one error.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int[] numbers = new int[100];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for (int i = 1; i </a:t>
            </a:r>
            <a:r>
              <a:rPr lang="en-US" altLang="en-US" sz="24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en-US" sz="2400" b="1" smtClean="0">
                <a:latin typeface="Courier New" panose="02070309020205020404" pitchFamily="49" charset="0"/>
              </a:rPr>
              <a:t> 100;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	numbers[i] = 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Here, the equal sign allows the loop to continue on to index 100, where 99 is the last index in the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code would throw an </a:t>
            </a:r>
            <a:r>
              <a:rPr lang="en-US" altLang="en-US" sz="2400" smtClean="0">
                <a:solidFill>
                  <a:srgbClr val="FF3300"/>
                </a:solidFill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95659DCC-B657-44B8-BBC5-08CEB51D4EA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Initialization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When relatively few items need to be initialized, an initialization list can be used to initialize the array.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int[]days = {31, 28, 31, 30, 31, 30, 31, 31, 30, 31, 30, 31};</a:t>
            </a:r>
          </a:p>
          <a:p>
            <a:pPr lvl="1" eaLnBrk="1" hangingPunct="1">
              <a:buFontTx/>
              <a:buNone/>
            </a:pPr>
            <a:endParaRPr lang="en-US" altLang="en-US" sz="14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 numbers in the list are stored in the array in order: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days[0]</a:t>
            </a:r>
            <a:r>
              <a:rPr lang="en-US" altLang="en-US" sz="2000" smtClean="0"/>
              <a:t> is assigned 31,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days[1]</a:t>
            </a:r>
            <a:r>
              <a:rPr lang="en-US" altLang="en-US" sz="2000" smtClean="0"/>
              <a:t> is assigned 28,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days[2]</a:t>
            </a:r>
            <a:r>
              <a:rPr lang="en-US" altLang="en-US" sz="2000" smtClean="0"/>
              <a:t> is assigned 31,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</a:rPr>
              <a:t>days[3]</a:t>
            </a:r>
            <a:r>
              <a:rPr lang="en-US" altLang="en-US" sz="2000" smtClean="0"/>
              <a:t> is assigned 30,</a:t>
            </a:r>
          </a:p>
          <a:p>
            <a:pPr lvl="1" eaLnBrk="1" hangingPunct="1"/>
            <a:r>
              <a:rPr lang="en-US" altLang="en-US" sz="2000" smtClean="0"/>
              <a:t>etc.</a:t>
            </a:r>
          </a:p>
          <a:p>
            <a:pPr eaLnBrk="1" hangingPunct="1"/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ArrayInitialization.java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DFD7B5F-DB1B-432D-81EF-479CE589ED6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Array Declaration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Previously we showed arrays being declared: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int[] numbers;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However, the brackets can also go here: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int numbers[];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These are equivalent but the first style is typical.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Multiple arrays can be declared on the same line.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int[] numbers, codes, scores;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the alternate notation each variable must have brackets.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 numbers[], codes[], scores;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</a:t>
            </a:r>
            <a:r>
              <a:rPr lang="en-US" altLang="en-US" sz="2000" smtClean="0">
                <a:latin typeface="Courier New" panose="02070309020205020404" pitchFamily="49" charset="0"/>
              </a:rPr>
              <a:t>scores</a:t>
            </a:r>
            <a:r>
              <a:rPr lang="en-US" altLang="en-US" sz="2000" smtClean="0"/>
              <a:t> variable in this instance is simply an </a:t>
            </a:r>
            <a:r>
              <a:rPr lang="en-US" altLang="en-US" sz="2000" smtClean="0">
                <a:latin typeface="Courier New" panose="02070309020205020404" pitchFamily="49" charset="0"/>
              </a:rPr>
              <a:t>int</a:t>
            </a:r>
            <a:r>
              <a:rPr lang="en-US" altLang="en-US" sz="2000" smtClean="0"/>
              <a:t>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0FE263A2-48A7-40D2-A29F-0EEC856290E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Array Contents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Processing data in an array is the same as any other variable.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grossPay = hours[3] * payRate;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Pre and post increment works the same: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int[] score = {7, 8, 9, 10, 11};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++score[2]; // Pre-increment operation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score[4]++; // Post-increment operation</a:t>
            </a: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PayArray.java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2FBAD87A-F302-4F45-A634-53332225D5E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Processing Array Contents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Array elements can be used in relational operations: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if(cost[20] &lt; cost[0])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	//statements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They can be used as loop conditions: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while(value[count] != 0)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	//statements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}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409B7926-4E56-4BAE-86AE-A82776164CC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Length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Arrays are objects and provide a public field named </a:t>
            </a:r>
            <a:r>
              <a:rPr lang="en-US" altLang="en-US" sz="2400" smtClean="0">
                <a:latin typeface="Courier New" panose="02070309020205020404" pitchFamily="49" charset="0"/>
              </a:rPr>
              <a:t>length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that is a constant that can be tested.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double[] temperatures = new double[25];</a:t>
            </a:r>
            <a:r>
              <a:rPr lang="en-US" altLang="en-US" sz="1800" b="1" smtClean="0">
                <a:latin typeface="Courier New" panose="02070309020205020404" pitchFamily="49" charset="0"/>
              </a:rPr>
              <a:t/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smtClean="0"/>
              <a:t>The length of this array is 25.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/>
            <a:r>
              <a:rPr lang="en-US" altLang="en-US" sz="2400" smtClean="0"/>
              <a:t>The length of an array can be obtained via its </a:t>
            </a:r>
            <a:r>
              <a:rPr lang="en-US" altLang="en-US" sz="2400" smtClean="0">
                <a:latin typeface="Courier New" panose="02070309020205020404" pitchFamily="49" charset="0"/>
              </a:rPr>
              <a:t>length</a:t>
            </a:r>
            <a:r>
              <a:rPr lang="en-US" altLang="en-US" sz="2400" smtClean="0"/>
              <a:t> constant.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 size = temperatures.length;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smtClean="0"/>
              <a:t>The variable </a:t>
            </a:r>
            <a:r>
              <a:rPr lang="en-US" altLang="en-US" sz="2000" smtClean="0">
                <a:latin typeface="Courier New" panose="02070309020205020404" pitchFamily="49" charset="0"/>
              </a:rPr>
              <a:t>size</a:t>
            </a:r>
            <a:r>
              <a:rPr lang="en-US" altLang="en-US" sz="2000" smtClean="0"/>
              <a:t> will contain 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6B8F963-77FF-424F-89BE-3AA636ECBE8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Enhanced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0772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Simplified array processing (read only)</a:t>
            </a:r>
          </a:p>
          <a:p>
            <a:pPr eaLnBrk="1" hangingPunct="1"/>
            <a:r>
              <a:rPr lang="en-US" altLang="en-US" sz="2800" smtClean="0"/>
              <a:t>Always goes through all elements</a:t>
            </a:r>
          </a:p>
          <a:p>
            <a:pPr eaLnBrk="1" hangingPunct="1"/>
            <a:r>
              <a:rPr lang="en-US" altLang="en-US" sz="2800" smtClean="0"/>
              <a:t>General format: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for(</a:t>
            </a:r>
            <a:r>
              <a:rPr lang="en-US" altLang="en-US" sz="2400" b="1" i="1" smtClean="0">
                <a:latin typeface="Courier New" panose="02070309020205020404" pitchFamily="49" charset="0"/>
              </a:rPr>
              <a:t>datatype</a:t>
            </a:r>
            <a:r>
              <a:rPr lang="en-US" altLang="en-US" sz="2400" b="1" smtClean="0">
                <a:latin typeface="Courier New" panose="02070309020205020404" pitchFamily="49" charset="0"/>
              </a:rPr>
              <a:t> </a:t>
            </a:r>
            <a:r>
              <a:rPr lang="en-US" altLang="en-US" sz="2400" b="1" i="1" smtClean="0">
                <a:latin typeface="Courier New" panose="02070309020205020404" pitchFamily="49" charset="0"/>
              </a:rPr>
              <a:t>elementVariable</a:t>
            </a:r>
            <a:r>
              <a:rPr lang="en-US" altLang="en-US" sz="2400" b="1" smtClean="0">
                <a:latin typeface="Courier New" panose="02070309020205020404" pitchFamily="49" charset="0"/>
              </a:rPr>
              <a:t> : </a:t>
            </a:r>
            <a:r>
              <a:rPr lang="en-US" altLang="en-US" sz="2400" b="1" i="1" smtClean="0">
                <a:latin typeface="Courier New" panose="02070309020205020404" pitchFamily="49" charset="0"/>
              </a:rPr>
              <a:t>array</a:t>
            </a:r>
            <a:r>
              <a:rPr lang="en-US" altLang="en-US" sz="2400" b="1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  </a:t>
            </a:r>
            <a:r>
              <a:rPr lang="en-US" altLang="en-US" sz="2400" b="1" i="1" smtClean="0">
                <a:latin typeface="Courier New" panose="02070309020205020404" pitchFamily="49" charset="0"/>
              </a:rPr>
              <a:t>statement;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80370C3-94F3-475B-B223-5D7E8F3BC84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Enhanced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0772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smtClean="0"/>
              <a:t>Example: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numbers = {3, 6, 9};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For(int val : numbers)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System.out.println("The next value is " +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             val);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8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C4127F4-5E77-494C-9550-454C2270E5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Size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length</a:t>
            </a:r>
            <a:r>
              <a:rPr lang="en-US" altLang="en-US" smtClean="0"/>
              <a:t> constant can be used in a loop to provide automatic bounding.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for(int i = 0; i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000" b="1" smtClean="0">
                <a:latin typeface="Courier New" panose="02070309020205020404" pitchFamily="49" charset="0"/>
              </a:rPr>
              <a:t> temperatures.length; i++)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System.out.println("Temperature " + i ": "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                   + temperatures[i]);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  <a:endParaRPr lang="en-US" altLang="en-US" sz="2000" b="1" smtClean="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04800" y="26670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Index subscripts  start at 0 and end at one </a:t>
            </a:r>
            <a:r>
              <a:rPr lang="en-US" altLang="en-US" sz="2400" b="1" i="1">
                <a:solidFill>
                  <a:schemeClr val="hlink"/>
                </a:solidFill>
              </a:rPr>
              <a:t>less than</a:t>
            </a:r>
            <a:r>
              <a:rPr lang="en-US" altLang="en-US" sz="2400">
                <a:solidFill>
                  <a:schemeClr val="hlink"/>
                </a:solidFill>
              </a:rPr>
              <a:t> the array length.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H="1">
            <a:off x="2743200" y="3124200"/>
            <a:ext cx="6096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3581400" y="3048000"/>
            <a:ext cx="19050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91FFE718-7E51-4205-9EFD-65021EF7560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Size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You can let the user specify the size of an array: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 numTests;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tests;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System.out.print("How many tests do you have?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numTests = keyboard.nextInt();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tests = new int[numTests];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DisplayTestScores.java</a:t>
            </a:r>
            <a:endParaRPr lang="en-US" altLang="en-US" sz="3600" smtClean="0"/>
          </a:p>
          <a:p>
            <a:pPr eaLnBrk="1" hangingPunct="1">
              <a:lnSpc>
                <a:spcPct val="90000"/>
              </a:lnSpc>
            </a:pP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9970C50-1283-4C71-A0C2-F9E31130EBA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Reassigning Array References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An array reference can be assigned to another array of the same type.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// Create an array referenced by the numbers variable.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 numbers = new int[10];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// Reassign numbers to a new array.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numbers = new int[5];</a:t>
            </a:r>
            <a:r>
              <a:rPr lang="en-US" altLang="en-US" sz="1600" b="1" smtClean="0">
                <a:latin typeface="Courier New" panose="02070309020205020404" pitchFamily="49" charset="0"/>
              </a:rPr>
              <a:t/>
            </a:r>
            <a:br>
              <a:rPr lang="en-US" altLang="en-US" sz="1600" b="1" smtClean="0">
                <a:latin typeface="Courier New" panose="02070309020205020404" pitchFamily="49" charset="0"/>
              </a:rPr>
            </a:br>
            <a:endParaRPr lang="en-US" altLang="en-US" smtClean="0"/>
          </a:p>
          <a:p>
            <a:pPr eaLnBrk="1" hangingPunct="1"/>
            <a:r>
              <a:rPr lang="en-US" altLang="en-US" sz="2800" smtClean="0"/>
              <a:t>If the first (10 element) array no longer has a reference to it, it will be garbage collected.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F93B41BA-5CF3-48C4-B0BC-AADAAB2435A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Reassigning Array References</a:t>
            </a:r>
          </a:p>
        </p:txBody>
      </p:sp>
      <p:grpSp>
        <p:nvGrpSpPr>
          <p:cNvPr id="46084" name="Group 34"/>
          <p:cNvGrpSpPr>
            <a:grpSpLocks/>
          </p:cNvGrpSpPr>
          <p:nvPr/>
        </p:nvGrpSpPr>
        <p:grpSpPr bwMode="auto">
          <a:xfrm>
            <a:off x="4495800" y="1905000"/>
            <a:ext cx="3810000" cy="381000"/>
            <a:chOff x="2928" y="1056"/>
            <a:chExt cx="2400" cy="240"/>
          </a:xfrm>
        </p:grpSpPr>
        <p:sp>
          <p:nvSpPr>
            <p:cNvPr id="46089" name="Rectangle 17"/>
            <p:cNvSpPr>
              <a:spLocks noChangeArrowheads="1"/>
            </p:cNvSpPr>
            <p:nvPr/>
          </p:nvSpPr>
          <p:spPr bwMode="auto">
            <a:xfrm>
              <a:off x="29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18"/>
            <p:cNvSpPr>
              <a:spLocks noChangeArrowheads="1"/>
            </p:cNvSpPr>
            <p:nvPr/>
          </p:nvSpPr>
          <p:spPr bwMode="auto">
            <a:xfrm>
              <a:off x="31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19"/>
            <p:cNvSpPr>
              <a:spLocks noChangeArrowheads="1"/>
            </p:cNvSpPr>
            <p:nvPr/>
          </p:nvSpPr>
          <p:spPr bwMode="auto">
            <a:xfrm>
              <a:off x="34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20"/>
            <p:cNvSpPr>
              <a:spLocks noChangeArrowheads="1"/>
            </p:cNvSpPr>
            <p:nvPr/>
          </p:nvSpPr>
          <p:spPr bwMode="auto">
            <a:xfrm>
              <a:off x="36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21"/>
            <p:cNvSpPr>
              <a:spLocks noChangeArrowheads="1"/>
            </p:cNvSpPr>
            <p:nvPr/>
          </p:nvSpPr>
          <p:spPr bwMode="auto">
            <a:xfrm>
              <a:off x="38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22"/>
            <p:cNvSpPr>
              <a:spLocks noChangeArrowheads="1"/>
            </p:cNvSpPr>
            <p:nvPr/>
          </p:nvSpPr>
          <p:spPr bwMode="auto">
            <a:xfrm>
              <a:off x="41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23"/>
            <p:cNvSpPr>
              <a:spLocks noChangeArrowheads="1"/>
            </p:cNvSpPr>
            <p:nvPr/>
          </p:nvSpPr>
          <p:spPr bwMode="auto">
            <a:xfrm>
              <a:off x="43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24"/>
            <p:cNvSpPr>
              <a:spLocks noChangeArrowheads="1"/>
            </p:cNvSpPr>
            <p:nvPr/>
          </p:nvSpPr>
          <p:spPr bwMode="auto">
            <a:xfrm>
              <a:off x="46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25"/>
            <p:cNvSpPr>
              <a:spLocks noChangeArrowheads="1"/>
            </p:cNvSpPr>
            <p:nvPr/>
          </p:nvSpPr>
          <p:spPr bwMode="auto">
            <a:xfrm>
              <a:off x="48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26"/>
            <p:cNvSpPr>
              <a:spLocks noChangeArrowheads="1"/>
            </p:cNvSpPr>
            <p:nvPr/>
          </p:nvSpPr>
          <p:spPr bwMode="auto">
            <a:xfrm>
              <a:off x="50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5" name="Rectangle 35"/>
          <p:cNvSpPr>
            <a:spLocks noChangeArrowheads="1"/>
          </p:cNvSpPr>
          <p:nvPr/>
        </p:nvSpPr>
        <p:spPr bwMode="auto">
          <a:xfrm>
            <a:off x="2743200" y="3200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46086" name="Text Box 37"/>
          <p:cNvSpPr txBox="1">
            <a:spLocks noChangeArrowheads="1"/>
          </p:cNvSpPr>
          <p:nvPr/>
        </p:nvSpPr>
        <p:spPr bwMode="auto">
          <a:xfrm>
            <a:off x="152400" y="2987675"/>
            <a:ext cx="2349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numbers</a:t>
            </a:r>
            <a:r>
              <a:rPr lang="en-US" altLang="en-US" sz="1800"/>
              <a:t> variable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holds the address of 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array.</a:t>
            </a:r>
          </a:p>
        </p:txBody>
      </p:sp>
      <p:cxnSp>
        <p:nvCxnSpPr>
          <p:cNvPr id="46087" name="AutoShape 40"/>
          <p:cNvCxnSpPr>
            <a:cxnSpLocks noChangeShapeType="1"/>
            <a:stCxn id="46085" idx="3"/>
            <a:endCxn id="46089" idx="1"/>
          </p:cNvCxnSpPr>
          <p:nvPr/>
        </p:nvCxnSpPr>
        <p:spPr bwMode="auto">
          <a:xfrm flipV="1">
            <a:off x="3733800" y="2095500"/>
            <a:ext cx="762000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8" name="Text Box 41"/>
          <p:cNvSpPr txBox="1">
            <a:spLocks noChangeArrowheads="1"/>
          </p:cNvSpPr>
          <p:nvPr/>
        </p:nvSpPr>
        <p:spPr bwMode="auto">
          <a:xfrm>
            <a:off x="4652963" y="2667000"/>
            <a:ext cx="3611562" cy="3492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int[] numbers = new int[10];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308E8F82-2A63-4391-9A66-C500DCA53E2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Reassigning Array References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4495800" y="1905000"/>
            <a:ext cx="3810000" cy="381000"/>
            <a:chOff x="2928" y="1056"/>
            <a:chExt cx="2400" cy="240"/>
          </a:xfrm>
        </p:grpSpPr>
        <p:sp>
          <p:nvSpPr>
            <p:cNvPr id="48146" name="Rectangle 4"/>
            <p:cNvSpPr>
              <a:spLocks noChangeArrowheads="1"/>
            </p:cNvSpPr>
            <p:nvPr/>
          </p:nvSpPr>
          <p:spPr bwMode="auto">
            <a:xfrm>
              <a:off x="29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5"/>
            <p:cNvSpPr>
              <a:spLocks noChangeArrowheads="1"/>
            </p:cNvSpPr>
            <p:nvPr/>
          </p:nvSpPr>
          <p:spPr bwMode="auto">
            <a:xfrm>
              <a:off x="31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6"/>
            <p:cNvSpPr>
              <a:spLocks noChangeArrowheads="1"/>
            </p:cNvSpPr>
            <p:nvPr/>
          </p:nvSpPr>
          <p:spPr bwMode="auto">
            <a:xfrm>
              <a:off x="34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7"/>
            <p:cNvSpPr>
              <a:spLocks noChangeArrowheads="1"/>
            </p:cNvSpPr>
            <p:nvPr/>
          </p:nvSpPr>
          <p:spPr bwMode="auto">
            <a:xfrm>
              <a:off x="36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8"/>
            <p:cNvSpPr>
              <a:spLocks noChangeArrowheads="1"/>
            </p:cNvSpPr>
            <p:nvPr/>
          </p:nvSpPr>
          <p:spPr bwMode="auto">
            <a:xfrm>
              <a:off x="38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9"/>
            <p:cNvSpPr>
              <a:spLocks noChangeArrowheads="1"/>
            </p:cNvSpPr>
            <p:nvPr/>
          </p:nvSpPr>
          <p:spPr bwMode="auto">
            <a:xfrm>
              <a:off x="41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0"/>
            <p:cNvSpPr>
              <a:spLocks noChangeArrowheads="1"/>
            </p:cNvSpPr>
            <p:nvPr/>
          </p:nvSpPr>
          <p:spPr bwMode="auto">
            <a:xfrm>
              <a:off x="43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12"/>
            <p:cNvSpPr>
              <a:spLocks noChangeArrowheads="1"/>
            </p:cNvSpPr>
            <p:nvPr/>
          </p:nvSpPr>
          <p:spPr bwMode="auto">
            <a:xfrm>
              <a:off x="48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13"/>
            <p:cNvSpPr>
              <a:spLocks noChangeArrowheads="1"/>
            </p:cNvSpPr>
            <p:nvPr/>
          </p:nvSpPr>
          <p:spPr bwMode="auto">
            <a:xfrm>
              <a:off x="50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8133" name="Group 14"/>
          <p:cNvGrpSpPr>
            <a:grpSpLocks/>
          </p:cNvGrpSpPr>
          <p:nvPr/>
        </p:nvGrpSpPr>
        <p:grpSpPr bwMode="auto">
          <a:xfrm>
            <a:off x="4648200" y="4648200"/>
            <a:ext cx="1905000" cy="381000"/>
            <a:chOff x="3024" y="1152"/>
            <a:chExt cx="1200" cy="240"/>
          </a:xfrm>
        </p:grpSpPr>
        <p:sp>
          <p:nvSpPr>
            <p:cNvPr id="48141" name="Rectangle 15"/>
            <p:cNvSpPr>
              <a:spLocks noChangeArrowheads="1"/>
            </p:cNvSpPr>
            <p:nvPr/>
          </p:nvSpPr>
          <p:spPr bwMode="auto">
            <a:xfrm>
              <a:off x="302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16"/>
            <p:cNvSpPr>
              <a:spLocks noChangeArrowheads="1"/>
            </p:cNvSpPr>
            <p:nvPr/>
          </p:nvSpPr>
          <p:spPr bwMode="auto">
            <a:xfrm>
              <a:off x="326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7"/>
            <p:cNvSpPr>
              <a:spLocks noChangeArrowheads="1"/>
            </p:cNvSpPr>
            <p:nvPr/>
          </p:nvSpPr>
          <p:spPr bwMode="auto">
            <a:xfrm>
              <a:off x="350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8"/>
            <p:cNvSpPr>
              <a:spLocks noChangeArrowheads="1"/>
            </p:cNvSpPr>
            <p:nvPr/>
          </p:nvSpPr>
          <p:spPr bwMode="auto">
            <a:xfrm>
              <a:off x="374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9"/>
            <p:cNvSpPr>
              <a:spLocks noChangeArrowheads="1"/>
            </p:cNvSpPr>
            <p:nvPr/>
          </p:nvSpPr>
          <p:spPr bwMode="auto">
            <a:xfrm>
              <a:off x="398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4" name="Rectangle 20"/>
          <p:cNvSpPr>
            <a:spLocks noChangeArrowheads="1"/>
          </p:cNvSpPr>
          <p:nvPr/>
        </p:nvSpPr>
        <p:spPr bwMode="auto">
          <a:xfrm>
            <a:off x="2743200" y="3200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48135" name="Text Box 21"/>
          <p:cNvSpPr txBox="1">
            <a:spLocks noChangeArrowheads="1"/>
          </p:cNvSpPr>
          <p:nvPr/>
        </p:nvSpPr>
        <p:spPr bwMode="auto">
          <a:xfrm>
            <a:off x="152400" y="2987675"/>
            <a:ext cx="2349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numbers</a:t>
            </a:r>
            <a:r>
              <a:rPr lang="en-US" altLang="en-US" sz="1800"/>
              <a:t> variable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holds the address of 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array.</a:t>
            </a:r>
          </a:p>
        </p:txBody>
      </p:sp>
      <p:cxnSp>
        <p:nvCxnSpPr>
          <p:cNvPr id="48136" name="AutoShape 22"/>
          <p:cNvCxnSpPr>
            <a:cxnSpLocks noChangeShapeType="1"/>
            <a:stCxn id="48134" idx="3"/>
            <a:endCxn id="48141" idx="1"/>
          </p:cNvCxnSpPr>
          <p:nvPr/>
        </p:nvCxnSpPr>
        <p:spPr bwMode="auto">
          <a:xfrm>
            <a:off x="3733800" y="3390900"/>
            <a:ext cx="9144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7" name="Text Box 23"/>
          <p:cNvSpPr txBox="1">
            <a:spLocks noChangeArrowheads="1"/>
          </p:cNvSpPr>
          <p:nvPr/>
        </p:nvSpPr>
        <p:spPr bwMode="auto">
          <a:xfrm>
            <a:off x="5032375" y="3962400"/>
            <a:ext cx="2757488" cy="3492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numbers = new int[5];</a:t>
            </a:r>
            <a:endParaRPr lang="en-US" altLang="en-US" sz="2400"/>
          </a:p>
        </p:txBody>
      </p:sp>
      <p:sp>
        <p:nvSpPr>
          <p:cNvPr id="48138" name="Text Box 24"/>
          <p:cNvSpPr txBox="1">
            <a:spLocks noChangeArrowheads="1"/>
          </p:cNvSpPr>
          <p:nvPr/>
        </p:nvSpPr>
        <p:spPr bwMode="auto">
          <a:xfrm>
            <a:off x="4572000" y="2667000"/>
            <a:ext cx="3886200" cy="9080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400" b="1"/>
              <a:t>This array gets marked for</a:t>
            </a:r>
          </a:p>
          <a:p>
            <a:pPr algn="ctr"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400" b="1"/>
              <a:t>garbage collection</a:t>
            </a:r>
            <a:endParaRPr lang="en-US" altLang="en-US" sz="3600"/>
          </a:p>
        </p:txBody>
      </p:sp>
      <p:sp>
        <p:nvSpPr>
          <p:cNvPr id="48139" name="AutoShape 25"/>
          <p:cNvSpPr>
            <a:spLocks noChangeArrowheads="1"/>
          </p:cNvSpPr>
          <p:nvPr/>
        </p:nvSpPr>
        <p:spPr bwMode="auto">
          <a:xfrm>
            <a:off x="6019800" y="1828800"/>
            <a:ext cx="609600" cy="609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40" name="AutoShape 26"/>
          <p:cNvCxnSpPr>
            <a:cxnSpLocks noChangeShapeType="1"/>
            <a:stCxn id="48138" idx="0"/>
            <a:endCxn id="48139" idx="4"/>
          </p:cNvCxnSpPr>
          <p:nvPr/>
        </p:nvCxnSpPr>
        <p:spPr bwMode="auto">
          <a:xfrm flipH="1" flipV="1">
            <a:off x="6324600" y="2438400"/>
            <a:ext cx="1905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22C340B7-5F9C-492C-AA9A-61D17A72437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Arrays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40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is </a:t>
            </a:r>
            <a:r>
              <a:rPr lang="en-US" altLang="en-US" i="1" smtClean="0"/>
              <a:t>not</a:t>
            </a:r>
            <a:r>
              <a:rPr lang="en-US" altLang="en-US" smtClean="0"/>
              <a:t> the way to copy an array.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int[] array1 = { 2, 4, 6, 8, 10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int[] array2 = array1; // This does not copy array1.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419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0182" name="Rectangle 15"/>
          <p:cNvSpPr>
            <a:spLocks noChangeArrowheads="1"/>
          </p:cNvSpPr>
          <p:nvPr/>
        </p:nvSpPr>
        <p:spPr bwMode="auto">
          <a:xfrm>
            <a:off x="2590800" y="4038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50183" name="Text Box 16"/>
          <p:cNvSpPr txBox="1">
            <a:spLocks noChangeArrowheads="1"/>
          </p:cNvSpPr>
          <p:nvPr/>
        </p:nvSpPr>
        <p:spPr bwMode="auto">
          <a:xfrm>
            <a:off x="381000" y="3902075"/>
            <a:ext cx="196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array1</a:t>
            </a:r>
            <a:r>
              <a:rPr lang="en-US" altLang="en-US" sz="1800"/>
              <a:t> holds 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 to the array</a:t>
            </a:r>
          </a:p>
        </p:txBody>
      </p:sp>
      <p:sp>
        <p:nvSpPr>
          <p:cNvPr id="50184" name="Rectangle 17"/>
          <p:cNvSpPr>
            <a:spLocks noChangeArrowheads="1"/>
          </p:cNvSpPr>
          <p:nvPr/>
        </p:nvSpPr>
        <p:spPr bwMode="auto">
          <a:xfrm>
            <a:off x="2590800" y="5029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50185" name="Text Box 19"/>
          <p:cNvSpPr txBox="1">
            <a:spLocks noChangeArrowheads="1"/>
          </p:cNvSpPr>
          <p:nvPr/>
        </p:nvSpPr>
        <p:spPr bwMode="auto">
          <a:xfrm>
            <a:off x="381000" y="4892675"/>
            <a:ext cx="196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array2</a:t>
            </a:r>
            <a:r>
              <a:rPr lang="en-US" altLang="en-US" sz="1800"/>
              <a:t> holds 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 to the array</a:t>
            </a:r>
          </a:p>
        </p:txBody>
      </p:sp>
      <p:cxnSp>
        <p:nvCxnSpPr>
          <p:cNvPr id="50186" name="AutoShape 20"/>
          <p:cNvCxnSpPr>
            <a:cxnSpLocks noChangeShapeType="1"/>
            <a:stCxn id="50182" idx="3"/>
            <a:endCxn id="50181" idx="1"/>
          </p:cNvCxnSpPr>
          <p:nvPr/>
        </p:nvCxnSpPr>
        <p:spPr bwMode="auto">
          <a:xfrm flipV="1">
            <a:off x="3581400" y="3390900"/>
            <a:ext cx="838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21"/>
          <p:cNvCxnSpPr>
            <a:cxnSpLocks noChangeShapeType="1"/>
            <a:stCxn id="50184" idx="3"/>
            <a:endCxn id="50181" idx="1"/>
          </p:cNvCxnSpPr>
          <p:nvPr/>
        </p:nvCxnSpPr>
        <p:spPr bwMode="auto">
          <a:xfrm flipV="1">
            <a:off x="3581400" y="3390900"/>
            <a:ext cx="838200" cy="1828800"/>
          </a:xfrm>
          <a:prstGeom prst="bentConnector3">
            <a:avLst>
              <a:gd name="adj1" fmla="val 73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8" name="Rectangle 23"/>
          <p:cNvSpPr>
            <a:spLocks noChangeArrowheads="1"/>
          </p:cNvSpPr>
          <p:nvPr/>
        </p:nvSpPr>
        <p:spPr bwMode="auto">
          <a:xfrm>
            <a:off x="4800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50189" name="Rectangle 24"/>
          <p:cNvSpPr>
            <a:spLocks noChangeArrowheads="1"/>
          </p:cNvSpPr>
          <p:nvPr/>
        </p:nvSpPr>
        <p:spPr bwMode="auto">
          <a:xfrm>
            <a:off x="5181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0190" name="Rectangle 25"/>
          <p:cNvSpPr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0191" name="Rectangle 26"/>
          <p:cNvSpPr>
            <a:spLocks noChangeArrowheads="1"/>
          </p:cNvSpPr>
          <p:nvPr/>
        </p:nvSpPr>
        <p:spPr bwMode="auto">
          <a:xfrm>
            <a:off x="5943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0192" name="Text Box 32"/>
          <p:cNvSpPr txBox="1">
            <a:spLocks noChangeArrowheads="1"/>
          </p:cNvSpPr>
          <p:nvPr/>
        </p:nvSpPr>
        <p:spPr bwMode="auto">
          <a:xfrm>
            <a:off x="5241925" y="4181475"/>
            <a:ext cx="2940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5613" indent="-455613"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Example:</a:t>
            </a:r>
            <a:br>
              <a:rPr lang="en-US" altLang="en-US" sz="2800"/>
            </a:br>
            <a:r>
              <a:rPr lang="en-US" altLang="en-US" sz="2800">
                <a:hlinkClick r:id="rId3" action="ppaction://hlinkfile"/>
              </a:rPr>
              <a:t>SameArray.java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1D646897-AC48-4F08-BB05-851FCD5240A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Arrays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You cannot copy an array by merely assigning one reference variable to another.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You need to copy the individual elements of one array to another.</a:t>
            </a:r>
            <a:br>
              <a:rPr lang="en-US" altLang="en-US" sz="2400" smtClean="0"/>
            </a:br>
            <a:endParaRPr lang="en-US" altLang="en-US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firstArray = {5, 10, 15, 20, 25 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secondArray = new int[5];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i = 0; i &lt; firstArray.length;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secondArray[i] = firstArray[i];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code copies each element of </a:t>
            </a:r>
            <a:r>
              <a:rPr lang="en-US" altLang="en-US" sz="2400" smtClean="0">
                <a:latin typeface="Courier New" panose="02070309020205020404" pitchFamily="49" charset="0"/>
              </a:rPr>
              <a:t>firstArray</a:t>
            </a:r>
            <a:r>
              <a:rPr lang="en-US" altLang="en-US" sz="2400" smtClean="0"/>
              <a:t> to the corresponding element of </a:t>
            </a:r>
            <a:r>
              <a:rPr lang="en-US" altLang="en-US" sz="2400" smtClean="0">
                <a:latin typeface="Courier New" panose="02070309020205020404" pitchFamily="49" charset="0"/>
              </a:rPr>
              <a:t>secondArray</a:t>
            </a:r>
            <a:r>
              <a:rPr lang="en-US" altLang="en-US" sz="2400" smtClean="0"/>
              <a:t>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EE57BFE7-DDD9-434E-B7A8-85D646E68F3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Array Elements to a Method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When a single element of an array is passed to a method it is handled like any other variable.</a:t>
            </a:r>
          </a:p>
          <a:p>
            <a:pPr eaLnBrk="1" hangingPunct="1"/>
            <a:r>
              <a:rPr lang="en-US" altLang="en-US" sz="2800" smtClean="0"/>
              <a:t>See example:  </a:t>
            </a:r>
            <a:r>
              <a:rPr lang="en-US" altLang="en-US" sz="2800" smtClean="0">
                <a:hlinkClick r:id="rId3" action="ppaction://hlinkfile"/>
              </a:rPr>
              <a:t>PassElements.java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More often you will want to write methods to process array data by passing the entire array, not just one element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16C03B0-EE6F-49D1-9FA7-49D58A8A874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Arrays as Arguments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9177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Arrays are objects.</a:t>
            </a:r>
          </a:p>
          <a:p>
            <a:pPr eaLnBrk="1" hangingPunct="1"/>
            <a:r>
              <a:rPr lang="en-US" altLang="en-US" sz="2800" smtClean="0"/>
              <a:t>Their references can be passed to methods like any other object reference variable.</a:t>
            </a:r>
          </a:p>
        </p:txBody>
      </p:sp>
      <p:grpSp>
        <p:nvGrpSpPr>
          <p:cNvPr id="56325" name="Group 23"/>
          <p:cNvGrpSpPr>
            <a:grpSpLocks/>
          </p:cNvGrpSpPr>
          <p:nvPr/>
        </p:nvGrpSpPr>
        <p:grpSpPr bwMode="auto">
          <a:xfrm>
            <a:off x="838200" y="3276600"/>
            <a:ext cx="6858000" cy="3065463"/>
            <a:chOff x="528" y="2064"/>
            <a:chExt cx="4320" cy="1931"/>
          </a:xfrm>
        </p:grpSpPr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29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34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15</a:t>
              </a:r>
            </a:p>
          </p:txBody>
        </p:sp>
        <p:sp>
          <p:nvSpPr>
            <p:cNvPr id="56330" name="Rectangle 8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20</a:t>
              </a:r>
            </a:p>
          </p:txBody>
        </p:sp>
        <p:sp>
          <p:nvSpPr>
            <p:cNvPr id="56331" name="Rectangle 9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25</a:t>
              </a:r>
            </a:p>
          </p:txBody>
        </p:sp>
        <p:sp>
          <p:nvSpPr>
            <p:cNvPr id="56332" name="Rectangle 10"/>
            <p:cNvSpPr>
              <a:spLocks noChangeArrowheads="1"/>
            </p:cNvSpPr>
            <p:nvPr/>
          </p:nvSpPr>
          <p:spPr bwMode="auto">
            <a:xfrm>
              <a:off x="1392" y="254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56333" name="Text Box 11"/>
            <p:cNvSpPr txBox="1">
              <a:spLocks noChangeArrowheads="1"/>
            </p:cNvSpPr>
            <p:nvPr/>
          </p:nvSpPr>
          <p:spPr bwMode="auto">
            <a:xfrm>
              <a:off x="528" y="2064"/>
              <a:ext cx="17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showArray(numbers);</a:t>
              </a:r>
            </a:p>
          </p:txBody>
        </p:sp>
        <p:cxnSp>
          <p:nvCxnSpPr>
            <p:cNvPr id="56334" name="AutoShape 12"/>
            <p:cNvCxnSpPr>
              <a:cxnSpLocks noChangeShapeType="1"/>
              <a:stCxn id="56332" idx="3"/>
              <a:endCxn id="56327" idx="1"/>
            </p:cNvCxnSpPr>
            <p:nvPr/>
          </p:nvCxnSpPr>
          <p:spPr bwMode="auto">
            <a:xfrm flipV="1">
              <a:off x="2016" y="2232"/>
              <a:ext cx="912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5" name="Rectangle 13"/>
            <p:cNvSpPr>
              <a:spLocks noChangeArrowheads="1"/>
            </p:cNvSpPr>
            <p:nvPr/>
          </p:nvSpPr>
          <p:spPr bwMode="auto">
            <a:xfrm>
              <a:off x="41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30</a:t>
              </a:r>
            </a:p>
          </p:txBody>
        </p:sp>
        <p:sp>
          <p:nvSpPr>
            <p:cNvPr id="56336" name="Rectangle 14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35</a:t>
              </a:r>
            </a:p>
          </p:txBody>
        </p:sp>
        <p:sp>
          <p:nvSpPr>
            <p:cNvPr id="56337" name="Rectangle 15"/>
            <p:cNvSpPr>
              <a:spLocks noChangeArrowheads="1"/>
            </p:cNvSpPr>
            <p:nvPr/>
          </p:nvSpPr>
          <p:spPr bwMode="auto">
            <a:xfrm>
              <a:off x="46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40</a:t>
              </a:r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672" y="3072"/>
              <a:ext cx="3659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public static void showArray(int[] array)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 for (int i = 0; i &lt; array.length; i++)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   System.out.print(array[i] + " ");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168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1680" y="29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393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26" name="Text Box 24"/>
          <p:cNvSpPr txBox="1">
            <a:spLocks noChangeArrowheads="1"/>
          </p:cNvSpPr>
          <p:nvPr/>
        </p:nvSpPr>
        <p:spPr bwMode="auto">
          <a:xfrm>
            <a:off x="4648200" y="4038600"/>
            <a:ext cx="326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Example: </a:t>
            </a:r>
            <a:r>
              <a:rPr lang="en-US" altLang="en-US" sz="2400">
                <a:hlinkClick r:id="rId2" action="ppaction://hlinkfile"/>
              </a:rPr>
              <a:t>PassArray.java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7E50D9C8-F97E-4B3A-A2F0-C1AC419F893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Arrays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</a:rPr>
              <a:t>==</a:t>
            </a:r>
            <a:r>
              <a:rPr lang="en-US" altLang="en-US" sz="2800" smtClean="0"/>
              <a:t> operator determines only whether array references point to the same array object.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457200" y="2895600"/>
            <a:ext cx="8077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int[] firstArray = { 5, 10, 15, 20, 25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int[] secondArray = { 5, 10, 15, 20, 25 };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(firstArray == secondArray)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This is a mistake.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System.out.println("The arrays are the same.");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System.out.println("The arrays are not the same.");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48C42513-F271-442E-A6A1-375BAFF6DCA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Topics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Chapter 7 discusses the following main topics:</a:t>
            </a:r>
          </a:p>
          <a:p>
            <a:pPr lvl="1" eaLnBrk="1" hangingPunct="1"/>
            <a:r>
              <a:rPr lang="en-US" altLang="en-US" smtClean="0"/>
              <a:t>Introduction to Arrays</a:t>
            </a:r>
          </a:p>
          <a:p>
            <a:pPr lvl="1" eaLnBrk="1" hangingPunct="1"/>
            <a:r>
              <a:rPr lang="en-US" altLang="en-US" smtClean="0"/>
              <a:t>Processing Array Contents</a:t>
            </a:r>
          </a:p>
          <a:p>
            <a:pPr lvl="1" eaLnBrk="1" hangingPunct="1"/>
            <a:r>
              <a:rPr lang="en-US" altLang="en-US" smtClean="0"/>
              <a:t>Passing Arrays as Arguments to Methods</a:t>
            </a:r>
          </a:p>
          <a:p>
            <a:pPr lvl="1" eaLnBrk="1" hangingPunct="1"/>
            <a:r>
              <a:rPr lang="en-US" altLang="en-US" smtClean="0"/>
              <a:t>Some Useful Array Algorithms and Operations</a:t>
            </a:r>
          </a:p>
          <a:p>
            <a:pPr lvl="1" eaLnBrk="1" hangingPunct="1"/>
            <a:r>
              <a:rPr lang="en-US" altLang="en-US" smtClean="0"/>
              <a:t>Returning Arrays from Methods</a:t>
            </a:r>
          </a:p>
          <a:p>
            <a:pPr lvl="1" eaLnBrk="1" hangingPunct="1"/>
            <a:r>
              <a:rPr lang="en-US" altLang="en-US" smtClean="0"/>
              <a:t>String Arrays</a:t>
            </a:r>
          </a:p>
          <a:p>
            <a:pPr lvl="1" eaLnBrk="1" hangingPunct="1"/>
            <a:r>
              <a:rPr lang="en-US" altLang="en-US" smtClean="0"/>
              <a:t>Arrays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Arrays: Example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9EC102F2-7FC4-4097-AA51-6630E76CFF4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534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int[] firstArray = { 2, 4, 6, 8, 10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int[] secondArray = { 2, 4, 6, 8, 10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boolean arraysEqual =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int i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// First determine whether the arrays are the same size.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if (firstArray.length != secondArray.length)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arraysEqual =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Next determine whether the elements contain the same data.</a:t>
            </a:r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while (arraysEqual &amp;&amp; i &lt; firstArray.length)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if (firstArray[i] != secondArray[i])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arraysEqual =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if (arraysEqual)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System.out.println("The arrays are equal.");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System.out.println("The arrays are not equal.");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23A05139-E1F3-48D6-9795-09180476817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Array Operations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Finding the Highest Value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b="1" smtClean="0">
                <a:latin typeface="Courier New" panose="02070309020205020404" pitchFamily="49" charset="0"/>
              </a:rPr>
              <a:t>int [] numbers = new int[50];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int highest = numbers[0];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for (int i = 1; i &lt; numbers.length;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	if (numbers[i] &gt; highest)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		highest = numbers[i];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Finding the Lowest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b="1" smtClean="0">
                <a:latin typeface="Courier New" panose="02070309020205020404" pitchFamily="49" charset="0"/>
              </a:rPr>
              <a:t>int lowest = numbers[0];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b="1" smtClean="0">
                <a:latin typeface="Courier New" panose="02070309020205020404" pitchFamily="49" charset="0"/>
              </a:rPr>
              <a:t>for (int i = 1; i &lt; numbers.length;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	if (numbers[i] &lt; lowest)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		lowest = numbers[i];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B961C2B4-A877-4B84-A3A9-7D140E20D3B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Array Operations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Summing Array Elements: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 total = 0; // Initialize accumulator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i = 0; i &lt; units.length;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total += units[i];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Averaging Array Elements: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double total = 0; // Initialize accumulator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double average; // Will hold the average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i = 0; i &lt; scores.length;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total += scores[i];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average = total / scores.length;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3" action="ppaction://hlinkfile"/>
              </a:rPr>
              <a:t>SalesData.java</a:t>
            </a:r>
            <a:r>
              <a:rPr lang="en-US" altLang="en-US" sz="2800" smtClean="0"/>
              <a:t>, </a:t>
            </a:r>
            <a:r>
              <a:rPr lang="en-US" altLang="en-US" sz="2800" smtClean="0">
                <a:hlinkClick r:id="rId4" action="ppaction://hlinkfile"/>
              </a:rPr>
              <a:t>Sales.java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52E51BF-D7BB-4035-A9A8-DAD1BB0A5AB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Partially Filled Arrays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Typically, if the amount of data that an array must hold is unknown: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size the array to the largest expected number of elements.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use a counting variable to keep track of how much valid data is in the array.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int[] array = new int[100];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System.out.print("Enter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number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while (number != -1 &amp;&amp; count &lt;= 99)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array[count] = number;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count++;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System.out.print("Enter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number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5715000" y="5410200"/>
            <a:ext cx="3200400" cy="7397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solidFill>
                  <a:schemeClr val="hlink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sz="1400">
                <a:solidFill>
                  <a:schemeClr val="hlink"/>
                </a:solidFill>
              </a:rPr>
              <a:t>, </a:t>
            </a:r>
            <a:r>
              <a:rPr lang="en-US" altLang="en-US" sz="1400">
                <a:solidFill>
                  <a:schemeClr val="hlink"/>
                </a:solidFill>
                <a:latin typeface="Courier New" panose="02070309020205020404" pitchFamily="49" charset="0"/>
              </a:rPr>
              <a:t>number</a:t>
            </a:r>
            <a:r>
              <a:rPr lang="en-US" altLang="en-US" sz="1400">
                <a:solidFill>
                  <a:schemeClr val="hlink"/>
                </a:solidFill>
              </a:rPr>
              <a:t> and </a:t>
            </a:r>
            <a:r>
              <a:rPr lang="en-US" altLang="en-US" sz="1400">
                <a:solidFill>
                  <a:schemeClr val="hlink"/>
                </a:solidFill>
                <a:latin typeface="Courier New" panose="02070309020205020404" pitchFamily="49" charset="0"/>
              </a:rPr>
              <a:t>keyboard</a:t>
            </a:r>
            <a:r>
              <a:rPr lang="en-US" altLang="en-US" sz="1400">
                <a:solidFill>
                  <a:schemeClr val="hlink"/>
                </a:solidFill>
              </a:rPr>
              <a:t>  were previously declared and </a:t>
            </a:r>
            <a:r>
              <a:rPr lang="en-US" altLang="en-US" sz="1400">
                <a:solidFill>
                  <a:schemeClr val="hlink"/>
                </a:solidFill>
                <a:latin typeface="Courier New" panose="02070309020205020404" pitchFamily="49" charset="0"/>
              </a:rPr>
              <a:t>keyboard </a:t>
            </a:r>
            <a:r>
              <a:rPr lang="en-US" altLang="en-US" sz="1400">
                <a:solidFill>
                  <a:schemeClr val="hlink"/>
                </a:solidFill>
              </a:rPr>
              <a:t>references a </a:t>
            </a:r>
            <a:r>
              <a:rPr lang="en-US" altLang="en-US" sz="1400">
                <a:solidFill>
                  <a:schemeClr val="hlink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1400">
                <a:solidFill>
                  <a:schemeClr val="hlink"/>
                </a:solidFill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A96D4FA-93BB-4799-A0A6-EDC35780CF5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and Files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001000" cy="4038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Saving the contents of an array to a file: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numbers = {10, 20, 30, 40, 50};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PrintWriter outputFile = 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new PrintWriter ("Values.txt");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i = 0; i &lt; numbers.length; i++)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outputFile.println(numbers[i]);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outputFile.close();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18FD6231-C63B-40CF-969D-9EE7410226F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and Files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Reading the contents of a file into an array: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final int SIZE = 5;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// Assuming we know the size</a:t>
            </a:r>
            <a:r>
              <a:rPr lang="en-US" altLang="en-US" sz="1800" b="1" smtClean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 numbers = new int[SIZE]; 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 i = 0;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File file = new File ("Values.txt");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Scanner inputFile = new Scanner(file);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while (inputFile.hasNext() &amp;&amp; i &lt; numbers.length)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numbers[i] = inputFile.nextInt();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i++;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inputFile.close();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D4F410E-5894-4FF9-B3B8-CEAAE754758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Returning an Array Reference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method can return a reference to an array.</a:t>
            </a:r>
          </a:p>
          <a:p>
            <a:pPr eaLnBrk="1" hangingPunct="1"/>
            <a:r>
              <a:rPr lang="en-US" altLang="en-US" sz="2400" smtClean="0"/>
              <a:t>The return type of the method must be declared as an array of the right type.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public static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double[]</a:t>
            </a:r>
            <a:r>
              <a:rPr lang="en-US" altLang="en-US" sz="1800" b="1" smtClean="0">
                <a:latin typeface="Courier New" panose="02070309020205020404" pitchFamily="49" charset="0"/>
              </a:rPr>
              <a:t> getArray()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double[] array</a:t>
            </a:r>
            <a:r>
              <a:rPr lang="en-US" altLang="en-US" sz="1800" b="1" smtClean="0">
                <a:latin typeface="Courier New" panose="02070309020205020404" pitchFamily="49" charset="0"/>
              </a:rPr>
              <a:t> = { 1.2, 2.3, 4.5, 6.7, 8.9 };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return array;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</a:rPr>
              <a:t>getArray</a:t>
            </a:r>
            <a:r>
              <a:rPr lang="en-US" altLang="en-US" sz="2400" smtClean="0"/>
              <a:t> method is a public static method that returns an array of doubles.</a:t>
            </a:r>
            <a:r>
              <a:rPr lang="en-US" altLang="en-US" sz="2400" smtClean="0">
                <a:latin typeface="Minion-Regular" charset="0"/>
              </a:rPr>
              <a:t> </a:t>
            </a:r>
          </a:p>
          <a:p>
            <a:pPr eaLnBrk="1" hangingPunct="1"/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ReturnArray.java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AE0016CA-1E30-4BDD-8CBA-72D10AC83DC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Arrays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954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Arrays are not limited to primitive data.</a:t>
            </a:r>
          </a:p>
          <a:p>
            <a:pPr eaLnBrk="1" hangingPunct="1"/>
            <a:r>
              <a:rPr lang="en-US" altLang="en-US" sz="2400" smtClean="0"/>
              <a:t>An array of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objects can be created: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String[] names = { "Bill", "Susan", "Steven", "Jean" };</a:t>
            </a:r>
            <a:endParaRPr lang="en-US" altLang="en-US" smtClean="0"/>
          </a:p>
        </p:txBody>
      </p:sp>
      <p:sp>
        <p:nvSpPr>
          <p:cNvPr id="73733" name="Text Box 11"/>
          <p:cNvSpPr txBox="1">
            <a:spLocks noChangeArrowheads="1"/>
          </p:cNvSpPr>
          <p:nvPr/>
        </p:nvSpPr>
        <p:spPr bwMode="auto">
          <a:xfrm>
            <a:off x="254000" y="3292475"/>
            <a:ext cx="262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names</a:t>
            </a:r>
            <a:r>
              <a:rPr lang="en-US" altLang="en-US" sz="1800"/>
              <a:t> variable holds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address to the array.</a:t>
            </a:r>
          </a:p>
        </p:txBody>
      </p:sp>
      <p:sp>
        <p:nvSpPr>
          <p:cNvPr id="73734" name="Text Box 16"/>
          <p:cNvSpPr txBox="1">
            <a:spLocks noChangeArrowheads="1"/>
          </p:cNvSpPr>
          <p:nvPr/>
        </p:nvSpPr>
        <p:spPr bwMode="auto">
          <a:xfrm>
            <a:off x="2992438" y="3292475"/>
            <a:ext cx="3248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</a:t>
            </a:r>
            <a:r>
              <a:rPr lang="en-US" altLang="en-US" sz="1800">
                <a:latin typeface="Courier New" panose="02070309020205020404" pitchFamily="49" charset="0"/>
              </a:rPr>
              <a:t>String</a:t>
            </a:r>
            <a:r>
              <a:rPr lang="en-US" altLang="en-US" sz="1800"/>
              <a:t> array is an array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of references to </a:t>
            </a:r>
            <a:r>
              <a:rPr lang="en-US" altLang="en-US" sz="1800">
                <a:latin typeface="Courier New" panose="02070309020205020404" pitchFamily="49" charset="0"/>
              </a:rPr>
              <a:t>String</a:t>
            </a:r>
            <a:r>
              <a:rPr lang="en-US" altLang="en-US" sz="1800"/>
              <a:t> objects.</a:t>
            </a:r>
          </a:p>
        </p:txBody>
      </p:sp>
      <p:grpSp>
        <p:nvGrpSpPr>
          <p:cNvPr id="73735" name="Group 35"/>
          <p:cNvGrpSpPr>
            <a:grpSpLocks/>
          </p:cNvGrpSpPr>
          <p:nvPr/>
        </p:nvGrpSpPr>
        <p:grpSpPr bwMode="auto">
          <a:xfrm>
            <a:off x="1371600" y="3962400"/>
            <a:ext cx="4114800" cy="2133600"/>
            <a:chOff x="864" y="2496"/>
            <a:chExt cx="2592" cy="1344"/>
          </a:xfrm>
        </p:grpSpPr>
        <p:sp>
          <p:nvSpPr>
            <p:cNvPr id="73737" name="Rectangle 10"/>
            <p:cNvSpPr>
              <a:spLocks noChangeArrowheads="1"/>
            </p:cNvSpPr>
            <p:nvPr/>
          </p:nvSpPr>
          <p:spPr bwMode="auto">
            <a:xfrm>
              <a:off x="864" y="24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grpSp>
          <p:nvGrpSpPr>
            <p:cNvPr id="73738" name="Group 21"/>
            <p:cNvGrpSpPr>
              <a:grpSpLocks/>
            </p:cNvGrpSpPr>
            <p:nvPr/>
          </p:nvGrpSpPr>
          <p:grpSpPr bwMode="auto">
            <a:xfrm>
              <a:off x="2928" y="2880"/>
              <a:ext cx="528" cy="960"/>
              <a:chOff x="1872" y="2736"/>
              <a:chExt cx="528" cy="960"/>
            </a:xfrm>
          </p:grpSpPr>
          <p:sp>
            <p:nvSpPr>
              <p:cNvPr id="73752" name="Rectangle 5"/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“Bill”</a:t>
                </a:r>
              </a:p>
            </p:txBody>
          </p:sp>
          <p:sp>
            <p:nvSpPr>
              <p:cNvPr id="73753" name="Rectangle 6"/>
              <p:cNvSpPr>
                <a:spLocks noChangeArrowheads="1"/>
              </p:cNvSpPr>
              <p:nvPr/>
            </p:nvSpPr>
            <p:spPr bwMode="auto">
              <a:xfrm>
                <a:off x="1872" y="297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“Susan”</a:t>
                </a:r>
              </a:p>
            </p:txBody>
          </p:sp>
          <p:sp>
            <p:nvSpPr>
              <p:cNvPr id="73754" name="Rectangle 7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“Steven”</a:t>
                </a:r>
              </a:p>
            </p:txBody>
          </p:sp>
          <p:sp>
            <p:nvSpPr>
              <p:cNvPr id="73755" name="Rectangle 8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B760B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4B760B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B760B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“Jean”</a:t>
                </a:r>
              </a:p>
            </p:txBody>
          </p:sp>
        </p:grpSp>
        <p:sp>
          <p:nvSpPr>
            <p:cNvPr id="73739" name="Rectangle 9"/>
            <p:cNvSpPr>
              <a:spLocks noChangeArrowheads="1"/>
            </p:cNvSpPr>
            <p:nvPr/>
          </p:nvSpPr>
          <p:spPr bwMode="auto">
            <a:xfrm>
              <a:off x="1920" y="288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73740" name="Rectangle 13"/>
            <p:cNvSpPr>
              <a:spLocks noChangeArrowheads="1"/>
            </p:cNvSpPr>
            <p:nvPr/>
          </p:nvSpPr>
          <p:spPr bwMode="auto">
            <a:xfrm>
              <a:off x="1920" y="312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73741" name="Rectangle 14"/>
            <p:cNvSpPr>
              <a:spLocks noChangeArrowheads="1"/>
            </p:cNvSpPr>
            <p:nvPr/>
          </p:nvSpPr>
          <p:spPr bwMode="auto">
            <a:xfrm>
              <a:off x="1920" y="336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73742" name="Rectangle 15"/>
            <p:cNvSpPr>
              <a:spLocks noChangeArrowheads="1"/>
            </p:cNvSpPr>
            <p:nvPr/>
          </p:nvSpPr>
          <p:spPr bwMode="auto">
            <a:xfrm>
              <a:off x="1920" y="36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address</a:t>
              </a:r>
            </a:p>
          </p:txBody>
        </p:sp>
        <p:sp>
          <p:nvSpPr>
            <p:cNvPr id="73743" name="Text Box 22"/>
            <p:cNvSpPr txBox="1">
              <a:spLocks noChangeArrowheads="1"/>
            </p:cNvSpPr>
            <p:nvPr/>
          </p:nvSpPr>
          <p:spPr bwMode="auto">
            <a:xfrm>
              <a:off x="1200" y="312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names[1]</a:t>
              </a:r>
            </a:p>
          </p:txBody>
        </p:sp>
        <p:sp>
          <p:nvSpPr>
            <p:cNvPr id="73744" name="Text Box 23"/>
            <p:cNvSpPr txBox="1">
              <a:spLocks noChangeArrowheads="1"/>
            </p:cNvSpPr>
            <p:nvPr/>
          </p:nvSpPr>
          <p:spPr bwMode="auto">
            <a:xfrm>
              <a:off x="1200" y="288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names[0]</a:t>
              </a:r>
            </a:p>
          </p:txBody>
        </p:sp>
        <p:sp>
          <p:nvSpPr>
            <p:cNvPr id="73745" name="Text Box 24"/>
            <p:cNvSpPr txBox="1">
              <a:spLocks noChangeArrowheads="1"/>
            </p:cNvSpPr>
            <p:nvPr/>
          </p:nvSpPr>
          <p:spPr bwMode="auto">
            <a:xfrm>
              <a:off x="1200" y="360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names[3]</a:t>
              </a:r>
            </a:p>
          </p:txBody>
        </p:sp>
        <p:sp>
          <p:nvSpPr>
            <p:cNvPr id="73746" name="Text Box 25"/>
            <p:cNvSpPr txBox="1">
              <a:spLocks noChangeArrowheads="1"/>
            </p:cNvSpPr>
            <p:nvPr/>
          </p:nvSpPr>
          <p:spPr bwMode="auto">
            <a:xfrm>
              <a:off x="1200" y="3360"/>
              <a:ext cx="7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names[2]</a:t>
              </a:r>
            </a:p>
          </p:txBody>
        </p:sp>
        <p:cxnSp>
          <p:nvCxnSpPr>
            <p:cNvPr id="73747" name="AutoShape 27"/>
            <p:cNvCxnSpPr>
              <a:cxnSpLocks noChangeShapeType="1"/>
              <a:stCxn id="73739" idx="3"/>
              <a:endCxn id="73752" idx="1"/>
            </p:cNvCxnSpPr>
            <p:nvPr/>
          </p:nvCxnSpPr>
          <p:spPr bwMode="auto">
            <a:xfrm>
              <a:off x="2400" y="300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8" name="AutoShape 28"/>
            <p:cNvCxnSpPr>
              <a:cxnSpLocks noChangeShapeType="1"/>
              <a:stCxn id="73740" idx="3"/>
              <a:endCxn id="73753" idx="1"/>
            </p:cNvCxnSpPr>
            <p:nvPr/>
          </p:nvCxnSpPr>
          <p:spPr bwMode="auto">
            <a:xfrm>
              <a:off x="2400" y="324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9" name="AutoShape 29"/>
            <p:cNvCxnSpPr>
              <a:cxnSpLocks noChangeShapeType="1"/>
              <a:stCxn id="73741" idx="3"/>
              <a:endCxn id="73754" idx="1"/>
            </p:cNvCxnSpPr>
            <p:nvPr/>
          </p:nvCxnSpPr>
          <p:spPr bwMode="auto">
            <a:xfrm>
              <a:off x="2400" y="348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50" name="AutoShape 30"/>
            <p:cNvCxnSpPr>
              <a:cxnSpLocks noChangeShapeType="1"/>
              <a:stCxn id="73742" idx="3"/>
              <a:endCxn id="73755" idx="1"/>
            </p:cNvCxnSpPr>
            <p:nvPr/>
          </p:nvCxnSpPr>
          <p:spPr bwMode="auto">
            <a:xfrm>
              <a:off x="2400" y="372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51" name="AutoShape 33"/>
            <p:cNvCxnSpPr>
              <a:cxnSpLocks noChangeShapeType="1"/>
              <a:stCxn id="73737" idx="3"/>
              <a:endCxn id="73739" idx="0"/>
            </p:cNvCxnSpPr>
            <p:nvPr/>
          </p:nvCxnSpPr>
          <p:spPr bwMode="auto">
            <a:xfrm>
              <a:off x="1488" y="2616"/>
              <a:ext cx="672" cy="2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36" name="Text Box 34"/>
          <p:cNvSpPr txBox="1">
            <a:spLocks noChangeArrowheads="1"/>
          </p:cNvSpPr>
          <p:nvPr/>
        </p:nvSpPr>
        <p:spPr bwMode="auto">
          <a:xfrm>
            <a:off x="5851525" y="4460875"/>
            <a:ext cx="2662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5613" indent="-455613"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>
                <a:hlinkClick r:id="rId2" action="ppaction://hlinkfile"/>
              </a:rPr>
              <a:t>MonthDays.java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1334F0F-D8A3-456A-B49F-B80FE8DE20B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Arrays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224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an initialization list is not provided, the </a:t>
            </a:r>
            <a:r>
              <a:rPr lang="en-US" altLang="en-US" sz="2400" smtClean="0">
                <a:latin typeface="Courier New" panose="02070309020205020404" pitchFamily="49" charset="0"/>
              </a:rPr>
              <a:t>new</a:t>
            </a:r>
            <a:r>
              <a:rPr lang="en-US" altLang="en-US" sz="2400" smtClean="0"/>
              <a:t> keyword must be used to create the array: </a:t>
            </a:r>
            <a:br>
              <a:rPr lang="en-US" altLang="en-US" sz="2400" smtClean="0"/>
            </a:br>
            <a:r>
              <a:rPr lang="en-US" altLang="en-US" sz="2000" b="1" smtClean="0">
                <a:latin typeface="Courier New" panose="02070309020205020404" pitchFamily="49" charset="0"/>
              </a:rPr>
              <a:t>String[] names = new String[4];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87400" y="3063875"/>
            <a:ext cx="262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names</a:t>
            </a:r>
            <a:r>
              <a:rPr lang="en-US" altLang="en-US" sz="1800"/>
              <a:t> variable holds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address to the array.</a:t>
            </a: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1295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74759" name="Rectangle 13"/>
          <p:cNvSpPr>
            <a:spLocks noChangeArrowheads="1"/>
          </p:cNvSpPr>
          <p:nvPr/>
        </p:nvSpPr>
        <p:spPr bwMode="auto">
          <a:xfrm>
            <a:off x="2971800" y="441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4760" name="Rectangle 14"/>
          <p:cNvSpPr>
            <a:spLocks noChangeArrowheads="1"/>
          </p:cNvSpPr>
          <p:nvPr/>
        </p:nvSpPr>
        <p:spPr bwMode="auto">
          <a:xfrm>
            <a:off x="2971800" y="480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4761" name="Rectangle 15"/>
          <p:cNvSpPr>
            <a:spLocks noChangeArrowheads="1"/>
          </p:cNvSpPr>
          <p:nvPr/>
        </p:nvSpPr>
        <p:spPr bwMode="auto">
          <a:xfrm>
            <a:off x="2971800" y="518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4762" name="Rectangle 16"/>
          <p:cNvSpPr>
            <a:spLocks noChangeArrowheads="1"/>
          </p:cNvSpPr>
          <p:nvPr/>
        </p:nvSpPr>
        <p:spPr bwMode="auto">
          <a:xfrm>
            <a:off x="2971800" y="556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4763" name="Text Box 17"/>
          <p:cNvSpPr txBox="1">
            <a:spLocks noChangeArrowheads="1"/>
          </p:cNvSpPr>
          <p:nvPr/>
        </p:nvSpPr>
        <p:spPr bwMode="auto">
          <a:xfrm>
            <a:off x="1600200" y="4800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names[1]</a:t>
            </a:r>
          </a:p>
        </p:txBody>
      </p:sp>
      <p:sp>
        <p:nvSpPr>
          <p:cNvPr id="74764" name="Text Box 18"/>
          <p:cNvSpPr txBox="1">
            <a:spLocks noChangeArrowheads="1"/>
          </p:cNvSpPr>
          <p:nvPr/>
        </p:nvSpPr>
        <p:spPr bwMode="auto">
          <a:xfrm>
            <a:off x="1600200" y="4419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names[0]</a:t>
            </a:r>
          </a:p>
        </p:txBody>
      </p:sp>
      <p:sp>
        <p:nvSpPr>
          <p:cNvPr id="74765" name="Text Box 19"/>
          <p:cNvSpPr txBox="1">
            <a:spLocks noChangeArrowheads="1"/>
          </p:cNvSpPr>
          <p:nvPr/>
        </p:nvSpPr>
        <p:spPr bwMode="auto">
          <a:xfrm>
            <a:off x="1600200" y="5562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names[3]</a:t>
            </a:r>
          </a:p>
        </p:txBody>
      </p:sp>
      <p:sp>
        <p:nvSpPr>
          <p:cNvPr id="74766" name="Text Box 20"/>
          <p:cNvSpPr txBox="1">
            <a:spLocks noChangeArrowheads="1"/>
          </p:cNvSpPr>
          <p:nvPr/>
        </p:nvSpPr>
        <p:spPr bwMode="auto">
          <a:xfrm>
            <a:off x="1600200" y="5181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names[2]</a:t>
            </a:r>
          </a:p>
        </p:txBody>
      </p:sp>
      <p:cxnSp>
        <p:nvCxnSpPr>
          <p:cNvPr id="74767" name="AutoShape 25"/>
          <p:cNvCxnSpPr>
            <a:cxnSpLocks noChangeShapeType="1"/>
            <a:stCxn id="74758" idx="3"/>
            <a:endCxn id="74759" idx="0"/>
          </p:cNvCxnSpPr>
          <p:nvPr/>
        </p:nvCxnSpPr>
        <p:spPr bwMode="auto">
          <a:xfrm>
            <a:off x="2286000" y="4000500"/>
            <a:ext cx="10668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8" name="Text Box 27"/>
          <p:cNvSpPr txBox="1">
            <a:spLocks noChangeArrowheads="1"/>
          </p:cNvSpPr>
          <p:nvPr/>
        </p:nvSpPr>
        <p:spPr bwMode="auto">
          <a:xfrm>
            <a:off x="4800600" y="48006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71ABBCB-313B-4D40-8B66-BCA593574F4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Arrays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22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When an array is created in this manner, each element of the array must be initialized.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87400" y="3063875"/>
            <a:ext cx="2628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names</a:t>
            </a:r>
            <a:r>
              <a:rPr lang="en-US" altLang="en-US" sz="1800"/>
              <a:t> variable holds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address to the array.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1295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76807" name="Rectangle 8"/>
          <p:cNvSpPr>
            <a:spLocks noChangeArrowheads="1"/>
          </p:cNvSpPr>
          <p:nvPr/>
        </p:nvSpPr>
        <p:spPr bwMode="auto">
          <a:xfrm>
            <a:off x="2971800" y="441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2971800" y="480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6809" name="Rectangle 10"/>
          <p:cNvSpPr>
            <a:spLocks noChangeArrowheads="1"/>
          </p:cNvSpPr>
          <p:nvPr/>
        </p:nvSpPr>
        <p:spPr bwMode="auto">
          <a:xfrm>
            <a:off x="2971800" y="518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971800" y="556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cxnSp>
        <p:nvCxnSpPr>
          <p:cNvPr id="76811" name="AutoShape 16"/>
          <p:cNvCxnSpPr>
            <a:cxnSpLocks noChangeShapeType="1"/>
            <a:stCxn id="76806" idx="3"/>
            <a:endCxn id="76807" idx="0"/>
          </p:cNvCxnSpPr>
          <p:nvPr/>
        </p:nvCxnSpPr>
        <p:spPr bwMode="auto">
          <a:xfrm>
            <a:off x="2286000" y="4000500"/>
            <a:ext cx="10668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33800" y="2514600"/>
            <a:ext cx="4114800" cy="3429000"/>
            <a:chOff x="2352" y="1584"/>
            <a:chExt cx="2592" cy="2160"/>
          </a:xfrm>
        </p:grpSpPr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3100" y="1584"/>
              <a:ext cx="18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names[0] = "Bill";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names[1] = "Susan";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names[2] = "Steven";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names[3] = "Jean";</a:t>
              </a:r>
            </a:p>
          </p:txBody>
        </p:sp>
        <p:grpSp>
          <p:nvGrpSpPr>
            <p:cNvPr id="76818" name="Group 28"/>
            <p:cNvGrpSpPr>
              <a:grpSpLocks/>
            </p:cNvGrpSpPr>
            <p:nvPr/>
          </p:nvGrpSpPr>
          <p:grpSpPr bwMode="auto">
            <a:xfrm>
              <a:off x="2352" y="2784"/>
              <a:ext cx="864" cy="960"/>
              <a:chOff x="2352" y="2784"/>
              <a:chExt cx="864" cy="960"/>
            </a:xfrm>
          </p:grpSpPr>
          <p:grpSp>
            <p:nvGrpSpPr>
              <p:cNvPr id="76819" name="Group 18"/>
              <p:cNvGrpSpPr>
                <a:grpSpLocks/>
              </p:cNvGrpSpPr>
              <p:nvPr/>
            </p:nvGrpSpPr>
            <p:grpSpPr bwMode="auto">
              <a:xfrm>
                <a:off x="2688" y="2784"/>
                <a:ext cx="528" cy="960"/>
                <a:chOff x="1872" y="2736"/>
                <a:chExt cx="528" cy="960"/>
              </a:xfrm>
            </p:grpSpPr>
            <p:sp>
              <p:nvSpPr>
                <p:cNvPr id="76824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73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/>
                    <a:t>“Bill”</a:t>
                  </a:r>
                </a:p>
              </p:txBody>
            </p:sp>
            <p:sp>
              <p:nvSpPr>
                <p:cNvPr id="76825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2" y="297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/>
                    <a:t>“Susan”</a:t>
                  </a:r>
                </a:p>
              </p:txBody>
            </p:sp>
            <p:sp>
              <p:nvSpPr>
                <p:cNvPr id="76826" name="Rectangle 21"/>
                <p:cNvSpPr>
                  <a:spLocks noChangeArrowheads="1"/>
                </p:cNvSpPr>
                <p:nvPr/>
              </p:nvSpPr>
              <p:spPr bwMode="auto">
                <a:xfrm>
                  <a:off x="1872" y="321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/>
                    <a:t>“Steven”</a:t>
                  </a:r>
                </a:p>
              </p:txBody>
            </p:sp>
            <p:sp>
              <p:nvSpPr>
                <p:cNvPr id="76827" name="Rectangle 22"/>
                <p:cNvSpPr>
                  <a:spLocks noChangeArrowheads="1"/>
                </p:cNvSpPr>
                <p:nvPr/>
              </p:nvSpPr>
              <p:spPr bwMode="auto">
                <a:xfrm>
                  <a:off x="1872" y="345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B760B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4B760B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4B760B"/>
                    </a:buClr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/>
                    <a:t>“Jean”</a:t>
                  </a:r>
                </a:p>
              </p:txBody>
            </p:sp>
          </p:grpSp>
          <p:cxnSp>
            <p:nvCxnSpPr>
              <p:cNvPr id="76820" name="AutoShape 23"/>
              <p:cNvCxnSpPr>
                <a:cxnSpLocks noChangeShapeType="1"/>
                <a:stCxn id="76807" idx="3"/>
                <a:endCxn id="76824" idx="1"/>
              </p:cNvCxnSpPr>
              <p:nvPr/>
            </p:nvCxnSpPr>
            <p:spPr bwMode="auto">
              <a:xfrm>
                <a:off x="2352" y="290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21" name="AutoShape 24"/>
              <p:cNvCxnSpPr>
                <a:cxnSpLocks noChangeShapeType="1"/>
                <a:stCxn id="76808" idx="3"/>
                <a:endCxn id="76825" idx="1"/>
              </p:cNvCxnSpPr>
              <p:nvPr/>
            </p:nvCxnSpPr>
            <p:spPr bwMode="auto">
              <a:xfrm>
                <a:off x="2352" y="314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22" name="AutoShape 25"/>
              <p:cNvCxnSpPr>
                <a:cxnSpLocks noChangeShapeType="1"/>
                <a:stCxn id="76809" idx="3"/>
                <a:endCxn id="76826" idx="1"/>
              </p:cNvCxnSpPr>
              <p:nvPr/>
            </p:nvCxnSpPr>
            <p:spPr bwMode="auto">
              <a:xfrm>
                <a:off x="2352" y="338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823" name="AutoShape 26"/>
              <p:cNvCxnSpPr>
                <a:cxnSpLocks noChangeShapeType="1"/>
                <a:stCxn id="76810" idx="3"/>
                <a:endCxn id="76827" idx="1"/>
              </p:cNvCxnSpPr>
              <p:nvPr/>
            </p:nvCxnSpPr>
            <p:spPr bwMode="auto">
              <a:xfrm>
                <a:off x="2352" y="362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6813" name="Text Box 30"/>
          <p:cNvSpPr txBox="1">
            <a:spLocks noChangeArrowheads="1"/>
          </p:cNvSpPr>
          <p:nvPr/>
        </p:nvSpPr>
        <p:spPr bwMode="auto">
          <a:xfrm>
            <a:off x="1600200" y="4800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names[1]</a:t>
            </a:r>
          </a:p>
        </p:txBody>
      </p:sp>
      <p:sp>
        <p:nvSpPr>
          <p:cNvPr id="76814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names[0]</a:t>
            </a:r>
          </a:p>
        </p:txBody>
      </p:sp>
      <p:sp>
        <p:nvSpPr>
          <p:cNvPr id="76815" name="Text Box 32"/>
          <p:cNvSpPr txBox="1">
            <a:spLocks noChangeArrowheads="1"/>
          </p:cNvSpPr>
          <p:nvPr/>
        </p:nvSpPr>
        <p:spPr bwMode="auto">
          <a:xfrm>
            <a:off x="1600200" y="5562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names[3]</a:t>
            </a:r>
          </a:p>
        </p:txBody>
      </p:sp>
      <p:sp>
        <p:nvSpPr>
          <p:cNvPr id="76816" name="Text Box 33"/>
          <p:cNvSpPr txBox="1">
            <a:spLocks noChangeArrowheads="1"/>
          </p:cNvSpPr>
          <p:nvPr/>
        </p:nvSpPr>
        <p:spPr bwMode="auto">
          <a:xfrm>
            <a:off x="1600200" y="51816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names[2]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A57BC07-BB3D-4C9E-9C1D-EE606BF61E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Topics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Chapter 7 discusses the following main topics:</a:t>
            </a:r>
          </a:p>
          <a:p>
            <a:pPr lvl="1" eaLnBrk="1" hangingPunct="1"/>
            <a:r>
              <a:rPr lang="en-US" altLang="en-US" smtClean="0"/>
              <a:t>The Sequential Search Algorithm</a:t>
            </a:r>
          </a:p>
          <a:p>
            <a:pPr lvl="1" eaLnBrk="1" hangingPunct="1"/>
            <a:r>
              <a:rPr lang="en-US" altLang="en-US" smtClean="0"/>
              <a:t>Parallel Arrays</a:t>
            </a:r>
          </a:p>
          <a:p>
            <a:pPr lvl="1" eaLnBrk="1" hangingPunct="1"/>
            <a:r>
              <a:rPr lang="en-US" altLang="en-US" smtClean="0"/>
              <a:t>Two-Dimensional Arrays</a:t>
            </a:r>
          </a:p>
          <a:p>
            <a:pPr lvl="1" eaLnBrk="1" hangingPunct="1"/>
            <a:r>
              <a:rPr lang="en-US" altLang="en-US" smtClean="0"/>
              <a:t>Arrays with Three or More Dimensions </a:t>
            </a:r>
          </a:p>
          <a:p>
            <a:pPr lvl="1" eaLnBrk="1" hangingPunct="1"/>
            <a:r>
              <a:rPr lang="en-US" altLang="en-US" smtClean="0"/>
              <a:t>The Selection Sort and the Binary Search</a:t>
            </a:r>
          </a:p>
          <a:p>
            <a:pPr lvl="1" eaLnBrk="1" hangingPunct="1"/>
            <a:r>
              <a:rPr lang="en-US" altLang="en-US" smtClean="0"/>
              <a:t>Command-Line Arguments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7F8239E2-8704-40DF-85AF-1A45ACBE392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Calling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Methods On Array Elements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objects have several methods,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toUpperCase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compareTo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equals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charAt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Each element of a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array is a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Methods can be used by using the array name and index as before.</a:t>
            </a:r>
            <a:br>
              <a:rPr lang="en-US" altLang="en-US" sz="2400" smtClean="0"/>
            </a:br>
            <a:endParaRPr lang="en-US" altLang="en-US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System.out.println(names[0].toUpperCase());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char letter = names[3].charAt(0);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B0832A03-5E58-4C6D-93E2-C4FF1DB7C6B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anose="02070309020205020404" pitchFamily="49" charset="0"/>
              </a:rPr>
              <a:t>length</a:t>
            </a:r>
            <a:r>
              <a:rPr lang="en-US" altLang="en-US" sz="3200" smtClean="0"/>
              <a:t> Field &amp; The </a:t>
            </a:r>
            <a:r>
              <a:rPr lang="en-US" altLang="en-US" sz="3200" smtClean="0">
                <a:latin typeface="Courier New" panose="02070309020205020404" pitchFamily="49" charset="0"/>
              </a:rPr>
              <a:t>length</a:t>
            </a:r>
            <a:r>
              <a:rPr lang="en-US" altLang="en-US" sz="3200" smtClean="0"/>
              <a:t> Method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Arrays have a </a:t>
            </a:r>
            <a:r>
              <a:rPr lang="en-US" altLang="en-US" sz="2400" b="1" smtClean="0">
                <a:latin typeface="Courier New" panose="02070309020205020404" pitchFamily="49" charset="0"/>
              </a:rPr>
              <a:t>final</a:t>
            </a:r>
            <a:r>
              <a:rPr lang="en-US" altLang="en-US" sz="2400" b="1" smtClean="0"/>
              <a:t> field</a:t>
            </a:r>
            <a:r>
              <a:rPr lang="en-US" altLang="en-US" sz="2400" smtClean="0"/>
              <a:t> named </a:t>
            </a:r>
            <a:r>
              <a:rPr lang="en-US" altLang="en-US" sz="2400" smtClean="0">
                <a:solidFill>
                  <a:srgbClr val="00FF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String objects have a </a:t>
            </a:r>
            <a:r>
              <a:rPr lang="en-US" altLang="en-US" sz="2400" b="1" smtClean="0"/>
              <a:t>method </a:t>
            </a:r>
            <a:r>
              <a:rPr lang="en-US" altLang="en-US" sz="2400" smtClean="0"/>
              <a:t>named </a:t>
            </a:r>
            <a:r>
              <a:rPr lang="en-US" altLang="en-US" sz="2400" smtClean="0">
                <a:solidFill>
                  <a:srgbClr val="FF33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display the length of each string held in a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array: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i = 0; i &lt; names.</a:t>
            </a:r>
            <a:r>
              <a:rPr lang="en-US" altLang="en-US" sz="20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en-US" sz="2000" b="1" smtClean="0">
                <a:latin typeface="Courier New" panose="02070309020205020404" pitchFamily="49" charset="0"/>
              </a:rPr>
              <a:t>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System.out.println(names[i].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length()</a:t>
            </a:r>
            <a:r>
              <a:rPr lang="en-US" altLang="en-US" sz="2000" b="1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array’s </a:t>
            </a:r>
            <a:r>
              <a:rPr lang="en-US" altLang="en-US" sz="2400" smtClean="0">
                <a:latin typeface="Courier New" panose="02070309020205020404" pitchFamily="49" charset="0"/>
              </a:rPr>
              <a:t>length</a:t>
            </a:r>
            <a:r>
              <a:rPr lang="en-US" altLang="en-US" sz="2400" smtClean="0"/>
              <a:t> is a </a:t>
            </a:r>
            <a:r>
              <a:rPr lang="en-US" altLang="en-US" sz="2400" b="1" smtClean="0"/>
              <a:t>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You </a:t>
            </a:r>
            <a:r>
              <a:rPr lang="en-US" altLang="en-US" sz="2000" u="sng" smtClean="0"/>
              <a:t>do not</a:t>
            </a:r>
            <a:r>
              <a:rPr lang="en-US" altLang="en-US" sz="2000" smtClean="0"/>
              <a:t> write a set of parentheses after its name.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’s </a:t>
            </a:r>
            <a:r>
              <a:rPr lang="en-US" altLang="en-US" sz="2400" smtClean="0">
                <a:latin typeface="Courier New" panose="02070309020205020404" pitchFamily="49" charset="0"/>
              </a:rPr>
              <a:t>length</a:t>
            </a:r>
            <a:r>
              <a:rPr lang="en-US" altLang="en-US" sz="2400" smtClean="0"/>
              <a:t> is a </a:t>
            </a:r>
            <a:r>
              <a:rPr lang="en-US" altLang="en-US" sz="2400" b="1" smtClean="0"/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You </a:t>
            </a:r>
            <a:r>
              <a:rPr lang="en-US" altLang="en-US" sz="2000" u="sng" smtClean="0"/>
              <a:t>do</a:t>
            </a:r>
            <a:r>
              <a:rPr lang="en-US" altLang="en-US" sz="2000" smtClean="0"/>
              <a:t> write the parentheses after the name of the </a:t>
            </a:r>
            <a:r>
              <a:rPr lang="en-US" altLang="en-US" sz="2000" smtClean="0">
                <a:latin typeface="Courier New" panose="02070309020205020404" pitchFamily="49" charset="0"/>
              </a:rPr>
              <a:t>String</a:t>
            </a:r>
            <a:r>
              <a:rPr lang="en-US" altLang="en-US" sz="2000" smtClean="0"/>
              <a:t> class’s </a:t>
            </a:r>
            <a:r>
              <a:rPr lang="en-US" altLang="en-US" sz="2000" smtClean="0">
                <a:latin typeface="Courier New" panose="02070309020205020404" pitchFamily="49" charset="0"/>
              </a:rPr>
              <a:t>length</a:t>
            </a:r>
            <a:r>
              <a:rPr lang="en-US" altLang="en-US" sz="2000" smtClean="0"/>
              <a:t>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B864531-6B1D-4172-ABD4-020D73B14B0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of Objects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4747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Because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s are objects, we know that arrays can contain objects.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BankAccount[] accounts = new BankAccount[5];</a:t>
            </a:r>
          </a:p>
        </p:txBody>
      </p:sp>
      <p:sp>
        <p:nvSpPr>
          <p:cNvPr id="81925" name="Text Box 28"/>
          <p:cNvSpPr txBox="1">
            <a:spLocks noChangeArrowheads="1"/>
          </p:cNvSpPr>
          <p:nvPr/>
        </p:nvSpPr>
        <p:spPr bwMode="auto">
          <a:xfrm>
            <a:off x="265113" y="3063875"/>
            <a:ext cx="4119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accounts</a:t>
            </a:r>
            <a:r>
              <a:rPr lang="en-US" altLang="en-US" sz="1800"/>
              <a:t> variable holds the address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of an </a:t>
            </a:r>
            <a:r>
              <a:rPr lang="en-US" altLang="en-US" sz="1800">
                <a:latin typeface="Courier New" panose="02070309020205020404" pitchFamily="49" charset="0"/>
              </a:rPr>
              <a:t>BankAccount</a:t>
            </a:r>
            <a:r>
              <a:rPr lang="en-US" altLang="en-US" sz="1800"/>
              <a:t> array.</a:t>
            </a:r>
          </a:p>
        </p:txBody>
      </p:sp>
      <p:sp>
        <p:nvSpPr>
          <p:cNvPr id="81926" name="Rectangle 30"/>
          <p:cNvSpPr>
            <a:spLocks noChangeArrowheads="1"/>
          </p:cNvSpPr>
          <p:nvPr/>
        </p:nvSpPr>
        <p:spPr bwMode="auto">
          <a:xfrm>
            <a:off x="18288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81927" name="Rectangle 31"/>
          <p:cNvSpPr>
            <a:spLocks noChangeArrowheads="1"/>
          </p:cNvSpPr>
          <p:nvPr/>
        </p:nvSpPr>
        <p:spPr bwMode="auto">
          <a:xfrm>
            <a:off x="2971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81928" name="Rectangle 32"/>
          <p:cNvSpPr>
            <a:spLocks noChangeArrowheads="1"/>
          </p:cNvSpPr>
          <p:nvPr/>
        </p:nvSpPr>
        <p:spPr bwMode="auto">
          <a:xfrm>
            <a:off x="2971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81929" name="Rectangle 33"/>
          <p:cNvSpPr>
            <a:spLocks noChangeArrowheads="1"/>
          </p:cNvSpPr>
          <p:nvPr/>
        </p:nvSpPr>
        <p:spPr bwMode="auto">
          <a:xfrm>
            <a:off x="2971800" y="5181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81930" name="Rectangle 34"/>
          <p:cNvSpPr>
            <a:spLocks noChangeArrowheads="1"/>
          </p:cNvSpPr>
          <p:nvPr/>
        </p:nvSpPr>
        <p:spPr bwMode="auto">
          <a:xfrm>
            <a:off x="29718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81931" name="Text Box 35"/>
          <p:cNvSpPr txBox="1">
            <a:spLocks noChangeArrowheads="1"/>
          </p:cNvSpPr>
          <p:nvPr/>
        </p:nvSpPr>
        <p:spPr bwMode="auto">
          <a:xfrm>
            <a:off x="1143000" y="4800600"/>
            <a:ext cx="184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accounts[1]</a:t>
            </a:r>
          </a:p>
        </p:txBody>
      </p:sp>
      <p:sp>
        <p:nvSpPr>
          <p:cNvPr id="81932" name="Text Box 36"/>
          <p:cNvSpPr txBox="1">
            <a:spLocks noChangeArrowheads="1"/>
          </p:cNvSpPr>
          <p:nvPr/>
        </p:nvSpPr>
        <p:spPr bwMode="auto">
          <a:xfrm>
            <a:off x="1143000" y="4419600"/>
            <a:ext cx="184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accounts[0]</a:t>
            </a:r>
          </a:p>
        </p:txBody>
      </p:sp>
      <p:sp>
        <p:nvSpPr>
          <p:cNvPr id="81933" name="Text Box 37"/>
          <p:cNvSpPr txBox="1">
            <a:spLocks noChangeArrowheads="1"/>
          </p:cNvSpPr>
          <p:nvPr/>
        </p:nvSpPr>
        <p:spPr bwMode="auto">
          <a:xfrm>
            <a:off x="990600" y="5562600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accounts[3]</a:t>
            </a:r>
          </a:p>
        </p:txBody>
      </p:sp>
      <p:sp>
        <p:nvSpPr>
          <p:cNvPr id="81934" name="Text Box 38"/>
          <p:cNvSpPr txBox="1">
            <a:spLocks noChangeArrowheads="1"/>
          </p:cNvSpPr>
          <p:nvPr/>
        </p:nvSpPr>
        <p:spPr bwMode="auto">
          <a:xfrm>
            <a:off x="1066800" y="5181600"/>
            <a:ext cx="192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accounts[2]</a:t>
            </a:r>
          </a:p>
        </p:txBody>
      </p:sp>
      <p:cxnSp>
        <p:nvCxnSpPr>
          <p:cNvPr id="81935" name="AutoShape 39"/>
          <p:cNvCxnSpPr>
            <a:cxnSpLocks noChangeShapeType="1"/>
            <a:stCxn id="81926" idx="3"/>
            <a:endCxn id="81927" idx="0"/>
          </p:cNvCxnSpPr>
          <p:nvPr/>
        </p:nvCxnSpPr>
        <p:spPr bwMode="auto">
          <a:xfrm>
            <a:off x="2819400" y="4000500"/>
            <a:ext cx="609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6" name="Rectangle 45"/>
          <p:cNvSpPr>
            <a:spLocks noChangeArrowheads="1"/>
          </p:cNvSpPr>
          <p:nvPr/>
        </p:nvSpPr>
        <p:spPr bwMode="auto">
          <a:xfrm>
            <a:off x="2971800" y="5943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null</a:t>
            </a:r>
          </a:p>
        </p:txBody>
      </p:sp>
      <p:sp>
        <p:nvSpPr>
          <p:cNvPr id="81937" name="Text Box 46"/>
          <p:cNvSpPr txBox="1">
            <a:spLocks noChangeArrowheads="1"/>
          </p:cNvSpPr>
          <p:nvPr/>
        </p:nvSpPr>
        <p:spPr bwMode="auto">
          <a:xfrm>
            <a:off x="914400" y="5943600"/>
            <a:ext cx="207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accounts[4]</a:t>
            </a:r>
          </a:p>
        </p:txBody>
      </p:sp>
      <p:sp>
        <p:nvSpPr>
          <p:cNvPr id="81938" name="Text Box 47"/>
          <p:cNvSpPr txBox="1">
            <a:spLocks noChangeArrowheads="1"/>
          </p:cNvSpPr>
          <p:nvPr/>
        </p:nvSpPr>
        <p:spPr bwMode="auto">
          <a:xfrm>
            <a:off x="4953000" y="35052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The array is an array of references to </a:t>
            </a:r>
            <a:r>
              <a:rPr lang="en-US" altLang="en-US" sz="2400">
                <a:latin typeface="Courier New" panose="02070309020205020404" pitchFamily="49" charset="0"/>
              </a:rPr>
              <a:t>BankAccount</a:t>
            </a:r>
            <a:r>
              <a:rPr lang="en-US" altLang="en-US" sz="2400"/>
              <a:t>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4894296-A583-4EB3-A413-7A8B1FFEA5A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of Objects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474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Each element needs to be initialized.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for (int i = 0; i &lt; accounts.length;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accounts[i] = new BankAccount();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ObjectArray.java</a:t>
            </a:r>
            <a:endParaRPr lang="en-US" altLang="en-US" sz="2400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07988" y="3048000"/>
            <a:ext cx="3833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i="1"/>
              <a:t>accounts</a:t>
            </a:r>
            <a:r>
              <a:rPr lang="en-US" altLang="en-US" sz="1800"/>
              <a:t> variable holds the address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of an BankAccount array.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8288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2971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2971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2971800" y="5181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2971800" y="5562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cxnSp>
        <p:nvCxnSpPr>
          <p:cNvPr id="83979" name="AutoShape 14"/>
          <p:cNvCxnSpPr>
            <a:cxnSpLocks noChangeShapeType="1"/>
            <a:stCxn id="83974" idx="3"/>
            <a:endCxn id="83975" idx="0"/>
          </p:cNvCxnSpPr>
          <p:nvPr/>
        </p:nvCxnSpPr>
        <p:spPr bwMode="auto">
          <a:xfrm>
            <a:off x="2819400" y="4000500"/>
            <a:ext cx="6096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0" name="Rectangle 40"/>
          <p:cNvSpPr>
            <a:spLocks noChangeArrowheads="1"/>
          </p:cNvSpPr>
          <p:nvPr/>
        </p:nvSpPr>
        <p:spPr bwMode="auto">
          <a:xfrm>
            <a:off x="2971800" y="5943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cxnSp>
        <p:nvCxnSpPr>
          <p:cNvPr id="83981" name="AutoShape 43"/>
          <p:cNvCxnSpPr>
            <a:cxnSpLocks noChangeShapeType="1"/>
            <a:stCxn id="83980" idx="3"/>
          </p:cNvCxnSpPr>
          <p:nvPr/>
        </p:nvCxnSpPr>
        <p:spPr bwMode="auto">
          <a:xfrm flipV="1">
            <a:off x="3886200" y="5859463"/>
            <a:ext cx="1828800" cy="2746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44"/>
          <p:cNvCxnSpPr>
            <a:cxnSpLocks noChangeShapeType="1"/>
            <a:stCxn id="83978" idx="3"/>
          </p:cNvCxnSpPr>
          <p:nvPr/>
        </p:nvCxnSpPr>
        <p:spPr bwMode="auto">
          <a:xfrm flipV="1">
            <a:off x="3886200" y="5197475"/>
            <a:ext cx="1828800" cy="5556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3" name="AutoShape 45"/>
          <p:cNvCxnSpPr>
            <a:cxnSpLocks noChangeShapeType="1"/>
            <a:stCxn id="83977" idx="3"/>
          </p:cNvCxnSpPr>
          <p:nvPr/>
        </p:nvCxnSpPr>
        <p:spPr bwMode="auto">
          <a:xfrm flipV="1">
            <a:off x="3886200" y="4533900"/>
            <a:ext cx="18288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4" name="AutoShape 46"/>
          <p:cNvCxnSpPr>
            <a:cxnSpLocks noChangeShapeType="1"/>
            <a:stCxn id="83976" idx="3"/>
          </p:cNvCxnSpPr>
          <p:nvPr/>
        </p:nvCxnSpPr>
        <p:spPr bwMode="auto">
          <a:xfrm flipV="1">
            <a:off x="3886200" y="3871913"/>
            <a:ext cx="1828800" cy="111918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5" name="AutoShape 47"/>
          <p:cNvCxnSpPr>
            <a:cxnSpLocks noChangeShapeType="1"/>
            <a:stCxn id="83975" idx="3"/>
          </p:cNvCxnSpPr>
          <p:nvPr/>
        </p:nvCxnSpPr>
        <p:spPr bwMode="auto">
          <a:xfrm flipV="1">
            <a:off x="3886200" y="3209925"/>
            <a:ext cx="1828800" cy="140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6" name="Text Box 48"/>
          <p:cNvSpPr txBox="1">
            <a:spLocks noChangeArrowheads="1"/>
          </p:cNvSpPr>
          <p:nvPr/>
        </p:nvSpPr>
        <p:spPr bwMode="auto">
          <a:xfrm>
            <a:off x="5715000" y="31242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balance:</a:t>
            </a:r>
          </a:p>
        </p:txBody>
      </p:sp>
      <p:sp>
        <p:nvSpPr>
          <p:cNvPr id="83987" name="Text Box 50"/>
          <p:cNvSpPr txBox="1">
            <a:spLocks noChangeArrowheads="1"/>
          </p:cNvSpPr>
          <p:nvPr/>
        </p:nvSpPr>
        <p:spPr bwMode="auto">
          <a:xfrm>
            <a:off x="6781800" y="3200400"/>
            <a:ext cx="45720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83988" name="Text Box 51"/>
          <p:cNvSpPr txBox="1">
            <a:spLocks noChangeArrowheads="1"/>
          </p:cNvSpPr>
          <p:nvPr/>
        </p:nvSpPr>
        <p:spPr bwMode="auto">
          <a:xfrm>
            <a:off x="5715000" y="37338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balance:</a:t>
            </a:r>
          </a:p>
        </p:txBody>
      </p:sp>
      <p:sp>
        <p:nvSpPr>
          <p:cNvPr id="83989" name="Text Box 52"/>
          <p:cNvSpPr txBox="1">
            <a:spLocks noChangeArrowheads="1"/>
          </p:cNvSpPr>
          <p:nvPr/>
        </p:nvSpPr>
        <p:spPr bwMode="auto">
          <a:xfrm>
            <a:off x="5715000" y="43434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balance:</a:t>
            </a:r>
          </a:p>
        </p:txBody>
      </p:sp>
      <p:sp>
        <p:nvSpPr>
          <p:cNvPr id="83990" name="Text Box 53"/>
          <p:cNvSpPr txBox="1">
            <a:spLocks noChangeArrowheads="1"/>
          </p:cNvSpPr>
          <p:nvPr/>
        </p:nvSpPr>
        <p:spPr bwMode="auto">
          <a:xfrm>
            <a:off x="5715000" y="49530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balance:</a:t>
            </a:r>
          </a:p>
        </p:txBody>
      </p:sp>
      <p:sp>
        <p:nvSpPr>
          <p:cNvPr id="83991" name="Text Box 54"/>
          <p:cNvSpPr txBox="1">
            <a:spLocks noChangeArrowheads="1"/>
          </p:cNvSpPr>
          <p:nvPr/>
        </p:nvSpPr>
        <p:spPr bwMode="auto">
          <a:xfrm>
            <a:off x="5715000" y="5562600"/>
            <a:ext cx="16002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balance:</a:t>
            </a:r>
          </a:p>
        </p:txBody>
      </p:sp>
      <p:sp>
        <p:nvSpPr>
          <p:cNvPr id="83992" name="Text Box 55"/>
          <p:cNvSpPr txBox="1">
            <a:spLocks noChangeArrowheads="1"/>
          </p:cNvSpPr>
          <p:nvPr/>
        </p:nvSpPr>
        <p:spPr bwMode="auto">
          <a:xfrm>
            <a:off x="6781800" y="3810000"/>
            <a:ext cx="45720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83993" name="Text Box 56"/>
          <p:cNvSpPr txBox="1">
            <a:spLocks noChangeArrowheads="1"/>
          </p:cNvSpPr>
          <p:nvPr/>
        </p:nvSpPr>
        <p:spPr bwMode="auto">
          <a:xfrm>
            <a:off x="6781800" y="4419600"/>
            <a:ext cx="45720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83994" name="Text Box 57"/>
          <p:cNvSpPr txBox="1">
            <a:spLocks noChangeArrowheads="1"/>
          </p:cNvSpPr>
          <p:nvPr/>
        </p:nvSpPr>
        <p:spPr bwMode="auto">
          <a:xfrm>
            <a:off x="6781800" y="5029200"/>
            <a:ext cx="45720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83995" name="Text Box 58"/>
          <p:cNvSpPr txBox="1">
            <a:spLocks noChangeArrowheads="1"/>
          </p:cNvSpPr>
          <p:nvPr/>
        </p:nvSpPr>
        <p:spPr bwMode="auto">
          <a:xfrm>
            <a:off x="6781800" y="5638800"/>
            <a:ext cx="45720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83996" name="Text Box 59"/>
          <p:cNvSpPr txBox="1">
            <a:spLocks noChangeArrowheads="1"/>
          </p:cNvSpPr>
          <p:nvPr/>
        </p:nvSpPr>
        <p:spPr bwMode="auto">
          <a:xfrm>
            <a:off x="1143000" y="4800600"/>
            <a:ext cx="184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accounts[1]</a:t>
            </a:r>
          </a:p>
        </p:txBody>
      </p:sp>
      <p:sp>
        <p:nvSpPr>
          <p:cNvPr id="83997" name="Text Box 60"/>
          <p:cNvSpPr txBox="1">
            <a:spLocks noChangeArrowheads="1"/>
          </p:cNvSpPr>
          <p:nvPr/>
        </p:nvSpPr>
        <p:spPr bwMode="auto">
          <a:xfrm>
            <a:off x="1219200" y="4419600"/>
            <a:ext cx="176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accounts[0]</a:t>
            </a:r>
          </a:p>
        </p:txBody>
      </p:sp>
      <p:sp>
        <p:nvSpPr>
          <p:cNvPr id="83998" name="Text Box 61"/>
          <p:cNvSpPr txBox="1">
            <a:spLocks noChangeArrowheads="1"/>
          </p:cNvSpPr>
          <p:nvPr/>
        </p:nvSpPr>
        <p:spPr bwMode="auto">
          <a:xfrm>
            <a:off x="1066800" y="5562600"/>
            <a:ext cx="192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accounts[3]</a:t>
            </a:r>
          </a:p>
        </p:txBody>
      </p:sp>
      <p:sp>
        <p:nvSpPr>
          <p:cNvPr id="83999" name="Text Box 62"/>
          <p:cNvSpPr txBox="1">
            <a:spLocks noChangeArrowheads="1"/>
          </p:cNvSpPr>
          <p:nvPr/>
        </p:nvSpPr>
        <p:spPr bwMode="auto">
          <a:xfrm>
            <a:off x="1143000" y="5181600"/>
            <a:ext cx="184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accounts[2]</a:t>
            </a:r>
          </a:p>
        </p:txBody>
      </p:sp>
      <p:sp>
        <p:nvSpPr>
          <p:cNvPr id="84000" name="Text Box 63"/>
          <p:cNvSpPr txBox="1">
            <a:spLocks noChangeArrowheads="1"/>
          </p:cNvSpPr>
          <p:nvPr/>
        </p:nvSpPr>
        <p:spPr bwMode="auto">
          <a:xfrm>
            <a:off x="990600" y="5943600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accounts[4]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A604CE7-5DB4-4DE3-B76A-80A406C119B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Sequential Search Algorithm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search algorithm is a method of locating a specific item in a larger collection of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i="1" smtClean="0"/>
              <a:t>sequential search algorithm </a:t>
            </a:r>
            <a:r>
              <a:rPr lang="en-US" altLang="en-US" sz="2800" smtClean="0"/>
              <a:t>uses a loop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sequentially step through an array,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compare each element with the search value,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stop when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value is found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end of the array is encountered.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SearchArray.java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A9232C4C-FBE9-4F1B-83A9-37C94AB62C3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Two-Dimensional Arrays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20653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two-dimensional array is an array of arrays. </a:t>
            </a:r>
          </a:p>
          <a:p>
            <a:pPr eaLnBrk="1" hangingPunct="1"/>
            <a:r>
              <a:rPr lang="en-US" altLang="en-US" sz="2800" smtClean="0"/>
              <a:t>It can be thought of as having rows and columns.</a:t>
            </a:r>
          </a:p>
        </p:txBody>
      </p:sp>
      <p:grpSp>
        <p:nvGrpSpPr>
          <p:cNvPr id="88069" name="Group 41"/>
          <p:cNvGrpSpPr>
            <a:grpSpLocks/>
          </p:cNvGrpSpPr>
          <p:nvPr/>
        </p:nvGrpSpPr>
        <p:grpSpPr bwMode="auto">
          <a:xfrm>
            <a:off x="1295400" y="3505200"/>
            <a:ext cx="6172200" cy="2451100"/>
            <a:chOff x="864" y="2256"/>
            <a:chExt cx="3888" cy="1544"/>
          </a:xfrm>
        </p:grpSpPr>
        <p:sp>
          <p:nvSpPr>
            <p:cNvPr id="88070" name="Rectangle 20"/>
            <p:cNvSpPr>
              <a:spLocks noChangeArrowheads="1"/>
            </p:cNvSpPr>
            <p:nvPr/>
          </p:nvSpPr>
          <p:spPr bwMode="auto">
            <a:xfrm>
              <a:off x="3900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1" name="Rectangle 19"/>
            <p:cNvSpPr>
              <a:spLocks noChangeArrowheads="1"/>
            </p:cNvSpPr>
            <p:nvPr/>
          </p:nvSpPr>
          <p:spPr bwMode="auto">
            <a:xfrm>
              <a:off x="3048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2" name="Rectangle 18"/>
            <p:cNvSpPr>
              <a:spLocks noChangeArrowheads="1"/>
            </p:cNvSpPr>
            <p:nvPr/>
          </p:nvSpPr>
          <p:spPr bwMode="auto">
            <a:xfrm>
              <a:off x="2196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3" name="Rectangle 17"/>
            <p:cNvSpPr>
              <a:spLocks noChangeArrowheads="1"/>
            </p:cNvSpPr>
            <p:nvPr/>
          </p:nvSpPr>
          <p:spPr bwMode="auto">
            <a:xfrm>
              <a:off x="1344" y="3474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4" name="Rectangle 16"/>
            <p:cNvSpPr>
              <a:spLocks noChangeArrowheads="1"/>
            </p:cNvSpPr>
            <p:nvPr/>
          </p:nvSpPr>
          <p:spPr bwMode="auto">
            <a:xfrm>
              <a:off x="3900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5" name="Rectangle 15"/>
            <p:cNvSpPr>
              <a:spLocks noChangeArrowheads="1"/>
            </p:cNvSpPr>
            <p:nvPr/>
          </p:nvSpPr>
          <p:spPr bwMode="auto">
            <a:xfrm>
              <a:off x="3048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6" name="Rectangle 14"/>
            <p:cNvSpPr>
              <a:spLocks noChangeArrowheads="1"/>
            </p:cNvSpPr>
            <p:nvPr/>
          </p:nvSpPr>
          <p:spPr bwMode="auto">
            <a:xfrm>
              <a:off x="2196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1344" y="3148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8" name="Rectangle 12"/>
            <p:cNvSpPr>
              <a:spLocks noChangeArrowheads="1"/>
            </p:cNvSpPr>
            <p:nvPr/>
          </p:nvSpPr>
          <p:spPr bwMode="auto">
            <a:xfrm>
              <a:off x="3900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79" name="Rectangle 11"/>
            <p:cNvSpPr>
              <a:spLocks noChangeArrowheads="1"/>
            </p:cNvSpPr>
            <p:nvPr/>
          </p:nvSpPr>
          <p:spPr bwMode="auto">
            <a:xfrm>
              <a:off x="3048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0" name="Rectangle 10"/>
            <p:cNvSpPr>
              <a:spLocks noChangeArrowheads="1"/>
            </p:cNvSpPr>
            <p:nvPr/>
          </p:nvSpPr>
          <p:spPr bwMode="auto">
            <a:xfrm>
              <a:off x="2196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1" name="Rectangle 9"/>
            <p:cNvSpPr>
              <a:spLocks noChangeArrowheads="1"/>
            </p:cNvSpPr>
            <p:nvPr/>
          </p:nvSpPr>
          <p:spPr bwMode="auto">
            <a:xfrm>
              <a:off x="1344" y="2822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2" name="Rectangle 8"/>
            <p:cNvSpPr>
              <a:spLocks noChangeArrowheads="1"/>
            </p:cNvSpPr>
            <p:nvPr/>
          </p:nvSpPr>
          <p:spPr bwMode="auto">
            <a:xfrm>
              <a:off x="3900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3" name="Rectangle 7"/>
            <p:cNvSpPr>
              <a:spLocks noChangeArrowheads="1"/>
            </p:cNvSpPr>
            <p:nvPr/>
          </p:nvSpPr>
          <p:spPr bwMode="auto">
            <a:xfrm>
              <a:off x="3048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4" name="Rectangle 6"/>
            <p:cNvSpPr>
              <a:spLocks noChangeArrowheads="1"/>
            </p:cNvSpPr>
            <p:nvPr/>
          </p:nvSpPr>
          <p:spPr bwMode="auto">
            <a:xfrm>
              <a:off x="2196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5" name="Rectangle 5"/>
            <p:cNvSpPr>
              <a:spLocks noChangeArrowheads="1"/>
            </p:cNvSpPr>
            <p:nvPr/>
          </p:nvSpPr>
          <p:spPr bwMode="auto">
            <a:xfrm>
              <a:off x="1344" y="2496"/>
              <a:ext cx="8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88086" name="Line 21"/>
            <p:cNvSpPr>
              <a:spLocks noChangeShapeType="1"/>
            </p:cNvSpPr>
            <p:nvPr/>
          </p:nvSpPr>
          <p:spPr bwMode="auto">
            <a:xfrm>
              <a:off x="1344" y="2496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7" name="Line 22"/>
            <p:cNvSpPr>
              <a:spLocks noChangeShapeType="1"/>
            </p:cNvSpPr>
            <p:nvPr/>
          </p:nvSpPr>
          <p:spPr bwMode="auto">
            <a:xfrm>
              <a:off x="1344" y="2822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8" name="Line 23"/>
            <p:cNvSpPr>
              <a:spLocks noChangeShapeType="1"/>
            </p:cNvSpPr>
            <p:nvPr/>
          </p:nvSpPr>
          <p:spPr bwMode="auto">
            <a:xfrm>
              <a:off x="1344" y="3148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89" name="Line 24"/>
            <p:cNvSpPr>
              <a:spLocks noChangeShapeType="1"/>
            </p:cNvSpPr>
            <p:nvPr/>
          </p:nvSpPr>
          <p:spPr bwMode="auto">
            <a:xfrm>
              <a:off x="1344" y="347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0" name="Line 25"/>
            <p:cNvSpPr>
              <a:spLocks noChangeShapeType="1"/>
            </p:cNvSpPr>
            <p:nvPr/>
          </p:nvSpPr>
          <p:spPr bwMode="auto">
            <a:xfrm>
              <a:off x="1344" y="3800"/>
              <a:ext cx="34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1" name="Line 26"/>
            <p:cNvSpPr>
              <a:spLocks noChangeShapeType="1"/>
            </p:cNvSpPr>
            <p:nvPr/>
          </p:nvSpPr>
          <p:spPr bwMode="auto">
            <a:xfrm>
              <a:off x="1344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2" name="Line 27"/>
            <p:cNvSpPr>
              <a:spLocks noChangeShapeType="1"/>
            </p:cNvSpPr>
            <p:nvPr/>
          </p:nvSpPr>
          <p:spPr bwMode="auto">
            <a:xfrm>
              <a:off x="2196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3" name="Line 28"/>
            <p:cNvSpPr>
              <a:spLocks noChangeShapeType="1"/>
            </p:cNvSpPr>
            <p:nvPr/>
          </p:nvSpPr>
          <p:spPr bwMode="auto">
            <a:xfrm>
              <a:off x="3048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4" name="Line 29"/>
            <p:cNvSpPr>
              <a:spLocks noChangeShapeType="1"/>
            </p:cNvSpPr>
            <p:nvPr/>
          </p:nvSpPr>
          <p:spPr bwMode="auto">
            <a:xfrm>
              <a:off x="3900" y="2496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5" name="Line 30"/>
            <p:cNvSpPr>
              <a:spLocks noChangeShapeType="1"/>
            </p:cNvSpPr>
            <p:nvPr/>
          </p:nvSpPr>
          <p:spPr bwMode="auto">
            <a:xfrm>
              <a:off x="4752" y="249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096" name="Text Box 33"/>
            <p:cNvSpPr txBox="1">
              <a:spLocks noChangeArrowheads="1"/>
            </p:cNvSpPr>
            <p:nvPr/>
          </p:nvSpPr>
          <p:spPr bwMode="auto">
            <a:xfrm>
              <a:off x="864" y="2544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row 0</a:t>
              </a:r>
            </a:p>
          </p:txBody>
        </p:sp>
        <p:sp>
          <p:nvSpPr>
            <p:cNvPr id="88097" name="Text Box 34"/>
            <p:cNvSpPr txBox="1">
              <a:spLocks noChangeArrowheads="1"/>
            </p:cNvSpPr>
            <p:nvPr/>
          </p:nvSpPr>
          <p:spPr bwMode="auto">
            <a:xfrm>
              <a:off x="2304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column 1</a:t>
              </a:r>
            </a:p>
          </p:txBody>
        </p:sp>
        <p:sp>
          <p:nvSpPr>
            <p:cNvPr id="88098" name="Text Box 35"/>
            <p:cNvSpPr txBox="1">
              <a:spLocks noChangeArrowheads="1"/>
            </p:cNvSpPr>
            <p:nvPr/>
          </p:nvSpPr>
          <p:spPr bwMode="auto">
            <a:xfrm>
              <a:off x="3168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column 2</a:t>
              </a:r>
            </a:p>
          </p:txBody>
        </p:sp>
        <p:sp>
          <p:nvSpPr>
            <p:cNvPr id="88099" name="Text Box 36"/>
            <p:cNvSpPr txBox="1">
              <a:spLocks noChangeArrowheads="1"/>
            </p:cNvSpPr>
            <p:nvPr/>
          </p:nvSpPr>
          <p:spPr bwMode="auto">
            <a:xfrm>
              <a:off x="4032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column 3</a:t>
              </a:r>
            </a:p>
          </p:txBody>
        </p:sp>
        <p:sp>
          <p:nvSpPr>
            <p:cNvPr id="88100" name="Text Box 37"/>
            <p:cNvSpPr txBox="1">
              <a:spLocks noChangeArrowheads="1"/>
            </p:cNvSpPr>
            <p:nvPr/>
          </p:nvSpPr>
          <p:spPr bwMode="auto">
            <a:xfrm>
              <a:off x="1440" y="225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column 0</a:t>
              </a:r>
            </a:p>
          </p:txBody>
        </p:sp>
        <p:sp>
          <p:nvSpPr>
            <p:cNvPr id="88101" name="Text Box 38"/>
            <p:cNvSpPr txBox="1">
              <a:spLocks noChangeArrowheads="1"/>
            </p:cNvSpPr>
            <p:nvPr/>
          </p:nvSpPr>
          <p:spPr bwMode="auto">
            <a:xfrm>
              <a:off x="864" y="2880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row 1</a:t>
              </a:r>
            </a:p>
          </p:txBody>
        </p:sp>
        <p:sp>
          <p:nvSpPr>
            <p:cNvPr id="88102" name="Text Box 39"/>
            <p:cNvSpPr txBox="1">
              <a:spLocks noChangeArrowheads="1"/>
            </p:cNvSpPr>
            <p:nvPr/>
          </p:nvSpPr>
          <p:spPr bwMode="auto">
            <a:xfrm>
              <a:off x="864" y="3216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row 2</a:t>
              </a:r>
            </a:p>
          </p:txBody>
        </p:sp>
        <p:sp>
          <p:nvSpPr>
            <p:cNvPr id="88103" name="Text Box 40"/>
            <p:cNvSpPr txBox="1">
              <a:spLocks noChangeArrowheads="1"/>
            </p:cNvSpPr>
            <p:nvPr/>
          </p:nvSpPr>
          <p:spPr bwMode="auto">
            <a:xfrm>
              <a:off x="864" y="3504"/>
              <a:ext cx="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row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0296DE2-AF87-4CBD-86C5-2E4FD115BA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Declaring a two-dimensional array requires two sets of brackets and two size declarators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first one is for the number of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second one is for the number of columns.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double[][] scores = new double[3][4];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/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4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two sets of brackets in the data type indicate that the scores variable will reference a two-dimensional array.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Notice that each size declarator is enclosed in its own set of brackets.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Two-Dimensional Arrays</a:t>
            </a:r>
          </a:p>
        </p:txBody>
      </p:sp>
      <p:sp>
        <p:nvSpPr>
          <p:cNvPr id="89093" name="AutoShape 4"/>
          <p:cNvSpPr>
            <a:spLocks/>
          </p:cNvSpPr>
          <p:nvPr/>
        </p:nvSpPr>
        <p:spPr bwMode="auto">
          <a:xfrm rot="5400000">
            <a:off x="2328863" y="34290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189038" y="3832225"/>
            <a:ext cx="2468562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two dimensional array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105400" y="3886200"/>
            <a:ext cx="690563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rows</a:t>
            </a: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5943600" y="3886200"/>
            <a:ext cx="10572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columns</a:t>
            </a:r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V="1">
            <a:off x="5486400" y="35814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8" name="Line 11"/>
          <p:cNvSpPr>
            <a:spLocks noChangeShapeType="1"/>
          </p:cNvSpPr>
          <p:nvPr/>
        </p:nvSpPr>
        <p:spPr bwMode="auto">
          <a:xfrm flipH="1" flipV="1">
            <a:off x="6019800" y="3581400"/>
            <a:ext cx="304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053F820E-401C-43F0-B2A5-CE7FE5F35BF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Two-Dimensional Array Elements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When processing the data in a two-dimensional array, each element has two subscripts:</a:t>
            </a:r>
          </a:p>
          <a:p>
            <a:pPr lvl="1" eaLnBrk="1" hangingPunct="1"/>
            <a:r>
              <a:rPr lang="en-US" altLang="en-US" sz="2400" smtClean="0"/>
              <a:t>one for its row and </a:t>
            </a:r>
          </a:p>
          <a:p>
            <a:pPr lvl="1" eaLnBrk="1" hangingPunct="1"/>
            <a:r>
              <a:rPr lang="en-US" altLang="en-US" sz="2400" smtClean="0"/>
              <a:t>another for its column.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14D76572-B479-45FB-A69A-027A9B19D47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Two-Dimensional Array Elements</a:t>
            </a:r>
          </a:p>
        </p:txBody>
      </p:sp>
      <p:sp>
        <p:nvSpPr>
          <p:cNvPr id="93188" name="Rectangle 55"/>
          <p:cNvSpPr>
            <a:spLocks noChangeArrowheads="1"/>
          </p:cNvSpPr>
          <p:nvPr/>
        </p:nvSpPr>
        <p:spPr bwMode="auto">
          <a:xfrm>
            <a:off x="7253288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scores[0][3]</a:t>
            </a:r>
          </a:p>
        </p:txBody>
      </p:sp>
      <p:sp>
        <p:nvSpPr>
          <p:cNvPr id="93189" name="Rectangle 56"/>
          <p:cNvSpPr>
            <a:spLocks noChangeArrowheads="1"/>
          </p:cNvSpPr>
          <p:nvPr/>
        </p:nvSpPr>
        <p:spPr bwMode="auto">
          <a:xfrm>
            <a:off x="5800725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scores[0][2]</a:t>
            </a:r>
          </a:p>
        </p:txBody>
      </p:sp>
      <p:sp>
        <p:nvSpPr>
          <p:cNvPr id="93190" name="Rectangle 57"/>
          <p:cNvSpPr>
            <a:spLocks noChangeArrowheads="1"/>
          </p:cNvSpPr>
          <p:nvPr/>
        </p:nvSpPr>
        <p:spPr bwMode="auto">
          <a:xfrm>
            <a:off x="4348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scores[0][1]</a:t>
            </a:r>
          </a:p>
        </p:txBody>
      </p:sp>
      <p:sp>
        <p:nvSpPr>
          <p:cNvPr id="93191" name="Rectangle 58"/>
          <p:cNvSpPr>
            <a:spLocks noChangeArrowheads="1"/>
          </p:cNvSpPr>
          <p:nvPr/>
        </p:nvSpPr>
        <p:spPr bwMode="auto">
          <a:xfrm>
            <a:off x="2895600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scores[0][0]</a:t>
            </a:r>
          </a:p>
        </p:txBody>
      </p:sp>
      <p:sp>
        <p:nvSpPr>
          <p:cNvPr id="93192" name="Text Box 69"/>
          <p:cNvSpPr txBox="1">
            <a:spLocks noChangeArrowheads="1"/>
          </p:cNvSpPr>
          <p:nvPr/>
        </p:nvSpPr>
        <p:spPr bwMode="auto">
          <a:xfrm>
            <a:off x="2133600" y="36576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0</a:t>
            </a:r>
          </a:p>
        </p:txBody>
      </p:sp>
      <p:sp>
        <p:nvSpPr>
          <p:cNvPr id="93193" name="Text Box 70"/>
          <p:cNvSpPr txBox="1">
            <a:spLocks noChangeArrowheads="1"/>
          </p:cNvSpPr>
          <p:nvPr/>
        </p:nvSpPr>
        <p:spPr bwMode="auto">
          <a:xfrm>
            <a:off x="45323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1</a:t>
            </a:r>
          </a:p>
        </p:txBody>
      </p:sp>
      <p:sp>
        <p:nvSpPr>
          <p:cNvPr id="93194" name="Text Box 71"/>
          <p:cNvSpPr txBox="1">
            <a:spLocks noChangeArrowheads="1"/>
          </p:cNvSpPr>
          <p:nvPr/>
        </p:nvSpPr>
        <p:spPr bwMode="auto">
          <a:xfrm>
            <a:off x="60055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2</a:t>
            </a:r>
          </a:p>
        </p:txBody>
      </p:sp>
      <p:sp>
        <p:nvSpPr>
          <p:cNvPr id="93195" name="Text Box 72"/>
          <p:cNvSpPr txBox="1">
            <a:spLocks noChangeArrowheads="1"/>
          </p:cNvSpPr>
          <p:nvPr/>
        </p:nvSpPr>
        <p:spPr bwMode="auto">
          <a:xfrm>
            <a:off x="74787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3</a:t>
            </a:r>
          </a:p>
        </p:txBody>
      </p:sp>
      <p:sp>
        <p:nvSpPr>
          <p:cNvPr id="93196" name="Text Box 73"/>
          <p:cNvSpPr txBox="1">
            <a:spLocks noChangeArrowheads="1"/>
          </p:cNvSpPr>
          <p:nvPr/>
        </p:nvSpPr>
        <p:spPr bwMode="auto">
          <a:xfrm>
            <a:off x="30591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0</a:t>
            </a:r>
          </a:p>
        </p:txBody>
      </p:sp>
      <p:sp>
        <p:nvSpPr>
          <p:cNvPr id="93197" name="Text Box 74"/>
          <p:cNvSpPr txBox="1">
            <a:spLocks noChangeArrowheads="1"/>
          </p:cNvSpPr>
          <p:nvPr/>
        </p:nvSpPr>
        <p:spPr bwMode="auto">
          <a:xfrm>
            <a:off x="2133600" y="41148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1</a:t>
            </a:r>
          </a:p>
        </p:txBody>
      </p:sp>
      <p:sp>
        <p:nvSpPr>
          <p:cNvPr id="93198" name="Text Box 75"/>
          <p:cNvSpPr txBox="1">
            <a:spLocks noChangeArrowheads="1"/>
          </p:cNvSpPr>
          <p:nvPr/>
        </p:nvSpPr>
        <p:spPr bwMode="auto">
          <a:xfrm>
            <a:off x="2133600" y="46482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2</a:t>
            </a:r>
          </a:p>
        </p:txBody>
      </p:sp>
      <p:sp>
        <p:nvSpPr>
          <p:cNvPr id="93199" name="Text Box 78"/>
          <p:cNvSpPr txBox="1">
            <a:spLocks noChangeArrowheads="1"/>
          </p:cNvSpPr>
          <p:nvPr/>
        </p:nvSpPr>
        <p:spPr bwMode="auto">
          <a:xfrm>
            <a:off x="228600" y="2441575"/>
            <a:ext cx="24336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scores</a:t>
            </a:r>
            <a:r>
              <a:rPr lang="en-US" altLang="en-US" sz="1800">
                <a:latin typeface="Courier" pitchFamily="1" charset="0"/>
              </a:rPr>
              <a:t> </a:t>
            </a:r>
            <a:r>
              <a:rPr lang="en-US" altLang="en-US" sz="1800">
                <a:latin typeface="Helvetica" panose="020B0604020202020204" pitchFamily="34" charset="0"/>
              </a:rPr>
              <a:t>variable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holds the address of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2D array of </a:t>
            </a:r>
            <a:r>
              <a:rPr lang="en-US" altLang="en-US" sz="1800">
                <a:latin typeface="Courier New" panose="02070309020205020404" pitchFamily="49" charset="0"/>
              </a:rPr>
              <a:t>double</a:t>
            </a:r>
            <a:r>
              <a:rPr lang="en-US" altLang="en-US" sz="1800">
                <a:latin typeface="Helvetica" panose="020B0604020202020204" pitchFamily="34" charset="0"/>
              </a:rPr>
              <a:t>s.</a:t>
            </a:r>
            <a:endParaRPr lang="en-US" altLang="en-US" sz="1800"/>
          </a:p>
        </p:txBody>
      </p:sp>
      <p:sp>
        <p:nvSpPr>
          <p:cNvPr id="93200" name="Rectangle 79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93201" name="Line 81"/>
          <p:cNvSpPr>
            <a:spLocks noChangeShapeType="1"/>
          </p:cNvSpPr>
          <p:nvPr/>
        </p:nvSpPr>
        <p:spPr bwMode="auto">
          <a:xfrm>
            <a:off x="16002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202" name="Rectangle 82"/>
          <p:cNvSpPr>
            <a:spLocks noChangeArrowheads="1"/>
          </p:cNvSpPr>
          <p:nvPr/>
        </p:nvSpPr>
        <p:spPr bwMode="auto">
          <a:xfrm>
            <a:off x="7253288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scores[1][3]</a:t>
            </a:r>
          </a:p>
        </p:txBody>
      </p:sp>
      <p:sp>
        <p:nvSpPr>
          <p:cNvPr id="93203" name="Rectangle 83"/>
          <p:cNvSpPr>
            <a:spLocks noChangeArrowheads="1"/>
          </p:cNvSpPr>
          <p:nvPr/>
        </p:nvSpPr>
        <p:spPr bwMode="auto">
          <a:xfrm>
            <a:off x="5800725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scores[1][2]</a:t>
            </a:r>
          </a:p>
        </p:txBody>
      </p:sp>
      <p:sp>
        <p:nvSpPr>
          <p:cNvPr id="93204" name="Rectangle 84"/>
          <p:cNvSpPr>
            <a:spLocks noChangeArrowheads="1"/>
          </p:cNvSpPr>
          <p:nvPr/>
        </p:nvSpPr>
        <p:spPr bwMode="auto">
          <a:xfrm>
            <a:off x="4348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scores[1][1]</a:t>
            </a:r>
          </a:p>
        </p:txBody>
      </p:sp>
      <p:sp>
        <p:nvSpPr>
          <p:cNvPr id="93205" name="Rectangle 85"/>
          <p:cNvSpPr>
            <a:spLocks noChangeArrowheads="1"/>
          </p:cNvSpPr>
          <p:nvPr/>
        </p:nvSpPr>
        <p:spPr bwMode="auto">
          <a:xfrm>
            <a:off x="2895600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scores[1][0]</a:t>
            </a:r>
          </a:p>
        </p:txBody>
      </p:sp>
      <p:sp>
        <p:nvSpPr>
          <p:cNvPr id="93206" name="Rectangle 86"/>
          <p:cNvSpPr>
            <a:spLocks noChangeArrowheads="1"/>
          </p:cNvSpPr>
          <p:nvPr/>
        </p:nvSpPr>
        <p:spPr bwMode="auto">
          <a:xfrm>
            <a:off x="7253288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scores[2][3]</a:t>
            </a:r>
          </a:p>
        </p:txBody>
      </p:sp>
      <p:sp>
        <p:nvSpPr>
          <p:cNvPr id="93207" name="Rectangle 87"/>
          <p:cNvSpPr>
            <a:spLocks noChangeArrowheads="1"/>
          </p:cNvSpPr>
          <p:nvPr/>
        </p:nvSpPr>
        <p:spPr bwMode="auto">
          <a:xfrm>
            <a:off x="5800725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scores[2][2]</a:t>
            </a:r>
          </a:p>
        </p:txBody>
      </p:sp>
      <p:sp>
        <p:nvSpPr>
          <p:cNvPr id="93208" name="Rectangle 88"/>
          <p:cNvSpPr>
            <a:spLocks noChangeArrowheads="1"/>
          </p:cNvSpPr>
          <p:nvPr/>
        </p:nvSpPr>
        <p:spPr bwMode="auto">
          <a:xfrm>
            <a:off x="4348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scores[2][1]</a:t>
            </a:r>
          </a:p>
        </p:txBody>
      </p:sp>
      <p:sp>
        <p:nvSpPr>
          <p:cNvPr id="93209" name="Rectangle 89"/>
          <p:cNvSpPr>
            <a:spLocks noChangeArrowheads="1"/>
          </p:cNvSpPr>
          <p:nvPr/>
        </p:nvSpPr>
        <p:spPr bwMode="auto">
          <a:xfrm>
            <a:off x="289560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scores[2][0]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7C17D1A6-12E2-4CE2-B25F-528CDD280FE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Two-Dimensional Array Elements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5105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Minion-Regular" charset="0"/>
              </a:rPr>
              <a:t>Accessing one of the elements in a two-dimensional array requires the use of both subscripts.</a:t>
            </a:r>
            <a:br>
              <a:rPr lang="en-US" altLang="en-US" sz="1800">
                <a:latin typeface="Minion-Regular" charset="0"/>
              </a:rPr>
            </a:br>
            <a:endParaRPr lang="en-US" altLang="en-US" sz="1800">
              <a:latin typeface="Minion-Regular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3300"/>
                </a:solidFill>
                <a:latin typeface="Courier New" panose="02070309020205020404" pitchFamily="49" charset="0"/>
              </a:rPr>
              <a:t>scores[2][1] = 95;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7253288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5800725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auto">
          <a:xfrm>
            <a:off x="4348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auto">
          <a:xfrm>
            <a:off x="2895600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41" name="Text Box 8"/>
          <p:cNvSpPr txBox="1">
            <a:spLocks noChangeArrowheads="1"/>
          </p:cNvSpPr>
          <p:nvPr/>
        </p:nvSpPr>
        <p:spPr bwMode="auto">
          <a:xfrm>
            <a:off x="2133600" y="36576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0</a:t>
            </a:r>
          </a:p>
        </p:txBody>
      </p:sp>
      <p:sp>
        <p:nvSpPr>
          <p:cNvPr id="95242" name="Text Box 9"/>
          <p:cNvSpPr txBox="1">
            <a:spLocks noChangeArrowheads="1"/>
          </p:cNvSpPr>
          <p:nvPr/>
        </p:nvSpPr>
        <p:spPr bwMode="auto">
          <a:xfrm>
            <a:off x="45323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1</a:t>
            </a:r>
          </a:p>
        </p:txBody>
      </p:sp>
      <p:sp>
        <p:nvSpPr>
          <p:cNvPr id="95243" name="Text Box 10"/>
          <p:cNvSpPr txBox="1">
            <a:spLocks noChangeArrowheads="1"/>
          </p:cNvSpPr>
          <p:nvPr/>
        </p:nvSpPr>
        <p:spPr bwMode="auto">
          <a:xfrm>
            <a:off x="60055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2</a:t>
            </a:r>
          </a:p>
        </p:txBody>
      </p:sp>
      <p:sp>
        <p:nvSpPr>
          <p:cNvPr id="95244" name="Text Box 11"/>
          <p:cNvSpPr txBox="1">
            <a:spLocks noChangeArrowheads="1"/>
          </p:cNvSpPr>
          <p:nvPr/>
        </p:nvSpPr>
        <p:spPr bwMode="auto">
          <a:xfrm>
            <a:off x="74787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3</a:t>
            </a:r>
          </a:p>
        </p:txBody>
      </p:sp>
      <p:sp>
        <p:nvSpPr>
          <p:cNvPr id="95245" name="Text Box 12"/>
          <p:cNvSpPr txBox="1">
            <a:spLocks noChangeArrowheads="1"/>
          </p:cNvSpPr>
          <p:nvPr/>
        </p:nvSpPr>
        <p:spPr bwMode="auto">
          <a:xfrm>
            <a:off x="30591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0</a:t>
            </a:r>
          </a:p>
        </p:txBody>
      </p:sp>
      <p:sp>
        <p:nvSpPr>
          <p:cNvPr id="95246" name="Text Box 13"/>
          <p:cNvSpPr txBox="1">
            <a:spLocks noChangeArrowheads="1"/>
          </p:cNvSpPr>
          <p:nvPr/>
        </p:nvSpPr>
        <p:spPr bwMode="auto">
          <a:xfrm>
            <a:off x="2133600" y="41148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1</a:t>
            </a:r>
          </a:p>
        </p:txBody>
      </p:sp>
      <p:sp>
        <p:nvSpPr>
          <p:cNvPr id="95247" name="Text Box 14"/>
          <p:cNvSpPr txBox="1">
            <a:spLocks noChangeArrowheads="1"/>
          </p:cNvSpPr>
          <p:nvPr/>
        </p:nvSpPr>
        <p:spPr bwMode="auto">
          <a:xfrm>
            <a:off x="2133600" y="46482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2</a:t>
            </a:r>
          </a:p>
        </p:txBody>
      </p:sp>
      <p:sp>
        <p:nvSpPr>
          <p:cNvPr id="95248" name="Rectangle 17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95249" name="Line 18"/>
          <p:cNvSpPr>
            <a:spLocks noChangeShapeType="1"/>
          </p:cNvSpPr>
          <p:nvPr/>
        </p:nvSpPr>
        <p:spPr bwMode="auto">
          <a:xfrm>
            <a:off x="16002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50" name="Rectangle 19"/>
          <p:cNvSpPr>
            <a:spLocks noChangeArrowheads="1"/>
          </p:cNvSpPr>
          <p:nvPr/>
        </p:nvSpPr>
        <p:spPr bwMode="auto">
          <a:xfrm>
            <a:off x="7253288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1" name="Rectangle 20"/>
          <p:cNvSpPr>
            <a:spLocks noChangeArrowheads="1"/>
          </p:cNvSpPr>
          <p:nvPr/>
        </p:nvSpPr>
        <p:spPr bwMode="auto">
          <a:xfrm>
            <a:off x="5800725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4348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3" name="Rectangle 22"/>
          <p:cNvSpPr>
            <a:spLocks noChangeArrowheads="1"/>
          </p:cNvSpPr>
          <p:nvPr/>
        </p:nvSpPr>
        <p:spPr bwMode="auto">
          <a:xfrm>
            <a:off x="2895600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4" name="Rectangle 23"/>
          <p:cNvSpPr>
            <a:spLocks noChangeArrowheads="1"/>
          </p:cNvSpPr>
          <p:nvPr/>
        </p:nvSpPr>
        <p:spPr bwMode="auto">
          <a:xfrm>
            <a:off x="7253288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5" name="Rectangle 24"/>
          <p:cNvSpPr>
            <a:spLocks noChangeArrowheads="1"/>
          </p:cNvSpPr>
          <p:nvPr/>
        </p:nvSpPr>
        <p:spPr bwMode="auto">
          <a:xfrm>
            <a:off x="5800725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6" name="Rectangle 25"/>
          <p:cNvSpPr>
            <a:spLocks noChangeArrowheads="1"/>
          </p:cNvSpPr>
          <p:nvPr/>
        </p:nvSpPr>
        <p:spPr bwMode="auto">
          <a:xfrm>
            <a:off x="4348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3300"/>
                </a:solidFill>
              </a:rPr>
              <a:t>95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95257" name="Rectangle 26"/>
          <p:cNvSpPr>
            <a:spLocks noChangeArrowheads="1"/>
          </p:cNvSpPr>
          <p:nvPr/>
        </p:nvSpPr>
        <p:spPr bwMode="auto">
          <a:xfrm>
            <a:off x="289560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5258" name="Text Box 31"/>
          <p:cNvSpPr txBox="1">
            <a:spLocks noChangeArrowheads="1"/>
          </p:cNvSpPr>
          <p:nvPr/>
        </p:nvSpPr>
        <p:spPr bwMode="auto">
          <a:xfrm>
            <a:off x="228600" y="2441575"/>
            <a:ext cx="24336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scores</a:t>
            </a:r>
            <a:r>
              <a:rPr lang="en-US" altLang="en-US" sz="1800">
                <a:latin typeface="Courier" pitchFamily="1" charset="0"/>
              </a:rPr>
              <a:t> </a:t>
            </a:r>
            <a:r>
              <a:rPr lang="en-US" altLang="en-US" sz="1800">
                <a:latin typeface="Helvetica" panose="020B0604020202020204" pitchFamily="34" charset="0"/>
              </a:rPr>
              <a:t>variable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holds the address of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2D array of </a:t>
            </a:r>
            <a:r>
              <a:rPr lang="en-US" altLang="en-US" sz="1800">
                <a:latin typeface="Courier New" panose="02070309020205020404" pitchFamily="49" charset="0"/>
              </a:rPr>
              <a:t>double</a:t>
            </a:r>
            <a:r>
              <a:rPr lang="en-US" altLang="en-US" sz="1800">
                <a:latin typeface="Helvetica" panose="020B0604020202020204" pitchFamily="34" charset="0"/>
              </a:rPr>
              <a:t>s.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08F50126-13AA-4508-BBBE-67ECBFEE934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Arrays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Primitive variables are designed to hold only one value at a time.</a:t>
            </a:r>
          </a:p>
          <a:p>
            <a:pPr eaLnBrk="1" hangingPunct="1"/>
            <a:r>
              <a:rPr lang="en-US" altLang="en-US" smtClean="0"/>
              <a:t>Arrays allow us to create a collection of like values that are indexed.</a:t>
            </a:r>
          </a:p>
          <a:p>
            <a:pPr eaLnBrk="1" hangingPunct="1"/>
            <a:r>
              <a:rPr lang="en-US" altLang="en-US" smtClean="0"/>
              <a:t>An array can store any type of data but only one type of data at a time.</a:t>
            </a:r>
          </a:p>
          <a:p>
            <a:pPr eaLnBrk="1" hangingPunct="1"/>
            <a:r>
              <a:rPr lang="en-US" altLang="en-US" smtClean="0"/>
              <a:t>An array is a list of data elements.</a:t>
            </a:r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32EA5E7-0BED-4D02-B9AA-A580ADF1023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Two-Dimensional Array Elements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Programs that process two-dimensional arrays can do so with nested loops.</a:t>
            </a:r>
          </a:p>
          <a:p>
            <a:pPr eaLnBrk="1" hangingPunct="1"/>
            <a:r>
              <a:rPr lang="en-US" altLang="en-US" sz="2800" smtClean="0"/>
              <a:t>To fill the scores array: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row = 0; row &lt; 3; row++)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for (int col = 0; col &lt; 4; col++)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System.out.print("Enter a score: ");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scores[row][col] = keyboard.nextDouble();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7285" name="Group 10"/>
          <p:cNvGrpSpPr>
            <a:grpSpLocks/>
          </p:cNvGrpSpPr>
          <p:nvPr/>
        </p:nvGrpSpPr>
        <p:grpSpPr bwMode="auto">
          <a:xfrm>
            <a:off x="4800600" y="2438400"/>
            <a:ext cx="3200400" cy="762000"/>
            <a:chOff x="4800600" y="2209800"/>
            <a:chExt cx="3200400" cy="762000"/>
          </a:xfrm>
        </p:grpSpPr>
        <p:sp>
          <p:nvSpPr>
            <p:cNvPr id="97292" name="Text Box 4"/>
            <p:cNvSpPr txBox="1">
              <a:spLocks noChangeArrowheads="1"/>
            </p:cNvSpPr>
            <p:nvPr/>
          </p:nvSpPr>
          <p:spPr bwMode="auto">
            <a:xfrm>
              <a:off x="5410200" y="2209800"/>
              <a:ext cx="2590800" cy="65087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Number of rows, not the largest subscript</a:t>
              </a:r>
            </a:p>
          </p:txBody>
        </p:sp>
        <p:sp>
          <p:nvSpPr>
            <p:cNvPr id="97293" name="Line 5"/>
            <p:cNvSpPr>
              <a:spLocks noChangeShapeType="1"/>
            </p:cNvSpPr>
            <p:nvPr/>
          </p:nvSpPr>
          <p:spPr bwMode="auto">
            <a:xfrm flipH="1">
              <a:off x="4800600" y="2590800"/>
              <a:ext cx="609600" cy="381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286" name="Group 11"/>
          <p:cNvGrpSpPr>
            <a:grpSpLocks/>
          </p:cNvGrpSpPr>
          <p:nvPr/>
        </p:nvGrpSpPr>
        <p:grpSpPr bwMode="auto">
          <a:xfrm>
            <a:off x="5181600" y="3417888"/>
            <a:ext cx="3429000" cy="925512"/>
            <a:chOff x="5181600" y="3124200"/>
            <a:chExt cx="3429000" cy="925513"/>
          </a:xfrm>
        </p:grpSpPr>
        <p:sp>
          <p:nvSpPr>
            <p:cNvPr id="97290" name="Text Box 6"/>
            <p:cNvSpPr txBox="1">
              <a:spLocks noChangeArrowheads="1"/>
            </p:cNvSpPr>
            <p:nvPr/>
          </p:nvSpPr>
          <p:spPr bwMode="auto">
            <a:xfrm>
              <a:off x="6629400" y="3124200"/>
              <a:ext cx="1981200" cy="92551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Number of columns, not the largest subscript</a:t>
              </a:r>
            </a:p>
          </p:txBody>
        </p:sp>
        <p:sp>
          <p:nvSpPr>
            <p:cNvPr id="97291" name="Line 7"/>
            <p:cNvSpPr>
              <a:spLocks noChangeShapeType="1"/>
            </p:cNvSpPr>
            <p:nvPr/>
          </p:nvSpPr>
          <p:spPr bwMode="auto">
            <a:xfrm flipH="1">
              <a:off x="5181600" y="3276600"/>
              <a:ext cx="1447800" cy="381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287" name="Group 12"/>
          <p:cNvGrpSpPr>
            <a:grpSpLocks/>
          </p:cNvGrpSpPr>
          <p:nvPr/>
        </p:nvGrpSpPr>
        <p:grpSpPr bwMode="auto">
          <a:xfrm>
            <a:off x="5410200" y="5292725"/>
            <a:ext cx="3124200" cy="955675"/>
            <a:chOff x="5410200" y="5029200"/>
            <a:chExt cx="3124200" cy="955675"/>
          </a:xfrm>
        </p:grpSpPr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2514600" cy="65087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keyboard</a:t>
              </a:r>
              <a:r>
                <a:rPr lang="en-US" altLang="en-US" sz="1800">
                  <a:solidFill>
                    <a:schemeClr val="hlink"/>
                  </a:solidFill>
                </a:rPr>
                <a:t> references a </a:t>
              </a:r>
              <a:r>
                <a:rPr lang="en-US" altLang="en-US" sz="1800">
                  <a:solidFill>
                    <a:schemeClr val="hlink"/>
                  </a:solidFill>
                  <a:latin typeface="Courier New" panose="02070309020205020404" pitchFamily="49" charset="0"/>
                </a:rPr>
                <a:t>Scanner</a:t>
              </a:r>
              <a:r>
                <a:rPr lang="en-US" altLang="en-US" sz="1800">
                  <a:solidFill>
                    <a:schemeClr val="hlink"/>
                  </a:solidFill>
                </a:rPr>
                <a:t> object</a:t>
              </a: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 flipH="1" flipV="1">
              <a:off x="5410200" y="5029200"/>
              <a:ext cx="609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3EA7304-845F-4DFB-87A7-35FAC852ED0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Two-Dimensional Array Elements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print out the </a:t>
            </a:r>
            <a:r>
              <a:rPr lang="en-US" altLang="en-US" sz="2800" smtClean="0">
                <a:latin typeface="Courier New" panose="02070309020205020404" pitchFamily="49" charset="0"/>
              </a:rPr>
              <a:t>scores</a:t>
            </a:r>
            <a:r>
              <a:rPr lang="en-US" altLang="en-US" sz="2800" smtClean="0"/>
              <a:t> array: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row = 0; row &lt; 3; row++)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for (int col = 0; col &lt; 4; col++)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System.out.println(scores[row][col]);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CorpSales.java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BC86F31B-7956-49E9-B8CE-BD26CAD19EC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Initializing a Two-Dimensional Array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Initializing a two-dimensional array requires enclosing each row’s initialization list in its own set of braces.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int[][] numbers = {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 b="1" smtClean="0">
                <a:latin typeface="Courier New" panose="02070309020205020404" pitchFamily="49" charset="0"/>
              </a:rPr>
              <a:t>1, 2, 3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800" b="1" smtClean="0">
                <a:latin typeface="Courier New" panose="02070309020205020404" pitchFamily="49" charset="0"/>
              </a:rPr>
              <a:t>,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 b="1" smtClean="0">
                <a:latin typeface="Courier New" panose="02070309020205020404" pitchFamily="49" charset="0"/>
              </a:rPr>
              <a:t>4, 5, 6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800" b="1" smtClean="0">
                <a:latin typeface="Courier New" panose="02070309020205020404" pitchFamily="49" charset="0"/>
              </a:rPr>
              <a:t>,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 b="1" smtClean="0">
                <a:latin typeface="Courier New" panose="02070309020205020404" pitchFamily="49" charset="0"/>
              </a:rPr>
              <a:t>7, 8, 9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800" b="1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latin typeface="Courier New" panose="02070309020205020404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Java automatically creates the array and fills its elements with the initialization values.</a:t>
            </a:r>
          </a:p>
          <a:p>
            <a:pPr lvl="1" eaLnBrk="1" hangingPunct="1"/>
            <a:r>
              <a:rPr lang="en-US" altLang="en-US" sz="2000" smtClean="0"/>
              <a:t>row 0    {1, 2, 3}</a:t>
            </a:r>
          </a:p>
          <a:p>
            <a:pPr lvl="1" eaLnBrk="1" hangingPunct="1"/>
            <a:r>
              <a:rPr lang="en-US" altLang="en-US" sz="2000" smtClean="0"/>
              <a:t>row 1    {4, 5, 6}</a:t>
            </a:r>
          </a:p>
          <a:p>
            <a:pPr lvl="1" eaLnBrk="1" hangingPunct="1"/>
            <a:r>
              <a:rPr lang="en-US" altLang="en-US" sz="2000" smtClean="0"/>
              <a:t>row 2    {7, 8, 9}</a:t>
            </a:r>
          </a:p>
          <a:p>
            <a:pPr eaLnBrk="1" hangingPunct="1"/>
            <a:r>
              <a:rPr lang="en-US" altLang="en-US" sz="2400" smtClean="0"/>
              <a:t>Declares an array with three rows and three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E7CA680F-6A7A-4E21-91F0-33FBE2C2864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a Two-Dimensional Array</a:t>
            </a:r>
          </a:p>
        </p:txBody>
      </p:sp>
      <p:sp>
        <p:nvSpPr>
          <p:cNvPr id="103428" name="Rectangle 5"/>
          <p:cNvSpPr>
            <a:spLocks noChangeArrowheads="1"/>
          </p:cNvSpPr>
          <p:nvPr/>
        </p:nvSpPr>
        <p:spPr bwMode="auto">
          <a:xfrm>
            <a:off x="5800725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03429" name="Rectangle 6"/>
          <p:cNvSpPr>
            <a:spLocks noChangeArrowheads="1"/>
          </p:cNvSpPr>
          <p:nvPr/>
        </p:nvSpPr>
        <p:spPr bwMode="auto">
          <a:xfrm>
            <a:off x="4348163" y="36576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03430" name="Rectangle 7"/>
          <p:cNvSpPr>
            <a:spLocks noChangeArrowheads="1"/>
          </p:cNvSpPr>
          <p:nvPr/>
        </p:nvSpPr>
        <p:spPr bwMode="auto">
          <a:xfrm>
            <a:off x="2895600" y="36576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2133600" y="36576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0</a:t>
            </a: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>
            <a:off x="45323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1</a:t>
            </a: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>
            <a:off x="60055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2</a:t>
            </a: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3059113" y="3248025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column 0</a:t>
            </a:r>
          </a:p>
        </p:txBody>
      </p:sp>
      <p:sp>
        <p:nvSpPr>
          <p:cNvPr id="103435" name="Text Box 13"/>
          <p:cNvSpPr txBox="1">
            <a:spLocks noChangeArrowheads="1"/>
          </p:cNvSpPr>
          <p:nvPr/>
        </p:nvSpPr>
        <p:spPr bwMode="auto">
          <a:xfrm>
            <a:off x="2133600" y="41148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1</a:t>
            </a:r>
          </a:p>
        </p:txBody>
      </p:sp>
      <p:sp>
        <p:nvSpPr>
          <p:cNvPr id="103436" name="Text Box 14"/>
          <p:cNvSpPr txBox="1">
            <a:spLocks noChangeArrowheads="1"/>
          </p:cNvSpPr>
          <p:nvPr/>
        </p:nvSpPr>
        <p:spPr bwMode="auto">
          <a:xfrm>
            <a:off x="2133600" y="464820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row 2</a:t>
            </a:r>
          </a:p>
        </p:txBody>
      </p:sp>
      <p:sp>
        <p:nvSpPr>
          <p:cNvPr id="103437" name="Rectangle 16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103438" name="Line 17"/>
          <p:cNvSpPr>
            <a:spLocks noChangeShapeType="1"/>
          </p:cNvSpPr>
          <p:nvPr/>
        </p:nvSpPr>
        <p:spPr bwMode="auto">
          <a:xfrm>
            <a:off x="16002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9" name="Rectangle 19"/>
          <p:cNvSpPr>
            <a:spLocks noChangeArrowheads="1"/>
          </p:cNvSpPr>
          <p:nvPr/>
        </p:nvSpPr>
        <p:spPr bwMode="auto">
          <a:xfrm>
            <a:off x="5800725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103440" name="Rectangle 20"/>
          <p:cNvSpPr>
            <a:spLocks noChangeArrowheads="1"/>
          </p:cNvSpPr>
          <p:nvPr/>
        </p:nvSpPr>
        <p:spPr bwMode="auto">
          <a:xfrm>
            <a:off x="4348163" y="41148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03441" name="Rectangle 21"/>
          <p:cNvSpPr>
            <a:spLocks noChangeArrowheads="1"/>
          </p:cNvSpPr>
          <p:nvPr/>
        </p:nvSpPr>
        <p:spPr bwMode="auto">
          <a:xfrm>
            <a:off x="2895600" y="41148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03442" name="Rectangle 23"/>
          <p:cNvSpPr>
            <a:spLocks noChangeArrowheads="1"/>
          </p:cNvSpPr>
          <p:nvPr/>
        </p:nvSpPr>
        <p:spPr bwMode="auto">
          <a:xfrm>
            <a:off x="5800725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103443" name="Rectangle 24"/>
          <p:cNvSpPr>
            <a:spLocks noChangeArrowheads="1"/>
          </p:cNvSpPr>
          <p:nvPr/>
        </p:nvSpPr>
        <p:spPr bwMode="auto">
          <a:xfrm>
            <a:off x="4348163" y="4572000"/>
            <a:ext cx="1452562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103444" name="Rectangle 25"/>
          <p:cNvSpPr>
            <a:spLocks noChangeArrowheads="1"/>
          </p:cNvSpPr>
          <p:nvPr/>
        </p:nvSpPr>
        <p:spPr bwMode="auto">
          <a:xfrm>
            <a:off x="2895600" y="4572000"/>
            <a:ext cx="1452563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103445" name="Text Box 30"/>
          <p:cNvSpPr txBox="1">
            <a:spLocks noChangeArrowheads="1"/>
          </p:cNvSpPr>
          <p:nvPr/>
        </p:nvSpPr>
        <p:spPr bwMode="auto">
          <a:xfrm>
            <a:off x="228600" y="2444750"/>
            <a:ext cx="24050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>
                <a:latin typeface="Courier New" panose="02070309020205020404" pitchFamily="49" charset="0"/>
              </a:rPr>
              <a:t>numbers</a:t>
            </a:r>
            <a:r>
              <a:rPr lang="en-US" altLang="en-US" sz="1800"/>
              <a:t> variable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holds the address of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2D array of </a:t>
            </a:r>
            <a:r>
              <a:rPr lang="en-US" altLang="en-US" sz="1800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values.</a:t>
            </a:r>
          </a:p>
        </p:txBody>
      </p:sp>
      <p:sp>
        <p:nvSpPr>
          <p:cNvPr id="103446" name="Text Box 31"/>
          <p:cNvSpPr txBox="1">
            <a:spLocks noChangeArrowheads="1"/>
          </p:cNvSpPr>
          <p:nvPr/>
        </p:nvSpPr>
        <p:spPr bwMode="auto">
          <a:xfrm>
            <a:off x="3124200" y="1524000"/>
            <a:ext cx="38417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int[][] numbers = {{1, 2, 3},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{4, 5, 6},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{7, 8, 9}};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produces:</a:t>
            </a:r>
          </a:p>
        </p:txBody>
      </p:sp>
      <p:cxnSp>
        <p:nvCxnSpPr>
          <p:cNvPr id="103447" name="AutoShape 32"/>
          <p:cNvCxnSpPr>
            <a:cxnSpLocks noChangeShapeType="1"/>
            <a:stCxn id="103446" idx="2"/>
            <a:endCxn id="103432" idx="0"/>
          </p:cNvCxnSpPr>
          <p:nvPr/>
        </p:nvCxnSpPr>
        <p:spPr bwMode="auto">
          <a:xfrm rot="16200000" flipH="1">
            <a:off x="4813300" y="3008313"/>
            <a:ext cx="471487" cy="7938"/>
          </a:xfrm>
          <a:prstGeom prst="bentConnector3">
            <a:avLst>
              <a:gd name="adj1" fmla="val 49833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18E920E-EDC4-4521-9717-A7829E1E136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length</a:t>
            </a:r>
            <a:r>
              <a:rPr lang="en-US" altLang="en-US" smtClean="0"/>
              <a:t> Field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Two-dimensional arrays are arrays of one-dimensional arrays.</a:t>
            </a:r>
          </a:p>
          <a:p>
            <a:pPr eaLnBrk="1" hangingPunct="1"/>
            <a:r>
              <a:rPr lang="en-US" altLang="en-US" sz="2800" smtClean="0"/>
              <a:t>The length field of the array gives the number of rows in the array. </a:t>
            </a:r>
          </a:p>
          <a:p>
            <a:pPr eaLnBrk="1" hangingPunct="1"/>
            <a:r>
              <a:rPr lang="en-US" altLang="en-US" sz="2800" smtClean="0"/>
              <a:t>Each row has a length constant tells how many columns is in that row.</a:t>
            </a:r>
          </a:p>
          <a:p>
            <a:pPr eaLnBrk="1" hangingPunct="1"/>
            <a:r>
              <a:rPr lang="en-US" altLang="en-US" sz="2800" smtClean="0"/>
              <a:t>Each row can have a different number of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4D6E5D4-E6CD-41E4-80A7-BDC3E5C396D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length</a:t>
            </a:r>
            <a:r>
              <a:rPr lang="en-US" altLang="en-US" smtClean="0"/>
              <a:t> Field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To access the </a:t>
            </a:r>
            <a:r>
              <a:rPr lang="en-US" altLang="en-US" sz="2800" smtClean="0">
                <a:latin typeface="Courier New" panose="02070309020205020404" pitchFamily="49" charset="0"/>
              </a:rPr>
              <a:t>length</a:t>
            </a:r>
            <a:r>
              <a:rPr lang="en-US" altLang="en-US" sz="2800" smtClean="0"/>
              <a:t> fields of the array: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int[][] numbers = { { 1, 2, 3, 4 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                { 5, 6, 7 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                { 9, 10, 11, 12 }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for (int row = 0; row &lt; </a:t>
            </a:r>
            <a:r>
              <a:rPr lang="en-US" altLang="en-US" sz="16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numbers.length</a:t>
            </a:r>
            <a:r>
              <a:rPr lang="en-US" altLang="en-US" sz="1600" b="1" smtClean="0">
                <a:latin typeface="Courier New" panose="02070309020205020404" pitchFamily="49" charset="0"/>
              </a:rPr>
              <a:t>; row++)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for (int col = 0; col &lt; </a:t>
            </a:r>
            <a:r>
              <a:rPr lang="en-US" altLang="en-US" sz="16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numbers[row].length</a:t>
            </a:r>
            <a:r>
              <a:rPr lang="en-US" altLang="en-US" sz="1600" b="1" smtClean="0">
                <a:latin typeface="Courier New" panose="02070309020205020404" pitchFamily="49" charset="0"/>
              </a:rPr>
              <a:t>; col++)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System.out.println(numbers[row][col]);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chemeClr val="accent2"/>
              </a:solidFill>
              <a:latin typeface="PrestigeElit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2" action="ppaction://hlinkfile"/>
              </a:rPr>
              <a:t>Lengths.java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PrestigeElite" charset="0"/>
              </a:rPr>
              <a:t>		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81000" y="2762250"/>
            <a:ext cx="7661275" cy="2266950"/>
            <a:chOff x="288" y="2064"/>
            <a:chExt cx="4685" cy="1082"/>
          </a:xfrm>
        </p:grpSpPr>
        <p:grpSp>
          <p:nvGrpSpPr>
            <p:cNvPr id="107532" name="Group 12"/>
            <p:cNvGrpSpPr>
              <a:grpSpLocks/>
            </p:cNvGrpSpPr>
            <p:nvPr/>
          </p:nvGrpSpPr>
          <p:grpSpPr bwMode="auto">
            <a:xfrm>
              <a:off x="288" y="2064"/>
              <a:ext cx="3072" cy="1008"/>
              <a:chOff x="288" y="2064"/>
              <a:chExt cx="3072" cy="1008"/>
            </a:xfrm>
          </p:grpSpPr>
          <p:sp>
            <p:nvSpPr>
              <p:cNvPr id="107538" name="Line 8"/>
              <p:cNvSpPr>
                <a:spLocks noChangeShapeType="1"/>
              </p:cNvSpPr>
              <p:nvPr/>
            </p:nvSpPr>
            <p:spPr bwMode="auto">
              <a:xfrm flipH="1">
                <a:off x="288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9" name="Line 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1008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40" name="Line 10"/>
              <p:cNvSpPr>
                <a:spLocks noChangeShapeType="1"/>
              </p:cNvSpPr>
              <p:nvPr/>
            </p:nvSpPr>
            <p:spPr bwMode="auto">
              <a:xfrm flipH="1">
                <a:off x="288" y="2064"/>
                <a:ext cx="3072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41" name="Line 11"/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7533" name="Group 18"/>
            <p:cNvGrpSpPr>
              <a:grpSpLocks/>
            </p:cNvGrpSpPr>
            <p:nvPr/>
          </p:nvGrpSpPr>
          <p:grpSpPr bwMode="auto">
            <a:xfrm>
              <a:off x="3984" y="2496"/>
              <a:ext cx="336" cy="432"/>
              <a:chOff x="3984" y="2496"/>
              <a:chExt cx="336" cy="432"/>
            </a:xfrm>
          </p:grpSpPr>
          <p:sp>
            <p:nvSpPr>
              <p:cNvPr id="107535" name="Line 13"/>
              <p:cNvSpPr>
                <a:spLocks noChangeShapeType="1"/>
              </p:cNvSpPr>
              <p:nvPr/>
            </p:nvSpPr>
            <p:spPr bwMode="auto">
              <a:xfrm flipV="1">
                <a:off x="4320" y="26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6" name="Line 15"/>
              <p:cNvSpPr>
                <a:spLocks noChangeShapeType="1"/>
              </p:cNvSpPr>
              <p:nvPr/>
            </p:nvSpPr>
            <p:spPr bwMode="auto">
              <a:xfrm flipH="1">
                <a:off x="3984" y="264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7" name="Line 16"/>
              <p:cNvSpPr>
                <a:spLocks noChangeShapeType="1"/>
              </p:cNvSpPr>
              <p:nvPr/>
            </p:nvSpPr>
            <p:spPr bwMode="auto">
              <a:xfrm flipV="1">
                <a:off x="3984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7534" name="Text Box 20"/>
            <p:cNvSpPr txBox="1">
              <a:spLocks noChangeArrowheads="1"/>
            </p:cNvSpPr>
            <p:nvPr/>
          </p:nvSpPr>
          <p:spPr bwMode="auto">
            <a:xfrm>
              <a:off x="624" y="2928"/>
              <a:ext cx="434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FF00"/>
                  </a:solidFill>
                  <a:latin typeface="PrestigeElite" charset="0"/>
                </a:rPr>
                <a:t>Number of rows</a:t>
              </a:r>
              <a:r>
                <a:rPr lang="en-US" altLang="en-US" sz="2400">
                  <a:latin typeface="PrestigeElite" charset="0"/>
                </a:rPr>
                <a:t>	</a:t>
              </a:r>
              <a:r>
                <a:rPr lang="en-US" altLang="en-US" sz="2400">
                  <a:solidFill>
                    <a:schemeClr val="accent2"/>
                  </a:solidFill>
                  <a:latin typeface="PrestigeElite" charset="0"/>
                </a:rPr>
                <a:t>Number of columns in this row.</a:t>
              </a:r>
            </a:p>
          </p:txBody>
        </p:sp>
      </p:grpSp>
      <p:grpSp>
        <p:nvGrpSpPr>
          <p:cNvPr id="107526" name="Group 25"/>
          <p:cNvGrpSpPr>
            <a:grpSpLocks/>
          </p:cNvGrpSpPr>
          <p:nvPr/>
        </p:nvGrpSpPr>
        <p:grpSpPr bwMode="auto">
          <a:xfrm>
            <a:off x="1371600" y="2209800"/>
            <a:ext cx="7391400" cy="3684588"/>
            <a:chOff x="864" y="1392"/>
            <a:chExt cx="4656" cy="2321"/>
          </a:xfrm>
        </p:grpSpPr>
        <p:grpSp>
          <p:nvGrpSpPr>
            <p:cNvPr id="107527" name="Group 24"/>
            <p:cNvGrpSpPr>
              <a:grpSpLocks/>
            </p:cNvGrpSpPr>
            <p:nvPr/>
          </p:nvGrpSpPr>
          <p:grpSpPr bwMode="auto">
            <a:xfrm>
              <a:off x="3216" y="1392"/>
              <a:ext cx="2304" cy="2208"/>
              <a:chOff x="3216" y="1392"/>
              <a:chExt cx="2304" cy="2208"/>
            </a:xfrm>
          </p:grpSpPr>
          <p:sp>
            <p:nvSpPr>
              <p:cNvPr id="107529" name="Line 4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8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0" name="Line 5"/>
              <p:cNvSpPr>
                <a:spLocks noChangeShapeType="1"/>
              </p:cNvSpPr>
              <p:nvPr/>
            </p:nvSpPr>
            <p:spPr bwMode="auto">
              <a:xfrm flipV="1">
                <a:off x="5520" y="1392"/>
                <a:ext cx="0" cy="220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531" name="Line 6"/>
              <p:cNvSpPr>
                <a:spLocks noChangeShapeType="1"/>
              </p:cNvSpPr>
              <p:nvPr/>
            </p:nvSpPr>
            <p:spPr bwMode="auto">
              <a:xfrm flipH="1" flipV="1">
                <a:off x="3216" y="1392"/>
                <a:ext cx="230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7528" name="Text Box 21"/>
            <p:cNvSpPr txBox="1">
              <a:spLocks noChangeArrowheads="1"/>
            </p:cNvSpPr>
            <p:nvPr/>
          </p:nvSpPr>
          <p:spPr bwMode="auto">
            <a:xfrm>
              <a:off x="864" y="3386"/>
              <a:ext cx="37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/>
                <a:t>The array can have variable length rows.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E58982C-F966-40D6-BE2C-4A5DB9D2E2D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Summing The Elements of a Two-Dimensional Array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int[][] numbers = { { 1, 2, 3, 4 },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        {5, 6, 7, 8},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        {9, 10, 11, 12} };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 total;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total = 0;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for (int row = 0; row &lt; numbers.length; row++)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for (int col = 0; col &lt; numbers[row].length; col++)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total += numbers[row][col];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System.out.println("The total is " + total);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C459DE6-906C-4E5F-B7B9-F1D4173EA54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Summing The Rows of a Two-Dimensional Array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int[][] numbers = {{ 1, 2, 3, 4},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       {5, 6, 7, 8},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       {9, 10, 11, 12}};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 total;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for (int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row </a:t>
            </a:r>
            <a:r>
              <a:rPr lang="en-US" altLang="en-US" sz="1800" b="1" smtClean="0">
                <a:latin typeface="Courier New" panose="02070309020205020404" pitchFamily="49" charset="0"/>
              </a:rPr>
              <a:t>= 0; 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row</a:t>
            </a:r>
            <a:r>
              <a:rPr lang="en-US" altLang="en-US" sz="1800" b="1" smtClean="0">
                <a:latin typeface="Courier New" panose="02070309020205020404" pitchFamily="49" charset="0"/>
              </a:rPr>
              <a:t> &lt; numbers.length;</a:t>
            </a:r>
            <a:r>
              <a:rPr lang="en-US" altLang="en-US" sz="18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 row</a:t>
            </a:r>
            <a:r>
              <a:rPr lang="en-US" altLang="en-US" sz="1800" b="1" smtClean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total = 0;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for (int </a:t>
            </a:r>
            <a:r>
              <a:rPr lang="en-US" altLang="en-US" sz="18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1800" b="1" smtClean="0">
                <a:latin typeface="Courier New" panose="02070309020205020404" pitchFamily="49" charset="0"/>
              </a:rPr>
              <a:t> = 0; </a:t>
            </a:r>
            <a:r>
              <a:rPr lang="en-US" altLang="en-US" sz="18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1800" b="1" smtClean="0">
                <a:latin typeface="Courier New" panose="02070309020205020404" pitchFamily="49" charset="0"/>
              </a:rPr>
              <a:t> &lt; numbers[row].length; </a:t>
            </a:r>
            <a:r>
              <a:rPr lang="en-US" altLang="en-US" sz="18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1800" b="1" smtClean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total += numbers[row][col];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System.out.println("Total of row " 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             + row + " is " + total);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FB161DCA-7B61-46F5-8F1F-ECDDAFBF20D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Summing The Columns of a Two-Dimensional Array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int[][] numbers = {{1, 2, 3, 4},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           {5, 6, 7, 8},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           {9, 10, 11, 12}};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 total;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for (int </a:t>
            </a:r>
            <a:r>
              <a:rPr lang="en-US" altLang="en-US" sz="20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2000" b="1" smtClean="0">
                <a:latin typeface="Courier New" panose="02070309020205020404" pitchFamily="49" charset="0"/>
              </a:rPr>
              <a:t> = 0; </a:t>
            </a:r>
            <a:r>
              <a:rPr lang="en-US" altLang="en-US" sz="20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2000" b="1" smtClean="0">
                <a:latin typeface="Courier New" panose="02070309020205020404" pitchFamily="49" charset="0"/>
              </a:rPr>
              <a:t> &lt; numbers[0].length; </a:t>
            </a:r>
            <a:r>
              <a:rPr lang="en-US" altLang="en-US" sz="2000" b="1" smtClean="0">
                <a:solidFill>
                  <a:srgbClr val="00FF00"/>
                </a:solidFill>
                <a:latin typeface="Courier New" panose="02070309020205020404" pitchFamily="49" charset="0"/>
              </a:rPr>
              <a:t>col</a:t>
            </a:r>
            <a:r>
              <a:rPr lang="en-US" altLang="en-US" sz="2000" b="1" smtClean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total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for (int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row</a:t>
            </a:r>
            <a:r>
              <a:rPr lang="en-US" altLang="en-US" sz="2000" b="1" smtClean="0">
                <a:latin typeface="Courier New" panose="02070309020205020404" pitchFamily="49" charset="0"/>
              </a:rPr>
              <a:t> = 0;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row</a:t>
            </a:r>
            <a:r>
              <a:rPr lang="en-US" altLang="en-US" sz="2000" b="1" smtClean="0">
                <a:latin typeface="Courier New" panose="02070309020205020404" pitchFamily="49" charset="0"/>
              </a:rPr>
              <a:t> &lt; numbers.length; </a:t>
            </a:r>
            <a:r>
              <a:rPr lang="en-US" altLang="en-US" sz="20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row</a:t>
            </a:r>
            <a:r>
              <a:rPr lang="en-US" altLang="en-US" sz="2000" b="1" smtClean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total += numbers[row][col];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System.out.println("Total of column "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             + col + " is " + total);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7045981-C129-4C4B-ABF3-153DA45C406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Passing and Returning Two-Dimensional Array References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There is no difference between passing a single or two-dimensional array as an argument to a method.</a:t>
            </a:r>
          </a:p>
          <a:p>
            <a:pPr eaLnBrk="1" hangingPunct="1"/>
            <a:r>
              <a:rPr lang="en-US" altLang="en-US" sz="2800" smtClean="0"/>
              <a:t>The method must accept a two-dimensional array as a parameter.</a:t>
            </a:r>
          </a:p>
          <a:p>
            <a:pPr eaLnBrk="1" hangingPunct="1"/>
            <a:r>
              <a:rPr lang="en-US" altLang="en-US" sz="2800" smtClean="0"/>
              <a:t>See example: </a:t>
            </a:r>
            <a:r>
              <a:rPr lang="en-US" altLang="en-US" sz="2800" smtClean="0">
                <a:hlinkClick r:id="rId3" action="ppaction://hlinkfile"/>
              </a:rPr>
              <a:t>Pass2Darray.java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2C8463C-B9F9-4905-9A6A-7B0D92673F5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Arrays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 array is an object so it needs an object reference.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// Declare a reference to an array that will hold integers.</a:t>
            </a:r>
            <a:r>
              <a:rPr lang="en-US" altLang="en-US" sz="1800" b="1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int[] numbers; </a:t>
            </a:r>
          </a:p>
          <a:p>
            <a:pPr lvl="1" eaLnBrk="1" hangingPunct="1"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 next step creates the array and assigns its address to the </a:t>
            </a:r>
            <a:r>
              <a:rPr lang="en-US" altLang="en-US" sz="2400" smtClean="0">
                <a:latin typeface="Courier New" panose="02070309020205020404" pitchFamily="49" charset="0"/>
              </a:rPr>
              <a:t>numbers</a:t>
            </a:r>
            <a:r>
              <a:rPr lang="en-US" altLang="en-US" sz="2400" smtClean="0"/>
              <a:t> variable.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// Create a new array that will hold 6 integers.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numbers = new int[6];</a:t>
            </a:r>
          </a:p>
        </p:txBody>
      </p:sp>
      <p:sp>
        <p:nvSpPr>
          <p:cNvPr id="12293" name="Text Box 28"/>
          <p:cNvSpPr txBox="1">
            <a:spLocks noChangeArrowheads="1"/>
          </p:cNvSpPr>
          <p:nvPr/>
        </p:nvSpPr>
        <p:spPr bwMode="auto">
          <a:xfrm>
            <a:off x="2509838" y="5622925"/>
            <a:ext cx="4324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Array element values are initialized to 0.</a:t>
            </a:r>
            <a:r>
              <a:rPr lang="en-US" altLang="en-US" sz="2000">
                <a:solidFill>
                  <a:srgbClr val="00FF00"/>
                </a:solidFill>
              </a:rPr>
              <a:t/>
            </a:r>
            <a:br>
              <a:rPr lang="en-US" altLang="en-US" sz="2000">
                <a:solidFill>
                  <a:srgbClr val="00FF00"/>
                </a:solidFill>
              </a:rPr>
            </a:br>
            <a:r>
              <a:rPr lang="en-US" altLang="en-US" sz="2000">
                <a:solidFill>
                  <a:srgbClr val="FF3300"/>
                </a:solidFill>
              </a:rPr>
              <a:t>Array indexes always start at 0.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58115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1651000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0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12296" name="Rectangle 31"/>
          <p:cNvSpPr>
            <a:spLocks noChangeArrowheads="1"/>
          </p:cNvSpPr>
          <p:nvPr/>
        </p:nvSpPr>
        <p:spPr bwMode="auto">
          <a:xfrm>
            <a:off x="261302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297" name="Text Box 32"/>
          <p:cNvSpPr txBox="1">
            <a:spLocks noChangeArrowheads="1"/>
          </p:cNvSpPr>
          <p:nvPr/>
        </p:nvSpPr>
        <p:spPr bwMode="auto">
          <a:xfrm>
            <a:off x="2682875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1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12298" name="Rectangle 34"/>
          <p:cNvSpPr>
            <a:spLocks noChangeArrowheads="1"/>
          </p:cNvSpPr>
          <p:nvPr/>
        </p:nvSpPr>
        <p:spPr bwMode="auto">
          <a:xfrm>
            <a:off x="364490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3714750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2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12300" name="Rectangle 37"/>
          <p:cNvSpPr>
            <a:spLocks noChangeArrowheads="1"/>
          </p:cNvSpPr>
          <p:nvPr/>
        </p:nvSpPr>
        <p:spPr bwMode="auto">
          <a:xfrm>
            <a:off x="467677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301" name="Text Box 38"/>
          <p:cNvSpPr txBox="1">
            <a:spLocks noChangeArrowheads="1"/>
          </p:cNvSpPr>
          <p:nvPr/>
        </p:nvSpPr>
        <p:spPr bwMode="auto">
          <a:xfrm>
            <a:off x="4748213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3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12302" name="Rectangle 40"/>
          <p:cNvSpPr>
            <a:spLocks noChangeArrowheads="1"/>
          </p:cNvSpPr>
          <p:nvPr/>
        </p:nvSpPr>
        <p:spPr bwMode="auto">
          <a:xfrm>
            <a:off x="570865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303" name="Text Box 41"/>
          <p:cNvSpPr txBox="1">
            <a:spLocks noChangeArrowheads="1"/>
          </p:cNvSpPr>
          <p:nvPr/>
        </p:nvSpPr>
        <p:spPr bwMode="auto">
          <a:xfrm>
            <a:off x="5780088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4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12304" name="Rectangle 43"/>
          <p:cNvSpPr>
            <a:spLocks noChangeArrowheads="1"/>
          </p:cNvSpPr>
          <p:nvPr/>
        </p:nvSpPr>
        <p:spPr bwMode="auto">
          <a:xfrm>
            <a:off x="674052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12305" name="Text Box 44"/>
          <p:cNvSpPr txBox="1">
            <a:spLocks noChangeArrowheads="1"/>
          </p:cNvSpPr>
          <p:nvPr/>
        </p:nvSpPr>
        <p:spPr bwMode="auto">
          <a:xfrm>
            <a:off x="6811963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index </a:t>
            </a:r>
            <a:r>
              <a:rPr lang="en-US" altLang="en-US" sz="1800">
                <a:solidFill>
                  <a:srgbClr val="FF3300"/>
                </a:solidFill>
              </a:rPr>
              <a:t>5</a:t>
            </a:r>
            <a:endParaRPr lang="en-US" altLang="en-US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56B6FCF-F7D9-46FA-9CE9-3F406A6DB93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Ragged Arrays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rows of a two-dimensional array are of different lengths, the array is known as a </a:t>
            </a:r>
            <a:r>
              <a:rPr lang="en-US" altLang="en-US" sz="2400" i="1" smtClean="0"/>
              <a:t>ragged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array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You can create a ragged array by creating a two-dimensional array with a specific number of rows, but no columns.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	</a:t>
            </a:r>
            <a:r>
              <a:rPr lang="en-US" altLang="en-US" sz="2000" b="1" smtClean="0">
                <a:latin typeface="Courier New" panose="02070309020205020404" pitchFamily="49" charset="0"/>
              </a:rPr>
              <a:t>int [][] ragged = new int [4][];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Then create the individual rows.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ragged[0] = new int [3];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ragged[1] = new int [4];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ragged[2] = new int [5];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ragged[3] = new int [6];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52BF203-0E14-49B3-B7AB-4BF422D2B7E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Than Two Dimensions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52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Java does not limit the number of dimensions that an array may be.</a:t>
            </a:r>
          </a:p>
          <a:p>
            <a:pPr eaLnBrk="1" hangingPunct="1"/>
            <a:r>
              <a:rPr lang="en-US" altLang="en-US" sz="2400" smtClean="0"/>
              <a:t>More than three dimensions is hard to visualize, but can be useful in some programming problems.</a:t>
            </a:r>
          </a:p>
        </p:txBody>
      </p:sp>
      <p:pic>
        <p:nvPicPr>
          <p:cNvPr id="118789" name="Picture 4" descr="threeD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"/>
          <a:stretch>
            <a:fillRect/>
          </a:stretch>
        </p:blipFill>
        <p:spPr bwMode="auto">
          <a:xfrm>
            <a:off x="1600200" y="3614738"/>
            <a:ext cx="54864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40D0ABCF-F67D-49FA-9FA1-166EDF2B0C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Sort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 a selection sort:</a:t>
            </a:r>
          </a:p>
          <a:p>
            <a:pPr lvl="1" eaLnBrk="1" hangingPunct="1"/>
            <a:r>
              <a:rPr lang="en-US" altLang="en-US" sz="2400" smtClean="0"/>
              <a:t>The smallest value in the array is located and moved to element 0.</a:t>
            </a:r>
          </a:p>
          <a:p>
            <a:pPr lvl="1" eaLnBrk="1" hangingPunct="1"/>
            <a:r>
              <a:rPr lang="en-US" altLang="en-US" sz="2400" smtClean="0"/>
              <a:t>Then the next smallest value is located and moved to element 1.</a:t>
            </a:r>
          </a:p>
          <a:p>
            <a:pPr lvl="1" eaLnBrk="1" hangingPunct="1"/>
            <a:r>
              <a:rPr lang="en-US" altLang="en-US" sz="2400" smtClean="0"/>
              <a:t>This process continues until all of the elements have been placed in their proper order.</a:t>
            </a:r>
          </a:p>
          <a:p>
            <a:pPr lvl="1" eaLnBrk="1" hangingPunct="1"/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SelectionSortDemo.java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A14AEB36-B701-4FF6-8F07-E89A9C9F44C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binary 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requires an array sorted in ascending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starts with the element in the middle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that element is the desired value, the search is over.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Otherwise, the value in the middle element is either greater or less than the desired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it is greater than the desired value, search in the first half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Otherwise, search the last half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Repeat as needed while adjusting start and end points of the search.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BinarySearchDemo.java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45B81B7-F235-44D2-936E-7C881F8B939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Command-Line Arguments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Java program can receive arguments from the operating system command-line.</a:t>
            </a: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</a:rPr>
              <a:t>main</a:t>
            </a:r>
            <a:r>
              <a:rPr lang="en-US" altLang="en-US" sz="2400" smtClean="0"/>
              <a:t> method has a header that looks like this:</a:t>
            </a:r>
            <a:br>
              <a:rPr lang="en-US" altLang="en-US" sz="2400" smtClean="0"/>
            </a:br>
            <a:endParaRPr lang="en-US" altLang="en-US" sz="2400" smtClean="0"/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public static void main(String[] args)</a:t>
            </a:r>
          </a:p>
          <a:p>
            <a:pPr lvl="2" eaLnBrk="1" hangingPunct="1">
              <a:buFontTx/>
              <a:buNone/>
            </a:pPr>
            <a:endParaRPr lang="en-US" altLang="en-US" sz="20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smtClean="0"/>
              <a:t> method receives a </a:t>
            </a:r>
            <a:r>
              <a:rPr lang="en-US" altLang="en-US" sz="2400" smtClean="0">
                <a:latin typeface="Courier New" panose="02070309020205020404" pitchFamily="49" charset="0"/>
              </a:rPr>
              <a:t>String</a:t>
            </a:r>
            <a:r>
              <a:rPr lang="en-US" altLang="en-US" sz="2400" smtClean="0"/>
              <a:t> array as a parameter.</a:t>
            </a:r>
          </a:p>
          <a:p>
            <a:pPr eaLnBrk="1" hangingPunct="1"/>
            <a:r>
              <a:rPr lang="en-US" altLang="en-US" sz="2400" smtClean="0"/>
              <a:t>The array that is passed into the </a:t>
            </a:r>
            <a:r>
              <a:rPr lang="en-US" altLang="en-US" sz="2400" smtClean="0">
                <a:latin typeface="Courier New" panose="02070309020205020404" pitchFamily="49" charset="0"/>
              </a:rPr>
              <a:t>args</a:t>
            </a:r>
            <a:r>
              <a:rPr lang="en-US" altLang="en-US" sz="2400" smtClean="0"/>
              <a:t> parameter comes from the operating system command-line.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68C85968-6FB2-46ED-BFE7-FE86F120590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Command-Line Arguments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run the example: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java CommandLine </a:t>
            </a:r>
            <a:r>
              <a:rPr lang="en-US" altLang="en-US" sz="24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How does this work?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args[0] is assigned "How"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args[0] is assigned "does"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args[0] is assigned "this"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args[0] is assigned "work?"</a:t>
            </a:r>
          </a:p>
          <a:p>
            <a:pPr lvl="2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3" action="ppaction://hlinkfile"/>
              </a:rPr>
              <a:t>CommandLine.java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It is not required that the name of </a:t>
            </a:r>
            <a:r>
              <a:rPr lang="en-US" altLang="en-US" sz="2800" smtClean="0">
                <a:latin typeface="Courier New" panose="02070309020205020404" pitchFamily="49" charset="0"/>
              </a:rPr>
              <a:t>main</a:t>
            </a:r>
            <a:r>
              <a:rPr lang="en-US" altLang="en-US" sz="2800" smtClean="0"/>
              <a:t>’s parameter array be </a:t>
            </a:r>
            <a:r>
              <a:rPr lang="en-US" altLang="en-US" sz="2800" smtClean="0">
                <a:latin typeface="Courier New" panose="02070309020205020404" pitchFamily="49" charset="0"/>
              </a:rPr>
              <a:t>args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4D1055CB-1676-4504-8E48-1E5EC0E495F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Variable-Length Argument Lists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Special type parameter – vararg…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Vararg parameters are actually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Examples: </a:t>
            </a:r>
            <a:r>
              <a:rPr lang="en-US" altLang="en-US" sz="2000" smtClean="0">
                <a:hlinkClick r:id="rId3" action="ppaction://hlinkfile"/>
              </a:rPr>
              <a:t>VarArgsDemo1.java</a:t>
            </a:r>
            <a:r>
              <a:rPr lang="en-US" altLang="en-US" sz="2000" smtClean="0"/>
              <a:t>, </a:t>
            </a:r>
            <a:r>
              <a:rPr lang="en-US" altLang="en-US" sz="2000" smtClean="0">
                <a:hlinkClick r:id="rId4" action="ppaction://hlinkfile"/>
              </a:rPr>
              <a:t>VarargsDemo2.java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int sum(int... numbers)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int total = 0; // Accumulator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// Add all the values in the numbers array.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for (int val : numbers)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total += val;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// Return the total.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return total;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3038FE45-4E54-4A73-B5EB-19A892CA1A7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Class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3225"/>
            <a:ext cx="8294688" cy="3687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Similar to an array, an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allows object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Unlike an array, an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object: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Automatically expands when a new item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Automatically shrinks when items are removed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Requires: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>
                <a:latin typeface="Courier New" panose="02070309020205020404" pitchFamily="49" charset="0"/>
              </a:rPr>
              <a:t>import java.util.ArrayList;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an </a:t>
            </a:r>
            <a:r>
              <a:rPr lang="en-US" altLang="en-US" sz="3200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28ED42DA-495A-4192-BCF7-1F3E6B1A11F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3124" name="TextBox 5"/>
          <p:cNvSpPr txBox="1">
            <a:spLocks noChangeArrowheads="1"/>
          </p:cNvSpPr>
          <p:nvPr/>
        </p:nvSpPr>
        <p:spPr bwMode="auto">
          <a:xfrm>
            <a:off x="381000" y="16764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ArrayList&lt;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 nameList = new ArrayList&lt;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</p:txBody>
      </p:sp>
      <p:sp>
        <p:nvSpPr>
          <p:cNvPr id="133125" name="TextBox 6"/>
          <p:cNvSpPr txBox="1">
            <a:spLocks noChangeArrowheads="1"/>
          </p:cNvSpPr>
          <p:nvPr/>
        </p:nvSpPr>
        <p:spPr bwMode="auto">
          <a:xfrm>
            <a:off x="609600" y="28194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Notice the word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/>
              <a:t> written inside angled brackets &lt;&gt; </a:t>
            </a:r>
          </a:p>
        </p:txBody>
      </p:sp>
      <p:cxnSp>
        <p:nvCxnSpPr>
          <p:cNvPr id="133126" name="Straight Arrow Connector 8"/>
          <p:cNvCxnSpPr>
            <a:cxnSpLocks noChangeShapeType="1"/>
          </p:cNvCxnSpPr>
          <p:nvPr/>
        </p:nvCxnSpPr>
        <p:spPr bwMode="auto">
          <a:xfrm rot="16200000" flipV="1">
            <a:off x="2362200" y="2057400"/>
            <a:ext cx="533400" cy="5334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27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057900" y="2095500"/>
            <a:ext cx="685800" cy="457200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28" name="TextBox 11"/>
          <p:cNvSpPr txBox="1">
            <a:spLocks noChangeArrowheads="1"/>
          </p:cNvSpPr>
          <p:nvPr/>
        </p:nvSpPr>
        <p:spPr bwMode="auto">
          <a:xfrm>
            <a:off x="609600" y="38862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This specifies that the 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/>
              <a:t> can hold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/>
              <a:t> objects. </a:t>
            </a:r>
          </a:p>
        </p:txBody>
      </p:sp>
      <p:sp>
        <p:nvSpPr>
          <p:cNvPr id="133129" name="TextBox 12"/>
          <p:cNvSpPr txBox="1">
            <a:spLocks noChangeArrowheads="1"/>
          </p:cNvSpPr>
          <p:nvPr/>
        </p:nvSpPr>
        <p:spPr bwMode="auto">
          <a:xfrm>
            <a:off x="609600" y="49530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If we try to store any other type of object in this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ArrayLis</a:t>
            </a:r>
            <a:r>
              <a:rPr lang="en-US" altLang="en-US" sz="2400"/>
              <a:t>t, an error will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E9CD0FE0-DA5B-40AD-8CDD-23FAC1F0FBB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Using an </a:t>
            </a:r>
            <a:r>
              <a:rPr lang="en-US" altLang="en-US" sz="3200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3225"/>
            <a:ext cx="8294688" cy="4425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To populate the </a:t>
            </a:r>
            <a:r>
              <a:rPr lang="en-US" altLang="en-US" sz="2800" smtClean="0">
                <a:latin typeface="Courier New" panose="02070309020205020404" pitchFamily="49" charset="0"/>
              </a:rPr>
              <a:t>ArrayList</a:t>
            </a:r>
            <a:r>
              <a:rPr lang="en-US" altLang="en-US" sz="2800" smtClean="0"/>
              <a:t>, use the </a:t>
            </a:r>
            <a:r>
              <a:rPr lang="en-US" altLang="en-US" sz="2800" smtClean="0">
                <a:latin typeface="Courier New" panose="02070309020205020404" pitchFamily="49" charset="0"/>
              </a:rPr>
              <a:t>add</a:t>
            </a:r>
            <a:r>
              <a:rPr lang="en-US" altLang="en-US" sz="2800" smtClean="0"/>
              <a:t>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nameList.add("James");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nameList.add("Catherine");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get the current size, call the </a:t>
            </a:r>
            <a:r>
              <a:rPr lang="en-US" altLang="en-US" sz="2400" smtClean="0">
                <a:latin typeface="Courier New" panose="02070309020205020404" pitchFamily="49" charset="0"/>
              </a:rPr>
              <a:t>size</a:t>
            </a:r>
            <a:r>
              <a:rPr lang="en-US" altLang="en-US" sz="24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Courier New" panose="02070309020205020404" pitchFamily="49" charset="0"/>
              </a:rPr>
              <a:t>nameList.size();  </a:t>
            </a:r>
            <a:r>
              <a:rPr lang="en-US" altLang="en-US" sz="2000" smtClean="0">
                <a:solidFill>
                  <a:srgbClr val="FF3300"/>
                </a:solidFill>
                <a:latin typeface="Courier New" panose="02070309020205020404" pitchFamily="49" charset="0"/>
              </a:rPr>
              <a:t>// returns 2</a:t>
            </a:r>
            <a:endParaRPr lang="en-US" altLang="en-US" sz="2000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18FBFCE6-4E80-4CEC-822E-8DDD1D1DD98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Arrays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It is possible to declare an array reference and create it in the same statement.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int[] numbers = new int[6];</a:t>
            </a:r>
            <a:r>
              <a:rPr lang="en-US" altLang="en-US" sz="1800" b="1" smtClean="0">
                <a:latin typeface="Courier New" panose="02070309020205020404" pitchFamily="49" charset="0"/>
              </a:rPr>
              <a:t/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smtClean="0"/>
              <a:t>Arrays may be of any type.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float[] temperatures = new float[100];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char[] letters = new char[41];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long[] units = new long[50];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double[] sizes = new double[1200];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48C19EAF-1881-4D37-8C23-9DB34BD9BCC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Using an </a:t>
            </a:r>
            <a:r>
              <a:rPr lang="en-US" altLang="en-US" sz="3200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3225"/>
            <a:ext cx="8294688" cy="4425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To access items in an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, use the </a:t>
            </a:r>
            <a:r>
              <a:rPr lang="en-US" altLang="en-US" sz="2400" smtClean="0">
                <a:latin typeface="Courier New" panose="02070309020205020404" pitchFamily="49" charset="0"/>
              </a:rPr>
              <a:t>get</a:t>
            </a:r>
            <a:r>
              <a:rPr lang="en-US" altLang="en-US" sz="2400" smtClean="0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nameList.get(1); </a:t>
            </a:r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In this statement 1 is the index of the item to get.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/>
            <a:r>
              <a:rPr lang="en-US" altLang="en-US" sz="2400" smtClean="0"/>
              <a:t>Example: </a:t>
            </a:r>
            <a:r>
              <a:rPr lang="en-US" altLang="en-US" sz="2400" smtClean="0">
                <a:hlinkClick r:id="rId3" action="ppaction://hlinkfile"/>
              </a:rPr>
              <a:t>ArrayListDemo1.java</a:t>
            </a:r>
            <a:endParaRPr lang="en-US" altLang="en-US" sz="2400" smtClean="0"/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B0E52B4F-68B3-44FD-A819-5F06EA04160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3225"/>
            <a:ext cx="8294688" cy="4425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class's </a:t>
            </a:r>
            <a:r>
              <a:rPr lang="en-US" altLang="en-US" sz="2400" smtClean="0">
                <a:latin typeface="Courier New" panose="02070309020205020404" pitchFamily="49" charset="0"/>
              </a:rPr>
              <a:t>toString</a:t>
            </a:r>
            <a:r>
              <a:rPr lang="en-US" altLang="en-US" sz="2400" smtClean="0"/>
              <a:t> method r</a:t>
            </a:r>
            <a:r>
              <a:rPr lang="en-US" altLang="en-US" sz="2000" smtClean="0"/>
              <a:t>eturns a string representing all items in the </a:t>
            </a:r>
            <a:r>
              <a:rPr lang="en-US" altLang="en-US" sz="2000" smtClean="0">
                <a:latin typeface="Courier New" panose="02070309020205020404" pitchFamily="49" charset="0"/>
              </a:rPr>
              <a:t>ArrayList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System.out.println(nameList);</a:t>
            </a:r>
            <a:r>
              <a:rPr lang="en-US" altLang="en-US" sz="1800" smtClean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/>
              <a:t>This statement yields </a:t>
            </a:r>
            <a:r>
              <a:rPr lang="en-US" altLang="en-US" sz="240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[ James, Catherine ]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class's </a:t>
            </a:r>
            <a:r>
              <a:rPr lang="en-US" altLang="en-US" sz="2400" smtClean="0">
                <a:latin typeface="Courier New" panose="02070309020205020404" pitchFamily="49" charset="0"/>
              </a:rPr>
              <a:t>remove</a:t>
            </a:r>
            <a:r>
              <a:rPr lang="en-US" altLang="en-US" sz="2400" smtClean="0"/>
              <a:t> method removes designated item from the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nameList.remove(1); 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/>
              <a:t>This statement removes the second item.</a:t>
            </a:r>
          </a:p>
          <a:p>
            <a:pPr eaLnBrk="1" hangingPunct="1"/>
            <a:r>
              <a:rPr lang="en-US" altLang="en-US" sz="2000" smtClean="0"/>
              <a:t>See example: </a:t>
            </a:r>
            <a:r>
              <a:rPr lang="en-US" altLang="en-US" sz="2000" smtClean="0">
                <a:hlinkClick r:id="rId3" action="ppaction://hlinkfile"/>
              </a:rPr>
              <a:t>ArrayListDemo3.java</a:t>
            </a:r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08A265F4-DC71-41DD-A0F6-4E8DA675955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73225"/>
            <a:ext cx="8294688" cy="4425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class's </a:t>
            </a:r>
            <a:r>
              <a:rPr lang="en-US" altLang="en-US" sz="2400" smtClean="0">
                <a:latin typeface="Courier New" panose="02070309020205020404" pitchFamily="49" charset="0"/>
              </a:rPr>
              <a:t>add</a:t>
            </a:r>
            <a:r>
              <a:rPr lang="en-US" altLang="en-US" sz="2400" smtClean="0"/>
              <a:t> method with one argument adds new items to the end of the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To insert items at a location of choice, use the </a:t>
            </a:r>
            <a:r>
              <a:rPr lang="en-US" altLang="en-US" sz="2400" smtClean="0">
                <a:latin typeface="Courier New" panose="02070309020205020404" pitchFamily="49" charset="0"/>
              </a:rPr>
              <a:t>add</a:t>
            </a:r>
            <a:r>
              <a:rPr lang="en-US" altLang="en-US" sz="2400" smtClean="0"/>
              <a:t> method with two arguments: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nameList.add(1, "Mary");</a:t>
            </a:r>
            <a:r>
              <a:rPr lang="en-US" altLang="en-US" sz="1800" smtClean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This statement inserts the </a:t>
            </a:r>
            <a:r>
              <a:rPr lang="en-US" altLang="en-US" sz="1800" smtClean="0">
                <a:latin typeface="Courier New" panose="02070309020205020404" pitchFamily="49" charset="0"/>
              </a:rPr>
              <a:t>String</a:t>
            </a:r>
            <a:r>
              <a:rPr lang="en-US" altLang="en-US" sz="1800" smtClean="0"/>
              <a:t> "Mary" at index 1 </a:t>
            </a:r>
            <a:r>
              <a:rPr lang="en-US" altLang="en-US" sz="240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To replace an existing item, use the </a:t>
            </a:r>
            <a:r>
              <a:rPr lang="en-US" altLang="en-US" sz="2400" smtClean="0">
                <a:latin typeface="Courier New" panose="02070309020205020404" pitchFamily="49" charset="0"/>
              </a:rPr>
              <a:t>set</a:t>
            </a:r>
            <a:r>
              <a:rPr lang="en-US" altLang="en-US" sz="2400" smtClean="0"/>
              <a:t> method: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nameList.set(1, "Becky"); </a:t>
            </a:r>
            <a:r>
              <a:rPr lang="en-US" altLang="en-US" sz="1800" smtClean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This statement replaces “Mary” with “Becky”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See example: </a:t>
            </a:r>
            <a:r>
              <a:rPr lang="en-US" altLang="en-US" sz="2400" smtClean="0">
                <a:hlinkClick r:id="rId3" action="ppaction://hlinkfile"/>
              </a:rPr>
              <a:t>ArrayListDemo5.java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C80C1DE7-5ACB-4A23-9BB2-1D52CB2F3FE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smtClean="0"/>
              <a:t> has a capacity, which is the number of items it can hold without increasing its size.</a:t>
            </a:r>
          </a:p>
          <a:p>
            <a:pPr eaLnBrk="1" hangingPunct="1"/>
            <a:r>
              <a:rPr lang="en-US" altLang="en-US" sz="2400" smtClean="0"/>
              <a:t>The default capacity of an </a:t>
            </a:r>
            <a:r>
              <a:rPr lang="en-US" altLang="en-US" sz="2400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smtClean="0"/>
              <a:t> is 10 items.</a:t>
            </a:r>
          </a:p>
          <a:p>
            <a:pPr eaLnBrk="1" hangingPunct="1"/>
            <a:r>
              <a:rPr lang="en-US" altLang="en-US" sz="2400" smtClean="0"/>
              <a:t>To designate a different capacity, use a parameterized constructor: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1800" smtClean="0">
                <a:latin typeface="Courier New" panose="02070309020205020404" pitchFamily="49" charset="0"/>
              </a:rPr>
              <a:t>ArrayList&lt;String&gt; list = new ArrayList&lt;String&gt;(100);</a:t>
            </a:r>
            <a:endParaRPr lang="en-US" altLang="en-US" sz="2000" smtClean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sz="1800" smtClean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sz="1600" smtClean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Arial" panose="020B0604020202020204" pitchFamily="34" charset="0"/>
            </a:endParaRPr>
          </a:p>
          <a:p>
            <a:pPr lvl="1" eaLnBrk="1" hangingPunct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You can store any type of </a:t>
            </a:r>
            <a:r>
              <a:rPr lang="en-US" altLang="en-US" sz="2800" i="1" smtClean="0"/>
              <a:t>object</a:t>
            </a:r>
            <a:r>
              <a:rPr lang="en-US" altLang="en-US" sz="2800" smtClean="0"/>
              <a:t> in an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17CBB62-D9DE-49C7-A560-0FB68405B2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5413" name="TextBox 4"/>
          <p:cNvSpPr txBox="1">
            <a:spLocks noChangeArrowheads="1"/>
          </p:cNvSpPr>
          <p:nvPr/>
        </p:nvSpPr>
        <p:spPr bwMode="auto">
          <a:xfrm>
            <a:off x="838200" y="2819400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ArrayList&lt;BankAccount&gt; accountList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new ArrayList&lt;BankAccount&gt;();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5414" name="Straight Arrow Connector 6"/>
          <p:cNvCxnSpPr>
            <a:cxnSpLocks noChangeShapeType="1"/>
          </p:cNvCxnSpPr>
          <p:nvPr/>
        </p:nvCxnSpPr>
        <p:spPr bwMode="auto">
          <a:xfrm rot="16200000" flipV="1">
            <a:off x="2667000" y="3429000"/>
            <a:ext cx="914400" cy="457200"/>
          </a:xfrm>
          <a:prstGeom prst="straightConnector1">
            <a:avLst/>
          </a:prstGeom>
          <a:noFill/>
          <a:ln w="349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15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953000" y="3581400"/>
            <a:ext cx="685800" cy="381000"/>
          </a:xfrm>
          <a:prstGeom prst="straightConnector1">
            <a:avLst/>
          </a:prstGeom>
          <a:noFill/>
          <a:ln w="349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47800" y="4267200"/>
            <a:ext cx="5867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+mj-lt"/>
                <a:cs typeface="+mn-cs"/>
              </a:rPr>
              <a:t>This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+mj-lt"/>
                <a:cs typeface="+mn-cs"/>
              </a:rPr>
              <a:t> that can hold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dirty="0">
                <a:latin typeface="+mj-lt"/>
                <a:cs typeface="+mn-cs"/>
              </a:rPr>
              <a:t>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555907A3-6D31-4EEE-9EE9-63B48055385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7460" name="TextBox 11"/>
          <p:cNvSpPr txBox="1">
            <a:spLocks noChangeArrowheads="1"/>
          </p:cNvSpPr>
          <p:nvPr/>
        </p:nvSpPr>
        <p:spPr bwMode="auto">
          <a:xfrm>
            <a:off x="381000" y="14478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Create an ArrayList to hold BankAccount objects.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ArrayList&lt;BankAccount&gt; list = new ArrayList&lt;BankAccount&gt;();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Add three BankAccount objects to the ArrayList.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list.add(new BankAccount(100.0));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list.add(new BankAccount(500.0));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list.add(new BankAccount(1500.0));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Display each item.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for (int index = 0; index &lt; list.size(); index++)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BankAccount account = list.get(index);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System.out.println("Account at index " + index +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"\nBalance: " + account.getBalance());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486400"/>
            <a:ext cx="7543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  <a:cs typeface="+mn-cs"/>
              </a:rPr>
              <a:t>See: </a:t>
            </a:r>
            <a:r>
              <a:rPr lang="en-US" dirty="0">
                <a:latin typeface="+mj-lt"/>
                <a:cs typeface="+mn-cs"/>
                <a:hlinkClick r:id="rId3" action="ppaction://hlinkfile"/>
              </a:rPr>
              <a:t>ArrayListDemo6.java</a:t>
            </a:r>
            <a:endParaRPr lang="en-US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altLang="en-US" smtClean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diamond operator</a:t>
            </a:r>
          </a:p>
          <a:p>
            <a:pPr lvl="1" eaLnBrk="1" hangingPunct="1"/>
            <a:r>
              <a:rPr lang="en-US" altLang="en-US" smtClean="0"/>
              <a:t>Beginning in Java 7, you can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en-US" smtClean="0"/>
              <a:t> operator for simpler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mtClean="0"/>
              <a:t> declarations:</a:t>
            </a:r>
          </a:p>
        </p:txBody>
      </p:sp>
      <p:sp>
        <p:nvSpPr>
          <p:cNvPr id="149508" name="TextBox 4"/>
          <p:cNvSpPr txBox="1">
            <a:spLocks noChangeArrowheads="1"/>
          </p:cNvSpPr>
          <p:nvPr/>
        </p:nvSpPr>
        <p:spPr bwMode="auto">
          <a:xfrm>
            <a:off x="1371600" y="54864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Java infers the type of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/>
              <a:t> object from the variable declaration.</a:t>
            </a:r>
          </a:p>
        </p:txBody>
      </p:sp>
      <p:grpSp>
        <p:nvGrpSpPr>
          <p:cNvPr id="149509" name="Group 6"/>
          <p:cNvGrpSpPr>
            <a:grpSpLocks/>
          </p:cNvGrpSpPr>
          <p:nvPr/>
        </p:nvGrpSpPr>
        <p:grpSpPr bwMode="auto">
          <a:xfrm>
            <a:off x="304800" y="4038600"/>
            <a:ext cx="8229600" cy="1447800"/>
            <a:chOff x="304800" y="3124200"/>
            <a:chExt cx="8229600" cy="1447800"/>
          </a:xfrm>
        </p:grpSpPr>
        <p:sp>
          <p:nvSpPr>
            <p:cNvPr id="149512" name="TextBox 3"/>
            <p:cNvSpPr txBox="1">
              <a:spLocks noChangeArrowheads="1"/>
            </p:cNvSpPr>
            <p:nvPr/>
          </p:nvSpPr>
          <p:spPr bwMode="auto">
            <a:xfrm>
              <a:off x="304800" y="3429000"/>
              <a:ext cx="8229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  <a:cs typeface="Courier New" panose="02070309020205020404" pitchFamily="49" charset="0"/>
                </a:rPr>
                <a:t>ArrayList&lt;String&gt; list = new ArrayList&lt;&gt;();</a:t>
              </a:r>
            </a:p>
          </p:txBody>
        </p:sp>
        <p:sp>
          <p:nvSpPr>
            <p:cNvPr id="6" name="Arc 5"/>
            <p:cNvSpPr/>
            <p:nvPr/>
          </p:nvSpPr>
          <p:spPr bwMode="auto">
            <a:xfrm rot="5400000">
              <a:off x="4457700" y="1562100"/>
              <a:ext cx="1447800" cy="4572000"/>
            </a:xfrm>
            <a:prstGeom prst="arc">
              <a:avLst>
                <a:gd name="adj1" fmla="val 16200000"/>
                <a:gd name="adj2" fmla="val 53140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9510" name="TextBox 7"/>
          <p:cNvSpPr txBox="1">
            <a:spLocks noChangeArrowheads="1"/>
          </p:cNvSpPr>
          <p:nvPr/>
        </p:nvSpPr>
        <p:spPr bwMode="auto">
          <a:xfrm>
            <a:off x="4038600" y="3505200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No need to specify the data type here.</a:t>
            </a:r>
          </a:p>
        </p:txBody>
      </p:sp>
      <p:cxnSp>
        <p:nvCxnSpPr>
          <p:cNvPr id="149511" name="Straight Arrow Connector 9"/>
          <p:cNvCxnSpPr>
            <a:cxnSpLocks noChangeShapeType="1"/>
          </p:cNvCxnSpPr>
          <p:nvPr/>
        </p:nvCxnSpPr>
        <p:spPr bwMode="auto">
          <a:xfrm>
            <a:off x="7848600" y="4038600"/>
            <a:ext cx="0" cy="381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8DA3A2D7-2E09-4583-9D13-58EA8A3551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Arrays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array size must be a non-negative number.</a:t>
            </a:r>
          </a:p>
          <a:p>
            <a:pPr eaLnBrk="1" hangingPunct="1"/>
            <a:r>
              <a:rPr lang="en-US" altLang="en-US" sz="2800" smtClean="0"/>
              <a:t>It may be a literal value, a constant, or variable.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final int </a:t>
            </a:r>
            <a:r>
              <a:rPr lang="en-US" altLang="en-US" sz="24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ARRAY_SIZE = 6</a:t>
            </a:r>
            <a:r>
              <a:rPr lang="en-US" altLang="en-US" sz="2400" b="1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400" b="1" smtClean="0">
                <a:latin typeface="Courier New" panose="02070309020205020404" pitchFamily="49" charset="0"/>
              </a:rPr>
              <a:t>int[] numbers = new int[</a:t>
            </a:r>
            <a:r>
              <a:rPr lang="en-US" altLang="en-US" sz="2400" b="1" smtClean="0">
                <a:solidFill>
                  <a:srgbClr val="FF3300"/>
                </a:solidFill>
                <a:latin typeface="Courier New" panose="02070309020205020404" pitchFamily="49" charset="0"/>
              </a:rPr>
              <a:t>ARRAY_SIZE</a:t>
            </a:r>
            <a:r>
              <a:rPr lang="en-US" altLang="en-US" sz="2400" b="1" smtClean="0"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smtClean="0"/>
              <a:t>Once created, an array size is fixed and cannot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7-</a:t>
            </a:r>
            <a:fld id="{D833A603-56D8-4AE0-87F4-324B18F9F77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the Elements of an Array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927350"/>
            <a:ext cx="8294688" cy="32448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An array is accessed by:</a:t>
            </a:r>
          </a:p>
          <a:p>
            <a:pPr lvl="1" eaLnBrk="1" hangingPunct="1"/>
            <a:r>
              <a:rPr lang="en-US" altLang="en-US" sz="2400" smtClean="0"/>
              <a:t>the reference name</a:t>
            </a:r>
          </a:p>
          <a:p>
            <a:pPr lvl="1" eaLnBrk="1" hangingPunct="1"/>
            <a:r>
              <a:rPr lang="en-US" altLang="en-US" sz="2400" smtClean="0"/>
              <a:t>a subscript that identifies which element in the array to access.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</a:t>
            </a:r>
            <a:endParaRPr lang="en-US" altLang="en-US" sz="1800" b="1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18437" name="Text Box 43"/>
          <p:cNvSpPr txBox="1">
            <a:spLocks noChangeArrowheads="1"/>
          </p:cNvSpPr>
          <p:nvPr/>
        </p:nvSpPr>
        <p:spPr bwMode="auto">
          <a:xfrm>
            <a:off x="546100" y="4953000"/>
            <a:ext cx="757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numbers[0]</a:t>
            </a:r>
            <a:r>
              <a:rPr lang="en-US" altLang="en-US" sz="2000" b="1">
                <a:latin typeface="Courier New" panose="02070309020205020404" pitchFamily="49" charset="0"/>
              </a:rPr>
              <a:t> = 20;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//pronounced "numbers sub zero"</a:t>
            </a:r>
            <a:endParaRPr lang="en-US" altLang="en-US" sz="2000" b="1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8438" name="Group 46"/>
          <p:cNvGrpSpPr>
            <a:grpSpLocks/>
          </p:cNvGrpSpPr>
          <p:nvPr/>
        </p:nvGrpSpPr>
        <p:grpSpPr bwMode="auto">
          <a:xfrm>
            <a:off x="1143000" y="1676400"/>
            <a:ext cx="6862763" cy="717550"/>
            <a:chOff x="720" y="1056"/>
            <a:chExt cx="4323" cy="452"/>
          </a:xfrm>
        </p:grpSpPr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72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numbers[0]</a:t>
              </a:r>
            </a:p>
          </p:txBody>
        </p:sp>
        <p:sp>
          <p:nvSpPr>
            <p:cNvPr id="18441" name="Rectangle 28"/>
            <p:cNvSpPr>
              <a:spLocks noChangeArrowheads="1"/>
            </p:cNvSpPr>
            <p:nvPr/>
          </p:nvSpPr>
          <p:spPr bwMode="auto">
            <a:xfrm>
              <a:off x="144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42" name="Text Box 29"/>
            <p:cNvSpPr txBox="1">
              <a:spLocks noChangeArrowheads="1"/>
            </p:cNvSpPr>
            <p:nvPr/>
          </p:nvSpPr>
          <p:spPr bwMode="auto">
            <a:xfrm>
              <a:off x="144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numbers[1]</a:t>
              </a:r>
            </a:p>
          </p:txBody>
        </p:sp>
        <p:sp>
          <p:nvSpPr>
            <p:cNvPr id="18443" name="Rectangle 31"/>
            <p:cNvSpPr>
              <a:spLocks noChangeArrowheads="1"/>
            </p:cNvSpPr>
            <p:nvPr/>
          </p:nvSpPr>
          <p:spPr bwMode="auto">
            <a:xfrm>
              <a:off x="216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44" name="Text Box 32"/>
            <p:cNvSpPr txBox="1">
              <a:spLocks noChangeArrowheads="1"/>
            </p:cNvSpPr>
            <p:nvPr/>
          </p:nvSpPr>
          <p:spPr bwMode="auto">
            <a:xfrm>
              <a:off x="216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numbers[2]</a:t>
              </a:r>
            </a:p>
          </p:txBody>
        </p:sp>
        <p:sp>
          <p:nvSpPr>
            <p:cNvPr id="18445" name="Rectangle 34"/>
            <p:cNvSpPr>
              <a:spLocks noChangeArrowheads="1"/>
            </p:cNvSpPr>
            <p:nvPr/>
          </p:nvSpPr>
          <p:spPr bwMode="auto">
            <a:xfrm>
              <a:off x="288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46" name="Text Box 35"/>
            <p:cNvSpPr txBox="1">
              <a:spLocks noChangeArrowheads="1"/>
            </p:cNvSpPr>
            <p:nvPr/>
          </p:nvSpPr>
          <p:spPr bwMode="auto">
            <a:xfrm>
              <a:off x="288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numbers[3]</a:t>
              </a:r>
            </a:p>
          </p:txBody>
        </p:sp>
        <p:sp>
          <p:nvSpPr>
            <p:cNvPr id="18447" name="Rectangle 37"/>
            <p:cNvSpPr>
              <a:spLocks noChangeArrowheads="1"/>
            </p:cNvSpPr>
            <p:nvPr/>
          </p:nvSpPr>
          <p:spPr bwMode="auto">
            <a:xfrm>
              <a:off x="360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48" name="Text Box 38"/>
            <p:cNvSpPr txBox="1">
              <a:spLocks noChangeArrowheads="1"/>
            </p:cNvSpPr>
            <p:nvPr/>
          </p:nvSpPr>
          <p:spPr bwMode="auto">
            <a:xfrm>
              <a:off x="360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numbers[4]</a:t>
              </a:r>
            </a:p>
          </p:txBody>
        </p:sp>
        <p:sp>
          <p:nvSpPr>
            <p:cNvPr id="18449" name="Rectangle 40"/>
            <p:cNvSpPr>
              <a:spLocks noChangeArrowheads="1"/>
            </p:cNvSpPr>
            <p:nvPr/>
          </p:nvSpPr>
          <p:spPr bwMode="auto">
            <a:xfrm>
              <a:off x="43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8450" name="Text Box 41"/>
            <p:cNvSpPr txBox="1">
              <a:spLocks noChangeArrowheads="1"/>
            </p:cNvSpPr>
            <p:nvPr/>
          </p:nvSpPr>
          <p:spPr bwMode="auto">
            <a:xfrm>
              <a:off x="4320" y="129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numbers[5]</a:t>
              </a:r>
            </a:p>
          </p:txBody>
        </p:sp>
        <p:sp>
          <p:nvSpPr>
            <p:cNvPr id="18451" name="Text Box 44"/>
            <p:cNvSpPr txBox="1">
              <a:spLocks noChangeArrowheads="1"/>
            </p:cNvSpPr>
            <p:nvPr/>
          </p:nvSpPr>
          <p:spPr bwMode="auto">
            <a:xfrm>
              <a:off x="912" y="105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B760B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B760B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B760B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4B760B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B760B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</a:rPr>
                <a:t>20</a:t>
              </a:r>
              <a:endParaRPr lang="en-US" altLang="en-US" sz="18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3519</Words>
  <Application>Microsoft Office PowerPoint</Application>
  <PresentationFormat>On-screen Show (4:3)</PresentationFormat>
  <Paragraphs>977</Paragraphs>
  <Slides>76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Times New Roman</vt:lpstr>
      <vt:lpstr>Arial</vt:lpstr>
      <vt:lpstr> Arial</vt:lpstr>
      <vt:lpstr>Tw Cen MT</vt:lpstr>
      <vt:lpstr>ヒラギノ角ゴ Pro W3</vt:lpstr>
      <vt:lpstr>Courier New</vt:lpstr>
      <vt:lpstr>Minion-Regular</vt:lpstr>
      <vt:lpstr>Helvetica</vt:lpstr>
      <vt:lpstr>Courier</vt:lpstr>
      <vt:lpstr>PrestigeElite</vt:lpstr>
      <vt:lpstr>2_Gaddis_CntrlStrc</vt:lpstr>
      <vt:lpstr>PowerPoint Presentation</vt:lpstr>
      <vt:lpstr>Examples’ Source Code </vt:lpstr>
      <vt:lpstr>Chapter Topics</vt:lpstr>
      <vt:lpstr>Chapter Topics</vt:lpstr>
      <vt:lpstr>Introduction to Arrays</vt:lpstr>
      <vt:lpstr>Creating Arrays</vt:lpstr>
      <vt:lpstr>Creating Arrays</vt:lpstr>
      <vt:lpstr>Creating Arrays</vt:lpstr>
      <vt:lpstr>Accessing the Elements of an Array</vt:lpstr>
      <vt:lpstr>Inputting and Outputting Array Elements</vt:lpstr>
      <vt:lpstr>Bounds Checking</vt:lpstr>
      <vt:lpstr>Off-by-One Errors</vt:lpstr>
      <vt:lpstr>Array Initialization</vt:lpstr>
      <vt:lpstr>Alternate Array Declaration</vt:lpstr>
      <vt:lpstr>Processing Array Contents</vt:lpstr>
      <vt:lpstr>Processing Array Contents</vt:lpstr>
      <vt:lpstr>Array Length</vt:lpstr>
      <vt:lpstr>The Enhanced for Loop</vt:lpstr>
      <vt:lpstr>The Enhanced for Loop</vt:lpstr>
      <vt:lpstr>Array Size</vt:lpstr>
      <vt:lpstr>Array Size</vt:lpstr>
      <vt:lpstr>Reassigning Array References</vt:lpstr>
      <vt:lpstr>Reassigning Array References</vt:lpstr>
      <vt:lpstr>Reassigning Array References</vt:lpstr>
      <vt:lpstr>Copying Arrays</vt:lpstr>
      <vt:lpstr>Copying Arrays</vt:lpstr>
      <vt:lpstr>Passing Array Elements to a Method</vt:lpstr>
      <vt:lpstr>Passing Arrays as Arguments</vt:lpstr>
      <vt:lpstr>Comparing Arrays</vt:lpstr>
      <vt:lpstr>Comparing Arrays: Example</vt:lpstr>
      <vt:lpstr>Useful Array Operations</vt:lpstr>
      <vt:lpstr>Useful Array Operations</vt:lpstr>
      <vt:lpstr>Partially Filled Arrays</vt:lpstr>
      <vt:lpstr>Arrays and Files</vt:lpstr>
      <vt:lpstr>Arrays and Files</vt:lpstr>
      <vt:lpstr>Returning an Array Reference</vt:lpstr>
      <vt:lpstr>String Arrays</vt:lpstr>
      <vt:lpstr>String Arrays</vt:lpstr>
      <vt:lpstr>String Arrays</vt:lpstr>
      <vt:lpstr>Calling String Methods On Array Elements</vt:lpstr>
      <vt:lpstr>The length Field &amp; The length Method</vt:lpstr>
      <vt:lpstr>Arrays of Objects</vt:lpstr>
      <vt:lpstr>Arrays of Objects</vt:lpstr>
      <vt:lpstr>The Sequential Search Algorithm</vt:lpstr>
      <vt:lpstr>Two-Dimensional Arrays</vt:lpstr>
      <vt:lpstr>Two-Dimensional Arrays</vt:lpstr>
      <vt:lpstr>Accessing Two-Dimensional Array Elements</vt:lpstr>
      <vt:lpstr>Accessing Two-Dimensional Array Elements</vt:lpstr>
      <vt:lpstr>Accessing Two-Dimensional Array Elements</vt:lpstr>
      <vt:lpstr>Accessing Two-Dimensional Array Elements</vt:lpstr>
      <vt:lpstr>Accessing Two-Dimensional Array Elements</vt:lpstr>
      <vt:lpstr>Initializing a Two-Dimensional Array</vt:lpstr>
      <vt:lpstr>Initializing a Two-Dimensional Array</vt:lpstr>
      <vt:lpstr>The length Field</vt:lpstr>
      <vt:lpstr>The length Field</vt:lpstr>
      <vt:lpstr>Summing The Elements of a Two-Dimensional Array</vt:lpstr>
      <vt:lpstr>Summing The Rows of a Two-Dimensional Array</vt:lpstr>
      <vt:lpstr>Summing The Columns of a Two-Dimensional Array</vt:lpstr>
      <vt:lpstr>Passing and Returning Two-Dimensional Array References</vt:lpstr>
      <vt:lpstr>Ragged Arrays</vt:lpstr>
      <vt:lpstr>More Than Two Dimensions</vt:lpstr>
      <vt:lpstr>Selection Sort</vt:lpstr>
      <vt:lpstr>Binary Search</vt:lpstr>
      <vt:lpstr>Command-Line Arguments</vt:lpstr>
      <vt:lpstr>Command-Line Arguments</vt:lpstr>
      <vt:lpstr>Variable-Length Argument Lists</vt:lpstr>
      <vt:lpstr>The ArrayList Class</vt:lpstr>
      <vt:lpstr>Creating an ArrayList</vt:lpstr>
      <vt:lpstr>Using an ArrayList</vt:lpstr>
      <vt:lpstr>Using an ArrayList</vt:lpstr>
      <vt:lpstr>Using an ArrayList</vt:lpstr>
      <vt:lpstr>Using an ArrayList</vt:lpstr>
      <vt:lpstr>Using an ArrayList</vt:lpstr>
      <vt:lpstr>Using an ArrayList</vt:lpstr>
      <vt:lpstr>Using an ArrayList</vt:lpstr>
      <vt:lpstr>Using an ArrayList</vt:lpstr>
    </vt:vector>
  </TitlesOfParts>
  <Manager/>
  <Company>©2016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Arrays and the ArrayList Class</dc:subject>
  <dc:creator>Tony Gaddis</dc:creator>
  <cp:keywords/>
  <dc:description/>
  <cp:lastModifiedBy>Vahabzadeh Monshi, Khandan</cp:lastModifiedBy>
  <cp:revision>108</cp:revision>
  <cp:lastPrinted>2009-04-22T19:24:48Z</cp:lastPrinted>
  <dcterms:created xsi:type="dcterms:W3CDTF">2003-08-04T05:53:18Z</dcterms:created>
  <dcterms:modified xsi:type="dcterms:W3CDTF">2018-07-31T14:20:32Z</dcterms:modified>
  <cp:category/>
</cp:coreProperties>
</file>