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0" r:id="rId2"/>
  </p:sldMasterIdLst>
  <p:notesMasterIdLst>
    <p:notesMasterId r:id="rId21"/>
  </p:notesMasterIdLst>
  <p:sldIdLst>
    <p:sldId id="493" r:id="rId3"/>
    <p:sldId id="475" r:id="rId4"/>
    <p:sldId id="476" r:id="rId5"/>
    <p:sldId id="477" r:id="rId6"/>
    <p:sldId id="478" r:id="rId7"/>
    <p:sldId id="479" r:id="rId8"/>
    <p:sldId id="480" r:id="rId9"/>
    <p:sldId id="481" r:id="rId10"/>
    <p:sldId id="482" r:id="rId11"/>
    <p:sldId id="483" r:id="rId12"/>
    <p:sldId id="484" r:id="rId13"/>
    <p:sldId id="485" r:id="rId14"/>
    <p:sldId id="486" r:id="rId15"/>
    <p:sldId id="487" r:id="rId16"/>
    <p:sldId id="488" r:id="rId17"/>
    <p:sldId id="489" r:id="rId18"/>
    <p:sldId id="490" r:id="rId19"/>
    <p:sldId id="492" r:id="rId20"/>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643"/>
    <a:srgbClr val="A84896"/>
    <a:srgbClr val="FF6699"/>
    <a:srgbClr val="CCFFCC"/>
    <a:srgbClr val="99FFCC"/>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16" autoAdjust="0"/>
    <p:restoredTop sz="94625" autoAdjust="0"/>
  </p:normalViewPr>
  <p:slideViewPr>
    <p:cSldViewPr>
      <p:cViewPr varScale="1">
        <p:scale>
          <a:sx n="74" d="100"/>
          <a:sy n="74" d="100"/>
        </p:scale>
        <p:origin x="4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FC6ED63E-E1BB-4EC7-A1D1-DC39C57183EA}" type="slidenum">
              <a:rPr lang="en-US"/>
              <a:pPr>
                <a:defRPr/>
              </a:pPr>
              <a:t>‹#›</a:t>
            </a:fld>
            <a:endParaRPr lang="en-US"/>
          </a:p>
        </p:txBody>
      </p:sp>
    </p:spTree>
    <p:extLst>
      <p:ext uri="{BB962C8B-B14F-4D97-AF65-F5344CB8AC3E}">
        <p14:creationId xmlns:p14="http://schemas.microsoft.com/office/powerpoint/2010/main" val="150020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3A9BD37-FFFD-4959-ACCD-D84BF327D4DA}" type="slidenum">
              <a:rPr kumimoji="0" lang="en-US" altLang="en-US" smtClean="0"/>
              <a:pPr>
                <a:spcBef>
                  <a:spcPct val="0"/>
                </a:spcBef>
              </a:pPr>
              <a:t>1</a:t>
            </a:fld>
            <a:endParaRPr kumimoji="0" lang="en-US" alt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03017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609600" y="1632912"/>
            <a:ext cx="3200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en-US" altLang="en-US" sz="6000" b="1" dirty="0" smtClean="0">
                <a:solidFill>
                  <a:srgbClr val="4B760B"/>
                </a:solidFill>
                <a:latin typeface="Tw Cen MT" panose="020B0602020104020603" pitchFamily="34" charset="0"/>
              </a:rPr>
              <a:t>Module 9</a:t>
            </a:r>
          </a:p>
        </p:txBody>
      </p:sp>
      <p:sp>
        <p:nvSpPr>
          <p:cNvPr id="3" name="Text Box 13"/>
          <p:cNvSpPr txBox="1">
            <a:spLocks noChangeArrowheads="1"/>
          </p:cNvSpPr>
          <p:nvPr userDrawn="1"/>
        </p:nvSpPr>
        <p:spPr bwMode="auto">
          <a:xfrm>
            <a:off x="685800" y="2590800"/>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smtClean="0">
                <a:solidFill>
                  <a:srgbClr val="000000"/>
                </a:solidFill>
                <a:latin typeface="Tw Cen MT" pitchFamily="34" charset="0"/>
              </a:rPr>
              <a:t>Junit Tests 4</a:t>
            </a:r>
          </a:p>
        </p:txBody>
      </p:sp>
      <p:pic>
        <p:nvPicPr>
          <p:cNvPr id="5" name="Picture 4" descr="http://hepm-highered.pearsoned.com/mdb/bigcovers/7/0134038177_i.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2788" y="685800"/>
            <a:ext cx="38989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18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9A4C25"/>
              </a:buClr>
              <a:defRPr/>
            </a:lvl1pPr>
            <a:lvl2pPr>
              <a:buClr>
                <a:srgbClr val="9A4C25"/>
              </a:buClr>
              <a:defRPr/>
            </a:lvl2pPr>
            <a:lvl3pPr>
              <a:buClr>
                <a:srgbClr val="9A4C25"/>
              </a:buClr>
              <a:defRPr/>
            </a:lvl3pPr>
            <a:lvl4pPr>
              <a:buClr>
                <a:srgbClr val="9A4C25"/>
              </a:buClr>
              <a:defRPr/>
            </a:lvl4pPr>
            <a:lvl5pPr>
              <a:buClr>
                <a:srgbClr val="9A4C2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8048078-70A1-46EB-B56F-45B4C57826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75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456DF4D7-3917-482C-94D4-A2BDF391FE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64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AD2092B4-D109-407D-9C4B-FCA98D5205C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82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658F693-28DD-40DB-9675-D002322616E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39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E634135F-6B09-476E-962A-C6408616B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33399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13C83D7-F914-42C5-B047-00A8A6FE61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05483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F2994320-3A5C-4D51-9CCE-3FDAA321CE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409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385561C2-3875-4A13-9F30-720F5D18FB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6082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E891737-5186-4363-A46B-4A146B8252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9421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6A9467D9-E3A9-48A0-BEA2-9664BA90E4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340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a:prstGeom prst="rect">
            <a:avLst/>
          </a:prstGeo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43"/>
          <p:cNvSpPr txBox="1">
            <a:spLocks noGrp="1"/>
          </p:cNvSpPr>
          <p:nvPr>
            <p:ph type="dt" idx="11"/>
          </p:nvPr>
        </p:nvSpPr>
        <p:spPr>
          <a:xfrm>
            <a:off x="6335713" y="112713"/>
            <a:ext cx="2133600" cy="182562"/>
          </a:xfrm>
          <a:prstGeom prst="rect">
            <a:avLst/>
          </a:prstGeom>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8" name="Shape 44"/>
          <p:cNvSpPr txBox="1">
            <a:spLocks noGrp="1"/>
          </p:cNvSpPr>
          <p:nvPr>
            <p:ph type="sldNum" idx="12"/>
          </p:nvPr>
        </p:nvSpPr>
        <p:spPr/>
        <p:txBody>
          <a:bodyPr/>
          <a:lstStyle>
            <a:lvl1pPr>
              <a:defRPr/>
            </a:lvl1pPr>
          </a:lstStyle>
          <a:p>
            <a:pPr>
              <a:defRPr/>
            </a:pPr>
            <a:fld id="{F1EF99D8-3611-4FA8-BD1E-85FF1703EC31}" type="slidenum">
              <a:rPr lang="en-US"/>
              <a:pPr>
                <a:defRPr/>
              </a:pPr>
              <a:t>‹#›</a:t>
            </a:fld>
            <a:endParaRPr lang="en-US"/>
          </a:p>
        </p:txBody>
      </p:sp>
    </p:spTree>
    <p:extLst>
      <p:ext uri="{BB962C8B-B14F-4D97-AF65-F5344CB8AC3E}">
        <p14:creationId xmlns:p14="http://schemas.microsoft.com/office/powerpoint/2010/main" val="2632870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1-</a:t>
            </a:r>
            <a:fld id="{2C2916C2-DEA5-4E84-8506-E77BEC9E8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a:t>
            </a:r>
            <a:r>
              <a:rPr lang="en-US" sz="1200" smtClean="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anose="020B0604020202020204" pitchFamily="34" charset="0"/>
              </a:defRPr>
            </a:lvl1pPr>
          </a:lstStyle>
          <a:p>
            <a:pPr>
              <a:defRPr/>
            </a:pPr>
            <a:r>
              <a:rPr lang="en-US" altLang="en-US">
                <a:solidFill>
                  <a:srgbClr val="000000"/>
                </a:solidFill>
              </a:rPr>
              <a:t>1-</a:t>
            </a:r>
            <a:fld id="{6B9DE9DB-CCF4-450E-A0A4-7314FF3F5E88}" type="slidenum">
              <a:rPr lang="en-US" altLang="en-US">
                <a:solidFill>
                  <a:srgbClr val="000000"/>
                </a:solidFill>
              </a:rPr>
              <a:pPr>
                <a:defRPr/>
              </a:pPr>
              <a:t>‹#›</a:t>
            </a:fld>
            <a:endParaRPr lang="en-US" altLang="en-US">
              <a:solidFill>
                <a:srgbClr val="000000"/>
              </a:solidFill>
            </a:endParaRPr>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a:spcBef>
                <a:spcPct val="50000"/>
              </a:spcBef>
              <a:defRPr/>
            </a:pPr>
            <a:r>
              <a:rPr lang="en-US" altLang="en-US" sz="1200" dirty="0" smtClean="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smtClean="0">
              <a:solidFill>
                <a:srgbClr val="000000"/>
              </a:solidFill>
            </a:endParaRPr>
          </a:p>
        </p:txBody>
      </p:sp>
    </p:spTree>
    <p:extLst>
      <p:ext uri="{BB962C8B-B14F-4D97-AF65-F5344CB8AC3E}">
        <p14:creationId xmlns:p14="http://schemas.microsoft.com/office/powerpoint/2010/main" val="27506754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l" rtl="0" eaLnBrk="0" fontAlgn="base" hangingPunct="0">
        <a:spcBef>
          <a:spcPct val="0"/>
        </a:spcBef>
        <a:spcAft>
          <a:spcPct val="0"/>
        </a:spcAft>
        <a:defRPr sz="3600">
          <a:solidFill>
            <a:srgbClr val="4B760B"/>
          </a:solidFill>
          <a:latin typeface="+mj-lt"/>
          <a:ea typeface="+mj-ea"/>
          <a:cs typeface="+mj-cs"/>
        </a:defRPr>
      </a:lvl1pPr>
      <a:lvl2pPr algn="l" rtl="0" eaLnBrk="0" fontAlgn="base" hangingPunct="0">
        <a:spcBef>
          <a:spcPct val="0"/>
        </a:spcBef>
        <a:spcAft>
          <a:spcPct val="0"/>
        </a:spcAft>
        <a:defRPr sz="3600">
          <a:solidFill>
            <a:srgbClr val="4B760B"/>
          </a:solidFill>
          <a:latin typeface="Arial" pitchFamily="34" charset="0"/>
          <a:cs typeface="Arial" pitchFamily="34" charset="0"/>
        </a:defRPr>
      </a:lvl2pPr>
      <a:lvl3pPr algn="l" rtl="0" eaLnBrk="0" fontAlgn="base" hangingPunct="0">
        <a:spcBef>
          <a:spcPct val="0"/>
        </a:spcBef>
        <a:spcAft>
          <a:spcPct val="0"/>
        </a:spcAft>
        <a:defRPr sz="3600">
          <a:solidFill>
            <a:srgbClr val="4B760B"/>
          </a:solidFill>
          <a:latin typeface="Arial" pitchFamily="34" charset="0"/>
          <a:cs typeface="Arial" pitchFamily="34" charset="0"/>
        </a:defRPr>
      </a:lvl3pPr>
      <a:lvl4pPr algn="l" rtl="0" eaLnBrk="0" fontAlgn="base" hangingPunct="0">
        <a:spcBef>
          <a:spcPct val="0"/>
        </a:spcBef>
        <a:spcAft>
          <a:spcPct val="0"/>
        </a:spcAft>
        <a:defRPr sz="3600">
          <a:solidFill>
            <a:srgbClr val="4B760B"/>
          </a:solidFill>
          <a:latin typeface="Arial" pitchFamily="34" charset="0"/>
          <a:cs typeface="Arial" pitchFamily="34" charset="0"/>
        </a:defRPr>
      </a:lvl4pPr>
      <a:lvl5pPr algn="l" rtl="0" eaLnBrk="0" fontAlgn="base" hangingPunct="0">
        <a:spcBef>
          <a:spcPct val="0"/>
        </a:spcBef>
        <a:spcAft>
          <a:spcPct val="0"/>
        </a:spcAft>
        <a:defRPr sz="3600">
          <a:solidFill>
            <a:srgbClr val="4B760B"/>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4B760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4B760B"/>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4B760B"/>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4B760B"/>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4B760B"/>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990600"/>
            <a:ext cx="8229600" cy="2166938"/>
          </a:xfrm>
        </p:spPr>
        <p:txBody>
          <a:bodyPr/>
          <a:lstStyle/>
          <a:p>
            <a:pPr>
              <a:spcBef>
                <a:spcPct val="0"/>
              </a:spcBef>
            </a:pPr>
            <a:r>
              <a:rPr lang="en-IN" altLang="en-US" sz="3600" dirty="0" smtClean="0">
                <a:solidFill>
                  <a:srgbClr val="1A9643"/>
                </a:solidFill>
                <a:latin typeface="Arial" panose="020B0604020202020204" pitchFamily="34" charset="0"/>
                <a:cs typeface="Arial" panose="020B0604020202020204" pitchFamily="34" charset="0"/>
                <a:sym typeface="Arial" panose="020B0604020202020204" pitchFamily="34" charset="0"/>
              </a:rPr>
              <a:t>Module 9</a:t>
            </a:r>
            <a:r>
              <a:rPr lang="en-IN" altLang="en-US" sz="3200" dirty="0" smtClean="0">
                <a:solidFill>
                  <a:srgbClr val="000000"/>
                </a:solidFill>
                <a:latin typeface="Arial" panose="020B0604020202020204" pitchFamily="34" charset="0"/>
                <a:cs typeface="Arial" panose="020B0604020202020204" pitchFamily="34" charset="0"/>
                <a:sym typeface="Arial" panose="020B0604020202020204" pitchFamily="34" charset="0"/>
              </a:rPr>
              <a:t/>
            </a:r>
            <a:br>
              <a:rPr lang="en-IN" altLang="en-US" sz="3200" dirty="0" smtClean="0">
                <a:solidFill>
                  <a:srgbClr val="000000"/>
                </a:solidFill>
                <a:latin typeface="Arial" panose="020B0604020202020204" pitchFamily="34" charset="0"/>
                <a:cs typeface="Arial" panose="020B0604020202020204" pitchFamily="34" charset="0"/>
                <a:sym typeface="Arial" panose="020B0604020202020204" pitchFamily="34" charset="0"/>
              </a:rPr>
            </a:br>
            <a:r>
              <a:rPr lang="en-IN"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Junit Tests</a:t>
            </a:r>
            <a:endParaRPr lang="en-IN"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4339" name="Text Placeholder 3"/>
          <p:cNvSpPr txBox="1">
            <a:spLocks noGrp="1"/>
          </p:cNvSpPr>
          <p:nvPr>
            <p:ph type="body" idx="2"/>
          </p:nvPr>
        </p:nvSpPr>
        <p:spPr>
          <a:xfrm>
            <a:off x="2286000" y="2514600"/>
            <a:ext cx="3962400" cy="762000"/>
          </a:xfrm>
        </p:spPr>
        <p:txBody>
          <a:bodyPr/>
          <a:lstStyle/>
          <a:p>
            <a:pPr algn="ctr">
              <a:spcBef>
                <a:spcPct val="0"/>
              </a:spcBef>
              <a:buFontTx/>
              <a:buNone/>
            </a:pP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Montgomery College</a:t>
            </a:r>
          </a:p>
          <a:p>
            <a:pPr algn="ctr">
              <a:spcBef>
                <a:spcPct val="0"/>
              </a:spcBef>
              <a:buFontTx/>
              <a:buNone/>
            </a:pPr>
            <a:r>
              <a:rPr lang="en-US" altLang="en-US" sz="1600" dirty="0" smtClean="0">
                <a:solidFill>
                  <a:srgbClr val="000000"/>
                </a:solidFill>
                <a:latin typeface="Arial" panose="020B0604020202020204" pitchFamily="34" charset="0"/>
                <a:cs typeface="Arial" panose="020B0604020202020204" pitchFamily="34" charset="0"/>
                <a:sym typeface="Arial" panose="020B0604020202020204" pitchFamily="34" charset="0"/>
              </a:rPr>
              <a:t>Computer Science Department</a:t>
            </a:r>
            <a:endParaRPr lang="en-IN" altLang="en-US" sz="16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29611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462213" y="2185988"/>
            <a:ext cx="4219575" cy="2486025"/>
          </a:xfrm>
          <a:prstGeom prst="rect">
            <a:avLst/>
          </a:prstGeom>
          <a:noFill/>
          <a:ln w="9525">
            <a:noFill/>
            <a:miter lim="800000"/>
            <a:headEnd/>
            <a:tailEnd/>
          </a:ln>
        </p:spPr>
      </p:pic>
      <p:sp>
        <p:nvSpPr>
          <p:cNvPr id="2" name="TextBox 1"/>
          <p:cNvSpPr txBox="1"/>
          <p:nvPr/>
        </p:nvSpPr>
        <p:spPr>
          <a:xfrm>
            <a:off x="838200" y="1143000"/>
            <a:ext cx="7742825" cy="461665"/>
          </a:xfrm>
          <a:prstGeom prst="rect">
            <a:avLst/>
          </a:prstGeom>
          <a:noFill/>
        </p:spPr>
        <p:txBody>
          <a:bodyPr wrap="none" rtlCol="0">
            <a:spAutoFit/>
          </a:bodyPr>
          <a:lstStyle/>
          <a:p>
            <a:r>
              <a:rPr lang="en-US" dirty="0" smtClean="0"/>
              <a:t>If the Junit 4 is not on the build path, you will get this pop-up</a:t>
            </a:r>
            <a:endParaRPr lang="en-US" dirty="0"/>
          </a:p>
        </p:txBody>
      </p:sp>
      <p:sp>
        <p:nvSpPr>
          <p:cNvPr id="3" name="TextBox 2"/>
          <p:cNvSpPr txBox="1"/>
          <p:nvPr/>
        </p:nvSpPr>
        <p:spPr>
          <a:xfrm>
            <a:off x="3657600" y="5105400"/>
            <a:ext cx="1457450" cy="461665"/>
          </a:xfrm>
          <a:prstGeom prst="rect">
            <a:avLst/>
          </a:prstGeom>
          <a:noFill/>
        </p:spPr>
        <p:txBody>
          <a:bodyPr wrap="none" rtlCol="0">
            <a:spAutoFit/>
          </a:bodyPr>
          <a:lstStyle/>
          <a:p>
            <a:r>
              <a:rPr lang="en-US" dirty="0" smtClean="0"/>
              <a:t>Select OK</a:t>
            </a:r>
            <a:endParaRPr lang="en-US" dirty="0"/>
          </a:p>
        </p:txBody>
      </p:sp>
    </p:spTree>
    <p:extLst>
      <p:ext uri="{BB962C8B-B14F-4D97-AF65-F5344CB8AC3E}">
        <p14:creationId xmlns:p14="http://schemas.microsoft.com/office/powerpoint/2010/main" val="1897358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2" cstate="print"/>
          <a:srcRect/>
          <a:stretch>
            <a:fillRect/>
          </a:stretch>
        </p:blipFill>
        <p:spPr bwMode="auto">
          <a:xfrm>
            <a:off x="0" y="0"/>
            <a:ext cx="9753600" cy="7067550"/>
          </a:xfrm>
          <a:prstGeom prst="rect">
            <a:avLst/>
          </a:prstGeom>
          <a:noFill/>
          <a:ln w="9525">
            <a:noFill/>
            <a:miter lim="800000"/>
            <a:headEnd/>
            <a:tailEnd/>
          </a:ln>
        </p:spPr>
      </p:pic>
      <p:sp>
        <p:nvSpPr>
          <p:cNvPr id="2" name="TextBox 1"/>
          <p:cNvSpPr txBox="1"/>
          <p:nvPr/>
        </p:nvSpPr>
        <p:spPr>
          <a:xfrm>
            <a:off x="228600" y="3733800"/>
            <a:ext cx="1905000" cy="2308324"/>
          </a:xfrm>
          <a:prstGeom prst="rect">
            <a:avLst/>
          </a:prstGeom>
          <a:noFill/>
        </p:spPr>
        <p:txBody>
          <a:bodyPr wrap="square" rtlCol="0">
            <a:spAutoFit/>
          </a:bodyPr>
          <a:lstStyle/>
          <a:p>
            <a:r>
              <a:rPr lang="en-US" dirty="0" smtClean="0">
                <a:solidFill>
                  <a:srgbClr val="FF0000"/>
                </a:solidFill>
              </a:rPr>
              <a:t>A Junit test class is created, methods are not implemented</a:t>
            </a:r>
            <a:endParaRPr lang="en-US" dirty="0">
              <a:solidFill>
                <a:srgbClr val="FF0000"/>
              </a:solidFill>
            </a:endParaRPr>
          </a:p>
        </p:txBody>
      </p:sp>
    </p:spTree>
    <p:extLst>
      <p:ext uri="{BB962C8B-B14F-4D97-AF65-F5344CB8AC3E}">
        <p14:creationId xmlns:p14="http://schemas.microsoft.com/office/powerpoint/2010/main" val="1310719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762000" y="758825"/>
            <a:ext cx="8140700" cy="5864225"/>
          </a:xfrm>
          <a:prstGeom prst="rect">
            <a:avLst/>
          </a:prstGeom>
          <a:noFill/>
          <a:ln w="9525">
            <a:noFill/>
            <a:miter lim="800000"/>
            <a:headEnd/>
            <a:tailEnd/>
          </a:ln>
        </p:spPr>
      </p:pic>
      <p:sp>
        <p:nvSpPr>
          <p:cNvPr id="14339" name="TextBox 1"/>
          <p:cNvSpPr txBox="1">
            <a:spLocks noChangeArrowheads="1"/>
          </p:cNvSpPr>
          <p:nvPr/>
        </p:nvSpPr>
        <p:spPr bwMode="auto">
          <a:xfrm>
            <a:off x="798513" y="227013"/>
            <a:ext cx="5749925" cy="369887"/>
          </a:xfrm>
          <a:prstGeom prst="rect">
            <a:avLst/>
          </a:prstGeom>
          <a:noFill/>
          <a:ln w="9525">
            <a:noFill/>
            <a:miter lim="800000"/>
            <a:headEnd/>
            <a:tailEnd/>
          </a:ln>
        </p:spPr>
        <p:txBody>
          <a:bodyPr wrap="none">
            <a:spAutoFit/>
          </a:bodyPr>
          <a:lstStyle/>
          <a:p>
            <a:r>
              <a:rPr lang="en-US"/>
              <a:t>Create instance variables and create objects to test on</a:t>
            </a:r>
          </a:p>
        </p:txBody>
      </p:sp>
      <p:sp>
        <p:nvSpPr>
          <p:cNvPr id="3" name="Oval 2"/>
          <p:cNvSpPr/>
          <p:nvPr/>
        </p:nvSpPr>
        <p:spPr>
          <a:xfrm>
            <a:off x="2590800" y="1219200"/>
            <a:ext cx="3957638" cy="19050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18587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762000" y="758825"/>
            <a:ext cx="8140700" cy="5864225"/>
          </a:xfrm>
          <a:prstGeom prst="rect">
            <a:avLst/>
          </a:prstGeom>
          <a:noFill/>
          <a:ln w="9525">
            <a:noFill/>
            <a:miter lim="800000"/>
            <a:headEnd/>
            <a:tailEnd/>
          </a:ln>
        </p:spPr>
      </p:pic>
      <p:sp>
        <p:nvSpPr>
          <p:cNvPr id="3" name="Oval 2"/>
          <p:cNvSpPr/>
          <p:nvPr/>
        </p:nvSpPr>
        <p:spPr>
          <a:xfrm>
            <a:off x="2590800" y="3082925"/>
            <a:ext cx="3200400" cy="95567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364" name="TextBox 3"/>
          <p:cNvSpPr txBox="1">
            <a:spLocks noChangeArrowheads="1"/>
          </p:cNvSpPr>
          <p:nvPr/>
        </p:nvSpPr>
        <p:spPr bwMode="auto">
          <a:xfrm>
            <a:off x="1752600" y="200025"/>
            <a:ext cx="2544763" cy="369888"/>
          </a:xfrm>
          <a:prstGeom prst="rect">
            <a:avLst/>
          </a:prstGeom>
          <a:noFill/>
          <a:ln w="9525">
            <a:noFill/>
            <a:miter lim="800000"/>
            <a:headEnd/>
            <a:tailEnd/>
          </a:ln>
        </p:spPr>
        <p:txBody>
          <a:bodyPr wrap="none">
            <a:spAutoFit/>
          </a:bodyPr>
          <a:lstStyle/>
          <a:p>
            <a:r>
              <a:rPr lang="en-US"/>
              <a:t>Start implementing test</a:t>
            </a:r>
          </a:p>
        </p:txBody>
      </p:sp>
    </p:spTree>
    <p:extLst>
      <p:ext uri="{BB962C8B-B14F-4D97-AF65-F5344CB8AC3E}">
        <p14:creationId xmlns:p14="http://schemas.microsoft.com/office/powerpoint/2010/main" val="147100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152400" y="152400"/>
            <a:ext cx="8458200" cy="6569075"/>
          </a:xfrm>
          <a:prstGeom prst="rect">
            <a:avLst/>
          </a:prstGeom>
          <a:noFill/>
          <a:ln w="9525">
            <a:noFill/>
            <a:miter lim="800000"/>
            <a:headEnd/>
            <a:tailEnd/>
          </a:ln>
        </p:spPr>
      </p:pic>
      <p:sp>
        <p:nvSpPr>
          <p:cNvPr id="2" name="Oval 1"/>
          <p:cNvSpPr/>
          <p:nvPr/>
        </p:nvSpPr>
        <p:spPr>
          <a:xfrm>
            <a:off x="0" y="1066800"/>
            <a:ext cx="1981200" cy="609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Oval 3"/>
          <p:cNvSpPr/>
          <p:nvPr/>
        </p:nvSpPr>
        <p:spPr>
          <a:xfrm>
            <a:off x="0" y="3886200"/>
            <a:ext cx="2590800" cy="609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389" name="TextBox 2"/>
          <p:cNvSpPr txBox="1">
            <a:spLocks noChangeArrowheads="1"/>
          </p:cNvSpPr>
          <p:nvPr/>
        </p:nvSpPr>
        <p:spPr bwMode="auto">
          <a:xfrm>
            <a:off x="506413" y="2743200"/>
            <a:ext cx="968375" cy="369888"/>
          </a:xfrm>
          <a:prstGeom prst="rect">
            <a:avLst/>
          </a:prstGeom>
          <a:noFill/>
          <a:ln w="9525">
            <a:noFill/>
            <a:miter lim="800000"/>
            <a:headEnd/>
            <a:tailEnd/>
          </a:ln>
        </p:spPr>
        <p:txBody>
          <a:bodyPr wrap="none">
            <a:spAutoFit/>
          </a:bodyPr>
          <a:lstStyle/>
          <a:p>
            <a:r>
              <a:rPr lang="en-US">
                <a:solidFill>
                  <a:srgbClr val="FF0000"/>
                </a:solidFill>
              </a:rPr>
              <a:t>Test fail</a:t>
            </a:r>
          </a:p>
        </p:txBody>
      </p:sp>
    </p:spTree>
    <p:extLst>
      <p:ext uri="{BB962C8B-B14F-4D97-AF65-F5344CB8AC3E}">
        <p14:creationId xmlns:p14="http://schemas.microsoft.com/office/powerpoint/2010/main" val="190305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cstate="print"/>
          <a:srcRect/>
          <a:stretch>
            <a:fillRect/>
          </a:stretch>
        </p:blipFill>
        <p:spPr bwMode="auto">
          <a:xfrm>
            <a:off x="2428875" y="1285875"/>
            <a:ext cx="4286250" cy="4286250"/>
          </a:xfrm>
          <a:prstGeom prst="rect">
            <a:avLst/>
          </a:prstGeom>
          <a:noFill/>
          <a:ln w="9525">
            <a:noFill/>
            <a:miter lim="800000"/>
            <a:headEnd/>
            <a:tailEnd/>
          </a:ln>
        </p:spPr>
      </p:pic>
      <p:sp>
        <p:nvSpPr>
          <p:cNvPr id="2" name="TextBox 1"/>
          <p:cNvSpPr txBox="1"/>
          <p:nvPr/>
        </p:nvSpPr>
        <p:spPr>
          <a:xfrm>
            <a:off x="1600200" y="533400"/>
            <a:ext cx="6614311" cy="461665"/>
          </a:xfrm>
          <a:prstGeom prst="rect">
            <a:avLst/>
          </a:prstGeom>
          <a:noFill/>
        </p:spPr>
        <p:txBody>
          <a:bodyPr wrap="none" rtlCol="0">
            <a:spAutoFit/>
          </a:bodyPr>
          <a:lstStyle/>
          <a:p>
            <a:r>
              <a:rPr lang="en-US" dirty="0" smtClean="0"/>
              <a:t>If you see this pop-up, select Eclipse Junit Launcher</a:t>
            </a:r>
            <a:endParaRPr lang="en-US" dirty="0"/>
          </a:p>
        </p:txBody>
      </p:sp>
    </p:spTree>
    <p:extLst>
      <p:ext uri="{BB962C8B-B14F-4D97-AF65-F5344CB8AC3E}">
        <p14:creationId xmlns:p14="http://schemas.microsoft.com/office/powerpoint/2010/main" val="324288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428875" y="1285875"/>
            <a:ext cx="4286250" cy="4286250"/>
          </a:xfrm>
          <a:prstGeom prst="rect">
            <a:avLst/>
          </a:prstGeom>
          <a:noFill/>
          <a:ln w="9525">
            <a:noFill/>
            <a:miter lim="800000"/>
            <a:headEnd/>
            <a:tailEnd/>
          </a:ln>
        </p:spPr>
      </p:pic>
      <p:sp>
        <p:nvSpPr>
          <p:cNvPr id="2" name="TextBox 1"/>
          <p:cNvSpPr txBox="1"/>
          <p:nvPr/>
        </p:nvSpPr>
        <p:spPr>
          <a:xfrm>
            <a:off x="3843275" y="609600"/>
            <a:ext cx="1457450" cy="461665"/>
          </a:xfrm>
          <a:prstGeom prst="rect">
            <a:avLst/>
          </a:prstGeom>
          <a:noFill/>
        </p:spPr>
        <p:txBody>
          <a:bodyPr wrap="none" rtlCol="0">
            <a:spAutoFit/>
          </a:bodyPr>
          <a:lstStyle/>
          <a:p>
            <a:r>
              <a:rPr lang="en-US" dirty="0" smtClean="0"/>
              <a:t>Select OK</a:t>
            </a:r>
            <a:endParaRPr lang="en-US" dirty="0"/>
          </a:p>
        </p:txBody>
      </p:sp>
    </p:spTree>
    <p:extLst>
      <p:ext uri="{BB962C8B-B14F-4D97-AF65-F5344CB8AC3E}">
        <p14:creationId xmlns:p14="http://schemas.microsoft.com/office/powerpoint/2010/main" val="528347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90" y="-346710"/>
            <a:ext cx="8229600" cy="1143000"/>
          </a:xfrm>
        </p:spPr>
        <p:txBody>
          <a:bodyPr/>
          <a:lstStyle/>
          <a:p>
            <a:r>
              <a:rPr lang="en-US" dirty="0" smtClean="0"/>
              <a:t>Guidelines for </a:t>
            </a:r>
            <a:r>
              <a:rPr lang="en-US" dirty="0" err="1" smtClean="0"/>
              <a:t>JUnit</a:t>
            </a:r>
            <a:r>
              <a:rPr lang="en-US" dirty="0" smtClean="0"/>
              <a:t> Tests</a:t>
            </a:r>
            <a:endParaRPr lang="en-US" dirty="0"/>
          </a:p>
        </p:txBody>
      </p:sp>
      <p:sp>
        <p:nvSpPr>
          <p:cNvPr id="3" name="TextBox 2"/>
          <p:cNvSpPr txBox="1"/>
          <p:nvPr/>
        </p:nvSpPr>
        <p:spPr>
          <a:xfrm>
            <a:off x="304800" y="762000"/>
            <a:ext cx="8382000" cy="6186309"/>
          </a:xfrm>
          <a:prstGeom prst="rect">
            <a:avLst/>
          </a:prstGeom>
          <a:noFill/>
        </p:spPr>
        <p:txBody>
          <a:bodyPr wrap="square" rtlCol="0">
            <a:spAutoFit/>
          </a:bodyPr>
          <a:lstStyle/>
          <a:p>
            <a:pPr marL="342900" indent="-342900" algn="l">
              <a:buAutoNum type="arabicPeriod"/>
            </a:pPr>
            <a:r>
              <a:rPr lang="en-US" sz="1800" dirty="0" smtClean="0"/>
              <a:t>Your test methods should test the method with at least 2 objects.</a:t>
            </a:r>
          </a:p>
          <a:p>
            <a:pPr lvl="1" algn="l"/>
            <a:r>
              <a:rPr lang="en-US" sz="1800" dirty="0" smtClean="0"/>
              <a:t>Example:</a:t>
            </a:r>
          </a:p>
          <a:p>
            <a:pPr lvl="1" algn="l"/>
            <a:r>
              <a:rPr lang="en-US" sz="1800" dirty="0" smtClean="0"/>
              <a:t>@Test</a:t>
            </a:r>
          </a:p>
          <a:p>
            <a:pPr lvl="1" algn="l"/>
            <a:r>
              <a:rPr lang="en-US" sz="1800" dirty="0"/>
              <a:t>p</a:t>
            </a:r>
            <a:r>
              <a:rPr lang="en-US" sz="1800" dirty="0" smtClean="0"/>
              <a:t>ublic void </a:t>
            </a:r>
            <a:r>
              <a:rPr lang="en-US" sz="1800" dirty="0" err="1" smtClean="0"/>
              <a:t>testEquals</a:t>
            </a:r>
            <a:r>
              <a:rPr lang="en-US" sz="1800" dirty="0" smtClean="0"/>
              <a:t>() {</a:t>
            </a:r>
          </a:p>
          <a:p>
            <a:pPr lvl="1" algn="l"/>
            <a:r>
              <a:rPr lang="en-US" sz="1800" dirty="0" smtClean="0"/>
              <a:t>    </a:t>
            </a:r>
            <a:r>
              <a:rPr lang="en-US" sz="1800" dirty="0" err="1" smtClean="0"/>
              <a:t>assertFalse</a:t>
            </a:r>
            <a:r>
              <a:rPr lang="en-US" sz="1800" dirty="0" smtClean="0"/>
              <a:t>(book1.equals(book2));</a:t>
            </a:r>
          </a:p>
          <a:p>
            <a:pPr lvl="1" algn="l"/>
            <a:r>
              <a:rPr lang="en-US" sz="1800" dirty="0"/>
              <a:t> </a:t>
            </a:r>
            <a:r>
              <a:rPr lang="en-US" sz="1800" dirty="0" smtClean="0"/>
              <a:t>   </a:t>
            </a:r>
            <a:r>
              <a:rPr lang="en-US" sz="1800" dirty="0" err="1" smtClean="0"/>
              <a:t>assertTrue</a:t>
            </a:r>
            <a:r>
              <a:rPr lang="en-US" sz="1800" dirty="0" smtClean="0"/>
              <a:t>(book1.equals(book3));</a:t>
            </a:r>
          </a:p>
          <a:p>
            <a:pPr lvl="1" algn="l"/>
            <a:r>
              <a:rPr lang="en-US" sz="1800" dirty="0"/>
              <a:t>}</a:t>
            </a:r>
            <a:endParaRPr lang="en-US" sz="1800" dirty="0" smtClean="0"/>
          </a:p>
          <a:p>
            <a:pPr marL="342900" indent="-342900" algn="l">
              <a:buAutoNum type="arabicPeriod" startAt="2"/>
            </a:pPr>
            <a:endParaRPr lang="en-US" sz="1800" dirty="0" smtClean="0"/>
          </a:p>
          <a:p>
            <a:pPr marL="342900" indent="-342900" algn="l">
              <a:buAutoNum type="arabicPeriod" startAt="2"/>
            </a:pPr>
            <a:r>
              <a:rPr lang="en-US" sz="1800" dirty="0" smtClean="0"/>
              <a:t>If you are using an </a:t>
            </a:r>
            <a:r>
              <a:rPr lang="en-US" sz="1800" dirty="0" err="1" smtClean="0"/>
              <a:t>assertEquals</a:t>
            </a:r>
            <a:r>
              <a:rPr lang="en-US" sz="1800" dirty="0" smtClean="0"/>
              <a:t>, the first argument is what you expect the</a:t>
            </a:r>
          </a:p>
          <a:p>
            <a:pPr lvl="1" algn="l"/>
            <a:r>
              <a:rPr lang="en-US" sz="1800" dirty="0"/>
              <a:t>r</a:t>
            </a:r>
            <a:r>
              <a:rPr lang="en-US" sz="1800" dirty="0" smtClean="0"/>
              <a:t>esult to be, the second argument is the call to the method</a:t>
            </a:r>
          </a:p>
          <a:p>
            <a:pPr lvl="2" algn="l"/>
            <a:r>
              <a:rPr lang="en-US" sz="1800" dirty="0" err="1"/>
              <a:t>assertEquals</a:t>
            </a:r>
            <a:r>
              <a:rPr lang="en-US" sz="1800" dirty="0"/>
              <a:t>(15.99, book2.getPrice(), .001);</a:t>
            </a:r>
            <a:endParaRPr lang="en-US" sz="1800" dirty="0" smtClean="0"/>
          </a:p>
          <a:p>
            <a:pPr marL="342900" indent="-342900" algn="l">
              <a:buFont typeface="+mj-lt"/>
              <a:buAutoNum type="arabicPeriod" startAt="2"/>
            </a:pPr>
            <a:endParaRPr lang="en-US" sz="1800" dirty="0"/>
          </a:p>
          <a:p>
            <a:pPr marL="342900" indent="-342900" algn="l">
              <a:buFont typeface="+mj-lt"/>
              <a:buAutoNum type="arabicPeriod" startAt="2"/>
            </a:pPr>
            <a:r>
              <a:rPr lang="en-US" sz="1800" dirty="0" smtClean="0"/>
              <a:t>If the method changes one of the data members of the object, test what the value of the data member is first, call the method and then test the new value of the data member.</a:t>
            </a:r>
          </a:p>
          <a:p>
            <a:pPr lvl="1" algn="l"/>
            <a:r>
              <a:rPr lang="en-US" sz="1800" dirty="0" smtClean="0"/>
              <a:t>Example:</a:t>
            </a:r>
          </a:p>
          <a:p>
            <a:pPr lvl="1" algn="l"/>
            <a:r>
              <a:rPr lang="en-US" sz="1800" dirty="0" smtClean="0"/>
              <a:t>@Test</a:t>
            </a:r>
          </a:p>
          <a:p>
            <a:pPr lvl="1" algn="l"/>
            <a:r>
              <a:rPr lang="en-US" sz="1800" dirty="0"/>
              <a:t>p</a:t>
            </a:r>
            <a:r>
              <a:rPr lang="en-US" sz="1800" dirty="0" smtClean="0"/>
              <a:t>ublic void </a:t>
            </a:r>
            <a:r>
              <a:rPr lang="en-US" sz="1800" dirty="0" err="1" smtClean="0"/>
              <a:t>testSetPrice</a:t>
            </a:r>
            <a:r>
              <a:rPr lang="en-US" sz="1800" dirty="0" smtClean="0"/>
              <a:t>() {</a:t>
            </a:r>
          </a:p>
          <a:p>
            <a:pPr lvl="1" algn="l"/>
            <a:r>
              <a:rPr lang="en-US" sz="1800" dirty="0" smtClean="0"/>
              <a:t>    </a:t>
            </a:r>
            <a:r>
              <a:rPr lang="en-US" sz="1800" dirty="0" err="1" smtClean="0"/>
              <a:t>assertEquals</a:t>
            </a:r>
            <a:r>
              <a:rPr lang="en-US" sz="1800" dirty="0" smtClean="0"/>
              <a:t>(15.99, book2.getPrice(), .001); // test current price</a:t>
            </a:r>
            <a:endParaRPr lang="en-US" sz="1800" dirty="0"/>
          </a:p>
          <a:p>
            <a:pPr lvl="1" algn="l"/>
            <a:r>
              <a:rPr lang="en-US" sz="1800" dirty="0" smtClean="0"/>
              <a:t>    book2.setPrice(16.99);  //change the value of price</a:t>
            </a:r>
          </a:p>
          <a:p>
            <a:pPr lvl="1" algn="l"/>
            <a:r>
              <a:rPr lang="en-US" sz="1800" dirty="0"/>
              <a:t> </a:t>
            </a:r>
            <a:r>
              <a:rPr lang="en-US" sz="1800" dirty="0" smtClean="0"/>
              <a:t>   </a:t>
            </a:r>
            <a:r>
              <a:rPr lang="en-US" sz="1800" dirty="0" err="1" smtClean="0"/>
              <a:t>assertEquals</a:t>
            </a:r>
            <a:r>
              <a:rPr lang="en-US" sz="1800" dirty="0" smtClean="0"/>
              <a:t>(16.99, book2.getPrice(), .001); // test new value</a:t>
            </a:r>
          </a:p>
          <a:p>
            <a:pPr lvl="1" algn="l"/>
            <a:r>
              <a:rPr lang="en-US" sz="1800" dirty="0" smtClean="0"/>
              <a:t>}</a:t>
            </a:r>
          </a:p>
        </p:txBody>
      </p:sp>
    </p:spTree>
    <p:extLst>
      <p:ext uri="{BB962C8B-B14F-4D97-AF65-F5344CB8AC3E}">
        <p14:creationId xmlns:p14="http://schemas.microsoft.com/office/powerpoint/2010/main" val="4090822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Guidelines for </a:t>
            </a:r>
            <a:r>
              <a:rPr lang="en-US" dirty="0" err="1" smtClean="0"/>
              <a:t>JUnit</a:t>
            </a:r>
            <a:r>
              <a:rPr lang="en-US" dirty="0" smtClean="0"/>
              <a:t> Tests</a:t>
            </a:r>
            <a:endParaRPr lang="en-US" dirty="0"/>
          </a:p>
        </p:txBody>
      </p:sp>
      <p:sp>
        <p:nvSpPr>
          <p:cNvPr id="3" name="TextBox 2"/>
          <p:cNvSpPr txBox="1"/>
          <p:nvPr/>
        </p:nvSpPr>
        <p:spPr>
          <a:xfrm>
            <a:off x="304800" y="824091"/>
            <a:ext cx="8382000" cy="6186309"/>
          </a:xfrm>
          <a:prstGeom prst="rect">
            <a:avLst/>
          </a:prstGeom>
          <a:noFill/>
        </p:spPr>
        <p:txBody>
          <a:bodyPr wrap="square" rtlCol="0">
            <a:spAutoFit/>
          </a:bodyPr>
          <a:lstStyle/>
          <a:p>
            <a:pPr marL="342900" indent="-342900" algn="l">
              <a:buFont typeface="+mj-lt"/>
              <a:buAutoNum type="arabicPeriod" startAt="4"/>
            </a:pPr>
            <a:r>
              <a:rPr lang="en-US" sz="1800" dirty="0" smtClean="0"/>
              <a:t>You should not assume that tests will be called in any particular order.  There is no guarantee that </a:t>
            </a:r>
            <a:r>
              <a:rPr lang="en-US" sz="1800" dirty="0" err="1" smtClean="0"/>
              <a:t>testEquals</a:t>
            </a:r>
            <a:r>
              <a:rPr lang="en-US" sz="1800" dirty="0" smtClean="0"/>
              <a:t> will execute before </a:t>
            </a:r>
            <a:r>
              <a:rPr lang="en-US" sz="1800" dirty="0" err="1" smtClean="0"/>
              <a:t>testSetPrice</a:t>
            </a:r>
            <a:r>
              <a:rPr lang="en-US" sz="1800" dirty="0" smtClean="0"/>
              <a:t>.</a:t>
            </a:r>
          </a:p>
          <a:p>
            <a:pPr lvl="1" algn="l"/>
            <a:r>
              <a:rPr lang="en-US" sz="1800" dirty="0" smtClean="0"/>
              <a:t>@Test</a:t>
            </a:r>
          </a:p>
          <a:p>
            <a:pPr lvl="1" algn="l"/>
            <a:r>
              <a:rPr lang="en-US" sz="1800" dirty="0"/>
              <a:t>p</a:t>
            </a:r>
            <a:r>
              <a:rPr lang="en-US" sz="1800" dirty="0" smtClean="0"/>
              <a:t>ublic void </a:t>
            </a:r>
            <a:r>
              <a:rPr lang="en-US" sz="1800" dirty="0" err="1" smtClean="0"/>
              <a:t>testEquals</a:t>
            </a:r>
            <a:r>
              <a:rPr lang="en-US" sz="1800" dirty="0" smtClean="0"/>
              <a:t>() {</a:t>
            </a:r>
          </a:p>
          <a:p>
            <a:pPr lvl="1" algn="l"/>
            <a:r>
              <a:rPr lang="en-US" sz="1800" dirty="0" smtClean="0"/>
              <a:t>    . . .</a:t>
            </a:r>
          </a:p>
          <a:p>
            <a:pPr lvl="1" algn="l"/>
            <a:r>
              <a:rPr lang="en-US" sz="1800" dirty="0" smtClean="0"/>
              <a:t>}</a:t>
            </a:r>
          </a:p>
          <a:p>
            <a:pPr lvl="1" algn="l"/>
            <a:endParaRPr lang="en-US" sz="1800" dirty="0" smtClean="0"/>
          </a:p>
          <a:p>
            <a:pPr lvl="1" algn="l"/>
            <a:r>
              <a:rPr lang="en-US" sz="1800" dirty="0" smtClean="0"/>
              <a:t>@Test</a:t>
            </a:r>
          </a:p>
          <a:p>
            <a:pPr lvl="1" algn="l"/>
            <a:r>
              <a:rPr lang="en-US" sz="1800" dirty="0"/>
              <a:t>p</a:t>
            </a:r>
            <a:r>
              <a:rPr lang="en-US" sz="1800" dirty="0" smtClean="0"/>
              <a:t>ublic void </a:t>
            </a:r>
            <a:r>
              <a:rPr lang="en-US" sz="1800" dirty="0" err="1" smtClean="0"/>
              <a:t>testSetPrice</a:t>
            </a:r>
            <a:r>
              <a:rPr lang="en-US" sz="1800" dirty="0" smtClean="0"/>
              <a:t>() {</a:t>
            </a:r>
          </a:p>
          <a:p>
            <a:pPr lvl="2" algn="l"/>
            <a:r>
              <a:rPr lang="en-US" sz="1800" dirty="0" smtClean="0"/>
              <a:t>. . .</a:t>
            </a:r>
          </a:p>
          <a:p>
            <a:pPr lvl="1" algn="l"/>
            <a:r>
              <a:rPr lang="en-US" sz="1800" dirty="0"/>
              <a:t>}</a:t>
            </a:r>
            <a:endParaRPr lang="en-US" sz="1800" dirty="0" smtClean="0"/>
          </a:p>
          <a:p>
            <a:pPr marL="342900" indent="-342900" algn="l">
              <a:buAutoNum type="arabicPeriod" startAt="2"/>
            </a:pPr>
            <a:endParaRPr lang="en-US" sz="1800" dirty="0" smtClean="0"/>
          </a:p>
          <a:p>
            <a:pPr marL="342900" indent="-342900" algn="l">
              <a:buFont typeface="+mj-lt"/>
              <a:buAutoNum type="arabicPeriod" startAt="5"/>
            </a:pPr>
            <a:r>
              <a:rPr lang="en-US" sz="1800" dirty="0"/>
              <a:t>Keep tests in the same location as the source code</a:t>
            </a:r>
          </a:p>
          <a:p>
            <a:pPr lvl="1" algn="l"/>
            <a:r>
              <a:rPr lang="en-US" sz="1800" dirty="0"/>
              <a:t>If the test source is kept in the same location as the tested classes, both test and class will compile during a build</a:t>
            </a:r>
            <a:r>
              <a:rPr lang="en-US" sz="1800" dirty="0" smtClean="0"/>
              <a:t>.</a:t>
            </a:r>
          </a:p>
          <a:p>
            <a:pPr lvl="1" algn="l"/>
            <a:endParaRPr lang="en-US" sz="1800" dirty="0"/>
          </a:p>
          <a:p>
            <a:pPr marL="342900" indent="-342900" algn="l">
              <a:buFont typeface="+mj-lt"/>
              <a:buAutoNum type="arabicPeriod" startAt="6"/>
            </a:pPr>
            <a:r>
              <a:rPr lang="en-US" sz="1800" dirty="0"/>
              <a:t>Name tests properly</a:t>
            </a:r>
          </a:p>
          <a:p>
            <a:pPr lvl="1" algn="l"/>
            <a:r>
              <a:rPr lang="en-US" sz="1800" dirty="0" smtClean="0"/>
              <a:t>Example:</a:t>
            </a:r>
          </a:p>
          <a:p>
            <a:pPr lvl="1" algn="l"/>
            <a:r>
              <a:rPr lang="en-US" sz="1800" dirty="0" smtClean="0"/>
              <a:t>public void </a:t>
            </a:r>
            <a:r>
              <a:rPr lang="en-US" sz="1800" dirty="0" err="1" smtClean="0"/>
              <a:t>testSetPrice</a:t>
            </a:r>
            <a:r>
              <a:rPr lang="en-US" sz="1800" dirty="0" smtClean="0"/>
              <a:t>() </a:t>
            </a:r>
          </a:p>
          <a:p>
            <a:pPr lvl="1" algn="l"/>
            <a:r>
              <a:rPr lang="en-US" sz="1800" dirty="0"/>
              <a:t>p</a:t>
            </a:r>
            <a:r>
              <a:rPr lang="en-US" sz="1800" dirty="0" smtClean="0"/>
              <a:t>ublic void </a:t>
            </a:r>
            <a:r>
              <a:rPr lang="en-US" sz="1800" dirty="0" err="1" smtClean="0"/>
              <a:t>testGetPrice</a:t>
            </a:r>
            <a:r>
              <a:rPr lang="en-US" sz="1800" dirty="0" smtClean="0"/>
              <a:t>()</a:t>
            </a:r>
          </a:p>
          <a:p>
            <a:pPr lvl="1" algn="l"/>
            <a:r>
              <a:rPr lang="en-US" sz="1800" dirty="0"/>
              <a:t>p</a:t>
            </a:r>
            <a:r>
              <a:rPr lang="en-US" sz="1800" dirty="0" smtClean="0"/>
              <a:t>ublic void </a:t>
            </a:r>
            <a:r>
              <a:rPr lang="en-US" sz="1800" dirty="0" err="1" smtClean="0"/>
              <a:t>testEquals</a:t>
            </a:r>
            <a:r>
              <a:rPr lang="en-US" sz="1800" dirty="0" smtClean="0"/>
              <a:t>()</a:t>
            </a:r>
            <a:br>
              <a:rPr lang="en-US" sz="1800" dirty="0" smtClean="0"/>
            </a:br>
            <a:endParaRPr lang="en-US" sz="1800" dirty="0" smtClean="0"/>
          </a:p>
        </p:txBody>
      </p:sp>
    </p:spTree>
    <p:extLst>
      <p:ext uri="{BB962C8B-B14F-4D97-AF65-F5344CB8AC3E}">
        <p14:creationId xmlns:p14="http://schemas.microsoft.com/office/powerpoint/2010/main" val="3399652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399"/>
            <a:ext cx="4343400" cy="64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113808" y="228600"/>
            <a:ext cx="3667992" cy="584775"/>
          </a:xfrm>
          <a:prstGeom prst="rect">
            <a:avLst/>
          </a:prstGeom>
          <a:noFill/>
        </p:spPr>
        <p:txBody>
          <a:bodyPr wrap="none" rtlCol="0">
            <a:spAutoFit/>
          </a:bodyPr>
          <a:lstStyle/>
          <a:p>
            <a:r>
              <a:rPr lang="en-US" sz="3200" dirty="0" smtClean="0">
                <a:solidFill>
                  <a:schemeClr val="bg1"/>
                </a:solidFill>
              </a:rPr>
              <a:t>My program works!</a:t>
            </a:r>
            <a:endParaRPr lang="en-US" sz="3200" dirty="0">
              <a:solidFill>
                <a:schemeClr val="bg1"/>
              </a:solidFill>
            </a:endParaRPr>
          </a:p>
        </p:txBody>
      </p:sp>
      <p:sp>
        <p:nvSpPr>
          <p:cNvPr id="4" name="TextBox 3"/>
          <p:cNvSpPr txBox="1"/>
          <p:nvPr/>
        </p:nvSpPr>
        <p:spPr>
          <a:xfrm>
            <a:off x="2209800" y="5943600"/>
            <a:ext cx="4533613" cy="584775"/>
          </a:xfrm>
          <a:prstGeom prst="rect">
            <a:avLst/>
          </a:prstGeom>
          <a:noFill/>
        </p:spPr>
        <p:txBody>
          <a:bodyPr wrap="none" rtlCol="0">
            <a:spAutoFit/>
          </a:bodyPr>
          <a:lstStyle/>
          <a:p>
            <a:r>
              <a:rPr lang="en-US" sz="3200" dirty="0" smtClean="0">
                <a:solidFill>
                  <a:schemeClr val="bg1"/>
                </a:solidFill>
              </a:rPr>
              <a:t>(I’m not really sure why)</a:t>
            </a:r>
            <a:endParaRPr lang="en-US" sz="3200" dirty="0">
              <a:solidFill>
                <a:schemeClr val="bg1"/>
              </a:solidFill>
            </a:endParaRPr>
          </a:p>
        </p:txBody>
      </p:sp>
    </p:spTree>
    <p:extLst>
      <p:ext uri="{BB962C8B-B14F-4D97-AF65-F5344CB8AC3E}">
        <p14:creationId xmlns:p14="http://schemas.microsoft.com/office/powerpoint/2010/main" val="1243375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762000" y="0"/>
            <a:ext cx="3775075" cy="368300"/>
          </a:xfrm>
          <a:prstGeom prst="rect">
            <a:avLst/>
          </a:prstGeom>
          <a:noFill/>
          <a:ln w="9525">
            <a:noFill/>
            <a:miter lim="800000"/>
            <a:headEnd/>
            <a:tailEnd/>
          </a:ln>
        </p:spPr>
        <p:txBody>
          <a:bodyPr wrap="none">
            <a:spAutoFit/>
          </a:bodyPr>
          <a:lstStyle/>
          <a:p>
            <a:r>
              <a:rPr lang="en-US" dirty="0"/>
              <a:t>http://junit.sourceforge.net/javadoc/</a:t>
            </a:r>
          </a:p>
        </p:txBody>
      </p:sp>
      <p:pic>
        <p:nvPicPr>
          <p:cNvPr id="6147" name="Picture 2"/>
          <p:cNvPicPr>
            <a:picLocks noChangeAspect="1" noChangeArrowheads="1"/>
          </p:cNvPicPr>
          <p:nvPr/>
        </p:nvPicPr>
        <p:blipFill>
          <a:blip r:embed="rId2" cstate="print"/>
          <a:srcRect/>
          <a:stretch>
            <a:fillRect/>
          </a:stretch>
        </p:blipFill>
        <p:spPr bwMode="auto">
          <a:xfrm>
            <a:off x="39688" y="533400"/>
            <a:ext cx="7885112" cy="5970588"/>
          </a:xfrm>
          <a:prstGeom prst="rect">
            <a:avLst/>
          </a:prstGeom>
          <a:noFill/>
          <a:ln w="9525">
            <a:noFill/>
            <a:miter lim="800000"/>
            <a:headEnd/>
            <a:tailEnd/>
          </a:ln>
        </p:spPr>
      </p:pic>
    </p:spTree>
    <p:extLst>
      <p:ext uri="{BB962C8B-B14F-4D97-AF65-F5344CB8AC3E}">
        <p14:creationId xmlns:p14="http://schemas.microsoft.com/office/powerpoint/2010/main" val="160302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19200"/>
            <a:ext cx="8229600" cy="1015663"/>
          </a:xfrm>
          <a:prstGeom prst="rect">
            <a:avLst/>
          </a:prstGeom>
        </p:spPr>
        <p:txBody>
          <a:bodyPr wrap="square">
            <a:spAutoFit/>
          </a:bodyPr>
          <a:lstStyle/>
          <a:p>
            <a:pPr algn="l"/>
            <a:r>
              <a:rPr lang="en-US" sz="2000" dirty="0" err="1">
                <a:solidFill>
                  <a:srgbClr val="333333"/>
                </a:solidFill>
                <a:latin typeface="Helvetica Neue"/>
              </a:rPr>
              <a:t>JUnit</a:t>
            </a:r>
            <a:r>
              <a:rPr lang="en-US" sz="2000" dirty="0">
                <a:solidFill>
                  <a:srgbClr val="333333"/>
                </a:solidFill>
                <a:latin typeface="Helvetica Neue"/>
              </a:rPr>
              <a:t> provides overloaded assertion methods for all primitive types and Objects and arrays (of primitives or Objects). The parameter order is expected value followed by actual value. </a:t>
            </a:r>
            <a:endParaRPr lang="en-US" sz="2000" dirty="0"/>
          </a:p>
        </p:txBody>
      </p:sp>
      <p:sp>
        <p:nvSpPr>
          <p:cNvPr id="3" name="Rectangle 2"/>
          <p:cNvSpPr/>
          <p:nvPr/>
        </p:nvSpPr>
        <p:spPr>
          <a:xfrm>
            <a:off x="381000" y="4353461"/>
            <a:ext cx="8229600" cy="707886"/>
          </a:xfrm>
          <a:prstGeom prst="rect">
            <a:avLst/>
          </a:prstGeom>
        </p:spPr>
        <p:txBody>
          <a:bodyPr wrap="square">
            <a:spAutoFit/>
          </a:bodyPr>
          <a:lstStyle/>
          <a:p>
            <a:pPr algn="l"/>
            <a:r>
              <a:rPr lang="en-US" sz="2000" dirty="0">
                <a:solidFill>
                  <a:srgbClr val="333333"/>
                </a:solidFill>
                <a:latin typeface="Helvetica Neue"/>
              </a:rPr>
              <a:t>Optionally the first parameter can be a String message that is output on failure.</a:t>
            </a:r>
            <a:endParaRPr lang="en-US" sz="2000" dirty="0"/>
          </a:p>
        </p:txBody>
      </p:sp>
      <p:sp>
        <p:nvSpPr>
          <p:cNvPr id="4" name="TextBox 3"/>
          <p:cNvSpPr txBox="1"/>
          <p:nvPr/>
        </p:nvSpPr>
        <p:spPr>
          <a:xfrm>
            <a:off x="768499" y="2397323"/>
            <a:ext cx="4968027" cy="1631216"/>
          </a:xfrm>
          <a:prstGeom prst="rect">
            <a:avLst/>
          </a:prstGeom>
          <a:noFill/>
        </p:spPr>
        <p:txBody>
          <a:bodyPr wrap="none" rtlCol="0">
            <a:spAutoFit/>
          </a:bodyPr>
          <a:lstStyle/>
          <a:p>
            <a:pPr algn="l"/>
            <a:r>
              <a:rPr lang="en-US" sz="2000" dirty="0" err="1" smtClean="0"/>
              <a:t>assertEquals</a:t>
            </a:r>
            <a:r>
              <a:rPr lang="en-US" sz="2000" dirty="0" smtClean="0"/>
              <a:t>(true, “</a:t>
            </a:r>
            <a:r>
              <a:rPr lang="en-US" sz="2000" dirty="0" err="1" smtClean="0"/>
              <a:t>hello”.equals</a:t>
            </a:r>
            <a:r>
              <a:rPr lang="en-US" sz="2000" dirty="0" smtClean="0"/>
              <a:t>(“hello”);</a:t>
            </a:r>
          </a:p>
          <a:p>
            <a:pPr algn="l"/>
            <a:r>
              <a:rPr lang="en-US" sz="2000" dirty="0" err="1" smtClean="0"/>
              <a:t>assertEquals</a:t>
            </a:r>
            <a:r>
              <a:rPr lang="en-US" sz="2000" dirty="0" smtClean="0"/>
              <a:t>(“hello”, “hello”);</a:t>
            </a:r>
          </a:p>
          <a:p>
            <a:pPr algn="l"/>
            <a:r>
              <a:rPr lang="en-US" sz="2000" dirty="0" err="1" smtClean="0"/>
              <a:t>assertEquals</a:t>
            </a:r>
            <a:r>
              <a:rPr lang="en-US" sz="2000" dirty="0" smtClean="0"/>
              <a:t>(false, “</a:t>
            </a:r>
            <a:r>
              <a:rPr lang="en-US" sz="2000" dirty="0" err="1" smtClean="0"/>
              <a:t>hello”.equals</a:t>
            </a:r>
            <a:r>
              <a:rPr lang="en-US" sz="2000" dirty="0" smtClean="0"/>
              <a:t>(“goodbye”);</a:t>
            </a:r>
          </a:p>
          <a:p>
            <a:pPr algn="l"/>
            <a:r>
              <a:rPr lang="en-US" sz="2000" dirty="0" err="1" smtClean="0"/>
              <a:t>assertTrue</a:t>
            </a:r>
            <a:r>
              <a:rPr lang="en-US" sz="2000" dirty="0" smtClean="0"/>
              <a:t>(“</a:t>
            </a:r>
            <a:r>
              <a:rPr lang="en-US" sz="2000" dirty="0" err="1" smtClean="0"/>
              <a:t>hello”.equals</a:t>
            </a:r>
            <a:r>
              <a:rPr lang="en-US" sz="2000" dirty="0" smtClean="0"/>
              <a:t>(“hello”);</a:t>
            </a:r>
          </a:p>
          <a:p>
            <a:pPr algn="l"/>
            <a:r>
              <a:rPr lang="en-US" sz="2000" dirty="0" err="1" smtClean="0"/>
              <a:t>assertFalse</a:t>
            </a:r>
            <a:r>
              <a:rPr lang="en-US" sz="2000" dirty="0" smtClean="0"/>
              <a:t>(“</a:t>
            </a:r>
            <a:r>
              <a:rPr lang="en-US" sz="2000" dirty="0" err="1" smtClean="0"/>
              <a:t>hello”.equals</a:t>
            </a:r>
            <a:r>
              <a:rPr lang="en-US" sz="2000" dirty="0" smtClean="0"/>
              <a:t>(“goodbye”);</a:t>
            </a:r>
            <a:endParaRPr lang="en-US" sz="2000" dirty="0"/>
          </a:p>
        </p:txBody>
      </p:sp>
      <p:sp>
        <p:nvSpPr>
          <p:cNvPr id="5" name="TextBox 4"/>
          <p:cNvSpPr txBox="1"/>
          <p:nvPr/>
        </p:nvSpPr>
        <p:spPr>
          <a:xfrm>
            <a:off x="768499" y="5061347"/>
            <a:ext cx="8143576" cy="707886"/>
          </a:xfrm>
          <a:prstGeom prst="rect">
            <a:avLst/>
          </a:prstGeom>
          <a:noFill/>
        </p:spPr>
        <p:txBody>
          <a:bodyPr wrap="none" rtlCol="0">
            <a:spAutoFit/>
          </a:bodyPr>
          <a:lstStyle/>
          <a:p>
            <a:pPr algn="l"/>
            <a:r>
              <a:rPr lang="en-US" sz="2000" dirty="0" err="1" smtClean="0"/>
              <a:t>assertEquals</a:t>
            </a:r>
            <a:r>
              <a:rPr lang="en-US" sz="2000" dirty="0" smtClean="0"/>
              <a:t>(“failure – strings should be equal”, true, “</a:t>
            </a:r>
            <a:r>
              <a:rPr lang="en-US" sz="2000" dirty="0" err="1" smtClean="0"/>
              <a:t>hello”.equals</a:t>
            </a:r>
            <a:r>
              <a:rPr lang="en-US" sz="2000" dirty="0" smtClean="0"/>
              <a:t>(“hello”);</a:t>
            </a:r>
          </a:p>
          <a:p>
            <a:pPr algn="l"/>
            <a:r>
              <a:rPr lang="en-US" sz="2000" dirty="0" err="1"/>
              <a:t>assertEquals</a:t>
            </a:r>
            <a:r>
              <a:rPr lang="en-US" sz="2000" dirty="0" smtClean="0"/>
              <a:t>(“failure – strings should be equal”, “hello</a:t>
            </a:r>
            <a:r>
              <a:rPr lang="en-US" sz="2000" dirty="0"/>
              <a:t>”, “hello</a:t>
            </a:r>
            <a:r>
              <a:rPr lang="en-US" sz="2000" dirty="0" smtClean="0"/>
              <a:t>”);</a:t>
            </a:r>
            <a:endParaRPr lang="en-US" sz="2000" dirty="0"/>
          </a:p>
        </p:txBody>
      </p:sp>
    </p:spTree>
    <p:extLst>
      <p:ext uri="{BB962C8B-B14F-4D97-AF65-F5344CB8AC3E}">
        <p14:creationId xmlns:p14="http://schemas.microsoft.com/office/powerpoint/2010/main" val="21072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09600" y="603250"/>
            <a:ext cx="7924800" cy="6178550"/>
          </a:xfrm>
          <a:prstGeom prst="rect">
            <a:avLst/>
          </a:prstGeom>
          <a:noFill/>
          <a:ln w="9525">
            <a:noFill/>
            <a:miter lim="800000"/>
            <a:headEnd/>
            <a:tailEnd/>
          </a:ln>
        </p:spPr>
      </p:pic>
      <p:sp>
        <p:nvSpPr>
          <p:cNvPr id="7171" name="TextBox 2"/>
          <p:cNvSpPr txBox="1">
            <a:spLocks noChangeArrowheads="1"/>
          </p:cNvSpPr>
          <p:nvPr/>
        </p:nvSpPr>
        <p:spPr bwMode="auto">
          <a:xfrm>
            <a:off x="493845" y="71438"/>
            <a:ext cx="2401619" cy="461665"/>
          </a:xfrm>
          <a:prstGeom prst="rect">
            <a:avLst/>
          </a:prstGeom>
          <a:noFill/>
          <a:ln w="9525">
            <a:noFill/>
            <a:miter lim="800000"/>
            <a:headEnd/>
            <a:tailEnd/>
          </a:ln>
        </p:spPr>
        <p:txBody>
          <a:bodyPr wrap="none">
            <a:spAutoFit/>
          </a:bodyPr>
          <a:lstStyle/>
          <a:p>
            <a:r>
              <a:rPr lang="en-US" dirty="0">
                <a:latin typeface="Lucida Sans" pitchFamily="34" charset="0"/>
              </a:rPr>
              <a:t>T</a:t>
            </a:r>
            <a:r>
              <a:rPr lang="en-US" sz="2400" dirty="0" smtClean="0">
                <a:latin typeface="Lucida Sans" pitchFamily="34" charset="0"/>
              </a:rPr>
              <a:t>he </a:t>
            </a:r>
            <a:r>
              <a:rPr lang="en-US" sz="2400" dirty="0">
                <a:latin typeface="Lucida Sans" pitchFamily="34" charset="0"/>
              </a:rPr>
              <a:t>class Book</a:t>
            </a:r>
          </a:p>
        </p:txBody>
      </p:sp>
    </p:spTree>
    <p:extLst>
      <p:ext uri="{BB962C8B-B14F-4D97-AF65-F5344CB8AC3E}">
        <p14:creationId xmlns:p14="http://schemas.microsoft.com/office/powerpoint/2010/main" val="3215594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2" cstate="print"/>
          <a:srcRect/>
          <a:stretch>
            <a:fillRect/>
          </a:stretch>
        </p:blipFill>
        <p:spPr bwMode="auto">
          <a:xfrm>
            <a:off x="152400" y="685800"/>
            <a:ext cx="8051800" cy="6038850"/>
          </a:xfrm>
          <a:prstGeom prst="rect">
            <a:avLst/>
          </a:prstGeom>
          <a:noFill/>
          <a:ln w="9525">
            <a:noFill/>
            <a:miter lim="800000"/>
            <a:headEnd/>
            <a:tailEnd/>
          </a:ln>
        </p:spPr>
      </p:pic>
      <p:sp>
        <p:nvSpPr>
          <p:cNvPr id="8195" name="Rectangle 1"/>
          <p:cNvSpPr>
            <a:spLocks noChangeArrowheads="1"/>
          </p:cNvSpPr>
          <p:nvPr/>
        </p:nvSpPr>
        <p:spPr bwMode="auto">
          <a:xfrm>
            <a:off x="0" y="76200"/>
            <a:ext cx="4186238" cy="461963"/>
          </a:xfrm>
          <a:prstGeom prst="rect">
            <a:avLst/>
          </a:prstGeom>
          <a:noFill/>
          <a:ln w="9525">
            <a:noFill/>
            <a:miter lim="800000"/>
            <a:headEnd/>
            <a:tailEnd/>
          </a:ln>
        </p:spPr>
        <p:txBody>
          <a:bodyPr wrap="none">
            <a:spAutoFit/>
          </a:bodyPr>
          <a:lstStyle/>
          <a:p>
            <a:r>
              <a:rPr lang="en-US" sz="2400" b="1">
                <a:latin typeface="Lucida Sans" pitchFamily="34" charset="0"/>
              </a:rPr>
              <a:t>The test case BookTester</a:t>
            </a:r>
            <a:endParaRPr lang="en-US" sz="2400">
              <a:latin typeface="Lucida Sans" pitchFamily="34" charset="0"/>
            </a:endParaRPr>
          </a:p>
        </p:txBody>
      </p:sp>
    </p:spTree>
    <p:extLst>
      <p:ext uri="{BB962C8B-B14F-4D97-AF65-F5344CB8AC3E}">
        <p14:creationId xmlns:p14="http://schemas.microsoft.com/office/powerpoint/2010/main" val="270260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190750" y="752475"/>
            <a:ext cx="4762500" cy="5353050"/>
          </a:xfrm>
          <a:prstGeom prst="rect">
            <a:avLst/>
          </a:prstGeom>
          <a:noFill/>
          <a:ln w="9525">
            <a:noFill/>
            <a:miter lim="800000"/>
            <a:headEnd/>
            <a:tailEnd/>
          </a:ln>
        </p:spPr>
      </p:pic>
    </p:spTree>
    <p:extLst>
      <p:ext uri="{BB962C8B-B14F-4D97-AF65-F5344CB8AC3E}">
        <p14:creationId xmlns:p14="http://schemas.microsoft.com/office/powerpoint/2010/main" val="210753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590800" y="6324600"/>
            <a:ext cx="3724275" cy="369888"/>
          </a:xfrm>
          <a:prstGeom prst="rect">
            <a:avLst/>
          </a:prstGeom>
          <a:noFill/>
          <a:ln w="9525">
            <a:noFill/>
            <a:miter lim="800000"/>
            <a:headEnd/>
            <a:tailEnd/>
          </a:ln>
        </p:spPr>
        <p:txBody>
          <a:bodyPr wrap="none">
            <a:spAutoFit/>
          </a:bodyPr>
          <a:lstStyle/>
          <a:p>
            <a:r>
              <a:rPr lang="en-US"/>
              <a:t>Select Browse for Class under test</a:t>
            </a:r>
          </a:p>
        </p:txBody>
      </p:sp>
      <p:pic>
        <p:nvPicPr>
          <p:cNvPr id="10243" name="Picture 4"/>
          <p:cNvPicPr>
            <a:picLocks noChangeAspect="1" noChangeArrowheads="1"/>
          </p:cNvPicPr>
          <p:nvPr/>
        </p:nvPicPr>
        <p:blipFill>
          <a:blip r:embed="rId2" cstate="print"/>
          <a:srcRect/>
          <a:stretch>
            <a:fillRect/>
          </a:stretch>
        </p:blipFill>
        <p:spPr bwMode="auto">
          <a:xfrm>
            <a:off x="2190750" y="752475"/>
            <a:ext cx="4762500" cy="5353050"/>
          </a:xfrm>
          <a:prstGeom prst="rect">
            <a:avLst/>
          </a:prstGeom>
          <a:noFill/>
          <a:ln w="9525">
            <a:noFill/>
            <a:miter lim="800000"/>
            <a:headEnd/>
            <a:tailEnd/>
          </a:ln>
        </p:spPr>
      </p:pic>
    </p:spTree>
    <p:extLst>
      <p:ext uri="{BB962C8B-B14F-4D97-AF65-F5344CB8AC3E}">
        <p14:creationId xmlns:p14="http://schemas.microsoft.com/office/powerpoint/2010/main" val="1830951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a:spLocks noChangeArrowheads="1"/>
          </p:cNvSpPr>
          <p:nvPr/>
        </p:nvSpPr>
        <p:spPr bwMode="auto">
          <a:xfrm>
            <a:off x="1524000" y="5867400"/>
            <a:ext cx="6612708" cy="830997"/>
          </a:xfrm>
          <a:prstGeom prst="rect">
            <a:avLst/>
          </a:prstGeom>
          <a:noFill/>
          <a:ln w="9525">
            <a:noFill/>
            <a:miter lim="800000"/>
            <a:headEnd/>
            <a:tailEnd/>
          </a:ln>
        </p:spPr>
        <p:txBody>
          <a:bodyPr wrap="none">
            <a:spAutoFit/>
          </a:bodyPr>
          <a:lstStyle/>
          <a:p>
            <a:pPr algn="l"/>
            <a:r>
              <a:rPr lang="en-US" dirty="0"/>
              <a:t>Select </a:t>
            </a:r>
            <a:r>
              <a:rPr lang="en-US" dirty="0" smtClean="0"/>
              <a:t>all the methods of Book that you want to test.</a:t>
            </a:r>
          </a:p>
          <a:p>
            <a:pPr algn="l"/>
            <a:r>
              <a:rPr lang="en-US" dirty="0" smtClean="0"/>
              <a:t>Then select next</a:t>
            </a:r>
            <a:endParaRPr lang="en-US" dirty="0"/>
          </a:p>
        </p:txBody>
      </p:sp>
      <p:pic>
        <p:nvPicPr>
          <p:cNvPr id="11267" name="Picture 4"/>
          <p:cNvPicPr>
            <a:picLocks noChangeAspect="1" noChangeArrowheads="1"/>
          </p:cNvPicPr>
          <p:nvPr/>
        </p:nvPicPr>
        <p:blipFill>
          <a:blip r:embed="rId2" cstate="print"/>
          <a:srcRect/>
          <a:stretch>
            <a:fillRect/>
          </a:stretch>
        </p:blipFill>
        <p:spPr bwMode="auto">
          <a:xfrm>
            <a:off x="2209800" y="228600"/>
            <a:ext cx="4762500" cy="5353050"/>
          </a:xfrm>
          <a:prstGeom prst="rect">
            <a:avLst/>
          </a:prstGeom>
          <a:noFill/>
          <a:ln w="9525">
            <a:noFill/>
            <a:miter lim="800000"/>
            <a:headEnd/>
            <a:tailEnd/>
          </a:ln>
        </p:spPr>
      </p:pic>
      <p:sp>
        <p:nvSpPr>
          <p:cNvPr id="2" name="Oval 1"/>
          <p:cNvSpPr/>
          <p:nvPr/>
        </p:nvSpPr>
        <p:spPr bwMode="auto">
          <a:xfrm>
            <a:off x="2743200" y="1371600"/>
            <a:ext cx="381000" cy="1295400"/>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000670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4702</TotalTime>
  <Words>478</Words>
  <Application>Microsoft Office PowerPoint</Application>
  <PresentationFormat>On-screen Show (4:3)</PresentationFormat>
  <Paragraphs>70</Paragraphs>
  <Slides>18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 Arial</vt:lpstr>
      <vt:lpstr>Arial</vt:lpstr>
      <vt:lpstr>Helvetica Neue</vt:lpstr>
      <vt:lpstr>Lucida Sans</vt:lpstr>
      <vt:lpstr>Noto Sans Symbols</vt:lpstr>
      <vt:lpstr>Times New Roman</vt:lpstr>
      <vt:lpstr>Tw Cen MT</vt:lpstr>
      <vt:lpstr>ヒラギノ角ゴ Pro W3</vt:lpstr>
      <vt:lpstr>2_Gaddis_CntrlStrc</vt:lpstr>
      <vt:lpstr>3_Gaddis_CntrlStrc</vt:lpstr>
      <vt:lpstr>Module 9 Junit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Guidelines for JUnit Tests</vt:lpstr>
      <vt:lpstr>Guidelines for JUnit Tests</vt:lpstr>
    </vt:vector>
  </TitlesOfParts>
  <Manager/>
  <Company>©2008 Pearson Addison-Wesley. All rights reserved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keywords/>
  <dc:description/>
  <cp:lastModifiedBy>Vahabzadeh Monshi, Khandan</cp:lastModifiedBy>
  <cp:revision>139</cp:revision>
  <cp:lastPrinted>2009-04-22T19:24:48Z</cp:lastPrinted>
  <dcterms:created xsi:type="dcterms:W3CDTF">2003-06-09T20:51:31Z</dcterms:created>
  <dcterms:modified xsi:type="dcterms:W3CDTF">2018-07-30T23:19:47Z</dcterms:modified>
  <cp:category/>
</cp:coreProperties>
</file>