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00" r:id="rId2"/>
  </p:sldMasterIdLst>
  <p:notesMasterIdLst>
    <p:notesMasterId r:id="rId18"/>
  </p:notesMasterIdLst>
  <p:sldIdLst>
    <p:sldId id="474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  <p:sldId id="487" r:id="rId16"/>
    <p:sldId id="488" r:id="rId1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4896"/>
    <a:srgbClr val="FF6699"/>
    <a:srgbClr val="CCFFCC"/>
    <a:srgbClr val="99FFCC"/>
    <a:srgbClr val="FF00FF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16" autoAdjust="0"/>
    <p:restoredTop sz="94625" autoAdjust="0"/>
  </p:normalViewPr>
  <p:slideViewPr>
    <p:cSldViewPr>
      <p:cViewPr varScale="1">
        <p:scale>
          <a:sx n="84" d="100"/>
          <a:sy n="84" d="100"/>
        </p:scale>
        <p:origin x="96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fld id="{FC6ED63E-E1BB-4EC7-A1D1-DC39C5718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05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9B3F65E-ECAE-49E2-8010-C14EA55C2BB9}" type="slidenum">
              <a:rPr kumimoji="0"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kumimoji="0" lang="en-US" altLang="en-US" smtClean="0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44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7607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1828800" y="2057400"/>
            <a:ext cx="54864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Starting Out with Java: </a:t>
            </a:r>
            <a:br>
              <a:rPr lang="en-US" b="1">
                <a:latin typeface="Arial" pitchFamily="34" charset="0"/>
                <a:cs typeface="+mn-cs"/>
              </a:rPr>
            </a:br>
            <a:r>
              <a:rPr lang="en-US" b="1">
                <a:latin typeface="Arial" pitchFamily="34" charset="0"/>
                <a:cs typeface="+mn-cs"/>
              </a:rPr>
              <a:t>From Control Structures through Objects</a:t>
            </a:r>
            <a:br>
              <a:rPr lang="en-US" b="1">
                <a:latin typeface="Arial" pitchFamily="34" charset="0"/>
                <a:cs typeface="+mn-cs"/>
              </a:rPr>
            </a:br>
            <a:endParaRPr lang="en-US" b="1">
              <a:latin typeface="Arial" pitchFamily="34" charset="0"/>
              <a:cs typeface="+mn-cs"/>
            </a:endParaRPr>
          </a:p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Fifth Edition</a:t>
            </a:r>
          </a:p>
          <a:p>
            <a:pPr>
              <a:defRPr/>
            </a:pPr>
            <a:endParaRPr lang="en-US" b="1">
              <a:latin typeface="Arial" pitchFamily="34" charset="0"/>
              <a:cs typeface="+mn-cs"/>
            </a:endParaRPr>
          </a:p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by Tony Gaddis</a:t>
            </a:r>
          </a:p>
          <a:p>
            <a:pPr>
              <a:spcBef>
                <a:spcPct val="50000"/>
              </a:spcBef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pic>
        <p:nvPicPr>
          <p:cNvPr id="4" name="Picture 10" descr="DG_Bar_Blue_USLetter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4FF19F3-C27A-438B-A779-8407EC8D2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D3D4487-F3E7-4AB8-BF9B-4AC0DB3F9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0600" y="6305550"/>
            <a:ext cx="4343400" cy="476250"/>
          </a:xfrm>
          <a:prstGeom prst="rect">
            <a:avLst/>
          </a:prstGeom>
        </p:spPr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8593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457200" y="1676400"/>
            <a:ext cx="3581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6000" b="1" dirty="0" smtClean="0">
                <a:solidFill>
                  <a:srgbClr val="4B760B"/>
                </a:solidFill>
                <a:latin typeface="Tw Cen MT" panose="020B0602020104020603" pitchFamily="34" charset="0"/>
              </a:rPr>
              <a:t>Module 12</a:t>
            </a: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685800" y="2590800"/>
            <a:ext cx="3048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 smtClean="0">
                <a:solidFill>
                  <a:srgbClr val="000000"/>
                </a:solidFill>
                <a:latin typeface="Tw Cen MT" pitchFamily="34" charset="0"/>
              </a:rPr>
              <a:t>Using a Debugger</a:t>
            </a:r>
          </a:p>
        </p:txBody>
      </p:sp>
      <p:pic>
        <p:nvPicPr>
          <p:cNvPr id="5" name="Picture 4" descr="http://hepm-highered.pearsoned.com/mdb/bigcovers/7/0134038177_i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788" y="685800"/>
            <a:ext cx="38989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180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9A4C25"/>
              </a:buClr>
              <a:defRPr/>
            </a:lvl1pPr>
            <a:lvl2pPr>
              <a:buClr>
                <a:srgbClr val="9A4C25"/>
              </a:buClr>
              <a:defRPr/>
            </a:lvl2pPr>
            <a:lvl3pPr>
              <a:buClr>
                <a:srgbClr val="9A4C25"/>
              </a:buClr>
              <a:defRPr/>
            </a:lvl3pPr>
            <a:lvl4pPr>
              <a:buClr>
                <a:srgbClr val="9A4C25"/>
              </a:buClr>
              <a:defRPr/>
            </a:lvl4pPr>
            <a:lvl5pPr>
              <a:buClr>
                <a:srgbClr val="9A4C2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28048078-70A1-46EB-B56F-45B4C578260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3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456DF4D7-3917-482C-94D4-A2BDF391FEE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2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AD2092B4-D109-407D-9C4B-FCA98D5205C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22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2658F693-28DD-40DB-9675-D002322616E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397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E634135F-6B09-476E-962A-C6408616BB8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399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713C83D7-F914-42C5-B047-00A8A6FE614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8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E178DDB-7C6F-4044-B19D-63B1F3E4D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F2994320-3A5C-4D51-9CCE-3FDAA321CE8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96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385561C2-3875-4A13-9F30-720F5D18FB0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82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7E891737-5186-4363-A46B-4A146B82529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2183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6A9467D9-E3A9-48A0-BEA2-9664BA90E40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34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C5B3037-3DDB-4BB4-8092-B1357F14F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1E4C668-81BD-4E37-90AE-60CFBC1E4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8A2423B-038F-4E6E-A77F-671D77603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520BA7B-5316-4DAA-A42E-EE21600FB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C2916C2-DEA5-4E84-8506-E77BEC9E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0BA8BF2-F480-40DC-8740-577CE1C0B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FA0F7ED-0DC9-455B-9313-C9A0499D6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AutoShape 2"/>
          <p:cNvSpPr>
            <a:spLocks noChangeArrowheads="1"/>
          </p:cNvSpPr>
          <p:nvPr userDrawn="1"/>
        </p:nvSpPr>
        <p:spPr bwMode="auto">
          <a:xfrm flipH="1">
            <a:off x="-1588" y="-9525"/>
            <a:ext cx="9140826" cy="21336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CCFFCC"/>
              </a:gs>
              <a:gs pos="100000">
                <a:srgbClr val="CCFFCC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5923EB6A-7CCF-4F66-BBF4-D94094B18A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sz="1200">
                <a:solidFill>
                  <a:srgbClr val="000000"/>
                </a:solidFill>
                <a:latin typeface=" Arial"/>
                <a:cs typeface="+mn-cs"/>
              </a:rPr>
              <a:t>©</a:t>
            </a:r>
            <a:r>
              <a:rPr lang="en-US" sz="1200" smtClean="0">
                <a:solidFill>
                  <a:srgbClr val="000000"/>
                </a:solidFill>
                <a:latin typeface=" Arial"/>
                <a:cs typeface="+mn-cs"/>
              </a:rPr>
              <a:t>2016 </a:t>
            </a:r>
            <a:r>
              <a:rPr lang="en-US" sz="1200" dirty="0">
                <a:solidFill>
                  <a:srgbClr val="000000"/>
                </a:solidFill>
                <a:latin typeface=" Arial"/>
                <a:cs typeface="+mn-cs"/>
              </a:rPr>
              <a:t>Pearson Education, Inc. Upper Saddle River, NJ. All Rights Reserved.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9031" name="Rectangle 7"/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712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6B9DE9DB-CCF4-450E-A0A4-7314FF3F5E8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en-US" altLang="en-US" sz="1200" dirty="0" smtClean="0">
                <a:solidFill>
                  <a:srgbClr val="000000"/>
                </a:solidFill>
                <a:latin typeface=" Arial"/>
              </a:rPr>
              <a:t>©2016 Pearson Education, Inc. Upper Saddle River, NJ. All Rights Reserved.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7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9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334742"/>
            <a:ext cx="8763000" cy="3046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2590800" y="4114800"/>
            <a:ext cx="1171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/>
              <a:t>Step over</a:t>
            </a:r>
          </a:p>
        </p:txBody>
      </p:sp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609600" y="4114800"/>
            <a:ext cx="1095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/>
              <a:t>Step into</a:t>
            </a:r>
          </a:p>
        </p:txBody>
      </p:sp>
      <p:cxnSp>
        <p:nvCxnSpPr>
          <p:cNvPr id="7" name="Straight Arrow Connector 6"/>
          <p:cNvCxnSpPr>
            <a:stCxn id="34820" idx="0"/>
          </p:cNvCxnSpPr>
          <p:nvPr/>
        </p:nvCxnSpPr>
        <p:spPr>
          <a:xfrm flipH="1" flipV="1">
            <a:off x="1704975" y="3381376"/>
            <a:ext cx="1471613" cy="7334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4821" idx="0"/>
          </p:cNvCxnSpPr>
          <p:nvPr/>
        </p:nvCxnSpPr>
        <p:spPr>
          <a:xfrm flipV="1">
            <a:off x="1157288" y="3352799"/>
            <a:ext cx="290512" cy="7620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auto">
          <a:xfrm>
            <a:off x="228600" y="6464717"/>
            <a:ext cx="5334000" cy="2408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35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A7D9D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138449" y="1043308"/>
            <a:ext cx="8853152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2800" dirty="0" smtClean="0"/>
              <a:t>- Execution </a:t>
            </a:r>
            <a:r>
              <a:rPr lang="en-US" sz="2800" dirty="0"/>
              <a:t>is suspended whenever a breakpoint is reached </a:t>
            </a:r>
          </a:p>
          <a:p>
            <a:pPr algn="l">
              <a:spcBef>
                <a:spcPts val="0"/>
              </a:spcBef>
            </a:pPr>
            <a:r>
              <a:rPr lang="en-US" sz="2800" dirty="0" smtClean="0"/>
              <a:t> - In </a:t>
            </a:r>
            <a:r>
              <a:rPr lang="en-US" sz="2800" dirty="0"/>
              <a:t>a debugger, a program runs at full speed until it reaches a breakpoint </a:t>
            </a:r>
          </a:p>
          <a:p>
            <a:pPr algn="l">
              <a:spcBef>
                <a:spcPts val="0"/>
              </a:spcBef>
            </a:pPr>
            <a:r>
              <a:rPr lang="en-US" sz="2800" dirty="0" smtClean="0"/>
              <a:t> - When </a:t>
            </a:r>
            <a:r>
              <a:rPr lang="en-US" sz="2800" dirty="0"/>
              <a:t>execution stops you can: </a:t>
            </a:r>
          </a:p>
          <a:p>
            <a:pPr marL="457200" lvl="2" algn="l">
              <a:spcBef>
                <a:spcPts val="0"/>
              </a:spcBef>
            </a:pPr>
            <a:r>
              <a:rPr lang="en-US" i="1" dirty="0" smtClean="0"/>
              <a:t> - Inspect </a:t>
            </a:r>
            <a:r>
              <a:rPr lang="en-US" i="1" dirty="0"/>
              <a:t>variables </a:t>
            </a:r>
          </a:p>
          <a:p>
            <a:pPr marL="457200" lvl="2" algn="l">
              <a:spcBef>
                <a:spcPts val="0"/>
              </a:spcBef>
            </a:pPr>
            <a:r>
              <a:rPr lang="en-US" i="1" dirty="0" smtClean="0"/>
              <a:t> - Step </a:t>
            </a:r>
            <a:r>
              <a:rPr lang="en-US" i="1" dirty="0"/>
              <a:t>through the program a line at a time </a:t>
            </a:r>
          </a:p>
          <a:p>
            <a:pPr marL="457200" lvl="2" algn="l">
              <a:spcBef>
                <a:spcPts val="0"/>
              </a:spcBef>
            </a:pPr>
            <a:r>
              <a:rPr lang="en-US" i="1" dirty="0" smtClean="0"/>
              <a:t> - Or</a:t>
            </a:r>
            <a:r>
              <a:rPr lang="en-US" i="1" dirty="0"/>
              <a:t>, continue running the program at full speed until it reaches the next breakpoint</a:t>
            </a:r>
            <a:r>
              <a:rPr lang="en-US" dirty="0"/>
              <a:t> </a:t>
            </a:r>
          </a:p>
          <a:p>
            <a:pPr algn="l">
              <a:spcBef>
                <a:spcPts val="0"/>
              </a:spcBef>
            </a:pPr>
            <a:r>
              <a:rPr lang="en-US" sz="2800" dirty="0" smtClean="0"/>
              <a:t> -</a:t>
            </a:r>
            <a:r>
              <a:rPr lang="en-US" sz="2800" baseline="0" dirty="0" smtClean="0"/>
              <a:t> </a:t>
            </a:r>
            <a:r>
              <a:rPr lang="en-US" sz="2800" dirty="0" smtClean="0"/>
              <a:t>When </a:t>
            </a:r>
            <a:r>
              <a:rPr lang="en-US" sz="2800" dirty="0"/>
              <a:t>program terminates, debugger stops as well </a:t>
            </a:r>
          </a:p>
          <a:p>
            <a:pPr algn="l">
              <a:spcBef>
                <a:spcPts val="0"/>
              </a:spcBef>
            </a:pPr>
            <a:r>
              <a:rPr lang="en-US" sz="2800" dirty="0" smtClean="0"/>
              <a:t> - Breakpoints </a:t>
            </a:r>
            <a:r>
              <a:rPr lang="en-US" sz="2800" dirty="0"/>
              <a:t>stay active until you remove them </a:t>
            </a:r>
          </a:p>
          <a:p>
            <a:pPr algn="l">
              <a:spcBef>
                <a:spcPts val="0"/>
              </a:spcBef>
            </a:pPr>
            <a:r>
              <a:rPr lang="en-US" sz="2800" dirty="0" smtClean="0"/>
              <a:t> -</a:t>
            </a:r>
            <a:r>
              <a:rPr lang="en-US" sz="2800" baseline="0" dirty="0" smtClean="0"/>
              <a:t> </a:t>
            </a:r>
            <a:r>
              <a:rPr lang="en-US" sz="2800" dirty="0" smtClean="0"/>
              <a:t>Two </a:t>
            </a:r>
            <a:r>
              <a:rPr lang="en-US" sz="2800" dirty="0"/>
              <a:t>variations of single-step command: </a:t>
            </a:r>
          </a:p>
          <a:p>
            <a:pPr marL="457200" lvl="2" algn="l">
              <a:spcBef>
                <a:spcPts val="0"/>
              </a:spcBef>
            </a:pPr>
            <a:r>
              <a:rPr lang="en-US" i="1" dirty="0" smtClean="0"/>
              <a:t> - Step </a:t>
            </a:r>
            <a:r>
              <a:rPr lang="en-US" i="1" dirty="0"/>
              <a:t>Over: Skips method calls </a:t>
            </a:r>
          </a:p>
          <a:p>
            <a:pPr marL="457200" lvl="2" algn="l">
              <a:spcBef>
                <a:spcPts val="0"/>
              </a:spcBef>
            </a:pPr>
            <a:r>
              <a:rPr lang="en-US" i="1" dirty="0" smtClean="0"/>
              <a:t> - Step </a:t>
            </a:r>
            <a:r>
              <a:rPr lang="en-US" i="1" dirty="0"/>
              <a:t>Into: Steps inside method calls 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7010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sz="3600" b="1">
                <a:latin typeface="Lucida Sans" pitchFamily="-107" charset="0"/>
              </a:rPr>
              <a:t>Debugging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316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A7D9D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491490" y="4269005"/>
            <a:ext cx="868680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236538" indent="-236538" algn="l">
              <a:spcBef>
                <a:spcPct val="50000"/>
              </a:spcBef>
              <a:buFont typeface="Arial" charset="0"/>
              <a:buChar char="•"/>
            </a:pPr>
            <a:r>
              <a:rPr lang="en-US" dirty="0">
                <a:latin typeface="Courier New" pitchFamily="-107" charset="0"/>
              </a:rPr>
              <a:t> </a:t>
            </a:r>
            <a:r>
              <a:rPr lang="en-US" sz="2800" dirty="0"/>
              <a:t>When you step over method calls, you get to the next line</a:t>
            </a:r>
            <a:r>
              <a:rPr lang="en-US" sz="2800" dirty="0" smtClean="0"/>
              <a:t>:</a:t>
            </a:r>
            <a:endParaRPr lang="en-US" sz="2800" dirty="0"/>
          </a:p>
          <a:p>
            <a:pPr marL="236538" indent="-236538" algn="l">
              <a:spcBef>
                <a:spcPct val="50000"/>
              </a:spcBef>
            </a:pPr>
            <a:r>
              <a:rPr lang="en-US" dirty="0">
                <a:latin typeface="Courier New" pitchFamily="-107" charset="0"/>
              </a:rPr>
              <a:t>	</a:t>
            </a:r>
            <a:r>
              <a:rPr lang="en-US" dirty="0"/>
              <a:t> 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("We have counted " + </a:t>
            </a:r>
            <a:r>
              <a:rPr lang="en-US" i="1" dirty="0" err="1"/>
              <a:t>counter.getResult</a:t>
            </a:r>
            <a:r>
              <a:rPr lang="en-US" i="1" dirty="0"/>
              <a:t>());</a:t>
            </a:r>
            <a:endParaRPr lang="en-US" sz="2800" dirty="0">
              <a:latin typeface="Courier New" pitchFamily="-107" charset="0"/>
            </a:endParaRP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0" y="152400"/>
            <a:ext cx="7010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sz="3600" b="1" dirty="0">
                <a:latin typeface="Lucida Sans" pitchFamily="-107" charset="0"/>
              </a:rPr>
              <a:t>Single-step Example</a:t>
            </a:r>
          </a:p>
        </p:txBody>
      </p:sp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69199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478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A7D9D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4" name="Rectangle 3"/>
          <p:cNvSpPr>
            <a:spLocks noChangeArrowheads="1"/>
          </p:cNvSpPr>
          <p:nvPr/>
        </p:nvSpPr>
        <p:spPr bwMode="auto">
          <a:xfrm>
            <a:off x="152400" y="3931503"/>
            <a:ext cx="91440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36538" indent="-236538" algn="l">
              <a:buFont typeface="Arial" charset="0"/>
              <a:buChar char="•"/>
              <a:defRPr/>
            </a:pPr>
            <a:r>
              <a:rPr lang="en-US" dirty="0"/>
              <a:t>However, if you step into method calls, you enter the first line of the </a:t>
            </a:r>
            <a:r>
              <a:rPr lang="en-US" sz="2000" dirty="0">
                <a:solidFill>
                  <a:srgbClr val="5F5F5F"/>
                </a:solidFill>
                <a:latin typeface="Courier New" pitchFamily="-107" charset="0"/>
              </a:rPr>
              <a:t>count</a:t>
            </a:r>
            <a:r>
              <a:rPr lang="en-US" dirty="0"/>
              <a:t> method:</a:t>
            </a:r>
          </a:p>
          <a:p>
            <a:pPr marL="236538" indent="-236538" algn="l">
              <a:defRPr/>
            </a:pPr>
            <a:r>
              <a:rPr lang="en-US" dirty="0"/>
              <a:t> </a:t>
            </a:r>
          </a:p>
          <a:p>
            <a:pPr algn="l">
              <a:defRPr/>
            </a:pPr>
            <a:r>
              <a:rPr lang="en-US" sz="2000" dirty="0">
                <a:latin typeface="Courier New" pitchFamily="-107" charset="0"/>
              </a:rPr>
              <a:t>	</a:t>
            </a:r>
            <a:r>
              <a:rPr lang="en-US" sz="2000" b="1" dirty="0"/>
              <a:t> public void count() {</a:t>
            </a:r>
          </a:p>
          <a:p>
            <a:pPr algn="l">
              <a:defRPr/>
            </a:pPr>
            <a:r>
              <a:rPr lang="nn-NO" sz="2000" b="1" dirty="0"/>
              <a:t>		for (int i = 0; i &lt; 100; i++) {</a:t>
            </a:r>
          </a:p>
          <a:p>
            <a:pPr algn="l">
              <a:defRPr/>
            </a:pPr>
            <a:r>
              <a:rPr lang="en-US" sz="2000" dirty="0"/>
              <a:t>			result += </a:t>
            </a:r>
            <a:r>
              <a:rPr lang="en-US" sz="2000" dirty="0" err="1"/>
              <a:t>i</a:t>
            </a:r>
            <a:r>
              <a:rPr lang="en-US" sz="2000" dirty="0"/>
              <a:t> +1; </a:t>
            </a:r>
          </a:p>
          <a:p>
            <a:pPr algn="l">
              <a:defRPr/>
            </a:pPr>
            <a:r>
              <a:rPr lang="en-US" sz="2000" dirty="0"/>
              <a:t>		}		</a:t>
            </a:r>
          </a:p>
          <a:p>
            <a:pPr algn="l">
              <a:defRPr/>
            </a:pPr>
            <a:r>
              <a:rPr lang="en-US" sz="2000" dirty="0"/>
              <a:t>	}</a:t>
            </a:r>
            <a:endParaRPr lang="en-US" sz="2000" dirty="0">
              <a:solidFill>
                <a:srgbClr val="5F5F5F"/>
              </a:solidFill>
              <a:latin typeface="Courier New" pitchFamily="-107" charset="0"/>
            </a:endParaRP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0" y="152400"/>
            <a:ext cx="7010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sz="3600" b="1">
                <a:latin typeface="Lucida Sans" pitchFamily="-107" charset="0"/>
              </a:rPr>
              <a:t>Single-step Example (cont.)</a:t>
            </a:r>
          </a:p>
        </p:txBody>
      </p:sp>
      <p:pic>
        <p:nvPicPr>
          <p:cNvPr id="37894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69199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228600" y="6464717"/>
            <a:ext cx="5334000" cy="2408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232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Box 2"/>
          <p:cNvSpPr txBox="1">
            <a:spLocks noChangeArrowheads="1"/>
          </p:cNvSpPr>
          <p:nvPr/>
        </p:nvSpPr>
        <p:spPr bwMode="auto">
          <a:xfrm>
            <a:off x="481566" y="1524000"/>
            <a:ext cx="69749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sz="3200" dirty="0"/>
              <a:t>Window -&gt; Open Perspective -&gt; Java</a:t>
            </a: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607648" y="914400"/>
            <a:ext cx="590283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sz="2800" dirty="0"/>
              <a:t>To get out of the debug perspective:</a:t>
            </a:r>
          </a:p>
          <a:p>
            <a:pPr eaLnBrk="1" hangingPunct="1"/>
            <a:endParaRPr lang="en-US" sz="28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28600" y="6464717"/>
            <a:ext cx="5334000" cy="2408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70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600200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http://eclipsetutorial.sourceforge.net/debugger.html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2209800"/>
            <a:ext cx="8675370" cy="243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9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A7D9D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0" y="152400"/>
            <a:ext cx="7010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sz="3600" b="1">
                <a:latin typeface="Lucida Sans" pitchFamily="-107" charset="0"/>
              </a:rPr>
              <a:t>Using a Debugger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8600" y="6464717"/>
            <a:ext cx="5334000" cy="2408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" y="2016542"/>
            <a:ext cx="595312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38400" y="1109246"/>
            <a:ext cx="4176143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Because we’ve all been here:</a:t>
            </a:r>
            <a:endParaRPr 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701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A7D9D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533400" y="1140717"/>
            <a:ext cx="82296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/>
              <a:t>Debugger</a:t>
            </a:r>
            <a:r>
              <a:rPr lang="en-US" sz="2800" b="1" dirty="0"/>
              <a:t>:</a:t>
            </a:r>
            <a:r>
              <a:rPr lang="en-US" sz="2800" dirty="0"/>
              <a:t> a program to execute your program and analyze its run-time behavior 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dirty="0"/>
              <a:t>debugger lets you stop and restart your program, see contents of variables, and step through it 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larger your programs, the harder to debug them simply by inserting print commands 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Debuggers </a:t>
            </a:r>
            <a:r>
              <a:rPr lang="en-US" sz="2800" dirty="0"/>
              <a:t>can be part of your IDE (e.g. Eclipse, </a:t>
            </a:r>
            <a:r>
              <a:rPr lang="en-US" sz="2800" dirty="0" err="1"/>
              <a:t>BlueJ</a:t>
            </a:r>
            <a:r>
              <a:rPr lang="en-US" sz="2800" dirty="0"/>
              <a:t>) or separate programs (e.g. </a:t>
            </a:r>
            <a:r>
              <a:rPr lang="en-US" sz="2800" dirty="0" err="1"/>
              <a:t>JSwat</a:t>
            </a:r>
            <a:r>
              <a:rPr lang="en-US" sz="2800" dirty="0"/>
              <a:t>) 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Three </a:t>
            </a:r>
            <a:r>
              <a:rPr lang="en-US" sz="2800" dirty="0"/>
              <a:t>key concepts: </a:t>
            </a:r>
          </a:p>
          <a:p>
            <a:pPr marL="457200" lvl="2" algn="l">
              <a:spcBef>
                <a:spcPts val="0"/>
              </a:spcBef>
            </a:pPr>
            <a:r>
              <a:rPr lang="en-US" i="1" dirty="0" smtClean="0"/>
              <a:t> - Breakpoints </a:t>
            </a:r>
            <a:endParaRPr lang="en-US" i="1" dirty="0"/>
          </a:p>
          <a:p>
            <a:pPr marL="457200" lvl="2" algn="l">
              <a:spcBef>
                <a:spcPts val="0"/>
              </a:spcBef>
            </a:pPr>
            <a:r>
              <a:rPr lang="en-US" i="1" dirty="0" smtClean="0"/>
              <a:t> - Single-stepping </a:t>
            </a:r>
            <a:endParaRPr lang="en-US" i="1" dirty="0"/>
          </a:p>
          <a:p>
            <a:pPr marL="457200" lvl="2" algn="l">
              <a:spcBef>
                <a:spcPts val="0"/>
              </a:spcBef>
            </a:pPr>
            <a:r>
              <a:rPr lang="en-US" i="1" dirty="0" smtClean="0"/>
              <a:t> - Inspecting </a:t>
            </a:r>
            <a:r>
              <a:rPr lang="en-US" i="1" dirty="0"/>
              <a:t>variables</a:t>
            </a:r>
            <a:endParaRPr lang="en-US" sz="2800" dirty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0" y="152400"/>
            <a:ext cx="7010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sz="3600" b="1">
                <a:latin typeface="Lucida Sans" pitchFamily="-107" charset="0"/>
              </a:rPr>
              <a:t>Using a Debugger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8600" y="6464717"/>
            <a:ext cx="5334000" cy="2408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3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28600" y="6464717"/>
            <a:ext cx="5334000" cy="2408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304800" y="0"/>
            <a:ext cx="79248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dirty="0"/>
              <a:t>public class Main {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/**</a:t>
            </a:r>
          </a:p>
          <a:p>
            <a:pPr algn="l"/>
            <a:r>
              <a:rPr lang="en-US" sz="1600" dirty="0"/>
              <a:t> * @</a:t>
            </a:r>
            <a:r>
              <a:rPr lang="en-US" sz="1600" dirty="0" err="1"/>
              <a:t>param</a:t>
            </a:r>
            <a:r>
              <a:rPr lang="en-US" sz="1600" dirty="0"/>
              <a:t> </a:t>
            </a:r>
            <a:r>
              <a:rPr lang="en-US" sz="1600" dirty="0" err="1"/>
              <a:t>args</a:t>
            </a:r>
            <a:endParaRPr lang="en-US" sz="1600" dirty="0"/>
          </a:p>
          <a:p>
            <a:pPr algn="l"/>
            <a:r>
              <a:rPr lang="en-US" sz="1600" dirty="0"/>
              <a:t> */</a:t>
            </a:r>
          </a:p>
          <a:p>
            <a:pPr lvl="1" algn="l"/>
            <a:r>
              <a:rPr lang="en-US" sz="1600" dirty="0"/>
              <a:t>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lvl="2" algn="l"/>
            <a:r>
              <a:rPr lang="en-US" sz="1600" dirty="0"/>
              <a:t>Counter </a:t>
            </a:r>
            <a:r>
              <a:rPr lang="en-US" sz="1600" dirty="0" err="1"/>
              <a:t>counter</a:t>
            </a:r>
            <a:r>
              <a:rPr lang="en-US" sz="1600" dirty="0"/>
              <a:t> = new Counter();</a:t>
            </a:r>
          </a:p>
          <a:p>
            <a:pPr lvl="2" algn="l"/>
            <a:r>
              <a:rPr lang="en-US" sz="1600" dirty="0" err="1"/>
              <a:t>counter.count</a:t>
            </a:r>
            <a:r>
              <a:rPr lang="en-US" sz="1600" dirty="0"/>
              <a:t>();</a:t>
            </a:r>
          </a:p>
          <a:p>
            <a:pPr lvl="2" algn="l"/>
            <a:r>
              <a:rPr lang="en-US" sz="1600" dirty="0" err="1"/>
              <a:t>System.</a:t>
            </a:r>
            <a:r>
              <a:rPr lang="en-US" sz="1600" i="1" dirty="0" err="1"/>
              <a:t>out.println</a:t>
            </a:r>
            <a:r>
              <a:rPr lang="en-US" sz="1600" i="1" dirty="0"/>
              <a:t>("We have counted " + </a:t>
            </a:r>
            <a:r>
              <a:rPr lang="en-US" sz="1600" i="1" dirty="0" err="1"/>
              <a:t>counter.getResult</a:t>
            </a:r>
            <a:r>
              <a:rPr lang="en-US" sz="1600" i="1" dirty="0"/>
              <a:t>());</a:t>
            </a:r>
          </a:p>
          <a:p>
            <a:pPr lvl="1" algn="l"/>
            <a:r>
              <a:rPr lang="en-US" sz="1600" dirty="0"/>
              <a:t>}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}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228600" y="3336191"/>
            <a:ext cx="73914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dirty="0"/>
              <a:t>public class Counter {</a:t>
            </a:r>
          </a:p>
          <a:p>
            <a:pPr lvl="1" algn="l"/>
            <a:r>
              <a:rPr lang="en-US" sz="1600" dirty="0"/>
              <a:t>private </a:t>
            </a:r>
            <a:r>
              <a:rPr lang="en-US" sz="1600" dirty="0" err="1"/>
              <a:t>int</a:t>
            </a:r>
            <a:r>
              <a:rPr lang="en-US" sz="1600" dirty="0"/>
              <a:t> result=0;</a:t>
            </a:r>
          </a:p>
          <a:p>
            <a:pPr lvl="1" algn="l"/>
            <a:endParaRPr lang="en-US" sz="1600" dirty="0"/>
          </a:p>
          <a:p>
            <a:pPr lvl="1" algn="l"/>
            <a:r>
              <a:rPr lang="en-US" sz="1600" dirty="0"/>
              <a:t>public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getResult</a:t>
            </a:r>
            <a:r>
              <a:rPr lang="en-US" sz="1600" dirty="0"/>
              <a:t>() {</a:t>
            </a:r>
          </a:p>
          <a:p>
            <a:pPr lvl="2" algn="l"/>
            <a:r>
              <a:rPr lang="en-US" sz="1600" dirty="0"/>
              <a:t>return result; </a:t>
            </a:r>
          </a:p>
          <a:p>
            <a:pPr lvl="1" algn="l"/>
            <a:r>
              <a:rPr lang="en-US" sz="1600" dirty="0"/>
              <a:t>}</a:t>
            </a:r>
          </a:p>
          <a:p>
            <a:pPr algn="l"/>
            <a:endParaRPr lang="en-US" sz="1600" dirty="0"/>
          </a:p>
          <a:p>
            <a:pPr lvl="1" algn="l"/>
            <a:r>
              <a:rPr lang="en-US" sz="1600" dirty="0"/>
              <a:t>public void count() {</a:t>
            </a:r>
          </a:p>
          <a:p>
            <a:pPr lvl="2" algn="l"/>
            <a:r>
              <a:rPr lang="nn-NO" sz="1600" dirty="0"/>
              <a:t>for (int i = 0; i &lt; 100; i++) {</a:t>
            </a:r>
          </a:p>
          <a:p>
            <a:pPr lvl="3" algn="l"/>
            <a:r>
              <a:rPr lang="en-US" sz="1600" dirty="0"/>
              <a:t>result += </a:t>
            </a:r>
            <a:r>
              <a:rPr lang="en-US" sz="1600" dirty="0" err="1"/>
              <a:t>i</a:t>
            </a:r>
            <a:r>
              <a:rPr lang="en-US" sz="1600" dirty="0"/>
              <a:t> +1; </a:t>
            </a:r>
          </a:p>
          <a:p>
            <a:pPr lvl="2" algn="l"/>
            <a:r>
              <a:rPr lang="en-US" sz="1600" dirty="0"/>
              <a:t>}</a:t>
            </a:r>
          </a:p>
          <a:p>
            <a:pPr lvl="1" algn="l"/>
            <a:r>
              <a:rPr lang="en-US" sz="1600" dirty="0"/>
              <a:t>}</a:t>
            </a:r>
          </a:p>
          <a:p>
            <a:pPr algn="l"/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003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28600" y="6464717"/>
            <a:ext cx="5334000" cy="2408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375566"/>
            <a:ext cx="4628579" cy="233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Box 3"/>
          <p:cNvSpPr txBox="1">
            <a:spLocks noChangeArrowheads="1"/>
          </p:cNvSpPr>
          <p:nvPr/>
        </p:nvSpPr>
        <p:spPr bwMode="auto">
          <a:xfrm>
            <a:off x="1219200" y="3847395"/>
            <a:ext cx="3967753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sz="2800" dirty="0"/>
              <a:t>The first time you run the debugger:</a:t>
            </a:r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172214" y="2153785"/>
            <a:ext cx="48378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algn="l" eaLnBrk="1" hangingPunct="1"/>
            <a:r>
              <a:rPr lang="en-US" dirty="0">
                <a:latin typeface="+mn-lt"/>
              </a:rPr>
              <a:t>To run the debugger:</a:t>
            </a:r>
          </a:p>
          <a:p>
            <a:pPr algn="l" eaLnBrk="1" hangingPunct="1"/>
            <a:endParaRPr lang="en-US" dirty="0">
              <a:latin typeface="+mn-lt"/>
            </a:endParaRPr>
          </a:p>
          <a:p>
            <a:pPr algn="l" eaLnBrk="1" hangingPunct="1"/>
            <a:r>
              <a:rPr lang="en-US" dirty="0">
                <a:latin typeface="+mn-lt"/>
              </a:rPr>
              <a:t>Run -&gt; Debug As -&gt; Java Application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205" y="152400"/>
            <a:ext cx="8507457" cy="16927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 dirty="0"/>
              <a:t>Put in toggle breakpoints:</a:t>
            </a:r>
          </a:p>
          <a:p>
            <a:pPr algn="l">
              <a:defRPr/>
            </a:pPr>
            <a:r>
              <a:rPr lang="en-US" sz="2800" dirty="0" smtClean="0"/>
              <a:t> - </a:t>
            </a:r>
            <a:r>
              <a:rPr lang="en-US" dirty="0" smtClean="0"/>
              <a:t>Right </a:t>
            </a:r>
            <a:r>
              <a:rPr lang="en-US" dirty="0"/>
              <a:t>click in left column for the line you want the breakpoint on</a:t>
            </a:r>
          </a:p>
          <a:p>
            <a:pPr algn="l">
              <a:defRPr/>
            </a:pPr>
            <a:r>
              <a:rPr lang="en-US" dirty="0"/>
              <a:t>	or double click</a:t>
            </a:r>
          </a:p>
          <a:p>
            <a:pPr algn="l">
              <a:defRPr/>
            </a:pPr>
            <a:r>
              <a:rPr lang="en-US" dirty="0" smtClean="0"/>
              <a:t> - Run </a:t>
            </a:r>
            <a:r>
              <a:rPr lang="en-US" dirty="0"/>
              <a:t>-&gt; Toggle Breakpoint</a:t>
            </a:r>
          </a:p>
        </p:txBody>
      </p:sp>
    </p:spTree>
    <p:extLst>
      <p:ext uri="{BB962C8B-B14F-4D97-AF65-F5344CB8AC3E}">
        <p14:creationId xmlns:p14="http://schemas.microsoft.com/office/powerpoint/2010/main" val="163936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0487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8668" y="6365428"/>
            <a:ext cx="40270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sz="2000" dirty="0"/>
              <a:t>Now “step into” the count method 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0" y="152400"/>
            <a:ext cx="845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sz="2800" b="1" dirty="0">
                <a:latin typeface="Lucida Sans" pitchFamily="-107" charset="0"/>
              </a:rPr>
              <a:t>The Debugger Stopping at a Breakpoint 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724400" y="6366738"/>
            <a:ext cx="5334000" cy="2408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F5 – Step into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73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05033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2400" y="5867400"/>
            <a:ext cx="5715000" cy="865188"/>
            <a:chOff x="152400" y="5715000"/>
            <a:chExt cx="5174215" cy="864705"/>
          </a:xfrm>
        </p:grpSpPr>
        <p:sp>
          <p:nvSpPr>
            <p:cNvPr id="31749" name="TextBox 4"/>
            <p:cNvSpPr txBox="1">
              <a:spLocks noChangeArrowheads="1"/>
            </p:cNvSpPr>
            <p:nvPr/>
          </p:nvSpPr>
          <p:spPr bwMode="auto">
            <a:xfrm>
              <a:off x="672776" y="5943600"/>
              <a:ext cx="4653839" cy="39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9pPr>
            </a:lstStyle>
            <a:p>
              <a:pPr eaLnBrk="1" hangingPunct="1"/>
              <a:r>
                <a:rPr lang="en-US" sz="2000" dirty="0"/>
                <a:t>Now “return” (F7) to the calling method </a:t>
              </a:r>
            </a:p>
          </p:txBody>
        </p:sp>
        <p:pic>
          <p:nvPicPr>
            <p:cNvPr id="31750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5715000"/>
              <a:ext cx="685800" cy="864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492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4525"/>
            <a:ext cx="8991600" cy="54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3400" y="6159917"/>
            <a:ext cx="5294870" cy="609600"/>
            <a:chOff x="533400" y="5867400"/>
            <a:chExt cx="5294658" cy="609600"/>
          </a:xfrm>
        </p:grpSpPr>
        <p:pic>
          <p:nvPicPr>
            <p:cNvPr id="32774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5867400"/>
              <a:ext cx="564444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5" name="TextBox 4"/>
            <p:cNvSpPr txBox="1">
              <a:spLocks noChangeArrowheads="1"/>
            </p:cNvSpPr>
            <p:nvPr/>
          </p:nvSpPr>
          <p:spPr bwMode="auto">
            <a:xfrm>
              <a:off x="988465" y="5943600"/>
              <a:ext cx="483959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9pPr>
            </a:lstStyle>
            <a:p>
              <a:pPr eaLnBrk="1" hangingPunct="1"/>
              <a:r>
                <a:rPr lang="en-US" sz="2000" dirty="0"/>
                <a:t>Now “resume” (F8) to the calling method </a:t>
              </a:r>
            </a:p>
          </p:txBody>
        </p:sp>
      </p:grp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0" y="76200"/>
            <a:ext cx="7010400" cy="42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sz="3200" b="1">
                <a:latin typeface="Lucida Sans" pitchFamily="-107" charset="0"/>
              </a:rPr>
              <a:t>Inspecting Variables</a:t>
            </a:r>
          </a:p>
        </p:txBody>
      </p:sp>
    </p:spTree>
    <p:extLst>
      <p:ext uri="{BB962C8B-B14F-4D97-AF65-F5344CB8AC3E}">
        <p14:creationId xmlns:p14="http://schemas.microsoft.com/office/powerpoint/2010/main" val="3267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892333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228600" y="6464717"/>
            <a:ext cx="5334000" cy="2408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3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2_Gaddis_CntrlStrc">
  <a:themeElements>
    <a:clrScheme name="2_Gaddis_CntrlStr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Gaddis_CntrlStrc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Gaddis_CntrlSt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Gaddis_CntrlStrc">
  <a:themeElements>
    <a:clrScheme name="2_Gaddis_CntrlStr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Gaddis_CntrlStrc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Gaddis_CntrlSt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4697</TotalTime>
  <Words>438</Words>
  <Application>Microsoft Office PowerPoint</Application>
  <PresentationFormat>On-screen Show (4:3)</PresentationFormat>
  <Paragraphs>80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 Arial</vt:lpstr>
      <vt:lpstr>Arial</vt:lpstr>
      <vt:lpstr>Courier New</vt:lpstr>
      <vt:lpstr>Lucida Sans</vt:lpstr>
      <vt:lpstr>ＭＳ Ｐゴシック</vt:lpstr>
      <vt:lpstr>Times New Roman</vt:lpstr>
      <vt:lpstr>Tw Cen MT</vt:lpstr>
      <vt:lpstr>ヒラギノ角ゴ Pro W3</vt:lpstr>
      <vt:lpstr>2_Gaddis_CntrlStrc</vt:lpstr>
      <vt:lpstr>3_Gaddis_CntrlStrc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resources</vt:lpstr>
    </vt:vector>
  </TitlesOfParts>
  <Manager/>
  <Company>©2008 Pearson Addison-Wesley. All rights reserved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Introduction to Computers and Java</dc:subject>
  <dc:creator>Tony Gaddis</dc:creator>
  <cp:keywords/>
  <dc:description/>
  <cp:lastModifiedBy>Jeannette Kartchner</cp:lastModifiedBy>
  <cp:revision>136</cp:revision>
  <cp:lastPrinted>2009-04-22T19:24:48Z</cp:lastPrinted>
  <dcterms:created xsi:type="dcterms:W3CDTF">2003-06-09T20:51:31Z</dcterms:created>
  <dcterms:modified xsi:type="dcterms:W3CDTF">2015-12-31T03:10:23Z</dcterms:modified>
  <cp:category/>
</cp:coreProperties>
</file>