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  <p:sldMasterId id="2147483712" r:id="rId3"/>
  </p:sldMasterIdLst>
  <p:notesMasterIdLst>
    <p:notesMasterId r:id="rId88"/>
  </p:notesMasterIdLst>
  <p:sldIdLst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61" r:id="rId33"/>
    <p:sldId id="56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58" r:id="rId46"/>
    <p:sldId id="522" r:id="rId47"/>
    <p:sldId id="523" r:id="rId48"/>
    <p:sldId id="524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534" r:id="rId59"/>
    <p:sldId id="535" r:id="rId60"/>
    <p:sldId id="536" r:id="rId61"/>
    <p:sldId id="537" r:id="rId62"/>
    <p:sldId id="538" r:id="rId63"/>
    <p:sldId id="539" r:id="rId64"/>
    <p:sldId id="540" r:id="rId65"/>
    <p:sldId id="541" r:id="rId66"/>
    <p:sldId id="542" r:id="rId67"/>
    <p:sldId id="543" r:id="rId68"/>
    <p:sldId id="544" r:id="rId69"/>
    <p:sldId id="545" r:id="rId70"/>
    <p:sldId id="547" r:id="rId71"/>
    <p:sldId id="548" r:id="rId72"/>
    <p:sldId id="549" r:id="rId73"/>
    <p:sldId id="550" r:id="rId74"/>
    <p:sldId id="563" r:id="rId75"/>
    <p:sldId id="564" r:id="rId76"/>
    <p:sldId id="565" r:id="rId77"/>
    <p:sldId id="566" r:id="rId78"/>
    <p:sldId id="567" r:id="rId79"/>
    <p:sldId id="568" r:id="rId80"/>
    <p:sldId id="569" r:id="rId81"/>
    <p:sldId id="551" r:id="rId82"/>
    <p:sldId id="552" r:id="rId83"/>
    <p:sldId id="553" r:id="rId84"/>
    <p:sldId id="554" r:id="rId85"/>
    <p:sldId id="555" r:id="rId86"/>
    <p:sldId id="556" r:id="rId8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86" d="100"/>
          <a:sy n="86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51386-1FBE-4F7F-AE01-798663CC147D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19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969DC-AA6F-4FA7-80A7-307C7F246330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0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94507-CCB6-475F-A5C2-728357F95655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9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7EDE-1802-4A0C-9ADC-9CB7F30CE291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0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EB755-2CF3-476C-9DC3-286D48CDB495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6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72FFA-EF6E-4F7A-9DB1-427CA2DF8A5E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8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A66B-081E-47E4-A5D3-6FA8FCFAF35D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36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D6197-241B-402A-820C-59C564D0E60F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7CA82-538E-45E4-89CE-BB7F3D933860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9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8C72-E952-4DBD-B0C2-115164106B3D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2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ED755-2FA7-4B5C-8662-CCBF70E078F6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46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8C72-E952-4DBD-B0C2-115164106B3D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01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40029-A444-48DF-B43C-B19F94AC38FF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96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6F9EC9-C312-4AC1-8D76-1536D2F1B8E1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1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A6B6F-4CC4-47D3-913B-E23EC63CD7FC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34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05FE9-C44E-46E8-85C1-A2C45CEE3836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48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5A181-AC12-4A8B-86AF-B211F2F621A6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31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7314C-94D2-4D5F-9E7A-A70F61DFFAF0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10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29FAF-9B6D-4704-8C20-4309AF3EF7C4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9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BF22E-5E3A-4437-A611-25FD4EE562FA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BF22E-5E3A-4437-A611-25FD4EE562FA}" type="slidenum">
              <a:rPr lang="en-US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2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52C66-81D5-4CA9-8B17-FB710F92B140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62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BF22E-5E3A-4437-A611-25FD4EE562FA}" type="slidenum">
              <a:rPr lang="en-US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73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84369-E342-4C60-AE6D-3B468199C80D}" type="slidenum">
              <a:rPr lang="en-US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90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84369-E342-4C60-AE6D-3B468199C80D}" type="slidenum">
              <a:rPr lang="en-US" smtClean="0">
                <a:cs typeface="Arial" pitchFamily="34" charset="0"/>
              </a:rPr>
              <a:pPr/>
              <a:t>40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24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E5AB4-81B5-4BC1-9E16-355ADFE66E22}" type="slidenum">
              <a:rPr lang="en-US" smtClean="0">
                <a:cs typeface="Arial" pitchFamily="34" charset="0"/>
              </a:rPr>
              <a:pPr/>
              <a:t>41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71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C3A29-67FD-44F0-A36D-7C17914694BC}" type="slidenum">
              <a:rPr lang="en-US" smtClean="0">
                <a:cs typeface="Arial" pitchFamily="34" charset="0"/>
              </a:rPr>
              <a:pPr/>
              <a:t>42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63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1C48A-D19A-4148-8B3A-4FF21587F6E9}" type="slidenum">
              <a:rPr lang="en-US" smtClean="0">
                <a:cs typeface="Arial" pitchFamily="34" charset="0"/>
              </a:rPr>
              <a:pPr/>
              <a:t>44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77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AEE18-3D2D-49DE-A4F1-12565E7FA766}" type="slidenum">
              <a:rPr lang="en-US" smtClean="0">
                <a:cs typeface="Arial" pitchFamily="34" charset="0"/>
              </a:rPr>
              <a:pPr/>
              <a:t>45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22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5AEE18-3D2D-49DE-A4F1-12565E7FA766}" type="slidenum">
              <a:rPr lang="en-US" smtClean="0">
                <a:cs typeface="Arial" pitchFamily="34" charset="0"/>
              </a:rPr>
              <a:pPr/>
              <a:t>46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7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7FACD-5885-4051-B878-56FE3411428A}" type="slidenum">
              <a:rPr lang="en-US" smtClean="0">
                <a:cs typeface="Arial" pitchFamily="34" charset="0"/>
              </a:rPr>
              <a:pPr/>
              <a:t>47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75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0DD05-EB02-4CB1-8D4B-B795365282A2}" type="slidenum">
              <a:rPr lang="en-US" smtClean="0">
                <a:cs typeface="Arial" pitchFamily="34" charset="0"/>
              </a:rPr>
              <a:pPr/>
              <a:t>48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9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52C66-81D5-4CA9-8B17-FB710F92B140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01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0E325-56A8-4159-A041-8D72C04FA755}" type="slidenum">
              <a:rPr lang="en-US" smtClean="0">
                <a:cs typeface="Arial" pitchFamily="34" charset="0"/>
              </a:rPr>
              <a:pPr/>
              <a:t>49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26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7675D-B10B-4DE4-9BCF-076A3899A32C}" type="slidenum">
              <a:rPr lang="en-US" smtClean="0">
                <a:cs typeface="Arial" pitchFamily="34" charset="0"/>
              </a:rPr>
              <a:pPr/>
              <a:t>50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483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27479-797D-47F4-B5E7-82402C4594B9}" type="slidenum">
              <a:rPr lang="en-US" smtClean="0">
                <a:cs typeface="Arial" pitchFamily="34" charset="0"/>
              </a:rPr>
              <a:pPr/>
              <a:t>51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18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2BD74-ED7A-4ACC-AC05-4F551F449887}" type="slidenum">
              <a:rPr lang="en-US" smtClean="0">
                <a:cs typeface="Arial" pitchFamily="34" charset="0"/>
              </a:rPr>
              <a:pPr/>
              <a:t>52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171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2BD74-ED7A-4ACC-AC05-4F551F449887}" type="slidenum">
              <a:rPr lang="en-US" smtClean="0">
                <a:cs typeface="Arial" pitchFamily="34" charset="0"/>
              </a:rPr>
              <a:pPr/>
              <a:t>53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51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2BD74-ED7A-4ACC-AC05-4F551F449887}" type="slidenum">
              <a:rPr lang="en-US" smtClean="0">
                <a:cs typeface="Arial" pitchFamily="34" charset="0"/>
              </a:rPr>
              <a:pPr/>
              <a:t>54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270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A7513-AB20-487D-A11E-0D13B65C9E34}" type="slidenum">
              <a:rPr lang="en-US" smtClean="0">
                <a:cs typeface="Arial" pitchFamily="34" charset="0"/>
              </a:rPr>
              <a:pPr/>
              <a:t>55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82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A7513-AB20-487D-A11E-0D13B65C9E34}" type="slidenum">
              <a:rPr lang="en-US" smtClean="0">
                <a:cs typeface="Arial" pitchFamily="34" charset="0"/>
              </a:rPr>
              <a:pPr/>
              <a:t>56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05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596A1-DEC4-4B8A-A10C-43D839DADB12}" type="slidenum">
              <a:rPr lang="en-US" smtClean="0">
                <a:cs typeface="Arial" pitchFamily="34" charset="0"/>
              </a:rPr>
              <a:pPr/>
              <a:t>57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62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6C827-E135-44F4-BB0B-E814B758A01C}" type="slidenum">
              <a:rPr lang="en-US" smtClean="0">
                <a:cs typeface="Arial" pitchFamily="34" charset="0"/>
              </a:rPr>
              <a:pPr/>
              <a:t>58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52C66-81D5-4CA9-8B17-FB710F92B140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55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90271-831F-42C0-8161-4EAFCCC4CEA7}" type="slidenum">
              <a:rPr lang="en-US" smtClean="0">
                <a:cs typeface="Arial" pitchFamily="34" charset="0"/>
              </a:rPr>
              <a:pPr/>
              <a:t>59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08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F6825-FCAC-40C2-9041-C52A6C6BE1E4}" type="slidenum">
              <a:rPr lang="en-US" smtClean="0">
                <a:cs typeface="Arial" pitchFamily="34" charset="0"/>
              </a:rPr>
              <a:pPr/>
              <a:t>60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7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343F0-0A62-4EA0-935E-2BA889AFD64A}" type="slidenum">
              <a:rPr lang="en-US" smtClean="0">
                <a:cs typeface="Arial" pitchFamily="34" charset="0"/>
              </a:rPr>
              <a:pPr/>
              <a:t>61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50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64FA3-8E36-4D62-BFA3-729B7525F04E}" type="slidenum">
              <a:rPr lang="en-US" smtClean="0">
                <a:cs typeface="Arial" pitchFamily="34" charset="0"/>
              </a:rPr>
              <a:pPr/>
              <a:t>62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31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2891E-E5E8-4ABD-9E06-CF0BB898004D}" type="slidenum">
              <a:rPr lang="en-US" smtClean="0">
                <a:cs typeface="Arial" pitchFamily="34" charset="0"/>
              </a:rPr>
              <a:pPr/>
              <a:t>63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185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21AF3-B7D1-4089-A629-726187CFACCF}" type="slidenum">
              <a:rPr lang="en-US" smtClean="0">
                <a:cs typeface="Arial" pitchFamily="34" charset="0"/>
              </a:rPr>
              <a:pPr/>
              <a:t>64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23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6A4C2-0601-498D-A445-4C8F313EE2BF}" type="slidenum">
              <a:rPr lang="en-US" smtClean="0">
                <a:cs typeface="Arial" pitchFamily="34" charset="0"/>
              </a:rPr>
              <a:pPr/>
              <a:t>65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466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9C6AA-1641-4BA8-BB92-44AA804060C2}" type="slidenum">
              <a:rPr lang="en-US" smtClean="0"/>
              <a:pPr/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82853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58EE0-2E6D-4B10-AF54-C8D085C29643}" type="slidenum">
              <a:rPr lang="en-US" smtClean="0"/>
              <a:pPr/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19709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59300-1EEC-46F4-84B7-1376E99E6626}" type="slidenum">
              <a:rPr lang="en-US" smtClean="0"/>
              <a:pPr/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35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B3EA7-A555-4F0B-B5AA-29AB5AF44AD2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15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59300-1EEC-46F4-84B7-1376E99E6626}" type="slidenum">
              <a:rPr lang="en-US" smtClean="0"/>
              <a:pPr/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41208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59300-1EEC-46F4-84B7-1376E99E6626}" type="slidenum">
              <a:rPr lang="en-US" smtClean="0">
                <a:solidFill>
                  <a:srgbClr val="000000"/>
                </a:solidFill>
              </a:rPr>
              <a:pPr/>
              <a:t>80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154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C4DC8-81D1-41F5-AED4-350F0D4895CA}" type="slidenum">
              <a:rPr lang="en-US" smtClean="0">
                <a:solidFill>
                  <a:srgbClr val="000000"/>
                </a:solidFill>
              </a:rPr>
              <a:pPr/>
              <a:t>82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92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C4DC8-81D1-41F5-AED4-350F0D4895CA}" type="slidenum">
              <a:rPr lang="en-US" smtClean="0"/>
              <a:pPr/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0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5753C-CB4E-4ABF-8652-197546BD1A47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2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5E451-A1D2-40CC-B5DF-0929AABFA6E7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8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91F30-7FF9-49F9-AFF3-0DEA73D08C0D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57200" y="1676400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13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JavaFX Components,</a:t>
            </a:r>
            <a:r>
              <a:rPr lang="en-US" altLang="en-US" sz="3600" b="1" baseline="0" dirty="0" smtClean="0">
                <a:solidFill>
                  <a:srgbClr val="000000"/>
                </a:solidFill>
                <a:latin typeface="Tw Cen MT" pitchFamily="34" charset="0"/>
              </a:rPr>
              <a:t> Mouse, Timer, Audio</a:t>
            </a:r>
            <a:endParaRPr lang="en-US" altLang="en-US" sz="3600" b="1" dirty="0" smtClean="0">
              <a:solidFill>
                <a:srgbClr val="000000"/>
              </a:solidFill>
              <a:latin typeface="Tw Cen MT" pitchFamily="34" charset="0"/>
            </a:endParaRPr>
          </a:p>
        </p:txBody>
      </p:sp>
      <p:pic>
        <p:nvPicPr>
          <p:cNvPr id="5" name="Picture 4" descr="http://hepm-highered.pearsoned.com/mdb/bigcovers/7/0134038177_i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685800"/>
            <a:ext cx="38989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  <a:t>Starting Out with Java: </a:t>
            </a:r>
            <a:b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</a:br>
            <a: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  <a:t>From Control Structures through Objects</a:t>
            </a:r>
            <a:b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</a:br>
            <a:endParaRPr lang="en-US" b="1">
              <a:solidFill>
                <a:srgbClr val="000000"/>
              </a:solidFill>
              <a:latin typeface="Arial" pitchFamily="34" charset="0"/>
              <a:cs typeface="Arial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  <a:t>Fifth Edition</a:t>
            </a:r>
          </a:p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/>
            </a:endParaRPr>
          </a:p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981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7E178DDB-7C6F-4044-B19D-63B1F3E4DE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916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C5B3037-3DDB-4BB4-8092-B1357F14F0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31E4C668-81BD-4E37-90AE-60CFBC1E41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68A2423B-038F-4E6E-A77F-671D776038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00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4520BA7B-5316-4DAA-A42E-EE21600FB9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7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11-</a:t>
            </a:r>
            <a:fld id="{2C2916C2-DEA5-4E84-8506-E77BEC9E83A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10BA8BF2-F480-40DC-8740-577CE1C0BD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78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FFA0F7ED-0DC9-455B-9313-C9A0499D60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35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04FF19F3-C27A-438B-A779-8407EC8D2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76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BD3D4487-F3E7-4AB8-BF9B-4AC0DB3F9F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4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EB452-CD0B-47CE-A6E0-38E8FE273A25}" type="datetimeFigureOut">
              <a:rPr lang="en-US" smtClean="0">
                <a:solidFill>
                  <a:srgbClr val="000000"/>
                </a:solidFill>
              </a:rPr>
              <a:pPr/>
              <a:t>1/13/2016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CF4-B1EB-479D-908C-FB86BC6253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8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1-</a:t>
            </a:r>
            <a:fld id="{5923EB6A-7CCF-4F66-BBF4-D94094B18A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Arial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Arial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Arial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27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Events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When the </a:t>
            </a:r>
            <a:r>
              <a:rPr lang="en-US" dirty="0" err="1" smtClean="0">
                <a:latin typeface="Courier New" pitchFamily="49" charset="0"/>
              </a:rPr>
              <a:t>ListView</a:t>
            </a:r>
            <a:r>
              <a:rPr lang="en-US" dirty="0" smtClean="0"/>
              <a:t> component generates an event:</a:t>
            </a:r>
          </a:p>
          <a:p>
            <a:pPr lvl="1" eaLnBrk="1" hangingPunct="1"/>
            <a:r>
              <a:rPr lang="en-US" dirty="0" smtClean="0"/>
              <a:t>it automatically executes the </a:t>
            </a:r>
            <a:r>
              <a:rPr lang="en-US" dirty="0" smtClean="0">
                <a:latin typeface="Courier New" pitchFamily="49" charset="0"/>
              </a:rPr>
              <a:t>changed</a:t>
            </a:r>
            <a:r>
              <a:rPr lang="en-US" dirty="0" smtClean="0"/>
              <a:t> method of the change listener object</a:t>
            </a:r>
          </a:p>
        </p:txBody>
      </p:sp>
    </p:spTree>
    <p:extLst>
      <p:ext uri="{BB962C8B-B14F-4D97-AF65-F5344CB8AC3E}">
        <p14:creationId xmlns:p14="http://schemas.microsoft.com/office/powerpoint/2010/main" val="42794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smtClean="0"/>
              <a:t>Retrieving Selected Items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may use: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getSelectedValue</a:t>
            </a:r>
            <a:r>
              <a:rPr lang="en-US" sz="2000" dirty="0" smtClean="0"/>
              <a:t> 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determine which item in a list is currently selected.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getSelectedValue</a:t>
            </a:r>
            <a:r>
              <a:rPr lang="en-US" sz="2400" dirty="0" smtClean="0"/>
              <a:t> returns a </a:t>
            </a:r>
            <a:r>
              <a:rPr lang="en-US" sz="2400" dirty="0" smtClean="0">
                <a:solidFill>
                  <a:srgbClr val="FF0000"/>
                </a:solidFill>
              </a:rPr>
              <a:t>reference to the item </a:t>
            </a:r>
            <a:r>
              <a:rPr lang="en-US" sz="2400" dirty="0" smtClean="0"/>
              <a:t>that is currently selected.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String </a:t>
            </a: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selectedName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nameList.getSelectionModel</a:t>
            </a:r>
            <a:r>
              <a:rPr lang="en-US" sz="1800" b="1" dirty="0" smtClean="0">
                <a:latin typeface="Courier New" pitchFamily="49" charset="0"/>
              </a:rPr>
              <a:t>().</a:t>
            </a:r>
            <a:r>
              <a:rPr lang="en-US" sz="1800" b="1" dirty="0" err="1" smtClean="0">
                <a:latin typeface="Courier New" pitchFamily="49" charset="0"/>
              </a:rPr>
              <a:t>getSelectedValue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no item in the list is selected, the method returns null.</a:t>
            </a:r>
          </a:p>
        </p:txBody>
      </p:sp>
    </p:spTree>
    <p:extLst>
      <p:ext uri="{BB962C8B-B14F-4D97-AF65-F5344CB8AC3E}">
        <p14:creationId xmlns:p14="http://schemas.microsoft.com/office/powerpoint/2010/main" val="8505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smtClean="0"/>
              <a:t>Retrieving Selected Items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getSelectedIndex</a:t>
            </a:r>
            <a:r>
              <a:rPr lang="en-US" sz="2400" dirty="0" smtClean="0"/>
              <a:t> method </a:t>
            </a:r>
            <a:r>
              <a:rPr lang="en-US" sz="2400" dirty="0" smtClean="0">
                <a:solidFill>
                  <a:srgbClr val="FF0000"/>
                </a:solidFill>
              </a:rPr>
              <a:t>returns the index </a:t>
            </a:r>
            <a:r>
              <a:rPr lang="en-US" sz="2400" dirty="0" smtClean="0"/>
              <a:t>of the selected item, or </a:t>
            </a:r>
            <a:r>
              <a:rPr lang="en-US" sz="2400" dirty="0" smtClean="0">
                <a:latin typeface="Courier New" pitchFamily="49" charset="0"/>
              </a:rPr>
              <a:t>–1</a:t>
            </a:r>
            <a:r>
              <a:rPr lang="en-US" sz="2400" dirty="0" smtClean="0"/>
              <a:t> if no item is selected.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Internally, the items that are stored in a list are numbered (similar to an array).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item’s number is called its </a:t>
            </a:r>
            <a:r>
              <a:rPr lang="en-US" sz="2400" i="1" dirty="0" smtClean="0"/>
              <a:t>index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first item has the index 0.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can use the index of the selected item to retrieve the item from an array.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063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smtClean="0"/>
              <a:t>Retrieving Selected Items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This code could be used to determine the selected item: 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index;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selectedName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index = </a:t>
            </a:r>
            <a:r>
              <a:rPr lang="en-US" sz="2000" b="1" dirty="0" err="1" smtClean="0">
                <a:latin typeface="Courier New" pitchFamily="49" charset="0"/>
              </a:rPr>
              <a:t>nameList.getSelectedModel</a:t>
            </a:r>
            <a:r>
              <a:rPr lang="en-US" sz="2000" b="1" dirty="0" smtClean="0">
                <a:latin typeface="Courier New" pitchFamily="49" charset="0"/>
              </a:rPr>
              <a:t>().</a:t>
            </a:r>
            <a:r>
              <a:rPr lang="en-US" sz="2000" b="1" dirty="0" err="1" smtClean="0">
                <a:latin typeface="Courier New" pitchFamily="49" charset="0"/>
              </a:rPr>
              <a:t>getSelectedIndex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06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914400"/>
            <a:ext cx="2381250" cy="435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4950894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600200"/>
            <a:ext cx="5913504" cy="1520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609600"/>
            <a:ext cx="2381250" cy="43529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1828800" y="2133600"/>
            <a:ext cx="9144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124200" y="2667000"/>
            <a:ext cx="9144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6"/>
            <a:endCxn id="7" idx="1"/>
          </p:cNvCxnSpPr>
          <p:nvPr/>
        </p:nvCxnSpPr>
        <p:spPr bwMode="auto">
          <a:xfrm>
            <a:off x="2743200" y="2324100"/>
            <a:ext cx="514911" cy="398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083596" y="2884900"/>
            <a:ext cx="3195704" cy="1839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66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Scroll Bar To a List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default, a list component is large enough to display all of the items it contains.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Sometimes a list component contains too many items to be displayed at once.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Most GUI applications display a scroll bar on list components that contain a large number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List components </a:t>
            </a:r>
            <a:r>
              <a:rPr lang="en-US" sz="2800" dirty="0" smtClean="0">
                <a:solidFill>
                  <a:srgbClr val="FF0000"/>
                </a:solidFill>
              </a:rPr>
              <a:t>do not </a:t>
            </a:r>
            <a:r>
              <a:rPr lang="en-US" sz="2800" dirty="0" smtClean="0"/>
              <a:t>automatically display a scroll bar.</a:t>
            </a:r>
          </a:p>
        </p:txBody>
      </p:sp>
    </p:spTree>
    <p:extLst>
      <p:ext uri="{BB962C8B-B14F-4D97-AF65-F5344CB8AC3E}">
        <p14:creationId xmlns:p14="http://schemas.microsoft.com/office/powerpoint/2010/main" val="30308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Scroll Bar To a List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Create a scroll pane object and add the list component to it.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scroll pane object </a:t>
            </a:r>
            <a:r>
              <a:rPr lang="en-US" sz="2400" dirty="0" smtClean="0"/>
              <a:t>is a container that displays scroll bars on any component it contains.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ScrollPane</a:t>
            </a:r>
            <a:r>
              <a:rPr lang="en-US" sz="2400" dirty="0" smtClean="0"/>
              <a:t> class to create a scroll pane object.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We pass the object that we wish to add to the scroll pane as an argument to the </a:t>
            </a:r>
            <a:r>
              <a:rPr lang="en-US" sz="2400" dirty="0" err="1" smtClean="0">
                <a:latin typeface="Courier New" pitchFamily="49" charset="0"/>
              </a:rPr>
              <a:t>ScrollPane</a:t>
            </a:r>
            <a:r>
              <a:rPr lang="en-US" sz="2400" dirty="0" smtClean="0"/>
              <a:t> constructor.</a:t>
            </a:r>
            <a:r>
              <a:rPr lang="en-US" sz="2400" dirty="0" smtClean="0">
                <a:latin typeface="Minion-Regular" charset="0"/>
              </a:rPr>
              <a:t> </a:t>
            </a:r>
            <a:br>
              <a:rPr lang="en-US" sz="2400" dirty="0" smtClean="0">
                <a:latin typeface="Minion-Regular" charset="0"/>
              </a:rPr>
            </a:br>
            <a:endParaRPr lang="en-US" sz="2400" dirty="0" smtClean="0">
              <a:latin typeface="Minion-Regular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 pane = new </a:t>
            </a:r>
            <a:r>
              <a:rPr lang="en-US" sz="2000" b="1" dirty="0" err="1" smtClean="0"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dirty="0" err="1" smtClean="0">
                <a:latin typeface="Courier New" pitchFamily="49" charset="0"/>
              </a:rPr>
              <a:t>ane.setContent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Scroll Bar To a List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 the scroll pane object to any other containers that are necessary for the GUI.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Hbox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mainBox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HBox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mainBox.getChildren</a:t>
            </a:r>
            <a:r>
              <a:rPr lang="en-US" sz="2000" b="1" dirty="0" smtClean="0">
                <a:latin typeface="Courier New" pitchFamily="49" charset="0"/>
              </a:rPr>
              <a:t>().add(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scrollPane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369039"/>
            <a:ext cx="3236354" cy="29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 Selection Mode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user holds down the Ctrl key while clicking on an item</a:t>
            </a:r>
          </a:p>
          <a:p>
            <a:pPr lvl="1" eaLnBrk="1" hangingPunct="1"/>
            <a:r>
              <a:rPr lang="en-US" sz="2400" dirty="0" smtClean="0"/>
              <a:t>it selects the item without deselecting other items.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getSelectedItems</a:t>
            </a:r>
            <a:r>
              <a:rPr lang="en-US" sz="2400" dirty="0" smtClean="0"/>
              <a:t> method returns a read only </a:t>
            </a:r>
            <a:r>
              <a:rPr lang="en-US" sz="2400" dirty="0" err="1" smtClean="0">
                <a:solidFill>
                  <a:srgbClr val="FF0000"/>
                </a:solidFill>
              </a:rPr>
              <a:t>ObservableList</a:t>
            </a:r>
            <a:r>
              <a:rPr lang="en-US" sz="2400" dirty="0" smtClean="0">
                <a:solidFill>
                  <a:srgbClr val="FF0000"/>
                </a:solidFill>
              </a:rPr>
              <a:t> of objects</a:t>
            </a:r>
            <a:r>
              <a:rPr lang="en-US" sz="2400" dirty="0" smtClean="0"/>
              <a:t> containing the items that are selected.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getSelectedIndices</a:t>
            </a:r>
            <a:r>
              <a:rPr lang="en-US" sz="2400" dirty="0" smtClean="0"/>
              <a:t> method returns an read only </a:t>
            </a:r>
            <a:r>
              <a:rPr lang="en-US" sz="2400" dirty="0" err="1" smtClean="0">
                <a:solidFill>
                  <a:srgbClr val="FF0000"/>
                </a:solidFill>
              </a:rPr>
              <a:t>ObservableList</a:t>
            </a:r>
            <a:r>
              <a:rPr lang="en-US" sz="2400" dirty="0" smtClean="0">
                <a:solidFill>
                  <a:srgbClr val="FF0000"/>
                </a:solidFill>
              </a:rPr>
              <a:t> of Integers </a:t>
            </a:r>
            <a:r>
              <a:rPr lang="en-US" sz="2400" dirty="0" smtClean="0"/>
              <a:t>containing the indices of the selected items.</a:t>
            </a:r>
          </a:p>
        </p:txBody>
      </p:sp>
    </p:spTree>
    <p:extLst>
      <p:ext uri="{BB962C8B-B14F-4D97-AF65-F5344CB8AC3E}">
        <p14:creationId xmlns:p14="http://schemas.microsoft.com/office/powerpoint/2010/main" val="22065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13-</a:t>
            </a:r>
            <a:fld id="{29A55397-76D1-4F8D-B3A3-AC31F9487692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13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15.8 Displaying Images</a:t>
            </a:r>
          </a:p>
          <a:p>
            <a:pPr lvl="1" eaLnBrk="1" hangingPunct="1"/>
            <a:r>
              <a:rPr lang="en-US" sz="2400" dirty="0" smtClean="0"/>
              <a:t>JavaFX Components</a:t>
            </a:r>
          </a:p>
          <a:p>
            <a:pPr lvl="2" eaLnBrk="1" hangingPunct="1"/>
            <a:r>
              <a:rPr lang="en-US" sz="2000" dirty="0" smtClean="0"/>
              <a:t>Lists</a:t>
            </a:r>
          </a:p>
          <a:p>
            <a:pPr lvl="2" eaLnBrk="1" hangingPunct="1"/>
            <a:r>
              <a:rPr lang="en-US" sz="2000" dirty="0" smtClean="0"/>
              <a:t>Combo Boxes</a:t>
            </a:r>
          </a:p>
          <a:p>
            <a:pPr lvl="2" eaLnBrk="1" hangingPunct="1"/>
            <a:r>
              <a:rPr lang="en-US" sz="2000" dirty="0" smtClean="0"/>
              <a:t>Mnemonics and Tool Tips</a:t>
            </a:r>
          </a:p>
          <a:p>
            <a:pPr lvl="2" eaLnBrk="1" hangingPunct="1"/>
            <a:r>
              <a:rPr lang="en-US" sz="2000" dirty="0" smtClean="0"/>
              <a:t>Menus</a:t>
            </a:r>
            <a:endParaRPr lang="en-US" sz="2000" dirty="0"/>
          </a:p>
          <a:p>
            <a:pPr lvl="2" eaLnBrk="1" hangingPunct="1"/>
            <a:r>
              <a:rPr lang="en-US" sz="2000" dirty="0" smtClean="0"/>
              <a:t>Text Areas</a:t>
            </a:r>
          </a:p>
          <a:p>
            <a:pPr lvl="2" eaLnBrk="1" hangingPunct="1"/>
            <a:r>
              <a:rPr lang="en-US" sz="2000" dirty="0" smtClean="0"/>
              <a:t>Fonts</a:t>
            </a:r>
            <a:endParaRPr lang="en-US" sz="2000" dirty="0"/>
          </a:p>
          <a:p>
            <a:pPr lvl="2" eaLnBrk="1" hangingPunct="1"/>
            <a:r>
              <a:rPr lang="en-US" sz="2000" dirty="0" smtClean="0"/>
              <a:t>Sliders</a:t>
            </a:r>
          </a:p>
          <a:p>
            <a:pPr lvl="1"/>
            <a:r>
              <a:rPr lang="en-US" sz="2400" dirty="0"/>
              <a:t>Handling Mouse </a:t>
            </a:r>
            <a:r>
              <a:rPr lang="en-US" sz="2400" dirty="0" smtClean="0"/>
              <a:t>Events</a:t>
            </a:r>
          </a:p>
          <a:p>
            <a:pPr lvl="1"/>
            <a:r>
              <a:rPr lang="en-US" sz="2400" dirty="0" smtClean="0"/>
              <a:t>15.9 Timeline Animation</a:t>
            </a:r>
            <a:endParaRPr lang="en-US" sz="2400" dirty="0"/>
          </a:p>
          <a:p>
            <a:pPr lvl="2"/>
            <a:r>
              <a:rPr lang="en-US" sz="2000" dirty="0" err="1">
                <a:latin typeface="Courier New" pitchFamily="49" charset="0"/>
              </a:rPr>
              <a:t>AnimationTimer</a:t>
            </a:r>
            <a:r>
              <a:rPr lang="en-US" sz="2000" dirty="0"/>
              <a:t> Objects</a:t>
            </a:r>
          </a:p>
          <a:p>
            <a:pPr lvl="1"/>
            <a:r>
              <a:rPr lang="en-US" sz="2400" dirty="0"/>
              <a:t>Playing Audio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Combo Boxes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6868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combo box presents a drop-down list of items that the user may select from.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ComboBox</a:t>
            </a:r>
            <a:r>
              <a:rPr lang="en-US" sz="2400" dirty="0" smtClean="0"/>
              <a:t> class is used to create a combo box.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Pass an </a:t>
            </a:r>
            <a:r>
              <a:rPr lang="en-US" sz="2400" dirty="0" err="1" smtClean="0"/>
              <a:t>ObservableList</a:t>
            </a:r>
            <a:r>
              <a:rPr lang="en-US" sz="2400" dirty="0" smtClean="0"/>
              <a:t> of objects that are to be displayed as the items in the drop-down list to the constructor.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ObservableList</a:t>
            </a:r>
            <a:r>
              <a:rPr lang="en-US" sz="2000" b="1" dirty="0" smtClean="0">
                <a:latin typeface="Courier New" pitchFamily="49" charset="0"/>
              </a:rPr>
              <a:t>&lt;String&gt; names = </a:t>
            </a:r>
            <a:r>
              <a:rPr lang="en-US" sz="2000" b="1" dirty="0" err="1" smtClean="0">
                <a:latin typeface="Courier New" pitchFamily="49" charset="0"/>
              </a:rPr>
              <a:t>FXCollections.observableArrayList</a:t>
            </a:r>
            <a:r>
              <a:rPr lang="en-US" sz="2000" b="1" dirty="0" smtClean="0">
                <a:latin typeface="Courier New" pitchFamily="49" charset="0"/>
              </a:rPr>
              <a:t>("Bill", "Geri", "Greg", "Jean", "Kirk", "Phillip", "Susan“);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ComboBox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nameBox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ComboBox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524125"/>
            <a:ext cx="707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Combo Boxes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7318375" cy="45720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/>
              <a:t>When displayed, the combo box created by this code will initially appear as the button:</a:t>
            </a:r>
          </a:p>
          <a:p>
            <a:pPr eaLnBrk="1" hangingPunct="1"/>
            <a:r>
              <a:rPr lang="en-US" sz="2800" dirty="0" smtClean="0"/>
              <a:t>The button displays the item that is currently selected.</a:t>
            </a:r>
          </a:p>
          <a:p>
            <a:pPr eaLnBrk="1" hangingPunct="1"/>
            <a:r>
              <a:rPr lang="en-US" sz="2800" dirty="0" smtClean="0"/>
              <a:t>The first item in the list is automatically selected when the combo box is displayed.</a:t>
            </a:r>
          </a:p>
          <a:p>
            <a:pPr eaLnBrk="1" hangingPunct="1"/>
            <a:r>
              <a:rPr lang="en-US" sz="2800" dirty="0" smtClean="0"/>
              <a:t>When the user clicks on the button, the drop-down list appears and the user may select another item.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175" y="3619500"/>
            <a:ext cx="1209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875" y="2176462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91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Combo Boxes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318375" cy="4572000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en-US" dirty="0" err="1" smtClean="0"/>
              <a:t>ComboBox</a:t>
            </a:r>
            <a:r>
              <a:rPr lang="en-US" dirty="0" smtClean="0"/>
              <a:t> </a:t>
            </a:r>
            <a:r>
              <a:rPr lang="en-US" dirty="0" err="1" smtClean="0"/>
              <a:t>comboBox</a:t>
            </a:r>
            <a:r>
              <a:rPr lang="en-US" dirty="0" smtClean="0"/>
              <a:t> = new </a:t>
            </a:r>
            <a:r>
              <a:rPr lang="en-US" dirty="0" err="1" smtClean="0"/>
              <a:t>ComboBox</a:t>
            </a:r>
            <a:r>
              <a:rPr lang="en-US" dirty="0" smtClean="0"/>
              <a:t>();</a:t>
            </a:r>
          </a:p>
          <a:p>
            <a:pPr marL="400050" lvl="1" indent="0" eaLnBrk="1" hangingPunct="1">
              <a:buNone/>
            </a:pPr>
            <a:r>
              <a:rPr lang="en-US" dirty="0" err="1" smtClean="0"/>
              <a:t>comboBox.setItems</a:t>
            </a:r>
            <a:r>
              <a:rPr lang="en-US" dirty="0" smtClean="0"/>
              <a:t>(options);</a:t>
            </a:r>
          </a:p>
          <a:p>
            <a:pPr marL="400050" lvl="1" indent="0" eaLnBrk="1" hangingPunct="1">
              <a:buNone/>
            </a:pPr>
            <a:endParaRPr lang="en-US" sz="1200" dirty="0" smtClean="0"/>
          </a:p>
          <a:p>
            <a:pPr eaLnBrk="1" hangingPunct="1"/>
            <a:r>
              <a:rPr lang="en-US" sz="2800" dirty="0" smtClean="0"/>
              <a:t>To add more items to the </a:t>
            </a:r>
            <a:r>
              <a:rPr lang="en-US" sz="2800" dirty="0" err="1" smtClean="0"/>
              <a:t>combobox</a:t>
            </a:r>
            <a:r>
              <a:rPr lang="en-US" sz="2800" dirty="0" smtClean="0"/>
              <a:t> of items with new values:</a:t>
            </a:r>
          </a:p>
          <a:p>
            <a:pPr marL="400050" lvl="1" indent="0" eaLnBrk="1" hangingPunct="1">
              <a:buNone/>
            </a:pPr>
            <a:r>
              <a:rPr lang="en-US" dirty="0" err="1" smtClean="0"/>
              <a:t>comboBox.getItems</a:t>
            </a:r>
            <a:r>
              <a:rPr lang="en-US" dirty="0" smtClean="0"/>
              <a:t>().</a:t>
            </a:r>
            <a:r>
              <a:rPr lang="en-US" dirty="0" err="1" smtClean="0"/>
              <a:t>addAll</a:t>
            </a:r>
            <a:r>
              <a:rPr lang="en-US" dirty="0" smtClean="0"/>
              <a:t>(“4”, “5”, “6”);</a:t>
            </a:r>
          </a:p>
          <a:p>
            <a:pPr marL="457200" indent="-457200" eaLnBrk="1" hangingPunct="1"/>
            <a:r>
              <a:rPr lang="en-US" dirty="0" smtClean="0"/>
              <a:t>To restrict the number of visible rows in the dropdown list:</a:t>
            </a:r>
          </a:p>
          <a:p>
            <a:pPr marL="400050" lvl="1" indent="0" eaLnBrk="1" hangingPunct="1">
              <a:buNone/>
            </a:pPr>
            <a:r>
              <a:rPr lang="en-US" dirty="0" err="1" smtClean="0"/>
              <a:t>comboBox.setVisibleRowCount</a:t>
            </a:r>
            <a:r>
              <a:rPr lang="en-US" dirty="0" smtClean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19030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Combo Box Events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When an item in a </a:t>
            </a:r>
            <a:r>
              <a:rPr lang="en-US" sz="2400" dirty="0" err="1" smtClean="0">
                <a:latin typeface="Courier New" pitchFamily="49" charset="0"/>
              </a:rPr>
              <a:t>ComboBox</a:t>
            </a:r>
            <a:r>
              <a:rPr lang="en-US" sz="2400" dirty="0" smtClean="0"/>
              <a:t> object is selected, it generates an </a:t>
            </a:r>
            <a:r>
              <a:rPr lang="en-US" sz="2400" dirty="0" smtClean="0">
                <a:solidFill>
                  <a:srgbClr val="FF0000"/>
                </a:solidFill>
              </a:rPr>
              <a:t>event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event is handled by an instance of a </a:t>
            </a:r>
            <a:r>
              <a:rPr lang="en-US" sz="2400" i="1" dirty="0"/>
              <a:t>change listener </a:t>
            </a:r>
            <a:r>
              <a:rPr lang="en-US" sz="2400" dirty="0"/>
              <a:t>class, which must meet the following 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must implement the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ChangeListener</a:t>
            </a:r>
            <a:r>
              <a:rPr lang="en-US" sz="2000" dirty="0"/>
              <a:t>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must have a method named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changed</a:t>
            </a:r>
            <a:r>
              <a:rPr lang="en-US" sz="2000" dirty="0"/>
              <a:t>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727921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Selected Items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two methods in the </a:t>
            </a:r>
            <a:r>
              <a:rPr lang="en-US" sz="2400" dirty="0" err="1" smtClean="0">
                <a:latin typeface="Courier New" pitchFamily="49" charset="0"/>
              </a:rPr>
              <a:t>ComboBox</a:t>
            </a:r>
            <a:r>
              <a:rPr lang="en-US" sz="2400" dirty="0" smtClean="0"/>
              <a:t> class that can be used to determine which item in a list is currently selected: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getSelectedItem</a:t>
            </a:r>
            <a:endParaRPr lang="en-US" sz="20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</a:rPr>
              <a:t>getSelectedIndex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getSelectedItem</a:t>
            </a:r>
            <a:r>
              <a:rPr lang="en-US" sz="2400" dirty="0" smtClean="0"/>
              <a:t> method returns a </a:t>
            </a:r>
            <a:r>
              <a:rPr lang="en-US" sz="2400" dirty="0" smtClean="0">
                <a:solidFill>
                  <a:srgbClr val="FF0000"/>
                </a:solidFill>
              </a:rPr>
              <a:t>reference to the item</a:t>
            </a:r>
            <a:r>
              <a:rPr lang="en-US" sz="2400" dirty="0" smtClean="0"/>
              <a:t> that is currently selected.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15" y="4038600"/>
            <a:ext cx="8057969" cy="673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429000" y="3886200"/>
            <a:ext cx="46101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4648200"/>
            <a:ext cx="5867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Retrieving Selected Items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getSelectedIndex</a:t>
            </a:r>
            <a:r>
              <a:rPr lang="en-US" sz="2800" dirty="0" smtClean="0"/>
              <a:t> method returns the </a:t>
            </a:r>
            <a:r>
              <a:rPr lang="en-US" sz="2800" dirty="0" smtClean="0">
                <a:solidFill>
                  <a:srgbClr val="FF0000"/>
                </a:solidFill>
              </a:rPr>
              <a:t>index </a:t>
            </a:r>
            <a:r>
              <a:rPr lang="en-US" sz="2800" dirty="0" smtClean="0"/>
              <a:t>of the selected item.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7604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Editable Combo Boxes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There are two types of combo boxes:</a:t>
            </a:r>
          </a:p>
          <a:p>
            <a:pPr lvl="1" eaLnBrk="1" hangingPunct="1"/>
            <a:r>
              <a:rPr lang="en-US" sz="2000" dirty="0" err="1" smtClean="0"/>
              <a:t>uneditable</a:t>
            </a:r>
            <a:r>
              <a:rPr lang="en-US" sz="2000" dirty="0" smtClean="0"/>
              <a:t> – allows the user to only select items from its list. </a:t>
            </a:r>
          </a:p>
          <a:p>
            <a:pPr lvl="1" eaLnBrk="1" hangingPunct="1"/>
            <a:r>
              <a:rPr lang="en-US" sz="2000" dirty="0" smtClean="0"/>
              <a:t>editable – combines a text field and a list.</a:t>
            </a:r>
          </a:p>
          <a:p>
            <a:pPr lvl="2" eaLnBrk="1" hangingPunct="1"/>
            <a:r>
              <a:rPr lang="en-US" sz="1800" dirty="0" smtClean="0"/>
              <a:t>It allows the selection of items from the list</a:t>
            </a:r>
          </a:p>
          <a:p>
            <a:pPr lvl="2" eaLnBrk="1" hangingPunct="1"/>
            <a:r>
              <a:rPr lang="en-US" sz="1800" dirty="0" smtClean="0"/>
              <a:t>allows the user to type input into the text field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setEditable</a:t>
            </a:r>
            <a:r>
              <a:rPr lang="en-US" sz="2400" dirty="0" smtClean="0"/>
              <a:t> method sets the edit mode for the component.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comboBox.setEditable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983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Editable Combo Boxes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editable combo box appears as a text field with a small button displaying an arrow joining it.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the user clicks on the button, the drop-down list appears as shown in the center of the figure.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user may: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select an item from the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type a value into the text field.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user is not restricted to the values that appear in the list, and may type any input into the text field.</a:t>
            </a:r>
          </a:p>
        </p:txBody>
      </p:sp>
    </p:spTree>
    <p:extLst>
      <p:ext uri="{BB962C8B-B14F-4D97-AF65-F5344CB8AC3E}">
        <p14:creationId xmlns:p14="http://schemas.microsoft.com/office/powerpoint/2010/main" val="5164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Editable Combo Boxes</a:t>
            </a: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1666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895600"/>
            <a:ext cx="1752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895600"/>
            <a:ext cx="1638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590800" y="1447800"/>
            <a:ext cx="37338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Note that Sharon is not in the list.</a:t>
            </a:r>
          </a:p>
        </p:txBody>
      </p:sp>
      <p:cxnSp>
        <p:nvCxnSpPr>
          <p:cNvPr id="38920" name="AutoShape 7"/>
          <p:cNvCxnSpPr>
            <a:cxnSpLocks noChangeShapeType="1"/>
            <a:stCxn id="38919" idx="2"/>
          </p:cNvCxnSpPr>
          <p:nvPr/>
        </p:nvCxnSpPr>
        <p:spPr bwMode="auto">
          <a:xfrm rot="5400000">
            <a:off x="3937000" y="2374900"/>
            <a:ext cx="10414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921" name="AutoShape 8"/>
          <p:cNvCxnSpPr>
            <a:cxnSpLocks noChangeShapeType="1"/>
            <a:stCxn id="38919" idx="2"/>
          </p:cNvCxnSpPr>
          <p:nvPr/>
        </p:nvCxnSpPr>
        <p:spPr bwMode="auto">
          <a:xfrm rot="16200000" flipH="1">
            <a:off x="5089525" y="1222375"/>
            <a:ext cx="1041400" cy="230505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284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56181" y="2209800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types in new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81" y="123825"/>
            <a:ext cx="2333625" cy="2085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81" y="2728382"/>
            <a:ext cx="2333625" cy="2085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82" y="5102688"/>
            <a:ext cx="2295524" cy="1450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824"/>
            <a:ext cx="5881134" cy="65817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152400" y="2327448"/>
            <a:ext cx="2667000" cy="2263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list </a:t>
            </a:r>
            <a:r>
              <a:rPr lang="en-US" sz="2800" dirty="0" smtClean="0"/>
              <a:t>is a component that displays a list of items and allows the user to select items from the list.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ListView</a:t>
            </a:r>
            <a:r>
              <a:rPr lang="en-US" sz="2800" dirty="0" smtClean="0"/>
              <a:t> component is used for creating lists.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 are two ways to create a </a:t>
            </a:r>
            <a:r>
              <a:rPr lang="en-US" sz="2800" dirty="0" err="1" smtClean="0"/>
              <a:t>ListView</a:t>
            </a: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505200"/>
            <a:ext cx="81343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95300" y="1250369"/>
            <a:ext cx="8229600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images requires the use of the Image and ImageView classes</a:t>
            </a:r>
          </a:p>
          <a:p>
            <a:pPr eaLnBrk="1" hangingPunct="1"/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used to create an in-memory representation of an image.  </a:t>
            </a:r>
          </a:p>
          <a:p>
            <a:pPr eaLnBrk="1" hangingPunct="1"/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may be in an InputStream object, or may be in a location online (specified by a URL string), or on the local file  system (specified by a pathname string)</a:t>
            </a:r>
          </a:p>
          <a:p>
            <a:pPr eaLnBrk="1" hangingPunct="1"/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object is not a JavaFX node, so cannot be displayed on the screen</a:t>
            </a:r>
          </a:p>
          <a:p>
            <a:pPr eaLnBrk="1" hangingPunct="1"/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 is a subclass of Node: it is used to wrap Image objects for screen display</a:t>
            </a:r>
            <a:endParaRPr lang="en-US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26020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kern="0" dirty="0" smtClean="0"/>
              <a:t>Displaying Images in JavaFX</a:t>
            </a:r>
            <a:endParaRPr lang="en-US" sz="4400" kern="0" dirty="0" smtClean="0"/>
          </a:p>
        </p:txBody>
      </p:sp>
    </p:spTree>
    <p:extLst>
      <p:ext uri="{BB962C8B-B14F-4D97-AF65-F5344CB8AC3E}">
        <p14:creationId xmlns:p14="http://schemas.microsoft.com/office/powerpoint/2010/main" val="3765785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" y="274638"/>
            <a:ext cx="89154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kern="0" smtClean="0"/>
              <a:t>The </a:t>
            </a:r>
            <a:r>
              <a:rPr lang="en-US" altLang="en-US" kern="0" smtClean="0">
                <a:cs typeface="Courier New" panose="02070309020205020404" pitchFamily="49" charset="0"/>
              </a:rPr>
              <a:t>Image</a:t>
            </a:r>
            <a:r>
              <a:rPr lang="en-US" altLang="en-US" kern="0" smtClean="0"/>
              <a:t> Class and </a:t>
            </a:r>
            <a:r>
              <a:rPr lang="en-US" altLang="en-US" kern="0" smtClean="0">
                <a:cs typeface="Courier New" panose="02070309020205020404" pitchFamily="49" charset="0"/>
              </a:rPr>
              <a:t>ImageView</a:t>
            </a:r>
            <a:r>
              <a:rPr lang="en-US" altLang="en-US" kern="0" smtClean="0"/>
              <a:t> Classes</a:t>
            </a:r>
            <a:endParaRPr lang="en-US" altLang="en-US" kern="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80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Image(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stream): This constructor creates an image from an input stream, for example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kern="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Image(new </a:t>
            </a:r>
            <a:r>
              <a:rPr lang="en-US" altLang="en-US" sz="2400" kern="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400" kern="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Image(String location): Creates an image by fetching content from a local file system location or from a URL, for example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kern="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Image(“c:\\temp\\images\\tiger.jpg”);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 image): Creates an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by wrapping an in-memory Image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(String location): Fetches content from the given location, internally creates an Image object, and wraps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creates an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without an Image. The image can be set with the 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 </a:t>
            </a:r>
            <a:r>
              <a:rPr lang="en-US" altLang="en-US" sz="24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method.</a:t>
            </a:r>
            <a:endParaRPr lang="en-US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36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Displaying Images in JavaFX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display an image, create an instance of the </a:t>
            </a:r>
            <a:r>
              <a:rPr lang="en-US" sz="2400" dirty="0" err="1" smtClean="0">
                <a:latin typeface="Courier New" pitchFamily="49" charset="0"/>
              </a:rPr>
              <a:t>ImageView</a:t>
            </a:r>
            <a:r>
              <a:rPr lang="en-US" sz="2400" dirty="0" smtClean="0"/>
              <a:t> class, which reads the image file.</a:t>
            </a:r>
          </a:p>
          <a:p>
            <a:pPr eaLnBrk="1" hangingPunct="1"/>
            <a:r>
              <a:rPr lang="en-US" sz="2400" dirty="0" smtClean="0"/>
              <a:t>The constructor accepts the name of an image file.</a:t>
            </a:r>
          </a:p>
          <a:p>
            <a:pPr eaLnBrk="1" hangingPunct="1"/>
            <a:r>
              <a:rPr lang="en-US" sz="2400" dirty="0" smtClean="0"/>
              <a:t>The supported file types are JPEG, GIF, and PNG.</a:t>
            </a:r>
          </a:p>
          <a:p>
            <a:pPr eaLnBrk="1" hangingPunct="1"/>
            <a:r>
              <a:rPr lang="en-US" sz="2400" dirty="0" smtClean="0"/>
              <a:t>The name can also contain path information (URL).</a:t>
            </a:r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611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700" y="48006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ImageView</a:t>
            </a:r>
            <a:r>
              <a:rPr lang="en-US" sz="2000" b="1" dirty="0" smtClean="0">
                <a:latin typeface="Courier New" pitchFamily="49" charset="0"/>
              </a:rPr>
              <a:t> image = new </a:t>
            </a:r>
            <a:r>
              <a:rPr lang="en-US" sz="2000" b="1" dirty="0" err="1" smtClean="0">
                <a:latin typeface="Courier New" pitchFamily="49" charset="0"/>
              </a:rPr>
              <a:t>ImageView</a:t>
            </a:r>
            <a:r>
              <a:rPr lang="en-US" sz="2000" b="1" dirty="0" smtClean="0">
                <a:latin typeface="Courier New" pitchFamily="49" charset="0"/>
              </a:rPr>
              <a:t>("Smiley.gif");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0"/>
            <a:ext cx="3069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</a:t>
            </a:r>
            <a:r>
              <a:rPr lang="en-US" sz="3200" dirty="0" err="1" smtClean="0"/>
              <a:t>ImageView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90600"/>
            <a:ext cx="744931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4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172200" cy="64826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2514600"/>
            <a:ext cx="2324100" cy="32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5834187" cy="662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14800"/>
            <a:ext cx="457584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3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Displaying Images on Buttons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3999"/>
            <a:ext cx="6553200" cy="318594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228600" y="3581400"/>
            <a:ext cx="6096000" cy="1219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400800" cy="65816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648200"/>
            <a:ext cx="4416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1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Displaying Images on a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4" y="1709737"/>
            <a:ext cx="6172335" cy="331946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304800" y="4114799"/>
            <a:ext cx="5105400" cy="9144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Mnemonics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i="1" dirty="0" smtClean="0"/>
              <a:t>mnemonic </a:t>
            </a:r>
            <a:r>
              <a:rPr lang="en-US" sz="2800" dirty="0" smtClean="0"/>
              <a:t>is a key that you press in combination with the </a:t>
            </a:r>
            <a:r>
              <a:rPr lang="en-US" sz="2800" dirty="0" smtClean="0">
                <a:solidFill>
                  <a:srgbClr val="FF0000"/>
                </a:solidFill>
              </a:rPr>
              <a:t>Alt key </a:t>
            </a:r>
            <a:r>
              <a:rPr lang="en-US" sz="2800" dirty="0" smtClean="0"/>
              <a:t>to quickly access a component.</a:t>
            </a:r>
          </a:p>
          <a:p>
            <a:pPr eaLnBrk="1" hangingPunct="1"/>
            <a:r>
              <a:rPr lang="en-US" sz="2800" dirty="0" smtClean="0"/>
              <a:t>These are sometimes referred to as </a:t>
            </a:r>
            <a:r>
              <a:rPr lang="en-US" sz="2800" dirty="0" smtClean="0">
                <a:solidFill>
                  <a:srgbClr val="FF0000"/>
                </a:solidFill>
              </a:rPr>
              <a:t>hot keys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 mnemonic is setup for a button by first calling the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setMnemonicParsing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(true)</a:t>
            </a:r>
            <a:r>
              <a:rPr lang="en-US" sz="2800" dirty="0" smtClean="0"/>
              <a:t> method for the button</a:t>
            </a:r>
          </a:p>
          <a:p>
            <a:pPr eaLnBrk="1" hangingPunct="1"/>
            <a:r>
              <a:rPr lang="en-US" sz="2800" dirty="0" smtClean="0"/>
              <a:t>Then</a:t>
            </a:r>
            <a:r>
              <a:rPr lang="en-US" sz="2800" dirty="0"/>
              <a:t>, when you set the text to be displayed on the button, prefix the character to be used as the mnemonic with an underline. For example, to display the mnemonic “</a:t>
            </a:r>
            <a:r>
              <a:rPr lang="en-US" sz="2800" u="sng" dirty="0"/>
              <a:t>F</a:t>
            </a:r>
            <a:r>
              <a:rPr lang="en-US" sz="2800" dirty="0"/>
              <a:t>ile” set the text to “_File</a:t>
            </a:r>
            <a:r>
              <a:rPr lang="en-US" sz="2800" dirty="0" smtClean="0"/>
              <a:t>”.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36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Create an empty </a:t>
            </a:r>
            <a:r>
              <a:rPr lang="en-US" sz="2800" dirty="0" err="1" smtClean="0"/>
              <a:t>ListView</a:t>
            </a:r>
            <a:r>
              <a:rPr lang="en-US" sz="2800" dirty="0" smtClean="0"/>
              <a:t> and fill in data afterwards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ListView</a:t>
            </a:r>
            <a:r>
              <a:rPr lang="en-US" sz="2000" b="1" dirty="0" smtClean="0">
                <a:latin typeface="Courier New" pitchFamily="49" charset="0"/>
              </a:rPr>
              <a:t>&lt;String&gt; list = new </a:t>
            </a:r>
            <a:r>
              <a:rPr lang="en-US" sz="2000" b="1" dirty="0" err="1" smtClean="0">
                <a:latin typeface="Courier New" pitchFamily="49" charset="0"/>
              </a:rPr>
              <a:t>ListView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ObservableList</a:t>
            </a:r>
            <a:r>
              <a:rPr lang="en-US" sz="2000" b="1" dirty="0" smtClean="0">
                <a:latin typeface="Courier New" pitchFamily="49" charset="0"/>
              </a:rPr>
              <a:t>&lt;String&gt; names = </a:t>
            </a:r>
            <a:r>
              <a:rPr lang="en-US" sz="2000" b="1" dirty="0" err="1" smtClean="0">
                <a:latin typeface="Courier New" pitchFamily="49" charset="0"/>
              </a:rPr>
              <a:t>FXCollections.observableArrayList</a:t>
            </a:r>
            <a:r>
              <a:rPr lang="en-US" sz="2000" b="1" dirty="0" smtClean="0">
                <a:latin typeface="Courier New" pitchFamily="49" charset="0"/>
              </a:rPr>
              <a:t>("Bill", "Geri", "Greg", "Jean", "Kirk", "Phillip", "Susan");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List.setItems</a:t>
            </a:r>
            <a:r>
              <a:rPr lang="en-US" sz="2000" b="1" dirty="0" smtClean="0">
                <a:latin typeface="Courier New" pitchFamily="49" charset="0"/>
              </a:rPr>
              <a:t>(items);</a:t>
            </a:r>
          </a:p>
        </p:txBody>
      </p:sp>
    </p:spTree>
    <p:extLst>
      <p:ext uri="{BB962C8B-B14F-4D97-AF65-F5344CB8AC3E}">
        <p14:creationId xmlns:p14="http://schemas.microsoft.com/office/powerpoint/2010/main" val="17408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Mnemonics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885E3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sz="2800" kern="0" dirty="0" smtClean="0"/>
              <a:t>In some versions of JavaFX, the underline for the mnemonic does show until the user presses the Alt key.</a:t>
            </a:r>
          </a:p>
          <a:p>
            <a:pPr eaLnBrk="1" hangingPunct="1"/>
            <a:endParaRPr lang="en-US" sz="2800" kern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614612"/>
            <a:ext cx="5877397" cy="157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419600"/>
            <a:ext cx="2971800" cy="15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 Tips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05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tool tip </a:t>
            </a:r>
            <a:r>
              <a:rPr lang="en-US" sz="2800" dirty="0" smtClean="0"/>
              <a:t>is text that is displayed in a small box when the mouse is held over a component.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box usually gives a </a:t>
            </a:r>
            <a:r>
              <a:rPr lang="en-US" sz="2800" dirty="0" smtClean="0">
                <a:solidFill>
                  <a:srgbClr val="FF0000"/>
                </a:solidFill>
              </a:rPr>
              <a:t>short description </a:t>
            </a:r>
            <a:r>
              <a:rPr lang="en-US" sz="2800" dirty="0" smtClean="0"/>
              <a:t>of what the component does.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Most GUI applications use tool tips as concise help to the user.</a:t>
            </a:r>
          </a:p>
        </p:txBody>
      </p:sp>
    </p:spTree>
    <p:extLst>
      <p:ext uri="{BB962C8B-B14F-4D97-AF65-F5344CB8AC3E}">
        <p14:creationId xmlns:p14="http://schemas.microsoft.com/office/powerpoint/2010/main" val="27226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 Tips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Assign a tool tip to a component with the </a:t>
            </a:r>
            <a:r>
              <a:rPr lang="en-US" dirty="0" err="1" smtClean="0">
                <a:latin typeface="Courier New" pitchFamily="49" charset="0"/>
              </a:rPr>
              <a:t>setToolTip</a:t>
            </a:r>
            <a:r>
              <a:rPr lang="en-US" dirty="0" smtClean="0"/>
              <a:t> method.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sz="2400" dirty="0"/>
              <a:t>button2.setTooltip(</a:t>
            </a:r>
            <a:r>
              <a:rPr lang="en-US" sz="2400" b="1" dirty="0"/>
              <a:t>new Tooltip("Accept the Transaction"));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911600"/>
            <a:ext cx="4039541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Dialog Boxes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Recall that a dialog box is a small window that "pops up" to interact with the user for a brief, specific purpose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</a:rPr>
              <a:t>JOptionPane</a:t>
            </a:r>
            <a:r>
              <a:rPr lang="en-US" dirty="0" smtClean="0"/>
              <a:t> class makes it easy to create dialog boxes for presenting information, confirming an action, or accepting an input value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Let's now look at another class that lets us create a specialized dialog box</a:t>
            </a:r>
          </a:p>
        </p:txBody>
      </p:sp>
    </p:spTree>
    <p:extLst>
      <p:ext uri="{BB962C8B-B14F-4D97-AF65-F5344CB8AC3E}">
        <p14:creationId xmlns:p14="http://schemas.microsoft.com/office/powerpoint/2010/main" val="23989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Picker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96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color picker is a specialized dialog box that allows the user to select a color from a predefined palette of colors.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96900" y="2849940"/>
            <a:ext cx="746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CORAL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"Try the color picker!"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"Verdana"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20));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678739"/>
            <a:ext cx="5029200" cy="165137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2895600" y="3048000"/>
            <a:ext cx="16002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752600" y="3429000"/>
            <a:ext cx="17526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237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Picker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By clicking the </a:t>
            </a:r>
            <a:r>
              <a:rPr lang="en-US" sz="2400" dirty="0" err="1" smtClean="0"/>
              <a:t>Combox</a:t>
            </a:r>
            <a:r>
              <a:rPr lang="en-US" sz="2400" dirty="0" smtClean="0"/>
              <a:t> arrow – the Color Palette appears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81200"/>
            <a:ext cx="5029200" cy="3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Picker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By clicking Custom Color …</a:t>
            </a:r>
          </a:p>
          <a:p>
            <a:pPr eaLnBrk="1" hangingPunct="1"/>
            <a:r>
              <a:rPr lang="en-US" sz="2400" dirty="0" smtClean="0"/>
              <a:t>By clicking the HSB tab you can select a color by specifying its hue, saturation, and brightness.</a:t>
            </a:r>
          </a:p>
          <a:p>
            <a:pPr eaLnBrk="1" hangingPunct="1"/>
            <a:r>
              <a:rPr lang="en-US" sz="2400" dirty="0" smtClean="0"/>
              <a:t>By clicking the RGB tab you can select a color by specifying its red, green, and blue components.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05200"/>
            <a:ext cx="5467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13615DE-8598-464E-93C4-8C4D0155ECA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 Picker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333500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CORAL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Text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"Try the color picker!"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font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"Verdana"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20));</a:t>
            </a:r>
          </a:p>
          <a:p>
            <a:pPr algn="l"/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handle(Event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    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             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colorPicker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48465"/>
            <a:ext cx="3733800" cy="27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Menus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294688" cy="811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menu system </a:t>
            </a:r>
            <a:r>
              <a:rPr lang="en-US" sz="2800" smtClean="0"/>
              <a:t>is a collection of commands organized in one or more drop-down menus.</a:t>
            </a:r>
          </a:p>
        </p:txBody>
      </p:sp>
      <p:pic>
        <p:nvPicPr>
          <p:cNvPr id="62468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81994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0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A Menu System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menu system commonly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Menu Bar</a:t>
            </a:r>
            <a:r>
              <a:rPr lang="en-US" sz="2000" smtClean="0"/>
              <a:t> – A </a:t>
            </a:r>
            <a:r>
              <a:rPr lang="en-US" sz="2000" i="1" smtClean="0"/>
              <a:t>menu bar </a:t>
            </a:r>
            <a:r>
              <a:rPr lang="en-US" sz="2000" smtClean="0"/>
              <a:t>lists the names of one or menus.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Menu</a:t>
            </a:r>
            <a:r>
              <a:rPr lang="en-US" sz="2000" smtClean="0"/>
              <a:t> – A </a:t>
            </a:r>
            <a:r>
              <a:rPr lang="en-US" sz="2000" i="1" smtClean="0"/>
              <a:t>menu </a:t>
            </a:r>
            <a:r>
              <a:rPr lang="en-US" sz="2000" smtClean="0"/>
              <a:t>is a drop-down list of menu items.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Menu Item</a:t>
            </a:r>
            <a:r>
              <a:rPr lang="en-US" sz="2000" smtClean="0"/>
              <a:t> – A </a:t>
            </a:r>
            <a:r>
              <a:rPr lang="en-US" sz="2000" i="1" smtClean="0"/>
              <a:t>menu item </a:t>
            </a:r>
            <a:r>
              <a:rPr lang="en-US" sz="2000" smtClean="0"/>
              <a:t>can be selected by the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Check box menu item</a:t>
            </a:r>
            <a:r>
              <a:rPr lang="en-US" sz="2000" smtClean="0"/>
              <a:t> – A </a:t>
            </a:r>
            <a:r>
              <a:rPr lang="en-US" sz="2000" i="1" smtClean="0"/>
              <a:t>check box menu item </a:t>
            </a:r>
            <a:r>
              <a:rPr lang="en-US" sz="2000" smtClean="0"/>
              <a:t>appears with a small box beside it.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 item may be selected or deselected.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/>
              <a:t>Radio button menu item</a:t>
            </a:r>
            <a:r>
              <a:rPr lang="en-US" sz="2000" smtClean="0"/>
              <a:t> – A </a:t>
            </a:r>
            <a:r>
              <a:rPr lang="en-US" sz="2000" i="1" smtClean="0"/>
              <a:t>radio button menu item </a:t>
            </a:r>
            <a:r>
              <a:rPr lang="en-US" sz="2000" smtClean="0"/>
              <a:t>may be selected or deselected.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Submen</a:t>
            </a:r>
            <a:r>
              <a:rPr lang="en-US" sz="2000" smtClean="0"/>
              <a:t>u – A menu within a menu is called a </a:t>
            </a:r>
            <a:r>
              <a:rPr lang="en-US" sz="2000" i="1" smtClean="0"/>
              <a:t>submenu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Separator bar</a:t>
            </a:r>
            <a:r>
              <a:rPr lang="en-US" sz="2000" smtClean="0"/>
              <a:t> – A separator bar is a horizontal bar used to separate groups of items on a menu.</a:t>
            </a:r>
          </a:p>
        </p:txBody>
      </p:sp>
    </p:spTree>
    <p:extLst>
      <p:ext uri="{BB962C8B-B14F-4D97-AF65-F5344CB8AC3E}">
        <p14:creationId xmlns:p14="http://schemas.microsoft.com/office/powerpoint/2010/main" val="34705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an instance of the </a:t>
            </a:r>
            <a:r>
              <a:rPr lang="en-US" sz="2800" dirty="0" err="1" smtClean="0">
                <a:latin typeface="Courier New" pitchFamily="49" charset="0"/>
              </a:rPr>
              <a:t>ListView</a:t>
            </a:r>
            <a:r>
              <a:rPr lang="en-US" sz="2800" dirty="0" smtClean="0"/>
              <a:t> class is created, an </a:t>
            </a:r>
            <a:r>
              <a:rPr lang="en-US" sz="2800" dirty="0" err="1" smtClean="0"/>
              <a:t>observableArrayList</a:t>
            </a:r>
            <a:r>
              <a:rPr lang="en-US" sz="2800" dirty="0" smtClean="0"/>
              <a:t> of objects can be passed to the constructor.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ListView</a:t>
            </a:r>
            <a:r>
              <a:rPr lang="en-US" sz="2000" b="1" dirty="0" smtClean="0">
                <a:latin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</a:rPr>
              <a:t>ObservableArrayList</a:t>
            </a:r>
            <a:r>
              <a:rPr lang="en-US" sz="2000" b="1" dirty="0" smtClean="0">
                <a:latin typeface="Courier New" pitchFamily="49" charset="0"/>
              </a:rPr>
              <a:t>&lt;String&gt; </a:t>
            </a:r>
            <a:r>
              <a:rPr lang="en-US" sz="2000" b="1" i="1" dirty="0" smtClean="0">
                <a:latin typeface="Courier New" pitchFamily="49" charset="0"/>
              </a:rPr>
              <a:t>array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ListView</a:t>
            </a:r>
            <a:r>
              <a:rPr lang="en-US" sz="2800" dirty="0" smtClean="0"/>
              <a:t> component uses the </a:t>
            </a:r>
            <a:r>
              <a:rPr lang="en-US" sz="2800" dirty="0" err="1" smtClean="0"/>
              <a:t>ObservableArrayList</a:t>
            </a:r>
            <a:r>
              <a:rPr lang="en-US" sz="2800" dirty="0" smtClean="0"/>
              <a:t> to create the list of items.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ObservableList</a:t>
            </a:r>
            <a:r>
              <a:rPr lang="en-US" sz="2000" b="1" dirty="0" smtClean="0">
                <a:latin typeface="Courier New" pitchFamily="49" charset="0"/>
              </a:rPr>
              <a:t>&lt;String&gt; names = </a:t>
            </a:r>
            <a:r>
              <a:rPr lang="en-US" sz="2000" b="1" dirty="0" err="1" smtClean="0">
                <a:latin typeface="Courier New" pitchFamily="49" charset="0"/>
              </a:rPr>
              <a:t>FXCollections.observableArrayList</a:t>
            </a:r>
            <a:r>
              <a:rPr lang="en-US" sz="2000" b="1" dirty="0" smtClean="0">
                <a:latin typeface="Courier New" pitchFamily="49" charset="0"/>
              </a:rPr>
              <a:t>("Bill", "Geri", "Greg", "Jean", "Kirk", "Phillip", "Susan“);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ListView</a:t>
            </a:r>
            <a:r>
              <a:rPr lang="en-US" sz="2000" b="1" dirty="0" smtClean="0">
                <a:latin typeface="Courier New" pitchFamily="49" charset="0"/>
              </a:rPr>
              <a:t>&lt;String&gt; </a:t>
            </a:r>
            <a:r>
              <a:rPr lang="en-US" sz="2000" b="1" dirty="0" err="1" smtClean="0">
                <a:latin typeface="Courier New" pitchFamily="49" charset="0"/>
              </a:rPr>
              <a:t>nameList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ListView</a:t>
            </a:r>
            <a:r>
              <a:rPr lang="en-US" sz="2000" b="1" dirty="0" smtClean="0">
                <a:latin typeface="Courier New" pitchFamily="49" charset="0"/>
              </a:rPr>
              <a:t>(names);</a:t>
            </a:r>
          </a:p>
        </p:txBody>
      </p:sp>
    </p:spTree>
    <p:extLst>
      <p:ext uri="{BB962C8B-B14F-4D97-AF65-F5344CB8AC3E}">
        <p14:creationId xmlns:p14="http://schemas.microsoft.com/office/powerpoint/2010/main" val="1938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Menu Classes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8486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A menu system is constructed with the following classes: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MenuBar</a:t>
            </a:r>
            <a:r>
              <a:rPr lang="en-US" sz="2000" dirty="0" smtClean="0"/>
              <a:t> – Used to create a menu bar.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MenuBar</a:t>
            </a:r>
            <a:r>
              <a:rPr lang="en-US" sz="1800" dirty="0" smtClean="0"/>
              <a:t> object can contain Menu components.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Menu</a:t>
            </a:r>
            <a:r>
              <a:rPr lang="en-US" sz="2000" dirty="0" smtClean="0"/>
              <a:t> – Used to create a menu. A </a:t>
            </a:r>
            <a:r>
              <a:rPr lang="en-US" sz="2000" dirty="0" smtClean="0">
                <a:latin typeface="Courier New" pitchFamily="49" charset="0"/>
              </a:rPr>
              <a:t>Menu</a:t>
            </a:r>
            <a:r>
              <a:rPr lang="en-US" sz="2000" dirty="0" smtClean="0"/>
              <a:t> component can contain: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MenuItem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urier New" pitchFamily="49" charset="0"/>
              </a:rPr>
              <a:t>CheckMenuItem</a:t>
            </a:r>
            <a:r>
              <a:rPr lang="en-US" sz="1800" dirty="0" smtClean="0"/>
              <a:t>, and </a:t>
            </a:r>
            <a:r>
              <a:rPr lang="en-US" sz="1800" dirty="0" err="1" smtClean="0">
                <a:latin typeface="Courier New" pitchFamily="49" charset="0"/>
              </a:rPr>
              <a:t>RadioMenuItem</a:t>
            </a:r>
            <a:r>
              <a:rPr lang="en-US" sz="1800" dirty="0" smtClean="0"/>
              <a:t> components,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dirty="0" smtClean="0"/>
              <a:t>as well as other </a:t>
            </a:r>
            <a:r>
              <a:rPr lang="en-US" sz="1800" dirty="0" smtClean="0">
                <a:latin typeface="Courier New" pitchFamily="49" charset="0"/>
              </a:rPr>
              <a:t>Menu</a:t>
            </a:r>
            <a:r>
              <a:rPr lang="en-US" sz="1800" dirty="0" smtClean="0"/>
              <a:t> components.</a:t>
            </a:r>
          </a:p>
          <a:p>
            <a:pPr marL="1714500" lvl="3" indent="-342900" eaLnBrk="1" hangingPunct="1">
              <a:lnSpc>
                <a:spcPct val="90000"/>
              </a:lnSpc>
            </a:pPr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0000"/>
                </a:solidFill>
              </a:rPr>
              <a:t>submenu</a:t>
            </a:r>
            <a:r>
              <a:rPr lang="en-US" sz="1600" dirty="0" smtClean="0"/>
              <a:t> is a </a:t>
            </a:r>
            <a:r>
              <a:rPr lang="en-US" sz="1600" dirty="0" smtClean="0">
                <a:latin typeface="Courier New" pitchFamily="49" charset="0"/>
              </a:rPr>
              <a:t>Menu</a:t>
            </a:r>
            <a:r>
              <a:rPr lang="en-US" sz="1600" dirty="0" smtClean="0"/>
              <a:t> component that is inside another </a:t>
            </a:r>
            <a:r>
              <a:rPr lang="en-US" sz="1600" dirty="0" smtClean="0">
                <a:latin typeface="Courier New" pitchFamily="49" charset="0"/>
              </a:rPr>
              <a:t>Menu</a:t>
            </a:r>
            <a:r>
              <a:rPr lang="en-US" sz="1600" dirty="0" smtClean="0"/>
              <a:t> component.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MenuItem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– Used to create a regular menu item.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MenuItem</a:t>
            </a:r>
            <a:r>
              <a:rPr lang="en-US" sz="1800" dirty="0" smtClean="0"/>
              <a:t> component generates an </a:t>
            </a:r>
            <a:r>
              <a:rPr lang="en-US" sz="1800" dirty="0" smtClean="0">
                <a:solidFill>
                  <a:srgbClr val="FF0000"/>
                </a:solidFill>
              </a:rPr>
              <a:t>action event </a:t>
            </a:r>
            <a:r>
              <a:rPr lang="en-US" sz="1800" dirty="0" smtClean="0"/>
              <a:t>when selected.</a:t>
            </a:r>
          </a:p>
        </p:txBody>
      </p:sp>
    </p:spTree>
    <p:extLst>
      <p:ext uri="{BB962C8B-B14F-4D97-AF65-F5344CB8AC3E}">
        <p14:creationId xmlns:p14="http://schemas.microsoft.com/office/powerpoint/2010/main" val="18504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Menu Classes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Check</a:t>
            </a:r>
            <a:r>
              <a:rPr lang="en-US" sz="2000" dirty="0" err="1" smtClean="0">
                <a:latin typeface="Courier New" pitchFamily="49" charset="0"/>
              </a:rPr>
              <a:t>MenuItem</a:t>
            </a:r>
            <a:r>
              <a:rPr lang="en-US" sz="2000" dirty="0" smtClean="0"/>
              <a:t> – Used to create a check box menu item.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>
                <a:solidFill>
                  <a:srgbClr val="FF0000"/>
                </a:solidFill>
              </a:rPr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CheckMenuItem</a:t>
            </a:r>
            <a:r>
              <a:rPr lang="en-US" sz="1800" dirty="0" smtClean="0"/>
              <a:t> component generates an </a:t>
            </a:r>
            <a:r>
              <a:rPr lang="en-US" sz="1800" dirty="0" smtClean="0">
                <a:solidFill>
                  <a:srgbClr val="FF0000"/>
                </a:solidFill>
              </a:rPr>
              <a:t>action event </a:t>
            </a:r>
            <a:r>
              <a:rPr lang="en-US" sz="1800" dirty="0" smtClean="0"/>
              <a:t>when selected.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Radio</a:t>
            </a:r>
            <a:r>
              <a:rPr lang="en-US" sz="2000" dirty="0" err="1" smtClean="0">
                <a:latin typeface="Courier New" pitchFamily="49" charset="0"/>
              </a:rPr>
              <a:t>MenuItem</a:t>
            </a:r>
            <a:r>
              <a:rPr lang="en-US" sz="2000" dirty="0" smtClean="0"/>
              <a:t> – Used to create a radio button menu item.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RadioMenuItem</a:t>
            </a:r>
            <a:r>
              <a:rPr lang="en-US" sz="1800" dirty="0" smtClean="0"/>
              <a:t> components can be grouped together in a </a:t>
            </a:r>
            <a:r>
              <a:rPr lang="en-US" sz="1800" dirty="0" err="1" smtClean="0">
                <a:latin typeface="Courier New" pitchFamily="49" charset="0"/>
              </a:rPr>
              <a:t>ToggleGroup</a:t>
            </a:r>
            <a:r>
              <a:rPr lang="en-US" sz="1800" dirty="0" smtClean="0"/>
              <a:t> object so that only one of them can be selected at a time.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 class’s </a:t>
            </a:r>
            <a:r>
              <a:rPr lang="en-US" sz="1800" dirty="0" err="1" smtClean="0">
                <a:latin typeface="Courier New" pitchFamily="49" charset="0"/>
              </a:rPr>
              <a:t>isSelected</a:t>
            </a:r>
            <a:r>
              <a:rPr lang="en-US" sz="1800" dirty="0" smtClean="0"/>
              <a:t> method returns true if the item is selected, or false otherwise.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 err="1" smtClean="0">
                <a:latin typeface="Courier New" pitchFamily="49" charset="0"/>
              </a:rPr>
              <a:t>RadioMenuItem</a:t>
            </a:r>
            <a:r>
              <a:rPr lang="en-US" sz="1800" dirty="0" smtClean="0"/>
              <a:t> component generates an </a:t>
            </a:r>
            <a:r>
              <a:rPr lang="en-US" sz="1800" dirty="0" smtClean="0">
                <a:solidFill>
                  <a:srgbClr val="FF0000"/>
                </a:solidFill>
              </a:rPr>
              <a:t>action event </a:t>
            </a:r>
            <a:r>
              <a:rPr lang="en-US" sz="1800" dirty="0" smtClean="0"/>
              <a:t>when selected.</a:t>
            </a:r>
          </a:p>
        </p:txBody>
      </p:sp>
    </p:spTree>
    <p:extLst>
      <p:ext uri="{BB962C8B-B14F-4D97-AF65-F5344CB8AC3E}">
        <p14:creationId xmlns:p14="http://schemas.microsoft.com/office/powerpoint/2010/main" val="34225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76200"/>
            <a:ext cx="8610600" cy="992187"/>
          </a:xfrm>
        </p:spPr>
        <p:txBody>
          <a:bodyPr/>
          <a:lstStyle/>
          <a:p>
            <a:pPr eaLnBrk="1" hangingPunct="1"/>
            <a:r>
              <a:rPr lang="en-US" dirty="0" smtClean="0"/>
              <a:t>Menu Example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073815"/>
            <a:ext cx="8534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start(Stage stage)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("Menu Sample");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Scene(new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400, 350);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scene.setFill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Color.OLDLACE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--- Menu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menuFile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Menu("File");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--- Menu Edit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menuEdit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Menu("Edit");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--- Menu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Menu("View");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menuBar.getMenus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menuFile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menuEdit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scene.getRoot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(scene);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057400"/>
            <a:ext cx="2828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5100"/>
            <a:ext cx="3952875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38200"/>
            <a:ext cx="625480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8600"/>
            <a:ext cx="5257800" cy="2402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75637"/>
            <a:ext cx="3429000" cy="3272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975637"/>
            <a:ext cx="3466704" cy="3272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6288596"/>
            <a:ext cx="577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ToggleGroup</a:t>
            </a:r>
            <a:r>
              <a:rPr lang="en-US" dirty="0" smtClean="0"/>
              <a:t> – only 1 selected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Areas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TextField</a:t>
            </a:r>
            <a:r>
              <a:rPr lang="en-US" sz="2400" dirty="0" smtClean="0"/>
              <a:t> class is used to create text fields.</a:t>
            </a:r>
          </a:p>
          <a:p>
            <a:pPr eaLnBrk="1" hangingPunct="1"/>
            <a:r>
              <a:rPr lang="en-US" sz="2400" dirty="0" smtClean="0"/>
              <a:t>A text field is a component that allows the user to enter a single line of text.</a:t>
            </a:r>
          </a:p>
          <a:p>
            <a:pPr eaLnBrk="1" hangingPunct="1"/>
            <a:r>
              <a:rPr lang="en-US" sz="2400" dirty="0" smtClean="0"/>
              <a:t>A text area is like a text field that can accept multiple lines of input.</a:t>
            </a:r>
          </a:p>
          <a:p>
            <a:pPr eaLnBrk="1" hangingPunct="1"/>
            <a:r>
              <a:rPr lang="en-US" sz="2400" dirty="0" smtClean="0"/>
              <a:t>You use the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400" dirty="0" smtClean="0"/>
              <a:t> class to create a text area.</a:t>
            </a:r>
          </a:p>
          <a:p>
            <a:pPr eaLnBrk="1" hangingPunct="1"/>
            <a:r>
              <a:rPr lang="en-US" sz="2400" dirty="0" smtClean="0"/>
              <a:t>The general format of two of the class’s constructors: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TextArea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TextArea</a:t>
            </a:r>
            <a:r>
              <a:rPr lang="en-US" sz="2000" b="1" dirty="0" smtClean="0">
                <a:latin typeface="Courier New" pitchFamily="49" charset="0"/>
              </a:rPr>
              <a:t>(String </a:t>
            </a:r>
            <a:r>
              <a:rPr lang="en-US" sz="2000" b="1" i="1" dirty="0" smtClean="0">
                <a:latin typeface="Courier New" pitchFamily="49" charset="0"/>
              </a:rPr>
              <a:t>text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Areas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3257550"/>
            <a:ext cx="7772400" cy="1905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To set the number of rows and columns in the text area.</a:t>
            </a:r>
            <a:endParaRPr lang="en-US" sz="2000" b="1" dirty="0" smtClean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644650"/>
            <a:ext cx="8141776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Areas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TextArea</a:t>
            </a:r>
            <a:r>
              <a:rPr lang="en-US" sz="2400" dirty="0" smtClean="0"/>
              <a:t> class provides the </a:t>
            </a:r>
            <a:r>
              <a:rPr lang="en-US" sz="2400" dirty="0" err="1" smtClean="0">
                <a:latin typeface="Courier New" pitchFamily="49" charset="0"/>
              </a:rPr>
              <a:t>getText</a:t>
            </a:r>
            <a:r>
              <a:rPr lang="en-US" sz="2400" dirty="0" smtClean="0"/>
              <a:t> and  </a:t>
            </a:r>
            <a:r>
              <a:rPr lang="en-US" sz="2400" dirty="0" err="1" smtClean="0">
                <a:latin typeface="Courier New" pitchFamily="49" charset="0"/>
              </a:rPr>
              <a:t>setText</a:t>
            </a:r>
            <a:r>
              <a:rPr lang="en-US" sz="2400" dirty="0" smtClean="0"/>
              <a:t> methods for getting and setting the text.</a:t>
            </a:r>
          </a:p>
          <a:p>
            <a:pPr marL="0" indent="0" eaLnBrk="1" hangingPunct="1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    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 </a:t>
            </a:r>
            <a:r>
              <a:rPr lang="en-US" sz="2400" dirty="0" err="1" smtClean="0"/>
              <a:t>textInput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();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</a:rPr>
              <a:t>userText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textInput.getText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textInput.setText</a:t>
            </a:r>
            <a:r>
              <a:rPr lang="en-US" sz="2000" b="1" dirty="0" smtClean="0">
                <a:latin typeface="Courier New" pitchFamily="49" charset="0"/>
              </a:rPr>
              <a:t>("Modified: " + </a:t>
            </a:r>
            <a:r>
              <a:rPr lang="en-US" sz="2000" b="1" dirty="0" err="1" smtClean="0">
                <a:latin typeface="Courier New" pitchFamily="49" charset="0"/>
              </a:rPr>
              <a:t>userText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dirty="0" err="1" smtClean="0">
                <a:latin typeface="Courier New" pitchFamily="49" charset="0"/>
              </a:rPr>
              <a:t>TextArea</a:t>
            </a:r>
            <a:r>
              <a:rPr lang="en-US" sz="2400" dirty="0" smtClean="0"/>
              <a:t> components </a:t>
            </a:r>
            <a:r>
              <a:rPr lang="en-US" sz="2400" dirty="0" smtClean="0">
                <a:solidFill>
                  <a:srgbClr val="FF0000"/>
                </a:solidFill>
              </a:rPr>
              <a:t>do not </a:t>
            </a:r>
            <a:r>
              <a:rPr lang="en-US" sz="2400" dirty="0" smtClean="0"/>
              <a:t>automatically display scroll bars.</a:t>
            </a:r>
          </a:p>
          <a:p>
            <a:pPr eaLnBrk="1" hangingPunct="1"/>
            <a:r>
              <a:rPr lang="en-US" sz="2400" dirty="0" smtClean="0"/>
              <a:t>You must add a text area to a scroll pane.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TextArea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textInput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TextArea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ScrollPane</a:t>
            </a:r>
            <a:r>
              <a:rPr lang="en-US" sz="2000" b="1" dirty="0">
                <a:latin typeface="Courier New" pitchFamily="49" charset="0"/>
              </a:rPr>
              <a:t> pane = new </a:t>
            </a:r>
            <a:r>
              <a:rPr lang="en-US" sz="2000" b="1" dirty="0" err="1">
                <a:latin typeface="Courier New" pitchFamily="49" charset="0"/>
              </a:rPr>
              <a:t>ScrollPane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pane.setContent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textInput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Areas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010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By default, </a:t>
            </a:r>
            <a:r>
              <a:rPr lang="en-US" sz="2400" dirty="0" err="1" smtClean="0">
                <a:latin typeface="Courier New" pitchFamily="49" charset="0"/>
              </a:rPr>
              <a:t>TextArea</a:t>
            </a:r>
            <a:r>
              <a:rPr lang="en-US" sz="2400" dirty="0" smtClean="0"/>
              <a:t> components do not perform </a:t>
            </a:r>
            <a:r>
              <a:rPr lang="en-US" sz="2400" i="1" dirty="0" smtClean="0"/>
              <a:t>line wrapping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To enable line wrapping: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textInput.setWrapText</a:t>
            </a:r>
            <a:r>
              <a:rPr lang="en-US" sz="2000" b="1" dirty="0" smtClean="0">
                <a:latin typeface="Courier New" pitchFamily="49" charset="0"/>
              </a:rPr>
              <a:t>(true);</a:t>
            </a:r>
          </a:p>
          <a:p>
            <a:pPr lvl="1"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Fonts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Components display according to their font characteristics:</a:t>
            </a:r>
          </a:p>
          <a:p>
            <a:pPr lvl="1" eaLnBrk="1" hangingPunct="1"/>
            <a:r>
              <a:rPr lang="en-US" sz="2000" smtClean="0"/>
              <a:t>font – the name of the typeface</a:t>
            </a:r>
          </a:p>
          <a:p>
            <a:pPr lvl="1" eaLnBrk="1" hangingPunct="1"/>
            <a:r>
              <a:rPr lang="en-US" sz="2000" smtClean="0"/>
              <a:t>style – can be plain, bold, and/or italic</a:t>
            </a:r>
          </a:p>
          <a:p>
            <a:pPr lvl="1" eaLnBrk="1" hangingPunct="1"/>
            <a:r>
              <a:rPr lang="en-US" sz="2000" smtClean="0"/>
              <a:t>size – size of the text in points.</a:t>
            </a:r>
          </a:p>
          <a:p>
            <a:pPr eaLnBrk="1" hangingPunct="1"/>
            <a:r>
              <a:rPr lang="en-US" sz="2400" smtClean="0"/>
              <a:t>A component’s </a:t>
            </a:r>
            <a:r>
              <a:rPr lang="en-US" sz="2400" smtClean="0">
                <a:latin typeface="Courier New" pitchFamily="49" charset="0"/>
              </a:rPr>
              <a:t>setFont</a:t>
            </a:r>
            <a:r>
              <a:rPr lang="en-US" sz="2400" smtClean="0"/>
              <a:t> method will change the appearance of the text in the component:</a:t>
            </a:r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setFont (Font </a:t>
            </a:r>
            <a:r>
              <a:rPr lang="en-US" sz="2000" b="1" i="1" smtClean="0">
                <a:latin typeface="Courier New" pitchFamily="49" charset="0"/>
              </a:rPr>
              <a:t>appearance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sz="2400" smtClean="0">
                <a:latin typeface="Minion-Regular" charset="0"/>
              </a:rPr>
              <a:t>A </a:t>
            </a:r>
            <a:r>
              <a:rPr lang="en-US" sz="2400" smtClean="0">
                <a:latin typeface="Courier New" pitchFamily="49" charset="0"/>
              </a:rPr>
              <a:t>Font</a:t>
            </a:r>
            <a:r>
              <a:rPr lang="en-US" sz="2400" smtClean="0">
                <a:latin typeface="Minion-Regular" charset="0"/>
              </a:rPr>
              <a:t> constructor takes three parameters:</a:t>
            </a:r>
            <a:endParaRPr lang="en-US" sz="2800" smtClean="0">
              <a:latin typeface="Minion-Regular" charset="0"/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Font(String </a:t>
            </a:r>
            <a:r>
              <a:rPr lang="en-US" sz="2000" b="1" i="1" smtClean="0">
                <a:latin typeface="Courier New" pitchFamily="49" charset="0"/>
              </a:rPr>
              <a:t>fontName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style</a:t>
            </a:r>
            <a:r>
              <a:rPr lang="en-US" sz="2000" b="1" smtClean="0">
                <a:latin typeface="Courier New" pitchFamily="49" charset="0"/>
              </a:rPr>
              <a:t>, int </a:t>
            </a:r>
            <a:r>
              <a:rPr lang="en-US" sz="2000" b="1" i="1" smtClean="0">
                <a:latin typeface="Courier New" pitchFamily="49" charset="0"/>
              </a:rPr>
              <a:t>size</a:t>
            </a:r>
            <a:r>
              <a:rPr lang="en-US" sz="2000" b="1" smtClean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Selection Modes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itchFamily="49" charset="0"/>
              </a:rPr>
              <a:t>ListView</a:t>
            </a:r>
            <a:r>
              <a:rPr lang="en-US" sz="2800" dirty="0" smtClean="0"/>
              <a:t> component can operate in either of the following selection modes:</a:t>
            </a:r>
          </a:p>
          <a:p>
            <a:pPr lvl="1" eaLnBrk="1" hangingPunct="1"/>
            <a:r>
              <a:rPr lang="en-US" sz="2400" b="1" dirty="0" smtClean="0">
                <a:solidFill>
                  <a:srgbClr val="FF3300"/>
                </a:solidFill>
              </a:rPr>
              <a:t>Single Selection Mode</a:t>
            </a:r>
            <a:r>
              <a:rPr lang="en-US" sz="2400" dirty="0" smtClean="0"/>
              <a:t> - Only one item can be selected at a time.</a:t>
            </a:r>
          </a:p>
          <a:p>
            <a:pPr lvl="2" eaLnBrk="1" hangingPunct="1"/>
            <a:r>
              <a:rPr lang="en-US" sz="2000" dirty="0"/>
              <a:t>This is the default selection mode.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b="1" dirty="0" smtClean="0">
                <a:solidFill>
                  <a:srgbClr val="FF3300"/>
                </a:solidFill>
              </a:rPr>
              <a:t>Multiple Selection Mode</a:t>
            </a:r>
            <a:r>
              <a:rPr lang="en-US" sz="2400" dirty="0" smtClean="0"/>
              <a:t> - </a:t>
            </a:r>
            <a:r>
              <a:rPr lang="en-US" sz="2400" dirty="0"/>
              <a:t>Allows for one or more contiguous range of indices to be selected at a time</a:t>
            </a:r>
            <a:r>
              <a:rPr lang="en-US" sz="2400" dirty="0" smtClean="0"/>
              <a:t>.</a:t>
            </a:r>
          </a:p>
          <a:p>
            <a:pPr lvl="2" eaLnBrk="1" hangingPunct="1"/>
            <a:r>
              <a:rPr lang="en-US" sz="2000" dirty="0" err="1" smtClean="0"/>
              <a:t>nameList.getSelectionModel</a:t>
            </a:r>
            <a:r>
              <a:rPr lang="en-US" sz="2000" dirty="0" smtClean="0"/>
              <a:t>().</a:t>
            </a:r>
          </a:p>
          <a:p>
            <a:pPr marL="914400" lvl="2" indent="0" eaLnBrk="1" hangingPunct="1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setSelectionMode</a:t>
            </a:r>
            <a:r>
              <a:rPr lang="en-US" sz="2000" dirty="0" smtClean="0"/>
              <a:t>(</a:t>
            </a:r>
            <a:r>
              <a:rPr lang="en-US" sz="2000" dirty="0" err="1" smtClean="0"/>
              <a:t>SelectionMode.MULTIPLE</a:t>
            </a:r>
            <a:r>
              <a:rPr lang="en-US" sz="2000" dirty="0" smtClean="0"/>
              <a:t>)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74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Java guarantees that you will have the fonts: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Dialog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</a:rPr>
              <a:t>DialogInput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</a:rPr>
              <a:t>Monospaced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</a:rPr>
              <a:t>SansSerif</a:t>
            </a:r>
            <a:r>
              <a:rPr lang="en-US" sz="2400" smtClean="0"/>
              <a:t>, and </a:t>
            </a:r>
            <a:r>
              <a:rPr lang="en-US" sz="2400" smtClean="0">
                <a:latin typeface="Courier New" pitchFamily="49" charset="0"/>
              </a:rPr>
              <a:t>Serif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three font styles: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ourier New" pitchFamily="49" charset="0"/>
              </a:rPr>
              <a:t>Font.PLAIN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</a:rPr>
              <a:t>Font.BOLD</a:t>
            </a:r>
            <a:r>
              <a:rPr lang="en-US" sz="2400" smtClean="0"/>
              <a:t>, and </a:t>
            </a:r>
            <a:r>
              <a:rPr lang="en-US" sz="2400" smtClean="0">
                <a:latin typeface="Courier New" pitchFamily="49" charset="0"/>
              </a:rPr>
              <a:t>Font.ITALIC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label.setFont(new Font(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          "Serif", Font.BOLD, 24));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Font styles can be combined adding them.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label.setFont(new Font(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"Serif",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Font.BOLD + Font.ITALIC</a:t>
            </a:r>
            <a:r>
              <a:rPr lang="en-US" sz="2000" b="1" smtClean="0">
                <a:latin typeface="Courier New" pitchFamily="49" charset="0"/>
              </a:rPr>
              <a:t>, 24));</a:t>
            </a:r>
          </a:p>
        </p:txBody>
      </p:sp>
    </p:spTree>
    <p:extLst>
      <p:ext uri="{BB962C8B-B14F-4D97-AF65-F5344CB8AC3E}">
        <p14:creationId xmlns:p14="http://schemas.microsoft.com/office/powerpoint/2010/main" val="409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Sliders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4572000" cy="420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A slider is a component that allows the user to graphically adjust a number within a range.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Sliders are created from the </a:t>
            </a:r>
            <a:r>
              <a:rPr lang="en-US" sz="3000" dirty="0" smtClean="0">
                <a:latin typeface="Courier New" pitchFamily="49" charset="0"/>
              </a:rPr>
              <a:t>Slider</a:t>
            </a:r>
            <a:r>
              <a:rPr lang="en-US" sz="3000" dirty="0" smtClean="0"/>
              <a:t>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They display an image of a “slider knob” that can be dragged along a track.</a:t>
            </a:r>
          </a:p>
        </p:txBody>
      </p:sp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524000"/>
            <a:ext cx="31686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9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slider is designed to represent a </a:t>
            </a:r>
            <a:r>
              <a:rPr lang="en-US" sz="2800" dirty="0" smtClean="0">
                <a:solidFill>
                  <a:srgbClr val="FF0000"/>
                </a:solidFill>
              </a:rPr>
              <a:t>range</a:t>
            </a:r>
            <a:r>
              <a:rPr lang="en-US" sz="2800" dirty="0" smtClean="0"/>
              <a:t> of numeric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 the user moves the knob along the track, the numeric value is adjusted accordingly.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Between the minimum and maximum values, major </a:t>
            </a:r>
            <a:r>
              <a:rPr lang="en-US" sz="2800" dirty="0" smtClean="0">
                <a:solidFill>
                  <a:srgbClr val="FF0000"/>
                </a:solidFill>
              </a:rPr>
              <a:t>tick marks</a:t>
            </a:r>
            <a:r>
              <a:rPr lang="en-US" sz="2800" dirty="0" smtClean="0"/>
              <a:t> are displayed with a label indicating the value at that tick mark.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Between the major tick marks are minor tick marks.</a:t>
            </a:r>
          </a:p>
        </p:txBody>
      </p:sp>
    </p:spTree>
    <p:extLst>
      <p:ext uri="{BB962C8B-B14F-4D97-AF65-F5344CB8AC3E}">
        <p14:creationId xmlns:p14="http://schemas.microsoft.com/office/powerpoint/2010/main" val="10246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Sliders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Slider</a:t>
            </a:r>
            <a:r>
              <a:rPr lang="en-US" sz="2800" dirty="0" smtClean="0"/>
              <a:t> constructors: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To Set the orientation:</a:t>
            </a:r>
          </a:p>
          <a:p>
            <a:pPr marL="0" indent="0" eaLnBrk="1" hangingPunct="1"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setOrientation</a:t>
            </a: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</a:rPr>
              <a:t>Orientation.HORIZONTAL</a:t>
            </a:r>
            <a:r>
              <a:rPr lang="en-US" sz="2400" dirty="0" smtClean="0">
                <a:latin typeface="Courier New" pitchFamily="49" charset="0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sz="2400" dirty="0" err="1">
                <a:latin typeface="Courier New" pitchFamily="49" charset="0"/>
              </a:rPr>
              <a:t>setOrientation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Orientation.HORIZONTAL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 marL="457200" lvl="1" indent="0" eaLnBrk="1" hangingPunct="1"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4700"/>
            <a:ext cx="7639114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Sliders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Set the major and minor tick mark spacing with: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setMajorTickSpacing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setMinorTickSpacing</a:t>
            </a:r>
            <a:endParaRPr lang="en-US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slider1.setMajorTickSpacing(10);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slider1.setMinorTickSpacing(2);</a:t>
            </a:r>
          </a:p>
        </p:txBody>
      </p:sp>
    </p:spTree>
    <p:extLst>
      <p:ext uri="{BB962C8B-B14F-4D97-AF65-F5344CB8AC3E}">
        <p14:creationId xmlns:p14="http://schemas.microsoft.com/office/powerpoint/2010/main" val="10805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Sliders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Display tick marks by calling: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setShowTickMarks</a:t>
            </a: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9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slider1.setShowTickMarks(true);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Display numeric labels on the slider by calling: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latin typeface="Courier New" pitchFamily="49" charset="0"/>
              </a:rPr>
              <a:t>setShowTickLabels</a:t>
            </a: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7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slider1.setShowTickLabels(true);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5508438" cy="5190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152400"/>
            <a:ext cx="4419601" cy="20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5722536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0" y="457200"/>
            <a:ext cx="815139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0"/>
            <a:ext cx="8610600" cy="992187"/>
          </a:xfrm>
        </p:spPr>
        <p:txBody>
          <a:bodyPr/>
          <a:lstStyle/>
          <a:p>
            <a:r>
              <a:rPr lang="en-US" dirty="0"/>
              <a:t>Handling Mouse Events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7772400" cy="4724400"/>
          </a:xfrm>
        </p:spPr>
        <p:txBody>
          <a:bodyPr/>
          <a:lstStyle/>
          <a:p>
            <a:r>
              <a:rPr lang="en-US" sz="2800" dirty="0"/>
              <a:t>The mouse generates </a:t>
            </a:r>
            <a:r>
              <a:rPr lang="en-US" sz="2800" dirty="0" smtClean="0"/>
              <a:t>several </a:t>
            </a:r>
            <a:r>
              <a:rPr lang="en-US" sz="2800" dirty="0"/>
              <a:t>types of events: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Mouse Events		</a:t>
            </a:r>
            <a:r>
              <a:rPr lang="en-US" sz="2400" dirty="0" smtClean="0"/>
              <a:t>		</a:t>
            </a:r>
          </a:p>
          <a:p>
            <a:pPr marL="457200" lvl="1" indent="0">
              <a:buNone/>
            </a:pPr>
            <a:r>
              <a:rPr lang="en-US" sz="2400" dirty="0" err="1" smtClean="0"/>
              <a:t>MousePressed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MouseReleased</a:t>
            </a:r>
            <a:r>
              <a:rPr lang="en-US" sz="2400" dirty="0" smtClean="0"/>
              <a:t>			</a:t>
            </a:r>
          </a:p>
          <a:p>
            <a:pPr marL="457200" lvl="1" indent="0">
              <a:buNone/>
            </a:pPr>
            <a:r>
              <a:rPr lang="en-US" sz="2400" dirty="0" err="1" smtClean="0"/>
              <a:t>MouseClicked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MouseDragged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MouseMoved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MouseEntered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err="1" smtClean="0"/>
              <a:t>MouseExited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762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  <a:latin typeface="Helvetica Neue"/>
              </a:rPr>
              <a:t>Mouse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Events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515709"/>
            <a:ext cx="67818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import </a:t>
            </a:r>
            <a:r>
              <a:rPr lang="en-US" sz="1400" dirty="0" err="1"/>
              <a:t>javafx.application.Application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import </a:t>
            </a:r>
            <a:r>
              <a:rPr lang="en-US" sz="1400" dirty="0" err="1"/>
              <a:t>javafx.event.EventHandler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import </a:t>
            </a:r>
            <a:r>
              <a:rPr lang="en-US" sz="1400" dirty="0" err="1" smtClean="0"/>
              <a:t>javafx.scene</a:t>
            </a:r>
            <a:r>
              <a:rPr lang="en-US" sz="1400" dirty="0" smtClean="0"/>
              <a:t>.*;</a:t>
            </a:r>
          </a:p>
          <a:p>
            <a:pPr algn="l"/>
            <a:r>
              <a:rPr lang="en-US" sz="1400" dirty="0" smtClean="0"/>
              <a:t>import </a:t>
            </a:r>
            <a:r>
              <a:rPr lang="en-US" sz="1400" dirty="0" err="1" smtClean="0"/>
              <a:t>javafx.scene.control.Button</a:t>
            </a:r>
            <a:r>
              <a:rPr lang="en-US" sz="1400" dirty="0" smtClean="0"/>
              <a:t>;</a:t>
            </a:r>
          </a:p>
          <a:p>
            <a:pPr algn="l"/>
            <a:r>
              <a:rPr lang="en-US" sz="1400" dirty="0" smtClean="0"/>
              <a:t>import </a:t>
            </a:r>
            <a:r>
              <a:rPr lang="en-US" sz="1400" dirty="0" err="1"/>
              <a:t>javafx.scene.input.MouseEvent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import </a:t>
            </a:r>
            <a:r>
              <a:rPr lang="en-US" sz="1400" dirty="0" err="1"/>
              <a:t>javafx.stage.Stage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 smtClean="0"/>
              <a:t>public </a:t>
            </a:r>
            <a:r>
              <a:rPr lang="en-US" sz="1400" dirty="0"/>
              <a:t>class Main extends Application {</a:t>
            </a:r>
          </a:p>
          <a:p>
            <a:pPr algn="l"/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Application.launch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}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@Override</a:t>
            </a:r>
          </a:p>
          <a:p>
            <a:pPr algn="l"/>
            <a:r>
              <a:rPr lang="en-US" sz="1400" dirty="0"/>
              <a:t>  public void start(Stage </a:t>
            </a:r>
            <a:r>
              <a:rPr lang="en-US" sz="1400" dirty="0" err="1"/>
              <a:t>primaryStage</a:t>
            </a:r>
            <a:r>
              <a:rPr lang="en-US" sz="1400" dirty="0"/>
              <a:t>) {</a:t>
            </a:r>
          </a:p>
          <a:p>
            <a:pPr algn="l"/>
            <a:r>
              <a:rPr lang="en-US" sz="1400" dirty="0"/>
              <a:t>    Group root = new Group();</a:t>
            </a:r>
          </a:p>
          <a:p>
            <a:pPr algn="l"/>
            <a:r>
              <a:rPr lang="en-US" sz="1400" dirty="0"/>
              <a:t>    Scene </a:t>
            </a:r>
            <a:r>
              <a:rPr lang="en-US" sz="1400" dirty="0" err="1"/>
              <a:t>scene</a:t>
            </a:r>
            <a:r>
              <a:rPr lang="en-US" sz="1400" dirty="0"/>
              <a:t> = new Scene(root, 300, 250);</a:t>
            </a:r>
          </a:p>
          <a:p>
            <a:pPr algn="l"/>
            <a:r>
              <a:rPr lang="en-US" sz="1400" dirty="0"/>
              <a:t>    Button </a:t>
            </a:r>
            <a:r>
              <a:rPr lang="en-US" sz="1400" dirty="0" err="1"/>
              <a:t>btn</a:t>
            </a:r>
            <a:r>
              <a:rPr lang="en-US" sz="1400" dirty="0"/>
              <a:t> = new Button();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btn.setText</a:t>
            </a:r>
            <a:r>
              <a:rPr lang="en-US" sz="1400" dirty="0"/>
              <a:t>("Hello World");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btn.setOnMouseEntered</a:t>
            </a:r>
            <a:r>
              <a:rPr lang="en-US" sz="1400" dirty="0"/>
              <a:t>(new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MouseEvent</a:t>
            </a:r>
            <a:r>
              <a:rPr lang="en-US" sz="1400" dirty="0"/>
              <a:t>&gt;() {</a:t>
            </a:r>
          </a:p>
          <a:p>
            <a:pPr algn="l"/>
            <a:r>
              <a:rPr lang="en-US" sz="1400" dirty="0"/>
              <a:t>      public void handle(</a:t>
            </a:r>
            <a:r>
              <a:rPr lang="en-US" sz="1400" dirty="0" err="1"/>
              <a:t>MouseEvent</a:t>
            </a:r>
            <a:r>
              <a:rPr lang="en-US" sz="1400" dirty="0"/>
              <a:t> me) {</a:t>
            </a:r>
          </a:p>
          <a:p>
            <a:pPr algn="l"/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("Mouse entered");</a:t>
            </a:r>
          </a:p>
          <a:p>
            <a:pPr algn="l"/>
            <a:r>
              <a:rPr lang="en-US" sz="1400" dirty="0"/>
              <a:t>      }</a:t>
            </a:r>
          </a:p>
          <a:p>
            <a:pPr algn="l"/>
            <a:r>
              <a:rPr lang="en-US" sz="1400" dirty="0"/>
              <a:t>    });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btn.setOnMouseExited</a:t>
            </a:r>
            <a:r>
              <a:rPr lang="en-US" sz="1400" dirty="0"/>
              <a:t>(new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MouseEvent</a:t>
            </a:r>
            <a:r>
              <a:rPr lang="en-US" sz="1400" dirty="0"/>
              <a:t>&gt;() {</a:t>
            </a:r>
          </a:p>
          <a:p>
            <a:pPr algn="l"/>
            <a:r>
              <a:rPr lang="en-US" sz="1400" dirty="0"/>
              <a:t>      public void handle(</a:t>
            </a:r>
            <a:r>
              <a:rPr lang="en-US" sz="1400" dirty="0" err="1"/>
              <a:t>MouseEvent</a:t>
            </a:r>
            <a:r>
              <a:rPr lang="en-US" sz="1400" dirty="0"/>
              <a:t> me) {</a:t>
            </a:r>
          </a:p>
          <a:p>
            <a:pPr algn="l"/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("Mouse exited");</a:t>
            </a:r>
          </a:p>
          <a:p>
            <a:pPr algn="l"/>
            <a:r>
              <a:rPr lang="en-US" sz="1400" dirty="0"/>
              <a:t>      }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smtClean="0"/>
              <a:t>});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267200" y="6096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dirty="0" err="1"/>
              <a:t>btn.setOnMousePressed</a:t>
            </a:r>
            <a:r>
              <a:rPr lang="en-US" sz="1400" dirty="0"/>
              <a:t>(new </a:t>
            </a:r>
            <a:r>
              <a:rPr lang="en-US" sz="1400" dirty="0" err="1"/>
              <a:t>EventHandler</a:t>
            </a:r>
            <a:r>
              <a:rPr lang="en-US" sz="1400" dirty="0"/>
              <a:t>&lt;</a:t>
            </a:r>
            <a:r>
              <a:rPr lang="en-US" sz="1400" dirty="0" err="1"/>
              <a:t>MouseEvent</a:t>
            </a:r>
            <a:r>
              <a:rPr lang="en-US" sz="1400" dirty="0"/>
              <a:t>&gt;() {</a:t>
            </a:r>
          </a:p>
          <a:p>
            <a:pPr algn="l"/>
            <a:r>
              <a:rPr lang="en-US" sz="1400" dirty="0"/>
              <a:t>      public void handle(</a:t>
            </a:r>
            <a:r>
              <a:rPr lang="en-US" sz="1400" dirty="0" err="1"/>
              <a:t>MouseEvent</a:t>
            </a:r>
            <a:r>
              <a:rPr lang="en-US" sz="1400" dirty="0"/>
              <a:t> me) {</a:t>
            </a:r>
          </a:p>
          <a:p>
            <a:pPr algn="l"/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("Mouse pressed");</a:t>
            </a:r>
          </a:p>
          <a:p>
            <a:pPr algn="l"/>
            <a:r>
              <a:rPr lang="en-US" sz="1400" dirty="0"/>
              <a:t>      }</a:t>
            </a:r>
          </a:p>
          <a:p>
            <a:pPr algn="l"/>
            <a:r>
              <a:rPr lang="en-US" sz="1400" dirty="0"/>
              <a:t>    });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root.getChildren</a:t>
            </a:r>
            <a:r>
              <a:rPr lang="en-US" sz="1400" dirty="0"/>
              <a:t>().add(</a:t>
            </a:r>
            <a:r>
              <a:rPr lang="en-US" sz="1400" dirty="0" err="1"/>
              <a:t>btn</a:t>
            </a:r>
            <a:r>
              <a:rPr lang="en-US" sz="1400" dirty="0"/>
              <a:t>);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primaryStage.setScene</a:t>
            </a:r>
            <a:r>
              <a:rPr lang="en-US" sz="1400" dirty="0"/>
              <a:t>(scene);</a:t>
            </a:r>
          </a:p>
          <a:p>
            <a:pPr algn="l"/>
            <a:r>
              <a:rPr lang="en-US" sz="1400" dirty="0"/>
              <a:t>    </a:t>
            </a:r>
            <a:r>
              <a:rPr lang="en-US" sz="1400" dirty="0" err="1"/>
              <a:t>primaryStage.show</a:t>
            </a:r>
            <a:r>
              <a:rPr lang="en-US" sz="1400" dirty="0"/>
              <a:t>();</a:t>
            </a:r>
          </a:p>
          <a:p>
            <a:pPr algn="l"/>
            <a:r>
              <a:rPr lang="en-US" sz="1400" dirty="0"/>
              <a:t>  }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48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Selection Modes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2362200" y="1952625"/>
            <a:ext cx="35052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Single selection mode allows</a:t>
            </a:r>
          </a:p>
          <a:p>
            <a:pPr algn="ctr"/>
            <a:r>
              <a:rPr lang="en-US" sz="2000"/>
              <a:t>only one item to be selected</a:t>
            </a:r>
          </a:p>
          <a:p>
            <a:pPr algn="ctr"/>
            <a:r>
              <a:rPr lang="en-US" sz="2000"/>
              <a:t>at a time.</a:t>
            </a: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2590800" y="3705225"/>
            <a:ext cx="4038600" cy="10191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Multiple </a:t>
            </a:r>
            <a:r>
              <a:rPr lang="en-US" sz="2000" dirty="0"/>
              <a:t>selection mode allows multiple items to be selected with no restrictions.</a:t>
            </a:r>
          </a:p>
        </p:txBody>
      </p:sp>
      <p:cxnSp>
        <p:nvCxnSpPr>
          <p:cNvPr id="10248" name="AutoShape 14"/>
          <p:cNvCxnSpPr>
            <a:cxnSpLocks noChangeShapeType="1"/>
            <a:stCxn id="10245" idx="3"/>
          </p:cNvCxnSpPr>
          <p:nvPr/>
        </p:nvCxnSpPr>
        <p:spPr bwMode="auto">
          <a:xfrm flipV="1">
            <a:off x="6629400" y="4048125"/>
            <a:ext cx="685800" cy="16668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49" name="AutoShape 15"/>
          <p:cNvCxnSpPr>
            <a:cxnSpLocks noChangeShapeType="1"/>
            <a:stCxn id="10244" idx="1"/>
          </p:cNvCxnSpPr>
          <p:nvPr/>
        </p:nvCxnSpPr>
        <p:spPr bwMode="auto">
          <a:xfrm rot="10800000" flipV="1">
            <a:off x="1752600" y="2462213"/>
            <a:ext cx="609600" cy="4429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pic>
        <p:nvPicPr>
          <p:cNvPr id="1025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28825"/>
            <a:ext cx="1181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95625"/>
            <a:ext cx="11811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84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Mouse </a:t>
            </a:r>
            <a:r>
              <a:rPr lang="en-US" dirty="0" smtClean="0"/>
              <a:t>Event Methods</a:t>
            </a:r>
            <a:endParaRPr 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9513" y="3962400"/>
            <a:ext cx="83058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>
                <a:latin typeface="Courier New" pitchFamily="49" charset="0"/>
              </a:rPr>
              <a:t>MouseEvent</a:t>
            </a:r>
            <a:r>
              <a:rPr lang="en-US" sz="2800" dirty="0"/>
              <a:t> object contains data about the mouse event.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getX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getY</a:t>
            </a:r>
            <a:r>
              <a:rPr lang="en-US" sz="2800" dirty="0"/>
              <a:t> are two common methods of the </a:t>
            </a:r>
            <a:r>
              <a:rPr lang="en-US" sz="2800" dirty="0" err="1">
                <a:latin typeface="Courier New" pitchFamily="49" charset="0"/>
              </a:rPr>
              <a:t>MouseEvent</a:t>
            </a:r>
            <a:r>
              <a:rPr lang="en-US" sz="2800" dirty="0"/>
              <a:t> class.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They return the </a:t>
            </a:r>
            <a:r>
              <a:rPr lang="en-US" sz="2800" i="1" dirty="0"/>
              <a:t>X </a:t>
            </a:r>
            <a:r>
              <a:rPr lang="en-US" sz="2800" dirty="0"/>
              <a:t>and </a:t>
            </a:r>
            <a:r>
              <a:rPr lang="en-US" sz="2800" i="1" dirty="0"/>
              <a:t>Y </a:t>
            </a:r>
            <a:r>
              <a:rPr lang="en-US" sz="2800" dirty="0"/>
              <a:t>coordinates of the mouse cursor </a:t>
            </a:r>
            <a:r>
              <a:rPr lang="en-US" sz="2800" dirty="0">
                <a:solidFill>
                  <a:srgbClr val="FF0000"/>
                </a:solidFill>
              </a:rPr>
              <a:t>when the event occurs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9812"/>
            <a:ext cx="6553200" cy="23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163" y="304800"/>
            <a:ext cx="2952750" cy="27527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5943600" y="838200"/>
            <a:ext cx="3810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7469" y="212269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Where mouse was pressed, sets up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 smtClean="0">
                <a:solidFill>
                  <a:srgbClr val="FF0000"/>
                </a:solidFill>
              </a:rPr>
              <a:t>eginning X and Y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 bwMode="auto">
          <a:xfrm flipH="1">
            <a:off x="3891666" y="1098363"/>
            <a:ext cx="2107730" cy="157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7363109" y="2209800"/>
            <a:ext cx="3810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4145" y="2554069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Where mouse was dragged to,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reates box and adds to pane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 bwMode="auto">
          <a:xfrm flipH="1">
            <a:off x="4288316" y="2469963"/>
            <a:ext cx="3130589" cy="1291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140910" y="36095"/>
            <a:ext cx="526832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DrawBoxes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currentX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currentY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Pane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Pane();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Rectangle();</a:t>
            </a:r>
          </a:p>
          <a:p>
            <a:pPr algn="l"/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Scene </a:t>
            </a:r>
            <a:r>
              <a:rPr lang="nn-NO" sz="105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nn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300, 250);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.setOnMousePressed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currentX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currentY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.setOnMouseDragged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currentX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sz="105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currentY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currentX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currentY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616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Timeline Animation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Timeline animation is a process for keying changes in a collection of object properties to the passage of time.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04800" y="2438400"/>
            <a:ext cx="6548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There are times when we want a program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hange the values of certain variables, and/or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all a previously designated method</a:t>
            </a:r>
          </a:p>
          <a:p>
            <a:pPr algn="l"/>
            <a:r>
              <a:rPr lang="en-US" dirty="0"/>
              <a:t>a</a:t>
            </a:r>
            <a:r>
              <a:rPr lang="en-US" dirty="0" smtClean="0"/>
              <a:t>t the expiration of some interval of time.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2672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Timeline animation uses the concept of key frames.  A </a:t>
            </a:r>
            <a:r>
              <a:rPr lang="en-US" i="1" dirty="0" smtClean="0"/>
              <a:t>key frame </a:t>
            </a:r>
            <a:r>
              <a:rPr lang="en-US" dirty="0" smtClean="0"/>
              <a:t>is used to specify, for each object </a:t>
            </a:r>
            <a:r>
              <a:rPr lang="en-US" dirty="0" smtClean="0">
                <a:solidFill>
                  <a:srgbClr val="FF0000"/>
                </a:solidFill>
              </a:rPr>
              <a:t>property</a:t>
            </a:r>
            <a:r>
              <a:rPr lang="en-US" dirty="0" smtClean="0"/>
              <a:t> P that is being updated by the timeline, a </a:t>
            </a:r>
            <a:r>
              <a:rPr lang="en-US" dirty="0" smtClean="0">
                <a:solidFill>
                  <a:srgbClr val="FF0000"/>
                </a:solidFill>
              </a:rPr>
              <a:t>target value </a:t>
            </a:r>
            <a:r>
              <a:rPr lang="en-US" dirty="0" smtClean="0"/>
              <a:t>for P at a certain point in time.   These target values are referred to a </a:t>
            </a:r>
            <a:r>
              <a:rPr lang="en-US" i="1" dirty="0" smtClean="0"/>
              <a:t>key values </a:t>
            </a:r>
            <a:r>
              <a:rPr lang="en-US" dirty="0" smtClean="0"/>
              <a:t>of the key frame.  Thus a key value is also called an end value.  A timeline animation is defined by a sequence of key frames.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kern="0" smtClean="0"/>
              <a:t>Timeline Animation</a:t>
            </a:r>
            <a:endParaRPr lang="en-US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 create an animation, you must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determine the duration of the animation – this is how long the animation will run.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Specify key frames for key points along the duration</a:t>
            </a:r>
          </a:p>
          <a:p>
            <a:pPr algn="l"/>
            <a:r>
              <a:rPr lang="en-US" dirty="0" smtClean="0"/>
              <a:t>The animation will then interpolate between the supplied key frames and compute enough frames so that there is a frame to display ever 1/30</a:t>
            </a:r>
            <a:r>
              <a:rPr lang="en-US" baseline="30000" dirty="0" smtClean="0"/>
              <a:t>th</a:t>
            </a:r>
            <a:r>
              <a:rPr lang="en-US" dirty="0" smtClean="0"/>
              <a:t> of a second.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716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634" y="762000"/>
            <a:ext cx="666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KeyFrame</a:t>
            </a:r>
            <a:r>
              <a:rPr lang="en-US" dirty="0" smtClean="0"/>
              <a:t> class is used to represent key frames.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174340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657600"/>
            <a:ext cx="7576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Duration for the key frame</a:t>
            </a:r>
          </a:p>
          <a:p>
            <a:pPr algn="l"/>
            <a:r>
              <a:rPr lang="en-US" dirty="0" smtClean="0"/>
              <a:t>Event handler to be executed when the key frame is reached</a:t>
            </a:r>
          </a:p>
          <a:p>
            <a:pPr algn="l"/>
            <a:r>
              <a:rPr lang="en-US" dirty="0" smtClean="0"/>
              <a:t>List of key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6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634" y="762000"/>
            <a:ext cx="479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A Timeline is just a list of key frames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5814666" cy="36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72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762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Timeline class is a subclass of the Animation class and inherits the following methods: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92997"/>
            <a:ext cx="7021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playFromStart</a:t>
            </a:r>
            <a:r>
              <a:rPr lang="en-US" dirty="0" smtClean="0"/>
              <a:t>() – play animation from beginning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oid play() – play animation from its current position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oid pause() – play an animation that is already playing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oid stop() – stop an animation and reset to beginning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setCycleCount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count) – repeats animation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3947487"/>
            <a:ext cx="7318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/>
              <a:t>setCycleCount</a:t>
            </a:r>
            <a:r>
              <a:rPr lang="en-US" dirty="0" smtClean="0"/>
              <a:t>(</a:t>
            </a:r>
            <a:r>
              <a:rPr lang="en-US" dirty="0" err="1" smtClean="0"/>
              <a:t>Animation.INDEFINITE</a:t>
            </a:r>
            <a:r>
              <a:rPr lang="en-US" dirty="0" smtClean="0"/>
              <a:t>)  - causes the</a:t>
            </a:r>
          </a:p>
          <a:p>
            <a:pPr algn="l"/>
            <a:r>
              <a:rPr lang="en-US" dirty="0"/>
              <a:t>a</a:t>
            </a:r>
            <a:r>
              <a:rPr lang="en-US" dirty="0" smtClean="0"/>
              <a:t>nimation to be repeated indefinitely until stop()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8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834" y="609600"/>
            <a:ext cx="801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Write a program that displays a counter that goes from 0 to 15, incrementing at one second intervals, and then stops.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7331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Label – initialize to “0”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 Timeline  with a single key frame.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Duration of 1 second – 1000 milliseconds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Event handler – reads the number from label, increments it, and updates the label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Cycle count of 15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91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422"/>
            <a:ext cx="4800600" cy="66592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1066800"/>
            <a:ext cx="240030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97780"/>
            <a:ext cx="24003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352425"/>
            <a:ext cx="24003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115" y="2483405"/>
            <a:ext cx="2400300" cy="5905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6629400" y="1752600"/>
            <a:ext cx="6096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62947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AnimationTimer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r>
              <a:rPr lang="en-US" sz="2400" dirty="0" err="1" smtClean="0">
                <a:latin typeface="Courier New" pitchFamily="49" charset="0"/>
              </a:rPr>
              <a:t>AnimationTimer</a:t>
            </a:r>
            <a:r>
              <a:rPr lang="en-US" sz="2400" dirty="0" smtClean="0"/>
              <a:t> </a:t>
            </a:r>
            <a:r>
              <a:rPr lang="en-US" sz="2400" dirty="0"/>
              <a:t>objects </a:t>
            </a:r>
            <a:r>
              <a:rPr lang="en-US" sz="2400" dirty="0">
                <a:solidFill>
                  <a:srgbClr val="FF0000"/>
                </a:solidFill>
              </a:rPr>
              <a:t>automatically</a:t>
            </a:r>
            <a:r>
              <a:rPr lang="en-US" sz="2400" dirty="0"/>
              <a:t> generate </a:t>
            </a:r>
            <a:r>
              <a:rPr lang="en-US" sz="2400" dirty="0">
                <a:solidFill>
                  <a:srgbClr val="FF0000"/>
                </a:solidFill>
              </a:rPr>
              <a:t>action events </a:t>
            </a:r>
            <a:r>
              <a:rPr lang="en-US" sz="2400" dirty="0"/>
              <a:t>at regular </a:t>
            </a:r>
            <a:r>
              <a:rPr lang="en-US" sz="2400" dirty="0">
                <a:solidFill>
                  <a:srgbClr val="FF0000"/>
                </a:solidFill>
              </a:rPr>
              <a:t>time intervals</a:t>
            </a:r>
            <a:r>
              <a:rPr lang="en-US" sz="2400" dirty="0"/>
              <a:t>.</a:t>
            </a:r>
          </a:p>
          <a:p>
            <a:r>
              <a:rPr lang="en-US" sz="2400" dirty="0"/>
              <a:t>This is useful when you want a program to:</a:t>
            </a:r>
          </a:p>
          <a:p>
            <a:pPr lvl="1"/>
            <a:r>
              <a:rPr lang="en-US" sz="2000" dirty="0"/>
              <a:t>perform an operation at certain times or</a:t>
            </a:r>
          </a:p>
          <a:p>
            <a:pPr lvl="1"/>
            <a:r>
              <a:rPr lang="en-US" sz="2000" dirty="0"/>
              <a:t>after an amount of time has passed.</a:t>
            </a:r>
          </a:p>
          <a:p>
            <a:r>
              <a:rPr lang="en-US" sz="2400" dirty="0" err="1" smtClean="0">
                <a:latin typeface="Courier New" pitchFamily="49" charset="0"/>
              </a:rPr>
              <a:t>AnimatinTimer</a:t>
            </a:r>
            <a:r>
              <a:rPr lang="en-US" sz="2400" dirty="0" smtClean="0"/>
              <a:t> </a:t>
            </a:r>
            <a:r>
              <a:rPr lang="en-US" sz="2400" dirty="0"/>
              <a:t>objects are created from the </a:t>
            </a:r>
            <a:r>
              <a:rPr lang="en-US" sz="2400" dirty="0" err="1" smtClean="0">
                <a:latin typeface="Courier New" pitchFamily="49" charset="0"/>
              </a:rPr>
              <a:t>AnimationTimer</a:t>
            </a:r>
            <a:r>
              <a:rPr lang="en-US" sz="2400" dirty="0" smtClean="0"/>
              <a:t> </a:t>
            </a:r>
            <a:r>
              <a:rPr lang="en-US" sz="2400" dirty="0"/>
              <a:t>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class </a:t>
            </a:r>
            <a:r>
              <a:rPr lang="en-US" sz="2400" dirty="0" err="1">
                <a:latin typeface="Courier New" pitchFamily="49" charset="0"/>
              </a:rPr>
              <a:t>AnimationTimer</a:t>
            </a:r>
            <a:r>
              <a:rPr lang="en-US" sz="2400" dirty="0" smtClean="0"/>
              <a:t> allows the creation of a timer, that is called in each frame while it is active.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7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Selection Modes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1534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You change a </a:t>
            </a:r>
            <a:r>
              <a:rPr lang="en-US" sz="2800" dirty="0" err="1" smtClean="0">
                <a:latin typeface="Courier New" pitchFamily="49" charset="0"/>
              </a:rPr>
              <a:t>ListView</a:t>
            </a:r>
            <a:r>
              <a:rPr lang="en-US" sz="2800" dirty="0" smtClean="0"/>
              <a:t> component’s selection mode with the </a:t>
            </a:r>
            <a:r>
              <a:rPr lang="en-US" sz="2800" dirty="0" err="1" smtClean="0">
                <a:solidFill>
                  <a:srgbClr val="FF0000"/>
                </a:solidFill>
                <a:latin typeface="Courier New" pitchFamily="49" charset="0"/>
              </a:rPr>
              <a:t>setSelectionMode</a:t>
            </a:r>
            <a:r>
              <a:rPr lang="en-US" sz="2800" dirty="0" smtClean="0"/>
              <a:t> method.</a:t>
            </a:r>
          </a:p>
          <a:p>
            <a:pPr eaLnBrk="1" hangingPunct="1"/>
            <a:r>
              <a:rPr lang="en-US" sz="2800" dirty="0" smtClean="0"/>
              <a:t>The method accepts an 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/>
              <a:t> argument that determines the selection mode:</a:t>
            </a:r>
          </a:p>
          <a:p>
            <a:pPr lvl="1" eaLnBrk="1" hangingPunct="1"/>
            <a:r>
              <a:rPr lang="en-US" sz="2000" dirty="0" err="1" smtClean="0">
                <a:latin typeface="Courier New" pitchFamily="49" charset="0"/>
              </a:rPr>
              <a:t>SelectionMode.SINGLE</a:t>
            </a:r>
            <a:endParaRPr lang="en-US" sz="2000" dirty="0" smtClean="0">
              <a:latin typeface="Minion-Regular" charset="0"/>
            </a:endParaRPr>
          </a:p>
          <a:p>
            <a:pPr lvl="1" eaLnBrk="1" hangingPunct="1"/>
            <a:r>
              <a:rPr lang="en-US" sz="2000" dirty="0" err="1" smtClean="0">
                <a:latin typeface="Courier New" pitchFamily="49" charset="0"/>
              </a:rPr>
              <a:t>SelectionMode.MULTIPLE</a:t>
            </a:r>
            <a:endParaRPr lang="en-US" sz="2000" dirty="0" smtClean="0">
              <a:latin typeface="Minion-Regular" charset="0"/>
            </a:endParaRPr>
          </a:p>
          <a:p>
            <a:pPr eaLnBrk="1" hangingPunct="1"/>
            <a:r>
              <a:rPr lang="en-US" sz="2800" dirty="0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nameList.getSelectionModel</a:t>
            </a:r>
            <a:r>
              <a:rPr lang="en-US" sz="2000" b="1" dirty="0" smtClean="0">
                <a:latin typeface="Courier New" pitchFamily="49" charset="0"/>
              </a:rPr>
              <a:t>().</a:t>
            </a:r>
            <a:r>
              <a:rPr lang="en-US" sz="2000" b="1" dirty="0" err="1" smtClean="0">
                <a:latin typeface="Courier New" pitchFamily="49" charset="0"/>
              </a:rPr>
              <a:t>setSelectionMode</a:t>
            </a:r>
            <a:r>
              <a:rPr lang="en-US" sz="2000" b="1" dirty="0" smtClean="0">
                <a:latin typeface="Courier New" pitchFamily="49" charset="0"/>
              </a:rPr>
              <a:t>(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 </a:t>
            </a:r>
            <a:r>
              <a:rPr lang="en-US" sz="2000" b="1" dirty="0" err="1" smtClean="0">
                <a:latin typeface="Courier New" pitchFamily="49" charset="0"/>
              </a:rPr>
              <a:t>SelectionMode.MULITPLE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08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</a:rPr>
              <a:t>AnimationTimer</a:t>
            </a:r>
            <a:r>
              <a:rPr lang="en-US" dirty="0" smtClean="0"/>
              <a:t> </a:t>
            </a:r>
            <a:r>
              <a:rPr lang="en-US" dirty="0"/>
              <a:t>Objects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general format of the </a:t>
            </a:r>
            <a:r>
              <a:rPr lang="en-US" sz="2400" dirty="0" err="1" smtClean="0">
                <a:latin typeface="Courier New" pitchFamily="49" charset="0"/>
              </a:rPr>
              <a:t>AnimationTimer</a:t>
            </a:r>
            <a:r>
              <a:rPr lang="en-US" sz="2400" dirty="0" smtClean="0"/>
              <a:t> </a:t>
            </a:r>
            <a:r>
              <a:rPr lang="en-US" sz="2400" dirty="0"/>
              <a:t>class’s constructor:</a:t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AnimationTimer</a:t>
            </a:r>
            <a:r>
              <a:rPr lang="en-US" sz="2000" b="1" dirty="0" smtClean="0"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r>
              <a:rPr lang="en-US" sz="2400" dirty="0" smtClean="0"/>
              <a:t>An extending class has to override the method </a:t>
            </a:r>
            <a:r>
              <a:rPr lang="en-US" sz="2400" dirty="0" smtClean="0">
                <a:latin typeface="Courier New" pitchFamily="49" charset="0"/>
              </a:rPr>
              <a:t>handle(long)</a:t>
            </a:r>
            <a:r>
              <a:rPr lang="en-US" sz="2400" dirty="0" smtClean="0"/>
              <a:t> which will be called in every frame.</a:t>
            </a:r>
          </a:p>
          <a:p>
            <a:r>
              <a:rPr lang="en-US" sz="2400" dirty="0" smtClean="0"/>
              <a:t>The methods </a:t>
            </a:r>
            <a:r>
              <a:rPr lang="en-US" sz="2400" dirty="0" smtClean="0">
                <a:latin typeface="Courier New" pitchFamily="49" charset="0"/>
              </a:rPr>
              <a:t>start()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stop()</a:t>
            </a:r>
            <a:r>
              <a:rPr lang="en-US" sz="2400" dirty="0" smtClean="0"/>
              <a:t> start and stop the timer.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62279"/>
            <a:ext cx="6553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0"/>
            <a:ext cx="5943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BounceMain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MAXIMUM_Y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230;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MAXIMUM_X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300;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moveX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moveY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50" dirty="0">
              <a:latin typeface="Consolas" panose="020B0609020204030204" pitchFamily="49" charset="0"/>
            </a:endParaRP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lvl="1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 algn="l"/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/>
            <a:endParaRPr lang="en-US" sz="1050" dirty="0">
              <a:latin typeface="Consolas" panose="020B0609020204030204" pitchFamily="49" charset="0"/>
            </a:endParaRPr>
          </a:p>
          <a:p>
            <a:pPr lvl="1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lvl="2"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Pane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Pane();</a:t>
            </a:r>
          </a:p>
          <a:p>
            <a:pPr lvl="2" algn="l"/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sz="105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nn-NO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320, 250);</a:t>
            </a:r>
          </a:p>
          <a:p>
            <a:pPr lvl="2" algn="l"/>
            <a:endParaRPr lang="en-US" sz="1050" dirty="0">
              <a:latin typeface="Consolas" panose="020B0609020204030204" pitchFamily="49" charset="0"/>
            </a:endParaRPr>
          </a:p>
          <a:p>
            <a:pPr lvl="2" algn="l"/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Rectangle(20, 20,20,20);</a:t>
            </a:r>
          </a:p>
          <a:p>
            <a:pPr lvl="2" algn="l"/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 algn="l"/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2" algn="l"/>
            <a:endParaRPr lang="en-US" sz="1050" dirty="0">
              <a:latin typeface="Consolas" panose="020B0609020204030204" pitchFamily="49" charset="0"/>
            </a:endParaRPr>
          </a:p>
          <a:p>
            <a:pPr lvl="2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AnimationTimer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3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 algn="l"/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 algn="l"/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 algn="l"/>
            <a:endParaRPr lang="en-US" sz="1050" dirty="0">
              <a:latin typeface="Consolas" panose="020B0609020204030204" pitchFamily="49" charset="0"/>
            </a:endParaRPr>
          </a:p>
          <a:p>
            <a:pPr lvl="4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&lt;=0 ||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MAXIMUM_X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*= -1;</a:t>
            </a:r>
          </a:p>
          <a:p>
            <a:pPr lvl="4"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0 ||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MAXIMUM_Y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moveY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*= -1;</a:t>
            </a:r>
          </a:p>
          <a:p>
            <a:pPr lvl="4" algn="l"/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20,20);</a:t>
            </a:r>
          </a:p>
          <a:p>
            <a:pPr lvl="4" algn="l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 algn="l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pane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 algn="l"/>
            <a:r>
              <a:rPr lang="en-US" sz="1050" dirty="0">
                <a:solidFill>
                  <a:srgbClr val="0000C0"/>
                </a:solidFill>
                <a:latin typeface="Consolas" panose="020B0609020204030204" pitchFamily="49" charset="0"/>
              </a:rPr>
              <a:t>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newbox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}.start();</a:t>
            </a:r>
          </a:p>
          <a:p>
            <a:pPr lvl="1" algn="l"/>
            <a:endParaRPr lang="en-US" sz="1050" dirty="0">
              <a:latin typeface="Consolas" panose="020B0609020204030204" pitchFamily="49" charset="0"/>
            </a:endParaRPr>
          </a:p>
          <a:p>
            <a:pPr lvl="1" algn="l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400"/>
            <a:ext cx="3095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sz="2400" dirty="0"/>
              <a:t>Java programs can play audio that is stored in a variety </a:t>
            </a:r>
            <a:r>
              <a:rPr lang="en-US" sz="2400" dirty="0" smtClean="0"/>
              <a:t>of sound </a:t>
            </a:r>
            <a:r>
              <a:rPr lang="en-US" sz="2400" dirty="0"/>
              <a:t>file formats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MP3; </a:t>
            </a:r>
            <a:endParaRPr lang="en-US" sz="2000" dirty="0" smtClean="0"/>
          </a:p>
          <a:p>
            <a:pPr lvl="1"/>
            <a:r>
              <a:rPr lang="en-US" sz="2000" b="1" dirty="0" smtClean="0"/>
              <a:t>AIFF</a:t>
            </a:r>
            <a:r>
              <a:rPr lang="en-US" sz="2000" dirty="0"/>
              <a:t> containing uncompressed </a:t>
            </a:r>
            <a:r>
              <a:rPr lang="en-US" sz="2000" b="1" dirty="0"/>
              <a:t>PCM</a:t>
            </a:r>
            <a:r>
              <a:rPr lang="en-US" sz="2000" dirty="0"/>
              <a:t>; </a:t>
            </a:r>
            <a:endParaRPr lang="en-US" sz="2000" dirty="0" smtClean="0"/>
          </a:p>
          <a:p>
            <a:pPr lvl="1"/>
            <a:r>
              <a:rPr lang="en-US" sz="2000" b="1" dirty="0" smtClean="0"/>
              <a:t>WAV</a:t>
            </a:r>
            <a:r>
              <a:rPr lang="en-US" sz="2000" dirty="0"/>
              <a:t> containing uncompressed </a:t>
            </a:r>
            <a:r>
              <a:rPr lang="en-US" sz="2000" b="1" dirty="0"/>
              <a:t>PCM</a:t>
            </a:r>
            <a:r>
              <a:rPr lang="en-US" sz="2000" dirty="0"/>
              <a:t>; </a:t>
            </a:r>
            <a:endParaRPr lang="en-US" sz="2000" dirty="0" smtClean="0"/>
          </a:p>
          <a:p>
            <a:pPr lvl="1"/>
            <a:r>
              <a:rPr lang="en-US" sz="2000" b="1" dirty="0" smtClean="0"/>
              <a:t>MPEG-4 </a:t>
            </a:r>
            <a:r>
              <a:rPr lang="en-US" sz="2000" b="1" dirty="0"/>
              <a:t>multimedia container</a:t>
            </a:r>
            <a:r>
              <a:rPr lang="en-US" sz="2000" dirty="0"/>
              <a:t> with Advanced Audio Coding (</a:t>
            </a:r>
            <a:r>
              <a:rPr lang="en-US" sz="2000" b="1" dirty="0"/>
              <a:t>AAC</a:t>
            </a:r>
            <a:r>
              <a:rPr lang="en-US" sz="2000" dirty="0"/>
              <a:t>) audio.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</a:rPr>
              <a:t>Media</a:t>
            </a:r>
            <a:r>
              <a:rPr lang="en-US" sz="2400" dirty="0" smtClean="0"/>
              <a:t> class represents a media resource.  It is instantiated from the string form of a source URI.  Information about the media such as duration, metadata, tracks and video resolution may be obtained from a Media instance.</a:t>
            </a:r>
          </a:p>
        </p:txBody>
      </p:sp>
    </p:spTree>
    <p:extLst>
      <p:ext uri="{BB962C8B-B14F-4D97-AF65-F5344CB8AC3E}">
        <p14:creationId xmlns:p14="http://schemas.microsoft.com/office/powerpoint/2010/main" val="3087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Playing Audio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MediaPlayer</a:t>
            </a:r>
            <a:r>
              <a:rPr lang="en-US" sz="2400" dirty="0" smtClean="0"/>
              <a:t> class provides the controls for playing media.  It is used in combination with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en-US" sz="2400" dirty="0" smtClean="0"/>
              <a:t> and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MediaView</a:t>
            </a:r>
            <a:r>
              <a:rPr lang="en-US" sz="2400" dirty="0" smtClean="0"/>
              <a:t> classes to display and control the media playback.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2400" dirty="0" smtClean="0"/>
              <a:t> does not include any visual elements so it must be used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MediaView</a:t>
            </a:r>
            <a:r>
              <a:rPr lang="en-US" sz="2400" dirty="0" smtClean="0"/>
              <a:t> to view any video track which may be present.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lang="en-US" sz="2400" dirty="0" smtClean="0"/>
              <a:t> </a:t>
            </a:r>
            <a:r>
              <a:rPr lang="en-US" sz="2400" dirty="0"/>
              <a:t>provides the pause(), play(), stop() and see() controls as well as the rate and </a:t>
            </a:r>
            <a:r>
              <a:rPr lang="en-US" sz="2400" dirty="0" err="1"/>
              <a:t>autoPlay</a:t>
            </a:r>
            <a:r>
              <a:rPr lang="en-US" sz="2400" dirty="0"/>
              <a:t> properties which apply to all types of media.  It also provides the balance, mute and volume properties which control audio playback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MediaView</a:t>
            </a:r>
            <a:r>
              <a:rPr lang="en-US" sz="2400" dirty="0" smtClean="0"/>
              <a:t> class provided a view of Media being played by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01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739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javafx.application.Application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javafx.scene.media.Media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javafx.scene.media.MediaPlayer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javafx.scene.media.MediaView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javafx.stage.FileChooser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javafx.stage.Stage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AudioMain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launch(</a:t>
            </a:r>
            <a:r>
              <a:rPr lang="en-US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1200" dirty="0" smtClean="0">
              <a:latin typeface="Consolas" panose="020B0609020204030204" pitchFamily="49" charset="0"/>
            </a:endParaRPr>
          </a:p>
          <a:p>
            <a:pPr algn="l"/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FileChooser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fc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FileChooser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File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.showOpenDialog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.getAbsolutePath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"\\"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Media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toURI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mediaPlayer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MediaPlayer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mediaPlayer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.setAutoPlay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MediaView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MediaView(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mediaPlayer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mediaView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.setMediaPlayer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mediaPlayer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"Audio Player 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.setWidth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021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List 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an item in a </a:t>
            </a:r>
            <a:r>
              <a:rPr lang="en-US" sz="2400" dirty="0" err="1" smtClean="0">
                <a:latin typeface="Courier New" pitchFamily="49" charset="0"/>
              </a:rPr>
              <a:t>ListView</a:t>
            </a:r>
            <a:r>
              <a:rPr lang="en-US" sz="2400" dirty="0" smtClean="0"/>
              <a:t> object is selected it generates an </a:t>
            </a:r>
            <a:r>
              <a:rPr lang="en-US" sz="2400" i="1" dirty="0" smtClean="0">
                <a:solidFill>
                  <a:srgbClr val="FF0000"/>
                </a:solidFill>
              </a:rPr>
              <a:t>event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event is handled by an instance of a </a:t>
            </a:r>
            <a:r>
              <a:rPr lang="en-US" sz="2400" i="1" dirty="0" smtClean="0"/>
              <a:t>change listener </a:t>
            </a:r>
            <a:r>
              <a:rPr lang="en-US" sz="2400" dirty="0" smtClean="0"/>
              <a:t>class, which must meet the following 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must implement the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</a:rPr>
              <a:t>ChangeListener</a:t>
            </a:r>
            <a:r>
              <a:rPr lang="en-US" sz="2000" dirty="0" smtClean="0"/>
              <a:t>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must have a method named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changed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err="1" smtClean="0"/>
              <a:t>nameList.getSelectionModel</a:t>
            </a:r>
            <a:r>
              <a:rPr lang="en-US" sz="1800" dirty="0"/>
              <a:t>().</a:t>
            </a:r>
            <a:r>
              <a:rPr lang="en-US" sz="1800" dirty="0" err="1"/>
              <a:t>selectedItemProperty</a:t>
            </a:r>
            <a:r>
              <a:rPr lang="en-US" sz="1800" dirty="0"/>
              <a:t>().</a:t>
            </a:r>
            <a:r>
              <a:rPr lang="en-US" sz="1800" dirty="0" err="1"/>
              <a:t>addListener</a:t>
            </a:r>
            <a:r>
              <a:rPr lang="en-US" sz="1800" dirty="0"/>
              <a:t>(</a:t>
            </a:r>
          </a:p>
          <a:p>
            <a:pPr marL="400050" lvl="1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new </a:t>
            </a:r>
            <a:r>
              <a:rPr lang="en-US" sz="1800" b="1" dirty="0" err="1"/>
              <a:t>ChangeListener</a:t>
            </a:r>
            <a:r>
              <a:rPr lang="en-US" sz="1800" b="1" dirty="0"/>
              <a:t>&lt;String&gt;() </a:t>
            </a:r>
            <a:r>
              <a:rPr lang="en-US" sz="1800" b="1" dirty="0" smtClean="0"/>
              <a:t>{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public void changed(</a:t>
            </a:r>
            <a:r>
              <a:rPr lang="en-US" sz="1800" b="1" dirty="0" err="1"/>
              <a:t>ObservableValue</a:t>
            </a:r>
            <a:r>
              <a:rPr lang="en-US" sz="1800" b="1" dirty="0"/>
              <a:t>&lt;? extends String&gt; </a:t>
            </a:r>
            <a:r>
              <a:rPr lang="en-US" sz="1800" b="1" dirty="0" err="1" smtClean="0"/>
              <a:t>ov</a:t>
            </a:r>
            <a:r>
              <a:rPr lang="en-US" sz="1800" b="1" dirty="0" smtClean="0"/>
              <a:t>, </a:t>
            </a:r>
            <a:r>
              <a:rPr lang="en-US" sz="1800" b="1" dirty="0"/>
              <a:t>String </a:t>
            </a:r>
            <a:r>
              <a:rPr lang="en-US" sz="1800" b="1" dirty="0" err="1" smtClean="0"/>
              <a:t>old_val</a:t>
            </a:r>
            <a:r>
              <a:rPr lang="en-US" sz="1800" b="1" dirty="0" smtClean="0"/>
              <a:t>, </a:t>
            </a:r>
            <a:r>
              <a:rPr lang="en-US" sz="1800" b="1" dirty="0"/>
              <a:t>String </a:t>
            </a:r>
            <a:r>
              <a:rPr lang="en-US" sz="1800" b="1" dirty="0" err="1" smtClean="0"/>
              <a:t>new_val</a:t>
            </a:r>
            <a:r>
              <a:rPr lang="en-US" sz="1800" b="1" dirty="0" smtClean="0"/>
              <a:t>) </a:t>
            </a:r>
            <a:r>
              <a:rPr lang="en-US" sz="1800" b="1" dirty="0"/>
              <a:t>{</a:t>
            </a:r>
          </a:p>
          <a:p>
            <a:pPr marL="400050" lvl="1" indent="0">
              <a:buNone/>
            </a:pPr>
            <a:r>
              <a:rPr lang="en-US" sz="1800" dirty="0" smtClean="0"/>
              <a:t>	//Actions for the listener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});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821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4171</Words>
  <Application>Microsoft Office PowerPoint</Application>
  <PresentationFormat>On-screen Show (4:3)</PresentationFormat>
  <Paragraphs>662</Paragraphs>
  <Slides>84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 Arial</vt:lpstr>
      <vt:lpstr>Arial</vt:lpstr>
      <vt:lpstr>Consolas</vt:lpstr>
      <vt:lpstr>Courier New</vt:lpstr>
      <vt:lpstr>Helvetica Neue</vt:lpstr>
      <vt:lpstr>Minion-Regular</vt:lpstr>
      <vt:lpstr>Times New Roman</vt:lpstr>
      <vt:lpstr>Tw Cen MT</vt:lpstr>
      <vt:lpstr>ヒラギノ角ゴ Pro W3</vt:lpstr>
      <vt:lpstr>2_Gaddis_CntrlStrc</vt:lpstr>
      <vt:lpstr>3_Gaddis_CntrlStrc</vt:lpstr>
      <vt:lpstr>4_Gaddis_CntrlStrc</vt:lpstr>
      <vt:lpstr>PowerPoint Presentation</vt:lpstr>
      <vt:lpstr>Module 13 Topics</vt:lpstr>
      <vt:lpstr>Lists</vt:lpstr>
      <vt:lpstr>Lists</vt:lpstr>
      <vt:lpstr>Lists</vt:lpstr>
      <vt:lpstr>List Selection Modes</vt:lpstr>
      <vt:lpstr>List Selection Modes</vt:lpstr>
      <vt:lpstr>List Selection Modes</vt:lpstr>
      <vt:lpstr>List Events</vt:lpstr>
      <vt:lpstr>List Events</vt:lpstr>
      <vt:lpstr>Retrieving Selected Items</vt:lpstr>
      <vt:lpstr>Retrieving Selected Items</vt:lpstr>
      <vt:lpstr>Retrieving Selected Items</vt:lpstr>
      <vt:lpstr>PowerPoint Presentation</vt:lpstr>
      <vt:lpstr>PowerPoint Presentation</vt:lpstr>
      <vt:lpstr>Adding A Scroll Bar To a List</vt:lpstr>
      <vt:lpstr>Adding A Scroll Bar To a List</vt:lpstr>
      <vt:lpstr>Adding A Scroll Bar To a List</vt:lpstr>
      <vt:lpstr>Multiple Selection Mode</vt:lpstr>
      <vt:lpstr>Combo Boxes</vt:lpstr>
      <vt:lpstr>Combo Boxes</vt:lpstr>
      <vt:lpstr>Combo Boxes</vt:lpstr>
      <vt:lpstr>Combo Box Events</vt:lpstr>
      <vt:lpstr>Retrieving Selected Items</vt:lpstr>
      <vt:lpstr>Retrieving Selected Items</vt:lpstr>
      <vt:lpstr>Editable Combo Boxes</vt:lpstr>
      <vt:lpstr>Editable Combo Boxes</vt:lpstr>
      <vt:lpstr>Editable Combo Boxes</vt:lpstr>
      <vt:lpstr>PowerPoint Presentation</vt:lpstr>
      <vt:lpstr>PowerPoint Presentation</vt:lpstr>
      <vt:lpstr>PowerPoint Presentation</vt:lpstr>
      <vt:lpstr>Displaying Images in JavaFX</vt:lpstr>
      <vt:lpstr>PowerPoint Presentation</vt:lpstr>
      <vt:lpstr>PowerPoint Presentation</vt:lpstr>
      <vt:lpstr>PowerPoint Presentation</vt:lpstr>
      <vt:lpstr>Displaying Images on Buttons</vt:lpstr>
      <vt:lpstr>PowerPoint Presentation</vt:lpstr>
      <vt:lpstr>Displaying Images on a Label</vt:lpstr>
      <vt:lpstr>Mnemonics</vt:lpstr>
      <vt:lpstr>Mnemonics</vt:lpstr>
      <vt:lpstr>Tool Tips</vt:lpstr>
      <vt:lpstr>Tool Tips</vt:lpstr>
      <vt:lpstr>Dialog Boxes</vt:lpstr>
      <vt:lpstr>Color Picker</vt:lpstr>
      <vt:lpstr>Color Picker</vt:lpstr>
      <vt:lpstr>Color Picker</vt:lpstr>
      <vt:lpstr>Color Picker</vt:lpstr>
      <vt:lpstr>Menus</vt:lpstr>
      <vt:lpstr>Components of A Menu System</vt:lpstr>
      <vt:lpstr>Menu Classes</vt:lpstr>
      <vt:lpstr>Menu Classes</vt:lpstr>
      <vt:lpstr>Menu Example</vt:lpstr>
      <vt:lpstr>PowerPoint Presentation</vt:lpstr>
      <vt:lpstr>PowerPoint Presentation</vt:lpstr>
      <vt:lpstr>Text Areas</vt:lpstr>
      <vt:lpstr>Text Areas</vt:lpstr>
      <vt:lpstr>Text Areas</vt:lpstr>
      <vt:lpstr>Text Areas</vt:lpstr>
      <vt:lpstr>Fonts</vt:lpstr>
      <vt:lpstr>Fonts</vt:lpstr>
      <vt:lpstr>Sliders</vt:lpstr>
      <vt:lpstr>Sliders</vt:lpstr>
      <vt:lpstr>Sliders</vt:lpstr>
      <vt:lpstr>Sliders</vt:lpstr>
      <vt:lpstr>Sliders</vt:lpstr>
      <vt:lpstr>PowerPoint Presentation</vt:lpstr>
      <vt:lpstr>PowerPoint Presentation</vt:lpstr>
      <vt:lpstr>Handling Mouse Events</vt:lpstr>
      <vt:lpstr>PowerPoint Presentation</vt:lpstr>
      <vt:lpstr>Mouse Event Methods</vt:lpstr>
      <vt:lpstr>PowerPoint Presentation</vt:lpstr>
      <vt:lpstr>Timeline 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AnimationTimer Objects</vt:lpstr>
      <vt:lpstr>AnimationTimer Objects</vt:lpstr>
      <vt:lpstr>PowerPoint Presentation</vt:lpstr>
      <vt:lpstr>Playing Audio</vt:lpstr>
      <vt:lpstr>Playing Audio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Jeannette Kartchner</cp:lastModifiedBy>
  <cp:revision>145</cp:revision>
  <cp:lastPrinted>2009-04-22T19:24:48Z</cp:lastPrinted>
  <dcterms:created xsi:type="dcterms:W3CDTF">2003-06-09T20:51:31Z</dcterms:created>
  <dcterms:modified xsi:type="dcterms:W3CDTF">2016-01-14T02:13:22Z</dcterms:modified>
  <cp:category/>
</cp:coreProperties>
</file>