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79"/>
  </p:notesMasterIdLst>
  <p:handoutMasterIdLst>
    <p:handoutMasterId r:id="rId80"/>
  </p:handoutMasterIdLst>
  <p:sldIdLst>
    <p:sldId id="267" r:id="rId2"/>
    <p:sldId id="259" r:id="rId3"/>
    <p:sldId id="301" r:id="rId4"/>
    <p:sldId id="308" r:id="rId5"/>
    <p:sldId id="309" r:id="rId6"/>
    <p:sldId id="379" r:id="rId7"/>
    <p:sldId id="310" r:id="rId8"/>
    <p:sldId id="311" r:id="rId9"/>
    <p:sldId id="312" r:id="rId10"/>
    <p:sldId id="313" r:id="rId11"/>
    <p:sldId id="302" r:id="rId12"/>
    <p:sldId id="316" r:id="rId13"/>
    <p:sldId id="317" r:id="rId14"/>
    <p:sldId id="318" r:id="rId15"/>
    <p:sldId id="319" r:id="rId16"/>
    <p:sldId id="320" r:id="rId17"/>
    <p:sldId id="299" r:id="rId18"/>
    <p:sldId id="321" r:id="rId19"/>
    <p:sldId id="322" r:id="rId20"/>
    <p:sldId id="323" r:id="rId21"/>
    <p:sldId id="324" r:id="rId22"/>
    <p:sldId id="303" r:id="rId23"/>
    <p:sldId id="306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04" r:id="rId34"/>
    <p:sldId id="307" r:id="rId35"/>
    <p:sldId id="335" r:id="rId36"/>
    <p:sldId id="336" r:id="rId37"/>
    <p:sldId id="337" r:id="rId38"/>
    <p:sldId id="314" r:id="rId39"/>
    <p:sldId id="339" r:id="rId40"/>
    <p:sldId id="340" r:id="rId41"/>
    <p:sldId id="342" r:id="rId42"/>
    <p:sldId id="343" r:id="rId43"/>
    <p:sldId id="305" r:id="rId44"/>
    <p:sldId id="341" r:id="rId45"/>
    <p:sldId id="348" r:id="rId46"/>
    <p:sldId id="349" r:id="rId47"/>
    <p:sldId id="350" r:id="rId48"/>
    <p:sldId id="344" r:id="rId49"/>
    <p:sldId id="347" r:id="rId50"/>
    <p:sldId id="352" r:id="rId51"/>
    <p:sldId id="353" r:id="rId52"/>
    <p:sldId id="354" r:id="rId53"/>
    <p:sldId id="338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55" r:id="rId65"/>
    <p:sldId id="367" r:id="rId66"/>
    <p:sldId id="368" r:id="rId67"/>
    <p:sldId id="345" r:id="rId68"/>
    <p:sldId id="351" r:id="rId69"/>
    <p:sldId id="371" r:id="rId70"/>
    <p:sldId id="372" r:id="rId71"/>
    <p:sldId id="315" r:id="rId72"/>
    <p:sldId id="374" r:id="rId73"/>
    <p:sldId id="375" r:id="rId74"/>
    <p:sldId id="376" r:id="rId75"/>
    <p:sldId id="377" r:id="rId76"/>
    <p:sldId id="373" r:id="rId77"/>
    <p:sldId id="378" r:id="rId78"/>
  </p:sldIdLst>
  <p:sldSz cx="9144000" cy="6858000" type="screen4x3"/>
  <p:notesSz cx="6858000" cy="9144000"/>
  <p:custDataLst>
    <p:tags r:id="rId8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E"/>
    <a:srgbClr val="00ADF1"/>
    <a:srgbClr val="ADBCEE"/>
    <a:srgbClr val="CBDB2B"/>
    <a:srgbClr val="16669E"/>
    <a:srgbClr val="E1332A"/>
    <a:srgbClr val="0D7295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9139" autoAdjust="0"/>
  </p:normalViewPr>
  <p:slideViewPr>
    <p:cSldViewPr>
      <p:cViewPr varScale="1">
        <p:scale>
          <a:sx n="63" d="100"/>
          <a:sy n="63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8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D0DA5-7BFB-4BE1-BB68-EC41D89298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F7D17-C441-412C-A948-B23966A5E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5C24AB7-793B-4DE5-B82A-73B18A63A186}" type="datetimeFigureOut">
              <a:rPr lang="en-US"/>
              <a:pPr>
                <a:defRPr/>
              </a:pPr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5965-D754-46F2-BF99-F8EA790E7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C2CE7-8468-4A19-AC91-D729F26AD5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CDE1F2-592C-42C3-9D1C-5871D87FF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6652A2-5184-43B6-A45C-47C4B74C8C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BA51023-A1E5-4029-BAA2-E71125EE52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F560DBB-5AF5-44A2-A595-489E6543A4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1F0A504-D0BE-4C40-A128-67D2534111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21DE8B-EACF-4578-A95F-4B30E411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E83DD10E-383D-4AB1-8EDE-5345BF65D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EE516-68C3-43B7-BD53-DB6B3D4368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38AACE6-27FC-47CC-8C9A-E1D8FFBBC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C2D725-ED42-42B1-85C0-5FDDE65AFB62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DB84A71-FF0E-420F-B4CD-8125AC93C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5D2669-97F2-40CF-888E-1ABF30B72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DD0AA9D-4433-4B83-8B0A-6A2B8A80D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19B55D-79EF-4716-A9A5-3DA7F538F25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5981C35-AE99-48C1-8226-2FD42564F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EAFF9F1-3C41-45E7-A051-7BC9A7ECA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BFD4D48-6D3A-41AB-B7CE-BC8096855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D7C003-01C0-4AFF-BFB6-E355B4D53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C6062C74-B387-4D89-AEB6-1659DFEE5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53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2BFA836-6723-41D0-B580-44AE8B6EA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88BC945-E598-44C9-8D20-77D1FF477C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777D9909-AA3B-4AAC-A158-34C20DF4F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50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2768AB9-0291-4C48-8DBA-0CA9478C4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4DEDFB4-CC8C-4C6B-A815-2FA92E778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B5EC7C1E-1F39-4A39-8F11-8EDF0BEAD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8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032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CC84B76-06DA-4781-A269-22230050B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82BC93F4-2E85-4258-B2C1-C00D6FFB3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429C5C7-905C-4D74-AA80-9A820C219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72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9C01ED6-CE93-42AF-B9E5-D542D6B493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14D049C-A792-4165-A4BB-0139A0BBE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8BEED7F-8CA8-421A-BAB1-8FCF5A4C6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9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87B7D89-725E-46FA-B56E-1EF87B988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868D58A-4966-4F48-9ECF-D5B6DBFC4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1139242-E72C-47A2-857A-71006661E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2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B0A114E-BC4C-42A1-8067-82E38E5ED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D4767267-E998-44DB-85E5-B99255190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8CE1878C-D163-4169-B372-FF092EB8F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95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FB5F791-D9C5-48D9-9F75-1AA3637C6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0710D89-F536-49DC-BA16-0E237F9B6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611159B7-49DD-4921-8790-975223B10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2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A12A4B4E-06BF-4C59-8E23-E28812AF0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431E5C2-76CE-4B05-A60F-CDDB8F964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F29D89A-2E4A-4E2B-AD9F-A80D6BEEB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04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36C18CD-F103-423A-86D8-E20894AE52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B86E0F8-D5CB-49B7-9BF9-02584028B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DECB465-90C7-4213-8914-20F50A62C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5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2AEB758-387A-42D3-B583-1869DF8E8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6B8F3FE-0454-4D4F-BB82-CCDDF9C17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4955074-5EA9-4E2F-8689-0DBC0692B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78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>
            <a:extLst>
              <a:ext uri="{FF2B5EF4-FFF2-40B4-BE49-F238E27FC236}">
                <a16:creationId xmlns:a16="http://schemas.microsoft.com/office/drawing/2014/main" id="{BEF388C0-4046-4481-8A2C-50C8F0A7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27" name="Rectangle 13">
            <a:extLst>
              <a:ext uri="{FF2B5EF4-FFF2-40B4-BE49-F238E27FC236}">
                <a16:creationId xmlns:a16="http://schemas.microsoft.com/office/drawing/2014/main" id="{4C028741-C4CF-4F47-8DA6-25C2AE46A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470DD03F-4298-4CB3-A9A5-F5E4F45DAD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D78569C4-86D4-43A8-8604-E3574FC400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42AD2B4F-74B4-43F0-BFA8-16EA4327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A52B01C-7FBD-4BFC-B2AF-0243ACFFB031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F6478EEB-B888-4784-95D4-6A530F39E2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1A1A70CD-0DF1-42F9-9358-39D15E42B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B41C6-9A3A-45C9-BCD8-49D5B00D41CB}"/>
              </a:ext>
            </a:extLst>
          </p:cNvPr>
          <p:cNvSpPr/>
          <p:nvPr userDrawn="1"/>
        </p:nvSpPr>
        <p:spPr>
          <a:xfrm>
            <a:off x="304800" y="384175"/>
            <a:ext cx="8763000" cy="831850"/>
          </a:xfrm>
          <a:prstGeom prst="rect">
            <a:avLst/>
          </a:prstGeom>
          <a:solidFill>
            <a:srgbClr val="16669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DE42281-0BE6-4D08-A63B-DAF100ED23D0}"/>
              </a:ext>
            </a:extLst>
          </p:cNvPr>
          <p:cNvSpPr/>
          <p:nvPr userDrawn="1"/>
        </p:nvSpPr>
        <p:spPr>
          <a:xfrm>
            <a:off x="12700" y="38100"/>
            <a:ext cx="609600" cy="609600"/>
          </a:xfrm>
          <a:prstGeom prst="diamond">
            <a:avLst/>
          </a:prstGeom>
          <a:solidFill>
            <a:srgbClr val="CB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3106E19-B696-4858-8256-3CD4343D7A8C}"/>
              </a:ext>
            </a:extLst>
          </p:cNvPr>
          <p:cNvSpPr/>
          <p:nvPr userDrawn="1"/>
        </p:nvSpPr>
        <p:spPr>
          <a:xfrm>
            <a:off x="127000" y="152400"/>
            <a:ext cx="381000" cy="381000"/>
          </a:xfrm>
          <a:prstGeom prst="diamond">
            <a:avLst/>
          </a:prstGeom>
          <a:solidFill>
            <a:srgbClr val="166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73A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73AE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icture1.jpg">
            <a:extLst>
              <a:ext uri="{FF2B5EF4-FFF2-40B4-BE49-F238E27FC236}">
                <a16:creationId xmlns:a16="http://schemas.microsoft.com/office/drawing/2014/main" id="{5768344B-A2E0-4CAE-B5F4-F7DD7F5B0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2">
            <a:extLst>
              <a:ext uri="{FF2B5EF4-FFF2-40B4-BE49-F238E27FC236}">
                <a16:creationId xmlns:a16="http://schemas.microsoft.com/office/drawing/2014/main" id="{1A4541F3-45F4-45B2-9E78-4EC699002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35F889EE-DE84-423C-A63F-63C9C70B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chemeClr val="bg1"/>
                </a:solidFill>
              </a:rPr>
              <a:t>CHAPTER 2 – </a:t>
            </a:r>
            <a:r>
              <a:rPr lang="en-US" sz="2800" b="1" dirty="0">
                <a:solidFill>
                  <a:schemeClr val="bg1"/>
                </a:solidFill>
              </a:rPr>
              <a:t>Epp, 4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 Ed</a:t>
            </a:r>
            <a:endParaRPr lang="en-US" sz="2800" dirty="0"/>
          </a:p>
          <a:p>
            <a:pPr algn="ctr"/>
            <a:r>
              <a:rPr lang="en-US" dirty="0"/>
              <a:t>Epp, Susanna S., Discrete Mathematics with Applications, Fourth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7A450-0C4B-4A1A-85D3-098A828589A2}"/>
              </a:ext>
            </a:extLst>
          </p:cNvPr>
          <p:cNvSpPr txBox="1"/>
          <p:nvPr/>
        </p:nvSpPr>
        <p:spPr>
          <a:xfrm>
            <a:off x="3200400" y="685800"/>
            <a:ext cx="6046788" cy="707886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8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</a:rPr>
              <a:t>Binary Number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7A96B8-F464-4F66-A218-4D1A786F6F93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0" y="1676400"/>
            <a:ext cx="4191000" cy="23479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rgbClr val="0073AE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rgbClr val="0073AE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rgbClr val="0073AE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rgbClr val="0073AE"/>
                </a:solidFill>
                <a:latin typeface="+mn-lt"/>
              </a:defRPr>
            </a:lvl9pPr>
          </a:lstStyle>
          <a:p>
            <a:pPr marL="0" indent="0"/>
            <a:r>
              <a:rPr lang="en-US" altLang="en-US" kern="0" dirty="0"/>
              <a:t>This section is optional in CMSC203.  It is intended to help students be prepared for the UMCP Exemption Exam</a:t>
            </a:r>
            <a:endParaRPr lang="en-US" altLang="en-US" i="1" kern="0" dirty="0"/>
          </a:p>
          <a:p>
            <a:pPr marL="0" indent="0"/>
            <a:endParaRPr lang="en-US" altLang="en-US" i="1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39B834-7E8E-44FD-934B-6B06B7B1F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Representation of Numbers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805D133-1D12-4CB7-BC49-4A3B40CFA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 list of powers of 2 is useful for doing binary-to-decimal and decimal-to-binary conversions. See Table 2.5.1.</a:t>
            </a:r>
            <a:endParaRPr lang="en-US" altLang="en-US" baseline="3000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86E30C2-A556-4CCF-B225-A9F8B9A8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7041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7">
            <a:extLst>
              <a:ext uri="{FF2B5EF4-FFF2-40B4-BE49-F238E27FC236}">
                <a16:creationId xmlns:a16="http://schemas.microsoft.com/office/drawing/2014/main" id="{62C64F93-816F-4134-9E34-D6AB11F3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Table 2.5.1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C1DEDBAC-BA54-495C-93DD-87A5E959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576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Powers of 2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AB60D8-D482-4485-94D2-2104AC9CA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Example 2 – </a:t>
            </a:r>
            <a:r>
              <a:rPr lang="en-US" altLang="en-US" sz="2600" i="1"/>
              <a:t>Converting a Binary to a Decimal Number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FE6CD070-77C8-4877-8353-DA54CD7E1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Represent 110101</a:t>
            </a:r>
            <a:r>
              <a:rPr lang="en-US" altLang="en-US" baseline="-25000">
                <a:solidFill>
                  <a:srgbClr val="00ADF1"/>
                </a:solidFill>
              </a:rPr>
              <a:t>2</a:t>
            </a:r>
            <a:r>
              <a:rPr lang="en-US" altLang="en-US"/>
              <a:t> in decimal notation.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  <a:endParaRPr lang="en-US" altLang="en-US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5BE393AF-F633-47DE-BCAC-CA357293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6610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16154A10-2083-4F6C-B970-F842D5D8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23098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6A041F33-A488-4165-B5D3-0129776D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8953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C990C5B-52C0-45C9-B142-BE2F1CA41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DA7500-7004-4611-AB25-6BF0A3248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Alternatively, the schema below may be used.		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2077DD5D-DBD7-4BF3-A6F3-2170DE75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096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>
            <a:extLst>
              <a:ext uri="{FF2B5EF4-FFF2-40B4-BE49-F238E27FC236}">
                <a16:creationId xmlns:a16="http://schemas.microsoft.com/office/drawing/2014/main" id="{A30A8E93-A3F2-4379-B7E1-D51576AD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A7CDCD-453E-4928-8AF3-9DE70E6DF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Example 3 – </a:t>
            </a:r>
            <a:r>
              <a:rPr lang="en-US" altLang="en-US" sz="2600" i="1"/>
              <a:t>Converting a Decimal to a Binary Number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EE67033-A705-4271-AC8A-F84BE6A89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Represent 209 in binary notation.</a:t>
            </a: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Use Table 2.5.1 to write 209 as a sum of powers of 2, starting with the highest power of 2 that is less than 209 and continuing to lower powers.		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8392247E-A9DA-4E0C-B8C9-C1E42A45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77041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extLst>
              <a:ext uri="{FF2B5EF4-FFF2-40B4-BE49-F238E27FC236}">
                <a16:creationId xmlns:a16="http://schemas.microsoft.com/office/drawing/2014/main" id="{048DC570-66B3-44A1-B697-2788C59B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5486400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Table 2.5.1</a:t>
            </a:r>
          </a:p>
        </p:txBody>
      </p:sp>
      <p:sp>
        <p:nvSpPr>
          <p:cNvPr id="14342" name="Text Box 8">
            <a:extLst>
              <a:ext uri="{FF2B5EF4-FFF2-40B4-BE49-F238E27FC236}">
                <a16:creationId xmlns:a16="http://schemas.microsoft.com/office/drawing/2014/main" id="{A827583F-CD90-4ECF-BB16-579512B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Powers of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7FDFD3A-A676-40F0-BFC4-A0A2CDB78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87B880E-3083-4EA6-A50F-C3A503743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Since 209 is between 128 and 256, the highest power of 2 that is less than 209 is 128. Hence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         209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= 128 + a smaller number.	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Now 209 − 128 = 81, and 81 is between 64 and 128, so the highest power of 2 that is less than 81 is 64. Hence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         209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= 128 + 64 + a smaller number.	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3390BD26-25D9-4DC2-A731-34C225C0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F91A98F-2D9C-43B9-AB9C-B705EA80F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4BB5BA0-0BD8-481E-8DA5-6A82AD79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Continuing in this way, you obtain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 each power of 2 that occurs in the sum, there is a 1 in the corresponding position of the binary number. 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7670D30B-8027-4CE4-8B78-F5FD2938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FAE78E9F-F87F-40CF-B85C-E5D450A7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4147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4A8A0B39-D1EE-4B79-807A-F4A54227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72485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A54345B-3E0F-4DC2-A9AB-C991D6E0C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FD9B23B-A333-4F9A-B02C-9B7438EB4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 each power of 2 that is missing from the sum, there is a 0 in the corresponding position of the binary number.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Thus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0A5C44F6-3CC1-42BE-B63F-F847590A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4498FA65-A670-432D-B9D5-7AB603845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237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BB75884D-3230-4EFD-B623-552A8B7F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Binary Addition and Subtraction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CE1F79F-3137-4248-88D5-044C7F831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Example 4 – </a:t>
            </a:r>
            <a:r>
              <a:rPr lang="en-US" altLang="en-US" sz="3500" i="1"/>
              <a:t>Addition in Binary Notation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C5A3134-5579-42AA-8817-733EBB970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Add 1101</a:t>
            </a:r>
            <a:r>
              <a:rPr lang="en-US" altLang="en-US" baseline="-25000"/>
              <a:t>2</a:t>
            </a:r>
            <a:r>
              <a:rPr lang="en-US" altLang="en-US"/>
              <a:t> and 111</a:t>
            </a:r>
            <a:r>
              <a:rPr lang="en-US" altLang="en-US" baseline="-25000"/>
              <a:t>2</a:t>
            </a:r>
            <a:r>
              <a:rPr lang="en-US" altLang="en-US"/>
              <a:t> using binary notation.</a:t>
            </a: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Because 2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= 10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 and 1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= 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, the translation of </a:t>
            </a:r>
            <a:br>
              <a:rPr lang="en-US" altLang="en-US"/>
            </a:br>
            <a:r>
              <a:rPr lang="en-US" altLang="en-US"/>
              <a:t>1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+ 1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 baseline="-25000"/>
              <a:t> </a:t>
            </a:r>
            <a:r>
              <a:rPr lang="en-US" altLang="en-US"/>
              <a:t>= 2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 baseline="-25000"/>
              <a:t> </a:t>
            </a:r>
            <a:r>
              <a:rPr lang="en-US" altLang="en-US"/>
              <a:t>to binary notation is 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It follows that adding two 1’s together results in a carry of 1 when binary notation is used. 		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46C07D07-253D-4A94-BEE8-811B58EA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962400"/>
            <a:ext cx="8778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AF7BEB-BCFF-4763-8FCA-7EA2835CC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4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B3EAD7F-087E-4A6A-BACA-93560982C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Adding three 1’s together also results in a carry of 1 since 3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 baseline="-25000"/>
              <a:t> </a:t>
            </a:r>
            <a:r>
              <a:rPr lang="en-US" altLang="en-US"/>
              <a:t>= 11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 (“one one base two”).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Thus the addition can be performed as follows: 		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988EAADF-E495-43C2-84D0-85E688C2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92868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8BF6C1C4-B0CF-4C4A-A6A6-C7ED0850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5029200"/>
            <a:ext cx="3767137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7">
            <a:extLst>
              <a:ext uri="{FF2B5EF4-FFF2-40B4-BE49-F238E27FC236}">
                <a16:creationId xmlns:a16="http://schemas.microsoft.com/office/drawing/2014/main" id="{2AFBEF6C-3C6E-4E23-ADD6-56C93F13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>
            <a:extLst>
              <a:ext uri="{FF2B5EF4-FFF2-40B4-BE49-F238E27FC236}">
                <a16:creationId xmlns:a16="http://schemas.microsoft.com/office/drawing/2014/main" id="{1D68736F-48E8-4680-8A91-68C4F117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grpSp>
        <p:nvGrpSpPr>
          <p:cNvPr id="3075" name="Group 7">
            <a:extLst>
              <a:ext uri="{FF2B5EF4-FFF2-40B4-BE49-F238E27FC236}">
                <a16:creationId xmlns:a16="http://schemas.microsoft.com/office/drawing/2014/main" id="{5BFC1E96-F4B1-45E7-A142-EDDC7E7E016A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2209800"/>
            <a:ext cx="8534400" cy="1600200"/>
            <a:chOff x="279400" y="2209800"/>
            <a:chExt cx="8534400" cy="1600200"/>
          </a:xfrm>
        </p:grpSpPr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2624B6EF-A9E8-4008-8221-C0CF0B26A7FE}"/>
                </a:ext>
              </a:extLst>
            </p:cNvPr>
            <p:cNvSpPr/>
            <p:nvPr/>
          </p:nvSpPr>
          <p:spPr>
            <a:xfrm>
              <a:off x="1727200" y="2514600"/>
              <a:ext cx="7086600" cy="1295400"/>
            </a:xfrm>
            <a:prstGeom prst="round2DiagRect">
              <a:avLst/>
            </a:prstGeom>
            <a:noFill/>
            <a:ln w="57150">
              <a:solidFill>
                <a:srgbClr val="CBD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52170C31-1274-4B62-8141-0BAFA24423DD}"/>
                </a:ext>
              </a:extLst>
            </p:cNvPr>
            <p:cNvSpPr/>
            <p:nvPr/>
          </p:nvSpPr>
          <p:spPr>
            <a:xfrm>
              <a:off x="279400" y="2209800"/>
              <a:ext cx="2438400" cy="609600"/>
            </a:xfrm>
            <a:prstGeom prst="round2DiagRect">
              <a:avLst/>
            </a:prstGeom>
            <a:solidFill>
              <a:srgbClr val="166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6" name="TextBox 6">
            <a:extLst>
              <a:ext uri="{FF2B5EF4-FFF2-40B4-BE49-F238E27FC236}">
                <a16:creationId xmlns:a16="http://schemas.microsoft.com/office/drawing/2014/main" id="{69F77D46-C8CD-42ED-BBFF-D6DC8B1D1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268538"/>
            <a:ext cx="2225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solidFill>
                  <a:schemeClr val="bg1"/>
                </a:solidFill>
              </a:rPr>
              <a:t>SECTION 2.5</a:t>
            </a:r>
          </a:p>
        </p:txBody>
      </p:sp>
      <p:sp>
        <p:nvSpPr>
          <p:cNvPr id="3077" name="Text Box 23">
            <a:extLst>
              <a:ext uri="{FF2B5EF4-FFF2-40B4-BE49-F238E27FC236}">
                <a16:creationId xmlns:a16="http://schemas.microsoft.com/office/drawing/2014/main" id="{0914F935-1798-478E-A88C-1EFAD265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563813"/>
            <a:ext cx="6337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>
                <a:solidFill>
                  <a:srgbClr val="16669E"/>
                </a:solidFill>
              </a:rPr>
              <a:t>Application: Number Systems and Circuits for Addition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79A5627-B4F5-4D55-9DA9-46CC13DC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/>
              <a:t>Example 5 – </a:t>
            </a:r>
            <a:r>
              <a:rPr lang="en-US" altLang="en-US" sz="3300" i="1"/>
              <a:t>Subtraction in Binary Notation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CD4E1974-9B0E-4487-9F9F-0C68D94E2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Subtract 1011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 from 11000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 using binary notation.</a:t>
            </a: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In decimal subtraction the fact that 10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− 1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= 9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 is used to borrow across several columns. For example, consider the following: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85DD8DC0-56F9-43EE-AA60-8B8CD12C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4114800"/>
            <a:ext cx="33956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090EE42-FE1A-43E0-87B5-057608CE8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9E74759-0254-4B2C-8974-02F031300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 binary subtraction it may also be necessary to borrow across more than one column. But when you borrow a 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 from 10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, what remains is 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Thus the subtraction can be performed as follows: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358AD8AB-7150-4CD8-91F8-49010CF9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7858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7">
            <a:extLst>
              <a:ext uri="{FF2B5EF4-FFF2-40B4-BE49-F238E27FC236}">
                <a16:creationId xmlns:a16="http://schemas.microsoft.com/office/drawing/2014/main" id="{73C851A7-FC9C-4CE1-9706-0016B3FF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21511" name="Picture 7">
            <a:extLst>
              <a:ext uri="{FF2B5EF4-FFF2-40B4-BE49-F238E27FC236}">
                <a16:creationId xmlns:a16="http://schemas.microsoft.com/office/drawing/2014/main" id="{A5810C55-D389-4294-8025-9E24A013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0600"/>
            <a:ext cx="3424238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9F4E183D-9517-4E74-9851-6A0B4B86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Circuits for Computer Addition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8330F6-DBC0-47FF-87A0-CA00941F2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16E4B4-4DF6-4425-A619-3C3297090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Consider the question of designing a circuit to produce the sum of two binary digits </a:t>
            </a:r>
            <a:r>
              <a:rPr lang="en-US" altLang="en-US" i="1"/>
              <a:t>P </a:t>
            </a:r>
            <a:r>
              <a:rPr lang="en-US" altLang="en-US"/>
              <a:t>and </a:t>
            </a:r>
            <a:r>
              <a:rPr lang="en-US" altLang="en-US" i="1"/>
              <a:t>Q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Both</a:t>
            </a:r>
            <a:r>
              <a:rPr lang="en-US" altLang="en-US" i="1"/>
              <a:t> P </a:t>
            </a:r>
            <a:r>
              <a:rPr lang="en-US" altLang="en-US"/>
              <a:t>and</a:t>
            </a:r>
            <a:r>
              <a:rPr lang="en-US" altLang="en-US" i="1"/>
              <a:t> Q </a:t>
            </a:r>
            <a:r>
              <a:rPr lang="en-US" altLang="en-US"/>
              <a:t>can be either 0 or 1. And the following facts are known: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E71E3E76-DFFB-4ECA-8CAE-A29606ED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2571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2148E2-9ABD-4633-ADA2-7132E540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BD36E19-42A6-4AAD-8CEC-64EC5EB99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It follows that the circuit to be designed must have two outputs—one for the left binary digit (this is called the </a:t>
            </a:r>
            <a:r>
              <a:rPr lang="en-US" altLang="en-US" b="1"/>
              <a:t>carry</a:t>
            </a:r>
            <a:r>
              <a:rPr lang="en-US" altLang="en-US"/>
              <a:t>) and one for the right binary digit (this is called the </a:t>
            </a:r>
            <a:r>
              <a:rPr lang="en-US" altLang="en-US" b="1"/>
              <a:t>sum</a:t>
            </a:r>
            <a:r>
              <a:rPr lang="en-US" altLang="en-US"/>
              <a:t>).</a:t>
            </a:r>
            <a:r>
              <a:rPr lang="en-US" altLang="en-US" b="1"/>
              <a:t>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 carry output is 1 if both </a:t>
            </a:r>
            <a:r>
              <a:rPr lang="en-US" altLang="en-US" i="1"/>
              <a:t>P </a:t>
            </a:r>
            <a:r>
              <a:rPr lang="en-US" altLang="en-US"/>
              <a:t>and </a:t>
            </a:r>
            <a:r>
              <a:rPr lang="en-US" altLang="en-US" i="1"/>
              <a:t>Q </a:t>
            </a:r>
            <a:r>
              <a:rPr lang="en-US" altLang="en-US"/>
              <a:t>are</a:t>
            </a:r>
            <a:r>
              <a:rPr lang="en-US" altLang="en-US" i="1"/>
              <a:t> </a:t>
            </a:r>
            <a:r>
              <a:rPr lang="en-US" altLang="en-US"/>
              <a:t>1; it is 0 otherwise. Thus the carry</a:t>
            </a:r>
            <a:r>
              <a:rPr lang="en-US" altLang="en-US" b="1" i="1"/>
              <a:t> </a:t>
            </a:r>
            <a:r>
              <a:rPr lang="en-US" altLang="en-US"/>
              <a:t>can be produced using the AND-gate circuit that corresponds to the Boolean expression </a:t>
            </a:r>
            <a:r>
              <a:rPr lang="en-US" altLang="en-US" i="1"/>
              <a:t>P </a:t>
            </a:r>
            <a:r>
              <a:rPr lang="en-US" altLang="en-US"/>
              <a:t>∧ </a:t>
            </a:r>
            <a:r>
              <a:rPr lang="en-US" altLang="en-US" i="1"/>
              <a:t>Q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The sum output is 1 if either</a:t>
            </a:r>
            <a:r>
              <a:rPr lang="en-US" altLang="en-US" i="1"/>
              <a:t> P </a:t>
            </a:r>
            <a:r>
              <a:rPr lang="en-US" altLang="en-US"/>
              <a:t>or</a:t>
            </a:r>
            <a:r>
              <a:rPr lang="en-US" altLang="en-US" i="1"/>
              <a:t> Q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but not both, is 1.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C070F8B-304E-4076-80B3-7E5BD137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6AC783-F523-4BC5-9EB4-8BFBB91FD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sum can, therefore, be produced using a circuit that corresponds to the Boolean expression for </a:t>
            </a:r>
            <a:r>
              <a:rPr lang="en-US" altLang="en-US" i="1"/>
              <a:t>exclusive </a:t>
            </a:r>
            <a:br>
              <a:rPr lang="en-US" altLang="en-US" i="1"/>
            </a:br>
            <a:r>
              <a:rPr lang="en-US" altLang="en-US" i="1"/>
              <a:t>or</a:t>
            </a:r>
            <a:r>
              <a:rPr lang="en-US" altLang="en-US" sz="1000" i="1"/>
              <a:t> </a:t>
            </a:r>
            <a:r>
              <a:rPr lang="en-US" altLang="en-US"/>
              <a:t>:</a:t>
            </a:r>
            <a:r>
              <a:rPr lang="en-US" altLang="en-US" i="1"/>
              <a:t> </a:t>
            </a:r>
            <a:r>
              <a:rPr lang="en-US" altLang="en-US"/>
              <a:t>(</a:t>
            </a:r>
            <a:r>
              <a:rPr lang="en-US" altLang="en-US" i="1"/>
              <a:t>P </a:t>
            </a:r>
            <a:r>
              <a:rPr lang="en-US" altLang="en-US"/>
              <a:t>∨</a:t>
            </a:r>
            <a:r>
              <a:rPr lang="en-US" altLang="en-US" i="1"/>
              <a:t> Q</a:t>
            </a:r>
            <a:r>
              <a:rPr lang="en-US" altLang="en-US"/>
              <a:t>) ∧</a:t>
            </a:r>
            <a:r>
              <a:rPr lang="en-US" altLang="en-US" i="1"/>
              <a:t> </a:t>
            </a:r>
            <a:r>
              <a:rPr lang="en-US" altLang="en-US"/>
              <a:t>∼ (</a:t>
            </a:r>
            <a:r>
              <a:rPr lang="en-US" altLang="en-US" i="1"/>
              <a:t>P</a:t>
            </a:r>
            <a:r>
              <a:rPr lang="en-US" altLang="en-US"/>
              <a:t> ∧</a:t>
            </a:r>
            <a:r>
              <a:rPr lang="en-US" altLang="en-US" i="1"/>
              <a:t> Q</a:t>
            </a:r>
            <a:r>
              <a:rPr lang="en-US" altLang="en-US"/>
              <a:t>). Hence, a circuit to add two binary digits </a:t>
            </a:r>
            <a:r>
              <a:rPr lang="en-US" altLang="en-US" i="1"/>
              <a:t>P </a:t>
            </a:r>
            <a:r>
              <a:rPr lang="en-US" altLang="en-US"/>
              <a:t>and </a:t>
            </a:r>
            <a:r>
              <a:rPr lang="en-US" altLang="en-US" i="1"/>
              <a:t>Q </a:t>
            </a:r>
            <a:r>
              <a:rPr lang="en-US" altLang="en-US"/>
              <a:t>can be constructed as in Figure 2.5.1. This circuit is called a </a:t>
            </a:r>
            <a:r>
              <a:rPr lang="en-US" altLang="en-US" b="1"/>
              <a:t>half-adder.</a:t>
            </a:r>
            <a:endParaRPr lang="en-US" altLang="en-US"/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AD9CF61C-0418-43FD-AB0B-D53ADB24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505200"/>
            <a:ext cx="730726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7">
            <a:extLst>
              <a:ext uri="{FF2B5EF4-FFF2-40B4-BE49-F238E27FC236}">
                <a16:creationId xmlns:a16="http://schemas.microsoft.com/office/drawing/2014/main" id="{CB081389-34F3-4D8F-A44B-C20BA69A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6248400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2.5.1</a:t>
            </a: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2E21D505-B857-49FB-8BA9-3D17F8152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6625"/>
            <a:ext cx="487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Circuit to Add </a:t>
            </a:r>
            <a:r>
              <a:rPr lang="en-US" altLang="en-US" sz="1400" i="1"/>
              <a:t>P</a:t>
            </a:r>
            <a:r>
              <a:rPr lang="en-US" altLang="en-US" sz="1400"/>
              <a:t> + </a:t>
            </a:r>
            <a:r>
              <a:rPr lang="en-US" altLang="en-US" sz="1400" i="1"/>
              <a:t>Q</a:t>
            </a:r>
            <a:r>
              <a:rPr lang="en-US" altLang="en-US" sz="1400"/>
              <a:t>, Where </a:t>
            </a:r>
            <a:r>
              <a:rPr lang="en-US" altLang="en-US" sz="1400" i="1"/>
              <a:t>P</a:t>
            </a:r>
            <a:r>
              <a:rPr lang="en-US" altLang="en-US" sz="1400"/>
              <a:t> and </a:t>
            </a:r>
            <a:r>
              <a:rPr lang="en-US" altLang="en-US" sz="1400" i="1"/>
              <a:t>Q</a:t>
            </a:r>
            <a:r>
              <a:rPr lang="en-US" altLang="en-US" sz="1400"/>
              <a:t> Are Binary Digits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031A31A-063E-4381-AF82-E2036E8C8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307DF5-782F-45B5-B5E5-167931C91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 order to construct a circuit that will add multidigit binary numbers, it is necessary to incorporate a circuit that will compute the sum of three binary digits. Such a circuit is called a </a:t>
            </a:r>
            <a:r>
              <a:rPr lang="en-US" altLang="en-US" b="1"/>
              <a:t>full-adder.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Consider a general addition of three binary digits 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 Q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R </a:t>
            </a:r>
            <a:r>
              <a:rPr lang="en-US" altLang="en-US"/>
              <a:t>that results in a carry (or left-most digit)</a:t>
            </a:r>
            <a:r>
              <a:rPr lang="en-US" altLang="en-US" i="1"/>
              <a:t> C </a:t>
            </a:r>
            <a:r>
              <a:rPr lang="en-US" altLang="en-US"/>
              <a:t>and a sum (or right-most digit)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228AB945-975F-40F2-94FA-12D7DAD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86313"/>
            <a:ext cx="914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2706A1-794D-4F60-94AB-CF89B87C2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BA2BD04-E306-4654-9F75-5DA38EDFB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operation of the full-adder is based on the fact that addition is a binary operation: Only two numbers can be added at one time. Thus </a:t>
            </a:r>
            <a:r>
              <a:rPr lang="en-US" altLang="en-US" i="1"/>
              <a:t>P </a:t>
            </a:r>
            <a:r>
              <a:rPr lang="en-US" altLang="en-US"/>
              <a:t>is first added to </a:t>
            </a:r>
            <a:r>
              <a:rPr lang="en-US" altLang="en-US" i="1"/>
              <a:t>Q </a:t>
            </a:r>
            <a:r>
              <a:rPr lang="en-US" altLang="en-US"/>
              <a:t>and then the result is added to </a:t>
            </a:r>
            <a:r>
              <a:rPr lang="en-US" altLang="en-US" i="1"/>
              <a:t>R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For instance, consider the following addition: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0740D53A-97F7-4E18-95CA-C05C93B6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47720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4261ED-9ACF-4345-A240-09E65A3D3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2A21CFA-7A34-410F-B7FC-D8A17AA5F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process illustrated here can be broken down into steps that use half-adder circuits.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 b="1"/>
              <a:t>Step 1: </a:t>
            </a:r>
            <a:r>
              <a:rPr lang="en-US" altLang="en-US"/>
              <a:t>Add </a:t>
            </a:r>
            <a:r>
              <a:rPr lang="en-US" altLang="en-US" i="1"/>
              <a:t>P </a:t>
            </a:r>
            <a:r>
              <a:rPr lang="en-US" altLang="en-US"/>
              <a:t>and</a:t>
            </a:r>
            <a:r>
              <a:rPr lang="en-US" altLang="en-US" i="1"/>
              <a:t> Q </a:t>
            </a:r>
            <a:r>
              <a:rPr lang="en-US" altLang="en-US"/>
              <a:t>using a half-adder to obtain a binary  </a:t>
            </a:r>
            <a:br>
              <a:rPr lang="en-US" altLang="en-US"/>
            </a:br>
            <a:r>
              <a:rPr lang="en-US" altLang="en-US"/>
              <a:t>             number with two digits.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D22BEB80-726C-4FB1-8AC8-0F94B8D4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52888"/>
            <a:ext cx="9429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D3DC35D-0742-4B1B-B1E5-1233D868C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D690E71-9B99-4232-B660-62185664F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b="1"/>
              <a:t>Step 2: </a:t>
            </a:r>
            <a:r>
              <a:rPr lang="en-US" altLang="en-US"/>
              <a:t>Add </a:t>
            </a:r>
            <a:r>
              <a:rPr lang="en-US" altLang="en-US" i="1"/>
              <a:t>R </a:t>
            </a:r>
            <a:r>
              <a:rPr lang="en-US" altLang="en-US"/>
              <a:t>to the sum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of </a:t>
            </a:r>
            <a:r>
              <a:rPr lang="en-US" altLang="en-US" i="1"/>
              <a:t>P </a:t>
            </a:r>
            <a:r>
              <a:rPr lang="en-US" altLang="en-US"/>
              <a:t>and</a:t>
            </a:r>
            <a:r>
              <a:rPr lang="en-US" altLang="en-US" i="1"/>
              <a:t> Q</a:t>
            </a:r>
            <a:r>
              <a:rPr lang="en-US" altLang="en-US"/>
              <a:t>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             To do this, proceed as follows: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 b="1"/>
              <a:t>Step 2a: </a:t>
            </a:r>
            <a:r>
              <a:rPr lang="en-US" altLang="en-US"/>
              <a:t>Add </a:t>
            </a:r>
            <a:r>
              <a:rPr lang="en-US" altLang="en-US" i="1"/>
              <a:t>R </a:t>
            </a:r>
            <a:r>
              <a:rPr lang="en-US" altLang="en-US"/>
              <a:t>to 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/>
              <a:t> using a half-adder to obtain the </a:t>
            </a:r>
            <a:br>
              <a:rPr lang="en-US" altLang="en-US"/>
            </a:br>
            <a:r>
              <a:rPr lang="en-US" altLang="en-US"/>
              <a:t>               two-digit number </a:t>
            </a:r>
            <a:r>
              <a:rPr lang="en-US" altLang="en-US" i="1"/>
              <a:t>C</a:t>
            </a:r>
            <a:r>
              <a:rPr lang="en-US" altLang="en-US" baseline="-25000"/>
              <a:t>2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               </a:t>
            </a:r>
          </a:p>
          <a:p>
            <a:pPr marL="0" indent="0"/>
            <a:r>
              <a:rPr lang="en-US" altLang="en-US"/>
              <a:t>              Then </a:t>
            </a:r>
            <a:r>
              <a:rPr lang="en-US" altLang="en-US" i="1"/>
              <a:t>S </a:t>
            </a:r>
            <a:r>
              <a:rPr lang="en-US" altLang="en-US"/>
              <a:t>is the right-most digit of the entire sum of         </a:t>
            </a:r>
            <a:br>
              <a:rPr lang="en-US" altLang="en-US"/>
            </a:br>
            <a:r>
              <a:rPr lang="en-US" altLang="en-US"/>
              <a:t>               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 Q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R</a:t>
            </a:r>
            <a:r>
              <a:rPr lang="en-US" altLang="en-US"/>
              <a:t>.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A52844EB-5847-4605-93CA-2AC56AE4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85975"/>
            <a:ext cx="76993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>
            <a:extLst>
              <a:ext uri="{FF2B5EF4-FFF2-40B4-BE49-F238E27FC236}">
                <a16:creationId xmlns:a16="http://schemas.microsoft.com/office/drawing/2014/main" id="{13336AEB-2DA2-4F9B-A54B-12B4CECF7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48200"/>
            <a:ext cx="819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E46E01-6258-4F85-B6B6-D12F28C88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Application: Number Systems and Circuits for Addition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E071C1-6299-4FEE-9D1C-3C8EB9BBD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In elementary school, you learned the meaning of decimal notation: that to interpret a string of decimal digits as a number, you mentally multiply each digit by its place value. 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For instance, 5,049 has a 5 in the thousands place, a 0 in the hundreds place, a 4 in the tens place, and a 9 in the ones place. Thus </a:t>
            </a:r>
          </a:p>
          <a:p>
            <a:pPr marL="0" indent="0"/>
            <a:endParaRPr lang="en-US" altLang="en-US" i="1" dirty="0"/>
          </a:p>
          <a:p>
            <a:pPr marL="0" indent="0"/>
            <a:r>
              <a:rPr lang="en-US" altLang="en-US" dirty="0"/>
              <a:t>	5,049 = 5 </a:t>
            </a:r>
            <a:r>
              <a:rPr lang="en-US" altLang="en-US" sz="2000" b="1" dirty="0">
                <a:sym typeface="Wingdings 2" panose="05020102010507070707" pitchFamily="18" charset="2"/>
              </a:rPr>
              <a:t> </a:t>
            </a:r>
            <a:r>
              <a:rPr lang="en-US" altLang="en-US" dirty="0">
                <a:sym typeface="Wingdings 2" panose="05020102010507070707" pitchFamily="18" charset="2"/>
              </a:rPr>
              <a:t>(1,000) + 0</a:t>
            </a:r>
            <a:r>
              <a:rPr lang="en-US" altLang="en-US" b="1" dirty="0"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ym typeface="Wingdings 2" panose="05020102010507070707" pitchFamily="18" charset="2"/>
              </a:rPr>
              <a:t> </a:t>
            </a:r>
            <a:r>
              <a:rPr lang="en-US" altLang="en-US" dirty="0">
                <a:sym typeface="Wingdings 2" panose="05020102010507070707" pitchFamily="18" charset="2"/>
              </a:rPr>
              <a:t>(100) + 4</a:t>
            </a:r>
            <a:r>
              <a:rPr lang="en-US" altLang="en-US" b="1" dirty="0"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ym typeface="Wingdings 2" panose="05020102010507070707" pitchFamily="18" charset="2"/>
              </a:rPr>
              <a:t> </a:t>
            </a:r>
            <a:r>
              <a:rPr lang="en-US" altLang="en-US" dirty="0">
                <a:sym typeface="Wingdings 2" panose="05020102010507070707" pitchFamily="18" charset="2"/>
              </a:rPr>
              <a:t>(10) + 9</a:t>
            </a:r>
            <a:r>
              <a:rPr lang="en-US" altLang="en-US" b="1" dirty="0">
                <a:sym typeface="Wingdings 2" panose="05020102010507070707" pitchFamily="18" charset="2"/>
              </a:rPr>
              <a:t> </a:t>
            </a:r>
            <a:r>
              <a:rPr lang="en-US" altLang="en-US" sz="2000" b="1" dirty="0">
                <a:sym typeface="Wingdings 2" panose="05020102010507070707" pitchFamily="18" charset="2"/>
              </a:rPr>
              <a:t></a:t>
            </a:r>
            <a:r>
              <a:rPr lang="en-US" altLang="en-US" b="1" dirty="0">
                <a:sym typeface="Wingdings 2" panose="05020102010507070707" pitchFamily="18" charset="2"/>
              </a:rPr>
              <a:t> </a:t>
            </a:r>
            <a:r>
              <a:rPr lang="en-US" altLang="en-US" dirty="0">
                <a:sym typeface="Wingdings 2" panose="05020102010507070707" pitchFamily="18" charset="2"/>
              </a:rPr>
              <a:t>(1).</a:t>
            </a:r>
            <a:endParaRPr lang="en-US" altLang="en-US" i="1" dirty="0"/>
          </a:p>
          <a:p>
            <a:pPr marL="0" indent="0"/>
            <a:endParaRPr lang="en-US" altLang="en-US" i="1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B9AA5BA-E869-467C-85B0-F4E47415B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D53A48-93F3-4BD4-85E6-CCF9A9245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Step 2b: </a:t>
            </a:r>
            <a:r>
              <a:rPr lang="en-US" altLang="en-US"/>
              <a:t>Determine the left-most digit, </a:t>
            </a:r>
            <a:r>
              <a:rPr lang="en-US" altLang="en-US" i="1"/>
              <a:t>C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of the entire sum   </a:t>
            </a:r>
            <a:br>
              <a:rPr lang="en-US" altLang="en-US"/>
            </a:br>
            <a:r>
              <a:rPr lang="en-US" altLang="en-US"/>
              <a:t>           as follows: First note that</a:t>
            </a:r>
            <a:r>
              <a:rPr lang="en-US" altLang="en-US" i="1"/>
              <a:t> </a:t>
            </a:r>
            <a:r>
              <a:rPr lang="en-US" altLang="en-US"/>
              <a:t>it is impossible for both </a:t>
            </a:r>
            <a:br>
              <a:rPr lang="en-US" altLang="en-US"/>
            </a:br>
            <a:r>
              <a:rPr lang="en-US" altLang="en-US"/>
              <a:t>          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/>
              <a:t> and</a:t>
            </a:r>
            <a:r>
              <a:rPr lang="en-US" altLang="en-US" i="1"/>
              <a:t> C</a:t>
            </a:r>
            <a:r>
              <a:rPr lang="en-US" altLang="en-US" baseline="-25000"/>
              <a:t>2</a:t>
            </a:r>
            <a:r>
              <a:rPr lang="en-US" altLang="en-US" i="1"/>
              <a:t> </a:t>
            </a:r>
            <a:r>
              <a:rPr lang="en-US" altLang="en-US"/>
              <a:t>to be 1’s. For if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=</a:t>
            </a:r>
            <a:r>
              <a:rPr lang="en-US" altLang="en-US" i="1"/>
              <a:t> </a:t>
            </a:r>
            <a:r>
              <a:rPr lang="en-US" altLang="en-US"/>
              <a:t>1, then </a:t>
            </a:r>
            <a:r>
              <a:rPr lang="en-US" altLang="en-US" i="1"/>
              <a:t>P </a:t>
            </a:r>
            <a:r>
              <a:rPr lang="en-US" altLang="en-US"/>
              <a:t>and</a:t>
            </a:r>
            <a:r>
              <a:rPr lang="en-US" altLang="en-US" i="1"/>
              <a:t> Q </a:t>
            </a:r>
            <a:br>
              <a:rPr lang="en-US" altLang="en-US" i="1"/>
            </a:br>
            <a:r>
              <a:rPr lang="en-US" altLang="en-US" i="1"/>
              <a:t>           </a:t>
            </a:r>
            <a:r>
              <a:rPr lang="en-US" altLang="en-US"/>
              <a:t>are</a:t>
            </a:r>
            <a:r>
              <a:rPr lang="en-US" altLang="en-US" i="1"/>
              <a:t> </a:t>
            </a:r>
            <a:r>
              <a:rPr lang="en-US" altLang="en-US"/>
              <a:t>both 1, and so 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=</a:t>
            </a:r>
            <a:r>
              <a:rPr lang="en-US" altLang="en-US" i="1"/>
              <a:t> </a:t>
            </a:r>
            <a:r>
              <a:rPr lang="en-US" altLang="en-US"/>
              <a:t>0.</a:t>
            </a:r>
            <a:r>
              <a:rPr lang="en-US" altLang="en-US" i="1"/>
              <a:t> </a:t>
            </a:r>
            <a:r>
              <a:rPr lang="en-US" altLang="en-US"/>
              <a:t>Consequently, the </a:t>
            </a:r>
            <a:br>
              <a:rPr lang="en-US" altLang="en-US"/>
            </a:br>
            <a:r>
              <a:rPr lang="en-US" altLang="en-US"/>
              <a:t>           addition of 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/>
              <a:t> and</a:t>
            </a:r>
            <a:r>
              <a:rPr lang="en-US" altLang="en-US" i="1"/>
              <a:t> R </a:t>
            </a:r>
            <a:r>
              <a:rPr lang="en-US" altLang="en-US"/>
              <a:t>gives a binary number </a:t>
            </a:r>
            <a:r>
              <a:rPr lang="en-US" altLang="en-US" i="1"/>
              <a:t>C</a:t>
            </a:r>
            <a:r>
              <a:rPr lang="en-US" altLang="en-US" baseline="-25000"/>
              <a:t>2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i="1"/>
              <a:t>           </a:t>
            </a:r>
            <a:r>
              <a:rPr lang="en-US" altLang="en-US"/>
              <a:t>where</a:t>
            </a:r>
            <a:r>
              <a:rPr lang="en-US" altLang="en-US" i="1"/>
              <a:t> C</a:t>
            </a:r>
            <a:r>
              <a:rPr lang="en-US" altLang="en-US" baseline="-25000"/>
              <a:t>2</a:t>
            </a:r>
            <a:r>
              <a:rPr lang="en-US" altLang="en-US" i="1"/>
              <a:t> </a:t>
            </a:r>
            <a:r>
              <a:rPr lang="en-US" altLang="en-US"/>
              <a:t>= 0.</a:t>
            </a:r>
          </a:p>
          <a:p>
            <a:endParaRPr lang="en-US" altLang="en-US"/>
          </a:p>
          <a:p>
            <a:r>
              <a:rPr lang="en-US" altLang="en-US"/>
              <a:t>               Next observe that </a:t>
            </a:r>
            <a:r>
              <a:rPr lang="en-US" altLang="en-US" i="1"/>
              <a:t>C </a:t>
            </a:r>
            <a:r>
              <a:rPr lang="en-US" altLang="en-US"/>
              <a:t>will be a 1 in the case that  </a:t>
            </a:r>
            <a:br>
              <a:rPr lang="en-US" altLang="en-US"/>
            </a:br>
            <a:r>
              <a:rPr lang="en-US" altLang="en-US"/>
              <a:t>           the addition of </a:t>
            </a:r>
            <a:r>
              <a:rPr lang="en-US" altLang="en-US" i="1"/>
              <a:t>P </a:t>
            </a:r>
            <a:r>
              <a:rPr lang="en-US" altLang="en-US"/>
              <a:t>and</a:t>
            </a:r>
            <a:r>
              <a:rPr lang="en-US" altLang="en-US" i="1"/>
              <a:t> Q </a:t>
            </a:r>
            <a:r>
              <a:rPr lang="en-US" altLang="en-US"/>
              <a:t>gives a carry of 1 or in the </a:t>
            </a:r>
            <a:br>
              <a:rPr lang="en-US" altLang="en-US"/>
            </a:br>
            <a:r>
              <a:rPr lang="en-US" altLang="en-US"/>
              <a:t>           case that the addition of </a:t>
            </a:r>
            <a:r>
              <a:rPr lang="en-US" altLang="en-US" i="1"/>
              <a:t>S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(the right-most digit of  </a:t>
            </a:r>
            <a:br>
              <a:rPr lang="en-US" altLang="en-US"/>
            </a:br>
            <a:r>
              <a:rPr lang="en-US" altLang="en-US"/>
              <a:t>           </a:t>
            </a:r>
            <a:r>
              <a:rPr lang="en-US" altLang="en-US" i="1"/>
              <a:t>P </a:t>
            </a:r>
            <a:r>
              <a:rPr lang="en-US" altLang="en-US"/>
              <a:t>+</a:t>
            </a:r>
            <a:r>
              <a:rPr lang="en-US" altLang="en-US" i="1"/>
              <a:t> Q</a:t>
            </a:r>
            <a:r>
              <a:rPr lang="en-US" altLang="en-US"/>
              <a:t>) and </a:t>
            </a:r>
            <a:r>
              <a:rPr lang="en-US" altLang="en-US" i="1"/>
              <a:t>R </a:t>
            </a:r>
            <a:r>
              <a:rPr lang="en-US" altLang="en-US"/>
              <a:t>gives a carry of 1.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604EE4-09B8-4AED-BCF3-2782E37A9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3C457E7-FBD1-49DB-936F-852796A46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             In other words, </a:t>
            </a:r>
            <a:r>
              <a:rPr lang="en-US" altLang="en-US" i="1"/>
              <a:t>C </a:t>
            </a:r>
            <a:r>
              <a:rPr lang="en-US" altLang="en-US"/>
              <a:t>= 1</a:t>
            </a:r>
            <a:r>
              <a:rPr lang="en-US" altLang="en-US" i="1"/>
              <a:t> </a:t>
            </a:r>
            <a:r>
              <a:rPr lang="en-US" altLang="en-US"/>
              <a:t>if, and only if,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 i="1"/>
              <a:t> </a:t>
            </a:r>
            <a:r>
              <a:rPr lang="en-US" altLang="en-US"/>
              <a:t>=</a:t>
            </a:r>
            <a:r>
              <a:rPr lang="en-US" altLang="en-US" i="1"/>
              <a:t> </a:t>
            </a:r>
            <a:r>
              <a:rPr lang="en-US" altLang="en-US"/>
              <a:t>1</a:t>
            </a:r>
            <a:r>
              <a:rPr lang="en-US" altLang="en-US" i="1"/>
              <a:t> </a:t>
            </a:r>
            <a:r>
              <a:rPr lang="en-US" altLang="en-US"/>
              <a:t>or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i="1"/>
              <a:t>          C</a:t>
            </a:r>
            <a:r>
              <a:rPr lang="en-US" altLang="en-US" baseline="-25000"/>
              <a:t>2</a:t>
            </a:r>
            <a:r>
              <a:rPr lang="en-US" altLang="en-US"/>
              <a:t> = 1. It follows that the circuit shown in          </a:t>
            </a:r>
            <a:br>
              <a:rPr lang="en-US" altLang="en-US"/>
            </a:br>
            <a:r>
              <a:rPr lang="en-US" altLang="en-US"/>
              <a:t>          Figure 2.5.2 will compute the sum of three binary </a:t>
            </a:r>
            <a:br>
              <a:rPr lang="en-US" altLang="en-US"/>
            </a:br>
            <a:r>
              <a:rPr lang="en-US" altLang="en-US"/>
              <a:t>          digits.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9E0565DE-A218-409F-BA9C-64779E93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13075"/>
            <a:ext cx="71326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7">
            <a:extLst>
              <a:ext uri="{FF2B5EF4-FFF2-40B4-BE49-F238E27FC236}">
                <a16:creationId xmlns:a16="http://schemas.microsoft.com/office/drawing/2014/main" id="{D839EFB4-A278-42B3-A2AF-0A99CCEDA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6365875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2.5.2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5C0CCAB1-2625-4089-9F63-020ABA4B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6016625"/>
            <a:ext cx="5246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Circuit to Add </a:t>
            </a:r>
            <a:r>
              <a:rPr lang="en-US" altLang="en-US" sz="1400" i="1"/>
              <a:t>P</a:t>
            </a:r>
            <a:r>
              <a:rPr lang="en-US" altLang="en-US" sz="1400"/>
              <a:t> + </a:t>
            </a:r>
            <a:r>
              <a:rPr lang="en-US" altLang="en-US" sz="1400" i="1"/>
              <a:t>Q</a:t>
            </a:r>
            <a:r>
              <a:rPr lang="en-US" altLang="en-US" sz="1400"/>
              <a:t> + </a:t>
            </a:r>
            <a:r>
              <a:rPr lang="en-US" altLang="en-US" sz="1400" i="1"/>
              <a:t>R</a:t>
            </a:r>
            <a:r>
              <a:rPr lang="en-US" altLang="en-US" sz="1400"/>
              <a:t>, Where </a:t>
            </a:r>
            <a:r>
              <a:rPr lang="en-US" altLang="en-US" sz="1400" i="1"/>
              <a:t>P</a:t>
            </a:r>
            <a:r>
              <a:rPr lang="en-US" altLang="en-US" sz="1400"/>
              <a:t>, </a:t>
            </a:r>
            <a:r>
              <a:rPr lang="en-US" altLang="en-US" sz="1400" i="1"/>
              <a:t>Q</a:t>
            </a:r>
            <a:r>
              <a:rPr lang="en-US" altLang="en-US" sz="1400"/>
              <a:t>, and </a:t>
            </a:r>
            <a:r>
              <a:rPr lang="en-US" altLang="en-US" sz="1400" i="1"/>
              <a:t>R</a:t>
            </a:r>
            <a:r>
              <a:rPr lang="en-US" altLang="en-US" sz="1400"/>
              <a:t> Are Binary Digits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5D78379-1387-4880-AEF9-B38A284E8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for Computer Addition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F515103-06EF-416A-A980-2EEBDA5FC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Two full-adders and one half-adder can be used together to build a circuit that will add two three-digit binary numbers </a:t>
            </a:r>
            <a:r>
              <a:rPr lang="en-US" altLang="en-US" i="1"/>
              <a:t>PQR </a:t>
            </a:r>
            <a:r>
              <a:rPr lang="en-US" altLang="en-US"/>
              <a:t>and</a:t>
            </a:r>
            <a:r>
              <a:rPr lang="en-US" altLang="en-US" i="1"/>
              <a:t> STU </a:t>
            </a:r>
            <a:r>
              <a:rPr lang="en-US" altLang="en-US"/>
              <a:t>to obtain the sum </a:t>
            </a:r>
            <a:r>
              <a:rPr lang="en-US" altLang="en-US" i="1"/>
              <a:t>WXYZ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This is</a:t>
            </a:r>
            <a:r>
              <a:rPr lang="en-US" altLang="en-US" i="1"/>
              <a:t> </a:t>
            </a:r>
            <a:r>
              <a:rPr lang="en-US" altLang="en-US"/>
              <a:t>illustrated in Figure 2.5.3. Such a circuit is called a </a:t>
            </a:r>
            <a:r>
              <a:rPr lang="en-US" altLang="en-US" b="1"/>
              <a:t>parallel adder. </a:t>
            </a:r>
          </a:p>
          <a:p>
            <a:pPr marL="0" indent="0"/>
            <a:endParaRPr lang="en-US" altLang="en-US" b="1"/>
          </a:p>
          <a:p>
            <a:pPr marL="0" indent="0"/>
            <a:r>
              <a:rPr lang="en-US" altLang="en-US"/>
              <a:t>Parallel adders can </a:t>
            </a:r>
            <a:br>
              <a:rPr lang="en-US" altLang="en-US"/>
            </a:br>
            <a:r>
              <a:rPr lang="en-US" altLang="en-US"/>
              <a:t>be constructed to </a:t>
            </a:r>
            <a:br>
              <a:rPr lang="en-US" altLang="en-US"/>
            </a:br>
            <a:r>
              <a:rPr lang="en-US" altLang="en-US"/>
              <a:t>add binary numbers </a:t>
            </a:r>
            <a:br>
              <a:rPr lang="en-US" altLang="en-US"/>
            </a:br>
            <a:r>
              <a:rPr lang="en-US" altLang="en-US"/>
              <a:t>of any finite length.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8CE9C7F5-1F85-4585-BD4C-5E7DF8B1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3276600"/>
            <a:ext cx="5211762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7">
            <a:extLst>
              <a:ext uri="{FF2B5EF4-FFF2-40B4-BE49-F238E27FC236}">
                <a16:creationId xmlns:a16="http://schemas.microsoft.com/office/drawing/2014/main" id="{BEA2E99A-9826-470E-9948-C5FE5249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6429375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Figure 2.5.3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DE981629-61D9-49B2-B895-24BA9974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472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 Parallel Adder to Add </a:t>
            </a:r>
            <a:r>
              <a:rPr lang="en-US" altLang="en-US" sz="1400" i="1"/>
              <a:t>PQR</a:t>
            </a:r>
            <a:r>
              <a:rPr lang="en-US" altLang="en-US" sz="1400"/>
              <a:t> and</a:t>
            </a:r>
            <a:r>
              <a:rPr lang="en-US" altLang="en-US" sz="1400" i="1"/>
              <a:t> STU </a:t>
            </a:r>
            <a:r>
              <a:rPr lang="en-US" altLang="en-US" sz="1400"/>
              <a:t>to Obtain </a:t>
            </a:r>
            <a:r>
              <a:rPr lang="en-US" altLang="en-US" sz="1400" i="1"/>
              <a:t>WXYZ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:a16="http://schemas.microsoft.com/office/drawing/2014/main" id="{1D55467F-7689-43FA-B54C-57B0F600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400">
                <a:solidFill>
                  <a:srgbClr val="00ADEE"/>
                </a:solidFill>
              </a:rPr>
              <a:t>Two’s Complements and the Computer Representation of Negative Integers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623DB52-0192-449C-BB03-13AFE8F6A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50" dirty="0"/>
              <a:t>Two’s Complements and the Computer Representation of Negative Integers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42E8469-2715-44C7-8B18-D0B65D6E1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Typically, a fixed number of bits is used to represent integers on a computer, and these are required to represent negative as well as nonnegative integers.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Sometimes a particular bit, normally the left-most, is used as a sign indicator, and the remaining bits are taken to be the absolute value of the number in binary notation.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 problem with this approach is that the procedures for adding the resulting numbers are somewhat complicated and the representation of 0 is not unique.</a:t>
            </a:r>
            <a:endParaRPr lang="en-US" altLang="en-US" i="1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FC32AB-187A-4669-A3C2-07E5124BD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50" dirty="0"/>
              <a:t>Two’s Complements and the Computer Representation of Negative Integers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595291F-077D-4D40-BB5D-0FD58C8C7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A more common approach, using </a:t>
            </a:r>
            <a:r>
              <a:rPr lang="en-US" altLang="en-US" i="1"/>
              <a:t>two’s complements</a:t>
            </a:r>
            <a:r>
              <a:rPr lang="en-US" altLang="en-US"/>
              <a:t>, makes it possible to add integers quite easily and results in a unique representation for 0. The two’s complement of an integer relative to a fixed bit length is defined as follows:</a:t>
            </a:r>
            <a:endParaRPr lang="en-US" altLang="en-US" i="1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D3291B0A-A4CC-4AFB-87AC-8B511434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9343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E89C9A-DA71-4C3C-9A1B-3435F8107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50" dirty="0"/>
              <a:t>Two’s Complements and the Computer Representation of Negative Integers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2FD3CF6-8416-4D5A-98F2-9D3DD517A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/>
              <a:t>There is a convenient way to compute two’s complements that involves less arithmetic than direct application of the definition. For an 8-bit representation, it is based on three facts:</a:t>
            </a:r>
          </a:p>
          <a:p>
            <a:pPr marL="0" indent="0">
              <a:defRPr/>
            </a:pPr>
            <a:endParaRPr lang="en-US" i="1" dirty="0"/>
          </a:p>
          <a:p>
            <a:pPr marL="0" indent="0">
              <a:defRPr/>
            </a:pPr>
            <a:r>
              <a:rPr lang="en-US" b="1" dirty="0"/>
              <a:t>1.</a:t>
            </a:r>
          </a:p>
          <a:p>
            <a:pPr marL="0" indent="0">
              <a:defRPr/>
            </a:pPr>
            <a:endParaRPr lang="en-US" sz="1200" dirty="0"/>
          </a:p>
          <a:p>
            <a:pPr marL="0" indent="0">
              <a:defRPr/>
            </a:pPr>
            <a:r>
              <a:rPr lang="en-US" b="1" dirty="0"/>
              <a:t>2.</a:t>
            </a:r>
            <a:r>
              <a:rPr lang="en-US" dirty="0"/>
              <a:t> The binary representation of </a:t>
            </a:r>
          </a:p>
          <a:p>
            <a:pPr marL="0" indent="0">
              <a:defRPr/>
            </a:pPr>
            <a:endParaRPr lang="en-US" sz="1200" dirty="0"/>
          </a:p>
          <a:p>
            <a:pPr>
              <a:defRPr/>
            </a:pPr>
            <a:r>
              <a:rPr lang="en-US" b="1" dirty="0"/>
              <a:t>3.</a:t>
            </a:r>
            <a:r>
              <a:rPr lang="en-US" dirty="0"/>
              <a:t> Subtracting an 8-bit binary number </a:t>
            </a:r>
            <a:r>
              <a:rPr lang="en-US" i="1" dirty="0"/>
              <a:t>a</a:t>
            </a:r>
            <a:r>
              <a:rPr lang="en-US" dirty="0"/>
              <a:t> from 11111111</a:t>
            </a:r>
            <a:r>
              <a:rPr lang="en-US" baseline="-25000" dirty="0">
                <a:solidFill>
                  <a:srgbClr val="00ADEE"/>
                </a:solidFill>
              </a:rPr>
              <a:t>2</a:t>
            </a:r>
            <a:r>
              <a:rPr lang="en-US" dirty="0"/>
              <a:t> just switches all the 0’s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/>
              <a:t>a </a:t>
            </a:r>
            <a:r>
              <a:rPr lang="en-US" dirty="0"/>
              <a:t>to 1’s and all the 1’s to 0’s. (The resulting number is called the </a:t>
            </a:r>
            <a:r>
              <a:rPr lang="en-US" b="1" dirty="0"/>
              <a:t>one’s complement </a:t>
            </a:r>
            <a:r>
              <a:rPr lang="en-US" dirty="0"/>
              <a:t>of the given number.)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A826AD82-1A4D-488A-8061-3ABCDE24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4432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84B9C852-3786-4236-9E91-9CA1F91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62425"/>
            <a:ext cx="2481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DF8121-3613-4528-87B4-91BD5983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50" dirty="0"/>
              <a:t>Two’s Complements and the Computer Representation of Negative Integers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E003BEF-ED21-4DC8-B300-A937196FD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 general,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873E9C3C-14F5-4A00-A162-69371E18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209800"/>
            <a:ext cx="79343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33D96B-5687-474C-A86A-A63F5D3E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/>
              <a:t>Example 6 – </a:t>
            </a:r>
            <a:r>
              <a:rPr lang="en-US" altLang="en-US" sz="3300" i="1"/>
              <a:t>Finding a Two’s Complement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7C6932F-05DC-433F-82FB-D67D2E503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Find the 8-bit two’s complement of 19.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Write the 8-bit binary representation for 19, switch all the 0’s to 1’s and all the 1’s to 0’s, and add 1.</a:t>
            </a:r>
          </a:p>
        </p:txBody>
      </p:sp>
      <p:pic>
        <p:nvPicPr>
          <p:cNvPr id="39940" name="Picture 7">
            <a:extLst>
              <a:ext uri="{FF2B5EF4-FFF2-40B4-BE49-F238E27FC236}">
                <a16:creationId xmlns:a16="http://schemas.microsoft.com/office/drawing/2014/main" id="{AE7A6AF2-2A66-41C9-B78F-3D686E08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29" b="10114"/>
          <a:stretch>
            <a:fillRect/>
          </a:stretch>
        </p:blipFill>
        <p:spPr bwMode="auto">
          <a:xfrm>
            <a:off x="609600" y="39624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461D509-71FD-4860-8BF0-74B62F96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/>
          <a:stretch>
            <a:fillRect/>
          </a:stretch>
        </p:blipFill>
        <p:spPr bwMode="auto">
          <a:xfrm>
            <a:off x="1219200" y="4800600"/>
            <a:ext cx="72199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157487F-453B-4A95-AD5E-9579EAC31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 – </a:t>
            </a:r>
            <a:r>
              <a:rPr lang="en-US" altLang="en-US" i="1"/>
              <a:t>Solution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B1EEB72-29BB-45AF-824A-2789E1551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To check this result, note that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which </a:t>
            </a:r>
            <a:r>
              <a:rPr lang="en-US" altLang="en-US" i="1"/>
              <a:t>is </a:t>
            </a:r>
            <a:r>
              <a:rPr lang="en-US" altLang="en-US"/>
              <a:t>the two’s complement of 19.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27E5DDF8-DC28-434D-9129-6AEBE3C0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410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>
            <a:extLst>
              <a:ext uri="{FF2B5EF4-FFF2-40B4-BE49-F238E27FC236}">
                <a16:creationId xmlns:a16="http://schemas.microsoft.com/office/drawing/2014/main" id="{A09851EC-A970-47ED-9200-280F331E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95600"/>
            <a:ext cx="9810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>
            <a:extLst>
              <a:ext uri="{FF2B5EF4-FFF2-40B4-BE49-F238E27FC236}">
                <a16:creationId xmlns:a16="http://schemas.microsoft.com/office/drawing/2014/main" id="{30CEF9F9-B47E-4A66-BFDF-5E35210D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14738"/>
            <a:ext cx="18573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5">
            <a:extLst>
              <a:ext uri="{FF2B5EF4-FFF2-40B4-BE49-F238E27FC236}">
                <a16:creationId xmlns:a16="http://schemas.microsoft.com/office/drawing/2014/main" id="{525F5A6D-625C-4985-961A-4E8D8678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17811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7">
            <a:extLst>
              <a:ext uri="{FF2B5EF4-FFF2-40B4-BE49-F238E27FC236}">
                <a16:creationId xmlns:a16="http://schemas.microsoft.com/office/drawing/2014/main" id="{81800F07-1E29-4E16-95B1-08495220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E9104C-8376-4CEE-8529-2378BC4B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Application: Number Systems and Circuits for Addition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4569799-38AB-47F9-955B-D34D81388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Using exponential notation, this equation can be rewritten as</a:t>
            </a:r>
          </a:p>
          <a:p>
            <a:pPr marL="0" indent="0"/>
            <a:r>
              <a:rPr lang="en-US" altLang="en-US"/>
              <a:t>             5,049 = 5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>
                <a:sym typeface="Wingdings 2" panose="05020102010507070707" pitchFamily="18" charset="2"/>
              </a:rPr>
              <a:t> </a:t>
            </a:r>
            <a:r>
              <a:rPr lang="en-US" altLang="en-US"/>
              <a:t>10</a:t>
            </a:r>
            <a:r>
              <a:rPr lang="en-US" altLang="en-US" baseline="30000"/>
              <a:t>3</a:t>
            </a:r>
            <a:r>
              <a:rPr lang="en-US" altLang="en-US"/>
              <a:t> + 0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>
                <a:sym typeface="Wingdings 2" panose="05020102010507070707" pitchFamily="18" charset="2"/>
              </a:rPr>
              <a:t> </a:t>
            </a:r>
            <a:r>
              <a:rPr lang="en-US" altLang="en-US"/>
              <a:t>10</a:t>
            </a:r>
            <a:r>
              <a:rPr lang="en-US" altLang="en-US" baseline="30000"/>
              <a:t>2</a:t>
            </a:r>
            <a:r>
              <a:rPr lang="en-US" altLang="en-US"/>
              <a:t> + 4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>
                <a:sym typeface="Wingdings 2" panose="05020102010507070707" pitchFamily="18" charset="2"/>
              </a:rPr>
              <a:t> </a:t>
            </a:r>
            <a:r>
              <a:rPr lang="en-US" altLang="en-US"/>
              <a:t>10</a:t>
            </a:r>
            <a:r>
              <a:rPr lang="en-US" altLang="en-US" baseline="30000"/>
              <a:t>1</a:t>
            </a:r>
            <a:r>
              <a:rPr lang="en-US" altLang="en-US"/>
              <a:t> + 9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>
                <a:sym typeface="Wingdings 2" panose="05020102010507070707" pitchFamily="18" charset="2"/>
              </a:rPr>
              <a:t> </a:t>
            </a:r>
            <a:r>
              <a:rPr lang="en-US" altLang="en-US"/>
              <a:t>10</a:t>
            </a:r>
            <a:r>
              <a:rPr lang="en-US" altLang="en-US" baseline="30000"/>
              <a:t>0</a:t>
            </a:r>
            <a:r>
              <a:rPr lang="en-US" altLang="en-US"/>
              <a:t>.</a:t>
            </a:r>
          </a:p>
          <a:p>
            <a:pPr marL="0" indent="0"/>
            <a:endParaRPr lang="en-US" altLang="en-US" baseline="30000"/>
          </a:p>
          <a:p>
            <a:pPr marL="0" indent="0"/>
            <a:endParaRPr lang="en-US" altLang="en-US" baseline="30000"/>
          </a:p>
          <a:p>
            <a:pPr marL="0" indent="0"/>
            <a:r>
              <a:rPr lang="en-US" altLang="en-US" baseline="30000"/>
              <a:t> </a:t>
            </a:r>
            <a:r>
              <a:rPr lang="en-US" altLang="en-US"/>
              <a:t>More generally, decimal notation is based on the fact that any positive integer can be written uniquely as a sum of products of the form</a:t>
            </a:r>
          </a:p>
          <a:p>
            <a:pPr marL="0" indent="0"/>
            <a:r>
              <a:rPr lang="en-US" altLang="en-US" baseline="30000"/>
              <a:t> </a:t>
            </a:r>
            <a:r>
              <a:rPr lang="en-US" altLang="en-US"/>
              <a:t>                                       </a:t>
            </a:r>
            <a:r>
              <a:rPr lang="en-US" altLang="en-US" i="1"/>
              <a:t>d</a:t>
            </a:r>
            <a:r>
              <a:rPr lang="en-US" altLang="en-US"/>
              <a:t>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 b="1">
                <a:sym typeface="Wingdings 2" panose="05020102010507070707" pitchFamily="18" charset="2"/>
              </a:rPr>
              <a:t> </a:t>
            </a:r>
            <a:r>
              <a:rPr lang="en-US" altLang="en-US"/>
              <a:t>10</a:t>
            </a:r>
            <a:r>
              <a:rPr lang="en-US" altLang="en-US" i="1" baseline="30000"/>
              <a:t>n</a:t>
            </a:r>
            <a:r>
              <a:rPr lang="en-US" altLang="en-US"/>
              <a:t>,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where each </a:t>
            </a:r>
            <a:r>
              <a:rPr lang="en-US" altLang="en-US" i="1"/>
              <a:t>n </a:t>
            </a:r>
            <a:r>
              <a:rPr lang="en-US" altLang="en-US"/>
              <a:t>is a nonnegative integer and each </a:t>
            </a:r>
            <a:r>
              <a:rPr lang="en-US" altLang="en-US" i="1"/>
              <a:t>d</a:t>
            </a:r>
            <a:r>
              <a:rPr lang="en-US" altLang="en-US"/>
              <a:t> is one of the decimal digits 0, 1, 2, 3, 4, 5, 6, 7, 8, or 9.   </a:t>
            </a:r>
            <a:r>
              <a:rPr lang="en-US" altLang="en-US" baseline="30000"/>
              <a:t>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82EA2AF-0ED3-42E1-829C-0C3195068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50" dirty="0"/>
              <a:t>Two’s Complements and the Computer Representation of Negative Integers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0950B72-90BB-4127-8BBD-BAA150146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Observe that because</a:t>
            </a:r>
          </a:p>
          <a:p>
            <a:pPr marL="0" indent="0"/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r>
              <a:rPr lang="en-US" altLang="en-US"/>
              <a:t>the </a:t>
            </a:r>
            <a:r>
              <a:rPr lang="en-US" altLang="en-US" i="1"/>
              <a:t>two’s complement of the two’s complement of a number is the number itself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and therefore,</a:t>
            </a:r>
            <a:endParaRPr lang="en-US" altLang="en-US" i="1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DA9F35E9-6D25-4B55-9475-7F95B6FA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209800"/>
            <a:ext cx="21717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>
            <a:extLst>
              <a:ext uri="{FF2B5EF4-FFF2-40B4-BE49-F238E27FC236}">
                <a16:creationId xmlns:a16="http://schemas.microsoft.com/office/drawing/2014/main" id="{36402798-8D80-4C07-8CD9-5699AF7D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48125"/>
            <a:ext cx="8335963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D231FBC-43EB-4D16-BA1C-05C3A63AC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Example 7 – </a:t>
            </a:r>
            <a:r>
              <a:rPr lang="en-US" altLang="en-US" sz="2200" i="1"/>
              <a:t>Finding a Number with a Given Two’s Complement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51FD3D3-3AC6-4228-8856-4CB40FBBB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What is the decimal representation for the integer with two’s complement 10101001?</a:t>
            </a: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 eaLnBrk="1" hangingPunct="1">
              <a:lnSpc>
                <a:spcPct val="120000"/>
              </a:lnSpc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	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FD615F47-8E10-4887-8F68-2090402B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3352800"/>
            <a:ext cx="36353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E5461AC8-F1A6-46C3-9B65-B641B15F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86200"/>
            <a:ext cx="46101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4">
            <a:extLst>
              <a:ext uri="{FF2B5EF4-FFF2-40B4-BE49-F238E27FC236}">
                <a16:creationId xmlns:a16="http://schemas.microsoft.com/office/drawing/2014/main" id="{6B196DC5-D1CA-4F22-8062-26022392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24400"/>
            <a:ext cx="6699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065D57F-20A4-4EE2-91BA-3F7F6C641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 – </a:t>
            </a:r>
            <a:r>
              <a:rPr lang="en-US" altLang="en-US" i="1"/>
              <a:t>Solution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6B64DD6-E1F8-49C0-9DEA-2DCA0B07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To check this result, note that the given number is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which is the two’s complement of 87.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8D66008A-5D40-424A-ADB4-995AD959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1814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>
            <a:extLst>
              <a:ext uri="{FF2B5EF4-FFF2-40B4-BE49-F238E27FC236}">
                <a16:creationId xmlns:a16="http://schemas.microsoft.com/office/drawing/2014/main" id="{428B866B-51C0-48E5-A933-4A36EEBE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990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4">
            <a:extLst>
              <a:ext uri="{FF2B5EF4-FFF2-40B4-BE49-F238E27FC236}">
                <a16:creationId xmlns:a16="http://schemas.microsoft.com/office/drawing/2014/main" id="{FA678DCD-DCA5-4138-966A-02611A2E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1847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>
            <a:extLst>
              <a:ext uri="{FF2B5EF4-FFF2-40B4-BE49-F238E27FC236}">
                <a16:creationId xmlns:a16="http://schemas.microsoft.com/office/drawing/2014/main" id="{48B74E7F-DD80-44A9-B33A-93DC7F14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0600"/>
            <a:ext cx="1747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7">
            <a:extLst>
              <a:ext uri="{FF2B5EF4-FFF2-40B4-BE49-F238E27FC236}">
                <a16:creationId xmlns:a16="http://schemas.microsoft.com/office/drawing/2014/main" id="{E8E1A443-3FEB-49AE-8B8F-9FF8DB84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id="{9742120E-B8AB-4C0B-985C-966E98AC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8-Bit Representation of a Number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25A0FD6-0191-45A6-853B-6488B7008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8-Bit Representation of a Number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5A1731-3C09-4161-BA94-AE3605B9B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Now consider the two’s complement of an integer </a:t>
            </a:r>
            <a:r>
              <a:rPr lang="en-US" altLang="en-US" i="1"/>
              <a:t>n </a:t>
            </a:r>
            <a:r>
              <a:rPr lang="en-US" altLang="en-US"/>
              <a:t>that satisfies the inequality 1 ≤ </a:t>
            </a:r>
            <a:r>
              <a:rPr lang="en-US" altLang="en-US" i="1"/>
              <a:t>n </a:t>
            </a:r>
            <a:r>
              <a:rPr lang="en-US" altLang="en-US"/>
              <a:t>≤ 128. Then</a:t>
            </a:r>
          </a:p>
          <a:p>
            <a:pPr marL="0" indent="0"/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r>
              <a:rPr lang="en-US" altLang="en-US"/>
              <a:t>and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71713E3F-54F8-4EF8-8968-BF982BCB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3">
            <a:extLst>
              <a:ext uri="{FF2B5EF4-FFF2-40B4-BE49-F238E27FC236}">
                <a16:creationId xmlns:a16="http://schemas.microsoft.com/office/drawing/2014/main" id="{32D79455-2026-4EE3-A4E3-0D7D5421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3812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4">
            <a:extLst>
              <a:ext uri="{FF2B5EF4-FFF2-40B4-BE49-F238E27FC236}">
                <a16:creationId xmlns:a16="http://schemas.microsoft.com/office/drawing/2014/main" id="{D5D37359-9AA4-4BF5-A498-C70D04A2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3448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5">
            <a:extLst>
              <a:ext uri="{FF2B5EF4-FFF2-40B4-BE49-F238E27FC236}">
                <a16:creationId xmlns:a16="http://schemas.microsoft.com/office/drawing/2014/main" id="{266A0B98-582A-4C11-80E7-FE09111B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335463"/>
            <a:ext cx="28067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6">
            <a:extLst>
              <a:ext uri="{FF2B5EF4-FFF2-40B4-BE49-F238E27FC236}">
                <a16:creationId xmlns:a16="http://schemas.microsoft.com/office/drawing/2014/main" id="{394B89BE-ADA4-4F7D-847F-24A2512C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91113"/>
            <a:ext cx="56292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7">
            <a:extLst>
              <a:ext uri="{FF2B5EF4-FFF2-40B4-BE49-F238E27FC236}">
                <a16:creationId xmlns:a16="http://schemas.microsoft.com/office/drawing/2014/main" id="{AD49E2A4-5F5E-43B9-95BD-4361E634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91200"/>
            <a:ext cx="4724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9B29FC-545C-4A14-BC4B-8D38CE191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8-Bit Representation of a Number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CE774F4-F2CB-4B37-A572-55C145613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It follows that the 8-bit two’s complement of an integer from 1 through 128 has a leading bit of 1. Note also that the ordinary 8-bit representation of an integer from 0 through 127 has a leading bit of 0.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Consequently, eight bits can be used to represent both nonnegative and negative integers by representing each nonnegative integer up through 127 using ordinary 8-bit binary notation and representing each negative integer from −1 through −128 as the two’s complement of its absolute value.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F46673E-7157-4930-9148-8E151850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8-Bit Representation of a Number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0D82961-2CBF-495C-B615-218506EF6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That is, for any integer </a:t>
            </a:r>
            <a:r>
              <a:rPr lang="en-US" altLang="en-US" i="1"/>
              <a:t>a </a:t>
            </a:r>
            <a:r>
              <a:rPr lang="en-US" altLang="en-US"/>
              <a:t>from −128 through 127,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242B1A10-0BEC-4071-A88C-0C8760851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286000"/>
            <a:ext cx="7970837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A15F1DC-0063-4BF6-B6EB-F6C6BE7D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8-Bit Representation of a Number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B702B7D-670F-4C23-B73C-263F2CCD7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representations are illustrated in Table 2.5.2.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1FE9B9AC-50E5-441B-8F27-E11A1614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858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7">
            <a:extLst>
              <a:ext uri="{FF2B5EF4-FFF2-40B4-BE49-F238E27FC236}">
                <a16:creationId xmlns:a16="http://schemas.microsoft.com/office/drawing/2014/main" id="{09BB13E7-C688-4025-A265-E9C5EB07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400800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Table 2.5.2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578A82C2-98EF-4A13-A6E7-61D00B39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Computer Addition with </a:t>
            </a:r>
          </a:p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Negative Integers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77F88C-09A5-4A48-93A5-CDD431FFA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8CB5198-ED3D-4A05-A4DF-69E7F190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600200"/>
            <a:ext cx="83280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B52C55-F8A7-4E43-8BFC-3A3E6C50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Application: Number Systems and Circuits for Addition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9DE91A9-F2BE-4F7C-A80B-B8FC2F36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word </a:t>
            </a:r>
            <a:r>
              <a:rPr lang="en-US" altLang="en-US" i="1"/>
              <a:t>decimal </a:t>
            </a:r>
            <a:r>
              <a:rPr lang="en-US" altLang="en-US"/>
              <a:t>comes from the Latin root </a:t>
            </a:r>
            <a:r>
              <a:rPr lang="en-US" altLang="en-US" i="1"/>
              <a:t>deci</a:t>
            </a:r>
            <a:r>
              <a:rPr lang="en-US" altLang="en-US"/>
              <a:t>, meaning “ten.” Decimal (or base 10) notation expresses a number as a string of digits in which each digit’s position indicates the power of 10 by which it is multiplied.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 right-most position is the ones place (or 10</a:t>
            </a:r>
            <a:r>
              <a:rPr lang="en-US" altLang="en-US" baseline="30000"/>
              <a:t>0</a:t>
            </a:r>
            <a:r>
              <a:rPr lang="en-US" altLang="en-US"/>
              <a:t> place), to the left of that is the tens place (or 10</a:t>
            </a:r>
            <a:r>
              <a:rPr lang="en-US" altLang="en-US" baseline="30000"/>
              <a:t>1</a:t>
            </a:r>
            <a:r>
              <a:rPr lang="en-US" altLang="en-US"/>
              <a:t> place), to the left of that is the hundreds place (or 10</a:t>
            </a:r>
            <a:r>
              <a:rPr lang="en-US" altLang="en-US" baseline="30000"/>
              <a:t>2</a:t>
            </a:r>
            <a:r>
              <a:rPr lang="en-US" altLang="en-US"/>
              <a:t> place), and so forth, as illustrated below.</a:t>
            </a:r>
            <a:endParaRPr lang="en-US" altLang="en-US" baseline="3000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67345D86-BE1C-4B5F-A74C-B090AAE2B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58134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D65DFEC-0EFC-4701-8B12-6CD76C5DD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04E3C4A-6F50-420A-9F96-2D42D15C7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b="1" i="1"/>
              <a:t>Case 1, (both integers are nonnegative): </a:t>
            </a:r>
            <a:r>
              <a:rPr lang="en-US" altLang="en-US"/>
              <a:t>This case is easy because if two nonnegative</a:t>
            </a:r>
            <a:r>
              <a:rPr lang="en-US" altLang="en-US" b="1" i="1"/>
              <a:t> </a:t>
            </a:r>
            <a:r>
              <a:rPr lang="en-US" altLang="en-US"/>
              <a:t>integers from 0 through 127 are written in their 8-bit representations and if their sum is also in the range 0 through 127, then the 8-bit representation of their sum has a leading 0 and is therefore interpreted correctly as a nonnegative integer. </a:t>
            </a:r>
          </a:p>
          <a:p>
            <a:pPr marL="0" indent="0"/>
            <a:endParaRPr lang="en-US" altLang="en-US" sz="1800"/>
          </a:p>
          <a:p>
            <a:pPr marL="0" indent="0"/>
            <a:r>
              <a:rPr lang="en-US" altLang="en-US"/>
              <a:t>The example below illustrates what happens when 38 and 69 are added.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07F62DD8-535C-4B93-8BB0-D46C97B1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19663"/>
            <a:ext cx="2784475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FD1775-B4B5-458E-BC20-E48F0F10D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688E55-7879-40C8-B89F-9CF840C91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To be concrete, let the nonnegative integer be </a:t>
            </a:r>
            <a:r>
              <a:rPr lang="en-US" altLang="en-US" i="1"/>
              <a:t>a </a:t>
            </a:r>
            <a:r>
              <a:rPr lang="en-US" altLang="en-US"/>
              <a:t>and the negative integer be</a:t>
            </a:r>
            <a:r>
              <a:rPr lang="en-US" altLang="en-US" i="1"/>
              <a:t> </a:t>
            </a:r>
            <a:r>
              <a:rPr lang="en-US" altLang="en-US"/>
              <a:t>−</a:t>
            </a:r>
            <a:r>
              <a:rPr lang="en-US" altLang="en-US" i="1"/>
              <a:t>b </a:t>
            </a:r>
            <a:r>
              <a:rPr lang="en-US" altLang="en-US"/>
              <a:t>and suppose both </a:t>
            </a:r>
            <a:r>
              <a:rPr lang="en-US" altLang="en-US" i="1"/>
              <a:t>a </a:t>
            </a:r>
            <a:r>
              <a:rPr lang="en-US" altLang="en-US"/>
              <a:t>and −</a:t>
            </a:r>
            <a:r>
              <a:rPr lang="en-US" altLang="en-US" i="1"/>
              <a:t>b </a:t>
            </a:r>
            <a:r>
              <a:rPr lang="en-US" altLang="en-US"/>
              <a:t>are in the range</a:t>
            </a:r>
            <a:r>
              <a:rPr lang="en-US" altLang="en-US" i="1"/>
              <a:t> </a:t>
            </a:r>
            <a:r>
              <a:rPr lang="en-US" altLang="en-US"/>
              <a:t>−128 through 127.</a:t>
            </a:r>
            <a:r>
              <a:rPr lang="en-US" altLang="en-US" i="1"/>
              <a:t> </a:t>
            </a:r>
            <a:r>
              <a:rPr lang="en-US" altLang="en-US"/>
              <a:t>The crucial observation is that adding</a:t>
            </a:r>
            <a:r>
              <a:rPr lang="en-US" altLang="en-US" i="1"/>
              <a:t> </a:t>
            </a:r>
            <a:r>
              <a:rPr lang="en-US" altLang="en-US"/>
              <a:t>the 8-bit representations of </a:t>
            </a:r>
            <a:r>
              <a:rPr lang="en-US" altLang="en-US" i="1"/>
              <a:t>a </a:t>
            </a:r>
            <a:r>
              <a:rPr lang="en-US" altLang="en-US"/>
              <a:t>and</a:t>
            </a:r>
            <a:r>
              <a:rPr lang="en-US" altLang="en-US" i="1"/>
              <a:t> </a:t>
            </a:r>
            <a:r>
              <a:rPr lang="en-US" altLang="en-US"/>
              <a:t>−</a:t>
            </a:r>
            <a:r>
              <a:rPr lang="en-US" altLang="en-US" i="1"/>
              <a:t>b </a:t>
            </a:r>
            <a:r>
              <a:rPr lang="en-US" altLang="en-US"/>
              <a:t>is equivalent to computing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because the 8-bit representation of −</a:t>
            </a:r>
            <a:r>
              <a:rPr lang="en-US" altLang="en-US" i="1"/>
              <a:t>b </a:t>
            </a:r>
            <a:r>
              <a:rPr lang="en-US" altLang="en-US"/>
              <a:t>is the binary representation of 2</a:t>
            </a:r>
            <a:r>
              <a:rPr lang="en-US" altLang="en-US" baseline="30000"/>
              <a:t>8</a:t>
            </a:r>
            <a:r>
              <a:rPr lang="en-US" altLang="en-US"/>
              <a:t> −</a:t>
            </a:r>
            <a:r>
              <a:rPr lang="en-US" altLang="en-US" i="1"/>
              <a:t> b</a:t>
            </a:r>
            <a:r>
              <a:rPr lang="en-US" altLang="en-US"/>
              <a:t>.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6DC1AA25-3943-4A86-8E8C-2BA20B5C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05200"/>
            <a:ext cx="16144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8849AD0-9C34-40E5-B60F-4D9893040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6C74F00-1FD6-40B5-B98E-26F3CF7D8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b="1" i="1"/>
              <a:t>Case 2 </a:t>
            </a:r>
            <a:r>
              <a:rPr lang="en-US" altLang="en-US" b="1"/>
              <a:t>(</a:t>
            </a:r>
            <a:r>
              <a:rPr lang="en-US" altLang="en-US" b="1" i="1"/>
              <a:t>a is nonnegative and </a:t>
            </a:r>
            <a:r>
              <a:rPr lang="en-US" altLang="en-US" b="1"/>
              <a:t>−</a:t>
            </a:r>
            <a:r>
              <a:rPr lang="en-US" altLang="en-US" b="1" i="1"/>
              <a:t>b is negative and </a:t>
            </a:r>
            <a:br>
              <a:rPr lang="en-US" altLang="en-US" b="1" i="1"/>
            </a:br>
            <a:r>
              <a:rPr lang="en-US" altLang="en-US" b="1"/>
              <a:t>|</a:t>
            </a:r>
            <a:r>
              <a:rPr lang="en-US" altLang="en-US" b="1" i="1"/>
              <a:t>a</a:t>
            </a:r>
            <a:r>
              <a:rPr lang="en-US" altLang="en-US" b="1"/>
              <a:t>|</a:t>
            </a:r>
            <a:r>
              <a:rPr lang="en-US" altLang="en-US" b="1" i="1"/>
              <a:t> </a:t>
            </a:r>
            <a:r>
              <a:rPr lang="en-US" altLang="en-US" b="1"/>
              <a:t>&lt;</a:t>
            </a:r>
            <a:r>
              <a:rPr lang="en-US" altLang="en-US" b="1" i="1"/>
              <a:t> </a:t>
            </a:r>
            <a:r>
              <a:rPr lang="en-US" altLang="en-US" b="1"/>
              <a:t>|</a:t>
            </a:r>
            <a:r>
              <a:rPr lang="en-US" altLang="en-US" b="1" i="1"/>
              <a:t>b</a:t>
            </a:r>
            <a:r>
              <a:rPr lang="en-US" altLang="en-US" b="1"/>
              <a:t>|)</a:t>
            </a:r>
            <a:r>
              <a:rPr lang="en-US" altLang="en-US" b="1" i="1"/>
              <a:t>: </a:t>
            </a:r>
            <a:r>
              <a:rPr lang="en-US" altLang="en-US"/>
              <a:t>In this case, observe that a = |a| </a:t>
            </a:r>
            <a:r>
              <a:rPr lang="en-US" altLang="en-US" i="1"/>
              <a:t>&lt; |</a:t>
            </a:r>
            <a:r>
              <a:rPr lang="en-US" altLang="en-US"/>
              <a:t>b</a:t>
            </a:r>
            <a:r>
              <a:rPr lang="en-US" altLang="en-US" i="1"/>
              <a:t>| = </a:t>
            </a:r>
            <a:r>
              <a:rPr lang="en-US" altLang="en-US"/>
              <a:t>b</a:t>
            </a:r>
            <a:r>
              <a:rPr lang="en-US" altLang="en-US" i="1"/>
              <a:t> </a:t>
            </a:r>
            <a:r>
              <a:rPr lang="en-US" altLang="en-US"/>
              <a:t>and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and the binary representation of this number is the 8-bit representation of −(</a:t>
            </a:r>
            <a:r>
              <a:rPr lang="en-US" altLang="en-US" i="1"/>
              <a:t>b </a:t>
            </a:r>
            <a:r>
              <a:rPr lang="en-US" altLang="en-US"/>
              <a:t>−</a:t>
            </a:r>
            <a:r>
              <a:rPr lang="en-US" altLang="en-US" i="1"/>
              <a:t> a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=</a:t>
            </a:r>
            <a:r>
              <a:rPr lang="en-US" altLang="en-US" i="1"/>
              <a:t> a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(−</a:t>
            </a:r>
            <a:r>
              <a:rPr lang="en-US" altLang="en-US" i="1"/>
              <a:t>b</a:t>
            </a:r>
            <a:r>
              <a:rPr lang="en-US" altLang="en-US"/>
              <a:t>).</a:t>
            </a:r>
            <a:r>
              <a:rPr lang="en-US" altLang="en-US" i="1"/>
              <a:t> </a:t>
            </a:r>
            <a:r>
              <a:rPr lang="en-US" altLang="en-US"/>
              <a:t>We must be careful to check that 2</a:t>
            </a:r>
            <a:r>
              <a:rPr lang="en-US" altLang="en-US" baseline="30000"/>
              <a:t>8</a:t>
            </a:r>
            <a:r>
              <a:rPr lang="en-US" altLang="en-US" i="1"/>
              <a:t> </a:t>
            </a:r>
            <a:r>
              <a:rPr lang="en-US" altLang="en-US"/>
              <a:t>− (</a:t>
            </a:r>
            <a:r>
              <a:rPr lang="en-US" altLang="en-US" i="1"/>
              <a:t>b </a:t>
            </a:r>
            <a:r>
              <a:rPr lang="en-US" altLang="en-US"/>
              <a:t>−</a:t>
            </a:r>
            <a:r>
              <a:rPr lang="en-US" altLang="en-US" i="1"/>
              <a:t> a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is between 2</a:t>
            </a:r>
            <a:r>
              <a:rPr lang="en-US" altLang="en-US" baseline="30000"/>
              <a:t>7</a:t>
            </a:r>
            <a:r>
              <a:rPr lang="en-US" altLang="en-US"/>
              <a:t> and 2</a:t>
            </a:r>
            <a:r>
              <a:rPr lang="en-US" altLang="en-US" baseline="30000"/>
              <a:t>8</a:t>
            </a:r>
            <a:r>
              <a:rPr lang="en-US" altLang="en-US"/>
              <a:t>. But it </a:t>
            </a:r>
            <a:r>
              <a:rPr lang="en-US" altLang="en-US" i="1"/>
              <a:t>is </a:t>
            </a:r>
            <a:r>
              <a:rPr lang="en-US" altLang="en-US"/>
              <a:t>because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Hence in case |</a:t>
            </a:r>
            <a:r>
              <a:rPr lang="en-US" altLang="en-US" i="1"/>
              <a:t>a</a:t>
            </a:r>
            <a:r>
              <a:rPr lang="en-US" altLang="en-US"/>
              <a:t>|</a:t>
            </a:r>
            <a:r>
              <a:rPr lang="en-US" altLang="en-US" i="1"/>
              <a:t> </a:t>
            </a:r>
            <a:r>
              <a:rPr lang="en-US" altLang="en-US"/>
              <a:t>&lt;</a:t>
            </a:r>
            <a:r>
              <a:rPr lang="en-US" altLang="en-US" i="1"/>
              <a:t> </a:t>
            </a:r>
            <a:r>
              <a:rPr lang="en-US" altLang="en-US"/>
              <a:t>|</a:t>
            </a:r>
            <a:r>
              <a:rPr lang="en-US" altLang="en-US" i="1"/>
              <a:t>b</a:t>
            </a:r>
            <a:r>
              <a:rPr lang="en-US" altLang="en-US"/>
              <a:t>|,</a:t>
            </a:r>
            <a:r>
              <a:rPr lang="en-US" altLang="en-US" i="1"/>
              <a:t> </a:t>
            </a:r>
            <a:r>
              <a:rPr lang="en-US" altLang="en-US"/>
              <a:t>adding the 8-bit representations of </a:t>
            </a:r>
            <a:r>
              <a:rPr lang="en-US" altLang="en-US" i="1"/>
              <a:t>a </a:t>
            </a:r>
            <a:r>
              <a:rPr lang="en-US" altLang="en-US"/>
              <a:t>and −</a:t>
            </a:r>
            <a:r>
              <a:rPr lang="en-US" altLang="en-US" i="1"/>
              <a:t>b </a:t>
            </a:r>
            <a:r>
              <a:rPr lang="en-US" altLang="en-US"/>
              <a:t>gives the 8-bit</a:t>
            </a:r>
            <a:r>
              <a:rPr lang="en-US" altLang="en-US" i="1"/>
              <a:t> </a:t>
            </a:r>
            <a:r>
              <a:rPr lang="en-US" altLang="en-US"/>
              <a:t>representation of 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(−</a:t>
            </a:r>
            <a:r>
              <a:rPr lang="en-US" altLang="en-US" i="1"/>
              <a:t>b</a:t>
            </a:r>
            <a:r>
              <a:rPr lang="en-US" altLang="en-US"/>
              <a:t>).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17402296-C605-4493-8C6E-C805676C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590800"/>
            <a:ext cx="3514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3">
            <a:extLst>
              <a:ext uri="{FF2B5EF4-FFF2-40B4-BE49-F238E27FC236}">
                <a16:creationId xmlns:a16="http://schemas.microsoft.com/office/drawing/2014/main" id="{440CB398-C477-4B32-B3A8-9D341750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4705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4">
            <a:extLst>
              <a:ext uri="{FF2B5EF4-FFF2-40B4-BE49-F238E27FC236}">
                <a16:creationId xmlns:a16="http://schemas.microsoft.com/office/drawing/2014/main" id="{110E8603-4A78-45A4-AF57-EC2B0AF2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87938"/>
            <a:ext cx="257175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4B88EBD-542A-4666-83E1-FD5414A81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Example 8 – </a:t>
            </a:r>
            <a:r>
              <a:rPr lang="en-US" altLang="en-US" sz="2500" i="1"/>
              <a:t>Computing a </a:t>
            </a:r>
            <a:r>
              <a:rPr lang="en-US" altLang="en-US" sz="2500"/>
              <a:t>+</a:t>
            </a:r>
            <a:r>
              <a:rPr lang="en-US" altLang="en-US" sz="2500" i="1"/>
              <a:t> (</a:t>
            </a:r>
            <a:r>
              <a:rPr lang="en-US" altLang="en-US" sz="2500"/>
              <a:t>−</a:t>
            </a:r>
            <a:r>
              <a:rPr lang="en-US" altLang="en-US" sz="2500" i="1"/>
              <a:t>b) Where 0 </a:t>
            </a:r>
            <a:r>
              <a:rPr lang="en-US" altLang="en-US" sz="2500"/>
              <a:t>≤</a:t>
            </a:r>
            <a:r>
              <a:rPr lang="en-US" altLang="en-US" sz="2500" i="1"/>
              <a:t> a </a:t>
            </a:r>
            <a:r>
              <a:rPr lang="en-US" altLang="en-US" sz="2500"/>
              <a:t>&lt;</a:t>
            </a:r>
            <a:r>
              <a:rPr lang="en-US" altLang="en-US" sz="2500" i="1"/>
              <a:t> b </a:t>
            </a:r>
            <a:r>
              <a:rPr lang="en-US" altLang="en-US" sz="2500"/>
              <a:t>≤</a:t>
            </a:r>
            <a:r>
              <a:rPr lang="en-US" altLang="en-US" sz="2500" i="1"/>
              <a:t> 128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5238DAE-C064-4A6F-BE6B-E9F9B3305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/>
              <a:t>Use 8-bit representations to compute 39 + (−89).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dirty="0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>
                <a:solidFill>
                  <a:srgbClr val="00ADEE"/>
                </a:solidFill>
              </a:rPr>
              <a:t>Solution:</a:t>
            </a:r>
          </a:p>
          <a:p>
            <a:pPr>
              <a:defRPr/>
            </a:pPr>
            <a:r>
              <a:rPr lang="en-US" b="1" dirty="0"/>
              <a:t>Step 1: </a:t>
            </a:r>
            <a:r>
              <a:rPr lang="en-US" dirty="0"/>
              <a:t>Change from decimal to 8-bit representations using   </a:t>
            </a:r>
            <a:br>
              <a:rPr lang="en-US" dirty="0"/>
            </a:br>
            <a:r>
              <a:rPr lang="en-US" dirty="0"/>
              <a:t>         the two’s complement to represent −89.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        Since 39</a:t>
            </a:r>
            <a:r>
              <a:rPr lang="en-US" baseline="-25000" dirty="0">
                <a:solidFill>
                  <a:srgbClr val="00ADEE"/>
                </a:solidFill>
              </a:rPr>
              <a:t>10</a:t>
            </a:r>
            <a:r>
              <a:rPr lang="en-US" dirty="0"/>
              <a:t> = (32 + 4 + 2 + 1)</a:t>
            </a:r>
            <a:r>
              <a:rPr lang="en-US" baseline="-25000" dirty="0">
                <a:solidFill>
                  <a:srgbClr val="00ADEE"/>
                </a:solidFill>
              </a:rPr>
              <a:t>10</a:t>
            </a:r>
            <a:r>
              <a:rPr lang="en-US" dirty="0"/>
              <a:t> =</a:t>
            </a:r>
            <a:r>
              <a:rPr lang="en-US" i="1" dirty="0"/>
              <a:t> </a:t>
            </a:r>
            <a:r>
              <a:rPr lang="en-US" dirty="0"/>
              <a:t>100111</a:t>
            </a:r>
            <a:r>
              <a:rPr lang="en-US" baseline="-25000" dirty="0">
                <a:solidFill>
                  <a:srgbClr val="00ADEE"/>
                </a:solidFill>
              </a:rPr>
              <a:t>2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the          </a:t>
            </a:r>
            <a:br>
              <a:rPr lang="en-US" dirty="0"/>
            </a:br>
            <a:r>
              <a:rPr lang="en-US" dirty="0"/>
              <a:t>         8-bit representation of 39</a:t>
            </a:r>
            <a:r>
              <a:rPr lang="en-US" i="1" dirty="0"/>
              <a:t> </a:t>
            </a:r>
            <a:r>
              <a:rPr lang="en-US" dirty="0"/>
              <a:t>is 00100111.</a:t>
            </a:r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             Now the 8-bit representation of −89 is the two’s       </a:t>
            </a:r>
            <a:br>
              <a:rPr lang="en-US" dirty="0"/>
            </a:br>
            <a:r>
              <a:rPr lang="en-US" dirty="0"/>
              <a:t>         complement of 89.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4A99082-D70C-4A4B-B8DA-134760FD3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8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CB7150E-4301-4DE8-A327-CB32DA425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is obtained as follows: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     So the 8-bit representation of −89 is 10100111.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D841ADF4-5B04-4E4C-805A-F52A64DB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301875"/>
            <a:ext cx="81788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7">
            <a:extLst>
              <a:ext uri="{FF2B5EF4-FFF2-40B4-BE49-F238E27FC236}">
                <a16:creationId xmlns:a16="http://schemas.microsoft.com/office/drawing/2014/main" id="{0E698E34-8A1C-4960-A2D3-53D8C349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A4F177C-58FD-466C-B651-942623753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8 – </a:t>
            </a:r>
            <a:r>
              <a:rPr lang="en-US" altLang="en-US" i="1"/>
              <a:t>Solution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0695EE-C9B0-4AAD-A4FC-04136A2FC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Step 2: </a:t>
            </a:r>
            <a:r>
              <a:rPr lang="en-US" altLang="en-US"/>
              <a:t>Add the 8-bit representations in binary notation and  </a:t>
            </a:r>
            <a:br>
              <a:rPr lang="en-US" altLang="en-US"/>
            </a:br>
            <a:r>
              <a:rPr lang="en-US" altLang="en-US"/>
              <a:t>         truncate the 1 in the 2</a:t>
            </a:r>
            <a:r>
              <a:rPr lang="en-US" altLang="en-US" baseline="30000"/>
              <a:t>8</a:t>
            </a:r>
            <a:r>
              <a:rPr lang="en-US" altLang="en-US"/>
              <a:t>th position if there is one: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61CE5A6B-9101-48E7-A0F2-9549132A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886075"/>
            <a:ext cx="5362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>
            <a:extLst>
              <a:ext uri="{FF2B5EF4-FFF2-40B4-BE49-F238E27FC236}">
                <a16:creationId xmlns:a16="http://schemas.microsoft.com/office/drawing/2014/main" id="{1A2AE63F-636C-4F06-A694-A7707CB9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C985EB3-AA4E-4BC6-BAA8-43A2D2B90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8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78C372D-6C15-4F22-A06B-B4AD228DC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Step 3: </a:t>
            </a:r>
            <a:r>
              <a:rPr lang="en-US" altLang="en-US"/>
              <a:t>Find the decimal equivalent of the result. Since its</a:t>
            </a:r>
            <a:br>
              <a:rPr lang="en-US" altLang="en-US"/>
            </a:br>
            <a:r>
              <a:rPr lang="en-US" altLang="en-US"/>
              <a:t>         leading bit is 1, this number is the 8-bit </a:t>
            </a:r>
            <a:br>
              <a:rPr lang="en-US" altLang="en-US"/>
            </a:br>
            <a:r>
              <a:rPr lang="en-US" altLang="en-US"/>
              <a:t>         representation of a negative integer.</a:t>
            </a:r>
          </a:p>
          <a:p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br>
              <a:rPr lang="en-US" altLang="en-US"/>
            </a:br>
            <a:r>
              <a:rPr lang="en-US" altLang="en-US"/>
              <a:t>        Note that since 39 − 89 = −50, this procedure gives </a:t>
            </a:r>
            <a:br>
              <a:rPr lang="en-US" altLang="en-US"/>
            </a:br>
            <a:r>
              <a:rPr lang="en-US" altLang="en-US"/>
              <a:t>        the correct answer.</a:t>
            </a: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EF9F41C7-081C-4729-9129-107EE571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663733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7">
            <a:extLst>
              <a:ext uri="{FF2B5EF4-FFF2-40B4-BE49-F238E27FC236}">
                <a16:creationId xmlns:a16="http://schemas.microsoft.com/office/drawing/2014/main" id="{888D14F1-BE93-4501-8FB9-7992EDDA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F1A18E5-948A-43D6-AC94-D7517831A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400342B-1B86-4A85-8253-D1FDE4F28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b="1" i="1" dirty="0"/>
              <a:t>Case 3 </a:t>
            </a:r>
            <a:r>
              <a:rPr lang="en-US" b="1" dirty="0"/>
              <a:t>(</a:t>
            </a:r>
            <a:r>
              <a:rPr lang="en-US" b="1" i="1" dirty="0"/>
              <a:t>a is nonnegative and </a:t>
            </a:r>
            <a:r>
              <a:rPr lang="en-US" b="1" dirty="0"/>
              <a:t>−</a:t>
            </a:r>
            <a:r>
              <a:rPr lang="en-US" b="1" i="1" dirty="0"/>
              <a:t>b is negative and </a:t>
            </a:r>
            <a:br>
              <a:rPr lang="en-US" b="1" i="1" dirty="0"/>
            </a:br>
            <a:r>
              <a:rPr lang="en-US" b="1" dirty="0"/>
              <a:t>|</a:t>
            </a:r>
            <a:r>
              <a:rPr lang="en-US" b="1" i="1" dirty="0"/>
              <a:t>b</a:t>
            </a:r>
            <a:r>
              <a:rPr lang="en-US" b="1" dirty="0"/>
              <a:t>|</a:t>
            </a:r>
            <a:r>
              <a:rPr lang="en-US" b="1" i="1" dirty="0"/>
              <a:t> </a:t>
            </a:r>
            <a:r>
              <a:rPr lang="en-US" b="1" dirty="0">
                <a:sym typeface="Symbol"/>
              </a:rPr>
              <a:t></a:t>
            </a:r>
            <a:r>
              <a:rPr lang="en-US" b="1" i="1" dirty="0"/>
              <a:t> </a:t>
            </a:r>
            <a:r>
              <a:rPr lang="en-US" b="1" dirty="0"/>
              <a:t>|</a:t>
            </a:r>
            <a:r>
              <a:rPr lang="en-US" b="1" i="1" dirty="0"/>
              <a:t>a</a:t>
            </a:r>
            <a:r>
              <a:rPr lang="en-US" b="1" dirty="0"/>
              <a:t>|</a:t>
            </a:r>
            <a:r>
              <a:rPr lang="en-US" b="1" i="1" dirty="0"/>
              <a:t>): </a:t>
            </a:r>
            <a:r>
              <a:rPr lang="en-US" dirty="0"/>
              <a:t>In this case, observe that b = |b| </a:t>
            </a:r>
            <a:r>
              <a:rPr lang="en-US" b="1" dirty="0">
                <a:sym typeface="Symbol"/>
              </a:rPr>
              <a:t></a:t>
            </a:r>
            <a:r>
              <a:rPr lang="en-US" i="1" dirty="0"/>
              <a:t> |</a:t>
            </a:r>
            <a:r>
              <a:rPr lang="en-US" dirty="0"/>
              <a:t>a</a:t>
            </a:r>
            <a:r>
              <a:rPr lang="en-US" i="1" dirty="0"/>
              <a:t>|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and</a:t>
            </a:r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/>
              <a:t>Also</a:t>
            </a:r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  <a:p>
            <a:pPr marL="0" indent="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So the binary representation of                                      has a leading 1 in the ninth (2</a:t>
            </a:r>
            <a:r>
              <a:rPr lang="en-US" baseline="30000" dirty="0"/>
              <a:t>8</a:t>
            </a:r>
            <a:r>
              <a:rPr lang="en-US" dirty="0"/>
              <a:t>th) position. This leading 1 is often called “overflow” because it does not fit in the </a:t>
            </a:r>
            <a:br>
              <a:rPr lang="en-US" dirty="0"/>
            </a:br>
            <a:r>
              <a:rPr lang="en-US" dirty="0"/>
              <a:t>8-bit integer format.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99BF9A82-DC67-4C8D-93F8-76B973DF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733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>
            <a:extLst>
              <a:ext uri="{FF2B5EF4-FFF2-40B4-BE49-F238E27FC236}">
                <a16:creationId xmlns:a16="http://schemas.microsoft.com/office/drawing/2014/main" id="{5B4B90D1-5502-46B2-9381-1BD0D8F4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37766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5">
            <a:extLst>
              <a:ext uri="{FF2B5EF4-FFF2-40B4-BE49-F238E27FC236}">
                <a16:creationId xmlns:a16="http://schemas.microsoft.com/office/drawing/2014/main" id="{AA6AF6BB-7185-4CA8-BED5-312F7C0E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2854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2">
            <a:extLst>
              <a:ext uri="{FF2B5EF4-FFF2-40B4-BE49-F238E27FC236}">
                <a16:creationId xmlns:a16="http://schemas.microsoft.com/office/drawing/2014/main" id="{60A4F60C-5993-4FE4-8FA7-C5FBFC92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2" b="3371"/>
          <a:stretch>
            <a:fillRect/>
          </a:stretch>
        </p:blipFill>
        <p:spPr bwMode="auto">
          <a:xfrm>
            <a:off x="5229225" y="4924425"/>
            <a:ext cx="3228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A6AD3FE-5874-4172-888A-2B1B1BAB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F4252A7-1975-49DE-8E3D-DF5451F40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Now subtracting 2</a:t>
            </a:r>
            <a:r>
              <a:rPr lang="en-US" altLang="en-US" baseline="30000"/>
              <a:t>8</a:t>
            </a:r>
            <a:r>
              <a:rPr lang="en-US" altLang="en-US"/>
              <a:t> from 2</a:t>
            </a:r>
            <a:r>
              <a:rPr lang="en-US" altLang="en-US" baseline="30000"/>
              <a:t>8</a:t>
            </a:r>
            <a:r>
              <a:rPr lang="en-US" altLang="en-US"/>
              <a:t> + (</a:t>
            </a:r>
            <a:r>
              <a:rPr lang="en-US" altLang="en-US" i="1"/>
              <a:t>a </a:t>
            </a:r>
            <a:r>
              <a:rPr lang="en-US" altLang="en-US"/>
              <a:t>−</a:t>
            </a:r>
            <a:r>
              <a:rPr lang="en-US" altLang="en-US" i="1"/>
              <a:t> b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is equivalent to truncating</a:t>
            </a:r>
            <a:r>
              <a:rPr lang="en-US" altLang="en-US" i="1"/>
              <a:t> </a:t>
            </a:r>
            <a:r>
              <a:rPr lang="en-US" altLang="en-US"/>
              <a:t>the leading 1 in the 2</a:t>
            </a:r>
            <a:r>
              <a:rPr lang="en-US" altLang="en-US" baseline="30000"/>
              <a:t>8</a:t>
            </a:r>
            <a:r>
              <a:rPr lang="en-US" altLang="en-US"/>
              <a:t>th position of the binary representation of the number. But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Hence in case |</a:t>
            </a:r>
            <a:r>
              <a:rPr lang="en-US" altLang="en-US" i="1"/>
              <a:t>a</a:t>
            </a:r>
            <a:r>
              <a:rPr lang="en-US" altLang="en-US"/>
              <a:t>| ≥ |</a:t>
            </a:r>
            <a:r>
              <a:rPr lang="en-US" altLang="en-US" i="1"/>
              <a:t>b</a:t>
            </a:r>
            <a:r>
              <a:rPr lang="en-US" altLang="en-US"/>
              <a:t>|,</a:t>
            </a:r>
            <a:r>
              <a:rPr lang="en-US" altLang="en-US" i="1"/>
              <a:t> </a:t>
            </a:r>
            <a:r>
              <a:rPr lang="en-US" altLang="en-US"/>
              <a:t>adding the 8-bit representations of </a:t>
            </a:r>
            <a:r>
              <a:rPr lang="en-US" altLang="en-US" i="1"/>
              <a:t>a </a:t>
            </a:r>
            <a:r>
              <a:rPr lang="en-US" altLang="en-US"/>
              <a:t>and</a:t>
            </a:r>
            <a:r>
              <a:rPr lang="en-US" altLang="en-US" i="1"/>
              <a:t> </a:t>
            </a:r>
            <a:r>
              <a:rPr lang="en-US" altLang="en-US"/>
              <a:t>−</a:t>
            </a:r>
            <a:r>
              <a:rPr lang="en-US" altLang="en-US" i="1"/>
              <a:t>b </a:t>
            </a:r>
            <a:r>
              <a:rPr lang="en-US" altLang="en-US"/>
              <a:t>and truncating the</a:t>
            </a:r>
            <a:r>
              <a:rPr lang="en-US" altLang="en-US" i="1"/>
              <a:t> </a:t>
            </a:r>
            <a:r>
              <a:rPr lang="en-US" altLang="en-US"/>
              <a:t>leading 1 (which is sure to be present) gives the 8-bit representation of 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(−</a:t>
            </a:r>
            <a:r>
              <a:rPr lang="en-US" altLang="en-US" i="1"/>
              <a:t>b</a:t>
            </a:r>
            <a:r>
              <a:rPr lang="en-US" altLang="en-US"/>
              <a:t>).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6B3CDBFE-3950-44D0-8586-380EE824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94038"/>
            <a:ext cx="818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4DCF145-CFE3-47F1-96CD-AF8472010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Example 9 – </a:t>
            </a:r>
            <a:r>
              <a:rPr lang="en-US" altLang="en-US" sz="2500" i="1"/>
              <a:t>Computing a </a:t>
            </a:r>
            <a:r>
              <a:rPr lang="en-US" altLang="en-US" sz="2500"/>
              <a:t>+</a:t>
            </a:r>
            <a:r>
              <a:rPr lang="en-US" altLang="en-US" sz="2500" i="1"/>
              <a:t> (</a:t>
            </a:r>
            <a:r>
              <a:rPr lang="en-US" altLang="en-US" sz="2500"/>
              <a:t>−</a:t>
            </a:r>
            <a:r>
              <a:rPr lang="en-US" altLang="en-US" sz="2500" i="1"/>
              <a:t>b) Where 1 </a:t>
            </a:r>
            <a:r>
              <a:rPr lang="en-US" altLang="en-US" sz="2500"/>
              <a:t>≤</a:t>
            </a:r>
            <a:r>
              <a:rPr lang="en-US" altLang="en-US" sz="2500" i="1"/>
              <a:t> b </a:t>
            </a:r>
            <a:r>
              <a:rPr lang="en-US" altLang="en-US" sz="2500"/>
              <a:t>&lt;</a:t>
            </a:r>
            <a:r>
              <a:rPr lang="en-US" altLang="en-US" sz="2500" i="1"/>
              <a:t> a </a:t>
            </a:r>
            <a:r>
              <a:rPr lang="en-US" altLang="en-US" sz="2500"/>
              <a:t>≤</a:t>
            </a:r>
            <a:r>
              <a:rPr lang="en-US" altLang="en-US" sz="2500" i="1"/>
              <a:t> 127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3C063E9-71B8-432D-843A-B1195AABC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8-bit representations to compute 39 + (−25).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r>
              <a:rPr lang="en-US" altLang="en-US" b="1"/>
              <a:t>Step 1: </a:t>
            </a:r>
            <a:r>
              <a:rPr lang="en-US" altLang="en-US"/>
              <a:t>Change from decimal to 8-bit representations using  </a:t>
            </a:r>
            <a:br>
              <a:rPr lang="en-US" altLang="en-US"/>
            </a:br>
            <a:r>
              <a:rPr lang="en-US" altLang="en-US"/>
              <a:t>         the two’s complement to represent −25.</a:t>
            </a:r>
          </a:p>
          <a:p>
            <a:endParaRPr lang="en-US" altLang="en-US"/>
          </a:p>
          <a:p>
            <a:r>
              <a:rPr lang="en-US" altLang="en-US"/>
              <a:t>             As in Example 8, the 8-bit representation of 39 </a:t>
            </a:r>
            <a:br>
              <a:rPr lang="en-US" altLang="en-US"/>
            </a:br>
            <a:r>
              <a:rPr lang="en-US" altLang="en-US"/>
              <a:t>         is 00100111. Now the 8-bit representation of −25 is </a:t>
            </a:r>
            <a:br>
              <a:rPr lang="en-US" altLang="en-US"/>
            </a:br>
            <a:r>
              <a:rPr lang="en-US" altLang="en-US"/>
              <a:t>         the two’s complement of 25, which is obtained as </a:t>
            </a:r>
            <a:br>
              <a:rPr lang="en-US" altLang="en-US"/>
            </a:br>
            <a:r>
              <a:rPr lang="en-US" altLang="en-US"/>
              <a:t>         follows:</a:t>
            </a:r>
          </a:p>
        </p:txBody>
      </p:sp>
      <p:pic>
        <p:nvPicPr>
          <p:cNvPr id="84994" name="Picture 2">
            <a:extLst>
              <a:ext uri="{FF2B5EF4-FFF2-40B4-BE49-F238E27FC236}">
                <a16:creationId xmlns:a16="http://schemas.microsoft.com/office/drawing/2014/main" id="{6A280A78-33F2-47BB-AEEC-54567CB4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38800"/>
            <a:ext cx="67103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5447D79A-3904-4245-A304-F573D253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Binary Representation of Numbers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21E06D4-6179-4EBB-8EAD-613D91FCA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9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CC6872D-B3EE-4DF3-9015-04A860FBB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ADEE"/>
                </a:solidFill>
              </a:rPr>
              <a:t>              </a:t>
            </a:r>
            <a:r>
              <a:rPr lang="en-US" altLang="en-US"/>
              <a:t>So the 8-bit representation of −25 obtained as  </a:t>
            </a:r>
            <a:br>
              <a:rPr lang="en-US" altLang="en-US"/>
            </a:br>
            <a:r>
              <a:rPr lang="en-US" altLang="en-US"/>
              <a:t>          11100111. </a:t>
            </a:r>
          </a:p>
          <a:p>
            <a:endParaRPr lang="en-US" altLang="en-US"/>
          </a:p>
          <a:p>
            <a:r>
              <a:rPr lang="en-US" altLang="en-US" b="1"/>
              <a:t>Step 2: </a:t>
            </a:r>
            <a:r>
              <a:rPr lang="en-US" altLang="en-US"/>
              <a:t>Add the 8-bit representations in binary notation and  </a:t>
            </a:r>
            <a:br>
              <a:rPr lang="en-US" altLang="en-US"/>
            </a:br>
            <a:r>
              <a:rPr lang="en-US" altLang="en-US"/>
              <a:t>         truncate the 1 in the 2</a:t>
            </a:r>
            <a:r>
              <a:rPr lang="en-US" altLang="en-US" baseline="30000"/>
              <a:t>8</a:t>
            </a:r>
            <a:r>
              <a:rPr lang="en-US" altLang="en-US"/>
              <a:t>th position if there is one: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CB4F41D0-FF60-41AC-9203-8D6648FE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886200"/>
            <a:ext cx="42005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7">
            <a:extLst>
              <a:ext uri="{FF2B5EF4-FFF2-40B4-BE49-F238E27FC236}">
                <a16:creationId xmlns:a16="http://schemas.microsoft.com/office/drawing/2014/main" id="{BC05B753-2246-4595-A5FD-43040ED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FDC3915-05A6-429A-8A69-A177A7394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9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B22760D-5913-4FDB-A4B6-B576C739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Step 3: </a:t>
            </a:r>
            <a:r>
              <a:rPr lang="en-US" altLang="en-US"/>
              <a:t>Find the decimal equivalent of the result: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Since 39 − 25 = 14, this is the correct answer.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D18FAB30-0A86-4E3B-88B2-C381FA79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332038"/>
            <a:ext cx="339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>
            <a:extLst>
              <a:ext uri="{FF2B5EF4-FFF2-40B4-BE49-F238E27FC236}">
                <a16:creationId xmlns:a16="http://schemas.microsoft.com/office/drawing/2014/main" id="{CDE67790-5084-4C78-94CA-7FC509CC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0"/>
            <a:ext cx="9144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7">
            <a:extLst>
              <a:ext uri="{FF2B5EF4-FFF2-40B4-BE49-F238E27FC236}">
                <a16:creationId xmlns:a16="http://schemas.microsoft.com/office/drawing/2014/main" id="{1446C1C1-EAD9-4680-84F7-FACECADF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2457348-7AE8-4F7E-A446-6E0B1E28C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F2C99BC-CAC5-4455-8495-B2F5C658B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b="1" i="1"/>
              <a:t>Case 4 (both integers are negative): </a:t>
            </a:r>
            <a:r>
              <a:rPr lang="en-US" altLang="en-US"/>
              <a:t>This case involves adding two negative integers in the range −1 through −128 whose sum is also in this range.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To be specific, consider the sum (−</a:t>
            </a:r>
            <a:r>
              <a:rPr lang="en-US" altLang="en-US" i="1"/>
              <a:t>a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(−</a:t>
            </a:r>
            <a:r>
              <a:rPr lang="en-US" altLang="en-US" i="1"/>
              <a:t>b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where</a:t>
            </a:r>
            <a:r>
              <a:rPr lang="en-US" altLang="en-US" i="1"/>
              <a:t> a</a:t>
            </a:r>
            <a:r>
              <a:rPr lang="en-US" altLang="en-US"/>
              <a:t>,</a:t>
            </a:r>
            <a:r>
              <a:rPr lang="en-US" altLang="en-US" i="1"/>
              <a:t> b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a </a:t>
            </a:r>
            <a:r>
              <a:rPr lang="en-US" altLang="en-US"/>
              <a:t>+</a:t>
            </a:r>
            <a:r>
              <a:rPr lang="en-US" altLang="en-US" i="1"/>
              <a:t> b </a:t>
            </a:r>
            <a:r>
              <a:rPr lang="en-US" altLang="en-US"/>
              <a:t>are all in the range 1 through 128. In this case,</a:t>
            </a:r>
            <a:r>
              <a:rPr lang="en-US" altLang="en-US" i="1"/>
              <a:t> </a:t>
            </a:r>
            <a:r>
              <a:rPr lang="en-US" altLang="en-US"/>
              <a:t>the 8-bit representations of −</a:t>
            </a:r>
            <a:r>
              <a:rPr lang="en-US" altLang="en-US" i="1"/>
              <a:t>a </a:t>
            </a:r>
            <a:r>
              <a:rPr lang="en-US" altLang="en-US"/>
              <a:t>and −</a:t>
            </a:r>
            <a:r>
              <a:rPr lang="en-US" altLang="en-US" i="1"/>
              <a:t>b </a:t>
            </a:r>
            <a:r>
              <a:rPr lang="en-US" altLang="en-US"/>
              <a:t>are the 8-bit representations of 2</a:t>
            </a:r>
            <a:r>
              <a:rPr lang="en-US" altLang="en-US" baseline="30000"/>
              <a:t>8</a:t>
            </a:r>
            <a:r>
              <a:rPr lang="en-US" altLang="en-US"/>
              <a:t> −</a:t>
            </a:r>
            <a:r>
              <a:rPr lang="en-US" altLang="en-US" i="1"/>
              <a:t> a </a:t>
            </a:r>
            <a:r>
              <a:rPr lang="en-US" altLang="en-US"/>
              <a:t>and</a:t>
            </a:r>
            <a:r>
              <a:rPr lang="en-US" altLang="en-US" i="1"/>
              <a:t> </a:t>
            </a:r>
            <a:r>
              <a:rPr lang="en-US" altLang="en-US"/>
              <a:t>2</a:t>
            </a:r>
            <a:r>
              <a:rPr lang="en-US" altLang="en-US" baseline="30000"/>
              <a:t>8</a:t>
            </a:r>
            <a:r>
              <a:rPr lang="en-US" altLang="en-US" i="1"/>
              <a:t> </a:t>
            </a:r>
            <a:r>
              <a:rPr lang="en-US" altLang="en-US"/>
              <a:t>−</a:t>
            </a:r>
            <a:r>
              <a:rPr lang="en-US" altLang="en-US" i="1"/>
              <a:t> b</a:t>
            </a:r>
            <a:r>
              <a:rPr lang="en-US" altLang="en-US"/>
              <a:t>.</a:t>
            </a:r>
            <a:r>
              <a:rPr lang="en-US" altLang="en-US" i="1"/>
              <a:t> </a:t>
            </a:r>
          </a:p>
          <a:p>
            <a:pPr marL="0" indent="0"/>
            <a:endParaRPr lang="en-US" altLang="en-US" i="1"/>
          </a:p>
          <a:p>
            <a:pPr marL="0" indent="0"/>
            <a:r>
              <a:rPr lang="en-US" altLang="en-US"/>
              <a:t>So if the 8-bit representations of −</a:t>
            </a:r>
            <a:r>
              <a:rPr lang="en-US" altLang="en-US" i="1"/>
              <a:t>a </a:t>
            </a:r>
            <a:r>
              <a:rPr lang="en-US" altLang="en-US"/>
              <a:t>and −</a:t>
            </a:r>
            <a:r>
              <a:rPr lang="en-US" altLang="en-US" i="1"/>
              <a:t>b </a:t>
            </a:r>
            <a:r>
              <a:rPr lang="en-US" altLang="en-US"/>
              <a:t>are added, the result is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FB704686-F92D-46B3-9F1D-7891641D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91200"/>
            <a:ext cx="536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159FE2B-A1F2-413E-9954-E2011232B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Computer Addition with Negative Integers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A4D527F-A569-43E2-A52B-FC8A762A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We know that truncating a leading 1 in the ninth (2</a:t>
            </a:r>
            <a:r>
              <a:rPr lang="en-US" altLang="en-US" baseline="30000"/>
              <a:t>8</a:t>
            </a:r>
            <a:r>
              <a:rPr lang="en-US" altLang="en-US"/>
              <a:t>th) position of a binary number is equivalent to subtracting 2</a:t>
            </a:r>
            <a:r>
              <a:rPr lang="en-US" altLang="en-US" baseline="30000"/>
              <a:t>8</a:t>
            </a:r>
            <a:r>
              <a:rPr lang="en-US" altLang="en-US"/>
              <a:t>.</a:t>
            </a:r>
          </a:p>
          <a:p>
            <a:pPr marL="0" indent="0"/>
            <a:r>
              <a:rPr lang="en-US" altLang="en-US"/>
              <a:t> </a:t>
            </a:r>
          </a:p>
          <a:p>
            <a:pPr marL="0" indent="0"/>
            <a:r>
              <a:rPr lang="en-US" altLang="en-US"/>
              <a:t>So when the leading 1 is truncated from the 8-bit representation of (2</a:t>
            </a:r>
            <a:r>
              <a:rPr lang="en-US" altLang="en-US" baseline="30000"/>
              <a:t>8</a:t>
            </a:r>
            <a:r>
              <a:rPr lang="en-US" altLang="en-US"/>
              <a:t> − </a:t>
            </a:r>
            <a:r>
              <a:rPr lang="en-US" altLang="en-US" i="1"/>
              <a:t>a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(2</a:t>
            </a:r>
            <a:r>
              <a:rPr lang="en-US" altLang="en-US" baseline="30000"/>
              <a:t>8</a:t>
            </a:r>
            <a:r>
              <a:rPr lang="en-US" altLang="en-US"/>
              <a:t> − </a:t>
            </a:r>
            <a:r>
              <a:rPr lang="en-US" altLang="en-US" i="1"/>
              <a:t>b</a:t>
            </a:r>
            <a:r>
              <a:rPr lang="en-US" altLang="en-US"/>
              <a:t>), the result is                 2</a:t>
            </a:r>
            <a:r>
              <a:rPr lang="en-US" altLang="en-US" baseline="30000"/>
              <a:t>8</a:t>
            </a:r>
            <a:r>
              <a:rPr lang="en-US" altLang="en-US"/>
              <a:t> − (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b</a:t>
            </a:r>
            <a:r>
              <a:rPr lang="en-US" altLang="en-US"/>
              <a:t>),</a:t>
            </a:r>
            <a:r>
              <a:rPr lang="en-US" altLang="en-US" i="1"/>
              <a:t>  </a:t>
            </a:r>
            <a:r>
              <a:rPr lang="en-US" altLang="en-US"/>
              <a:t>which is the 8-bit representation</a:t>
            </a:r>
            <a:r>
              <a:rPr lang="en-US" altLang="en-US" i="1"/>
              <a:t> </a:t>
            </a:r>
            <a:r>
              <a:rPr lang="en-US" altLang="en-US"/>
              <a:t>of                     −(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b</a:t>
            </a:r>
            <a:r>
              <a:rPr lang="en-US" altLang="en-US"/>
              <a:t>) = (−</a:t>
            </a:r>
            <a:r>
              <a:rPr lang="en-US" altLang="en-US" i="1"/>
              <a:t>a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(−</a:t>
            </a:r>
            <a:r>
              <a:rPr lang="en-US" altLang="en-US" i="1"/>
              <a:t>b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E004D36-A84F-45D4-8F84-104E081DB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Example 10 – </a:t>
            </a:r>
            <a:r>
              <a:rPr lang="en-US" altLang="en-US" sz="1800" i="1"/>
              <a:t>Computing (</a:t>
            </a:r>
            <a:r>
              <a:rPr lang="en-US" altLang="en-US" sz="1800"/>
              <a:t>−</a:t>
            </a:r>
            <a:r>
              <a:rPr lang="en-US" altLang="en-US" sz="1800" i="1"/>
              <a:t>a) </a:t>
            </a:r>
            <a:r>
              <a:rPr lang="en-US" altLang="en-US" sz="1800"/>
              <a:t>+</a:t>
            </a:r>
            <a:r>
              <a:rPr lang="en-US" altLang="en-US" sz="1800" i="1"/>
              <a:t> (</a:t>
            </a:r>
            <a:r>
              <a:rPr lang="en-US" altLang="en-US" sz="1800"/>
              <a:t>−</a:t>
            </a:r>
            <a:r>
              <a:rPr lang="en-US" altLang="en-US" sz="1800" i="1"/>
              <a:t>b) Where 1 </a:t>
            </a:r>
            <a:r>
              <a:rPr lang="en-US" altLang="en-US" sz="1800"/>
              <a:t>≤</a:t>
            </a:r>
            <a:r>
              <a:rPr lang="en-US" altLang="en-US" sz="1800" i="1"/>
              <a:t> a, b </a:t>
            </a:r>
            <a:r>
              <a:rPr lang="en-US" altLang="en-US" sz="1800"/>
              <a:t>≤</a:t>
            </a:r>
            <a:r>
              <a:rPr lang="en-US" altLang="en-US" sz="1800" i="1"/>
              <a:t> 128, and 1 </a:t>
            </a:r>
            <a:r>
              <a:rPr lang="en-US" altLang="en-US" sz="1800"/>
              <a:t>≤</a:t>
            </a:r>
            <a:r>
              <a:rPr lang="en-US" altLang="en-US" sz="1800" i="1"/>
              <a:t> a </a:t>
            </a:r>
            <a:r>
              <a:rPr lang="en-US" altLang="en-US" sz="1800"/>
              <a:t>+</a:t>
            </a:r>
            <a:r>
              <a:rPr lang="en-US" altLang="en-US" sz="1800" i="1"/>
              <a:t> b </a:t>
            </a:r>
            <a:r>
              <a:rPr lang="en-US" altLang="en-US" sz="1800"/>
              <a:t>≤</a:t>
            </a:r>
            <a:r>
              <a:rPr lang="en-US" altLang="en-US" sz="1800" i="1"/>
              <a:t> 128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A1E6084-278F-46D8-A3BE-81E4983B5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/>
              <a:t>Use 8-bit representations to compute (−89) + (−25).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endParaRPr lang="en-US" i="1" dirty="0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>
                <a:solidFill>
                  <a:srgbClr val="00ADEE"/>
                </a:solidFill>
              </a:rPr>
              <a:t>Solution:</a:t>
            </a:r>
          </a:p>
          <a:p>
            <a:pPr>
              <a:defRPr/>
            </a:pPr>
            <a:r>
              <a:rPr lang="en-US" b="1" dirty="0"/>
              <a:t>Step 1: </a:t>
            </a:r>
            <a:r>
              <a:rPr lang="en-US" dirty="0"/>
              <a:t>Change from decimal to 8-bit representations using </a:t>
            </a:r>
            <a:br>
              <a:rPr lang="en-US" dirty="0"/>
            </a:br>
            <a:r>
              <a:rPr lang="en-US" dirty="0"/>
              <a:t>         the two’s complements to represent −89 and −25.</a:t>
            </a:r>
          </a:p>
          <a:p>
            <a:pPr>
              <a:defRPr/>
            </a:pP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The 8-bit representations of −89 and −25 were </a:t>
            </a:r>
            <a:br>
              <a:rPr lang="en-US" dirty="0"/>
            </a:br>
            <a:r>
              <a:rPr lang="en-US" dirty="0"/>
              <a:t>         shown in Examples 2.5.8 and 2.5.9 to be </a:t>
            </a:r>
            <a:br>
              <a:rPr lang="en-US" dirty="0"/>
            </a:br>
            <a:r>
              <a:rPr lang="en-US" dirty="0"/>
              <a:t>         10100111 and 11100111, respectively.</a:t>
            </a:r>
            <a:endParaRPr lang="en-US" dirty="0">
              <a:solidFill>
                <a:srgbClr val="00ADEE"/>
              </a:solidFill>
            </a:endParaRPr>
          </a:p>
          <a:p>
            <a:pPr marL="0" indent="0" eaLnBrk="1" hangingPunct="1">
              <a:lnSpc>
                <a:spcPct val="120000"/>
              </a:lnSpc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93CC739-3CBC-4837-9CA3-0AFB8B75B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10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C3FDA16-A94F-4254-93B5-C0C9B16B9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Step 2: </a:t>
            </a:r>
            <a:r>
              <a:rPr lang="en-US" dirty="0"/>
              <a:t>Add the 8-bit representations in binary notation and </a:t>
            </a:r>
            <a:br>
              <a:rPr lang="en-US" dirty="0"/>
            </a:br>
            <a:r>
              <a:rPr lang="en-US" dirty="0"/>
              <a:t>         truncate the 1 in the 2</a:t>
            </a:r>
            <a:r>
              <a:rPr lang="en-US" baseline="30000" dirty="0"/>
              <a:t>8</a:t>
            </a:r>
            <a:r>
              <a:rPr lang="en-US" dirty="0"/>
              <a:t>th position if there is one:</a:t>
            </a:r>
            <a:endParaRPr lang="en-US" dirty="0">
              <a:solidFill>
                <a:srgbClr val="00ADEE"/>
              </a:solidFill>
            </a:endParaRPr>
          </a:p>
          <a:p>
            <a:pPr marL="0" indent="0" eaLnBrk="1" hangingPunct="1">
              <a:lnSpc>
                <a:spcPct val="120000"/>
              </a:lnSpc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/>
              <a:t>	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DC5A2451-5C6F-4493-B894-A228412E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4265613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7">
            <a:extLst>
              <a:ext uri="{FF2B5EF4-FFF2-40B4-BE49-F238E27FC236}">
                <a16:creationId xmlns:a16="http://schemas.microsoft.com/office/drawing/2014/main" id="{E3A2EE2C-5572-4F1E-98F7-B47AECB7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ED4C7B9-4573-4158-B285-8A7EF702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10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88710E4-5101-4E52-BDD4-B65179496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Step 3: </a:t>
            </a:r>
            <a:r>
              <a:rPr lang="en-US" dirty="0"/>
              <a:t>Find the decimal equivalent of the result. Because </a:t>
            </a:r>
            <a:br>
              <a:rPr lang="en-US" dirty="0"/>
            </a:br>
            <a:r>
              <a:rPr lang="en-US" dirty="0"/>
              <a:t>         its leading bit is 1, this number is the 8-bit </a:t>
            </a:r>
            <a:br>
              <a:rPr lang="en-US" dirty="0"/>
            </a:br>
            <a:r>
              <a:rPr lang="en-US" dirty="0"/>
              <a:t>         representation of a negative integer.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rgbClr val="00ADEE"/>
              </a:solidFill>
            </a:endParaRPr>
          </a:p>
          <a:p>
            <a:pPr>
              <a:defRPr/>
            </a:pPr>
            <a:endParaRPr lang="en-US" dirty="0">
              <a:solidFill>
                <a:srgbClr val="00ADEE"/>
              </a:solidFill>
            </a:endParaRPr>
          </a:p>
          <a:p>
            <a:pPr>
              <a:defRPr/>
            </a:pPr>
            <a:endParaRPr lang="en-US" dirty="0">
              <a:solidFill>
                <a:srgbClr val="00ADEE"/>
              </a:solidFill>
            </a:endParaRPr>
          </a:p>
          <a:p>
            <a:pPr>
              <a:defRPr/>
            </a:pPr>
            <a:r>
              <a:rPr lang="en-US" dirty="0"/>
              <a:t>Since (−89) + (−25) = −114, that is the correct answer.</a:t>
            </a:r>
            <a:endParaRPr lang="en-US" dirty="0">
              <a:solidFill>
                <a:srgbClr val="00ADEE"/>
              </a:solidFill>
            </a:endParaRPr>
          </a:p>
          <a:p>
            <a:pPr marL="0" indent="0" eaLnBrk="1" hangingPunct="1">
              <a:lnSpc>
                <a:spcPct val="120000"/>
              </a:lnSpc>
              <a:tabLst>
                <a:tab pos="457200" algn="l"/>
                <a:tab pos="1371600" algn="l"/>
                <a:tab pos="1547813" algn="l"/>
              </a:tabLst>
              <a:defRPr/>
            </a:pPr>
            <a:r>
              <a:rPr lang="en-US" dirty="0"/>
              <a:t>	</a:t>
            </a:r>
          </a:p>
        </p:txBody>
      </p:sp>
      <p:pic>
        <p:nvPicPr>
          <p:cNvPr id="90114" name="Picture 2">
            <a:extLst>
              <a:ext uri="{FF2B5EF4-FFF2-40B4-BE49-F238E27FC236}">
                <a16:creationId xmlns:a16="http://schemas.microsoft.com/office/drawing/2014/main" id="{C53FC846-EF62-4368-B1AF-29D10F09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6743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7">
            <a:extLst>
              <a:ext uri="{FF2B5EF4-FFF2-40B4-BE49-F238E27FC236}">
                <a16:creationId xmlns:a16="http://schemas.microsoft.com/office/drawing/2014/main" id="{0BF70F52-8A46-44E2-9378-690F1BBE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5B1EDFF8-9684-4D36-A3A4-5A13DFAF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ADEE"/>
                </a:solidFill>
              </a:rPr>
              <a:t>Hexadecimal Notation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B9FA5B9-38E5-4043-BDAA-05AD14BED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Notation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DAE3B8D-A6A2-426F-BD2B-DC0C07BD4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b="1"/>
              <a:t>Hexadecimal notation </a:t>
            </a:r>
            <a:r>
              <a:rPr lang="en-US" altLang="en-US"/>
              <a:t>is even more compact than decimal notation, and it is much easier to convert back and forth between hexadecimal and binary notation than it is between binary and decimal notation. 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 word </a:t>
            </a:r>
            <a:r>
              <a:rPr lang="en-US" altLang="en-US" i="1"/>
              <a:t>hexadecimal </a:t>
            </a:r>
            <a:r>
              <a:rPr lang="en-US" altLang="en-US"/>
              <a:t>comes from the Greek root </a:t>
            </a:r>
            <a:r>
              <a:rPr lang="en-US" altLang="en-US" i="1"/>
              <a:t>hex</a:t>
            </a:r>
            <a:r>
              <a:rPr lang="en-US" altLang="en-US"/>
              <a:t>-, meaning “six,” and the Latin root </a:t>
            </a:r>
            <a:r>
              <a:rPr lang="en-US" altLang="en-US" i="1"/>
              <a:t>deci</a:t>
            </a:r>
            <a:r>
              <a:rPr lang="en-US" altLang="en-US"/>
              <a:t>-, meaning “ten.” Hence </a:t>
            </a:r>
            <a:r>
              <a:rPr lang="en-US" altLang="en-US" i="1"/>
              <a:t>hexadecimal</a:t>
            </a:r>
            <a:r>
              <a:rPr lang="en-US" altLang="en-US"/>
              <a:t> refers to “sixteen,” and hexadecimal notation is also called </a:t>
            </a:r>
            <a:r>
              <a:rPr lang="en-US" altLang="en-US" b="1"/>
              <a:t>base 16 notation.</a:t>
            </a:r>
            <a:endParaRPr lang="en-US" altLang="en-US" i="1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60A514D-FBDE-48C9-BD89-189F1413E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Notation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BFE81AA-D885-4B1C-BE4A-57B4A33C1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Hexadecimal notation is based on the fact that any integer can be uniquely expressed as a sum of numbers of the form</a:t>
            </a:r>
          </a:p>
          <a:p>
            <a:pPr marL="0" indent="0"/>
            <a:endParaRPr lang="en-US" altLang="en-US" i="1"/>
          </a:p>
          <a:p>
            <a:pPr marL="0" indent="0"/>
            <a:endParaRPr lang="en-US" altLang="en-US" i="1"/>
          </a:p>
          <a:p>
            <a:pPr marL="0" indent="0"/>
            <a:r>
              <a:rPr lang="en-US" altLang="en-US"/>
              <a:t>where each </a:t>
            </a:r>
            <a:r>
              <a:rPr lang="en-US" altLang="en-US" i="1"/>
              <a:t>n </a:t>
            </a:r>
            <a:r>
              <a:rPr lang="en-US" altLang="en-US"/>
              <a:t>is a nonnegative integer and each </a:t>
            </a:r>
            <a:r>
              <a:rPr lang="en-US" altLang="en-US" i="1"/>
              <a:t>d </a:t>
            </a:r>
            <a:r>
              <a:rPr lang="en-US" altLang="en-US"/>
              <a:t>is one of the integers from 0 to 15. In order to avoid ambiguity, each hexadecimal digit must be represented by a single symbol. The integers 10 through 15 are represented by the symbols A, B, C, D, E, and F.</a:t>
            </a:r>
            <a:endParaRPr lang="en-US" altLang="en-US" i="1"/>
          </a:p>
        </p:txBody>
      </p:sp>
      <p:pic>
        <p:nvPicPr>
          <p:cNvPr id="71684" name="Picture 2">
            <a:extLst>
              <a:ext uri="{FF2B5EF4-FFF2-40B4-BE49-F238E27FC236}">
                <a16:creationId xmlns:a16="http://schemas.microsoft.com/office/drawing/2014/main" id="{C458C33D-BB06-4943-A9C9-D07165BF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19400"/>
            <a:ext cx="9429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18F493-A8D3-489C-B274-8FC1E6A03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Representation of Numbers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8A9235-BAEF-4A60-A99F-577AD5784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In computer science, </a:t>
            </a:r>
            <a:r>
              <a:rPr lang="en-US" altLang="en-US" b="1"/>
              <a:t>base 2 notation, </a:t>
            </a:r>
            <a:r>
              <a:rPr lang="en-US" altLang="en-US"/>
              <a:t>or</a:t>
            </a:r>
            <a:r>
              <a:rPr lang="en-US" altLang="en-US" b="1"/>
              <a:t> binary notation, </a:t>
            </a:r>
            <a:r>
              <a:rPr lang="en-US" altLang="en-US"/>
              <a:t>is of special importance because the signals used in modern electronics are always in one of only two states. (The Latin root </a:t>
            </a:r>
            <a:r>
              <a:rPr lang="en-US" altLang="en-US" i="1"/>
              <a:t>bi </a:t>
            </a:r>
            <a:r>
              <a:rPr lang="en-US" altLang="en-US"/>
              <a:t>means “two.”)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We can show that any integer can be represented uniquely as a sum of products of the form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 i="1"/>
              <a:t>                                            d</a:t>
            </a:r>
            <a:r>
              <a:rPr lang="en-US" altLang="en-US"/>
              <a:t> </a:t>
            </a:r>
            <a:r>
              <a:rPr lang="en-US" altLang="en-US" sz="2000" b="1">
                <a:sym typeface="Wingdings 2" panose="05020102010507070707" pitchFamily="18" charset="2"/>
              </a:rPr>
              <a:t></a:t>
            </a:r>
            <a:r>
              <a:rPr lang="en-US" altLang="en-US"/>
              <a:t> 2</a:t>
            </a:r>
            <a:r>
              <a:rPr lang="en-US" altLang="en-US" i="1" baseline="30000"/>
              <a:t>n</a:t>
            </a:r>
            <a:r>
              <a:rPr lang="en-US" altLang="en-US"/>
              <a:t>,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where each </a:t>
            </a:r>
            <a:r>
              <a:rPr lang="en-US" altLang="en-US" i="1"/>
              <a:t>n </a:t>
            </a:r>
            <a:r>
              <a:rPr lang="en-US" altLang="en-US"/>
              <a:t>is an integer and each </a:t>
            </a:r>
            <a:r>
              <a:rPr lang="en-US" altLang="en-US" i="1"/>
              <a:t>d </a:t>
            </a:r>
            <a:r>
              <a:rPr lang="en-US" altLang="en-US"/>
              <a:t>is one of the binary digits (or bits) 0 or 1.</a:t>
            </a:r>
            <a:endParaRPr lang="en-US" altLang="en-US" baseline="3000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C3735D8-2FFB-4228-BADF-816CBF8A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Notation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A1E6D9F-8155-4BB8-AE0F-F9AA4F9AC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sixteen hexadecimal digits are shown in Table 2.5.3, together with their decimal equivalents and, for future reference, their 4-bit binary equivalents.</a:t>
            </a:r>
            <a:endParaRPr lang="en-US" altLang="en-US" i="1"/>
          </a:p>
        </p:txBody>
      </p:sp>
      <p:pic>
        <p:nvPicPr>
          <p:cNvPr id="72708" name="Picture 2">
            <a:extLst>
              <a:ext uri="{FF2B5EF4-FFF2-40B4-BE49-F238E27FC236}">
                <a16:creationId xmlns:a16="http://schemas.microsoft.com/office/drawing/2014/main" id="{4D92EA08-D064-4A33-B796-6C5F6B3B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30"/>
          <a:stretch>
            <a:fillRect/>
          </a:stretch>
        </p:blipFill>
        <p:spPr bwMode="auto">
          <a:xfrm>
            <a:off x="762000" y="2895600"/>
            <a:ext cx="3787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09" name="Group 9">
            <a:extLst>
              <a:ext uri="{FF2B5EF4-FFF2-40B4-BE49-F238E27FC236}">
                <a16:creationId xmlns:a16="http://schemas.microsoft.com/office/drawing/2014/main" id="{4CB0657D-5CD3-4412-856C-7B75DF46003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3810000" cy="3048000"/>
            <a:chOff x="4572000" y="2895600"/>
            <a:chExt cx="4114800" cy="3276600"/>
          </a:xfrm>
        </p:grpSpPr>
        <p:pic>
          <p:nvPicPr>
            <p:cNvPr id="72711" name="Picture 2">
              <a:extLst>
                <a:ext uri="{FF2B5EF4-FFF2-40B4-BE49-F238E27FC236}">
                  <a16:creationId xmlns:a16="http://schemas.microsoft.com/office/drawing/2014/main" id="{C2CE94EB-2AAC-4CB7-980C-3C67CCE99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31"/>
            <a:stretch>
              <a:fillRect/>
            </a:stretch>
          </p:blipFill>
          <p:spPr bwMode="auto">
            <a:xfrm>
              <a:off x="4572000" y="3437107"/>
              <a:ext cx="4114800" cy="2735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12" name="Picture 2">
              <a:extLst>
                <a:ext uri="{FF2B5EF4-FFF2-40B4-BE49-F238E27FC236}">
                  <a16:creationId xmlns:a16="http://schemas.microsoft.com/office/drawing/2014/main" id="{775BDAD8-7FCA-4684-BC42-2129EFBC9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924"/>
            <a:stretch>
              <a:fillRect/>
            </a:stretch>
          </p:blipFill>
          <p:spPr bwMode="auto">
            <a:xfrm>
              <a:off x="4572000" y="2895600"/>
              <a:ext cx="41148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0" name="Text Box 7">
            <a:extLst>
              <a:ext uri="{FF2B5EF4-FFF2-40B4-BE49-F238E27FC236}">
                <a16:creationId xmlns:a16="http://schemas.microsoft.com/office/drawing/2014/main" id="{EBB58873-B0F9-46F1-984D-3364C9BF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6124575"/>
            <a:ext cx="139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/>
              <a:t>Table 2.5.3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865A6D4-B7BD-4E63-8C69-69F3AC3A4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Example 11 – </a:t>
            </a:r>
            <a:r>
              <a:rPr lang="en-US" altLang="en-US" sz="2200" i="1"/>
              <a:t>Converting from Hexadecimal to Decimal Notation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83A7B6F-8403-4A8A-9C66-AE2647AC2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229600" cy="5256213"/>
          </a:xfrm>
        </p:spPr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Convert 3CF</a:t>
            </a:r>
            <a:r>
              <a:rPr lang="en-US" altLang="en-US" baseline="-25000">
                <a:solidFill>
                  <a:srgbClr val="00ADEE"/>
                </a:solidFill>
              </a:rPr>
              <a:t>16</a:t>
            </a:r>
            <a:r>
              <a:rPr lang="en-US" altLang="en-US"/>
              <a:t> to decimal notation.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Consider the following schema. 	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So 3CF</a:t>
            </a:r>
            <a:r>
              <a:rPr lang="en-US" altLang="en-US" baseline="-25000">
                <a:solidFill>
                  <a:srgbClr val="00ADEE"/>
                </a:solidFill>
              </a:rPr>
              <a:t>16</a:t>
            </a:r>
            <a:r>
              <a:rPr lang="en-US" altLang="en-US"/>
              <a:t> = 975</a:t>
            </a:r>
            <a:r>
              <a:rPr lang="en-US" altLang="en-US" baseline="-25000">
                <a:solidFill>
                  <a:srgbClr val="00ADEE"/>
                </a:solidFill>
              </a:rPr>
              <a:t>10</a:t>
            </a:r>
            <a:r>
              <a:rPr lang="en-US" altLang="en-US"/>
              <a:t>.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BD3D2794-2CE0-488C-901B-0D5CB436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52813"/>
            <a:ext cx="37909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D5C0306-4DFE-4524-B95C-E8DA13A69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Notation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B564FC7-25E7-4E20-8E2F-919ED73FB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Now consider how to convert from hexadecimal to binary notation.</a:t>
            </a:r>
          </a:p>
          <a:p>
            <a:pPr marL="0" indent="0"/>
            <a:endParaRPr lang="en-US" altLang="en-US" i="1"/>
          </a:p>
          <a:p>
            <a:pPr marL="0" indent="0"/>
            <a:r>
              <a:rPr lang="en-US" altLang="en-US"/>
              <a:t>The following sequence of steps will give the required conversion from hexadecimal to binary notation.</a:t>
            </a:r>
            <a:endParaRPr lang="en-US" altLang="en-US" i="1"/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938BA0C4-F426-4524-A4B1-05631BFC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3407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30071B2-A4CA-43A2-A4A9-54196DF8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50" dirty="0"/>
              <a:t>Example 12 – </a:t>
            </a:r>
            <a:r>
              <a:rPr lang="en-US" sz="2250" i="1" dirty="0"/>
              <a:t>Converting from Hexadecimal to Binary Notation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AB80A1C-3939-4D2C-BD51-5C4AC1FDA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Convert B09F</a:t>
            </a:r>
            <a:r>
              <a:rPr lang="en-US" altLang="en-US" baseline="-25000">
                <a:solidFill>
                  <a:srgbClr val="00ADEE"/>
                </a:solidFill>
              </a:rPr>
              <a:t>16</a:t>
            </a:r>
            <a:r>
              <a:rPr lang="en-US" altLang="en-US"/>
              <a:t> to binary notation.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	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	and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</p:txBody>
      </p:sp>
      <p:pic>
        <p:nvPicPr>
          <p:cNvPr id="94210" name="Picture 2">
            <a:extLst>
              <a:ext uri="{FF2B5EF4-FFF2-40B4-BE49-F238E27FC236}">
                <a16:creationId xmlns:a16="http://schemas.microsoft.com/office/drawing/2014/main" id="{91531159-B282-4AFD-9CEF-020AA370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05125"/>
            <a:ext cx="2495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>
            <a:extLst>
              <a:ext uri="{FF2B5EF4-FFF2-40B4-BE49-F238E27FC236}">
                <a16:creationId xmlns:a16="http://schemas.microsoft.com/office/drawing/2014/main" id="{B52B22C7-8B5E-41FF-9FE8-F404F9E9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2314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Picture 4">
            <a:extLst>
              <a:ext uri="{FF2B5EF4-FFF2-40B4-BE49-F238E27FC236}">
                <a16:creationId xmlns:a16="http://schemas.microsoft.com/office/drawing/2014/main" id="{24618A52-5D28-4B07-AEDD-01A05D21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602163"/>
            <a:ext cx="230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37D9E7CD-2ABB-4491-BA92-21CC8C4CD4A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557838"/>
            <a:ext cx="2489200" cy="309562"/>
            <a:chOff x="2362200" y="5410200"/>
            <a:chExt cx="2489200" cy="309562"/>
          </a:xfrm>
        </p:grpSpPr>
        <p:pic>
          <p:nvPicPr>
            <p:cNvPr id="75784" name="Picture 5">
              <a:extLst>
                <a:ext uri="{FF2B5EF4-FFF2-40B4-BE49-F238E27FC236}">
                  <a16:creationId xmlns:a16="http://schemas.microsoft.com/office/drawing/2014/main" id="{28F71C8E-7034-4A44-A995-DAD2F1831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410200"/>
              <a:ext cx="1638300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5" name="Picture 6">
              <a:extLst>
                <a:ext uri="{FF2B5EF4-FFF2-40B4-BE49-F238E27FC236}">
                  <a16:creationId xmlns:a16="http://schemas.microsoft.com/office/drawing/2014/main" id="{0D2EED67-F81E-4A3E-9D7C-147B56F6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5410200"/>
              <a:ext cx="7366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AA29515-1426-4F1C-8D54-D164ACA03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12 – </a:t>
            </a:r>
            <a:r>
              <a:rPr lang="en-US" altLang="en-US" i="1"/>
              <a:t>Solution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2F80D8F-71DB-4F64-A701-5A5656D7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Consequently, 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and the answer is 1011000010011111</a:t>
            </a:r>
            <a:r>
              <a:rPr lang="en-US" altLang="en-US" baseline="-25000">
                <a:solidFill>
                  <a:srgbClr val="00ADEE"/>
                </a:solidFill>
              </a:rPr>
              <a:t>2</a:t>
            </a:r>
            <a:r>
              <a:rPr lang="en-US" altLang="en-US"/>
              <a:t>. 	</a:t>
            </a:r>
          </a:p>
        </p:txBody>
      </p:sp>
      <p:pic>
        <p:nvPicPr>
          <p:cNvPr id="76804" name="Picture 2">
            <a:extLst>
              <a:ext uri="{FF2B5EF4-FFF2-40B4-BE49-F238E27FC236}">
                <a16:creationId xmlns:a16="http://schemas.microsoft.com/office/drawing/2014/main" id="{17C92E04-FADE-4CFF-9001-A09883BA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2133600"/>
            <a:ext cx="29924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7">
            <a:extLst>
              <a:ext uri="{FF2B5EF4-FFF2-40B4-BE49-F238E27FC236}">
                <a16:creationId xmlns:a16="http://schemas.microsoft.com/office/drawing/2014/main" id="{984260AF-7DF8-456D-9DBE-D3015D96A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294A72F-8C23-4C8C-931D-9C7A8D89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Hexadecimal Notation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327DCB4-050B-452F-85CB-3AE721134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To convert integers written in binary notation into hexadecimal notation, reverse the steps of the previous procedure.</a:t>
            </a:r>
            <a:endParaRPr lang="en-US" altLang="en-US" i="1"/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391CD6F3-1886-45B9-B9BC-CE7A52E8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3101975"/>
            <a:ext cx="7516812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E47E974-B6A3-4F0A-8500-BDFA8A4F9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250" dirty="0"/>
              <a:t>Example 13 – </a:t>
            </a:r>
            <a:r>
              <a:rPr lang="en-US" sz="2250" i="1" dirty="0"/>
              <a:t>Converting from Binary to Hexadecimal Notation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55B68A1-D532-49E3-A951-CDA3B8293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Convert 100110110101001</a:t>
            </a:r>
            <a:r>
              <a:rPr lang="en-US" altLang="en-US" baseline="-25000">
                <a:solidFill>
                  <a:srgbClr val="00ADEE"/>
                </a:solidFill>
              </a:rPr>
              <a:t>2 </a:t>
            </a:r>
            <a:r>
              <a:rPr lang="en-US" altLang="en-US"/>
              <a:t>to hexadecimal notation.</a:t>
            </a: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endParaRPr lang="en-US" altLang="en-US">
              <a:solidFill>
                <a:srgbClr val="00ADEE"/>
              </a:solidFill>
            </a:endParaRPr>
          </a:p>
          <a:p>
            <a:pPr marL="0" indent="0" eaLnBrk="1" hangingPunct="1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>
                <a:solidFill>
                  <a:srgbClr val="00ADEE"/>
                </a:solidFill>
              </a:rPr>
              <a:t>Solution: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First group the binary digits in sets of four, working from right to left and adding leading 0’s if necessary.</a:t>
            </a:r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marL="0" indent="0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                      0100   1101    1010     1001.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36DC7CB-79DC-4D21-BE7E-5FD7CFB46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13 – </a:t>
            </a:r>
            <a:r>
              <a:rPr lang="en-US" altLang="en-US" i="1"/>
              <a:t>Solution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DE4BAA7-0224-4A44-8E29-FDDFF0A52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Convert each group of four binary digits into a hexadecimal digit.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Then juxtapose the hexadecimal digits.</a:t>
            </a:r>
          </a:p>
          <a:p>
            <a:pPr marL="0" indent="0"/>
            <a:r>
              <a:rPr lang="en-US" altLang="en-US"/>
              <a:t>                                            4DA9</a:t>
            </a:r>
            <a:r>
              <a:rPr lang="en-US" altLang="en-US" baseline="-25000">
                <a:solidFill>
                  <a:srgbClr val="00ADEE"/>
                </a:solidFill>
              </a:rPr>
              <a:t>16</a:t>
            </a:r>
            <a:endParaRPr lang="en-US" altLang="en-US"/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677AD88C-80D1-4167-912F-EEC34493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2667000"/>
            <a:ext cx="3060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7">
            <a:extLst>
              <a:ext uri="{FF2B5EF4-FFF2-40B4-BE49-F238E27FC236}">
                <a16:creationId xmlns:a16="http://schemas.microsoft.com/office/drawing/2014/main" id="{44457885-76C2-4622-A254-4B51F591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842963"/>
            <a:ext cx="8413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1609BE-8C57-4EF4-A2D4-9104AC80B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Representation of Numbers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13A9CCF-D8CD-438E-8336-D40F7279A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example,</a:t>
            </a:r>
          </a:p>
          <a:p>
            <a:pPr>
              <a:defRPr/>
            </a:pPr>
            <a:r>
              <a:rPr lang="en-US" dirty="0"/>
              <a:t>   </a:t>
            </a:r>
          </a:p>
          <a:p>
            <a:pPr>
              <a:defRPr/>
            </a:pPr>
            <a:r>
              <a:rPr lang="en-US" dirty="0"/>
              <a:t>                          27 = 16 + 8 + 2 + 1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aseline="30000" dirty="0"/>
              <a:t>                                      </a:t>
            </a:r>
            <a:r>
              <a:rPr lang="en-US" dirty="0"/>
              <a:t> </a:t>
            </a:r>
            <a:r>
              <a:rPr lang="en-US" baseline="30000" dirty="0"/>
              <a:t>       </a:t>
            </a:r>
            <a:r>
              <a:rPr lang="en-US" dirty="0"/>
              <a:t>= 1 </a:t>
            </a:r>
            <a:r>
              <a:rPr lang="en-US" sz="2000" b="1" dirty="0">
                <a:sym typeface="Wingdings 2"/>
              </a:rPr>
              <a:t> </a:t>
            </a:r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+ 1 </a:t>
            </a:r>
            <a:r>
              <a:rPr lang="en-US" sz="2000" b="1" dirty="0">
                <a:sym typeface="Wingdings 2"/>
              </a:rPr>
              <a:t> </a:t>
            </a: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+ 0 </a:t>
            </a:r>
            <a:r>
              <a:rPr lang="en-US" sz="2000" b="1" dirty="0">
                <a:sym typeface="Wingdings 2"/>
              </a:rPr>
              <a:t>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+ 1 </a:t>
            </a:r>
            <a:r>
              <a:rPr lang="en-US" sz="2000" b="1" dirty="0">
                <a:sym typeface="Wingdings 2"/>
              </a:rPr>
              <a:t> 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 </a:t>
            </a:r>
            <a:r>
              <a:rPr lang="en-US" sz="2000" b="1" dirty="0">
                <a:sym typeface="Wingdings 2"/>
              </a:rPr>
              <a:t> </a:t>
            </a: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i="1" dirty="0"/>
              <a:t>.</a:t>
            </a:r>
          </a:p>
          <a:p>
            <a:pPr>
              <a:defRPr/>
            </a:pPr>
            <a:endParaRPr lang="en-US" i="1" dirty="0"/>
          </a:p>
          <a:p>
            <a:pPr marL="0" indent="0">
              <a:defRPr/>
            </a:pPr>
            <a:r>
              <a:rPr lang="en-US" dirty="0"/>
              <a:t>The places in binary notation correspond to the various powers of 2. </a:t>
            </a:r>
            <a:endParaRPr lang="en-US" baseline="30000" dirty="0"/>
          </a:p>
          <a:p>
            <a:pPr marL="0" indent="0">
              <a:defRPr/>
            </a:pPr>
            <a:r>
              <a:rPr lang="en-US" baseline="30000" dirty="0"/>
              <a:t>                                                                               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24D3B88-4447-4B42-B318-514282CA5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Representation of Numbers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A5A13C-41AC-40E9-964C-C9E496AB8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/>
              <a:t>The right-most position is the ones place (or 2</a:t>
            </a:r>
            <a:r>
              <a:rPr lang="en-US" baseline="30000" dirty="0"/>
              <a:t>0</a:t>
            </a:r>
            <a:r>
              <a:rPr lang="en-US" dirty="0"/>
              <a:t> place), to the left of that is the twos place (or 2</a:t>
            </a:r>
            <a:r>
              <a:rPr lang="en-US" baseline="30000" dirty="0"/>
              <a:t>1</a:t>
            </a:r>
            <a:r>
              <a:rPr lang="en-US" dirty="0"/>
              <a:t> place), to the left of that is the fours place (or 2</a:t>
            </a:r>
            <a:r>
              <a:rPr lang="en-US" baseline="30000" dirty="0"/>
              <a:t>2</a:t>
            </a:r>
            <a:r>
              <a:rPr lang="en-US" dirty="0"/>
              <a:t> place), and so forth, as illustrated below.    </a:t>
            </a:r>
          </a:p>
          <a:p>
            <a:pPr marL="0" indent="0">
              <a:defRPr/>
            </a:pPr>
            <a:endParaRPr lang="en-US" baseline="30000" dirty="0"/>
          </a:p>
          <a:p>
            <a:pPr marL="0" indent="0">
              <a:defRPr/>
            </a:pPr>
            <a:endParaRPr lang="en-US" baseline="30000" dirty="0"/>
          </a:p>
          <a:p>
            <a:pPr marL="0" indent="0">
              <a:defRPr/>
            </a:pPr>
            <a:endParaRPr lang="en-US" baseline="30000" dirty="0"/>
          </a:p>
          <a:p>
            <a:pPr marL="0" indent="0">
              <a:defRPr/>
            </a:pPr>
            <a:endParaRPr lang="en-US" baseline="30000" dirty="0"/>
          </a:p>
          <a:p>
            <a:pPr marL="0" indent="0">
              <a:defRPr/>
            </a:pPr>
            <a:r>
              <a:rPr lang="en-US" baseline="30000" dirty="0"/>
              <a:t> </a:t>
            </a:r>
            <a:r>
              <a:rPr lang="en-US" dirty="0"/>
              <a:t> </a:t>
            </a:r>
          </a:p>
          <a:p>
            <a:pPr marL="58738" indent="-58738">
              <a:defRPr/>
            </a:pPr>
            <a:r>
              <a:rPr lang="en-US" dirty="0"/>
              <a:t> As in the decimal notation, leading zeros may be added or dropped as desired. For example,</a:t>
            </a:r>
            <a:endParaRPr lang="en-US" baseline="30000" dirty="0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121DD5D1-3DE8-4CE2-8189-0FF391FB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4225"/>
            <a:ext cx="61912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>
            <a:extLst>
              <a:ext uri="{FF2B5EF4-FFF2-40B4-BE49-F238E27FC236}">
                <a16:creationId xmlns:a16="http://schemas.microsoft.com/office/drawing/2014/main" id="{AE42547D-0ADB-424C-A1BD-F0FCC94F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86450"/>
            <a:ext cx="5057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2022</TotalTime>
  <Words>3137</Words>
  <Application>Microsoft Office PowerPoint</Application>
  <PresentationFormat>On-screen Show (4:3)</PresentationFormat>
  <Paragraphs>423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Symbol</vt:lpstr>
      <vt:lpstr>Wingdings 2</vt:lpstr>
      <vt:lpstr>McKBAlgP8</vt:lpstr>
      <vt:lpstr>PowerPoint Presentation</vt:lpstr>
      <vt:lpstr>PowerPoint Presentation</vt:lpstr>
      <vt:lpstr>Application: Number Systems and Circuits for Addition</vt:lpstr>
      <vt:lpstr>Application: Number Systems and Circuits for Addition</vt:lpstr>
      <vt:lpstr>Application: Number Systems and Circuits for Addition</vt:lpstr>
      <vt:lpstr>PowerPoint Presentation</vt:lpstr>
      <vt:lpstr>Binary Representation of Numbers</vt:lpstr>
      <vt:lpstr>Binary Representation of Numbers</vt:lpstr>
      <vt:lpstr>Binary Representation of Numbers</vt:lpstr>
      <vt:lpstr>Binary Representation of Numbers</vt:lpstr>
      <vt:lpstr>Example 2 – Converting a Binary to a Decimal Number</vt:lpstr>
      <vt:lpstr>Example 2 – Solution</vt:lpstr>
      <vt:lpstr>Example 3 – Converting a Decimal to a Binary Number</vt:lpstr>
      <vt:lpstr>Example 3 – Solution</vt:lpstr>
      <vt:lpstr>Example 3 – Solution</vt:lpstr>
      <vt:lpstr>Example 3 – Solution</vt:lpstr>
      <vt:lpstr>PowerPoint Presentation</vt:lpstr>
      <vt:lpstr>Example 4 – Addition in Binary Notation</vt:lpstr>
      <vt:lpstr>Example 4 – Solution</vt:lpstr>
      <vt:lpstr>Example 5 – Subtraction in Binary Notation</vt:lpstr>
      <vt:lpstr>Example 5 – Solution</vt:lpstr>
      <vt:lpstr>PowerPoint Presentation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Circuits for Computer Addition</vt:lpstr>
      <vt:lpstr>PowerPoint Presentation</vt:lpstr>
      <vt:lpstr>Two’s Complements and the Computer Representation of Negative Integers</vt:lpstr>
      <vt:lpstr>Two’s Complements and the Computer Representation of Negative Integers</vt:lpstr>
      <vt:lpstr>Two’s Complements and the Computer Representation of Negative Integers</vt:lpstr>
      <vt:lpstr>Two’s Complements and the Computer Representation of Negative Integers</vt:lpstr>
      <vt:lpstr>Example 6 – Finding a Two’s Complement</vt:lpstr>
      <vt:lpstr>Example 6 – Solution</vt:lpstr>
      <vt:lpstr>Two’s Complements and the Computer Representation of Negative Integers</vt:lpstr>
      <vt:lpstr>Example 7 – Finding a Number with a Given Two’s Complement</vt:lpstr>
      <vt:lpstr>Example 7 – Solution</vt:lpstr>
      <vt:lpstr>PowerPoint Presentation</vt:lpstr>
      <vt:lpstr>8-Bit Representation of a Number</vt:lpstr>
      <vt:lpstr>8-Bit Representation of a Number</vt:lpstr>
      <vt:lpstr>8-Bit Representation of a Number</vt:lpstr>
      <vt:lpstr>8-Bit Representation of a Number</vt:lpstr>
      <vt:lpstr>PowerPoint Presentation</vt:lpstr>
      <vt:lpstr>Computer Addition with Negative Integers</vt:lpstr>
      <vt:lpstr>Computer Addition with Negative Integers</vt:lpstr>
      <vt:lpstr>Computer Addition with Negative Integers</vt:lpstr>
      <vt:lpstr>Computer Addition with Negative Integers</vt:lpstr>
      <vt:lpstr>Example 8 – Computing a + (−b) Where 0 ≤ a &lt; b ≤ 128</vt:lpstr>
      <vt:lpstr>Example 8 – Solution</vt:lpstr>
      <vt:lpstr>Example 8 – Solution</vt:lpstr>
      <vt:lpstr>Example 8 – Solution</vt:lpstr>
      <vt:lpstr>Computer Addition with Negative Integers</vt:lpstr>
      <vt:lpstr>Computer Addition with Negative Integers</vt:lpstr>
      <vt:lpstr>Example 9 – Computing a + (−b) Where 1 ≤ b &lt; a ≤ 127</vt:lpstr>
      <vt:lpstr>Example 9 – Solution</vt:lpstr>
      <vt:lpstr>Example 9 – Solution</vt:lpstr>
      <vt:lpstr>Computer Addition with Negative Integers</vt:lpstr>
      <vt:lpstr>Computer Addition with Negative Integers</vt:lpstr>
      <vt:lpstr>Example 10 – Computing (−a) + (−b) Where 1 ≤ a, b ≤ 128, and 1 ≤ a + b ≤ 128</vt:lpstr>
      <vt:lpstr>Example 10 – Solution</vt:lpstr>
      <vt:lpstr>Example 10 – Solution</vt:lpstr>
      <vt:lpstr>PowerPoint Presentation</vt:lpstr>
      <vt:lpstr>Hexadecimal Notation</vt:lpstr>
      <vt:lpstr>Hexadecimal Notation</vt:lpstr>
      <vt:lpstr>Hexadecimal Notation</vt:lpstr>
      <vt:lpstr>Example 11 – Converting from Hexadecimal to Decimal Notation</vt:lpstr>
      <vt:lpstr>Hexadecimal Notation</vt:lpstr>
      <vt:lpstr>Example 12 – Converting from Hexadecimal to Binary Notation</vt:lpstr>
      <vt:lpstr>Example 12 – Solution</vt:lpstr>
      <vt:lpstr>Hexadecimal Notation</vt:lpstr>
      <vt:lpstr>Example 13 – Converting from Binary to Hexadecimal Notation</vt:lpstr>
      <vt:lpstr>Example 13 –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Rob Alexander</cp:lastModifiedBy>
  <cp:revision>508</cp:revision>
  <dcterms:created xsi:type="dcterms:W3CDTF">2010-10-18T10:39:55Z</dcterms:created>
  <dcterms:modified xsi:type="dcterms:W3CDTF">2018-01-20T13:53:16Z</dcterms:modified>
</cp:coreProperties>
</file>