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740" r:id="rId2"/>
  </p:sldMasterIdLst>
  <p:notesMasterIdLst>
    <p:notesMasterId r:id="rId29"/>
  </p:notesMasterIdLst>
  <p:sldIdLst>
    <p:sldId id="431" r:id="rId3"/>
    <p:sldId id="433" r:id="rId4"/>
    <p:sldId id="434" r:id="rId5"/>
    <p:sldId id="410" r:id="rId6"/>
    <p:sldId id="411" r:id="rId7"/>
    <p:sldId id="412" r:id="rId8"/>
    <p:sldId id="413" r:id="rId9"/>
    <p:sldId id="416" r:id="rId10"/>
    <p:sldId id="418" r:id="rId11"/>
    <p:sldId id="419" r:id="rId12"/>
    <p:sldId id="421" r:id="rId13"/>
    <p:sldId id="422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24" r:id="rId23"/>
    <p:sldId id="429" r:id="rId24"/>
    <p:sldId id="427" r:id="rId25"/>
    <p:sldId id="426" r:id="rId26"/>
    <p:sldId id="425" r:id="rId27"/>
    <p:sldId id="43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05">
          <p15:clr>
            <a:srgbClr val="A4A3A4"/>
          </p15:clr>
        </p15:guide>
        <p15:guide id="4" orient="horz" pos="1097">
          <p15:clr>
            <a:srgbClr val="A4A3A4"/>
          </p15:clr>
        </p15:guide>
        <p15:guide id="5" pos="404">
          <p15:clr>
            <a:srgbClr val="A4A3A4"/>
          </p15:clr>
        </p15:guide>
        <p15:guide id="6" pos="692">
          <p15:clr>
            <a:srgbClr val="A4A3A4"/>
          </p15:clr>
        </p15:guide>
        <p15:guide id="7" pos="968">
          <p15:clr>
            <a:srgbClr val="A4A3A4"/>
          </p15:clr>
        </p15:guide>
        <p15:guide id="8" pos="1244">
          <p15:clr>
            <a:srgbClr val="A4A3A4"/>
          </p15:clr>
        </p15:guide>
        <p15:guide id="9" orient="horz" pos="2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7635"/>
    <a:srgbClr val="FFFF00"/>
    <a:srgbClr val="CCFFCC"/>
    <a:srgbClr val="BBE0E3"/>
    <a:srgbClr val="007FA3"/>
    <a:srgbClr val="00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4" autoAdjust="0"/>
  </p:normalViewPr>
  <p:slideViewPr>
    <p:cSldViewPr>
      <p:cViewPr varScale="1">
        <p:scale>
          <a:sx n="80" d="100"/>
          <a:sy n="80" d="100"/>
        </p:scale>
        <p:origin x="758" y="58"/>
      </p:cViewPr>
      <p:guideLst>
        <p:guide orient="horz" pos="2160"/>
        <p:guide pos="2880"/>
        <p:guide orient="horz" pos="705"/>
        <p:guide orient="horz" pos="1097"/>
        <p:guide pos="404"/>
        <p:guide pos="692"/>
        <p:guide pos="968"/>
        <p:guide pos="1244"/>
        <p:guide orient="horz" pos="2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2285381-5154-4920-9C38-13E9047F70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4A695B0-6535-48D0-88BF-7E818AA2E6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38D0249-E3E7-48EE-895D-2107A113E4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4FC94902-A9DE-4C1D-A77A-D23F607B8C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F92BA166-301C-420C-B641-6CF375E97E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DFB2EF31-BD41-4415-A0EF-13E86300F6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6FE92D3-9267-4EF5-86BA-B7BC05B4AB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8F04FC3-E041-465C-B292-B7F7FE658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F84FA1-FCA4-4EE1-9C79-0051B1CCFCFD}" type="slidenum">
              <a:rPr kumimoji="0" lang="en-US" altLang="en-US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63278AB-51ED-48F8-B969-90A630914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E07BD97-434A-4B0A-8583-BA5D29BBA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63D225E5-A714-4A0E-897F-6BE0091B7A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0E5CA441-9DF7-4820-9B37-9472E5E5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3FD3CA5A-511D-41CF-97E5-CC8EE41CB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FA8E8EF-9921-48C3-96C7-4056DC21EDBA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AE6469E0-7480-49E0-BB10-C3938DCBC3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C1DDF10-C4F6-4F06-A0D3-69D2CDAD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FB5F477E-51FB-4D94-8317-05FC87A1B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E230595-CD04-45C1-878F-FF686BA3CCDB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4596A5C4-48A6-491B-901A-28F99E2FC5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E20AC8E9-8390-43A8-B3EA-5C180845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1CDBED98-087A-413B-9DF5-3065F6DD2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893DE04-07AF-4552-A4B1-D14A55E643BD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9B5AD6DA-D577-4A57-AEA0-A6141ED58D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FD2D20E-100E-4BBA-94F5-A6B71DD2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9F1C8CCD-A37F-4817-A3EF-C1378E597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2D91B3F-322C-42E1-A670-8863004583B2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FC16F573-39A9-48BE-B08F-4BD5CFEEEA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81F61752-9174-4142-B53A-7D866CC6C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70DAFCC5-6E70-41DB-A333-81F932286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70A0C5-953B-49AE-BB43-E9EB045EC805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E34C31E4-80F2-48A4-9C54-8ED7C0E8E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26923664-6750-4333-830A-7B5AB236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197BA397-A3F0-46CB-A9FC-C118127C6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081B32A-8BFF-4B92-A6DC-DB900D952902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G_Bar_Blue_USLetter_RGB">
            <a:extLst>
              <a:ext uri="{FF2B5EF4-FFF2-40B4-BE49-F238E27FC236}">
                <a16:creationId xmlns:a16="http://schemas.microsoft.com/office/drawing/2014/main" id="{124CB465-1B7E-4846-AD69-7A572CF578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>
            <a:extLst>
              <a:ext uri="{FF2B5EF4-FFF2-40B4-BE49-F238E27FC236}">
                <a16:creationId xmlns:a16="http://schemas.microsoft.com/office/drawing/2014/main" id="{8D946176-D416-4007-A83C-36FC7DBA8C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629C36"/>
                </a:solidFill>
                <a:latin typeface="Tw Cen MT" pitchFamily="34" charset="0"/>
              </a:rPr>
              <a:t>C H A P T E R  7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834FF5E8-A825-45AA-87A7-6AADADD79F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Arrays and the </a:t>
            </a:r>
            <a:r>
              <a:rPr lang="en-US" altLang="en-US" sz="3600" b="1" dirty="0" err="1">
                <a:latin typeface="Tw Cen MT" pitchFamily="34" charset="0"/>
              </a:rPr>
              <a:t>ArrayList</a:t>
            </a:r>
            <a:r>
              <a:rPr lang="en-US" altLang="en-US" sz="3600" b="1" dirty="0">
                <a:latin typeface="Tw Cen MT" pitchFamily="34" charset="0"/>
              </a:rPr>
              <a:t>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09F04-72ED-4D3C-8DD2-CAD5DB4B63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8600" y="533400"/>
            <a:ext cx="4511675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82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78A81-B6B7-4CF5-8504-326DA8679C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AED91B2-116A-4652-9959-51FA3047F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82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C1F2A-6423-4D81-AA81-97A71C9F64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C77FB57-05AF-4CA1-A431-948EEED09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30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">
            <a:extLst>
              <a:ext uri="{FF2B5EF4-FFF2-40B4-BE49-F238E27FC236}">
                <a16:creationId xmlns:a16="http://schemas.microsoft.com/office/drawing/2014/main" id="{858C79AF-623C-4C47-B8EA-92A6B6C7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>
            <a:solidFill>
              <a:srgbClr val="007FA3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>
              <a:defRPr/>
            </a:pPr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8580A4BB-033B-4BE7-8220-15DDD2C0DAD2}"/>
              </a:ext>
            </a:extLst>
          </p:cNvPr>
          <p:cNvSpPr txBox="1">
            <a:spLocks noGrp="1"/>
          </p:cNvSpPr>
          <p:nvPr>
            <p:ph type="ftr" idx="10"/>
          </p:nvPr>
        </p:nvSpPr>
        <p:spPr/>
        <p:txBody>
          <a:bodyPr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Shape 22">
            <a:extLst>
              <a:ext uri="{FF2B5EF4-FFF2-40B4-BE49-F238E27FC236}">
                <a16:creationId xmlns:a16="http://schemas.microsoft.com/office/drawing/2014/main" id="{96B6E102-37CD-40E6-89C7-A8EA54B8237F}"/>
              </a:ext>
            </a:extLst>
          </p:cNvPr>
          <p:cNvSpPr txBox="1">
            <a:spLocks noGrp="1"/>
          </p:cNvSpPr>
          <p:nvPr>
            <p:ph type="dt" idx="11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Shape 23">
            <a:extLst>
              <a:ext uri="{FF2B5EF4-FFF2-40B4-BE49-F238E27FC236}">
                <a16:creationId xmlns:a16="http://schemas.microsoft.com/office/drawing/2014/main" id="{5D1CD273-F813-4C34-B31A-7BB0B4F4F3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60F0A1-4BDD-4905-A895-F340C3DE6E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95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15EDC46D-C933-4B25-8D5C-30109AB38938}"/>
              </a:ext>
            </a:extLst>
          </p:cNvPr>
          <p:cNvSpPr txBox="1"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273AB0D1-7B6D-4C18-8D4C-84522203F009}"/>
              </a:ext>
            </a:extLst>
          </p:cNvPr>
          <p:cNvSpPr txBox="1"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6A967C03-692C-4EE6-99F9-E24A476CE2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CC0094-C33C-4E63-B2F9-9A79432DC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64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42">
            <a:extLst>
              <a:ext uri="{FF2B5EF4-FFF2-40B4-BE49-F238E27FC236}">
                <a16:creationId xmlns:a16="http://schemas.microsoft.com/office/drawing/2014/main" id="{73B8A124-C5AB-43C7-8E21-A6534962E713}"/>
              </a:ext>
            </a:extLst>
          </p:cNvPr>
          <p:cNvSpPr txBox="1">
            <a:spLocks noGrp="1"/>
          </p:cNvSpPr>
          <p:nvPr>
            <p:ph type="ftr" idx="10"/>
          </p:nvPr>
        </p:nvSpPr>
        <p:spPr>
          <a:xfrm>
            <a:off x="93663" y="6165850"/>
            <a:ext cx="8596312" cy="234950"/>
          </a:xfrm>
        </p:spPr>
        <p:txBody>
          <a:bodyPr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Shape 43">
            <a:extLst>
              <a:ext uri="{FF2B5EF4-FFF2-40B4-BE49-F238E27FC236}">
                <a16:creationId xmlns:a16="http://schemas.microsoft.com/office/drawing/2014/main" id="{E618481F-D707-426A-B9D7-7020136968F9}"/>
              </a:ext>
            </a:extLst>
          </p:cNvPr>
          <p:cNvSpPr txBox="1">
            <a:spLocks noGrp="1"/>
          </p:cNvSpPr>
          <p:nvPr>
            <p:ph type="dt" idx="11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Shape 44">
            <a:extLst>
              <a:ext uri="{FF2B5EF4-FFF2-40B4-BE49-F238E27FC236}">
                <a16:creationId xmlns:a16="http://schemas.microsoft.com/office/drawing/2014/main" id="{25D8A169-60A6-4DD0-94A4-B85380D402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320289-1F33-4126-9AB8-60C13DC76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80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bjective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18871" marR="0" lvl="0" indent="-93471" algn="l" rtl="0">
              <a:spcBef>
                <a:spcPts val="1500"/>
              </a:spcBef>
              <a:buClr>
                <a:srgbClr val="007FA3"/>
              </a:buClr>
              <a:buSzPct val="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69913" marR="0" lvl="1" indent="-188912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01E6DA10-B521-4769-9F38-6188189E4581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CC31E892-AC20-4AC8-9915-BD9DE643CF8A}"/>
              </a:ext>
            </a:extLst>
          </p:cNvPr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38944B48-047A-4B98-9057-B090632C912B}"/>
              </a:ext>
            </a:extLst>
          </p:cNvPr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C8CF2-8171-4CDC-BD2F-67767800D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696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C2A71859-8EBB-4379-9D06-137B604D599B}"/>
              </a:ext>
            </a:extLst>
          </p:cNvPr>
          <p:cNvSpPr txBox="1">
            <a:spLocks noGrp="1"/>
          </p:cNvSpPr>
          <p:nvPr>
            <p:ph type="ftr" idx="10"/>
          </p:nvPr>
        </p:nvSpPr>
        <p:spPr/>
        <p:txBody>
          <a:bodyPr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Shape 57">
            <a:extLst>
              <a:ext uri="{FF2B5EF4-FFF2-40B4-BE49-F238E27FC236}">
                <a16:creationId xmlns:a16="http://schemas.microsoft.com/office/drawing/2014/main" id="{D58D6054-AF06-4697-B575-52CA06271A90}"/>
              </a:ext>
            </a:extLst>
          </p:cNvPr>
          <p:cNvSpPr txBox="1">
            <a:spLocks noGrp="1"/>
          </p:cNvSpPr>
          <p:nvPr>
            <p:ph type="dt" idx="11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Shape 58">
            <a:extLst>
              <a:ext uri="{FF2B5EF4-FFF2-40B4-BE49-F238E27FC236}">
                <a16:creationId xmlns:a16="http://schemas.microsoft.com/office/drawing/2014/main" id="{7D21DF3A-6D30-40CD-ABAA-427E902527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E793830-CB47-43C4-9BD7-2E446C702F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6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A4E2672C-5429-4A1E-8A17-BBB7F17F545A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3">
            <a:extLst>
              <a:ext uri="{FF2B5EF4-FFF2-40B4-BE49-F238E27FC236}">
                <a16:creationId xmlns:a16="http://schemas.microsoft.com/office/drawing/2014/main" id="{F2A123BC-B054-4C5F-96FE-1319C196C22A}"/>
              </a:ext>
            </a:extLst>
          </p:cNvPr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hape 14">
            <a:extLst>
              <a:ext uri="{FF2B5EF4-FFF2-40B4-BE49-F238E27FC236}">
                <a16:creationId xmlns:a16="http://schemas.microsoft.com/office/drawing/2014/main" id="{1F1B7932-0D7D-4B09-B778-850A59C61269}"/>
              </a:ext>
            </a:extLst>
          </p:cNvPr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CBE55-882C-497E-935D-EA9587081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173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BD761BB5-C64C-4045-A84D-887A248AE195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EF546710-00A2-47E5-BC05-6E7815033FAA}"/>
              </a:ext>
            </a:extLst>
          </p:cNvPr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2904D1EF-C1EF-4646-AB2D-D18E41890C83}"/>
              </a:ext>
            </a:extLst>
          </p:cNvPr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4CA85-8FC3-4212-9128-DF6118050B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534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" name="Shape 12">
            <a:extLst>
              <a:ext uri="{FF2B5EF4-FFF2-40B4-BE49-F238E27FC236}">
                <a16:creationId xmlns:a16="http://schemas.microsoft.com/office/drawing/2014/main" id="{A978B87F-EC30-4C76-8323-EBB583268FCE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hape 13">
            <a:extLst>
              <a:ext uri="{FF2B5EF4-FFF2-40B4-BE49-F238E27FC236}">
                <a16:creationId xmlns:a16="http://schemas.microsoft.com/office/drawing/2014/main" id="{7A9F2B13-D568-413A-B3DB-ECB028BCA7E9}"/>
              </a:ext>
            </a:extLst>
          </p:cNvPr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62C96CE6-54B3-4E05-A1BD-21740A807217}"/>
              </a:ext>
            </a:extLst>
          </p:cNvPr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FA0F09-F638-4EF1-AF47-6F451818AC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12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14B80-76D1-44E9-B6EE-D2878D9D65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739692E-AEDA-4333-8E33-BB1760730E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877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1">
            <a:extLst>
              <a:ext uri="{FF2B5EF4-FFF2-40B4-BE49-F238E27FC236}">
                <a16:creationId xmlns:a16="http://schemas.microsoft.com/office/drawing/2014/main" id="{C55612EB-F085-4B78-A6D5-DC27A250242F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3C4CA739-7E4B-4DDF-80E8-B60DADF036D2}"/>
              </a:ext>
            </a:extLst>
          </p:cNvPr>
          <p:cNvSpPr txBox="1"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195D04F-322B-434F-8DFB-9A12B2AF11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3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AB0279-F26A-4B53-B002-8C02081BAC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62C0072-2DAE-4609-83D6-AD8DABF98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8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3E11C6-1276-4692-BDD9-12CE28F89A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DC20358-9929-4550-B0AD-3E10B8458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08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A4DE0A-9062-4CB9-A6D3-5838F32998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9FFAF39-6330-4083-980D-49DFA73ACF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65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FE57E26-5217-4F1B-B61E-C4869FD036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71F489F-7E00-46DF-969E-0D2ED28EE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5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D4E076A-D9AC-4054-A2FF-1AF62F7EDECD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7EED3DE-8C2D-4756-8DF2-0C8B445519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46E398-D60E-4B01-AB64-2F7C19D869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>
                <a:solidFill>
                  <a:srgbClr val="000000"/>
                </a:solidFill>
                <a:latin typeface=" Arial"/>
              </a:rPr>
              <a:t>©2013 Pearson Education, Inc. Upper Saddle River, NJ. All Rights Reserved.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7DA545D-273E-46FF-94EA-EAB180C4C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7-</a:t>
            </a:r>
            <a:fld id="{8E92E474-90DE-44A5-8A8E-C3982E3C4F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40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1087F90-3228-4CE0-9B40-CDF7FB80F5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D1CDF70-E8CE-4C5E-A11E-D89DC469E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87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84DEDE-F8A8-4D4F-9698-A4AEC96FE9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8BCA6AA-3F0A-4FB3-B1CF-0A175FA17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57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>
              <a:ext uri="{FF2B5EF4-FFF2-40B4-BE49-F238E27FC236}">
                <a16:creationId xmlns:a16="http://schemas.microsoft.com/office/drawing/2014/main" id="{09388956-253B-475C-BC6E-6DE9F945684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BAEBE655-434A-41AD-8C5D-F3A4EAA1CF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B89DD44F-BA43-45BD-ADCC-B9233D620FE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C5C1CBFF-AA3D-4080-BA35-31DA86092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5CAB30D7-8548-4379-8A6E-CCF47E105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6E4D657-48FD-43C1-BDD2-6FF27EA65B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Rectangle 4">
            <a:extLst>
              <a:ext uri="{FF2B5EF4-FFF2-40B4-BE49-F238E27FC236}">
                <a16:creationId xmlns:a16="http://schemas.microsoft.com/office/drawing/2014/main" id="{75324D9D-C66B-412F-9907-68878626FB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 Arial"/>
              </a:rPr>
              <a:t>©2019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5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10">
            <a:extLst>
              <a:ext uri="{FF2B5EF4-FFF2-40B4-BE49-F238E27FC236}">
                <a16:creationId xmlns:a16="http://schemas.microsoft.com/office/drawing/2014/main" id="{AF55F0FB-3DF7-4E02-AE23-06F4333ADA8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457200" y="215900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2051" name="Shape 11">
            <a:extLst>
              <a:ext uri="{FF2B5EF4-FFF2-40B4-BE49-F238E27FC236}">
                <a16:creationId xmlns:a16="http://schemas.microsoft.com/office/drawing/2014/main" id="{E7E2D534-1A10-4ABA-B29D-1181925C62F4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2" name="Shape 12">
            <a:extLst>
              <a:ext uri="{FF2B5EF4-FFF2-40B4-BE49-F238E27FC236}">
                <a16:creationId xmlns:a16="http://schemas.microsoft.com/office/drawing/2014/main" id="{5B0327C7-3A05-4F57-848B-1A8998153BC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93663" y="6172200"/>
            <a:ext cx="8596312" cy="23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Shape 13">
            <a:extLst>
              <a:ext uri="{FF2B5EF4-FFF2-40B4-BE49-F238E27FC236}">
                <a16:creationId xmlns:a16="http://schemas.microsoft.com/office/drawing/2014/main" id="{A4FF43F3-B64E-436F-A78D-9255890C09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335713" y="112713"/>
            <a:ext cx="2133600" cy="182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Shape 14">
            <a:extLst>
              <a:ext uri="{FF2B5EF4-FFF2-40B4-BE49-F238E27FC236}">
                <a16:creationId xmlns:a16="http://schemas.microsoft.com/office/drawing/2014/main" id="{EC305F3F-8018-4613-8A80-04BA131FB9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9313" y="112713"/>
            <a:ext cx="552450" cy="1825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r">
              <a:buSzPct val="25000"/>
              <a:defRPr sz="9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924037EE-BF64-4DC5-847B-416C4BF0FB8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Shape 15" descr="Pearson Logo">
            <a:extLst>
              <a:ext uri="{FF2B5EF4-FFF2-40B4-BE49-F238E27FC236}">
                <a16:creationId xmlns:a16="http://schemas.microsoft.com/office/drawing/2014/main" id="{F98B6162-5C46-4F19-B1FA-7821EA1CAA1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6429375"/>
            <a:ext cx="9175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16">
            <a:extLst>
              <a:ext uri="{FF2B5EF4-FFF2-40B4-BE49-F238E27FC236}">
                <a16:creationId xmlns:a16="http://schemas.microsoft.com/office/drawing/2014/main" id="{624E7F09-019B-49F0-A98C-899866A327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00200" y="6429375"/>
            <a:ext cx="71628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200" dirty="0">
                <a:latin typeface="Verdana" panose="020B0604030504040204" pitchFamily="34" charset="0"/>
              </a:rPr>
              <a:t>Copyright © 2019, 2016, 2013 Pearson Education, Inc.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49" r:id="rId4"/>
    <p:sldLayoutId id="2147483958" r:id="rId5"/>
    <p:sldLayoutId id="2147483950" r:id="rId6"/>
    <p:sldLayoutId id="2147483951" r:id="rId7"/>
    <p:sldLayoutId id="2147483952" r:id="rId8"/>
    <p:sldLayoutId id="21474839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7417264-4BEC-424F-B137-BBA29CBDB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347663"/>
            <a:ext cx="8229600" cy="1709737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Copying Objects,</a:t>
            </a:r>
            <a:b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</a:b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Memory Mapping,</a:t>
            </a:r>
            <a:b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</a:br>
            <a: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Privacy Leaks</a:t>
            </a:r>
            <a:b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</a:br>
            <a:br>
              <a:rPr lang="en-US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</a:br>
            <a:endParaRPr lang="en-IN" altLang="en-US" sz="32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267" name="Text Placeholder 3">
            <a:extLst>
              <a:ext uri="{FF2B5EF4-FFF2-40B4-BE49-F238E27FC236}">
                <a16:creationId xmlns:a16="http://schemas.microsoft.com/office/drawing/2014/main" id="{38B6BEBA-C00D-4C7F-828D-F62C482F3F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86000" y="2514600"/>
            <a:ext cx="3962400" cy="7620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Montgomery College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Computer Science Department</a:t>
            </a:r>
            <a:endParaRPr lang="en-IN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6727FFE-51BE-450F-8E9A-D000B8014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code Example of the Driver Demo Class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F6DB5DC1-4F4D-4DF5-98E9-0EFBE76848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419225"/>
            <a:ext cx="8534400" cy="4905375"/>
          </a:xfrm>
        </p:spPr>
        <p:txBody>
          <a:bodyPr/>
          <a:lstStyle/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public class demoCopyDriver {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public static void main(String[] args) {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</a:t>
            </a:r>
            <a:endParaRPr lang="en-US" altLang="en-US" sz="1200" b="1">
              <a:solidFill>
                <a:srgbClr val="007635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Student student1 = new Student ("John","1234","cmsc203", "2323"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);</a:t>
            </a: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//create a student object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</a:t>
            </a:r>
            <a:r>
              <a:rPr lang="en-US" altLang="en-US" sz="120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 creates a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shallow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n-US" altLang="en-US" sz="120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copy of studnt1 object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Student student2 = new Student(student1);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//Show information for student1 and student2 objects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System.out.println(student1);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System.out.println(student2);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 i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</a:t>
            </a: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//Change course information for student1 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student1.changeCourse("cmsc204", "2324");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System.out.println(student1);   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System.out.println(student2);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}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}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F10376-614C-4959-B4D4-8809FBE4525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733800"/>
            <a:ext cx="5181600" cy="584200"/>
            <a:chOff x="3733800" y="3733800"/>
            <a:chExt cx="5181600" cy="584775"/>
          </a:xfrm>
        </p:grpSpPr>
        <p:sp>
          <p:nvSpPr>
            <p:cNvPr id="22537" name="TextBox 36">
              <a:extLst>
                <a:ext uri="{FF2B5EF4-FFF2-40B4-BE49-F238E27FC236}">
                  <a16:creationId xmlns:a16="http://schemas.microsoft.com/office/drawing/2014/main" id="{6B02E553-6B5B-43F0-9239-1F19B93E1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0464" y="3733800"/>
              <a:ext cx="3744936" cy="5847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Student John, 1234 ,Course  cmsc203,2323</a:t>
              </a:r>
            </a:p>
            <a:p>
              <a:r>
                <a:rPr lang="en-US" altLang="en-US" sz="1600"/>
                <a:t>Student John, 1234 ,Course cmsc203, 2323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65074AE-7E1D-4794-96AA-8596FEEF6114}"/>
                </a:ext>
              </a:extLst>
            </p:cNvPr>
            <p:cNvCxnSpPr/>
            <p:nvPr/>
          </p:nvCxnSpPr>
          <p:spPr>
            <a:xfrm>
              <a:off x="3733800" y="4026188"/>
              <a:ext cx="1371600" cy="88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F7F1D9-1992-40F7-8BD0-E2A2B3352F8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068888" cy="776288"/>
            <a:chOff x="3733804" y="5333339"/>
            <a:chExt cx="5068764" cy="777052"/>
          </a:xfrm>
        </p:grpSpPr>
        <p:sp>
          <p:nvSpPr>
            <p:cNvPr id="22535" name="TextBox 41">
              <a:extLst>
                <a:ext uri="{FF2B5EF4-FFF2-40B4-BE49-F238E27FC236}">
                  <a16:creationId xmlns:a16="http://schemas.microsoft.com/office/drawing/2014/main" id="{4FA8414B-2E0D-4DFE-81D7-29E97E34F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632" y="5525616"/>
              <a:ext cx="3744936" cy="5847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Student John, 1234 ,Course cmsc204, 2324</a:t>
              </a:r>
            </a:p>
            <a:p>
              <a:r>
                <a:rPr lang="en-US" altLang="en-US" sz="1600"/>
                <a:t>Student John, 1234 ,Course cmsc204, 2324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7E8348-B086-4BA3-B984-74848A6A412A}"/>
                </a:ext>
              </a:extLst>
            </p:cNvPr>
            <p:cNvCxnSpPr/>
            <p:nvPr/>
          </p:nvCxnSpPr>
          <p:spPr>
            <a:xfrm>
              <a:off x="3733804" y="5333339"/>
              <a:ext cx="1219170" cy="484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279399B-31A5-4F8E-8BF0-A98708F2B438}"/>
              </a:ext>
            </a:extLst>
          </p:cNvPr>
          <p:cNvSpPr/>
          <p:nvPr/>
        </p:nvSpPr>
        <p:spPr>
          <a:xfrm>
            <a:off x="5605463" y="5059363"/>
            <a:ext cx="30813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information for student 2 has also changed!!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6F190E6-EA97-4693-A058-71421043C0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229600" cy="10842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code Example of the Student and Course Class (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Deep copy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521F7-B1D0-4DDC-8E70-0B4C2805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9220200" cy="5410200"/>
          </a:xfrm>
        </p:spPr>
        <p:txBody>
          <a:bodyPr/>
          <a:lstStyle/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Course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Student(String name, String id,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this.name = 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this.id = 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 new Course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//Copy constructor, will cause a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of Student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Student(Student s)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s.name;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this.id = s.id;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//Object copy of the Course Object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this.course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Course (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s.getCourse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getCrsName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s.getCourse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getCrsId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//Change course for the student to a new course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course.setCrsId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course.setCrsName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"Student " + name +", " +  id + " ," +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course 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7527A-267B-4C66-9AE9-274D3D399B46}"/>
              </a:ext>
            </a:extLst>
          </p:cNvPr>
          <p:cNvSpPr txBox="1"/>
          <p:nvPr/>
        </p:nvSpPr>
        <p:spPr>
          <a:xfrm>
            <a:off x="5638800" y="1508125"/>
            <a:ext cx="3886200" cy="46640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Course(String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"Course 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"," +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6B28704-F58B-4AF5-8448-5B9FB07325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code Example of the Driver Demo Class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9E2AC21F-F8D9-4B62-9586-4498269EF9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0" y="1419225"/>
            <a:ext cx="8534400" cy="4905375"/>
          </a:xfrm>
        </p:spPr>
        <p:txBody>
          <a:bodyPr/>
          <a:lstStyle/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public class demoCopyDriver {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public static void main(String[] args) {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</a:t>
            </a:r>
            <a:endParaRPr lang="en-US" altLang="en-US" sz="1200" b="1">
              <a:solidFill>
                <a:srgbClr val="007635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Student student1 = new Student ("John","1234","cmsc203", "2323"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);</a:t>
            </a: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//create a student object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//create a student object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</a:t>
            </a:r>
            <a:r>
              <a:rPr lang="en-US" altLang="en-US" sz="120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 creates a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Deep</a:t>
            </a: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n-US" altLang="en-US" sz="120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copy of studnt1 object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Student student2 = new Student(student1);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//Show information for student1 and student2 objects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System.out.println(student1);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System.out.println(student2);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 i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</a:t>
            </a: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endParaRPr lang="en-US" altLang="en-US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 b="1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//Change course information for student1 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student1.changeCourse("cmsc204", "2324");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System.out.println(student1);    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System.out.println(student2);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}</a:t>
            </a:r>
          </a:p>
          <a:p>
            <a:pPr marL="330200" indent="-22860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D984DA-98F4-4EB7-80E8-BCBAA4D21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4108450"/>
            <a:ext cx="3744913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cmsc203, 2323</a:t>
            </a:r>
          </a:p>
          <a:p>
            <a:r>
              <a:rPr lang="en-US" altLang="en-US" sz="1600"/>
              <a:t>Student John, 1234 ,Course cmsc203, 2323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BE439F-5205-4351-B27D-E3907AB3D6C6}"/>
              </a:ext>
            </a:extLst>
          </p:cNvPr>
          <p:cNvCxnSpPr/>
          <p:nvPr/>
        </p:nvCxnSpPr>
        <p:spPr>
          <a:xfrm>
            <a:off x="3686175" y="4311650"/>
            <a:ext cx="137160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8A9F91-0C0B-424E-95FC-F9C0E1D51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526088"/>
            <a:ext cx="3744913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cmsc204, 2324</a:t>
            </a:r>
          </a:p>
          <a:p>
            <a:r>
              <a:rPr lang="en-US" altLang="en-US" sz="1600"/>
              <a:t>Student John, 1234 ,Course cmsc203, 2323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EB801C-DF57-4454-AB9F-F0A9F7352994}"/>
              </a:ext>
            </a:extLst>
          </p:cNvPr>
          <p:cNvCxnSpPr/>
          <p:nvPr/>
        </p:nvCxnSpPr>
        <p:spPr>
          <a:xfrm>
            <a:off x="3886200" y="5715000"/>
            <a:ext cx="1066800" cy="10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0FA8245-5335-4F37-B689-CA5C979584C2}"/>
              </a:ext>
            </a:extLst>
          </p:cNvPr>
          <p:cNvSpPr/>
          <p:nvPr/>
        </p:nvSpPr>
        <p:spPr>
          <a:xfrm>
            <a:off x="5605463" y="5059363"/>
            <a:ext cx="30813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information for student 2 has NOT changed!!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ADD35D1-21DF-4C5E-AB4D-6D0D6562AE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813" y="188913"/>
            <a:ext cx="8229600" cy="573087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Copying Arrays (1 of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285F4-EC3E-47BD-B39B-656FD61B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38" y="838200"/>
            <a:ext cx="8539162" cy="56784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Copying </a:t>
            </a:r>
            <a:r>
              <a:rPr lang="en-US" b="1" dirty="0">
                <a:cs typeface="Times New Roman" panose="02020603050405020304" pitchFamily="18" charset="0"/>
              </a:rPr>
              <a:t>arrays</a:t>
            </a:r>
            <a:r>
              <a:rPr lang="en-US" dirty="0">
                <a:cs typeface="Times New Roman" panose="02020603050405020304" pitchFamily="18" charset="0"/>
              </a:rPr>
              <a:t> is not different from copying objects because an array is considered a </a:t>
            </a:r>
            <a:r>
              <a:rPr lang="en-US" b="1" dirty="0">
                <a:cs typeface="Times New Roman" panose="02020603050405020304" pitchFamily="18" charset="0"/>
              </a:rPr>
              <a:t>reference</a:t>
            </a:r>
            <a:r>
              <a:rPr lang="en-US" dirty="0">
                <a:cs typeface="Times New Roman" panose="02020603050405020304" pitchFamily="18" charset="0"/>
              </a:rPr>
              <a:t> to data.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Reference copy </a:t>
            </a:r>
            <a:r>
              <a:rPr lang="en-US" dirty="0">
                <a:cs typeface="Times New Roman" panose="02020603050405020304" pitchFamily="18" charset="0"/>
              </a:rPr>
              <a:t>- where the reference to the original array is returned.</a:t>
            </a:r>
          </a:p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It is technically not considered a copy</a:t>
            </a:r>
          </a:p>
          <a:p>
            <a:pPr marL="0" indent="0">
              <a:buFont typeface="Arial"/>
              <a:buNone/>
              <a:defRPr/>
            </a:pPr>
            <a:endParaRPr lang="en-US" sz="1400" dirty="0"/>
          </a:p>
          <a:p>
            <a:pPr marL="0" indent="0">
              <a:buFont typeface="Arial"/>
              <a:buNone/>
              <a:defRPr/>
            </a:pPr>
            <a:endParaRPr lang="en-US" sz="1400" dirty="0"/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public class Pound { 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…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sz="1800" dirty="0"/>
              <a:t>public Dog[] </a:t>
            </a:r>
            <a:r>
              <a:rPr lang="en-US" sz="1800" dirty="0" err="1"/>
              <a:t>referenceCopy</a:t>
            </a:r>
            <a:r>
              <a:rPr lang="en-US" sz="1800" dirty="0"/>
              <a:t> (Dog[] puppies) {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sz="1800" dirty="0"/>
              <a:t>	return puppies; 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sz="1800" dirty="0"/>
              <a:t>}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1DBA01-BAF5-445C-905D-AA6393073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14157"/>
              </p:ext>
            </p:extLst>
          </p:nvPr>
        </p:nvGraphicFramePr>
        <p:xfrm>
          <a:off x="5334000" y="3581400"/>
          <a:ext cx="1003300" cy="87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55" marR="68555" marT="45703" marB="4570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55" marR="68555" marT="45703" marB="45703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12" name="TextBox 5">
            <a:extLst>
              <a:ext uri="{FF2B5EF4-FFF2-40B4-BE49-F238E27FC236}">
                <a16:creationId xmlns:a16="http://schemas.microsoft.com/office/drawing/2014/main" id="{ABE2DC8A-D5A1-4DB7-82BB-E82CF4F6B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3133725"/>
            <a:ext cx="2085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Stack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53467F6-9B28-406F-A0CE-E1A5B09B53A6}"/>
              </a:ext>
            </a:extLst>
          </p:cNvPr>
          <p:cNvSpPr/>
          <p:nvPr/>
        </p:nvSpPr>
        <p:spPr>
          <a:xfrm>
            <a:off x="6934200" y="3581400"/>
            <a:ext cx="1612900" cy="1703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14" name="TextBox 7">
            <a:extLst>
              <a:ext uri="{FF2B5EF4-FFF2-40B4-BE49-F238E27FC236}">
                <a16:creationId xmlns:a16="http://schemas.microsoft.com/office/drawing/2014/main" id="{4A0018CB-39C5-4E2D-B662-1584F27A9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3" y="3143250"/>
            <a:ext cx="2085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Heap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A10EF7-BB43-42D6-9B7F-F3862856A3ED}"/>
              </a:ext>
            </a:extLst>
          </p:cNvPr>
          <p:cNvGraphicFramePr>
            <a:graphicFrameLocks noGrp="1"/>
          </p:cNvGraphicFramePr>
          <p:nvPr/>
        </p:nvGraphicFramePr>
        <p:xfrm>
          <a:off x="7237413" y="3835400"/>
          <a:ext cx="1006476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633" marR="68633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2B2DBA-382C-42FD-A023-D3C4FAD522D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067425" y="3987800"/>
            <a:ext cx="116998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17D8B5-5C3F-444B-8BDE-85E23BB96AE5}"/>
              </a:ext>
            </a:extLst>
          </p:cNvPr>
          <p:cNvSpPr txBox="1"/>
          <p:nvPr/>
        </p:nvSpPr>
        <p:spPr>
          <a:xfrm>
            <a:off x="4442412" y="4019550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puppies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BDEC3A-A48F-45A6-ACF5-7E720356ACC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315200" y="4102100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5F46E28-CADE-42A0-AA4F-EBB8AD5B50E3}"/>
              </a:ext>
            </a:extLst>
          </p:cNvPr>
          <p:cNvSpPr/>
          <p:nvPr/>
        </p:nvSpPr>
        <p:spPr>
          <a:xfrm>
            <a:off x="7086600" y="4267200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DF9FD3-2134-4C71-9DF1-11C358C83943}"/>
              </a:ext>
            </a:extLst>
          </p:cNvPr>
          <p:cNvSpPr/>
          <p:nvPr/>
        </p:nvSpPr>
        <p:spPr>
          <a:xfrm>
            <a:off x="7315200" y="4586712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FCEA82-4365-4518-8B5F-A55A3B024A5A}"/>
              </a:ext>
            </a:extLst>
          </p:cNvPr>
          <p:cNvSpPr/>
          <p:nvPr/>
        </p:nvSpPr>
        <p:spPr>
          <a:xfrm>
            <a:off x="7509289" y="4912581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4D358D-46BD-417D-B37E-209BABC27F8D}"/>
              </a:ext>
            </a:extLst>
          </p:cNvPr>
          <p:cNvSpPr/>
          <p:nvPr/>
        </p:nvSpPr>
        <p:spPr>
          <a:xfrm>
            <a:off x="7780337" y="4567666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629473-6358-4126-BD04-BF976FB42C32}"/>
              </a:ext>
            </a:extLst>
          </p:cNvPr>
          <p:cNvSpPr/>
          <p:nvPr/>
        </p:nvSpPr>
        <p:spPr>
          <a:xfrm>
            <a:off x="7941443" y="4289298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B06D38-1EAF-4B11-B151-CB91E2554748}"/>
              </a:ext>
            </a:extLst>
          </p:cNvPr>
          <p:cNvCxnSpPr>
            <a:cxnSpLocks/>
          </p:cNvCxnSpPr>
          <p:nvPr/>
        </p:nvCxnSpPr>
        <p:spPr>
          <a:xfrm>
            <a:off x="7543800" y="4102100"/>
            <a:ext cx="7938" cy="49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DF6F6A-E0B3-434A-A2DE-42EC4F6C756B}"/>
              </a:ext>
            </a:extLst>
          </p:cNvPr>
          <p:cNvCxnSpPr>
            <a:cxnSpLocks/>
          </p:cNvCxnSpPr>
          <p:nvPr/>
        </p:nvCxnSpPr>
        <p:spPr>
          <a:xfrm>
            <a:off x="7728744" y="4112465"/>
            <a:ext cx="18290" cy="79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C2FB2A-362F-4859-AE83-9C7EDFA0B93E}"/>
              </a:ext>
            </a:extLst>
          </p:cNvPr>
          <p:cNvCxnSpPr>
            <a:cxnSpLocks/>
          </p:cNvCxnSpPr>
          <p:nvPr/>
        </p:nvCxnSpPr>
        <p:spPr>
          <a:xfrm>
            <a:off x="7945698" y="4126333"/>
            <a:ext cx="5693" cy="4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B9A46A-1FF6-4F1A-818C-5B9EA91BF6A5}"/>
              </a:ext>
            </a:extLst>
          </p:cNvPr>
          <p:cNvCxnSpPr>
            <a:cxnSpLocks/>
          </p:cNvCxnSpPr>
          <p:nvPr/>
        </p:nvCxnSpPr>
        <p:spPr>
          <a:xfrm>
            <a:off x="8139044" y="4112465"/>
            <a:ext cx="0" cy="1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189606E-166A-4091-924C-FC923EE3BF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Copying Arrays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B805-2D50-49E8-BFB9-B86CF5EE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63" y="1235075"/>
            <a:ext cx="8294687" cy="51577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Shallow copy </a:t>
            </a:r>
            <a:r>
              <a:rPr lang="en-US" dirty="0">
                <a:cs typeface="Times New Roman" panose="02020603050405020304" pitchFamily="18" charset="0"/>
              </a:rPr>
              <a:t>-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where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 new array reference is created that points to a new array, but the new array points to the same reference addresses inside the original array .</a:t>
            </a:r>
            <a:endParaRPr lang="en-US" dirty="0"/>
          </a:p>
          <a:p>
            <a:pPr marL="0" indent="0">
              <a:buFont typeface="Arial"/>
              <a:buNone/>
              <a:defRPr/>
            </a:pPr>
            <a:endParaRPr lang="en-US" dirty="0"/>
          </a:p>
          <a:p>
            <a:pPr marL="457200" lvl="1" indent="0">
              <a:buFont typeface="Arial"/>
              <a:buNone/>
              <a:defRPr/>
            </a:pPr>
            <a:r>
              <a:rPr lang="en-US" dirty="0"/>
              <a:t>public class Pound { 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dirty="0"/>
              <a:t>	…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dirty="0"/>
              <a:t>public Dog[] </a:t>
            </a:r>
            <a:r>
              <a:rPr lang="en-US" dirty="0" err="1"/>
              <a:t>shallowCopy</a:t>
            </a:r>
            <a:r>
              <a:rPr lang="en-US" dirty="0"/>
              <a:t>(</a:t>
            </a:r>
            <a:r>
              <a:rPr lang="en-US" sz="1800" dirty="0"/>
              <a:t>Dog[] puppies</a:t>
            </a:r>
            <a:r>
              <a:rPr lang="en-US" dirty="0"/>
              <a:t>) {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Dog[] copy = new Dog[</a:t>
            </a:r>
            <a:r>
              <a:rPr lang="en-US" dirty="0" err="1"/>
              <a:t>puppies.length</a:t>
            </a:r>
            <a:r>
              <a:rPr lang="en-US" dirty="0"/>
              <a:t>];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copy.length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{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	copy[</a:t>
            </a:r>
            <a:r>
              <a:rPr lang="en-US" dirty="0" err="1"/>
              <a:t>i</a:t>
            </a:r>
            <a:r>
              <a:rPr lang="en-US" dirty="0"/>
              <a:t>] = puppies[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}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return copy;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dirty="0"/>
              <a:t>}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dirty="0"/>
              <a:t>}</a:t>
            </a:r>
            <a:endParaRPr lang="en-US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D278BB-3001-4D7D-B28B-41118DD6D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19167"/>
              </p:ext>
            </p:extLst>
          </p:nvPr>
        </p:nvGraphicFramePr>
        <p:xfrm>
          <a:off x="5641246" y="3267075"/>
          <a:ext cx="990600" cy="170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2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618" marR="68618" marT="45717" marB="4571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618" marR="68618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2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618" marR="68618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38" name="TextBox 4">
            <a:extLst>
              <a:ext uri="{FF2B5EF4-FFF2-40B4-BE49-F238E27FC236}">
                <a16:creationId xmlns:a16="http://schemas.microsoft.com/office/drawing/2014/main" id="{005C7156-8AE5-4D6A-ABE2-24DA9B129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4" y="3154618"/>
            <a:ext cx="208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Stack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614649-5D40-4E74-B980-24732C72FFCA}"/>
              </a:ext>
            </a:extLst>
          </p:cNvPr>
          <p:cNvSpPr/>
          <p:nvPr/>
        </p:nvSpPr>
        <p:spPr>
          <a:xfrm>
            <a:off x="6902450" y="3267075"/>
            <a:ext cx="1612900" cy="2219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40" name="TextBox 7">
            <a:extLst>
              <a:ext uri="{FF2B5EF4-FFF2-40B4-BE49-F238E27FC236}">
                <a16:creationId xmlns:a16="http://schemas.microsoft.com/office/drawing/2014/main" id="{366409CA-D850-448F-9EE4-AABA32838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913" y="2878138"/>
            <a:ext cx="208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Heap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AFC8D6-804F-44A1-8740-F06B3C941F0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00800" y="3508951"/>
            <a:ext cx="849906" cy="48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95B428-4F32-4508-B5A6-36E3A2B67D1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351588" y="4573163"/>
            <a:ext cx="915961" cy="53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8C24F01-F306-4E04-AF1D-7E6D0F541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34965"/>
              </p:ext>
            </p:extLst>
          </p:nvPr>
        </p:nvGraphicFramePr>
        <p:xfrm>
          <a:off x="7250706" y="3356551"/>
          <a:ext cx="1004888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85EB0-20DB-4468-A9D2-1D4CAC97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96822"/>
              </p:ext>
            </p:extLst>
          </p:nvPr>
        </p:nvGraphicFramePr>
        <p:xfrm>
          <a:off x="7267549" y="4953000"/>
          <a:ext cx="1004888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BCEA-EC7A-42D2-BF97-A50D23100BD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315200" y="3657600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5B027B2-DD29-4220-B81F-C9AC1B1661C4}"/>
              </a:ext>
            </a:extLst>
          </p:cNvPr>
          <p:cNvSpPr/>
          <p:nvPr/>
        </p:nvSpPr>
        <p:spPr>
          <a:xfrm>
            <a:off x="7086600" y="3822700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1464A2-2C3A-40DF-ADEB-006EAC9FE096}"/>
              </a:ext>
            </a:extLst>
          </p:cNvPr>
          <p:cNvSpPr/>
          <p:nvPr/>
        </p:nvSpPr>
        <p:spPr>
          <a:xfrm>
            <a:off x="7315200" y="4142212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629B0C-3583-485C-A04D-E07E62D83EAB}"/>
              </a:ext>
            </a:extLst>
          </p:cNvPr>
          <p:cNvSpPr/>
          <p:nvPr/>
        </p:nvSpPr>
        <p:spPr>
          <a:xfrm>
            <a:off x="7524550" y="4458123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DE6E3F-7E50-41C6-8098-4F2E0A32A844}"/>
              </a:ext>
            </a:extLst>
          </p:cNvPr>
          <p:cNvSpPr/>
          <p:nvPr/>
        </p:nvSpPr>
        <p:spPr>
          <a:xfrm>
            <a:off x="7780337" y="4123166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0D6D4B-2CDA-4CB8-B168-E3873C129AB8}"/>
              </a:ext>
            </a:extLst>
          </p:cNvPr>
          <p:cNvSpPr/>
          <p:nvPr/>
        </p:nvSpPr>
        <p:spPr>
          <a:xfrm>
            <a:off x="7941443" y="3844798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E567C5-1F96-4562-BCAB-0E8860DC19C5}"/>
              </a:ext>
            </a:extLst>
          </p:cNvPr>
          <p:cNvCxnSpPr>
            <a:cxnSpLocks/>
          </p:cNvCxnSpPr>
          <p:nvPr/>
        </p:nvCxnSpPr>
        <p:spPr>
          <a:xfrm>
            <a:off x="7543800" y="3657600"/>
            <a:ext cx="7938" cy="49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89C099-80B4-4231-BBD4-02CBAF140704}"/>
              </a:ext>
            </a:extLst>
          </p:cNvPr>
          <p:cNvCxnSpPr>
            <a:cxnSpLocks/>
          </p:cNvCxnSpPr>
          <p:nvPr/>
        </p:nvCxnSpPr>
        <p:spPr>
          <a:xfrm>
            <a:off x="7728744" y="3667965"/>
            <a:ext cx="18290" cy="79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A5A1D1-E855-453A-B6FE-1C4C7E1BA2FC}"/>
              </a:ext>
            </a:extLst>
          </p:cNvPr>
          <p:cNvCxnSpPr>
            <a:cxnSpLocks/>
          </p:cNvCxnSpPr>
          <p:nvPr/>
        </p:nvCxnSpPr>
        <p:spPr>
          <a:xfrm>
            <a:off x="7945698" y="3681833"/>
            <a:ext cx="5693" cy="4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9301A7-C425-4C2D-9D6C-79F7F9755893}"/>
              </a:ext>
            </a:extLst>
          </p:cNvPr>
          <p:cNvCxnSpPr>
            <a:cxnSpLocks/>
          </p:cNvCxnSpPr>
          <p:nvPr/>
        </p:nvCxnSpPr>
        <p:spPr>
          <a:xfrm>
            <a:off x="8139044" y="3667965"/>
            <a:ext cx="0" cy="1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7AF3D6-E34B-49F7-A66E-91C7E920A0D4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7753150" y="4686723"/>
            <a:ext cx="0" cy="21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153EFC-8ED6-4EAA-8D9A-6D7162511B50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7543800" y="4370812"/>
            <a:ext cx="7938" cy="58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C2DD37-0513-4D42-97DC-5D877EB58B2A}"/>
              </a:ext>
            </a:extLst>
          </p:cNvPr>
          <p:cNvCxnSpPr>
            <a:cxnSpLocks/>
          </p:cNvCxnSpPr>
          <p:nvPr/>
        </p:nvCxnSpPr>
        <p:spPr>
          <a:xfrm flipH="1" flipV="1">
            <a:off x="7295951" y="4073398"/>
            <a:ext cx="17743" cy="86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343207-54EE-47EC-B6AF-730614319F8B}"/>
              </a:ext>
            </a:extLst>
          </p:cNvPr>
          <p:cNvCxnSpPr>
            <a:cxnSpLocks/>
          </p:cNvCxnSpPr>
          <p:nvPr/>
        </p:nvCxnSpPr>
        <p:spPr>
          <a:xfrm flipH="1" flipV="1">
            <a:off x="8028062" y="4370812"/>
            <a:ext cx="7938" cy="58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6A6ED8-168B-4818-8500-517F05D57E4C}"/>
              </a:ext>
            </a:extLst>
          </p:cNvPr>
          <p:cNvCxnSpPr>
            <a:cxnSpLocks/>
          </p:cNvCxnSpPr>
          <p:nvPr/>
        </p:nvCxnSpPr>
        <p:spPr>
          <a:xfrm flipH="1" flipV="1">
            <a:off x="8185727" y="4092306"/>
            <a:ext cx="17743" cy="86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6FCFA4-8A45-47B9-863C-934D9C7711FD}"/>
              </a:ext>
            </a:extLst>
          </p:cNvPr>
          <p:cNvSpPr txBox="1"/>
          <p:nvPr/>
        </p:nvSpPr>
        <p:spPr>
          <a:xfrm>
            <a:off x="4807356" y="4300199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puppies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5C4808-CD62-49E9-932E-069FFEC35821}"/>
              </a:ext>
            </a:extLst>
          </p:cNvPr>
          <p:cNvSpPr txBox="1"/>
          <p:nvPr/>
        </p:nvSpPr>
        <p:spPr>
          <a:xfrm>
            <a:off x="5047807" y="388202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1AD5E46-1079-421B-A113-E38D87A1A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315913"/>
            <a:ext cx="8610600" cy="763587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Copying Arrays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A6B5-EE18-406D-8541-C2CABE2E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447088" cy="4953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Deep copy </a:t>
            </a:r>
            <a:r>
              <a:rPr lang="en-US" sz="2600" dirty="0">
                <a:cs typeface="Times New Roman" panose="02020603050405020304" pitchFamily="18" charset="0"/>
              </a:rPr>
              <a:t>-</a:t>
            </a:r>
            <a:r>
              <a:rPr lang="en-US" sz="2600" i="1" dirty="0">
                <a:cs typeface="Times New Roman" panose="02020603050405020304" pitchFamily="18" charset="0"/>
              </a:rPr>
              <a:t> </a:t>
            </a:r>
            <a:r>
              <a:rPr lang="en-US" sz="2600" dirty="0">
                <a:cs typeface="Times New Roman" panose="02020603050405020304" pitchFamily="18" charset="0"/>
              </a:rPr>
              <a:t>where</a:t>
            </a:r>
            <a:r>
              <a:rPr lang="en-US" sz="2600" i="1" dirty="0">
                <a:cs typeface="Times New Roman" panose="02020603050405020304" pitchFamily="18" charset="0"/>
              </a:rPr>
              <a:t> </a:t>
            </a:r>
            <a:r>
              <a:rPr lang="en-US" sz="2600" dirty="0">
                <a:cs typeface="Times New Roman" panose="02020603050405020304" pitchFamily="18" charset="0"/>
              </a:rPr>
              <a:t>a new array is created (from the original array) and it points to a different reference address. The objects pointed to by the original array are also new objects (assuming the objects have a copy constructor).  Must use the keyword “new” for the elements of the original array.</a:t>
            </a:r>
          </a:p>
          <a:p>
            <a:pPr>
              <a:defRPr/>
            </a:pPr>
            <a:endParaRPr lang="en-US" dirty="0"/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public class Pound { 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	…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sz="1800" dirty="0"/>
              <a:t>public Dog[] </a:t>
            </a:r>
            <a:r>
              <a:rPr lang="en-US" sz="1800" dirty="0" err="1"/>
              <a:t>deepCopy</a:t>
            </a:r>
            <a:r>
              <a:rPr lang="en-US" sz="1800" dirty="0"/>
              <a:t>(Dog[] puppies) {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Dog[] copy = new Dog[</a:t>
            </a:r>
            <a:r>
              <a:rPr lang="en-US" dirty="0" err="1"/>
              <a:t>puppies.length</a:t>
            </a:r>
            <a:r>
              <a:rPr lang="en-US" dirty="0"/>
              <a:t>];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copy.length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	copy[</a:t>
            </a:r>
            <a:r>
              <a:rPr lang="en-US" dirty="0" err="1"/>
              <a:t>i</a:t>
            </a:r>
            <a:r>
              <a:rPr lang="en-US" dirty="0"/>
              <a:t>] = new Dog(puppies[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}</a:t>
            </a:r>
          </a:p>
          <a:p>
            <a:pPr marL="1371600" lvl="3" indent="0">
              <a:buFont typeface="Arial"/>
              <a:buNone/>
              <a:defRPr/>
            </a:pPr>
            <a:r>
              <a:rPr lang="en-US" dirty="0"/>
              <a:t>return copy;</a:t>
            </a:r>
          </a:p>
          <a:p>
            <a:pPr marL="914400" lvl="2" indent="0">
              <a:buFont typeface="Noto Sans Symbols"/>
              <a:buNone/>
              <a:defRPr/>
            </a:pPr>
            <a:r>
              <a:rPr lang="en-US" sz="1800" dirty="0"/>
              <a:t>}</a:t>
            </a:r>
          </a:p>
          <a:p>
            <a:pPr marL="457200" lvl="1" indent="0">
              <a:buFont typeface="Arial"/>
              <a:buNone/>
              <a:defRPr/>
            </a:pPr>
            <a:r>
              <a:rPr lang="en-US" sz="1800" dirty="0"/>
              <a:t>}</a:t>
            </a:r>
          </a:p>
          <a:p>
            <a:pPr marL="457200" lvl="1" indent="0">
              <a:buFont typeface="Arial"/>
              <a:buNone/>
              <a:defRPr/>
            </a:pPr>
            <a:endParaRPr lang="en-US" sz="1800" dirty="0"/>
          </a:p>
          <a:p>
            <a:pPr marL="457200" lvl="1" indent="0">
              <a:buFont typeface="Arial"/>
              <a:buNone/>
              <a:defRPr/>
            </a:pPr>
            <a:endParaRPr lang="en-US" sz="1800" dirty="0"/>
          </a:p>
          <a:p>
            <a:pPr marL="457200" lvl="1" indent="0">
              <a:buFont typeface="Arial"/>
              <a:buNone/>
              <a:defRPr/>
            </a:pPr>
            <a:endParaRPr lang="en-US" sz="1800" dirty="0"/>
          </a:p>
          <a:p>
            <a:pPr>
              <a:defRPr/>
            </a:pPr>
            <a:endParaRPr lang="en-US" dirty="0"/>
          </a:p>
        </p:txBody>
      </p:sp>
      <p:sp>
        <p:nvSpPr>
          <p:cNvPr id="28691" name="Slide Number Placeholder 12">
            <a:extLst>
              <a:ext uri="{FF2B5EF4-FFF2-40B4-BE49-F238E27FC236}">
                <a16:creationId xmlns:a16="http://schemas.microsoft.com/office/drawing/2014/main" id="{C9215C72-3B39-4E80-A473-EDD39436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3663" y="6172200"/>
            <a:ext cx="8596312" cy="234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25" bIns="91425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>
              <a:buSzTx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1-</a:t>
            </a:r>
            <a:fld id="{D209C71C-177D-4B4A-B3CF-F94FBE142953}" type="slidenum"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pPr algn="l">
                <a:buSzTx/>
              </a:pPr>
              <a:t>15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C4F0F88-398A-4266-81CE-B4189F3DC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60975"/>
              </p:ext>
            </p:extLst>
          </p:nvPr>
        </p:nvGraphicFramePr>
        <p:xfrm>
          <a:off x="5977796" y="3048000"/>
          <a:ext cx="990600" cy="170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2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618" marR="68618" marT="45717" marB="4571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618" marR="68618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2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618" marR="68618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4">
            <a:extLst>
              <a:ext uri="{FF2B5EF4-FFF2-40B4-BE49-F238E27FC236}">
                <a16:creationId xmlns:a16="http://schemas.microsoft.com/office/drawing/2014/main" id="{13B5964C-0FF8-478A-A34F-9E1A58A9A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4" y="2935543"/>
            <a:ext cx="208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Stack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FDFFCB11-87AB-4365-A191-6D7B0EE3FEC4}"/>
              </a:ext>
            </a:extLst>
          </p:cNvPr>
          <p:cNvSpPr/>
          <p:nvPr/>
        </p:nvSpPr>
        <p:spPr>
          <a:xfrm>
            <a:off x="7239000" y="3048000"/>
            <a:ext cx="1612900" cy="3124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AD651F49-C4A5-414B-B29F-E995BF5AD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463" y="2659063"/>
            <a:ext cx="208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Heap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E26115-D67E-44F2-8EDB-C8A743F99DB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737350" y="3289876"/>
            <a:ext cx="849906" cy="48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1D3894-4FF2-4AFE-BB62-784B16A1DBF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688138" y="4354088"/>
            <a:ext cx="944363" cy="151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99E0EC-5A82-4998-B9D5-2B09DACA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67867"/>
              </p:ext>
            </p:extLst>
          </p:nvPr>
        </p:nvGraphicFramePr>
        <p:xfrm>
          <a:off x="7587256" y="3137476"/>
          <a:ext cx="1004888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DF9A48-86A1-47F8-83A8-BFECFC9C28D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51750" y="3438525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199B548-2315-48A8-BA58-3D07C48C65EA}"/>
              </a:ext>
            </a:extLst>
          </p:cNvPr>
          <p:cNvSpPr/>
          <p:nvPr/>
        </p:nvSpPr>
        <p:spPr>
          <a:xfrm>
            <a:off x="7423150" y="3603625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931197-911E-4E88-9EFB-3678170888DC}"/>
              </a:ext>
            </a:extLst>
          </p:cNvPr>
          <p:cNvSpPr/>
          <p:nvPr/>
        </p:nvSpPr>
        <p:spPr>
          <a:xfrm>
            <a:off x="7651750" y="3923137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37B1B4-C3AA-453D-8C14-ABB111C1D4B2}"/>
              </a:ext>
            </a:extLst>
          </p:cNvPr>
          <p:cNvSpPr/>
          <p:nvPr/>
        </p:nvSpPr>
        <p:spPr>
          <a:xfrm>
            <a:off x="7861100" y="4239048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FD9548-5DF6-444A-8A7B-FD2F019B0592}"/>
              </a:ext>
            </a:extLst>
          </p:cNvPr>
          <p:cNvSpPr/>
          <p:nvPr/>
        </p:nvSpPr>
        <p:spPr>
          <a:xfrm>
            <a:off x="8116887" y="3904091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4A5ED3-F6C3-4092-B3F3-3DAFD8C99FC0}"/>
              </a:ext>
            </a:extLst>
          </p:cNvPr>
          <p:cNvSpPr/>
          <p:nvPr/>
        </p:nvSpPr>
        <p:spPr>
          <a:xfrm>
            <a:off x="8277993" y="3625723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B841B0-D034-462A-97D7-296A91191791}"/>
              </a:ext>
            </a:extLst>
          </p:cNvPr>
          <p:cNvCxnSpPr>
            <a:cxnSpLocks/>
          </p:cNvCxnSpPr>
          <p:nvPr/>
        </p:nvCxnSpPr>
        <p:spPr>
          <a:xfrm>
            <a:off x="7880350" y="3438525"/>
            <a:ext cx="7938" cy="49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D3EE62-9A33-42F5-B186-93512C6A236B}"/>
              </a:ext>
            </a:extLst>
          </p:cNvPr>
          <p:cNvCxnSpPr>
            <a:cxnSpLocks/>
          </p:cNvCxnSpPr>
          <p:nvPr/>
        </p:nvCxnSpPr>
        <p:spPr>
          <a:xfrm>
            <a:off x="8065294" y="3448890"/>
            <a:ext cx="18290" cy="79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E00009-6B39-434D-9AD9-FFF72DBA59A7}"/>
              </a:ext>
            </a:extLst>
          </p:cNvPr>
          <p:cNvCxnSpPr>
            <a:cxnSpLocks/>
          </p:cNvCxnSpPr>
          <p:nvPr/>
        </p:nvCxnSpPr>
        <p:spPr>
          <a:xfrm>
            <a:off x="8282248" y="3462758"/>
            <a:ext cx="5693" cy="43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0C5C61-391C-4F4C-9DDF-C21545304D40}"/>
              </a:ext>
            </a:extLst>
          </p:cNvPr>
          <p:cNvCxnSpPr>
            <a:cxnSpLocks/>
          </p:cNvCxnSpPr>
          <p:nvPr/>
        </p:nvCxnSpPr>
        <p:spPr>
          <a:xfrm>
            <a:off x="8475594" y="3448890"/>
            <a:ext cx="0" cy="1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DD0B7E-F184-4B19-8D9D-72710C314E1C}"/>
              </a:ext>
            </a:extLst>
          </p:cNvPr>
          <p:cNvSpPr txBox="1"/>
          <p:nvPr/>
        </p:nvSpPr>
        <p:spPr>
          <a:xfrm>
            <a:off x="5143906" y="4081124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puppies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2C9642-78E9-4915-B7F8-A39C12194292}"/>
              </a:ext>
            </a:extLst>
          </p:cNvPr>
          <p:cNvSpPr txBox="1"/>
          <p:nvPr/>
        </p:nvSpPr>
        <p:spPr>
          <a:xfrm>
            <a:off x="5384357" y="366294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copy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B0FE526-54E4-48FB-AD3F-CF427E09B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96119"/>
              </p:ext>
            </p:extLst>
          </p:nvPr>
        </p:nvGraphicFramePr>
        <p:xfrm>
          <a:off x="7632501" y="5713843"/>
          <a:ext cx="1004888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24" marR="685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val 40">
            <a:extLst>
              <a:ext uri="{FF2B5EF4-FFF2-40B4-BE49-F238E27FC236}">
                <a16:creationId xmlns:a16="http://schemas.microsoft.com/office/drawing/2014/main" id="{F4220B38-346B-4764-9D5D-42511FD7D10F}"/>
              </a:ext>
            </a:extLst>
          </p:cNvPr>
          <p:cNvSpPr/>
          <p:nvPr/>
        </p:nvSpPr>
        <p:spPr>
          <a:xfrm>
            <a:off x="7451552" y="4583543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F17B15-63EB-4D11-9FF6-8B34C02F9A9D}"/>
              </a:ext>
            </a:extLst>
          </p:cNvPr>
          <p:cNvSpPr/>
          <p:nvPr/>
        </p:nvSpPr>
        <p:spPr>
          <a:xfrm>
            <a:off x="7680152" y="4903055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3DE6B7-994F-40D0-A741-6C05B33B9E87}"/>
              </a:ext>
            </a:extLst>
          </p:cNvPr>
          <p:cNvSpPr/>
          <p:nvPr/>
        </p:nvSpPr>
        <p:spPr>
          <a:xfrm>
            <a:off x="7889502" y="5218966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900421F-32F2-4322-8945-6CC9F31B2CA9}"/>
              </a:ext>
            </a:extLst>
          </p:cNvPr>
          <p:cNvSpPr/>
          <p:nvPr/>
        </p:nvSpPr>
        <p:spPr>
          <a:xfrm>
            <a:off x="8145289" y="4884009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7F4392-81DA-44BE-BD00-C8F68BEBBF0F}"/>
              </a:ext>
            </a:extLst>
          </p:cNvPr>
          <p:cNvSpPr/>
          <p:nvPr/>
        </p:nvSpPr>
        <p:spPr>
          <a:xfrm>
            <a:off x="8306395" y="4605641"/>
            <a:ext cx="4572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pup5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CDEF45-2715-4333-897C-4F878BD7B26E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8118102" y="5447566"/>
            <a:ext cx="0" cy="21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CC2DAC-802D-4B1A-B745-F4F7E0FC79D2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7908752" y="5131655"/>
            <a:ext cx="7938" cy="58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51FC3B-82B2-4D2F-8DA1-0B60C8192BCF}"/>
              </a:ext>
            </a:extLst>
          </p:cNvPr>
          <p:cNvCxnSpPr>
            <a:cxnSpLocks/>
          </p:cNvCxnSpPr>
          <p:nvPr/>
        </p:nvCxnSpPr>
        <p:spPr>
          <a:xfrm flipH="1" flipV="1">
            <a:off x="7660903" y="4834241"/>
            <a:ext cx="17743" cy="86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09D041-DAAA-45FE-9F9B-52575E12E8E2}"/>
              </a:ext>
            </a:extLst>
          </p:cNvPr>
          <p:cNvCxnSpPr>
            <a:cxnSpLocks/>
          </p:cNvCxnSpPr>
          <p:nvPr/>
        </p:nvCxnSpPr>
        <p:spPr>
          <a:xfrm flipH="1" flipV="1">
            <a:off x="8393014" y="5131655"/>
            <a:ext cx="7938" cy="58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BAFC7B-B36E-450C-AA1E-DA300089C6AA}"/>
              </a:ext>
            </a:extLst>
          </p:cNvPr>
          <p:cNvCxnSpPr>
            <a:cxnSpLocks/>
          </p:cNvCxnSpPr>
          <p:nvPr/>
        </p:nvCxnSpPr>
        <p:spPr>
          <a:xfrm flipH="1" flipV="1">
            <a:off x="8550679" y="4853149"/>
            <a:ext cx="17743" cy="86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2">
            <a:extLst>
              <a:ext uri="{FF2B5EF4-FFF2-40B4-BE49-F238E27FC236}">
                <a16:creationId xmlns:a16="http://schemas.microsoft.com/office/drawing/2014/main" id="{A91C786C-3F10-4064-B85C-2D3935B90590}"/>
              </a:ext>
            </a:extLst>
          </p:cNvPr>
          <p:cNvGrpSpPr>
            <a:grpSpLocks/>
          </p:cNvGrpSpPr>
          <p:nvPr/>
        </p:nvGrpSpPr>
        <p:grpSpPr bwMode="auto">
          <a:xfrm>
            <a:off x="524669" y="2743200"/>
            <a:ext cx="7789862" cy="3657600"/>
            <a:chOff x="287833" y="990600"/>
            <a:chExt cx="7789367" cy="3657600"/>
          </a:xfrm>
        </p:grpSpPr>
        <p:sp>
          <p:nvSpPr>
            <p:cNvPr id="29702" name="Rectangle 15">
              <a:extLst>
                <a:ext uri="{FF2B5EF4-FFF2-40B4-BE49-F238E27FC236}">
                  <a16:creationId xmlns:a16="http://schemas.microsoft.com/office/drawing/2014/main" id="{3512A354-376F-48A6-9060-91C6DF7FF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465262"/>
              <a:ext cx="5029200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703" name="Rectangle 32">
              <a:extLst>
                <a:ext uri="{FF2B5EF4-FFF2-40B4-BE49-F238E27FC236}">
                  <a16:creationId xmlns:a16="http://schemas.microsoft.com/office/drawing/2014/main" id="{785349FD-C89A-409C-A833-9DFF0AF5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65262"/>
              <a:ext cx="1190318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704" name="Text Box 55">
              <a:extLst>
                <a:ext uri="{FF2B5EF4-FFF2-40B4-BE49-F238E27FC236}">
                  <a16:creationId xmlns:a16="http://schemas.microsoft.com/office/drawing/2014/main" id="{63430DC1-19DD-4572-82E1-B12C831B0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657" y="99060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29705" name="Text Box 55">
              <a:extLst>
                <a:ext uri="{FF2B5EF4-FFF2-40B4-BE49-F238E27FC236}">
                  <a16:creationId xmlns:a16="http://schemas.microsoft.com/office/drawing/2014/main" id="{07821D90-EE97-4AF3-98E7-E90504753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008" y="9906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Heap</a:t>
              </a:r>
            </a:p>
          </p:txBody>
        </p:sp>
        <p:grpSp>
          <p:nvGrpSpPr>
            <p:cNvPr id="29706" name="Group 5">
              <a:extLst>
                <a:ext uri="{FF2B5EF4-FFF2-40B4-BE49-F238E27FC236}">
                  <a16:creationId xmlns:a16="http://schemas.microsoft.com/office/drawing/2014/main" id="{95874D9D-715F-4F86-954C-FBA42E635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057" y="1752600"/>
              <a:ext cx="518143" cy="2438400"/>
              <a:chOff x="3368057" y="1752600"/>
              <a:chExt cx="518143" cy="24384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0453D8-6C08-43C3-9BE9-8AF7526617C3}"/>
                  </a:ext>
                </a:extLst>
              </p:cNvPr>
              <p:cNvSpPr/>
              <p:nvPr/>
            </p:nvSpPr>
            <p:spPr>
              <a:xfrm>
                <a:off x="3367387" y="1752600"/>
                <a:ext cx="519079" cy="2438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3BE0489-40D7-4B9C-96DE-0E977332551E}"/>
                  </a:ext>
                </a:extLst>
              </p:cNvPr>
              <p:cNvCxnSpPr/>
              <p:nvPr/>
            </p:nvCxnSpPr>
            <p:spPr>
              <a:xfrm>
                <a:off x="3367387" y="2503488"/>
                <a:ext cx="5190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E1F135C-6583-42DC-ADD4-3E6B0C2FE44C}"/>
                  </a:ext>
                </a:extLst>
              </p:cNvPr>
              <p:cNvCxnSpPr/>
              <p:nvPr/>
            </p:nvCxnSpPr>
            <p:spPr>
              <a:xfrm>
                <a:off x="3367387" y="2947988"/>
                <a:ext cx="5190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7C7D038-4CC1-47A6-80AD-E97E484F28DC}"/>
                  </a:ext>
                </a:extLst>
              </p:cNvPr>
              <p:cNvCxnSpPr/>
              <p:nvPr/>
            </p:nvCxnSpPr>
            <p:spPr>
              <a:xfrm>
                <a:off x="3367387" y="2057400"/>
                <a:ext cx="5190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0EBDEE7-C5FE-4838-8D9A-A68D078FD859}"/>
                  </a:ext>
                </a:extLst>
              </p:cNvPr>
              <p:cNvCxnSpPr/>
              <p:nvPr/>
            </p:nvCxnSpPr>
            <p:spPr>
              <a:xfrm>
                <a:off x="3367387" y="3394075"/>
                <a:ext cx="5190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9791D76-3216-4794-961B-5F57A14E140D}"/>
                  </a:ext>
                </a:extLst>
              </p:cNvPr>
              <p:cNvCxnSpPr/>
              <p:nvPr/>
            </p:nvCxnSpPr>
            <p:spPr>
              <a:xfrm>
                <a:off x="3367387" y="3840163"/>
                <a:ext cx="5190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7" name="TextBox 6">
              <a:extLst>
                <a:ext uri="{FF2B5EF4-FFF2-40B4-BE49-F238E27FC236}">
                  <a16:creationId xmlns:a16="http://schemas.microsoft.com/office/drawing/2014/main" id="{A056B034-A8C8-4674-A979-69E944DFC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139" y="1658236"/>
              <a:ext cx="312906" cy="201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  <a:p>
              <a:pPr>
                <a:spcAft>
                  <a:spcPts val="400"/>
                </a:spcAft>
              </a:pPr>
              <a:r>
                <a:rPr lang="en-US" altLang="en-US"/>
                <a:t>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5D6791-1C74-462D-BA82-CC4309F8D9F7}"/>
                </a:ext>
              </a:extLst>
            </p:cNvPr>
            <p:cNvCxnSpPr/>
            <p:nvPr/>
          </p:nvCxnSpPr>
          <p:spPr>
            <a:xfrm>
              <a:off x="762465" y="4191000"/>
              <a:ext cx="1190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9" name="TextBox 9">
              <a:extLst>
                <a:ext uri="{FF2B5EF4-FFF2-40B4-BE49-F238E27FC236}">
                  <a16:creationId xmlns:a16="http://schemas.microsoft.com/office/drawing/2014/main" id="{B86657D8-C774-4477-BA2F-48E3F6CF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33" y="3729335"/>
              <a:ext cx="149271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b       1234</a:t>
              </a:r>
            </a:p>
            <a:p>
              <a:r>
                <a:rPr lang="en-US" altLang="en-US"/>
                <a:t>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5004679-7450-4E69-BFA9-3D67B0B8D2EC}"/>
                </a:ext>
              </a:extLst>
            </p:cNvPr>
            <p:cNvCxnSpPr>
              <a:endCxn id="3" idx="1"/>
            </p:cNvCxnSpPr>
            <p:nvPr/>
          </p:nvCxnSpPr>
          <p:spPr>
            <a:xfrm flipV="1">
              <a:off x="1424411" y="2971800"/>
              <a:ext cx="1942977" cy="1509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646BB7-03C1-4B51-9CFE-7169B4138247}"/>
              </a:ext>
            </a:extLst>
          </p:cNvPr>
          <p:cNvSpPr txBox="1"/>
          <p:nvPr/>
        </p:nvSpPr>
        <p:spPr>
          <a:xfrm>
            <a:off x="491231" y="669389"/>
            <a:ext cx="76200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Draw the memory map of the following int and of the one-dimensional array of type int. Remember that primitive data elements go directly in the stack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[] a = new </a:t>
            </a:r>
            <a:r>
              <a:rPr lang="en-US" dirty="0" err="1"/>
              <a:t>int</a:t>
            </a:r>
            <a:r>
              <a:rPr lang="en-US" dirty="0"/>
              <a:t>[6];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b = 1234;</a:t>
            </a:r>
          </a:p>
          <a:p>
            <a:pPr>
              <a:defRPr/>
            </a:pP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79DE8D-CA13-411C-A76B-873ED0E50811}"/>
              </a:ext>
            </a:extLst>
          </p:cNvPr>
          <p:cNvCxnSpPr/>
          <p:nvPr/>
        </p:nvCxnSpPr>
        <p:spPr>
          <a:xfrm>
            <a:off x="999331" y="5461000"/>
            <a:ext cx="119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20">
            <a:extLst>
              <a:ext uri="{FF2B5EF4-FFF2-40B4-BE49-F238E27FC236}">
                <a16:creationId xmlns:a16="http://schemas.microsoft.com/office/drawing/2014/main" id="{32F66520-8EA6-4D37-B096-0D9449C52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4775"/>
            <a:ext cx="731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 b="1" dirty="0"/>
              <a:t>Memory Map Examples: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12">
            <a:extLst>
              <a:ext uri="{FF2B5EF4-FFF2-40B4-BE49-F238E27FC236}">
                <a16:creationId xmlns:a16="http://schemas.microsoft.com/office/drawing/2014/main" id="{03D8E53F-626C-4B51-8943-2639A7EBDBF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67000"/>
            <a:ext cx="7721600" cy="3657600"/>
            <a:chOff x="356308" y="990600"/>
            <a:chExt cx="7720892" cy="3657600"/>
          </a:xfrm>
        </p:grpSpPr>
        <p:sp>
          <p:nvSpPr>
            <p:cNvPr id="31751" name="Rectangle 15">
              <a:extLst>
                <a:ext uri="{FF2B5EF4-FFF2-40B4-BE49-F238E27FC236}">
                  <a16:creationId xmlns:a16="http://schemas.microsoft.com/office/drawing/2014/main" id="{BEE83353-9B70-4ED9-A1AA-03BB5285C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465262"/>
              <a:ext cx="5029200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752" name="Rectangle 32">
              <a:extLst>
                <a:ext uri="{FF2B5EF4-FFF2-40B4-BE49-F238E27FC236}">
                  <a16:creationId xmlns:a16="http://schemas.microsoft.com/office/drawing/2014/main" id="{B1B58662-1A46-42D2-8982-994230519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65262"/>
              <a:ext cx="1190318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753" name="Text Box 55">
              <a:extLst>
                <a:ext uri="{FF2B5EF4-FFF2-40B4-BE49-F238E27FC236}">
                  <a16:creationId xmlns:a16="http://schemas.microsoft.com/office/drawing/2014/main" id="{D95D839D-8543-4D2C-9A62-F42139A25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639" y="99060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31754" name="Text Box 55">
              <a:extLst>
                <a:ext uri="{FF2B5EF4-FFF2-40B4-BE49-F238E27FC236}">
                  <a16:creationId xmlns:a16="http://schemas.microsoft.com/office/drawing/2014/main" id="{084E57D3-AB69-4F63-9202-0E1A3B32C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008" y="9906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Heap</a:t>
              </a:r>
            </a:p>
          </p:txBody>
        </p:sp>
        <p:grpSp>
          <p:nvGrpSpPr>
            <p:cNvPr id="31755" name="Group 5">
              <a:extLst>
                <a:ext uri="{FF2B5EF4-FFF2-40B4-BE49-F238E27FC236}">
                  <a16:creationId xmlns:a16="http://schemas.microsoft.com/office/drawing/2014/main" id="{C3F3C053-2C7A-4E55-9DE1-B4819E70F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5697" y="2209800"/>
              <a:ext cx="518144" cy="1549242"/>
              <a:chOff x="3625697" y="2209800"/>
              <a:chExt cx="518144" cy="154924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D787E1B-2904-45AB-9B06-7B594CE0A44A}"/>
                  </a:ext>
                </a:extLst>
              </p:cNvPr>
              <p:cNvSpPr/>
              <p:nvPr/>
            </p:nvSpPr>
            <p:spPr>
              <a:xfrm>
                <a:off x="3626258" y="2209800"/>
                <a:ext cx="517477" cy="1549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D02BDED-A23E-406C-9198-BC268F35F6A3}"/>
                  </a:ext>
                </a:extLst>
              </p:cNvPr>
              <p:cNvCxnSpPr/>
              <p:nvPr/>
            </p:nvCxnSpPr>
            <p:spPr>
              <a:xfrm>
                <a:off x="3626258" y="3302000"/>
                <a:ext cx="5174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6F64140-82E2-4C4F-B924-8A86EEFBECA5}"/>
                  </a:ext>
                </a:extLst>
              </p:cNvPr>
              <p:cNvCxnSpPr/>
              <p:nvPr/>
            </p:nvCxnSpPr>
            <p:spPr>
              <a:xfrm>
                <a:off x="3626258" y="2768600"/>
                <a:ext cx="5174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D7EBC3-15E8-4DD5-8E44-6F5697035F5F}"/>
                </a:ext>
              </a:extLst>
            </p:cNvPr>
            <p:cNvCxnSpPr/>
            <p:nvPr/>
          </p:nvCxnSpPr>
          <p:spPr>
            <a:xfrm>
              <a:off x="762671" y="4191000"/>
              <a:ext cx="11889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57" name="TextBox 9">
              <a:extLst>
                <a:ext uri="{FF2B5EF4-FFF2-40B4-BE49-F238E27FC236}">
                  <a16:creationId xmlns:a16="http://schemas.microsoft.com/office/drawing/2014/main" id="{20CFCF3E-D32D-48B5-922E-17377ED5A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08" y="419708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D686E5-497C-4953-A24B-158220C481FC}"/>
                </a:ext>
              </a:extLst>
            </p:cNvPr>
            <p:cNvCxnSpPr>
              <a:endCxn id="3" idx="1"/>
            </p:cNvCxnSpPr>
            <p:nvPr/>
          </p:nvCxnSpPr>
          <p:spPr>
            <a:xfrm flipV="1">
              <a:off x="1505553" y="2984500"/>
              <a:ext cx="2120706" cy="1447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80B9AF5-DFA5-45C7-869D-46356D0673E7}"/>
                </a:ext>
              </a:extLst>
            </p:cNvPr>
            <p:cNvCxnSpPr/>
            <p:nvPr/>
          </p:nvCxnSpPr>
          <p:spPr>
            <a:xfrm flipV="1">
              <a:off x="4007223" y="2486025"/>
              <a:ext cx="549225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14D4B5-ACF3-4879-B0B6-EB3EF3834ED9}"/>
                </a:ext>
              </a:extLst>
            </p:cNvPr>
            <p:cNvCxnSpPr/>
            <p:nvPr/>
          </p:nvCxnSpPr>
          <p:spPr>
            <a:xfrm flipV="1">
              <a:off x="4007223" y="3052763"/>
              <a:ext cx="549225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7A9324-DB95-4A85-984A-3FA29571F076}"/>
                </a:ext>
              </a:extLst>
            </p:cNvPr>
            <p:cNvCxnSpPr/>
            <p:nvPr/>
          </p:nvCxnSpPr>
          <p:spPr>
            <a:xfrm flipV="1">
              <a:off x="4007223" y="3581400"/>
              <a:ext cx="549225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47" name="TextBox 13">
            <a:extLst>
              <a:ext uri="{FF2B5EF4-FFF2-40B4-BE49-F238E27FC236}">
                <a16:creationId xmlns:a16="http://schemas.microsoft.com/office/drawing/2014/main" id="{58808FCE-F941-43E3-8158-CBB8591A0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239713"/>
            <a:ext cx="723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Draw the memory map of the following one-dimensional array of String.</a:t>
            </a:r>
          </a:p>
          <a:p>
            <a:r>
              <a:rPr lang="en-US" altLang="en-US" dirty="0"/>
              <a:t>		String[] z = new String[3];</a:t>
            </a:r>
          </a:p>
          <a:p>
            <a:r>
              <a:rPr lang="en-US" altLang="en-US" dirty="0"/>
              <a:t>          		for (int </a:t>
            </a:r>
            <a:r>
              <a:rPr lang="en-US" altLang="en-US" dirty="0" err="1"/>
              <a:t>i</a:t>
            </a:r>
            <a:r>
              <a:rPr lang="en-US" altLang="en-US" dirty="0"/>
              <a:t>=0; </a:t>
            </a:r>
            <a:r>
              <a:rPr lang="en-US" altLang="en-US" dirty="0" err="1"/>
              <a:t>i</a:t>
            </a:r>
            <a:r>
              <a:rPr lang="en-US" altLang="en-US" dirty="0"/>
              <a:t>&lt;</a:t>
            </a:r>
            <a:r>
              <a:rPr lang="en-US" altLang="en-US" dirty="0" err="1"/>
              <a:t>z.length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                  		z[</a:t>
            </a:r>
            <a:r>
              <a:rPr lang="en-US" altLang="en-US" dirty="0" err="1"/>
              <a:t>i</a:t>
            </a:r>
            <a:r>
              <a:rPr lang="en-US" altLang="en-US" dirty="0"/>
              <a:t>] = “number ” + </a:t>
            </a:r>
            <a:r>
              <a:rPr lang="en-US" altLang="en-US" dirty="0" err="1"/>
              <a:t>i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        	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E670B8-1A8C-4E37-BC27-DDD7AB6AB9A1}"/>
              </a:ext>
            </a:extLst>
          </p:cNvPr>
          <p:cNvSpPr/>
          <p:nvPr/>
        </p:nvSpPr>
        <p:spPr>
          <a:xfrm>
            <a:off x="4664075" y="3957638"/>
            <a:ext cx="1736725" cy="407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“number 0”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D4A5D1-F5B7-4420-B6D3-1DCD163B9538}"/>
              </a:ext>
            </a:extLst>
          </p:cNvPr>
          <p:cNvSpPr/>
          <p:nvPr/>
        </p:nvSpPr>
        <p:spPr>
          <a:xfrm>
            <a:off x="4664075" y="4514850"/>
            <a:ext cx="1736725" cy="4079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“number 1”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2F3FB3-8F33-4EB8-B8E3-4EE65E6280F0}"/>
              </a:ext>
            </a:extLst>
          </p:cNvPr>
          <p:cNvSpPr/>
          <p:nvPr/>
        </p:nvSpPr>
        <p:spPr>
          <a:xfrm>
            <a:off x="4664075" y="5027613"/>
            <a:ext cx="1736725" cy="407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“number 2”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12">
            <a:extLst>
              <a:ext uri="{FF2B5EF4-FFF2-40B4-BE49-F238E27FC236}">
                <a16:creationId xmlns:a16="http://schemas.microsoft.com/office/drawing/2014/main" id="{3DA3105B-F77C-42E7-8919-52C9F98FABFC}"/>
              </a:ext>
            </a:extLst>
          </p:cNvPr>
          <p:cNvGrpSpPr>
            <a:grpSpLocks/>
          </p:cNvGrpSpPr>
          <p:nvPr/>
        </p:nvGrpSpPr>
        <p:grpSpPr bwMode="auto">
          <a:xfrm>
            <a:off x="3175" y="2536825"/>
            <a:ext cx="8199438" cy="4092575"/>
            <a:chOff x="-123411" y="1151438"/>
            <a:chExt cx="8200611" cy="3496762"/>
          </a:xfrm>
        </p:grpSpPr>
        <p:sp>
          <p:nvSpPr>
            <p:cNvPr id="33817" name="Rectangle 15">
              <a:extLst>
                <a:ext uri="{FF2B5EF4-FFF2-40B4-BE49-F238E27FC236}">
                  <a16:creationId xmlns:a16="http://schemas.microsoft.com/office/drawing/2014/main" id="{E7A26F7E-3393-4575-8C9E-71222AF8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465262"/>
              <a:ext cx="5029200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818" name="Rectangle 32">
              <a:extLst>
                <a:ext uri="{FF2B5EF4-FFF2-40B4-BE49-F238E27FC236}">
                  <a16:creationId xmlns:a16="http://schemas.microsoft.com/office/drawing/2014/main" id="{9706C770-04FE-4700-97E4-103F42DAD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586" y="1465262"/>
              <a:ext cx="1190318" cy="3182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819" name="Text Box 55">
              <a:extLst>
                <a:ext uri="{FF2B5EF4-FFF2-40B4-BE49-F238E27FC236}">
                  <a16:creationId xmlns:a16="http://schemas.microsoft.com/office/drawing/2014/main" id="{E7ADE498-CC00-4100-8CF8-0812DDD8C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586" y="1152847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33820" name="Text Box 55">
              <a:extLst>
                <a:ext uri="{FF2B5EF4-FFF2-40B4-BE49-F238E27FC236}">
                  <a16:creationId xmlns:a16="http://schemas.microsoft.com/office/drawing/2014/main" id="{D4DE58B0-DDC1-45CB-8231-117A97B77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1151438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800100" indent="-3429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</a:rPr>
                <a:t>Heap</a:t>
              </a:r>
            </a:p>
          </p:txBody>
        </p:sp>
        <p:grpSp>
          <p:nvGrpSpPr>
            <p:cNvPr id="33821" name="Group 5">
              <a:extLst>
                <a:ext uri="{FF2B5EF4-FFF2-40B4-BE49-F238E27FC236}">
                  <a16:creationId xmlns:a16="http://schemas.microsoft.com/office/drawing/2014/main" id="{15946C75-7D95-4929-9AD7-3F2C574EB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5764" y="2132522"/>
              <a:ext cx="545904" cy="2134175"/>
              <a:chOff x="3615764" y="2132522"/>
              <a:chExt cx="545904" cy="213417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61154F6-3CB4-4B39-AE6B-67FBB7F68DB1}"/>
                  </a:ext>
                </a:extLst>
              </p:cNvPr>
              <p:cNvSpPr/>
              <p:nvPr/>
            </p:nvSpPr>
            <p:spPr>
              <a:xfrm>
                <a:off x="3625213" y="2132105"/>
                <a:ext cx="519186" cy="213495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BBA62FA-AAE8-4586-AE08-B774F1D7BFE3}"/>
                  </a:ext>
                </a:extLst>
              </p:cNvPr>
              <p:cNvCxnSpPr/>
              <p:nvPr/>
            </p:nvCxnSpPr>
            <p:spPr>
              <a:xfrm>
                <a:off x="3642678" y="3432878"/>
                <a:ext cx="5191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88754F0-7182-45A9-A09B-BC9CF2B906AB}"/>
                  </a:ext>
                </a:extLst>
              </p:cNvPr>
              <p:cNvCxnSpPr/>
              <p:nvPr/>
            </p:nvCxnSpPr>
            <p:spPr>
              <a:xfrm>
                <a:off x="3615687" y="2962213"/>
                <a:ext cx="5191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D7074D-3AD5-42A3-B59C-A8CCC6D2ADEF}"/>
                </a:ext>
              </a:extLst>
            </p:cNvPr>
            <p:cNvCxnSpPr/>
            <p:nvPr/>
          </p:nvCxnSpPr>
          <p:spPr>
            <a:xfrm>
              <a:off x="1180113" y="4041896"/>
              <a:ext cx="11907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23" name="TextBox 9">
              <a:extLst>
                <a:ext uri="{FF2B5EF4-FFF2-40B4-BE49-F238E27FC236}">
                  <a16:creationId xmlns:a16="http://schemas.microsoft.com/office/drawing/2014/main" id="{1618B787-DAC5-44A4-A2BB-A89642C09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3411" y="4187321"/>
              <a:ext cx="1192955" cy="39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students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2051C18-5A4E-4728-9F08-66B91CEF47DC}"/>
                </a:ext>
              </a:extLst>
            </p:cNvPr>
            <p:cNvCxnSpPr>
              <a:endCxn id="3" idx="1"/>
            </p:cNvCxnSpPr>
            <p:nvPr/>
          </p:nvCxnSpPr>
          <p:spPr>
            <a:xfrm flipV="1">
              <a:off x="2047012" y="3199580"/>
              <a:ext cx="1578201" cy="122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72004DF-CC32-441E-9DDC-A072C421946C}"/>
                </a:ext>
              </a:extLst>
            </p:cNvPr>
            <p:cNvCxnSpPr/>
            <p:nvPr/>
          </p:nvCxnSpPr>
          <p:spPr>
            <a:xfrm flipV="1">
              <a:off x="4006268" y="2712638"/>
              <a:ext cx="550941" cy="2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DCBD54-5F2E-488D-B843-1FC73104CEF4}"/>
                </a:ext>
              </a:extLst>
            </p:cNvPr>
            <p:cNvCxnSpPr/>
            <p:nvPr/>
          </p:nvCxnSpPr>
          <p:spPr>
            <a:xfrm flipV="1">
              <a:off x="3998329" y="3213144"/>
              <a:ext cx="550942" cy="40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6C57CDA-058C-42BA-A839-9A9B743D12EA}"/>
                </a:ext>
              </a:extLst>
            </p:cNvPr>
            <p:cNvCxnSpPr/>
            <p:nvPr/>
          </p:nvCxnSpPr>
          <p:spPr>
            <a:xfrm flipV="1">
              <a:off x="4006268" y="3647187"/>
              <a:ext cx="550941" cy="2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E9D1A2-1B5B-4787-AAF3-D63A030CEBC7}"/>
                </a:ext>
              </a:extLst>
            </p:cNvPr>
            <p:cNvCxnSpPr/>
            <p:nvPr/>
          </p:nvCxnSpPr>
          <p:spPr>
            <a:xfrm flipV="1">
              <a:off x="3998329" y="4041896"/>
              <a:ext cx="550942" cy="2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5" name="TextBox 13">
            <a:extLst>
              <a:ext uri="{FF2B5EF4-FFF2-40B4-BE49-F238E27FC236}">
                <a16:creationId xmlns:a16="http://schemas.microsoft.com/office/drawing/2014/main" id="{0E91841A-C94F-43C0-8F14-1EA6A627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1288"/>
            <a:ext cx="92202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Write a shallow copy of the following and draw the memory map. Assume there are objects defined as Student s1, s2, s3, s4, s5;</a:t>
            </a:r>
          </a:p>
          <a:p>
            <a:pPr lvl="2"/>
            <a:r>
              <a:rPr lang="en-US" altLang="en-US" dirty="0"/>
              <a:t>Student[] students = {s1, s2, s3, s4, s5};</a:t>
            </a:r>
          </a:p>
          <a:p>
            <a:pPr lvl="2"/>
            <a:r>
              <a:rPr lang="en-US" altLang="en-US" dirty="0"/>
              <a:t>Student[] copy = new Student[</a:t>
            </a:r>
            <a:r>
              <a:rPr lang="en-US" altLang="en-US" dirty="0" err="1"/>
              <a:t>students.length</a:t>
            </a:r>
            <a:r>
              <a:rPr lang="en-US" altLang="en-US" dirty="0"/>
              <a:t>];</a:t>
            </a:r>
          </a:p>
          <a:p>
            <a:pPr lvl="2"/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=0; </a:t>
            </a:r>
            <a:r>
              <a:rPr lang="en-US" altLang="en-US" dirty="0" err="1"/>
              <a:t>i</a:t>
            </a:r>
            <a:r>
              <a:rPr lang="en-US" altLang="en-US" dirty="0"/>
              <a:t>&lt;</a:t>
            </a:r>
            <a:r>
              <a:rPr lang="en-US" altLang="en-US" dirty="0" err="1"/>
              <a:t>copy.length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pPr lvl="2"/>
            <a:r>
              <a:rPr lang="en-US" altLang="en-US" dirty="0"/>
              <a:t>  	 copy[</a:t>
            </a:r>
            <a:r>
              <a:rPr lang="en-US" altLang="en-US" dirty="0" err="1"/>
              <a:t>i</a:t>
            </a:r>
            <a:r>
              <a:rPr lang="en-US" altLang="en-US" dirty="0"/>
              <a:t>] = students[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pPr lvl="2"/>
            <a:r>
              <a:rPr lang="en-US" altLang="en-US" dirty="0"/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89661-29BB-4C90-A5B9-864C946CBA1F}"/>
              </a:ext>
            </a:extLst>
          </p:cNvPr>
          <p:cNvCxnSpPr/>
          <p:nvPr/>
        </p:nvCxnSpPr>
        <p:spPr>
          <a:xfrm>
            <a:off x="3770313" y="5664200"/>
            <a:ext cx="517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D154487-E464-40CB-99EC-6F4C2D4FA183}"/>
              </a:ext>
            </a:extLst>
          </p:cNvPr>
          <p:cNvSpPr/>
          <p:nvPr/>
        </p:nvSpPr>
        <p:spPr>
          <a:xfrm>
            <a:off x="4718050" y="5816600"/>
            <a:ext cx="1370013" cy="4079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s5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05D5C0-D91F-4B0D-A7AF-05316B02941F}"/>
              </a:ext>
            </a:extLst>
          </p:cNvPr>
          <p:cNvSpPr/>
          <p:nvPr/>
        </p:nvSpPr>
        <p:spPr>
          <a:xfrm>
            <a:off x="4718050" y="4183063"/>
            <a:ext cx="1370013" cy="407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s2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4E5EB5-8623-45F9-9F9A-CAD55BC7AA23}"/>
              </a:ext>
            </a:extLst>
          </p:cNvPr>
          <p:cNvSpPr/>
          <p:nvPr/>
        </p:nvSpPr>
        <p:spPr>
          <a:xfrm>
            <a:off x="4718050" y="4738688"/>
            <a:ext cx="1370013" cy="407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s3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B90BDA-DF3D-4305-AE2D-5BC229A72726}"/>
              </a:ext>
            </a:extLst>
          </p:cNvPr>
          <p:cNvSpPr/>
          <p:nvPr/>
        </p:nvSpPr>
        <p:spPr>
          <a:xfrm>
            <a:off x="4718050" y="5253038"/>
            <a:ext cx="1370013" cy="406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s4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82C661-34CC-4130-9F37-5D8B49584111}"/>
              </a:ext>
            </a:extLst>
          </p:cNvPr>
          <p:cNvCxnSpPr/>
          <p:nvPr/>
        </p:nvCxnSpPr>
        <p:spPr>
          <a:xfrm>
            <a:off x="3751263" y="4141788"/>
            <a:ext cx="519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717A72-9B4D-4291-85D5-BFEC9564B58E}"/>
              </a:ext>
            </a:extLst>
          </p:cNvPr>
          <p:cNvCxnSpPr/>
          <p:nvPr/>
        </p:nvCxnSpPr>
        <p:spPr>
          <a:xfrm flipV="1">
            <a:off x="4132263" y="3881438"/>
            <a:ext cx="550862" cy="3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26019FD-0E12-43F6-A105-17AF765CB737}"/>
              </a:ext>
            </a:extLst>
          </p:cNvPr>
          <p:cNvSpPr/>
          <p:nvPr/>
        </p:nvSpPr>
        <p:spPr>
          <a:xfrm>
            <a:off x="4718050" y="3686175"/>
            <a:ext cx="1370013" cy="406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14E4A-58A1-4313-B3EE-F20801D407B5}"/>
              </a:ext>
            </a:extLst>
          </p:cNvPr>
          <p:cNvSpPr/>
          <p:nvPr/>
        </p:nvSpPr>
        <p:spPr>
          <a:xfrm>
            <a:off x="6746875" y="3200400"/>
            <a:ext cx="517525" cy="24971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3965BC-2756-4BC0-9D34-EF929D0A92F9}"/>
              </a:ext>
            </a:extLst>
          </p:cNvPr>
          <p:cNvCxnSpPr>
            <a:endCxn id="29" idx="3"/>
          </p:cNvCxnSpPr>
          <p:nvPr/>
        </p:nvCxnSpPr>
        <p:spPr>
          <a:xfrm flipH="1">
            <a:off x="6088063" y="3432175"/>
            <a:ext cx="85248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CE7506-6D50-4353-801C-B1965C3A04E6}"/>
              </a:ext>
            </a:extLst>
          </p:cNvPr>
          <p:cNvCxnSpPr>
            <a:endCxn id="38" idx="3"/>
          </p:cNvCxnSpPr>
          <p:nvPr/>
        </p:nvCxnSpPr>
        <p:spPr>
          <a:xfrm flipH="1">
            <a:off x="6088063" y="3930650"/>
            <a:ext cx="85248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E9BB91-2C60-4596-AC00-73E47573B465}"/>
              </a:ext>
            </a:extLst>
          </p:cNvPr>
          <p:cNvCxnSpPr>
            <a:endCxn id="45" idx="3"/>
          </p:cNvCxnSpPr>
          <p:nvPr/>
        </p:nvCxnSpPr>
        <p:spPr>
          <a:xfrm flipH="1">
            <a:off x="6088063" y="4486275"/>
            <a:ext cx="85248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B3741D-08B1-46B5-AB3B-9670F6D4DB9C}"/>
              </a:ext>
            </a:extLst>
          </p:cNvPr>
          <p:cNvCxnSpPr>
            <a:endCxn id="48" idx="3"/>
          </p:cNvCxnSpPr>
          <p:nvPr/>
        </p:nvCxnSpPr>
        <p:spPr>
          <a:xfrm flipH="1">
            <a:off x="6088063" y="5005388"/>
            <a:ext cx="852487" cy="45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66A8F0-3ACE-4777-A6DE-C418F4AD1D06}"/>
              </a:ext>
            </a:extLst>
          </p:cNvPr>
          <p:cNvCxnSpPr>
            <a:endCxn id="36" idx="3"/>
          </p:cNvCxnSpPr>
          <p:nvPr/>
        </p:nvCxnSpPr>
        <p:spPr>
          <a:xfrm flipH="1">
            <a:off x="6088063" y="5507038"/>
            <a:ext cx="852487" cy="512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D38BD5-DCE6-46B0-AD62-7792AF612A56}"/>
              </a:ext>
            </a:extLst>
          </p:cNvPr>
          <p:cNvCxnSpPr/>
          <p:nvPr/>
        </p:nvCxnSpPr>
        <p:spPr>
          <a:xfrm>
            <a:off x="6746875" y="3657600"/>
            <a:ext cx="517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A5B0BC-48F4-4FE8-A10A-FF410E5B791A}"/>
              </a:ext>
            </a:extLst>
          </p:cNvPr>
          <p:cNvCxnSpPr/>
          <p:nvPr/>
        </p:nvCxnSpPr>
        <p:spPr>
          <a:xfrm>
            <a:off x="6746875" y="4183063"/>
            <a:ext cx="517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80BD6C-2FA6-4D19-8CA1-555A0486A488}"/>
              </a:ext>
            </a:extLst>
          </p:cNvPr>
          <p:cNvCxnSpPr/>
          <p:nvPr/>
        </p:nvCxnSpPr>
        <p:spPr>
          <a:xfrm>
            <a:off x="6746875" y="4738688"/>
            <a:ext cx="517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F3C951-F006-4EB9-9512-9D2FBDB971F3}"/>
              </a:ext>
            </a:extLst>
          </p:cNvPr>
          <p:cNvCxnSpPr/>
          <p:nvPr/>
        </p:nvCxnSpPr>
        <p:spPr>
          <a:xfrm>
            <a:off x="6731000" y="5260975"/>
            <a:ext cx="519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153DF0-C7A7-45C6-BEFB-9D7785EB252E}"/>
              </a:ext>
            </a:extLst>
          </p:cNvPr>
          <p:cNvCxnSpPr/>
          <p:nvPr/>
        </p:nvCxnSpPr>
        <p:spPr>
          <a:xfrm>
            <a:off x="1306513" y="5260975"/>
            <a:ext cx="119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5" name="TextBox 53">
            <a:extLst>
              <a:ext uri="{FF2B5EF4-FFF2-40B4-BE49-F238E27FC236}">
                <a16:creationId xmlns:a16="http://schemas.microsoft.com/office/drawing/2014/main" id="{F4C8928E-063E-4FCF-82CC-4E52DBB0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5334000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copy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74F2EA5-C4A8-4BDC-9E37-2F2094ECE288}"/>
              </a:ext>
            </a:extLst>
          </p:cNvPr>
          <p:cNvSpPr/>
          <p:nvPr/>
        </p:nvSpPr>
        <p:spPr>
          <a:xfrm>
            <a:off x="1960563" y="3121025"/>
            <a:ext cx="4725987" cy="2411413"/>
          </a:xfrm>
          <a:custGeom>
            <a:avLst/>
            <a:gdLst>
              <a:gd name="connsiteX0" fmla="*/ 0 w 407625"/>
              <a:gd name="connsiteY0" fmla="*/ 385590 h 385590"/>
              <a:gd name="connsiteX1" fmla="*/ 55085 w 407625"/>
              <a:gd name="connsiteY1" fmla="*/ 374573 h 385590"/>
              <a:gd name="connsiteX2" fmla="*/ 88135 w 407625"/>
              <a:gd name="connsiteY2" fmla="*/ 341523 h 385590"/>
              <a:gd name="connsiteX3" fmla="*/ 363557 w 407625"/>
              <a:gd name="connsiteY3" fmla="*/ 77118 h 385590"/>
              <a:gd name="connsiteX4" fmla="*/ 385591 w 407625"/>
              <a:gd name="connsiteY4" fmla="*/ 33050 h 385590"/>
              <a:gd name="connsiteX5" fmla="*/ 407625 w 407625"/>
              <a:gd name="connsiteY5" fmla="*/ 0 h 385590"/>
              <a:gd name="connsiteX0" fmla="*/ 0 w 1080318"/>
              <a:gd name="connsiteY0" fmla="*/ 356390 h 356390"/>
              <a:gd name="connsiteX1" fmla="*/ 55085 w 1080318"/>
              <a:gd name="connsiteY1" fmla="*/ 345373 h 356390"/>
              <a:gd name="connsiteX2" fmla="*/ 88135 w 1080318"/>
              <a:gd name="connsiteY2" fmla="*/ 312323 h 356390"/>
              <a:gd name="connsiteX3" fmla="*/ 363557 w 1080318"/>
              <a:gd name="connsiteY3" fmla="*/ 47918 h 356390"/>
              <a:gd name="connsiteX4" fmla="*/ 385591 w 1080318"/>
              <a:gd name="connsiteY4" fmla="*/ 3850 h 356390"/>
              <a:gd name="connsiteX5" fmla="*/ 1080318 w 1080318"/>
              <a:gd name="connsiteY5" fmla="*/ 152779 h 356390"/>
              <a:gd name="connsiteX0" fmla="*/ 0 w 1200741"/>
              <a:gd name="connsiteY0" fmla="*/ 361754 h 361754"/>
              <a:gd name="connsiteX1" fmla="*/ 55085 w 1200741"/>
              <a:gd name="connsiteY1" fmla="*/ 350737 h 361754"/>
              <a:gd name="connsiteX2" fmla="*/ 88135 w 1200741"/>
              <a:gd name="connsiteY2" fmla="*/ 317687 h 361754"/>
              <a:gd name="connsiteX3" fmla="*/ 363557 w 1200741"/>
              <a:gd name="connsiteY3" fmla="*/ 53282 h 361754"/>
              <a:gd name="connsiteX4" fmla="*/ 1162974 w 1200741"/>
              <a:gd name="connsiteY4" fmla="*/ 7632 h 361754"/>
              <a:gd name="connsiteX5" fmla="*/ 1080318 w 1200741"/>
              <a:gd name="connsiteY5" fmla="*/ 158143 h 361754"/>
              <a:gd name="connsiteX0" fmla="*/ 0 w 1200741"/>
              <a:gd name="connsiteY0" fmla="*/ 358256 h 366568"/>
              <a:gd name="connsiteX1" fmla="*/ 55085 w 1200741"/>
              <a:gd name="connsiteY1" fmla="*/ 347239 h 366568"/>
              <a:gd name="connsiteX2" fmla="*/ 201735 w 1200741"/>
              <a:gd name="connsiteY2" fmla="*/ 129045 h 366568"/>
              <a:gd name="connsiteX3" fmla="*/ 363557 w 1200741"/>
              <a:gd name="connsiteY3" fmla="*/ 49784 h 366568"/>
              <a:gd name="connsiteX4" fmla="*/ 1162974 w 1200741"/>
              <a:gd name="connsiteY4" fmla="*/ 4134 h 366568"/>
              <a:gd name="connsiteX5" fmla="*/ 1080318 w 1200741"/>
              <a:gd name="connsiteY5" fmla="*/ 154645 h 366568"/>
              <a:gd name="connsiteX0" fmla="*/ 0 w 1193849"/>
              <a:gd name="connsiteY0" fmla="*/ 364702 h 373014"/>
              <a:gd name="connsiteX1" fmla="*/ 55085 w 1193849"/>
              <a:gd name="connsiteY1" fmla="*/ 353685 h 373014"/>
              <a:gd name="connsiteX2" fmla="*/ 201735 w 1193849"/>
              <a:gd name="connsiteY2" fmla="*/ 135491 h 373014"/>
              <a:gd name="connsiteX3" fmla="*/ 466020 w 1193849"/>
              <a:gd name="connsiteY3" fmla="*/ 26164 h 373014"/>
              <a:gd name="connsiteX4" fmla="*/ 1162974 w 1193849"/>
              <a:gd name="connsiteY4" fmla="*/ 10580 h 373014"/>
              <a:gd name="connsiteX5" fmla="*/ 1080318 w 1193849"/>
              <a:gd name="connsiteY5" fmla="*/ 161091 h 373014"/>
              <a:gd name="connsiteX0" fmla="*/ 0 w 1193849"/>
              <a:gd name="connsiteY0" fmla="*/ 364702 h 364702"/>
              <a:gd name="connsiteX1" fmla="*/ 121909 w 1193849"/>
              <a:gd name="connsiteY1" fmla="*/ 236585 h 364702"/>
              <a:gd name="connsiteX2" fmla="*/ 201735 w 1193849"/>
              <a:gd name="connsiteY2" fmla="*/ 135491 h 364702"/>
              <a:gd name="connsiteX3" fmla="*/ 466020 w 1193849"/>
              <a:gd name="connsiteY3" fmla="*/ 26164 h 364702"/>
              <a:gd name="connsiteX4" fmla="*/ 1162974 w 1193849"/>
              <a:gd name="connsiteY4" fmla="*/ 10580 h 364702"/>
              <a:gd name="connsiteX5" fmla="*/ 1080318 w 1193849"/>
              <a:gd name="connsiteY5" fmla="*/ 161091 h 364702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193849"/>
              <a:gd name="connsiteY0" fmla="*/ 369291 h 369291"/>
              <a:gd name="connsiteX1" fmla="*/ 121909 w 1193849"/>
              <a:gd name="connsiteY1" fmla="*/ 241174 h 369291"/>
              <a:gd name="connsiteX2" fmla="*/ 466020 w 1193849"/>
              <a:gd name="connsiteY2" fmla="*/ 30753 h 369291"/>
              <a:gd name="connsiteX3" fmla="*/ 1162974 w 1193849"/>
              <a:gd name="connsiteY3" fmla="*/ 15169 h 369291"/>
              <a:gd name="connsiteX4" fmla="*/ 1080318 w 1193849"/>
              <a:gd name="connsiteY4" fmla="*/ 165680 h 369291"/>
              <a:gd name="connsiteX0" fmla="*/ 0 w 1080318"/>
              <a:gd name="connsiteY0" fmla="*/ 362688 h 362688"/>
              <a:gd name="connsiteX1" fmla="*/ 121909 w 1080318"/>
              <a:gd name="connsiteY1" fmla="*/ 234571 h 362688"/>
              <a:gd name="connsiteX2" fmla="*/ 466020 w 1080318"/>
              <a:gd name="connsiteY2" fmla="*/ 24150 h 362688"/>
              <a:gd name="connsiteX3" fmla="*/ 708572 w 1080318"/>
              <a:gd name="connsiteY3" fmla="*/ 19643 h 362688"/>
              <a:gd name="connsiteX4" fmla="*/ 1080318 w 1080318"/>
              <a:gd name="connsiteY4" fmla="*/ 159077 h 362688"/>
              <a:gd name="connsiteX0" fmla="*/ 0 w 955580"/>
              <a:gd name="connsiteY0" fmla="*/ 356706 h 356706"/>
              <a:gd name="connsiteX1" fmla="*/ 121909 w 955580"/>
              <a:gd name="connsiteY1" fmla="*/ 228589 h 356706"/>
              <a:gd name="connsiteX2" fmla="*/ 466020 w 955580"/>
              <a:gd name="connsiteY2" fmla="*/ 18168 h 356706"/>
              <a:gd name="connsiteX3" fmla="*/ 708572 w 955580"/>
              <a:gd name="connsiteY3" fmla="*/ 13661 h 356706"/>
              <a:gd name="connsiteX4" fmla="*/ 955580 w 955580"/>
              <a:gd name="connsiteY4" fmla="*/ 40743 h 356706"/>
              <a:gd name="connsiteX0" fmla="*/ 0 w 955580"/>
              <a:gd name="connsiteY0" fmla="*/ 357142 h 357142"/>
              <a:gd name="connsiteX1" fmla="*/ 121909 w 955580"/>
              <a:gd name="connsiteY1" fmla="*/ 229025 h 357142"/>
              <a:gd name="connsiteX2" fmla="*/ 466020 w 955580"/>
              <a:gd name="connsiteY2" fmla="*/ 18604 h 357142"/>
              <a:gd name="connsiteX3" fmla="*/ 708572 w 955580"/>
              <a:gd name="connsiteY3" fmla="*/ 14097 h 357142"/>
              <a:gd name="connsiteX4" fmla="*/ 955580 w 955580"/>
              <a:gd name="connsiteY4" fmla="*/ 41179 h 357142"/>
              <a:gd name="connsiteX0" fmla="*/ 0 w 955580"/>
              <a:gd name="connsiteY0" fmla="*/ 345532 h 345532"/>
              <a:gd name="connsiteX1" fmla="*/ 121909 w 955580"/>
              <a:gd name="connsiteY1" fmla="*/ 217415 h 345532"/>
              <a:gd name="connsiteX2" fmla="*/ 466020 w 955580"/>
              <a:gd name="connsiteY2" fmla="*/ 6994 h 345532"/>
              <a:gd name="connsiteX3" fmla="*/ 708572 w 955580"/>
              <a:gd name="connsiteY3" fmla="*/ 2487 h 345532"/>
              <a:gd name="connsiteX4" fmla="*/ 955580 w 955580"/>
              <a:gd name="connsiteY4" fmla="*/ 29569 h 345532"/>
              <a:gd name="connsiteX0" fmla="*/ 0 w 955580"/>
              <a:gd name="connsiteY0" fmla="*/ 347056 h 347056"/>
              <a:gd name="connsiteX1" fmla="*/ 121909 w 955580"/>
              <a:gd name="connsiteY1" fmla="*/ 218939 h 347056"/>
              <a:gd name="connsiteX2" fmla="*/ 463793 w 955580"/>
              <a:gd name="connsiteY2" fmla="*/ 3771 h 347056"/>
              <a:gd name="connsiteX3" fmla="*/ 708572 w 955580"/>
              <a:gd name="connsiteY3" fmla="*/ 4011 h 347056"/>
              <a:gd name="connsiteX4" fmla="*/ 955580 w 955580"/>
              <a:gd name="connsiteY4" fmla="*/ 31093 h 347056"/>
              <a:gd name="connsiteX0" fmla="*/ 0 w 955580"/>
              <a:gd name="connsiteY0" fmla="*/ 347056 h 347056"/>
              <a:gd name="connsiteX1" fmla="*/ 121909 w 955580"/>
              <a:gd name="connsiteY1" fmla="*/ 218939 h 347056"/>
              <a:gd name="connsiteX2" fmla="*/ 463793 w 955580"/>
              <a:gd name="connsiteY2" fmla="*/ 3771 h 347056"/>
              <a:gd name="connsiteX3" fmla="*/ 708572 w 955580"/>
              <a:gd name="connsiteY3" fmla="*/ 4011 h 347056"/>
              <a:gd name="connsiteX4" fmla="*/ 955580 w 955580"/>
              <a:gd name="connsiteY4" fmla="*/ 31093 h 347056"/>
              <a:gd name="connsiteX0" fmla="*/ 0 w 955580"/>
              <a:gd name="connsiteY0" fmla="*/ 347056 h 347056"/>
              <a:gd name="connsiteX1" fmla="*/ 121909 w 955580"/>
              <a:gd name="connsiteY1" fmla="*/ 218939 h 347056"/>
              <a:gd name="connsiteX2" fmla="*/ 463793 w 955580"/>
              <a:gd name="connsiteY2" fmla="*/ 3771 h 347056"/>
              <a:gd name="connsiteX3" fmla="*/ 708572 w 955580"/>
              <a:gd name="connsiteY3" fmla="*/ 4011 h 347056"/>
              <a:gd name="connsiteX4" fmla="*/ 955580 w 955580"/>
              <a:gd name="connsiteY4" fmla="*/ 31093 h 347056"/>
              <a:gd name="connsiteX0" fmla="*/ 0 w 955580"/>
              <a:gd name="connsiteY0" fmla="*/ 346546 h 346546"/>
              <a:gd name="connsiteX1" fmla="*/ 121909 w 955580"/>
              <a:gd name="connsiteY1" fmla="*/ 218429 h 346546"/>
              <a:gd name="connsiteX2" fmla="*/ 463793 w 955580"/>
              <a:gd name="connsiteY2" fmla="*/ 3261 h 346546"/>
              <a:gd name="connsiteX3" fmla="*/ 708572 w 955580"/>
              <a:gd name="connsiteY3" fmla="*/ 3501 h 346546"/>
              <a:gd name="connsiteX4" fmla="*/ 955580 w 955580"/>
              <a:gd name="connsiteY4" fmla="*/ 30583 h 34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580" h="346546">
                <a:moveTo>
                  <a:pt x="0" y="346546"/>
                </a:moveTo>
                <a:cubicBezTo>
                  <a:pt x="94096" y="251093"/>
                  <a:pt x="3219" y="338250"/>
                  <a:pt x="121909" y="218429"/>
                </a:cubicBezTo>
                <a:cubicBezTo>
                  <a:pt x="297681" y="40982"/>
                  <a:pt x="359693" y="5825"/>
                  <a:pt x="463793" y="3261"/>
                </a:cubicBezTo>
                <a:cubicBezTo>
                  <a:pt x="697445" y="-2494"/>
                  <a:pt x="486278" y="529"/>
                  <a:pt x="708572" y="3501"/>
                </a:cubicBezTo>
                <a:cubicBezTo>
                  <a:pt x="790656" y="4598"/>
                  <a:pt x="955580" y="30583"/>
                  <a:pt x="955580" y="3058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5">
            <a:extLst>
              <a:ext uri="{FF2B5EF4-FFF2-40B4-BE49-F238E27FC236}">
                <a16:creationId xmlns:a16="http://schemas.microsoft.com/office/drawing/2014/main" id="{D83DAF16-A3DF-4652-AA35-D1884D78A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2752725"/>
            <a:ext cx="5029200" cy="372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5843" name="Rectangle 32">
            <a:extLst>
              <a:ext uri="{FF2B5EF4-FFF2-40B4-BE49-F238E27FC236}">
                <a16:creationId xmlns:a16="http://schemas.microsoft.com/office/drawing/2014/main" id="{5E65BAFD-946F-4BC5-956F-4E11D4882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2752725"/>
            <a:ext cx="1190625" cy="372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5844" name="Text Box 55">
            <a:extLst>
              <a:ext uri="{FF2B5EF4-FFF2-40B4-BE49-F238E27FC236}">
                <a16:creationId xmlns:a16="http://schemas.microsoft.com/office/drawing/2014/main" id="{6DECE2CE-62E4-4D4A-B115-E0EB9BB3D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743200"/>
            <a:ext cx="76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8001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35845" name="Text Box 55">
            <a:extLst>
              <a:ext uri="{FF2B5EF4-FFF2-40B4-BE49-F238E27FC236}">
                <a16:creationId xmlns:a16="http://schemas.microsoft.com/office/drawing/2014/main" id="{35FD7334-B0BC-4DC9-ABF5-F9502CB3F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743200"/>
            <a:ext cx="736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8001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Heap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5E4609-7D2E-4FB5-937B-EDE77E8C8407}"/>
              </a:ext>
            </a:extLst>
          </p:cNvPr>
          <p:cNvCxnSpPr/>
          <p:nvPr/>
        </p:nvCxnSpPr>
        <p:spPr>
          <a:xfrm>
            <a:off x="1268413" y="5767388"/>
            <a:ext cx="119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7" name="TextBox 9">
            <a:extLst>
              <a:ext uri="{FF2B5EF4-FFF2-40B4-BE49-F238E27FC236}">
                <a16:creationId xmlns:a16="http://schemas.microsoft.com/office/drawing/2014/main" id="{2B6D12D2-637A-4D28-A860-9391D056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5937250"/>
            <a:ext cx="1192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students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81140B-5817-48F3-842C-9AB24FE9B709}"/>
              </a:ext>
            </a:extLst>
          </p:cNvPr>
          <p:cNvCxnSpPr>
            <a:endCxn id="3" idx="1"/>
          </p:cNvCxnSpPr>
          <p:nvPr/>
        </p:nvCxnSpPr>
        <p:spPr>
          <a:xfrm flipV="1">
            <a:off x="1968500" y="5513388"/>
            <a:ext cx="1668463" cy="693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9" name="TextBox 13">
            <a:extLst>
              <a:ext uri="{FF2B5EF4-FFF2-40B4-BE49-F238E27FC236}">
                <a16:creationId xmlns:a16="http://schemas.microsoft.com/office/drawing/2014/main" id="{E5F772E0-9D2F-4AE8-80ED-8C0A671CF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4201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Write a deep copy of the following and draw the memory map:</a:t>
            </a:r>
          </a:p>
          <a:p>
            <a:r>
              <a:rPr lang="en-US" altLang="en-US" dirty="0"/>
              <a:t>Assume there are objects defined as Student s1, s2, s3, s4, s5; and that Student has a copy constructor</a:t>
            </a:r>
          </a:p>
          <a:p>
            <a:pPr lvl="2"/>
            <a:r>
              <a:rPr lang="en-US" altLang="en-US" sz="2000" dirty="0"/>
              <a:t>Student[] students = {s1, s2, s3, s4, s5};</a:t>
            </a:r>
          </a:p>
          <a:p>
            <a:pPr lvl="2"/>
            <a:r>
              <a:rPr lang="en-US" altLang="en-US" sz="2000" dirty="0"/>
              <a:t>Student[] copy = new Student[</a:t>
            </a:r>
            <a:r>
              <a:rPr lang="en-US" altLang="en-US" sz="2000" dirty="0" err="1"/>
              <a:t>students.length</a:t>
            </a:r>
            <a:r>
              <a:rPr lang="en-US" altLang="en-US" sz="2000" dirty="0"/>
              <a:t>];</a:t>
            </a:r>
          </a:p>
          <a:p>
            <a:pPr lvl="2"/>
            <a:r>
              <a:rPr lang="en-US" altLang="en-US" sz="2000" dirty="0"/>
              <a:t>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</a:t>
            </a:r>
            <a:r>
              <a:rPr lang="en-US" altLang="en-US" sz="2000" dirty="0" err="1"/>
              <a:t>copy.length</a:t>
            </a:r>
            <a:r>
              <a:rPr lang="en-US" altLang="en-US" sz="2000" dirty="0"/>
              <a:t>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 {</a:t>
            </a:r>
          </a:p>
          <a:p>
            <a:pPr lvl="2"/>
            <a:r>
              <a:rPr lang="en-US" altLang="en-US" sz="2000" dirty="0"/>
              <a:t>  	 copy[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= new Student(students[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]);</a:t>
            </a:r>
          </a:p>
        </p:txBody>
      </p:sp>
      <p:grpSp>
        <p:nvGrpSpPr>
          <p:cNvPr id="35850" name="Group 18">
            <a:extLst>
              <a:ext uri="{FF2B5EF4-FFF2-40B4-BE49-F238E27FC236}">
                <a16:creationId xmlns:a16="http://schemas.microsoft.com/office/drawing/2014/main" id="{6D83627C-A272-449F-BE03-71B65DC03444}"/>
              </a:ext>
            </a:extLst>
          </p:cNvPr>
          <p:cNvGrpSpPr>
            <a:grpSpLocks/>
          </p:cNvGrpSpPr>
          <p:nvPr/>
        </p:nvGrpSpPr>
        <p:grpSpPr bwMode="auto">
          <a:xfrm>
            <a:off x="3636963" y="4714875"/>
            <a:ext cx="2284412" cy="1590675"/>
            <a:chOff x="3637331" y="4630155"/>
            <a:chExt cx="2283774" cy="15911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DB12E1-9842-4286-A286-95182A02A910}"/>
                </a:ext>
              </a:extLst>
            </p:cNvPr>
            <p:cNvSpPr/>
            <p:nvPr/>
          </p:nvSpPr>
          <p:spPr>
            <a:xfrm>
              <a:off x="3637331" y="4666678"/>
              <a:ext cx="517380" cy="15244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8852C9-DF12-4EB9-A706-31590F304447}"/>
                </a:ext>
              </a:extLst>
            </p:cNvPr>
            <p:cNvCxnSpPr/>
            <p:nvPr/>
          </p:nvCxnSpPr>
          <p:spPr>
            <a:xfrm>
              <a:off x="3637331" y="5541633"/>
              <a:ext cx="517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16E6D06-0C95-48C3-9971-4C20BE0020FC}"/>
                </a:ext>
              </a:extLst>
            </p:cNvPr>
            <p:cNvCxnSpPr/>
            <p:nvPr/>
          </p:nvCxnSpPr>
          <p:spPr>
            <a:xfrm>
              <a:off x="3648440" y="5235161"/>
              <a:ext cx="5189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E04A7B-419C-43B5-8338-E2F211E86F11}"/>
                </a:ext>
              </a:extLst>
            </p:cNvPr>
            <p:cNvCxnSpPr/>
            <p:nvPr/>
          </p:nvCxnSpPr>
          <p:spPr>
            <a:xfrm flipV="1">
              <a:off x="3984896" y="5097010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13646A-9C28-4675-9D87-9E97016497D6}"/>
                </a:ext>
              </a:extLst>
            </p:cNvPr>
            <p:cNvCxnSpPr/>
            <p:nvPr/>
          </p:nvCxnSpPr>
          <p:spPr>
            <a:xfrm flipV="1">
              <a:off x="4000766" y="5397131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498079-2ABC-4CC3-BF0A-718C24C092DC}"/>
                </a:ext>
              </a:extLst>
            </p:cNvPr>
            <p:cNvCxnSpPr/>
            <p:nvPr/>
          </p:nvCxnSpPr>
          <p:spPr>
            <a:xfrm flipV="1">
              <a:off x="3973787" y="5727423"/>
              <a:ext cx="550708" cy="47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7DF600-11B9-4615-AF20-CB1E75EA64AF}"/>
                </a:ext>
              </a:extLst>
            </p:cNvPr>
            <p:cNvCxnSpPr/>
            <p:nvPr/>
          </p:nvCxnSpPr>
          <p:spPr>
            <a:xfrm flipV="1">
              <a:off x="4000766" y="6038659"/>
              <a:ext cx="550709" cy="47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AAC24C-8A49-4EDF-B30C-76B991FA30F3}"/>
                </a:ext>
              </a:extLst>
            </p:cNvPr>
            <p:cNvCxnSpPr/>
            <p:nvPr/>
          </p:nvCxnSpPr>
          <p:spPr>
            <a:xfrm>
              <a:off x="3648440" y="5897332"/>
              <a:ext cx="5189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DD08232-67BE-4DFE-90B4-555962B4BC07}"/>
                </a:ext>
              </a:extLst>
            </p:cNvPr>
            <p:cNvSpPr/>
            <p:nvPr/>
          </p:nvSpPr>
          <p:spPr>
            <a:xfrm>
              <a:off x="4551476" y="5897332"/>
              <a:ext cx="1369629" cy="3239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s5</a:t>
              </a:r>
              <a:endParaRPr lang="en-US" sz="16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58CACE0-BE1D-4C81-9862-3C2DBBCE316E}"/>
                </a:ext>
              </a:extLst>
            </p:cNvPr>
            <p:cNvSpPr/>
            <p:nvPr/>
          </p:nvSpPr>
          <p:spPr>
            <a:xfrm>
              <a:off x="4551476" y="4919160"/>
              <a:ext cx="1369629" cy="2778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s2</a:t>
              </a:r>
              <a:endParaRPr lang="en-US" sz="16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8464E16-3C9F-45E1-BDCF-040C2F93349D}"/>
                </a:ext>
              </a:extLst>
            </p:cNvPr>
            <p:cNvSpPr/>
            <p:nvPr/>
          </p:nvSpPr>
          <p:spPr>
            <a:xfrm>
              <a:off x="4543540" y="5243100"/>
              <a:ext cx="1369630" cy="27630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s3</a:t>
              </a:r>
              <a:endParaRPr lang="en-US" sz="16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B42FD1-0D25-4D77-ADA5-2CED039F53B6}"/>
                </a:ext>
              </a:extLst>
            </p:cNvPr>
            <p:cNvSpPr/>
            <p:nvPr/>
          </p:nvSpPr>
          <p:spPr>
            <a:xfrm>
              <a:off x="4543540" y="5579744"/>
              <a:ext cx="1369630" cy="27471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s4</a:t>
              </a:r>
              <a:endParaRPr lang="en-US" sz="16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6AE5C8-0498-420F-B97F-6C1998310806}"/>
                </a:ext>
              </a:extLst>
            </p:cNvPr>
            <p:cNvCxnSpPr/>
            <p:nvPr/>
          </p:nvCxnSpPr>
          <p:spPr>
            <a:xfrm>
              <a:off x="3637331" y="4935040"/>
              <a:ext cx="517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EA19303-781F-4FE6-B702-24EFDC75F5BA}"/>
                </a:ext>
              </a:extLst>
            </p:cNvPr>
            <p:cNvCxnSpPr/>
            <p:nvPr/>
          </p:nvCxnSpPr>
          <p:spPr>
            <a:xfrm flipV="1">
              <a:off x="4000766" y="4823884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CDB167-2CC2-4037-BBA1-E1930A17AB41}"/>
                </a:ext>
              </a:extLst>
            </p:cNvPr>
            <p:cNvSpPr/>
            <p:nvPr/>
          </p:nvSpPr>
          <p:spPr>
            <a:xfrm>
              <a:off x="4543540" y="4630155"/>
              <a:ext cx="1369630" cy="2715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s1</a:t>
              </a:r>
              <a:endParaRPr lang="en-US" sz="1600" dirty="0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7CA75A-EF27-4619-A47F-6AF37EA6064C}"/>
              </a:ext>
            </a:extLst>
          </p:cNvPr>
          <p:cNvCxnSpPr/>
          <p:nvPr/>
        </p:nvCxnSpPr>
        <p:spPr>
          <a:xfrm>
            <a:off x="1273175" y="5000625"/>
            <a:ext cx="119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2" name="TextBox 53">
            <a:extLst>
              <a:ext uri="{FF2B5EF4-FFF2-40B4-BE49-F238E27FC236}">
                <a16:creationId xmlns:a16="http://schemas.microsoft.com/office/drawing/2014/main" id="{52D7FB30-8943-45EA-BE81-03B07FBEF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157788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copy</a:t>
            </a:r>
          </a:p>
        </p:txBody>
      </p:sp>
      <p:grpSp>
        <p:nvGrpSpPr>
          <p:cNvPr id="35853" name="Group 56">
            <a:extLst>
              <a:ext uri="{FF2B5EF4-FFF2-40B4-BE49-F238E27FC236}">
                <a16:creationId xmlns:a16="http://schemas.microsoft.com/office/drawing/2014/main" id="{BE8E9BAF-63B0-4E73-982D-3C76FA95EEDD}"/>
              </a:ext>
            </a:extLst>
          </p:cNvPr>
          <p:cNvGrpSpPr>
            <a:grpSpLocks/>
          </p:cNvGrpSpPr>
          <p:nvPr/>
        </p:nvGrpSpPr>
        <p:grpSpPr bwMode="auto">
          <a:xfrm>
            <a:off x="3636963" y="2927350"/>
            <a:ext cx="2284412" cy="1590675"/>
            <a:chOff x="3637331" y="4630155"/>
            <a:chExt cx="2283774" cy="159111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9DAF613-2EDA-4EBD-9553-D9219482E4DA}"/>
                </a:ext>
              </a:extLst>
            </p:cNvPr>
            <p:cNvSpPr/>
            <p:nvPr/>
          </p:nvSpPr>
          <p:spPr>
            <a:xfrm>
              <a:off x="3637331" y="4666678"/>
              <a:ext cx="517380" cy="15244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4A3360E-43D3-4CF2-A9FD-257E932FCDC3}"/>
                </a:ext>
              </a:extLst>
            </p:cNvPr>
            <p:cNvCxnSpPr/>
            <p:nvPr/>
          </p:nvCxnSpPr>
          <p:spPr>
            <a:xfrm>
              <a:off x="3637331" y="5541633"/>
              <a:ext cx="517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61AB03-5AD6-4737-806E-D739FB23F71A}"/>
                </a:ext>
              </a:extLst>
            </p:cNvPr>
            <p:cNvCxnSpPr/>
            <p:nvPr/>
          </p:nvCxnSpPr>
          <p:spPr>
            <a:xfrm>
              <a:off x="3648440" y="5235161"/>
              <a:ext cx="5189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D6F0E8E-CD9F-495A-9B95-C30C3710C4E4}"/>
                </a:ext>
              </a:extLst>
            </p:cNvPr>
            <p:cNvCxnSpPr/>
            <p:nvPr/>
          </p:nvCxnSpPr>
          <p:spPr>
            <a:xfrm flipV="1">
              <a:off x="3984896" y="5097010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D9F1C51-C5BC-42A5-B9FA-F33F056E5BAB}"/>
                </a:ext>
              </a:extLst>
            </p:cNvPr>
            <p:cNvCxnSpPr/>
            <p:nvPr/>
          </p:nvCxnSpPr>
          <p:spPr>
            <a:xfrm flipV="1">
              <a:off x="4000766" y="5397131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582C49-E833-40D7-93F6-6CB57B3F3B6D}"/>
                </a:ext>
              </a:extLst>
            </p:cNvPr>
            <p:cNvCxnSpPr/>
            <p:nvPr/>
          </p:nvCxnSpPr>
          <p:spPr>
            <a:xfrm flipV="1">
              <a:off x="3973787" y="5727423"/>
              <a:ext cx="550708" cy="47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2DFF80-9DF0-4144-BB0E-5595767E99DE}"/>
                </a:ext>
              </a:extLst>
            </p:cNvPr>
            <p:cNvCxnSpPr/>
            <p:nvPr/>
          </p:nvCxnSpPr>
          <p:spPr>
            <a:xfrm flipV="1">
              <a:off x="4000766" y="6038659"/>
              <a:ext cx="550709" cy="47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C44498-AB59-48E6-B72B-1DE99B58C34F}"/>
                </a:ext>
              </a:extLst>
            </p:cNvPr>
            <p:cNvCxnSpPr/>
            <p:nvPr/>
          </p:nvCxnSpPr>
          <p:spPr>
            <a:xfrm>
              <a:off x="3648440" y="5897332"/>
              <a:ext cx="5189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60BFB88-200B-44DF-AFC3-57338DB09884}"/>
                </a:ext>
              </a:extLst>
            </p:cNvPr>
            <p:cNvSpPr/>
            <p:nvPr/>
          </p:nvSpPr>
          <p:spPr>
            <a:xfrm>
              <a:off x="4551476" y="5897332"/>
              <a:ext cx="1369629" cy="3239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s5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0ACE196-8EFC-49DA-A132-ABAD0BD831D8}"/>
                </a:ext>
              </a:extLst>
            </p:cNvPr>
            <p:cNvSpPr/>
            <p:nvPr/>
          </p:nvSpPr>
          <p:spPr>
            <a:xfrm>
              <a:off x="4551476" y="4919160"/>
              <a:ext cx="1369629" cy="2778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s2</a:t>
              </a:r>
              <a:endParaRPr lang="en-US" sz="1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36B2C41-C429-4431-9DC7-F1E66F3E8083}"/>
                </a:ext>
              </a:extLst>
            </p:cNvPr>
            <p:cNvSpPr/>
            <p:nvPr/>
          </p:nvSpPr>
          <p:spPr>
            <a:xfrm>
              <a:off x="4543540" y="5243100"/>
              <a:ext cx="1369630" cy="27630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s3</a:t>
              </a:r>
              <a:endParaRPr lang="en-US" sz="16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D8F377-2C8B-4636-BF7B-23D4A3A4BAB6}"/>
                </a:ext>
              </a:extLst>
            </p:cNvPr>
            <p:cNvSpPr/>
            <p:nvPr/>
          </p:nvSpPr>
          <p:spPr>
            <a:xfrm>
              <a:off x="4543540" y="5579744"/>
              <a:ext cx="1369630" cy="27471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s4</a:t>
              </a:r>
              <a:endParaRPr lang="en-US" sz="1600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197C866-F078-470E-9E6F-35204014B6B4}"/>
                </a:ext>
              </a:extLst>
            </p:cNvPr>
            <p:cNvCxnSpPr/>
            <p:nvPr/>
          </p:nvCxnSpPr>
          <p:spPr>
            <a:xfrm>
              <a:off x="3637331" y="4935040"/>
              <a:ext cx="517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03EB5F1-FBBC-463C-BDAB-7DD55D28658A}"/>
                </a:ext>
              </a:extLst>
            </p:cNvPr>
            <p:cNvCxnSpPr/>
            <p:nvPr/>
          </p:nvCxnSpPr>
          <p:spPr>
            <a:xfrm flipV="1">
              <a:off x="4000766" y="4823884"/>
              <a:ext cx="550709" cy="3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E331B96-088A-4B43-85F0-BE2B46536F10}"/>
                </a:ext>
              </a:extLst>
            </p:cNvPr>
            <p:cNvSpPr/>
            <p:nvPr/>
          </p:nvSpPr>
          <p:spPr>
            <a:xfrm>
              <a:off x="4543540" y="4630155"/>
              <a:ext cx="1369630" cy="2715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s1</a:t>
              </a:r>
              <a:endParaRPr lang="en-US" sz="1600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817F34-B2E7-44D6-994C-CF7E0014344F}"/>
              </a:ext>
            </a:extLst>
          </p:cNvPr>
          <p:cNvCxnSpPr>
            <a:endCxn id="58" idx="1"/>
          </p:cNvCxnSpPr>
          <p:nvPr/>
        </p:nvCxnSpPr>
        <p:spPr>
          <a:xfrm flipV="1">
            <a:off x="2032000" y="3725863"/>
            <a:ext cx="1604963" cy="1717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B195406-0E0D-4660-A2B1-FA4F20E48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92188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Some Preliminary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62B6-8B95-4463-B5AB-AFC7A169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294688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 In Java variables are categorized to two types: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Primitive</a:t>
            </a:r>
            <a:r>
              <a:rPr lang="en-US" sz="2000" dirty="0">
                <a:cs typeface="Times New Roman" panose="02020603050405020304" pitchFamily="18" charset="0"/>
              </a:rPr>
              <a:t>  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Example: </a:t>
            </a:r>
            <a:r>
              <a:rPr lang="en-US" dirty="0" err="1">
                <a:cs typeface="Times New Roman" panose="02020603050405020304" pitchFamily="18" charset="0"/>
              </a:rPr>
              <a:t>boolean</a:t>
            </a:r>
            <a:r>
              <a:rPr lang="en-US" dirty="0">
                <a:cs typeface="Times New Roman" panose="02020603050405020304" pitchFamily="18" charset="0"/>
              </a:rPr>
              <a:t>, float, double, byte, short, </a:t>
            </a:r>
            <a:r>
              <a:rPr lang="en-US" dirty="0" err="1">
                <a:cs typeface="Times New Roman" panose="02020603050405020304" pitchFamily="18" charset="0"/>
              </a:rPr>
              <a:t>int</a:t>
            </a:r>
            <a:r>
              <a:rPr lang="en-US" dirty="0">
                <a:cs typeface="Times New Roman" panose="02020603050405020304" pitchFamily="18" charset="0"/>
              </a:rPr>
              <a:t>, char.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primitive types are not instantiated.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In the memory, for a primitive type only its value is stored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They are stored in a memory location called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stack</a:t>
            </a:r>
            <a:r>
              <a:rPr lang="en-US" dirty="0"/>
              <a:t>. </a:t>
            </a:r>
          </a:p>
          <a:p>
            <a:pPr lvl="1">
              <a:spcBef>
                <a:spcPts val="0"/>
              </a:spcBef>
              <a:defRPr/>
            </a:pPr>
            <a:r>
              <a:rPr lang="en-US" sz="21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Object </a:t>
            </a:r>
            <a:endParaRPr lang="en-US" sz="2400" dirty="0"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Type is one of: a class, an interface, or an array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A reference (address) to the object is stored in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stack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memory and the object itself is stored in a memory called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heap.</a:t>
            </a:r>
          </a:p>
          <a:p>
            <a:pPr marL="1016000" lvl="2" indent="0">
              <a:spcBef>
                <a:spcPts val="0"/>
              </a:spcBef>
              <a:buFont typeface="Noto Sans Symbols"/>
              <a:buNone/>
              <a:defRPr/>
            </a:pPr>
            <a:endParaRPr lang="en-US" sz="3600" b="1" i="1" dirty="0">
              <a:solidFill>
                <a:srgbClr val="009644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CDF2FE36-1C31-4ECD-AE06-6D9BCDCA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3663" y="6172200"/>
            <a:ext cx="8596312" cy="234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25" bIns="91425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>
              <a:buSzTx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1-</a:t>
            </a:r>
            <a:fld id="{33D1AFE6-E656-4629-A446-A95420FB0E1D}" type="slidenum"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pPr algn="l">
                <a:buSzTx/>
              </a:pPr>
              <a:t>2</a:t>
            </a:fld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7B324130-40FE-428E-9C52-8A76DAD3E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68F8-E175-40F3-93CB-9BB3CD6AC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0EF773-45C3-4C85-9B86-9754688F9602}"/>
              </a:ext>
            </a:extLst>
          </p:cNvPr>
          <p:cNvGraphicFramePr>
            <a:graphicFrameLocks noGrp="1"/>
          </p:cNvGraphicFramePr>
          <p:nvPr/>
        </p:nvGraphicFramePr>
        <p:xfrm>
          <a:off x="1004888" y="1447800"/>
          <a:ext cx="7300912" cy="4114800"/>
        </p:xfrm>
        <a:graphic>
          <a:graphicData uri="http://schemas.openxmlformats.org/drawingml/2006/table">
            <a:tbl>
              <a:tblPr/>
              <a:tblGrid>
                <a:gridCol w="3650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095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u="none" strike="noStrike" dirty="0">
                          <a:effectLst/>
                        </a:rPr>
                        <a:t>Shallow Copy</a:t>
                      </a:r>
                      <a:endParaRPr lang="en-US" u="none" strike="noStrike" dirty="0">
                        <a:effectLst/>
                      </a:endParaRP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u="none" strike="noStrike">
                          <a:effectLst/>
                        </a:rPr>
                        <a:t>Deep Copy</a:t>
                      </a:r>
                      <a:endParaRPr lang="en-US" u="none" strike="noStrike">
                        <a:effectLst/>
                      </a:endParaRP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>
                          <a:effectLst/>
                        </a:rPr>
                        <a:t>Cloned Object and original object are not 100% disjoint.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>
                          <a:effectLst/>
                        </a:rPr>
                        <a:t>Cloned Object and original object are 100% disjoint.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825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>
                          <a:effectLst/>
                        </a:rPr>
                        <a:t>Any changes made to cloned object will be reflected in original object or vice versa.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>
                          <a:effectLst/>
                        </a:rPr>
                        <a:t>Any changes made to cloned object will not be reflected in original object or vice versa.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>
                          <a:effectLst/>
                        </a:rPr>
                        <a:t>Shallow copy is preferred if an object has only primitive fields.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>
                          <a:effectLst/>
                        </a:rPr>
                        <a:t>Deep copy is preferred if an object has references to other objects as fields.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>
                          <a:effectLst/>
                        </a:rPr>
                        <a:t>Shallow copy is fast and also less expensive.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u="none" strike="noStrike" dirty="0">
                          <a:effectLst/>
                        </a:rPr>
                        <a:t>Deep copy is slow and very expensive.</a:t>
                      </a:r>
                    </a:p>
                  </a:txBody>
                  <a:tcPr marL="91432" marR="914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09" name="Rectangle 1">
            <a:extLst>
              <a:ext uri="{FF2B5EF4-FFF2-40B4-BE49-F238E27FC236}">
                <a16:creationId xmlns:a16="http://schemas.microsoft.com/office/drawing/2014/main" id="{C79F3BBD-4A9B-4204-8601-52F895E29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3C8A275B-F30B-4EC7-B101-6529A49ED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641350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Privacy </a:t>
            </a:r>
            <a:r>
              <a:rPr lang="en-US" altLang="en-US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Leaks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B8F8E-3EF9-477E-A16C-A9A3B411F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792163"/>
            <a:ext cx="8534400" cy="5467350"/>
          </a:xfrm>
        </p:spPr>
        <p:txBody>
          <a:bodyPr/>
          <a:lstStyle/>
          <a:p>
            <a:pPr>
              <a:defRPr/>
            </a:pPr>
            <a:r>
              <a:rPr lang="en-US" dirty="0"/>
              <a:t>Definitions</a:t>
            </a:r>
          </a:p>
          <a:p>
            <a:pPr lvl="1">
              <a:defRPr/>
            </a:pPr>
            <a:r>
              <a:rPr lang="en-US" dirty="0"/>
              <a:t>When somebody “outside” gets a copy of an object meant to be </a:t>
            </a:r>
            <a:r>
              <a:rPr lang="en-US" u="sng" dirty="0">
                <a:solidFill>
                  <a:srgbClr val="FF0000"/>
                </a:solidFill>
              </a:rPr>
              <a:t>securely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“inside”...</a:t>
            </a:r>
          </a:p>
          <a:p>
            <a:pPr lvl="1">
              <a:defRPr/>
            </a:pPr>
            <a:r>
              <a:rPr lang="en-US" dirty="0"/>
              <a:t>In java programming context, when a client of a Java class can modify the (referenced) value of a private attribute of the class. </a:t>
            </a:r>
          </a:p>
          <a:p>
            <a:pPr marL="558800" lvl="1" indent="0">
              <a:buFont typeface="Arial"/>
              <a:buNone/>
              <a:defRPr/>
            </a:pPr>
            <a:r>
              <a:rPr lang="en-US" dirty="0"/>
              <a:t>  </a:t>
            </a:r>
          </a:p>
          <a:p>
            <a:pPr marL="558800" lvl="1" indent="0">
              <a:buFont typeface="Arial"/>
              <a:buNone/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57D23-F841-477F-9E26-1C8E8EC8C51C}"/>
              </a:ext>
            </a:extLst>
          </p:cNvPr>
          <p:cNvSpPr txBox="1"/>
          <p:nvPr/>
        </p:nvSpPr>
        <p:spPr>
          <a:xfrm>
            <a:off x="647132" y="4890504"/>
            <a:ext cx="4038600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+mj-lt"/>
              </a:rPr>
              <a:t>returns a copy of</a:t>
            </a:r>
          </a:p>
          <a:p>
            <a:pPr>
              <a:defRPr/>
            </a:pPr>
            <a:r>
              <a:rPr lang="en-US" sz="1600" dirty="0">
                <a:latin typeface="+mj-lt"/>
              </a:rPr>
              <a:t>the reference to the private attribute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600" dirty="0">
                <a:latin typeface="+mj-lt"/>
              </a:rPr>
              <a:t>, giving the client access to modify the internal state of an object in the class directly</a:t>
            </a:r>
            <a:r>
              <a:rPr lang="en-US" sz="1100" dirty="0">
                <a:latin typeface="+mj-lt"/>
              </a:rPr>
              <a:t>.</a:t>
            </a:r>
          </a:p>
        </p:txBody>
      </p:sp>
      <p:sp>
        <p:nvSpPr>
          <p:cNvPr id="38919" name="TextBox 11">
            <a:extLst>
              <a:ext uri="{FF2B5EF4-FFF2-40B4-BE49-F238E27FC236}">
                <a16:creationId xmlns:a16="http://schemas.microsoft.com/office/drawing/2014/main" id="{2A62F5E8-53DE-434F-AFBD-2FA5C1616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21038"/>
            <a:ext cx="4114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65F25-5B55-4FDE-BDCC-325457141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462213"/>
            <a:ext cx="2895600" cy="19383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01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private String id;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private Course course;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Course getCourse()</a:t>
            </a:r>
          </a:p>
          <a:p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course;</a:t>
            </a:r>
          </a:p>
          <a:p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C0E91-BFF3-49AB-A692-6AFA1D2BBDBA}"/>
              </a:ext>
            </a:extLst>
          </p:cNvPr>
          <p:cNvSpPr txBox="1"/>
          <p:nvPr/>
        </p:nvSpPr>
        <p:spPr>
          <a:xfrm>
            <a:off x="3427413" y="2362200"/>
            <a:ext cx="5410200" cy="23082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StudentClient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 student1 = new Student ("John","1234",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"cmsc203","2323");</a:t>
            </a:r>
          </a:p>
          <a:p>
            <a:pPr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st1Course = student1.getCourse();</a:t>
            </a:r>
          </a:p>
          <a:p>
            <a:pPr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st1Course.setCrsName("cmsc207");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defRPr/>
            </a:pPr>
            <a:r>
              <a:rPr lang="en-US" sz="1200" dirty="0"/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FBABA1-650E-4E00-BDA9-C4B8B2E43E74}"/>
              </a:ext>
            </a:extLst>
          </p:cNvPr>
          <p:cNvCxnSpPr/>
          <p:nvPr/>
        </p:nvCxnSpPr>
        <p:spPr>
          <a:xfrm flipH="1" flipV="1">
            <a:off x="2057400" y="4038600"/>
            <a:ext cx="609600" cy="7905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FD7114-62AD-49D5-B46B-CB1055653E7E}"/>
              </a:ext>
            </a:extLst>
          </p:cNvPr>
          <p:cNvCxnSpPr/>
          <p:nvPr/>
        </p:nvCxnSpPr>
        <p:spPr>
          <a:xfrm flipV="1">
            <a:off x="2667000" y="3624263"/>
            <a:ext cx="1446213" cy="1204912"/>
          </a:xfrm>
          <a:prstGeom prst="straightConnector1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AA7B45-9CC2-43D6-AEFA-F7AC13BD6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21375"/>
            <a:ext cx="3744913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cmsc207, 2323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39365BD-D19F-4418-BAA1-3EEA3B6EFFD0}"/>
              </a:ext>
            </a:extLst>
          </p:cNvPr>
          <p:cNvSpPr/>
          <p:nvPr/>
        </p:nvSpPr>
        <p:spPr>
          <a:xfrm>
            <a:off x="5076825" y="4243388"/>
            <a:ext cx="115888" cy="1668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28DDF6-4DF5-47DD-966D-1A53AC69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094288"/>
            <a:ext cx="3744913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cmsc203, 2323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4BDC88-E893-4A2D-AC1B-69B6309D9108}"/>
              </a:ext>
            </a:extLst>
          </p:cNvPr>
          <p:cNvGrpSpPr>
            <a:grpSpLocks/>
          </p:cNvGrpSpPr>
          <p:nvPr/>
        </p:nvGrpSpPr>
        <p:grpSpPr bwMode="auto">
          <a:xfrm>
            <a:off x="6654800" y="3354388"/>
            <a:ext cx="1900238" cy="1743075"/>
            <a:chOff x="6749268" y="3334313"/>
            <a:chExt cx="1900722" cy="1743238"/>
          </a:xfrm>
        </p:grpSpPr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E1FC7628-5FBF-4582-B2DF-A8BE9C08EF10}"/>
                </a:ext>
              </a:extLst>
            </p:cNvPr>
            <p:cNvCxnSpPr/>
            <p:nvPr/>
          </p:nvCxnSpPr>
          <p:spPr>
            <a:xfrm rot="16200000" flipH="1">
              <a:off x="7292472" y="3720034"/>
              <a:ext cx="1743238" cy="971797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612906-EB94-4D90-B5D9-D8D69FAA0501}"/>
                </a:ext>
              </a:extLst>
            </p:cNvPr>
            <p:cNvCxnSpPr/>
            <p:nvPr/>
          </p:nvCxnSpPr>
          <p:spPr>
            <a:xfrm>
              <a:off x="6749268" y="3343839"/>
              <a:ext cx="952743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3" grpId="0" animBg="1"/>
      <p:bldP spid="27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28B4AF6-94CD-4853-8B85-383CE151C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Objects created as the result of privacy leak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0E121680-6A7E-40C5-A65D-44A175C0F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211AD5-3090-435C-A01A-FD625942253D}"/>
              </a:ext>
            </a:extLst>
          </p:cNvPr>
          <p:cNvSpPr/>
          <p:nvPr/>
        </p:nvSpPr>
        <p:spPr>
          <a:xfrm>
            <a:off x="914400" y="2668588"/>
            <a:ext cx="1981200" cy="1447800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name =john</a:t>
            </a:r>
          </a:p>
          <a:p>
            <a:pPr>
              <a:defRPr/>
            </a:pPr>
            <a:r>
              <a:rPr lang="en-US" sz="1400" dirty="0"/>
              <a:t>id=1234</a:t>
            </a:r>
          </a:p>
          <a:p>
            <a:pPr>
              <a:defRPr/>
            </a:pPr>
            <a:r>
              <a:rPr lang="en-US" sz="1400" dirty="0">
                <a:solidFill>
                  <a:srgbClr val="FFFF00"/>
                </a:solidFill>
              </a:rPr>
              <a:t>course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E76C1-3A22-49F2-8567-ED8B432C21AF}"/>
              </a:ext>
            </a:extLst>
          </p:cNvPr>
          <p:cNvSpPr/>
          <p:nvPr/>
        </p:nvSpPr>
        <p:spPr>
          <a:xfrm>
            <a:off x="3827463" y="3995738"/>
            <a:ext cx="2497137" cy="1524000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crsId</a:t>
            </a:r>
            <a:r>
              <a:rPr lang="en-US" sz="1400" dirty="0"/>
              <a:t> =2322</a:t>
            </a:r>
          </a:p>
          <a:p>
            <a:pPr>
              <a:defRPr/>
            </a:pPr>
            <a:r>
              <a:rPr lang="en-US" sz="1400" dirty="0" err="1"/>
              <a:t>crsName</a:t>
            </a:r>
            <a:r>
              <a:rPr lang="en-US" sz="1400" dirty="0"/>
              <a:t>=cmsc207</a:t>
            </a:r>
          </a:p>
        </p:txBody>
      </p:sp>
      <p:sp>
        <p:nvSpPr>
          <p:cNvPr id="39942" name="TextBox 6">
            <a:extLst>
              <a:ext uri="{FF2B5EF4-FFF2-40B4-BE49-F238E27FC236}">
                <a16:creationId xmlns:a16="http://schemas.microsoft.com/office/drawing/2014/main" id="{A6B598B0-C677-4387-B357-4A168AF96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34163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0DF096-790E-4A55-98BC-1BA0E979F92A}"/>
              </a:ext>
            </a:extLst>
          </p:cNvPr>
          <p:cNvCxnSpPr/>
          <p:nvPr/>
        </p:nvCxnSpPr>
        <p:spPr>
          <a:xfrm>
            <a:off x="1828800" y="3646488"/>
            <a:ext cx="1979613" cy="123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944" name="TextBox 8">
            <a:extLst>
              <a:ext uri="{FF2B5EF4-FFF2-40B4-BE49-F238E27FC236}">
                <a16:creationId xmlns:a16="http://schemas.microsoft.com/office/drawing/2014/main" id="{585FEDDB-BD02-46C6-B2CD-13EA3307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06625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student1</a:t>
            </a:r>
          </a:p>
        </p:txBody>
      </p:sp>
      <p:sp>
        <p:nvSpPr>
          <p:cNvPr id="39945" name="TextBox 9">
            <a:extLst>
              <a:ext uri="{FF2B5EF4-FFF2-40B4-BE49-F238E27FC236}">
                <a16:creationId xmlns:a16="http://schemas.microsoft.com/office/drawing/2014/main" id="{41A222CF-A7C4-4B6D-B42A-433087B8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2881313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st1Course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CB1A90-4C7E-421F-9BE4-BCEE765FFB57}"/>
              </a:ext>
            </a:extLst>
          </p:cNvPr>
          <p:cNvCxnSpPr/>
          <p:nvPr/>
        </p:nvCxnSpPr>
        <p:spPr>
          <a:xfrm flipH="1">
            <a:off x="6324600" y="3351213"/>
            <a:ext cx="1290638" cy="1169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FFA3602-FD3B-4427-BE5A-D6995240FC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How to Prevent Privacy Leak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C9C61-6B7E-47B9-876F-25157A00D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Return copies of objects referenced by instance variables</a:t>
            </a:r>
          </a:p>
          <a:p>
            <a:pPr marL="101600" indent="0">
              <a:buFont typeface="Arial"/>
              <a:buNone/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r>
              <a:rPr lang="en-US" dirty="0"/>
              <a:t>•This returns a copy of 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</a:p>
          <a:p>
            <a:pPr marL="101600" indent="0">
              <a:buFont typeface="Arial"/>
              <a:buNone/>
              <a:defRPr/>
            </a:pPr>
            <a:r>
              <a:rPr lang="en-US" dirty="0"/>
              <a:t>•Changes made to this copy will not affect original.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0964" name="Text Placeholder 3">
            <a:extLst>
              <a:ext uri="{FF2B5EF4-FFF2-40B4-BE49-F238E27FC236}">
                <a16:creationId xmlns:a16="http://schemas.microsoft.com/office/drawing/2014/main" id="{1BC3BC89-169B-4736-AD60-A1881353A7CA}"/>
              </a:ext>
            </a:extLst>
          </p:cNvPr>
          <p:cNvSpPr txBox="1">
            <a:spLocks/>
          </p:cNvSpPr>
          <p:nvPr/>
        </p:nvSpPr>
        <p:spPr bwMode="auto">
          <a:xfrm>
            <a:off x="762000" y="2209800"/>
            <a:ext cx="73152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 marL="101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1841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1270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1270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1270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127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127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127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127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public class Student {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private String name;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private String id;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private Course course;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. . .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public Course getCourse()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{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 </a:t>
            </a:r>
            <a:r>
              <a:rPr lang="en-US" altLang="en-US" sz="120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//Create a new Course object using the information of student’s course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  return new Course (course.getCrsName(),   course.getCrsId()); 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  } </a:t>
            </a:r>
          </a:p>
          <a:p>
            <a:pPr>
              <a:buClr>
                <a:srgbClr val="007FA3"/>
              </a:buClr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}</a:t>
            </a:r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0965" name="Group 28">
            <a:extLst>
              <a:ext uri="{FF2B5EF4-FFF2-40B4-BE49-F238E27FC236}">
                <a16:creationId xmlns:a16="http://schemas.microsoft.com/office/drawing/2014/main" id="{9B1F46F3-E063-4C1C-AE14-873C482F9FDD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1981200"/>
            <a:ext cx="1219200" cy="1973263"/>
            <a:chOff x="6934200" y="1813040"/>
            <a:chExt cx="1219200" cy="197394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DE961AA-8AF3-4B3C-A4FB-647833FA5075}"/>
                </a:ext>
              </a:extLst>
            </p:cNvPr>
            <p:cNvCxnSpPr/>
            <p:nvPr/>
          </p:nvCxnSpPr>
          <p:spPr>
            <a:xfrm>
              <a:off x="7543800" y="1813040"/>
              <a:ext cx="609600" cy="16166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1BC523E5-C2E6-4080-83F3-36596D5273EA}"/>
                </a:ext>
              </a:extLst>
            </p:cNvPr>
            <p:cNvCxnSpPr/>
            <p:nvPr/>
          </p:nvCxnSpPr>
          <p:spPr>
            <a:xfrm rot="10800000" flipV="1">
              <a:off x="6934200" y="3429669"/>
              <a:ext cx="1219200" cy="357311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3C42A7D-4DB4-45C9-8E60-339D4180E5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686800" cy="6397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How to prevent Privacy Leak Code Example</a:t>
            </a:r>
          </a:p>
        </p:txBody>
      </p:sp>
      <p:sp>
        <p:nvSpPr>
          <p:cNvPr id="41987" name="TextBox 4">
            <a:extLst>
              <a:ext uri="{FF2B5EF4-FFF2-40B4-BE49-F238E27FC236}">
                <a16:creationId xmlns:a16="http://schemas.microsoft.com/office/drawing/2014/main" id="{77D6EE0B-AEBA-4733-9B3F-0734938B3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7772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1988" name="Text Placeholder 6">
            <a:extLst>
              <a:ext uri="{FF2B5EF4-FFF2-40B4-BE49-F238E27FC236}">
                <a16:creationId xmlns:a16="http://schemas.microsoft.com/office/drawing/2014/main" id="{690AA8F0-4E40-4ACD-BD1B-AA36EED88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3063" y="704850"/>
            <a:ext cx="8599487" cy="5456238"/>
          </a:xfrm>
        </p:spPr>
        <p:txBody>
          <a:bodyPr/>
          <a:lstStyle/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A79AB-37E6-4D7F-A75E-5291670F621E}"/>
              </a:ext>
            </a:extLst>
          </p:cNvPr>
          <p:cNvSpPr txBox="1"/>
          <p:nvPr/>
        </p:nvSpPr>
        <p:spPr>
          <a:xfrm>
            <a:off x="555625" y="1257300"/>
            <a:ext cx="6497638" cy="19399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01600">
              <a:spcBef>
                <a:spcPts val="0"/>
              </a:spcBef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101600">
              <a:spcBef>
                <a:spcPts val="0"/>
              </a:spcBef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pPr marL="101600">
              <a:spcBef>
                <a:spcPts val="0"/>
              </a:spcBef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id;</a:t>
            </a:r>
          </a:p>
          <a:p>
            <a:pPr marL="101600">
              <a:spcBef>
                <a:spcPts val="0"/>
              </a:spcBef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Course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1600">
              <a:spcBef>
                <a:spcPts val="0"/>
              </a:spcBef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pPr marL="10160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Course </a:t>
            </a:r>
            <a:r>
              <a:rPr lang="en-US" sz="12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getCourse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1600">
              <a:spcBef>
                <a:spcPts val="0"/>
              </a:spcBef>
              <a:buFont typeface="Arial"/>
              <a:buNone/>
              <a:defRPr/>
            </a:pP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01600">
              <a:spcBef>
                <a:spcPts val="0"/>
              </a:spcBef>
              <a:buFont typeface="Arial"/>
              <a:buNone/>
              <a:defRPr/>
            </a:pP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new Course (</a:t>
            </a:r>
            <a:r>
              <a:rPr lang="en-US" sz="12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course.getCrsName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2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course.getCrsId</a:t>
            </a: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marL="101600">
              <a:spcBef>
                <a:spcPts val="0"/>
              </a:spcBef>
              <a:buFont typeface="Arial"/>
              <a:buNone/>
              <a:defRPr/>
            </a:pPr>
            <a:r>
              <a:rPr lang="en-US" sz="12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0160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2C260-2B9F-491A-B2E9-882ABBC1889C}"/>
              </a:ext>
            </a:extLst>
          </p:cNvPr>
          <p:cNvSpPr txBox="1"/>
          <p:nvPr/>
        </p:nvSpPr>
        <p:spPr>
          <a:xfrm>
            <a:off x="555625" y="3276600"/>
            <a:ext cx="5410200" cy="23082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StudentClient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 student1 = new Student ("John","1234",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"cmsc203","2323");</a:t>
            </a:r>
          </a:p>
          <a:p>
            <a:pPr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st1Course = student1.getCourse();</a:t>
            </a:r>
          </a:p>
          <a:p>
            <a:pPr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st1Course.setCrsName("cmsc207");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(student1);</a:t>
            </a:r>
          </a:p>
          <a:p>
            <a:pPr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defRPr/>
            </a:pPr>
            <a:r>
              <a:rPr lang="en-US" sz="1200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29B32-535D-43F5-9D6F-A4600254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4832350"/>
            <a:ext cx="3744913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cmsc203, 2323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1EE9B-B7BF-402C-97DB-337137189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4187825"/>
            <a:ext cx="3744913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Student John, 1234 ,Course cmsc203, 2323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0277CB-4ED0-482C-A0E5-AA41738E272C}"/>
              </a:ext>
            </a:extLst>
          </p:cNvPr>
          <p:cNvCxnSpPr/>
          <p:nvPr/>
        </p:nvCxnSpPr>
        <p:spPr>
          <a:xfrm flipV="1">
            <a:off x="3921125" y="4349750"/>
            <a:ext cx="1108075" cy="1588"/>
          </a:xfrm>
          <a:prstGeom prst="straightConnector1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D4C17C-8313-4C12-B289-88B90C92CA32}"/>
              </a:ext>
            </a:extLst>
          </p:cNvPr>
          <p:cNvCxnSpPr/>
          <p:nvPr/>
        </p:nvCxnSpPr>
        <p:spPr>
          <a:xfrm flipV="1">
            <a:off x="3930650" y="5006975"/>
            <a:ext cx="1109663" cy="0"/>
          </a:xfrm>
          <a:prstGeom prst="straightConnector1">
            <a:avLst/>
          </a:prstGeom>
          <a:ln w="28575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F2CD153-C36C-4914-818A-31B49C540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Objects created as the result of fixing privacy leak.</a:t>
            </a:r>
          </a:p>
        </p:txBody>
      </p:sp>
      <p:grpSp>
        <p:nvGrpSpPr>
          <p:cNvPr id="43011" name="Group 19">
            <a:extLst>
              <a:ext uri="{FF2B5EF4-FFF2-40B4-BE49-F238E27FC236}">
                <a16:creationId xmlns:a16="http://schemas.microsoft.com/office/drawing/2014/main" id="{BC90BD42-44F1-4250-9FA2-5F1C48CF515A}"/>
              </a:ext>
            </a:extLst>
          </p:cNvPr>
          <p:cNvGrpSpPr>
            <a:grpSpLocks/>
          </p:cNvGrpSpPr>
          <p:nvPr/>
        </p:nvGrpSpPr>
        <p:grpSpPr bwMode="auto">
          <a:xfrm>
            <a:off x="676275" y="1981200"/>
            <a:ext cx="6380163" cy="3800475"/>
            <a:chOff x="676734" y="1981201"/>
            <a:chExt cx="6380265" cy="3799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9ACA8C-3E8F-4039-8A90-F66C7375ABFB}"/>
                </a:ext>
              </a:extLst>
            </p:cNvPr>
            <p:cNvSpPr/>
            <p:nvPr/>
          </p:nvSpPr>
          <p:spPr>
            <a:xfrm>
              <a:off x="676734" y="2443075"/>
              <a:ext cx="1981232" cy="1447522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69BBD3-B18B-49BF-9A72-8999F313ADF7}"/>
                </a:ext>
              </a:extLst>
            </p:cNvPr>
            <p:cNvSpPr/>
            <p:nvPr/>
          </p:nvSpPr>
          <p:spPr>
            <a:xfrm>
              <a:off x="4450282" y="4257238"/>
              <a:ext cx="2606717" cy="1523707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 err="1"/>
                <a:t>crsId</a:t>
              </a:r>
              <a:r>
                <a:rPr lang="en-US" sz="1400" dirty="0"/>
                <a:t> =2322</a:t>
              </a:r>
            </a:p>
            <a:p>
              <a:pPr>
                <a:defRPr/>
              </a:pPr>
              <a:r>
                <a:rPr lang="en-US" sz="1400" dirty="0" err="1"/>
                <a:t>crsName</a:t>
              </a:r>
              <a:r>
                <a:rPr lang="en-US" sz="1400" dirty="0"/>
                <a:t>=cmsc207</a:t>
              </a:r>
            </a:p>
          </p:txBody>
        </p:sp>
        <p:sp>
          <p:nvSpPr>
            <p:cNvPr id="43015" name="TextBox 6">
              <a:extLst>
                <a:ext uri="{FF2B5EF4-FFF2-40B4-BE49-F238E27FC236}">
                  <a16:creationId xmlns:a16="http://schemas.microsoft.com/office/drawing/2014/main" id="{9EE16BDB-A2F0-441B-93B1-03A657AA1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919" y="3266219"/>
              <a:ext cx="1847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284F9A0-2350-4D79-9189-BD750E72963A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1667350" y="3420787"/>
              <a:ext cx="955690" cy="865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3017" name="TextBox 8">
              <a:extLst>
                <a:ext uri="{FF2B5EF4-FFF2-40B4-BE49-F238E27FC236}">
                  <a16:creationId xmlns:a16="http://schemas.microsoft.com/office/drawing/2014/main" id="{20FE2995-D083-43F2-9982-F531FBD3F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20" y="1981201"/>
              <a:ext cx="12266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student1</a:t>
              </a:r>
            </a:p>
          </p:txBody>
        </p:sp>
        <p:sp>
          <p:nvSpPr>
            <p:cNvPr id="43018" name="TextBox 9">
              <a:extLst>
                <a:ext uri="{FF2B5EF4-FFF2-40B4-BE49-F238E27FC236}">
                  <a16:creationId xmlns:a16="http://schemas.microsoft.com/office/drawing/2014/main" id="{1781A65C-C9D2-49C5-AAFE-3B0941FAE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406" y="1981201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st1Course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B688B5-5933-4D96-AA0E-ED7068D15EB5}"/>
                </a:ext>
              </a:extLst>
            </p:cNvPr>
            <p:cNvCxnSpPr/>
            <p:nvPr/>
          </p:nvCxnSpPr>
          <p:spPr>
            <a:xfrm flipH="1">
              <a:off x="5478999" y="2451011"/>
              <a:ext cx="1587" cy="166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52B3761-E8CE-45D3-B51C-E1C602FA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113" y="4286250"/>
            <a:ext cx="2936875" cy="1622425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91440" tIns="45720" rIns="91440" bIns="45720" spcCol="0" rtlCol="0" fromWordArt="0" anchor="ctr" forceAA="0">
            <a:noAutofit/>
          </a:bodyPr>
          <a:lstStyle/>
          <a:p>
            <a:pPr>
              <a:defRPr/>
            </a:pPr>
            <a:r>
              <a:rPr lang="en-US" sz="1400" dirty="0" err="1">
                <a:solidFill>
                  <a:schemeClr val="bg1"/>
                </a:solidFill>
              </a:rPr>
              <a:t>crsId</a:t>
            </a:r>
            <a:r>
              <a:rPr lang="en-US" sz="1400" dirty="0">
                <a:solidFill>
                  <a:schemeClr val="bg1"/>
                </a:solidFill>
              </a:rPr>
              <a:t> =2322</a:t>
            </a:r>
          </a:p>
          <a:p>
            <a:pPr>
              <a:defRPr/>
            </a:pPr>
            <a:r>
              <a:rPr lang="en-US" sz="1400" dirty="0" err="1">
                <a:solidFill>
                  <a:schemeClr val="bg1"/>
                </a:solidFill>
              </a:rPr>
              <a:t>crsName</a:t>
            </a:r>
            <a:r>
              <a:rPr lang="en-US" sz="1400" dirty="0">
                <a:solidFill>
                  <a:schemeClr val="bg1"/>
                </a:solidFill>
              </a:rPr>
              <a:t>=cmsc203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638370B-EB1C-45D9-8702-DC24C4C0C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Something to Think about…</a:t>
            </a:r>
          </a:p>
        </p:txBody>
      </p:sp>
      <p:sp>
        <p:nvSpPr>
          <p:cNvPr id="44035" name="Text Placeholder 2">
            <a:extLst>
              <a:ext uri="{FF2B5EF4-FFF2-40B4-BE49-F238E27FC236}">
                <a16:creationId xmlns:a16="http://schemas.microsoft.com/office/drawing/2014/main" id="{0246F391-2DE8-441E-BBFB-6F9A2D87F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a bout the </a:t>
            </a:r>
            <a:r>
              <a:rPr lang="en-US" altLang="en-US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name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field of the </a:t>
            </a:r>
            <a:r>
              <a:rPr lang="en-US" altLang="en-US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Student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class?</a:t>
            </a:r>
          </a:p>
          <a:p>
            <a:pPr marL="101600" indent="0"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 we need to be worried about the privacy leaks of this field as well?</a:t>
            </a:r>
          </a:p>
          <a:p>
            <a:pPr marL="101600" indent="0"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Answer : no , because String class is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immutable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</a:p>
          <a:p>
            <a:pPr marL="101600" indent="0"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marL="101600" indent="0"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01600" indent="0"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D3B0BE3-2541-4CFA-BE84-6701E545DF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Copying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C5806-5BE1-4C00-9D8C-2622F82CB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Copying </a:t>
            </a:r>
            <a:r>
              <a:rPr lang="en-US" dirty="0">
                <a:solidFill>
                  <a:srgbClr val="FF3300"/>
                </a:solidFill>
              </a:rPr>
              <a:t>primitive</a:t>
            </a:r>
            <a:r>
              <a:rPr lang="en-US" dirty="0"/>
              <a:t> data types is simple:</a:t>
            </a:r>
          </a:p>
          <a:p>
            <a:pPr lvl="1">
              <a:defRPr/>
            </a:pPr>
            <a:endParaRPr lang="en-US" sz="2400" dirty="0"/>
          </a:p>
          <a:p>
            <a:pPr marL="588518" lvl="1" indent="0">
              <a:buFont typeface="Arial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x, y;</a:t>
            </a:r>
          </a:p>
          <a:p>
            <a:pPr marL="588518" lvl="1" indent="0">
              <a:buFont typeface="Arial"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=20;</a:t>
            </a:r>
          </a:p>
          <a:p>
            <a:pPr marL="588518" lvl="1" indent="0">
              <a:buFont typeface="Arial"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  <a:p>
            <a:pPr>
              <a:defRPr/>
            </a:pPr>
            <a:r>
              <a:rPr lang="en-US" dirty="0"/>
              <a:t>Copying </a:t>
            </a:r>
            <a:r>
              <a:rPr lang="en-US" dirty="0">
                <a:solidFill>
                  <a:srgbClr val="FF3300"/>
                </a:solidFill>
              </a:rPr>
              <a:t>Objects </a:t>
            </a:r>
            <a:r>
              <a:rPr lang="en-US" dirty="0"/>
              <a:t>is different:</a:t>
            </a:r>
          </a:p>
          <a:p>
            <a:pPr lvl="1">
              <a:defRPr/>
            </a:pPr>
            <a:r>
              <a:rPr lang="en-US" sz="2000" dirty="0"/>
              <a:t>Reference Copy</a:t>
            </a:r>
          </a:p>
          <a:p>
            <a:pPr lvl="1">
              <a:defRPr/>
            </a:pPr>
            <a:r>
              <a:rPr lang="en-US" sz="2000" dirty="0"/>
              <a:t>Object Copy </a:t>
            </a:r>
          </a:p>
          <a:p>
            <a:pPr>
              <a:defRPr/>
            </a:pPr>
            <a:endParaRPr lang="en-US" dirty="0"/>
          </a:p>
          <a:p>
            <a:pPr marL="101600" indent="0"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379F1E1-840E-409A-95C2-5D8C48FB5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Reference Copy  versus  Object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20843-0A69-4127-AC39-4C0CB51FC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101600" indent="0">
              <a:buFont typeface="Arial"/>
              <a:buNone/>
              <a:defRPr/>
            </a:pPr>
            <a:r>
              <a:rPr lang="en-US" dirty="0"/>
              <a:t>-Lets first see the difference between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Copy: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22635"/>
                </a:solidFill>
                <a:latin typeface="+mj-lt"/>
              </a:rPr>
              <a:t>A 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reference copy</a:t>
            </a:r>
            <a:r>
              <a:rPr lang="en-US" sz="2000" dirty="0">
                <a:solidFill>
                  <a:srgbClr val="222635"/>
                </a:solidFill>
                <a:latin typeface="+mj-lt"/>
              </a:rPr>
              <a:t>, as the name implies, creates a copy of a reference variable pointing to an object:</a:t>
            </a:r>
          </a:p>
          <a:p>
            <a:pPr marL="558800" lvl="1" indent="0">
              <a:buFont typeface="Arial"/>
              <a:buNone/>
              <a:defRPr/>
            </a:pPr>
            <a:endParaRPr lang="en-US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 marL="558800" lvl="1" indent="0">
              <a:buFont typeface="Arial"/>
              <a:buNone/>
              <a:defRPr/>
            </a:pPr>
            <a:r>
              <a:rPr lang="en-US" sz="2000" dirty="0">
                <a:solidFill>
                  <a:srgbClr val="222635"/>
                </a:solidFill>
                <a:latin typeface="Cambria" panose="02040503050406030204" pitchFamily="18" charset="0"/>
              </a:rPr>
              <a:t>     </a:t>
            </a:r>
            <a:r>
              <a:rPr lang="en-US" sz="2000" dirty="0">
                <a:solidFill>
                  <a:srgbClr val="222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myCar1 = new Car();</a:t>
            </a:r>
          </a:p>
          <a:p>
            <a:pPr marL="558800" lvl="1" indent="0">
              <a:buFont typeface="Arial"/>
              <a:buNone/>
              <a:defRPr/>
            </a:pPr>
            <a:r>
              <a:rPr lang="en-US" sz="2000" dirty="0">
                <a:solidFill>
                  <a:srgbClr val="222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myCar2 = myCar1;</a:t>
            </a:r>
          </a:p>
          <a:p>
            <a:pPr marL="558800" lvl="1" indent="0">
              <a:buFont typeface="Arial"/>
              <a:buNone/>
              <a:defRPr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now two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</a:p>
          <a:p>
            <a:pPr marL="558800" lvl="1" indent="0">
              <a:buFont typeface="Arial"/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to the Car Object.</a:t>
            </a:r>
          </a:p>
          <a:p>
            <a:pPr marL="558800" lvl="1" indent="0">
              <a:buFont typeface="Arial"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29DD6E-4EA4-4A07-98F2-4BE376A9D963}"/>
              </a:ext>
            </a:extLst>
          </p:cNvPr>
          <p:cNvSpPr/>
          <p:nvPr/>
        </p:nvSpPr>
        <p:spPr>
          <a:xfrm>
            <a:off x="7348538" y="3652838"/>
            <a:ext cx="1263650" cy="1169987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5365" name="TextBox 7">
            <a:extLst>
              <a:ext uri="{FF2B5EF4-FFF2-40B4-BE49-F238E27FC236}">
                <a16:creationId xmlns:a16="http://schemas.microsoft.com/office/drawing/2014/main" id="{A7B21B10-E552-4358-B79B-EDA7EE1E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3317875"/>
            <a:ext cx="1131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 Car Object</a:t>
            </a:r>
          </a:p>
        </p:txBody>
      </p:sp>
      <p:sp>
        <p:nvSpPr>
          <p:cNvPr id="15366" name="TextBox 8">
            <a:extLst>
              <a:ext uri="{FF2B5EF4-FFF2-40B4-BE49-F238E27FC236}">
                <a16:creationId xmlns:a16="http://schemas.microsoft.com/office/drawing/2014/main" id="{AE28DD2F-3814-4740-AAE3-63F8A70C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3486150"/>
            <a:ext cx="117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myCar1</a:t>
            </a:r>
          </a:p>
        </p:txBody>
      </p:sp>
      <p:sp>
        <p:nvSpPr>
          <p:cNvPr id="15367" name="TextBox 9">
            <a:extLst>
              <a:ext uri="{FF2B5EF4-FFF2-40B4-BE49-F238E27FC236}">
                <a16:creationId xmlns:a16="http://schemas.microsoft.com/office/drawing/2014/main" id="{F88B25E7-6B0A-4CB6-A207-6836BC50B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4352925"/>
            <a:ext cx="117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myCar2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9AC31-426B-4B44-B69A-C5F4B1A6EFA9}"/>
              </a:ext>
            </a:extLst>
          </p:cNvPr>
          <p:cNvCxnSpPr/>
          <p:nvPr/>
        </p:nvCxnSpPr>
        <p:spPr>
          <a:xfrm>
            <a:off x="6477000" y="3717925"/>
            <a:ext cx="884238" cy="396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50EB82-E06A-43ED-9537-03266F1E12BA}"/>
              </a:ext>
            </a:extLst>
          </p:cNvPr>
          <p:cNvCxnSpPr/>
          <p:nvPr/>
        </p:nvCxnSpPr>
        <p:spPr>
          <a:xfrm flipV="1">
            <a:off x="6503988" y="4519613"/>
            <a:ext cx="857250" cy="96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1143D3-E881-4592-8617-14F50707ABFD}"/>
              </a:ext>
            </a:extLst>
          </p:cNvPr>
          <p:cNvSpPr/>
          <p:nvPr/>
        </p:nvSpPr>
        <p:spPr>
          <a:xfrm>
            <a:off x="5380038" y="3171825"/>
            <a:ext cx="12700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E5D6-6033-4563-8DFD-50324C07CE3A}"/>
              </a:ext>
            </a:extLst>
          </p:cNvPr>
          <p:cNvSpPr/>
          <p:nvPr/>
        </p:nvSpPr>
        <p:spPr>
          <a:xfrm>
            <a:off x="5380038" y="5541963"/>
            <a:ext cx="1096962" cy="388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6920-B081-4C67-B50E-D4DA3B2FBD54}"/>
              </a:ext>
            </a:extLst>
          </p:cNvPr>
          <p:cNvSpPr/>
          <p:nvPr/>
        </p:nvSpPr>
        <p:spPr>
          <a:xfrm>
            <a:off x="7348538" y="3171825"/>
            <a:ext cx="12700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3E5F6-B594-477B-8A30-80085982314C}"/>
              </a:ext>
            </a:extLst>
          </p:cNvPr>
          <p:cNvSpPr/>
          <p:nvPr/>
        </p:nvSpPr>
        <p:spPr>
          <a:xfrm>
            <a:off x="7361238" y="5595938"/>
            <a:ext cx="1096962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Heap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DF6D4E5-B419-4583-B05C-842F60173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Reference Copy  versus  Object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6CA09-AA93-4A19-9A13-BE21E007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750" y="1562100"/>
            <a:ext cx="8229600" cy="4953000"/>
          </a:xfrm>
        </p:spPr>
        <p:txBody>
          <a:bodyPr/>
          <a:lstStyle/>
          <a:p>
            <a:pPr marL="101600" indent="0">
              <a:buFont typeface="Arial"/>
              <a:buNone/>
              <a:defRPr/>
            </a:pPr>
            <a:r>
              <a:rPr lang="en-US" sz="2000" dirty="0"/>
              <a:t>- An </a:t>
            </a:r>
            <a:r>
              <a:rPr lang="en-US" sz="2000" b="1" dirty="0">
                <a:solidFill>
                  <a:srgbClr val="FF0000"/>
                </a:solidFill>
              </a:rPr>
              <a:t>object copy</a:t>
            </a:r>
            <a:r>
              <a:rPr lang="en-US" sz="2000" dirty="0"/>
              <a:t> creates a copy of the object itself: </a:t>
            </a:r>
          </a:p>
          <a:p>
            <a:pPr marL="101600" indent="0">
              <a:buFont typeface="Arial"/>
              <a:buNone/>
              <a:defRPr/>
            </a:pPr>
            <a:endParaRPr lang="en-US" sz="2000" dirty="0"/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myCar1 =new Car();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myCar2=new Car(myCar1);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constructs a copy of myCar1 object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Assuming that Car class has a copy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Constructor */</a:t>
            </a:r>
          </a:p>
          <a:p>
            <a:pPr marL="101600" indent="0">
              <a:buFont typeface="Arial"/>
              <a:buNone/>
              <a:defRPr/>
            </a:pPr>
            <a:endParaRPr lang="en-US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1600" indent="0">
              <a:buFont typeface="Arial"/>
              <a:buNone/>
              <a:defRPr/>
            </a:pPr>
            <a:endParaRPr lang="en-US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520332-BE32-48CB-B467-EE8557474E3B}"/>
              </a:ext>
            </a:extLst>
          </p:cNvPr>
          <p:cNvSpPr/>
          <p:nvPr/>
        </p:nvSpPr>
        <p:spPr>
          <a:xfrm>
            <a:off x="3827463" y="3879850"/>
            <a:ext cx="989012" cy="914400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9438D-2726-47F1-892E-1A7B49D0E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4011613"/>
            <a:ext cx="1081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Car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DD100-135C-419E-AFFF-E18A6DB61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963988"/>
            <a:ext cx="11747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myCar1</a:t>
            </a:r>
          </a:p>
          <a:p>
            <a:endParaRPr lang="en-US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01285-AD85-4230-8C05-2BCF8110B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5264150"/>
            <a:ext cx="117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myCar2</a:t>
            </a:r>
          </a:p>
          <a:p>
            <a:r>
              <a:rPr lang="en-US" altLang="en-US"/>
              <a:t> </a:t>
            </a:r>
            <a:endParaRPr lang="en-US" altLang="en-US" sz="2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38A07-6195-484A-8F1E-CA7E286326EE}"/>
              </a:ext>
            </a:extLst>
          </p:cNvPr>
          <p:cNvCxnSpPr/>
          <p:nvPr/>
        </p:nvCxnSpPr>
        <p:spPr>
          <a:xfrm>
            <a:off x="2471738" y="4216400"/>
            <a:ext cx="132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394BA-1778-4653-BA12-270BA35F0D6D}"/>
              </a:ext>
            </a:extLst>
          </p:cNvPr>
          <p:cNvCxnSpPr/>
          <p:nvPr/>
        </p:nvCxnSpPr>
        <p:spPr>
          <a:xfrm>
            <a:off x="2530475" y="5494338"/>
            <a:ext cx="1203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C743BD1-EBAB-4F0D-ADF3-0B75DA72995D}"/>
              </a:ext>
            </a:extLst>
          </p:cNvPr>
          <p:cNvSpPr/>
          <p:nvPr/>
        </p:nvSpPr>
        <p:spPr>
          <a:xfrm>
            <a:off x="3840163" y="5137150"/>
            <a:ext cx="1058862" cy="947738"/>
          </a:xfrm>
          <a:prstGeom prst="ellipse">
            <a:avLst/>
          </a:prstGeom>
          <a:solidFill>
            <a:srgbClr val="007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67BC5-E55F-491B-919F-6A5439F0C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64150"/>
            <a:ext cx="1531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Car Object copy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2D1AC-B33D-45CC-83D6-8C294C6B5D96}"/>
              </a:ext>
            </a:extLst>
          </p:cNvPr>
          <p:cNvSpPr/>
          <p:nvPr/>
        </p:nvSpPr>
        <p:spPr>
          <a:xfrm>
            <a:off x="1308100" y="3722688"/>
            <a:ext cx="12700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2ECCE-7CC8-40ED-B2FD-3B7F099E674F}"/>
              </a:ext>
            </a:extLst>
          </p:cNvPr>
          <p:cNvSpPr/>
          <p:nvPr/>
        </p:nvSpPr>
        <p:spPr>
          <a:xfrm>
            <a:off x="3646488" y="3557588"/>
            <a:ext cx="1458912" cy="2801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D1D721-BFD5-48DF-BBDB-7B854761D15D}"/>
              </a:ext>
            </a:extLst>
          </p:cNvPr>
          <p:cNvSpPr/>
          <p:nvPr/>
        </p:nvSpPr>
        <p:spPr>
          <a:xfrm>
            <a:off x="358775" y="3589338"/>
            <a:ext cx="1096963" cy="388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C943FC-9485-4BE0-8FDC-DFCFC90833B9}"/>
              </a:ext>
            </a:extLst>
          </p:cNvPr>
          <p:cNvSpPr/>
          <p:nvPr/>
        </p:nvSpPr>
        <p:spPr>
          <a:xfrm>
            <a:off x="5054600" y="5969000"/>
            <a:ext cx="1096963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8E7B9D3-3975-4A4B-AF57-CFF76D4E11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Shallow Copy and Deep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C0D6-DE6A-4292-B1DF-E3901413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12863"/>
            <a:ext cx="8229600" cy="4859337"/>
          </a:xfrm>
        </p:spPr>
        <p:txBody>
          <a:bodyPr/>
          <a:lstStyle/>
          <a:p>
            <a:pPr marL="0">
              <a:spcBef>
                <a:spcPts val="375"/>
              </a:spcBef>
              <a:spcAft>
                <a:spcPts val="1125"/>
              </a:spcAft>
              <a:defRPr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shallow</a:t>
            </a:r>
            <a:r>
              <a:rPr lang="en-US" sz="2000" dirty="0"/>
              <a:t> copy of an object copies the ‘</a:t>
            </a:r>
            <a:r>
              <a:rPr lang="en-US" sz="2000" b="1" dirty="0"/>
              <a:t>main</a:t>
            </a:r>
            <a:r>
              <a:rPr lang="en-US" sz="2000" dirty="0"/>
              <a:t>’ object, but doesn’t copy the </a:t>
            </a:r>
            <a:r>
              <a:rPr lang="en-US" sz="2000" b="1" dirty="0"/>
              <a:t>inner </a:t>
            </a:r>
            <a:r>
              <a:rPr lang="en-US" sz="2000" dirty="0"/>
              <a:t>objects. The ‘inner objects’ are shared between the original object and its copy.</a:t>
            </a:r>
            <a:endParaRPr lang="en-US" sz="2000" dirty="0">
              <a:solidFill>
                <a:srgbClr val="222635"/>
              </a:solidFill>
              <a:latin typeface="+mj-lt"/>
              <a:ea typeface="Times New Roman" panose="02020603050405020304" pitchFamily="18" charset="0"/>
            </a:endParaRPr>
          </a:p>
          <a:p>
            <a:pPr marL="0">
              <a:spcBef>
                <a:spcPts val="375"/>
              </a:spcBef>
              <a:spcAft>
                <a:spcPts val="1125"/>
              </a:spcAft>
              <a:defRPr/>
            </a:pP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The  </a:t>
            </a:r>
            <a:r>
              <a:rPr lang="en-US" sz="2000" b="1" i="1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student1</a:t>
            </a: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 object in the following example is composed of a  </a:t>
            </a:r>
            <a:r>
              <a:rPr lang="en-US" sz="2000" b="1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Course</a:t>
            </a: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 object</a:t>
            </a:r>
            <a:r>
              <a:rPr lang="en-US" sz="2000" b="1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101600" indent="0">
              <a:buFont typeface="Arial"/>
              <a:buNone/>
              <a:defRPr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2DF97A-2714-41D1-ACFE-D89615A8621B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3111500"/>
            <a:ext cx="4991100" cy="2971800"/>
            <a:chOff x="1214150" y="2784193"/>
            <a:chExt cx="5424779" cy="33003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8B00B6-1281-4B94-BDE8-39D29F629A8D}"/>
                </a:ext>
              </a:extLst>
            </p:cNvPr>
            <p:cNvSpPr/>
            <p:nvPr/>
          </p:nvSpPr>
          <p:spPr>
            <a:xfrm>
              <a:off x="1214150" y="3240819"/>
              <a:ext cx="1980804" cy="1447449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2369C8-2189-4C85-9BA1-F207ED7177B6}"/>
                </a:ext>
              </a:extLst>
            </p:cNvPr>
            <p:cNvSpPr/>
            <p:nvPr/>
          </p:nvSpPr>
          <p:spPr>
            <a:xfrm>
              <a:off x="3943794" y="4561329"/>
              <a:ext cx="2695135" cy="1523260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 err="1"/>
                <a:t>crsId</a:t>
              </a:r>
              <a:r>
                <a:rPr lang="en-US" sz="1400" dirty="0"/>
                <a:t> =2322</a:t>
              </a:r>
            </a:p>
            <a:p>
              <a:pPr>
                <a:defRPr/>
              </a:pPr>
              <a:r>
                <a:rPr lang="en-US" sz="1400" dirty="0" err="1"/>
                <a:t>crsName</a:t>
              </a:r>
              <a:r>
                <a:rPr lang="en-US" sz="1400" dirty="0"/>
                <a:t>=cmsc203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E15E959-03ED-4DB0-90D9-A7366E5B1563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2204552" y="4251036"/>
              <a:ext cx="1739242" cy="1071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416" name="TextBox 26">
              <a:extLst>
                <a:ext uri="{FF2B5EF4-FFF2-40B4-BE49-F238E27FC236}">
                  <a16:creationId xmlns:a16="http://schemas.microsoft.com/office/drawing/2014/main" id="{56D4410C-B645-4490-80C5-EAF90AEB3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2784193"/>
              <a:ext cx="995195" cy="37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Student1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C5A2CDC-D962-43EB-A686-B0B866743D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Shallow Copy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0DF0-F326-4408-B562-3FA015CC8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>
              <a:spcBef>
                <a:spcPts val="375"/>
              </a:spcBef>
              <a:spcAft>
                <a:spcPts val="1125"/>
              </a:spcAft>
              <a:defRPr/>
            </a:pP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</a:rPr>
              <a:t>Shallow</a:t>
            </a: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 copy of </a:t>
            </a:r>
            <a:r>
              <a:rPr lang="en-US" sz="2000" b="1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student1</a:t>
            </a:r>
            <a:r>
              <a:rPr lang="en-US" sz="2000" dirty="0">
                <a:solidFill>
                  <a:srgbClr val="222635"/>
                </a:solidFill>
                <a:latin typeface="+mj-lt"/>
                <a:ea typeface="Times New Roman" panose="02020603050405020304" pitchFamily="18" charset="0"/>
              </a:rPr>
              <a:t> object </a:t>
            </a:r>
            <a:r>
              <a:rPr lang="en-US" sz="2000" dirty="0">
                <a:solidFill>
                  <a:srgbClr val="222635"/>
                </a:solidFill>
                <a:latin typeface="+mj-lt"/>
              </a:rPr>
              <a:t>would create a second Student</a:t>
            </a:r>
            <a:r>
              <a:rPr lang="en-US" sz="2000" i="1" dirty="0">
                <a:solidFill>
                  <a:srgbClr val="222635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222635"/>
                </a:solidFill>
                <a:latin typeface="+mj-lt"/>
              </a:rPr>
              <a:t>object</a:t>
            </a:r>
            <a:r>
              <a:rPr lang="en-US" sz="2000" i="1" dirty="0">
                <a:solidFill>
                  <a:srgbClr val="222635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222635"/>
                </a:solidFill>
                <a:latin typeface="+mj-lt"/>
              </a:rPr>
              <a:t>student2</a:t>
            </a:r>
            <a:r>
              <a:rPr lang="en-US" sz="2000" dirty="0">
                <a:solidFill>
                  <a:srgbClr val="222635"/>
                </a:solidFill>
                <a:latin typeface="+mj-lt"/>
              </a:rPr>
              <a:t>, but both objects would share the same </a:t>
            </a:r>
            <a:r>
              <a:rPr lang="en-US" sz="2000" b="1" dirty="0">
                <a:solidFill>
                  <a:srgbClr val="222635"/>
                </a:solidFill>
                <a:latin typeface="+mj-lt"/>
              </a:rPr>
              <a:t>Course</a:t>
            </a:r>
            <a:r>
              <a:rPr lang="en-US" sz="2000" dirty="0">
                <a:solidFill>
                  <a:srgbClr val="222635"/>
                </a:solidFill>
                <a:latin typeface="+mj-lt"/>
              </a:rPr>
              <a:t> object.</a:t>
            </a:r>
            <a:r>
              <a:rPr lang="en-US" sz="2000" b="1" dirty="0">
                <a:solidFill>
                  <a:srgbClr val="222635"/>
                </a:solidFill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marL="101600" indent="0">
              <a:buFont typeface="Arial"/>
              <a:buNone/>
              <a:defRPr/>
            </a:pP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D603F3-7107-4D16-8EAB-6008D6AA369F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2936875"/>
            <a:ext cx="7740650" cy="3313113"/>
            <a:chOff x="669651" y="2874159"/>
            <a:chExt cx="7740098" cy="331361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2B76BC7-F14B-4C66-8578-88B2F06A02A9}"/>
                </a:ext>
              </a:extLst>
            </p:cNvPr>
            <p:cNvSpPr/>
            <p:nvPr/>
          </p:nvSpPr>
          <p:spPr>
            <a:xfrm>
              <a:off x="669651" y="3336192"/>
              <a:ext cx="1981059" cy="1448018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D5FC416-126E-4D78-A5F5-93646D6A3A36}"/>
                </a:ext>
              </a:extLst>
            </p:cNvPr>
            <p:cNvSpPr/>
            <p:nvPr/>
          </p:nvSpPr>
          <p:spPr>
            <a:xfrm>
              <a:off x="3185660" y="4663542"/>
              <a:ext cx="2601726" cy="1524230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 err="1"/>
                <a:t>crsId</a:t>
              </a:r>
              <a:r>
                <a:rPr lang="en-US" sz="1400" dirty="0"/>
                <a:t> =2322</a:t>
              </a:r>
            </a:p>
            <a:p>
              <a:pPr>
                <a:defRPr/>
              </a:pPr>
              <a:r>
                <a:rPr lang="en-US" sz="1400" dirty="0" err="1"/>
                <a:t>crsName</a:t>
              </a:r>
              <a:r>
                <a:rPr lang="en-US" sz="1400" dirty="0"/>
                <a:t>=cmsc203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6CAEB9-AFC1-4CEB-AEC4-62C8B1148FD6}"/>
                </a:ext>
              </a:extLst>
            </p:cNvPr>
            <p:cNvCxnSpPr/>
            <p:nvPr/>
          </p:nvCxnSpPr>
          <p:spPr>
            <a:xfrm>
              <a:off x="1634782" y="4339643"/>
              <a:ext cx="1550877" cy="943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465" name="TextBox 21">
              <a:extLst>
                <a:ext uri="{FF2B5EF4-FFF2-40B4-BE49-F238E27FC236}">
                  <a16:creationId xmlns:a16="http://schemas.microsoft.com/office/drawing/2014/main" id="{869E7CF0-4B26-4EE4-98BD-AF4FA3574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737" y="2874159"/>
              <a:ext cx="12266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student1</a:t>
              </a:r>
            </a:p>
          </p:txBody>
        </p:sp>
        <p:sp>
          <p:nvSpPr>
            <p:cNvPr id="19466" name="TextBox 22">
              <a:extLst>
                <a:ext uri="{FF2B5EF4-FFF2-40B4-BE49-F238E27FC236}">
                  <a16:creationId xmlns:a16="http://schemas.microsoft.com/office/drawing/2014/main" id="{AE95161F-443D-452D-9371-E70A93526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368" y="2874159"/>
              <a:ext cx="13035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 student2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9DC1444-2B40-490C-B75D-BB3C4AB5EE1A}"/>
                </a:ext>
              </a:extLst>
            </p:cNvPr>
            <p:cNvSpPr/>
            <p:nvPr/>
          </p:nvSpPr>
          <p:spPr>
            <a:xfrm>
              <a:off x="6428690" y="3372709"/>
              <a:ext cx="1981059" cy="1448018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7FD159-A692-46DB-9EFD-1B93181373FB}"/>
                </a:ext>
              </a:extLst>
            </p:cNvPr>
            <p:cNvCxnSpPr/>
            <p:nvPr/>
          </p:nvCxnSpPr>
          <p:spPr>
            <a:xfrm flipH="1">
              <a:off x="5787386" y="4374573"/>
              <a:ext cx="1071487" cy="795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38AD0AD-C24A-48F2-B9AC-C6876209609F}"/>
              </a:ext>
            </a:extLst>
          </p:cNvPr>
          <p:cNvSpPr/>
          <p:nvPr/>
        </p:nvSpPr>
        <p:spPr>
          <a:xfrm>
            <a:off x="2725738" y="2995613"/>
            <a:ext cx="379412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+mj-lt"/>
              </a:rPr>
              <a:t>A change in the </a:t>
            </a:r>
            <a:r>
              <a:rPr lang="en-US" sz="1400" b="1" i="1" dirty="0">
                <a:solidFill>
                  <a:srgbClr val="FF0000"/>
                </a:solidFill>
                <a:latin typeface="+mj-lt"/>
              </a:rPr>
              <a:t>course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object of </a:t>
            </a:r>
            <a:r>
              <a:rPr lang="en-US" sz="1400" b="1" i="1" dirty="0">
                <a:solidFill>
                  <a:srgbClr val="FF0000"/>
                </a:solidFill>
                <a:latin typeface="+mj-lt"/>
              </a:rPr>
              <a:t>student1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 would effect </a:t>
            </a:r>
            <a:r>
              <a:rPr lang="en-US" sz="1400" b="1" dirty="0">
                <a:solidFill>
                  <a:srgbClr val="FF0000"/>
                </a:solidFill>
                <a:latin typeface="+mj-lt"/>
              </a:rPr>
              <a:t>studnet2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 because they share the same copy of the Course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AA9F532-F931-4DC6-8C32-1F1E529DC5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Deep Copy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A9B89-B82A-4022-BEE7-B6F372207A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46213"/>
            <a:ext cx="8229600" cy="4803775"/>
          </a:xfrm>
        </p:spPr>
        <p:txBody>
          <a:bodyPr/>
          <a:lstStyle/>
          <a:p>
            <a:pPr marL="255588" indent="-153988">
              <a:buSzTx/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Unlike the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shallow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copy, a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deep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copy is a</a:t>
            </a: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 fully independent copy of an object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If we copied our </a:t>
            </a: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student1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object, we would copy the entire object structure.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8AF473-E1C9-4CA0-95D6-437F2ED6332D}"/>
              </a:ext>
            </a:extLst>
          </p:cNvPr>
          <p:cNvCxnSpPr/>
          <p:nvPr/>
        </p:nvCxnSpPr>
        <p:spPr>
          <a:xfrm flipH="1">
            <a:off x="6481763" y="7327900"/>
            <a:ext cx="1200150" cy="744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CE2208-C12D-4AC6-98B8-91BEC56CBCBE}"/>
              </a:ext>
            </a:extLst>
          </p:cNvPr>
          <p:cNvGrpSpPr>
            <a:grpSpLocks/>
          </p:cNvGrpSpPr>
          <p:nvPr/>
        </p:nvGrpSpPr>
        <p:grpSpPr bwMode="auto">
          <a:xfrm>
            <a:off x="1274763" y="2514600"/>
            <a:ext cx="6924675" cy="3810000"/>
            <a:chOff x="1274078" y="2641383"/>
            <a:chExt cx="6925034" cy="360817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C018D2-004F-4D7C-BE69-2314E619BAA9}"/>
                </a:ext>
              </a:extLst>
            </p:cNvPr>
            <p:cNvSpPr/>
            <p:nvPr/>
          </p:nvSpPr>
          <p:spPr>
            <a:xfrm>
              <a:off x="1274078" y="3032269"/>
              <a:ext cx="1981303" cy="1447782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D3DD37-7EE5-4FA2-BD6C-69F66669C27B}"/>
                </a:ext>
              </a:extLst>
            </p:cNvPr>
            <p:cNvSpPr/>
            <p:nvPr/>
          </p:nvSpPr>
          <p:spPr>
            <a:xfrm>
              <a:off x="1599532" y="4837862"/>
              <a:ext cx="2525844" cy="1411699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 err="1"/>
                <a:t>crsId</a:t>
              </a:r>
              <a:r>
                <a:rPr lang="en-US" sz="1400" dirty="0"/>
                <a:t> =2322</a:t>
              </a:r>
            </a:p>
            <a:p>
              <a:pPr>
                <a:defRPr/>
              </a:pPr>
              <a:r>
                <a:rPr lang="en-US" sz="1400" dirty="0" err="1"/>
                <a:t>crsName</a:t>
              </a:r>
              <a:r>
                <a:rPr lang="en-US" sz="1400" dirty="0"/>
                <a:t>=cmsc203</a:t>
              </a:r>
            </a:p>
          </p:txBody>
        </p:sp>
        <p:sp>
          <p:nvSpPr>
            <p:cNvPr id="20489" name="TextBox 9">
              <a:extLst>
                <a:ext uri="{FF2B5EF4-FFF2-40B4-BE49-F238E27FC236}">
                  <a16:creationId xmlns:a16="http://schemas.microsoft.com/office/drawing/2014/main" id="{CF1DCC1E-63C1-4FD5-9BA8-1ACFBEF1A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208" y="2641383"/>
              <a:ext cx="8819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600"/>
                <a:t>student1</a:t>
              </a:r>
            </a:p>
          </p:txBody>
        </p:sp>
        <p:sp>
          <p:nvSpPr>
            <p:cNvPr id="20490" name="TextBox 10">
              <a:extLst>
                <a:ext uri="{FF2B5EF4-FFF2-40B4-BE49-F238E27FC236}">
                  <a16:creationId xmlns:a16="http://schemas.microsoft.com/office/drawing/2014/main" id="{D420176F-9102-41B4-9B9F-9B48076EE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318" y="2662396"/>
              <a:ext cx="8819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student2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C7070A-4DC8-48C2-94A2-B31BABC65CD1}"/>
                </a:ext>
              </a:extLst>
            </p:cNvPr>
            <p:cNvSpPr/>
            <p:nvPr/>
          </p:nvSpPr>
          <p:spPr>
            <a:xfrm>
              <a:off x="6217809" y="3056323"/>
              <a:ext cx="1981303" cy="1447782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name =john</a:t>
              </a:r>
            </a:p>
            <a:p>
              <a:pPr>
                <a:defRPr/>
              </a:pPr>
              <a:r>
                <a:rPr lang="en-US" sz="1400" dirty="0"/>
                <a:t>id=1234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</a:rPr>
                <a:t>course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74852E-B444-4ABA-BA8E-E037A36C664C}"/>
                </a:ext>
              </a:extLst>
            </p:cNvPr>
            <p:cNvSpPr/>
            <p:nvPr/>
          </p:nvSpPr>
          <p:spPr>
            <a:xfrm>
              <a:off x="4949331" y="4878453"/>
              <a:ext cx="2732230" cy="1306462"/>
            </a:xfrm>
            <a:prstGeom prst="ellipse">
              <a:avLst/>
            </a:prstGeom>
            <a:solidFill>
              <a:srgbClr val="007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 err="1"/>
                <a:t>crsId</a:t>
              </a:r>
              <a:r>
                <a:rPr lang="en-US" sz="1400" dirty="0"/>
                <a:t> =2322</a:t>
              </a:r>
            </a:p>
            <a:p>
              <a:pPr>
                <a:defRPr/>
              </a:pPr>
              <a:r>
                <a:rPr lang="en-US" sz="1400" dirty="0" err="1"/>
                <a:t>crsName</a:t>
              </a:r>
              <a:r>
                <a:rPr lang="en-US" sz="1400" dirty="0"/>
                <a:t>=cmsc203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FEB0046-F7CF-42BA-BA60-39D801737833}"/>
                </a:ext>
              </a:extLst>
            </p:cNvPr>
            <p:cNvCxnSpPr/>
            <p:nvPr/>
          </p:nvCxnSpPr>
          <p:spPr>
            <a:xfrm>
              <a:off x="2115497" y="4039552"/>
              <a:ext cx="968425" cy="798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CD5B431-BD77-4FFA-BC8E-517DE94CBB77}"/>
                </a:ext>
              </a:extLst>
            </p:cNvPr>
            <p:cNvCxnSpPr/>
            <p:nvPr/>
          </p:nvCxnSpPr>
          <p:spPr>
            <a:xfrm flipH="1">
              <a:off x="6217809" y="4129756"/>
              <a:ext cx="720762" cy="7486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C53ED15-0EC0-462E-BC5C-A35FC302C030}"/>
              </a:ext>
            </a:extLst>
          </p:cNvPr>
          <p:cNvSpPr/>
          <p:nvPr/>
        </p:nvSpPr>
        <p:spPr>
          <a:xfrm>
            <a:off x="3255963" y="3829050"/>
            <a:ext cx="32861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0000"/>
                </a:solidFill>
                <a:latin typeface="+mj-lt"/>
              </a:rPr>
              <a:t>A change in the </a:t>
            </a:r>
            <a:r>
              <a:rPr lang="en-US" sz="1200" b="1" i="1" dirty="0">
                <a:solidFill>
                  <a:srgbClr val="FF0000"/>
                </a:solidFill>
                <a:latin typeface="+mj-lt"/>
              </a:rPr>
              <a:t>course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 object of </a:t>
            </a:r>
            <a:r>
              <a:rPr lang="en-US" sz="1200" b="1" i="1" dirty="0">
                <a:solidFill>
                  <a:srgbClr val="FF0000"/>
                </a:solidFill>
                <a:latin typeface="+mj-lt"/>
              </a:rPr>
              <a:t>student1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 would NOT</a:t>
            </a:r>
          </a:p>
          <a:p>
            <a:pPr>
              <a:defRPr/>
            </a:pPr>
            <a:r>
              <a:rPr lang="en-US" sz="1200" dirty="0">
                <a:solidFill>
                  <a:srgbClr val="FF0000"/>
                </a:solidFill>
                <a:latin typeface="+mj-lt"/>
              </a:rPr>
              <a:t>effect </a:t>
            </a:r>
            <a:r>
              <a:rPr lang="en-US" sz="1200" b="1" dirty="0">
                <a:solidFill>
                  <a:srgbClr val="FF0000"/>
                </a:solidFill>
                <a:latin typeface="+mj-lt"/>
              </a:rPr>
              <a:t>studnet2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  because they have their  own  copy of the </a:t>
            </a:r>
          </a:p>
          <a:p>
            <a:pPr>
              <a:defRPr/>
            </a:pPr>
            <a:r>
              <a:rPr lang="en-US" sz="1200" dirty="0">
                <a:solidFill>
                  <a:srgbClr val="FF0000"/>
                </a:solidFill>
                <a:latin typeface="+mj-lt"/>
              </a:rPr>
              <a:t>Course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6EA4E7D-EBE9-464F-A45D-39FA3A66AA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42863"/>
            <a:ext cx="8229600" cy="1084262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code Example of the Student and Course Class (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Shallow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copy)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CA1F-FFBE-4665-9469-04073DD0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546725"/>
          </a:xfrm>
        </p:spPr>
        <p:txBody>
          <a:bodyPr/>
          <a:lstStyle/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Course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Student(String name, String id,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this.name = 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this.id = 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 new Course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//Copy constructor, will cause a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shallow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of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Student object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Student(Student s)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s.name;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this.id = s.id;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copy of the Course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this.course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s.course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76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//Change course for the student to a new course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changeCourse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course.setCrsId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course.setCrsName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"Student " + name +", " +  id + " ," + 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course ;</a:t>
            </a:r>
          </a:p>
          <a:p>
            <a:pPr marL="101600" indent="0">
              <a:spcBef>
                <a:spcPts val="0"/>
              </a:spcBef>
              <a:buFont typeface="Arial"/>
              <a:buNone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9A2D6-3EDE-4D2A-B865-B2339B5669AC}"/>
              </a:ext>
            </a:extLst>
          </p:cNvPr>
          <p:cNvSpPr txBox="1"/>
          <p:nvPr/>
        </p:nvSpPr>
        <p:spPr>
          <a:xfrm>
            <a:off x="5421313" y="1122363"/>
            <a:ext cx="3906837" cy="4662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Course(String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"Course 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"," +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12249</TotalTime>
  <Words>2829</Words>
  <Application>Microsoft Office PowerPoint</Application>
  <PresentationFormat>On-screen Show (4:3)</PresentationFormat>
  <Paragraphs>538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 Arial</vt:lpstr>
      <vt:lpstr>Arial</vt:lpstr>
      <vt:lpstr>Cambria</vt:lpstr>
      <vt:lpstr>Courier New</vt:lpstr>
      <vt:lpstr>Noto Sans Symbols</vt:lpstr>
      <vt:lpstr>Times New Roman</vt:lpstr>
      <vt:lpstr>Tw Cen MT</vt:lpstr>
      <vt:lpstr>Verdana</vt:lpstr>
      <vt:lpstr>2_Gaddis_CntrlStrc</vt:lpstr>
      <vt:lpstr>1_508 Lecture</vt:lpstr>
      <vt:lpstr> Copying Objects,  Memory Mapping,  Privacy Leaks  </vt:lpstr>
      <vt:lpstr>Some Preliminary Concepts:</vt:lpstr>
      <vt:lpstr>Copying Data</vt:lpstr>
      <vt:lpstr>Reference Copy  versus  Object Copy</vt:lpstr>
      <vt:lpstr>Reference Copy  versus  Object Copy</vt:lpstr>
      <vt:lpstr>Shallow Copy and Deep Copy</vt:lpstr>
      <vt:lpstr>Shallow Copy  </vt:lpstr>
      <vt:lpstr>Deep Copy </vt:lpstr>
      <vt:lpstr>A code Example of the Student and Course Class (Shallow copy)</vt:lpstr>
      <vt:lpstr>A code Example of the Driver Demo Class</vt:lpstr>
      <vt:lpstr>A code Example of the Student and Course Class (Deep copy)</vt:lpstr>
      <vt:lpstr>A code Example of the Driver Demo Class</vt:lpstr>
      <vt:lpstr>Copying Arrays (1 of 3)</vt:lpstr>
      <vt:lpstr>Copying Arrays (2 of 3)</vt:lpstr>
      <vt:lpstr>Copying Arrays (3 of 3)</vt:lpstr>
      <vt:lpstr>PowerPoint Presentation</vt:lpstr>
      <vt:lpstr>PowerPoint Presentation</vt:lpstr>
      <vt:lpstr>PowerPoint Presentation</vt:lpstr>
      <vt:lpstr>PowerPoint Presentation</vt:lpstr>
      <vt:lpstr>Summary</vt:lpstr>
      <vt:lpstr>Privacy Leaks</vt:lpstr>
      <vt:lpstr>Objects created as the result of privacy leak</vt:lpstr>
      <vt:lpstr>How to Prevent Privacy Leak ?</vt:lpstr>
      <vt:lpstr>How to prevent Privacy Leak Code Example</vt:lpstr>
      <vt:lpstr>Objects created as the result of fixing privacy leak.</vt:lpstr>
      <vt:lpstr>Something to Think about…</vt:lpstr>
    </vt:vector>
  </TitlesOfParts>
  <Manager/>
  <Company>©2016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Arrays and the ArrayList Class</dc:subject>
  <dc:creator>Tony Gaddis</dc:creator>
  <cp:keywords/>
  <dc:description/>
  <cp:lastModifiedBy>Rob Alexander</cp:lastModifiedBy>
  <cp:revision>249</cp:revision>
  <cp:lastPrinted>2009-04-22T19:24:48Z</cp:lastPrinted>
  <dcterms:created xsi:type="dcterms:W3CDTF">2003-08-04T05:53:18Z</dcterms:created>
  <dcterms:modified xsi:type="dcterms:W3CDTF">2020-03-16T14:18:01Z</dcterms:modified>
  <cp:category/>
</cp:coreProperties>
</file>