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61"/>
  </p:notesMasterIdLst>
  <p:sldIdLst>
    <p:sldId id="474" r:id="rId3"/>
    <p:sldId id="532" r:id="rId4"/>
    <p:sldId id="475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529" r:id="rId24"/>
    <p:sldId id="495" r:id="rId25"/>
    <p:sldId id="496" r:id="rId26"/>
    <p:sldId id="497" r:id="rId27"/>
    <p:sldId id="530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31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515" r:id="rId47"/>
    <p:sldId id="516" r:id="rId48"/>
    <p:sldId id="517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527" r:id="rId59"/>
    <p:sldId id="528" r:id="rId6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6" autoAdjust="0"/>
    <p:restoredTop sz="94625" autoAdjust="0"/>
  </p:normalViewPr>
  <p:slideViewPr>
    <p:cSldViewPr>
      <p:cViewPr varScale="1">
        <p:scale>
          <a:sx n="74" d="100"/>
          <a:sy n="74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98F49-55A6-4E3E-93F8-2B21D2486258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4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11230-22CF-4FA2-93D7-9859ACD21AFD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55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F8D2D-CC54-4E87-B406-2339141DABAB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5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F3E20-91B0-4365-A0F3-F77ED6361EAC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8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9E0F5-7CB7-4F5C-9296-B2D7149EB774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6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CDA53-5FCC-4CDD-B206-02D135B78966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4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E1EBA-39FF-4C32-BB30-08393139A225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4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6598-F0CB-41C3-95E4-41AF6EBAFA64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64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79E8C-223C-4287-B9C7-69F63AD28D58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1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65CFB-74C8-450D-B56B-28024832FCB8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7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D87F9-8333-4487-B647-0834B3E77A6A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5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3409B-BCD2-4EEC-B9C1-EC54DF43DC2B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51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F0B7B-D475-4F7A-8517-0E5ECFB5BB1F}" type="slidenum">
              <a:rPr lang="en-US" smtClean="0">
                <a:cs typeface="Arial" pitchFamily="34" charset="0"/>
              </a:rPr>
              <a:pPr/>
              <a:t>35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58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1B3E5-9EF4-4FD0-8330-B8AFEF13D82F}" type="slidenum">
              <a:rPr lang="en-US" smtClean="0">
                <a:cs typeface="Arial" pitchFamily="34" charset="0"/>
              </a:rPr>
              <a:pPr/>
              <a:t>36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3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1D5AC-AC68-46D1-BF01-726654BDE5B4}" type="slidenum">
              <a:rPr lang="en-US" smtClean="0">
                <a:cs typeface="Arial" pitchFamily="34" charset="0"/>
              </a:rPr>
              <a:pPr/>
              <a:t>38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77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CF62F-3A98-4DCE-A058-BDC77CA80080}" type="slidenum">
              <a:rPr lang="en-US" smtClean="0">
                <a:cs typeface="Arial" pitchFamily="34" charset="0"/>
              </a:rPr>
              <a:pPr/>
              <a:t>39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66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20844-1D67-4A79-8220-D64FCA63FEC7}" type="slidenum">
              <a:rPr lang="en-US" smtClean="0">
                <a:cs typeface="Arial" pitchFamily="34" charset="0"/>
              </a:rPr>
              <a:pPr/>
              <a:t>41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55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AFE47-78F3-4459-8D8A-23E5E774FFAE}" type="slidenum">
              <a:rPr lang="en-US" smtClean="0">
                <a:cs typeface="Arial" pitchFamily="34" charset="0"/>
              </a:rPr>
              <a:pPr/>
              <a:t>42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41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8D884-E6BA-4886-AFBB-C4F7AB4B041A}" type="slidenum">
              <a:rPr lang="en-US" smtClean="0">
                <a:cs typeface="Arial" pitchFamily="34" charset="0"/>
              </a:rPr>
              <a:pPr/>
              <a:t>43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47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2E2C7-E23E-497C-8023-D7A10D90D311}" type="slidenum">
              <a:rPr lang="en-US" smtClean="0">
                <a:cs typeface="Arial" pitchFamily="34" charset="0"/>
              </a:rPr>
              <a:pPr/>
              <a:t>45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91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BADF9-A9DA-4DBB-86C0-1F8363A2176F}" type="slidenum">
              <a:rPr lang="en-US" smtClean="0">
                <a:cs typeface="Arial" pitchFamily="34" charset="0"/>
              </a:rPr>
              <a:pPr/>
              <a:t>48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0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10A6C-AAF6-4E22-B34A-5AEC9006D894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47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08F6D-0F45-429D-8855-A886B6A64901}" type="slidenum">
              <a:rPr lang="en-US" smtClean="0">
                <a:cs typeface="Arial" pitchFamily="34" charset="0"/>
              </a:rPr>
              <a:pPr/>
              <a:t>49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23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1CD26-AFA2-4953-9D12-8310315C7E83}" type="slidenum">
              <a:rPr lang="en-US" smtClean="0">
                <a:cs typeface="Arial" pitchFamily="34" charset="0"/>
              </a:rPr>
              <a:pPr/>
              <a:t>50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90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D49EA-7F77-4A22-9A0B-E61152B3BA39}" type="slidenum">
              <a:rPr lang="en-US" smtClean="0">
                <a:cs typeface="Arial" pitchFamily="34" charset="0"/>
              </a:rPr>
              <a:pPr/>
              <a:t>51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92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3F3D8-8558-407E-AFB0-8A8273A3EF69}" type="slidenum">
              <a:rPr lang="en-US" smtClean="0">
                <a:cs typeface="Arial" pitchFamily="34" charset="0"/>
              </a:rPr>
              <a:pPr/>
              <a:t>52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2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65BC0-7BC5-4C81-8D9B-AA120545070A}" type="slidenum">
              <a:rPr lang="en-US" smtClean="0">
                <a:cs typeface="Arial" pitchFamily="34" charset="0"/>
              </a:rPr>
              <a:pPr/>
              <a:t>54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60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A77BB-864E-4920-A70A-64CE616AC512}" type="slidenum">
              <a:rPr lang="en-US" smtClean="0">
                <a:cs typeface="Arial" pitchFamily="34" charset="0"/>
              </a:rPr>
              <a:pPr/>
              <a:t>55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90F03-08BB-40E0-B7D0-E74973CBD928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4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14A7CF-CD30-4D16-9E22-B599EA558847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6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330CE-04B3-4748-8C1B-7E69AF1EFECA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4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2CA5-FDD8-4976-9B81-BFD998FE6121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7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6A0B1-5B13-4596-B239-0EA63E62FE59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86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CD10C-5232-43C3-8ED8-10B75EFF1608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6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57200" y="1676400"/>
            <a:ext cx="3581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14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Advanced Class Features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assObject2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tock%20Class%20Phase%201/Stock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Stock%20Class%20Phase%201/StockDemo1.jav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Stock%20Class%20Phase%202/StockCompar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Instructor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CourseDemo.java" TargetMode="External"/><Relationship Id="rId5" Type="http://schemas.openxmlformats.org/officeDocument/2006/relationships/hyperlink" Target="Course.java" TargetMode="External"/><Relationship Id="rId4" Type="http://schemas.openxmlformats.org/officeDocument/2006/relationships/hyperlink" Target="Textbook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ullName.jav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NameTester.java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EnumDemo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SportsCarDemo.java" TargetMode="External"/><Relationship Id="rId5" Type="http://schemas.openxmlformats.org/officeDocument/2006/relationships/hyperlink" Target="SportsCar.java" TargetMode="External"/><Relationship Id="rId4" Type="http://schemas.openxmlformats.org/officeDocument/2006/relationships/hyperlink" Target="CarType.java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SportsCarDemo2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StockPurchase%20Class/StockPurchase.ja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hyperlink" Target="StockPurchase%20Class/StockTrader.java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untable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StaticDemo.ja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etric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MetricDemo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6096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48509" cy="5029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75" y="762000"/>
            <a:ext cx="4314825" cy="56769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 bwMode="auto">
          <a:xfrm>
            <a:off x="990600" y="609600"/>
            <a:ext cx="6858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562600" y="3505200"/>
            <a:ext cx="6858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562600" y="5181600"/>
            <a:ext cx="6858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Methods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Static methods are convenient because they may be called at the class level.</a:t>
            </a:r>
          </a:p>
          <a:p>
            <a:pPr eaLnBrk="1" hangingPunct="1"/>
            <a:r>
              <a:rPr lang="en-US" sz="2800" dirty="0" smtClean="0"/>
              <a:t>They are typically used to create </a:t>
            </a:r>
            <a:r>
              <a:rPr lang="en-US" sz="2800" dirty="0" smtClean="0">
                <a:solidFill>
                  <a:srgbClr val="FF0000"/>
                </a:solidFill>
              </a:rPr>
              <a:t>utility classes</a:t>
            </a:r>
            <a:r>
              <a:rPr lang="en-US" sz="2800" dirty="0" smtClean="0"/>
              <a:t>, such as the </a:t>
            </a:r>
            <a:r>
              <a:rPr lang="en-US" sz="2800" dirty="0" smtClean="0">
                <a:latin typeface="Courier New" pitchFamily="49" charset="0"/>
              </a:rPr>
              <a:t>Math</a:t>
            </a:r>
            <a:r>
              <a:rPr lang="en-US" sz="2800" dirty="0" smtClean="0"/>
              <a:t> class in the Java Standard Library.</a:t>
            </a:r>
          </a:p>
          <a:p>
            <a:pPr eaLnBrk="1" hangingPunct="1"/>
            <a:r>
              <a:rPr lang="en-US" sz="2800" dirty="0" smtClean="0"/>
              <a:t>Static methods </a:t>
            </a:r>
            <a:r>
              <a:rPr lang="en-US" sz="2800" dirty="0" smtClean="0">
                <a:solidFill>
                  <a:srgbClr val="FF0000"/>
                </a:solidFill>
              </a:rPr>
              <a:t>may not </a:t>
            </a:r>
            <a:r>
              <a:rPr lang="en-US" sz="2800" dirty="0" smtClean="0"/>
              <a:t>communicate with </a:t>
            </a:r>
            <a:r>
              <a:rPr lang="en-US" sz="2800" dirty="0" smtClean="0">
                <a:solidFill>
                  <a:srgbClr val="FF0000"/>
                </a:solidFill>
              </a:rPr>
              <a:t>instance fields</a:t>
            </a:r>
            <a:r>
              <a:rPr lang="en-US" sz="2800" dirty="0" smtClean="0"/>
              <a:t>, only static fields.</a:t>
            </a:r>
          </a:p>
        </p:txBody>
      </p:sp>
    </p:spTree>
    <p:extLst>
      <p:ext uri="{BB962C8B-B14F-4D97-AF65-F5344CB8AC3E}">
        <p14:creationId xmlns:p14="http://schemas.microsoft.com/office/powerpoint/2010/main" val="13636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814513"/>
            <a:ext cx="8204419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5318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MyProgrammingLab8 – 8.1 calling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3610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5318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MyProgrammingLab8 – 8.1 declaring static methods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1945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3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Objects as Arguments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Objects can be passed to methods as </a:t>
            </a:r>
            <a:r>
              <a:rPr lang="en-US" sz="2400" dirty="0" smtClean="0">
                <a:solidFill>
                  <a:srgbClr val="FF0000"/>
                </a:solidFill>
              </a:rPr>
              <a:t>arguments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Java passes all arguments </a:t>
            </a:r>
            <a:r>
              <a:rPr lang="en-US" sz="2400" i="1" dirty="0" smtClean="0"/>
              <a:t>by value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When an object is passed as an argument, the value of the </a:t>
            </a:r>
            <a:r>
              <a:rPr lang="en-US" sz="2400" dirty="0" smtClean="0">
                <a:solidFill>
                  <a:srgbClr val="FF0000"/>
                </a:solidFill>
              </a:rPr>
              <a:t>reference variable </a:t>
            </a:r>
            <a:r>
              <a:rPr lang="en-US" sz="2400" dirty="0" smtClean="0"/>
              <a:t>is passed.</a:t>
            </a:r>
          </a:p>
          <a:p>
            <a:pPr eaLnBrk="1" hangingPunct="1"/>
            <a:r>
              <a:rPr lang="en-US" sz="2400" dirty="0" smtClean="0"/>
              <a:t>The value of the reference variable is an address or reference to the object in memory.</a:t>
            </a:r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i="1" dirty="0" smtClean="0"/>
              <a:t>copy</a:t>
            </a:r>
            <a:r>
              <a:rPr lang="en-US" sz="2400" dirty="0" smtClean="0"/>
              <a:t> of the object is </a:t>
            </a:r>
            <a:r>
              <a:rPr lang="en-US" sz="2400" i="1" dirty="0" smtClean="0"/>
              <a:t>not passed</a:t>
            </a:r>
            <a:r>
              <a:rPr lang="en-US" sz="2400" dirty="0" smtClean="0"/>
              <a:t>, just a pointer to the object.</a:t>
            </a:r>
          </a:p>
          <a:p>
            <a:pPr eaLnBrk="1" hangingPunct="1"/>
            <a:r>
              <a:rPr lang="en-US" sz="2400" dirty="0" smtClean="0"/>
              <a:t>When a method receives a reference variable as an argument, it is possible for the method to modify the contents of the object referenced by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4858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Objects as Arguments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73750" y="1295400"/>
            <a:ext cx="275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5613" indent="-455613"/>
            <a:r>
              <a:rPr lang="en-US" dirty="0"/>
              <a:t>Examples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 action="ppaction://hlinkfile"/>
              </a:rPr>
              <a:t>PassObject2.java</a:t>
            </a:r>
            <a:endParaRPr lang="en-US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4800" y="27749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displayRectangle(box);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838200" y="4241800"/>
            <a:ext cx="69056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public static void displayRectangle(Rectangle r)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// Display the length and width.</a:t>
            </a:r>
          </a:p>
          <a:p>
            <a:r>
              <a:rPr lang="en-US" sz="1800" b="1">
                <a:latin typeface="Courier New" pitchFamily="49" charset="0"/>
              </a:rPr>
              <a:t>  System.out.println("Length: " + r.getLength() +</a:t>
            </a:r>
          </a:p>
          <a:p>
            <a:r>
              <a:rPr lang="en-US" sz="1800" b="1">
                <a:latin typeface="Courier New" pitchFamily="49" charset="0"/>
              </a:rPr>
              <a:t>			 " Width: " + r.getWidth());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4860925" y="1620838"/>
            <a:ext cx="294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>
                <a:latin typeface="Courier New" pitchFamily="49" charset="0"/>
              </a:rPr>
              <a:t>Rectangle</a:t>
            </a:r>
            <a:r>
              <a:rPr lang="en-US"/>
              <a:t> object</a:t>
            </a:r>
          </a:p>
        </p:txBody>
      </p:sp>
      <p:sp>
        <p:nvSpPr>
          <p:cNvPr id="13320" name="Rectangle 14"/>
          <p:cNvSpPr>
            <a:spLocks noChangeArrowheads="1"/>
          </p:cNvSpPr>
          <p:nvPr/>
        </p:nvSpPr>
        <p:spPr bwMode="auto">
          <a:xfrm>
            <a:off x="4953000" y="2092325"/>
            <a:ext cx="3200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800" b="1">
                <a:latin typeface="Courier New" pitchFamily="49" charset="0"/>
              </a:rPr>
              <a:t>     length: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width:</a:t>
            </a:r>
          </a:p>
        </p:txBody>
      </p:sp>
      <p:sp>
        <p:nvSpPr>
          <p:cNvPr id="13321" name="Rectangle 16"/>
          <p:cNvSpPr>
            <a:spLocks noChangeArrowheads="1"/>
          </p:cNvSpPr>
          <p:nvPr/>
        </p:nvSpPr>
        <p:spPr bwMode="auto">
          <a:xfrm>
            <a:off x="6705600" y="2320925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12.0</a:t>
            </a:r>
          </a:p>
        </p:txBody>
      </p:sp>
      <p:sp>
        <p:nvSpPr>
          <p:cNvPr id="13322" name="Rectangle 17"/>
          <p:cNvSpPr>
            <a:spLocks noChangeArrowheads="1"/>
          </p:cNvSpPr>
          <p:nvPr/>
        </p:nvSpPr>
        <p:spPr bwMode="auto">
          <a:xfrm>
            <a:off x="6705600" y="2625725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5.0</a:t>
            </a:r>
          </a:p>
        </p:txBody>
      </p:sp>
      <p:sp>
        <p:nvSpPr>
          <p:cNvPr id="13323" name="Rectangle 6"/>
          <p:cNvSpPr>
            <a:spLocks noChangeArrowheads="1"/>
          </p:cNvSpPr>
          <p:nvPr/>
        </p:nvSpPr>
        <p:spPr bwMode="auto">
          <a:xfrm>
            <a:off x="2514600" y="3540125"/>
            <a:ext cx="79851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2878138" y="3159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3325" name="Group 24"/>
          <p:cNvGrpSpPr>
            <a:grpSpLocks/>
          </p:cNvGrpSpPr>
          <p:nvPr/>
        </p:nvGrpSpPr>
        <p:grpSpPr bwMode="auto">
          <a:xfrm>
            <a:off x="2895600" y="3844925"/>
            <a:ext cx="4343400" cy="457200"/>
            <a:chOff x="1776" y="2422"/>
            <a:chExt cx="2688" cy="288"/>
          </a:xfrm>
        </p:grpSpPr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4464" y="256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28" name="Group 23"/>
            <p:cNvGrpSpPr>
              <a:grpSpLocks/>
            </p:cNvGrpSpPr>
            <p:nvPr/>
          </p:nvGrpSpPr>
          <p:grpSpPr bwMode="auto">
            <a:xfrm>
              <a:off x="1776" y="2422"/>
              <a:ext cx="2688" cy="170"/>
              <a:chOff x="1680" y="2422"/>
              <a:chExt cx="2784" cy="170"/>
            </a:xfrm>
          </p:grpSpPr>
          <p:sp>
            <p:nvSpPr>
              <p:cNvPr id="13329" name="Line 10"/>
              <p:cNvSpPr>
                <a:spLocks noChangeShapeType="1"/>
              </p:cNvSpPr>
              <p:nvPr/>
            </p:nvSpPr>
            <p:spPr bwMode="auto">
              <a:xfrm>
                <a:off x="1680" y="2422"/>
                <a:ext cx="0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0" name="Line 11"/>
              <p:cNvSpPr>
                <a:spLocks noChangeShapeType="1"/>
              </p:cNvSpPr>
              <p:nvPr/>
            </p:nvSpPr>
            <p:spPr bwMode="auto">
              <a:xfrm flipV="1">
                <a:off x="1680" y="2566"/>
                <a:ext cx="2784" cy="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cxnSp>
        <p:nvCxnSpPr>
          <p:cNvPr id="13326" name="AutoShape 20"/>
          <p:cNvCxnSpPr>
            <a:cxnSpLocks noChangeShapeType="1"/>
            <a:stCxn id="13323" idx="3"/>
            <a:endCxn id="13320" idx="1"/>
          </p:cNvCxnSpPr>
          <p:nvPr/>
        </p:nvCxnSpPr>
        <p:spPr bwMode="auto">
          <a:xfrm flipV="1">
            <a:off x="3313113" y="2587625"/>
            <a:ext cx="1639887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135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5" y="152400"/>
            <a:ext cx="491028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038600" y="685800"/>
            <a:ext cx="4724410" cy="1073150"/>
            <a:chOff x="480" y="1680"/>
            <a:chExt cx="2976" cy="676"/>
          </a:xfrm>
        </p:grpSpPr>
        <p:pic>
          <p:nvPicPr>
            <p:cNvPr id="4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20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What is the output?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91200" y="2057400"/>
            <a:ext cx="3129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Length : 0.0 Width : 0.0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Objects From Methods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Methods are not limited to returning the primitive data types.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Methods can return references to objects as well.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Just as with passing arguments, a copy of the object is </a:t>
            </a:r>
            <a:r>
              <a:rPr lang="en-US" sz="2400" b="1" dirty="0" smtClean="0"/>
              <a:t>not</a:t>
            </a:r>
            <a:r>
              <a:rPr lang="en-US" sz="2400" dirty="0" smtClean="0"/>
              <a:t> returned, only its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Method return type: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	public static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BankAccount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getAccount</a:t>
            </a:r>
            <a:r>
              <a:rPr lang="en-US" sz="1600" b="1" dirty="0" smtClean="0">
                <a:latin typeface="Courier New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	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	           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 	    return new </a:t>
            </a:r>
            <a:r>
              <a:rPr lang="en-US" sz="1600" b="1" dirty="0" err="1" smtClean="0">
                <a:latin typeface="Courier New" pitchFamily="49" charset="0"/>
              </a:rPr>
              <a:t>BankAccount</a:t>
            </a:r>
            <a:r>
              <a:rPr lang="en-US" sz="1600" b="1" dirty="0" smtClean="0">
                <a:latin typeface="Courier New" pitchFamily="49" charset="0"/>
              </a:rPr>
              <a:t>(balance);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4837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Objects from Methods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account = getAccount();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438400" y="4267200"/>
            <a:ext cx="59769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latin typeface="Courier New" pitchFamily="49" charset="0"/>
              </a:rPr>
              <a:t>public static </a:t>
            </a:r>
            <a:r>
              <a:rPr lang="en-US" sz="2000" b="1" dirty="0" err="1">
                <a:latin typeface="Courier New" pitchFamily="49" charset="0"/>
              </a:rPr>
              <a:t>BankAccount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getAccount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  …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  return new </a:t>
            </a:r>
            <a:r>
              <a:rPr lang="en-US" sz="2000" b="1" dirty="0" err="1">
                <a:latin typeface="Courier New" pitchFamily="49" charset="0"/>
              </a:rPr>
              <a:t>BankAccount</a:t>
            </a:r>
            <a:r>
              <a:rPr lang="en-US" sz="2000" b="1" dirty="0">
                <a:latin typeface="Courier New" pitchFamily="49" charset="0"/>
              </a:rPr>
              <a:t>(balance);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4495800" y="2286000"/>
            <a:ext cx="2438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balance: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172200" y="2362200"/>
            <a:ext cx="682625" cy="314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3200.0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09600" y="3048000"/>
            <a:ext cx="11430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address</a:t>
            </a:r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V="1">
            <a:off x="1143000" y="1828800"/>
            <a:ext cx="0" cy="1219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1143000" y="5410200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 flipV="1">
            <a:off x="1143000" y="3505200"/>
            <a:ext cx="0" cy="1905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 flipV="1">
            <a:off x="1752600" y="2590800"/>
            <a:ext cx="27432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4419600" y="1828800"/>
            <a:ext cx="258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 </a:t>
            </a:r>
            <a:r>
              <a:rPr lang="en-US" sz="1800">
                <a:latin typeface="Courier New" pitchFamily="49" charset="0"/>
              </a:rPr>
              <a:t>BankAccount</a:t>
            </a:r>
            <a:r>
              <a:rPr lang="en-US" sz="180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5374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toString</a:t>
            </a:r>
            <a:r>
              <a:rPr lang="en-US" smtClean="0"/>
              <a:t> Method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7772400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toString</a:t>
            </a:r>
            <a:r>
              <a:rPr lang="en-US" sz="2400" dirty="0" smtClean="0"/>
              <a:t> method of a class can be called </a:t>
            </a:r>
            <a:r>
              <a:rPr lang="en-US" sz="2400" i="1" dirty="0" smtClean="0">
                <a:solidFill>
                  <a:srgbClr val="FF0000"/>
                </a:solidFill>
              </a:rPr>
              <a:t>explicitly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Stock 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 = new Stock ("XYZ", 9.62);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xyzCompany.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However, the </a:t>
            </a:r>
            <a:r>
              <a:rPr lang="en-US" sz="2400" dirty="0" err="1" smtClean="0">
                <a:latin typeface="Courier New" pitchFamily="49" charset="0"/>
              </a:rPr>
              <a:t>toString</a:t>
            </a:r>
            <a:r>
              <a:rPr lang="en-US" sz="2400" dirty="0" smtClean="0"/>
              <a:t> method does not have to be called explicitly but is called </a:t>
            </a:r>
            <a:r>
              <a:rPr lang="en-US" sz="2400" dirty="0" smtClean="0">
                <a:solidFill>
                  <a:srgbClr val="FF0000"/>
                </a:solidFill>
              </a:rPr>
              <a:t>implicitly</a:t>
            </a:r>
            <a:r>
              <a:rPr lang="en-US" sz="2400" dirty="0" smtClean="0"/>
              <a:t> whenever you pass an object of the class to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println</a:t>
            </a:r>
            <a:r>
              <a:rPr lang="en-US" sz="2400" dirty="0" smtClean="0">
                <a:solidFill>
                  <a:srgbClr val="FF0000"/>
                </a:solidFill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en-US" sz="2400" dirty="0" smtClean="0"/>
              <a:t>.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Stock 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 = new Stock ("XYZ", 9.62);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toString</a:t>
            </a:r>
            <a:r>
              <a:rPr lang="en-US" smtClean="0"/>
              <a:t> method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toString</a:t>
            </a:r>
            <a:r>
              <a:rPr lang="en-US" sz="2800" dirty="0" smtClean="0"/>
              <a:t> method is also called </a:t>
            </a:r>
            <a:r>
              <a:rPr lang="en-US" sz="2800" dirty="0" smtClean="0">
                <a:solidFill>
                  <a:srgbClr val="FF0000"/>
                </a:solidFill>
              </a:rPr>
              <a:t>implicitly</a:t>
            </a:r>
            <a:r>
              <a:rPr lang="en-US" sz="2800" dirty="0" smtClean="0"/>
              <a:t> whenever you </a:t>
            </a:r>
            <a:r>
              <a:rPr lang="en-US" sz="2800" dirty="0" smtClean="0">
                <a:solidFill>
                  <a:srgbClr val="FF0000"/>
                </a:solidFill>
              </a:rPr>
              <a:t>concatenate</a:t>
            </a:r>
            <a:r>
              <a:rPr lang="en-US" sz="2800" dirty="0" smtClean="0"/>
              <a:t> an object of the class with a string.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Stock 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 = new Stock ("XYZ", 9.62);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("The stock data is:\n" + 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8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toString</a:t>
            </a:r>
            <a:r>
              <a:rPr lang="en-US" smtClean="0"/>
              <a:t> Method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All objects have a </a:t>
            </a:r>
            <a:r>
              <a:rPr lang="en-US" sz="2600" smtClean="0">
                <a:latin typeface="Courier New" pitchFamily="49" charset="0"/>
              </a:rPr>
              <a:t>toString</a:t>
            </a:r>
            <a:r>
              <a:rPr lang="en-US" sz="2600" smtClean="0"/>
              <a:t> method that returns the class name and a hash of the memory address of the object.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We can override the default method with our own to print out more useful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Examples: </a:t>
            </a:r>
            <a:r>
              <a:rPr lang="en-US" sz="2600" smtClean="0">
                <a:hlinkClick r:id="rId3" action="ppaction://hlinkfile"/>
              </a:rPr>
              <a:t>Stock.java</a:t>
            </a:r>
            <a:r>
              <a:rPr lang="en-US" sz="2600" smtClean="0"/>
              <a:t>, </a:t>
            </a:r>
            <a:r>
              <a:rPr lang="en-US" sz="2600" smtClean="0">
                <a:hlinkClick r:id="rId4" action="ppaction://hlinkfile"/>
              </a:rPr>
              <a:t>StockDemo1.java</a:t>
            </a: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14859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4775"/>
            <a:ext cx="4018950" cy="6753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04775"/>
            <a:ext cx="4381500" cy="3028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657600"/>
            <a:ext cx="403601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0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equals</a:t>
            </a:r>
            <a:r>
              <a:rPr lang="en-US" smtClean="0"/>
              <a:t> Method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When the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==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operator is used with reference variables, the memory address of the objects are compared.</a:t>
            </a:r>
          </a:p>
          <a:p>
            <a:pPr eaLnBrk="1" hangingPunct="1"/>
            <a:r>
              <a:rPr lang="en-US" sz="2800" dirty="0" smtClean="0"/>
              <a:t>The contents of the objects are not compared.</a:t>
            </a: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All</a:t>
            </a:r>
            <a:r>
              <a:rPr lang="en-US" sz="2800" dirty="0" smtClean="0"/>
              <a:t> objects have an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equals</a:t>
            </a:r>
            <a:r>
              <a:rPr lang="en-US" sz="2800" dirty="0" smtClean="0"/>
              <a:t> method.</a:t>
            </a:r>
          </a:p>
          <a:p>
            <a:pPr eaLnBrk="1" hangingPunct="1"/>
            <a:r>
              <a:rPr lang="en-US" sz="2800" dirty="0" smtClean="0"/>
              <a:t>The default operation of the </a:t>
            </a:r>
            <a:r>
              <a:rPr lang="en-US" sz="2800" dirty="0" smtClean="0">
                <a:latin typeface="Courier New" pitchFamily="49" charset="0"/>
              </a:rPr>
              <a:t>equals</a:t>
            </a:r>
            <a:r>
              <a:rPr lang="en-US" sz="2800" dirty="0" smtClean="0"/>
              <a:t> method is to </a:t>
            </a:r>
            <a:r>
              <a:rPr lang="en-US" sz="2800" dirty="0" smtClean="0">
                <a:solidFill>
                  <a:srgbClr val="FF0000"/>
                </a:solidFill>
              </a:rPr>
              <a:t>compare memory addresses </a:t>
            </a:r>
            <a:r>
              <a:rPr lang="en-US" sz="2800" dirty="0" smtClean="0"/>
              <a:t>of the objects (just like the </a:t>
            </a:r>
            <a:r>
              <a:rPr lang="en-US" sz="2800" dirty="0" smtClean="0">
                <a:latin typeface="Courier New" pitchFamily="49" charset="0"/>
              </a:rPr>
              <a:t>==</a:t>
            </a:r>
            <a:r>
              <a:rPr lang="en-US" sz="2800" dirty="0" smtClean="0"/>
              <a:t> operator).</a:t>
            </a:r>
          </a:p>
        </p:txBody>
      </p:sp>
    </p:spTree>
    <p:extLst>
      <p:ext uri="{BB962C8B-B14F-4D97-AF65-F5344CB8AC3E}">
        <p14:creationId xmlns:p14="http://schemas.microsoft.com/office/powerpoint/2010/main" val="29245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equals</a:t>
            </a:r>
            <a:r>
              <a:rPr lang="en-US" smtClean="0"/>
              <a:t> Method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Stock</a:t>
            </a:r>
            <a:r>
              <a:rPr lang="en-US" sz="2400" smtClean="0"/>
              <a:t> class has an </a:t>
            </a:r>
            <a:r>
              <a:rPr lang="en-US" sz="2400" smtClean="0">
                <a:latin typeface="Courier New" pitchFamily="49" charset="0"/>
              </a:rPr>
              <a:t>equals</a:t>
            </a:r>
            <a:r>
              <a:rPr lang="en-US" sz="2400" smtClean="0"/>
              <a:t> method.</a:t>
            </a:r>
          </a:p>
          <a:p>
            <a:pPr eaLnBrk="1" hangingPunct="1"/>
            <a:r>
              <a:rPr lang="en-US" sz="2400" smtClean="0"/>
              <a:t>If we try the following: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Stock stock1 = new Stock("GMX", 55.3);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Stock stock2 = new Stock("GMX", 55.3);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(stock1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==</a:t>
            </a:r>
            <a:r>
              <a:rPr lang="en-US" sz="1800" b="1" smtClean="0">
                <a:latin typeface="Courier New" pitchFamily="49" charset="0"/>
              </a:rPr>
              <a:t> stock2)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// This is a mistake.</a:t>
            </a:r>
            <a:endParaRPr lang="en-US" sz="1800" b="1" smtClean="0">
              <a:solidFill>
                <a:srgbClr val="FFFF00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System.out.println("The objects are the same.");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System.out.println("The objects are not the same.");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2400" smtClean="0"/>
              <a:t>only the addresses of the objects are compared.</a:t>
            </a:r>
          </a:p>
          <a:p>
            <a:pPr eaLnBrk="1" hangingPunct="1"/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5480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equals</a:t>
            </a:r>
            <a:r>
              <a:rPr lang="en-US" smtClean="0"/>
              <a:t> Method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Instead of using the </a:t>
            </a:r>
            <a:r>
              <a:rPr lang="en-US" sz="2400" smtClean="0">
                <a:latin typeface="Courier New" pitchFamily="49" charset="0"/>
              </a:rPr>
              <a:t>==</a:t>
            </a:r>
            <a:r>
              <a:rPr lang="en-US" sz="2400" smtClean="0"/>
              <a:t> operator to compare two </a:t>
            </a:r>
            <a:r>
              <a:rPr lang="en-US" sz="2400" smtClean="0">
                <a:latin typeface="Courier New" pitchFamily="49" charset="0"/>
              </a:rPr>
              <a:t>Stock</a:t>
            </a:r>
            <a:r>
              <a:rPr lang="en-US" sz="2400" smtClean="0"/>
              <a:t> objects, we should use the </a:t>
            </a:r>
            <a:r>
              <a:rPr lang="en-US" sz="2400" smtClean="0">
                <a:latin typeface="Courier New" pitchFamily="49" charset="0"/>
              </a:rPr>
              <a:t>equals</a:t>
            </a:r>
            <a:r>
              <a:rPr lang="en-US" sz="2400" smtClean="0"/>
              <a:t> method.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Now, objects can be compared by their contents rather than by their memory addresses.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See example: </a:t>
            </a:r>
            <a:r>
              <a:rPr lang="en-US" sz="2400" smtClean="0">
                <a:hlinkClick r:id="rId3" action="ppaction://hlinkfile"/>
              </a:rPr>
              <a:t>StockCompare.java</a:t>
            </a:r>
            <a:endParaRPr lang="en-US" sz="2400" smtClean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8001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(Stock object2)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status;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symbol.equals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(object2.symbol)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sharePrice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bject2.sharePrice)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status = true;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status = false;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 return status;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81000"/>
            <a:ext cx="6369449" cy="403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76800"/>
            <a:ext cx="4143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41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That Copy Objects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There are two ways to copy an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You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simple use the </a:t>
            </a:r>
            <a:r>
              <a:rPr lang="en-US" sz="2400" dirty="0" smtClean="0">
                <a:solidFill>
                  <a:srgbClr val="FF0000"/>
                </a:solidFill>
              </a:rPr>
              <a:t>assignment operator </a:t>
            </a:r>
            <a:r>
              <a:rPr lang="en-US" sz="2400" dirty="0" smtClean="0"/>
              <a:t>to copy an object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Reference only copy (shallow copy)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This is simply copying the address of an object into another reference variable.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Deep copy (correct)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This involves creating a new instance of the class and copying the values from one object into the new object.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4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77787"/>
            <a:ext cx="8610600" cy="992187"/>
          </a:xfrm>
        </p:spPr>
        <p:txBody>
          <a:bodyPr/>
          <a:lstStyle/>
          <a:p>
            <a:pPr eaLnBrk="1" hangingPunct="1"/>
            <a:r>
              <a:rPr lang="en-US" dirty="0" smtClean="0"/>
              <a:t>Copy Constructors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294688" cy="4572000"/>
          </a:xfrm>
        </p:spPr>
        <p:txBody>
          <a:bodyPr/>
          <a:lstStyle/>
          <a:p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FF0000"/>
                </a:solidFill>
              </a:rPr>
              <a:t>copy constructor </a:t>
            </a:r>
            <a:r>
              <a:rPr lang="en-US" sz="2200" dirty="0" smtClean="0"/>
              <a:t>accepts an existing object of the same class and clones it</a:t>
            </a:r>
          </a:p>
          <a:p>
            <a:r>
              <a:rPr lang="en-US" sz="2200" dirty="0" smtClean="0"/>
              <a:t>The access modifiers work on </a:t>
            </a:r>
            <a:r>
              <a:rPr lang="en-US" sz="2200" b="1" dirty="0" smtClean="0"/>
              <a:t>class level</a:t>
            </a:r>
            <a:r>
              <a:rPr lang="en-US" sz="2200" dirty="0" smtClean="0"/>
              <a:t>, and not on </a:t>
            </a:r>
            <a:r>
              <a:rPr lang="en-US" sz="2200" b="1" dirty="0" smtClean="0"/>
              <a:t>object level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That is, two objects of the same class can access each others private members.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Stock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Stock</a:t>
            </a:r>
            <a:r>
              <a:rPr lang="en-US" sz="1800" dirty="0" smtClean="0">
                <a:latin typeface="Courier New" pitchFamily="49" charset="0"/>
              </a:rPr>
              <a:t> object2)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symbol = object2.symbol;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sharePrice</a:t>
            </a:r>
            <a:r>
              <a:rPr lang="en-US" sz="1800" dirty="0" smtClean="0">
                <a:latin typeface="Courier New" pitchFamily="49" charset="0"/>
              </a:rPr>
              <a:t> = object2.sharePrice;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 Create a Stock object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Stock company1 = new Stock("XYZ", 9.62);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//Create company2, a copy of company1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Stock company2 = new Stock(company1);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Arial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356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Creating an </a:t>
            </a:r>
            <a:r>
              <a:rPr lang="en-US" sz="2800" dirty="0" smtClean="0">
                <a:solidFill>
                  <a:srgbClr val="FF0000"/>
                </a:solidFill>
              </a:rPr>
              <a:t>instance of one class </a:t>
            </a:r>
            <a:r>
              <a:rPr lang="en-US" sz="2800" dirty="0" smtClean="0"/>
              <a:t>as a reference in </a:t>
            </a:r>
            <a:r>
              <a:rPr lang="en-US" sz="2800" dirty="0" smtClean="0">
                <a:solidFill>
                  <a:srgbClr val="FF0000"/>
                </a:solidFill>
              </a:rPr>
              <a:t>another class </a:t>
            </a:r>
            <a:r>
              <a:rPr lang="en-US" sz="2800" dirty="0" smtClean="0"/>
              <a:t>is called </a:t>
            </a:r>
            <a:r>
              <a:rPr lang="en-US" sz="2800" i="1" dirty="0" smtClean="0"/>
              <a:t>object </a:t>
            </a:r>
            <a:r>
              <a:rPr lang="en-US" sz="2800" i="1" dirty="0" smtClean="0">
                <a:solidFill>
                  <a:srgbClr val="FF0000"/>
                </a:solidFill>
              </a:rPr>
              <a:t>aggregation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Aggregation creates a “</a:t>
            </a:r>
            <a:r>
              <a:rPr lang="en-US" sz="2800" dirty="0" smtClean="0">
                <a:solidFill>
                  <a:srgbClr val="FF0000"/>
                </a:solidFill>
              </a:rPr>
              <a:t>has a</a:t>
            </a:r>
            <a:r>
              <a:rPr lang="en-US" sz="2800" dirty="0" smtClean="0"/>
              <a:t>” relationship between objects.</a:t>
            </a:r>
          </a:p>
          <a:p>
            <a:pPr eaLnBrk="1" hangingPunct="1"/>
            <a:r>
              <a:rPr lang="en-US" sz="2800" dirty="0" smtClean="0"/>
              <a:t>Examples:</a:t>
            </a:r>
          </a:p>
          <a:p>
            <a:pPr lvl="1" eaLnBrk="1" hangingPunct="1"/>
            <a:r>
              <a:rPr lang="en-US" sz="2400" dirty="0" smtClean="0">
                <a:hlinkClick r:id="rId3" action="ppaction://hlinkfile"/>
              </a:rPr>
              <a:t>Instructor.java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 action="ppaction://hlinkfile"/>
              </a:rPr>
              <a:t>Textbook.java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5" action="ppaction://hlinkfile"/>
              </a:rPr>
              <a:t>Course.java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6" action="ppaction://hlinkfile"/>
              </a:rPr>
              <a:t>CourseDemo.java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56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14 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153400" cy="4724400"/>
          </a:xfrm>
        </p:spPr>
        <p:txBody>
          <a:bodyPr/>
          <a:lstStyle/>
          <a:p>
            <a:pPr lvl="1" eaLnBrk="1" hangingPunct="1"/>
            <a:r>
              <a:rPr lang="en-US" sz="2600" dirty="0" smtClean="0"/>
              <a:t>8.1 Static Class Members</a:t>
            </a:r>
          </a:p>
          <a:p>
            <a:pPr lvl="1" eaLnBrk="1" hangingPunct="1"/>
            <a:r>
              <a:rPr lang="en-US" sz="2600" dirty="0" smtClean="0"/>
              <a:t>8.2 Passing Objects as Arguments to Methods</a:t>
            </a:r>
          </a:p>
          <a:p>
            <a:pPr lvl="1" eaLnBrk="1" hangingPunct="1"/>
            <a:r>
              <a:rPr lang="en-US" sz="2600" dirty="0" smtClean="0"/>
              <a:t>8.3 Returning Objects from Methods</a:t>
            </a:r>
          </a:p>
          <a:p>
            <a:pPr lvl="1" eaLnBrk="1" hangingPunct="1"/>
            <a:r>
              <a:rPr lang="en-US" sz="2600" dirty="0" smtClean="0"/>
              <a:t>8.4 The </a:t>
            </a:r>
            <a:r>
              <a:rPr lang="en-US" sz="2600" dirty="0" err="1" smtClean="0">
                <a:latin typeface="Courier New" pitchFamily="49" charset="0"/>
              </a:rPr>
              <a:t>toString</a:t>
            </a:r>
            <a:r>
              <a:rPr lang="en-US" sz="2600" dirty="0" smtClean="0"/>
              <a:t> method</a:t>
            </a:r>
          </a:p>
          <a:p>
            <a:pPr lvl="1" eaLnBrk="1" hangingPunct="1"/>
            <a:r>
              <a:rPr lang="en-US" sz="2600" dirty="0" smtClean="0"/>
              <a:t>8.5 Writing an </a:t>
            </a:r>
            <a:r>
              <a:rPr lang="en-US" sz="2600" dirty="0" smtClean="0">
                <a:latin typeface="Courier New" pitchFamily="49" charset="0"/>
              </a:rPr>
              <a:t>equals</a:t>
            </a:r>
            <a:r>
              <a:rPr lang="en-US" sz="2600" dirty="0" smtClean="0"/>
              <a:t> Method</a:t>
            </a:r>
          </a:p>
          <a:p>
            <a:pPr lvl="1" eaLnBrk="1" hangingPunct="1"/>
            <a:r>
              <a:rPr lang="en-US" sz="2600" dirty="0" smtClean="0"/>
              <a:t>8.6 Methods that Copy Objects</a:t>
            </a:r>
          </a:p>
          <a:p>
            <a:pPr lvl="1" eaLnBrk="1" hangingPunct="1"/>
            <a:r>
              <a:rPr lang="en-US" sz="2600" dirty="0"/>
              <a:t>8.7 Aggregation</a:t>
            </a:r>
          </a:p>
          <a:p>
            <a:pPr lvl="1" eaLnBrk="1" hangingPunct="1"/>
            <a:r>
              <a:rPr lang="en-US" sz="2600" dirty="0"/>
              <a:t>8.8 The </a:t>
            </a:r>
            <a:r>
              <a:rPr lang="en-US" sz="2600" dirty="0">
                <a:latin typeface="Courier New" pitchFamily="49" charset="0"/>
              </a:rPr>
              <a:t>this</a:t>
            </a:r>
            <a:r>
              <a:rPr lang="en-US" sz="2600" dirty="0"/>
              <a:t> Reference Variable</a:t>
            </a:r>
          </a:p>
          <a:p>
            <a:pPr lvl="1" eaLnBrk="1" hangingPunct="1"/>
            <a:r>
              <a:rPr lang="en-US" sz="2600" dirty="0"/>
              <a:t>8.9 Enumerated Types</a:t>
            </a:r>
          </a:p>
          <a:p>
            <a:pPr lvl="1" eaLnBrk="1" hangingPunct="1"/>
            <a:r>
              <a:rPr lang="en-US" sz="2600" dirty="0"/>
              <a:t>8.10 Garbage Collection</a:t>
            </a:r>
          </a:p>
          <a:p>
            <a:pPr lvl="1" eaLnBrk="1" hangingPunct="1"/>
            <a:r>
              <a:rPr lang="en-US" sz="2600" dirty="0"/>
              <a:t>8.11 Focus on Object-Oriented Design: Class Collaboration</a:t>
            </a:r>
          </a:p>
          <a:p>
            <a:pPr lvl="1" eaLnBrk="1" hangingPunct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451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399097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38100"/>
            <a:ext cx="42100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6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411480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01600"/>
            <a:ext cx="38957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7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" y="161924"/>
            <a:ext cx="44100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23825"/>
            <a:ext cx="4486275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61925" y="5257800"/>
            <a:ext cx="5934075" cy="1241425"/>
            <a:chOff x="161925" y="5257800"/>
            <a:chExt cx="5934075" cy="1241425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161925" y="5257800"/>
              <a:ext cx="4724410" cy="1241425"/>
              <a:chOff x="480" y="1680"/>
              <a:chExt cx="2976" cy="782"/>
            </a:xfrm>
            <a:solidFill>
              <a:schemeClr val="bg1"/>
            </a:solidFill>
          </p:grpSpPr>
          <p:pic>
            <p:nvPicPr>
              <p:cNvPr id="5" name="Picture 37" descr="MCj04039650000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0" y="1680"/>
                <a:ext cx="674" cy="67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 Box 38"/>
              <p:cNvSpPr txBox="1">
                <a:spLocks noChangeArrowheads="1"/>
              </p:cNvSpPr>
              <p:nvPr/>
            </p:nvSpPr>
            <p:spPr bwMode="auto">
              <a:xfrm>
                <a:off x="1359" y="1706"/>
                <a:ext cx="2097" cy="7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Which methods are used</a:t>
                </a:r>
              </a:p>
              <a:p>
                <a:r>
                  <a:rPr lang="en-US" dirty="0"/>
                  <a:t>h</a:t>
                </a:r>
                <a:r>
                  <a:rPr lang="en-US" dirty="0" smtClean="0"/>
                  <a:t>ere?</a:t>
                </a:r>
              </a:p>
              <a:p>
                <a:endParaRPr lang="en-US" dirty="0" smtClean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 bwMode="auto">
            <a:xfrm>
              <a:off x="4657725" y="5486400"/>
              <a:ext cx="14382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4657725" y="5486400"/>
              <a:ext cx="1438275" cy="307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1558312" y="6027003"/>
            <a:ext cx="312957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toString</a:t>
            </a:r>
            <a:r>
              <a:rPr lang="en-US" dirty="0" smtClean="0">
                <a:solidFill>
                  <a:srgbClr val="FF0000"/>
                </a:solidFill>
              </a:rPr>
              <a:t>()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Instructor and Textbook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6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025"/>
            <a:ext cx="6934200" cy="636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4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528638"/>
          </a:xfrm>
        </p:spPr>
        <p:txBody>
          <a:bodyPr/>
          <a:lstStyle/>
          <a:p>
            <a:pPr eaLnBrk="1" hangingPunct="1"/>
            <a:r>
              <a:rPr lang="en-US" sz="2400" smtClean="0"/>
              <a:t>Aggregation in UML Diagrams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2057400" y="685800"/>
            <a:ext cx="4953000" cy="2209800"/>
            <a:chOff x="1824" y="576"/>
            <a:chExt cx="2400" cy="1056"/>
          </a:xfrm>
        </p:grpSpPr>
        <p:sp>
          <p:nvSpPr>
            <p:cNvPr id="25617" name="Rectangle 4"/>
            <p:cNvSpPr>
              <a:spLocks noChangeArrowheads="1"/>
            </p:cNvSpPr>
            <p:nvPr/>
          </p:nvSpPr>
          <p:spPr bwMode="auto">
            <a:xfrm>
              <a:off x="1824" y="576"/>
              <a:ext cx="2400" cy="1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Course</a:t>
              </a:r>
            </a:p>
          </p:txBody>
        </p:sp>
        <p:sp>
          <p:nvSpPr>
            <p:cNvPr id="25618" name="Rectangle 5"/>
            <p:cNvSpPr>
              <a:spLocks noChangeArrowheads="1"/>
            </p:cNvSpPr>
            <p:nvPr/>
          </p:nvSpPr>
          <p:spPr bwMode="auto">
            <a:xfrm>
              <a:off x="1824" y="754"/>
              <a:ext cx="2400" cy="4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>
                  <a:latin typeface="Helvetica" pitchFamily="1" charset="0"/>
                </a:rPr>
                <a:t>- </a:t>
              </a:r>
              <a:r>
                <a:rPr lang="en-US" sz="1200" b="1">
                  <a:latin typeface="Helvetica" pitchFamily="1" charset="0"/>
                </a:rPr>
                <a:t>courseName : String</a:t>
              </a:r>
            </a:p>
            <a:p>
              <a:r>
                <a:rPr lang="en-US" sz="1200" b="1">
                  <a:latin typeface="Helvetica" pitchFamily="1" charset="0"/>
                </a:rPr>
                <a:t>- Instructor : Instructor</a:t>
              </a:r>
            </a:p>
            <a:p>
              <a:r>
                <a:rPr lang="en-US" sz="1200" b="1">
                  <a:latin typeface="Helvetica" pitchFamily="1" charset="0"/>
                </a:rPr>
                <a:t>- textBook : TextBook</a:t>
              </a:r>
            </a:p>
          </p:txBody>
        </p:sp>
        <p:sp>
          <p:nvSpPr>
            <p:cNvPr id="25619" name="Rectangle 6"/>
            <p:cNvSpPr>
              <a:spLocks noChangeArrowheads="1"/>
            </p:cNvSpPr>
            <p:nvPr/>
          </p:nvSpPr>
          <p:spPr bwMode="auto">
            <a:xfrm>
              <a:off x="1824" y="1200"/>
              <a:ext cx="240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>
                  <a:latin typeface="Helvetica" pitchFamily="1" charset="0"/>
                </a:rPr>
                <a:t>+ </a:t>
              </a:r>
              <a:r>
                <a:rPr lang="en-US" sz="1200" b="1">
                  <a:latin typeface="Helvetica" pitchFamily="1" charset="0"/>
                </a:rPr>
                <a:t>Course(name : String, instr : Instructor, text : TextBook)</a:t>
              </a:r>
            </a:p>
            <a:p>
              <a:r>
                <a:rPr lang="en-US" sz="1200" b="1">
                  <a:latin typeface="Helvetica" pitchFamily="1" charset="0"/>
                </a:rPr>
                <a:t>+ getName() : String</a:t>
              </a:r>
            </a:p>
            <a:p>
              <a:r>
                <a:rPr lang="en-US" sz="1200" b="1">
                  <a:latin typeface="Helvetica" pitchFamily="1" charset="0"/>
                </a:rPr>
                <a:t>+ getInstructor() : Instructor</a:t>
              </a:r>
            </a:p>
            <a:p>
              <a:r>
                <a:rPr lang="en-US" sz="1200" b="1">
                  <a:latin typeface="Helvetica" pitchFamily="1" charset="0"/>
                </a:rPr>
                <a:t>+ getTextBook() : TextBook</a:t>
              </a:r>
            </a:p>
            <a:p>
              <a:r>
                <a:rPr lang="en-US" sz="1200" b="1">
                  <a:latin typeface="Helvetica" pitchFamily="1" charset="0"/>
                </a:rPr>
                <a:t>+ toString() : String</a:t>
              </a:r>
            </a:p>
          </p:txBody>
        </p:sp>
      </p:grp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4724400" y="3492500"/>
            <a:ext cx="4191000" cy="2819400"/>
            <a:chOff x="3072" y="624"/>
            <a:chExt cx="1824" cy="1776"/>
          </a:xfrm>
        </p:grpSpPr>
        <p:sp>
          <p:nvSpPr>
            <p:cNvPr id="25614" name="Rectangle 8"/>
            <p:cNvSpPr>
              <a:spLocks noChangeArrowheads="1"/>
            </p:cNvSpPr>
            <p:nvPr/>
          </p:nvSpPr>
          <p:spPr bwMode="auto">
            <a:xfrm>
              <a:off x="3072" y="624"/>
              <a:ext cx="18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Helvetica" pitchFamily="1" charset="0"/>
                </a:rPr>
                <a:t>TextBook</a:t>
              </a:r>
              <a:endParaRPr lang="en-US" sz="1400" b="1"/>
            </a:p>
          </p:txBody>
        </p:sp>
        <p:sp>
          <p:nvSpPr>
            <p:cNvPr id="25615" name="Rectangle 9"/>
            <p:cNvSpPr>
              <a:spLocks noChangeArrowheads="1"/>
            </p:cNvSpPr>
            <p:nvPr/>
          </p:nvSpPr>
          <p:spPr bwMode="auto">
            <a:xfrm>
              <a:off x="3072" y="816"/>
              <a:ext cx="182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Char char="-"/>
              </a:pPr>
              <a:r>
                <a:rPr lang="en-US" sz="1400">
                  <a:latin typeface="Helvetica" pitchFamily="1" charset="0"/>
                </a:rPr>
                <a:t> title : String</a:t>
              </a:r>
            </a:p>
            <a:p>
              <a:pPr>
                <a:buFontTx/>
                <a:buChar char="-"/>
              </a:pPr>
              <a:r>
                <a:rPr lang="en-US" sz="1400">
                  <a:latin typeface="Helvetica" pitchFamily="1" charset="0"/>
                </a:rPr>
                <a:t> author : String</a:t>
              </a:r>
            </a:p>
            <a:p>
              <a:pPr>
                <a:buFontTx/>
                <a:buChar char="-"/>
              </a:pPr>
              <a:r>
                <a:rPr lang="en-US" sz="1400">
                  <a:latin typeface="Helvetica" pitchFamily="1" charset="0"/>
                </a:rPr>
                <a:t> publisher : String</a:t>
              </a:r>
            </a:p>
          </p:txBody>
        </p:sp>
        <p:sp>
          <p:nvSpPr>
            <p:cNvPr id="25616" name="Rectangle 10"/>
            <p:cNvSpPr>
              <a:spLocks noChangeArrowheads="1"/>
            </p:cNvSpPr>
            <p:nvPr/>
          </p:nvSpPr>
          <p:spPr bwMode="auto">
            <a:xfrm>
              <a:off x="3072" y="1344"/>
              <a:ext cx="1824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>
                  <a:latin typeface="Helvetica" pitchFamily="1" charset="0"/>
                </a:rPr>
                <a:t>+ TextBook(title : String, author : String, publisher :</a:t>
              </a:r>
            </a:p>
            <a:p>
              <a:r>
                <a:rPr lang="en-US" sz="1400">
                  <a:latin typeface="Helvetica" pitchFamily="1" charset="0"/>
                </a:rPr>
                <a:t>	          String)</a:t>
              </a:r>
            </a:p>
            <a:p>
              <a:r>
                <a:rPr lang="en-US" sz="1400">
                  <a:latin typeface="Helvetica" pitchFamily="1" charset="0"/>
                </a:rPr>
                <a:t>+ TextBook(object2 : TextBook)</a:t>
              </a:r>
            </a:p>
            <a:p>
              <a:r>
                <a:rPr lang="en-US" sz="1400">
                  <a:latin typeface="Helvetica" pitchFamily="1" charset="0"/>
                </a:rPr>
                <a:t>+ set(title : String, author : String, publisher : String)</a:t>
              </a:r>
            </a:p>
            <a:p>
              <a:r>
                <a:rPr lang="en-US" sz="1400">
                  <a:latin typeface="Helvetica" pitchFamily="1" charset="0"/>
                </a:rPr>
                <a:t>	: void</a:t>
              </a:r>
            </a:p>
            <a:p>
              <a:r>
                <a:rPr lang="en-US" sz="1400">
                  <a:latin typeface="Helvetica" pitchFamily="1" charset="0"/>
                </a:rPr>
                <a:t>+ toString() : String</a:t>
              </a:r>
            </a:p>
            <a:p>
              <a:endParaRPr lang="en-US" sz="1400">
                <a:latin typeface="Helvetica" pitchFamily="1" charset="0"/>
              </a:endParaRPr>
            </a:p>
          </p:txBody>
        </p:sp>
      </p:grpSp>
      <p:grpSp>
        <p:nvGrpSpPr>
          <p:cNvPr id="25606" name="Group 11"/>
          <p:cNvGrpSpPr>
            <a:grpSpLocks/>
          </p:cNvGrpSpPr>
          <p:nvPr/>
        </p:nvGrpSpPr>
        <p:grpSpPr bwMode="auto">
          <a:xfrm>
            <a:off x="381000" y="3505200"/>
            <a:ext cx="3962400" cy="2743200"/>
            <a:chOff x="96" y="1920"/>
            <a:chExt cx="1632" cy="1872"/>
          </a:xfrm>
        </p:grpSpPr>
        <p:sp>
          <p:nvSpPr>
            <p:cNvPr id="25611" name="Rectangle 12"/>
            <p:cNvSpPr>
              <a:spLocks noChangeArrowheads="1"/>
            </p:cNvSpPr>
            <p:nvPr/>
          </p:nvSpPr>
          <p:spPr bwMode="auto">
            <a:xfrm>
              <a:off x="96" y="1920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Instructor</a:t>
              </a:r>
            </a:p>
          </p:txBody>
        </p:sp>
        <p:sp>
          <p:nvSpPr>
            <p:cNvPr id="25612" name="Rectangle 13"/>
            <p:cNvSpPr>
              <a:spLocks noChangeArrowheads="1"/>
            </p:cNvSpPr>
            <p:nvPr/>
          </p:nvSpPr>
          <p:spPr bwMode="auto">
            <a:xfrm>
              <a:off x="96" y="2112"/>
              <a:ext cx="1632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Char char="-"/>
              </a:pPr>
              <a:r>
                <a:rPr lang="en-US" sz="1400">
                  <a:latin typeface="Helvetica" pitchFamily="1" charset="0"/>
                </a:rPr>
                <a:t> lastName : String</a:t>
              </a:r>
            </a:p>
            <a:p>
              <a:pPr>
                <a:buFontTx/>
                <a:buChar char="-"/>
              </a:pPr>
              <a:r>
                <a:rPr lang="en-US" sz="1400">
                  <a:latin typeface="Helvetica" pitchFamily="1" charset="0"/>
                </a:rPr>
                <a:t> firstName : String</a:t>
              </a:r>
            </a:p>
            <a:p>
              <a:pPr>
                <a:buFontTx/>
                <a:buChar char="-"/>
              </a:pPr>
              <a:r>
                <a:rPr lang="en-US" sz="1400">
                  <a:latin typeface="Helvetica" pitchFamily="1" charset="0"/>
                </a:rPr>
                <a:t> officeNumber : String</a:t>
              </a:r>
            </a:p>
            <a:p>
              <a:endParaRPr lang="en-US" sz="1400">
                <a:latin typeface="Helvetica" pitchFamily="1" charset="0"/>
              </a:endParaRPr>
            </a:p>
          </p:txBody>
        </p:sp>
        <p:sp>
          <p:nvSpPr>
            <p:cNvPr id="25613" name="Rectangle 14"/>
            <p:cNvSpPr>
              <a:spLocks noChangeArrowheads="1"/>
            </p:cNvSpPr>
            <p:nvPr/>
          </p:nvSpPr>
          <p:spPr bwMode="auto">
            <a:xfrm>
              <a:off x="96" y="2784"/>
              <a:ext cx="1632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>
                  <a:latin typeface="Helvetica" pitchFamily="1" charset="0"/>
                </a:rPr>
                <a:t>+ Instructor(lname : String, fname : String,</a:t>
              </a:r>
            </a:p>
            <a:p>
              <a:r>
                <a:rPr lang="en-US" sz="1400">
                  <a:latin typeface="Helvetica" pitchFamily="1" charset="0"/>
                </a:rPr>
                <a:t>                         office : String)</a:t>
              </a:r>
            </a:p>
            <a:p>
              <a:r>
                <a:rPr lang="en-US" sz="1400">
                  <a:latin typeface="Helvetica" pitchFamily="1" charset="0"/>
                </a:rPr>
                <a:t>+Instructor(object2 : Instructor)</a:t>
              </a:r>
            </a:p>
            <a:p>
              <a:r>
                <a:rPr lang="en-US" sz="1400">
                  <a:latin typeface="Helvetica" pitchFamily="1" charset="0"/>
                </a:rPr>
                <a:t>+set(lname : String, fname : String, </a:t>
              </a:r>
            </a:p>
            <a:p>
              <a:r>
                <a:rPr lang="en-US" sz="1400">
                  <a:latin typeface="Helvetica" pitchFamily="1" charset="0"/>
                </a:rPr>
                <a:t>office : String): void</a:t>
              </a:r>
            </a:p>
            <a:p>
              <a:r>
                <a:rPr lang="en-US" sz="1400">
                  <a:latin typeface="Helvetica" pitchFamily="1" charset="0"/>
                </a:rPr>
                <a:t>+ toString() : String</a:t>
              </a:r>
            </a:p>
          </p:txBody>
        </p:sp>
      </p:grpSp>
      <p:sp>
        <p:nvSpPr>
          <p:cNvPr id="25607" name="AutoShape 15"/>
          <p:cNvSpPr>
            <a:spLocks noChangeArrowheads="1"/>
          </p:cNvSpPr>
          <p:nvPr/>
        </p:nvSpPr>
        <p:spPr bwMode="auto">
          <a:xfrm>
            <a:off x="4419600" y="2895600"/>
            <a:ext cx="152400" cy="3048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8" name="AutoShape 16"/>
          <p:cNvCxnSpPr>
            <a:cxnSpLocks noChangeShapeType="1"/>
            <a:stCxn id="25619" idx="2"/>
            <a:endCxn id="25607" idx="0"/>
          </p:cNvCxnSpPr>
          <p:nvPr/>
        </p:nvCxnSpPr>
        <p:spPr bwMode="auto">
          <a:xfrm flipH="1" flipV="1">
            <a:off x="4495800" y="2882900"/>
            <a:ext cx="381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9" name="AutoShape 17"/>
          <p:cNvCxnSpPr>
            <a:cxnSpLocks noChangeShapeType="1"/>
          </p:cNvCxnSpPr>
          <p:nvPr/>
        </p:nvCxnSpPr>
        <p:spPr bwMode="auto">
          <a:xfrm rot="16200000" flipH="1">
            <a:off x="5518150" y="2198688"/>
            <a:ext cx="279400" cy="2324100"/>
          </a:xfrm>
          <a:prstGeom prst="bentConnector3">
            <a:avLst>
              <a:gd name="adj1" fmla="val 4772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0" name="AutoShape 18"/>
          <p:cNvCxnSpPr>
            <a:cxnSpLocks noChangeShapeType="1"/>
            <a:stCxn id="25607" idx="2"/>
            <a:endCxn id="25611" idx="0"/>
          </p:cNvCxnSpPr>
          <p:nvPr/>
        </p:nvCxnSpPr>
        <p:spPr bwMode="auto">
          <a:xfrm rot="5400000">
            <a:off x="3282950" y="2292350"/>
            <a:ext cx="292100" cy="2133600"/>
          </a:xfrm>
          <a:prstGeom prst="bentConnector3">
            <a:avLst>
              <a:gd name="adj1" fmla="val 47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" name="Oval 1"/>
          <p:cNvSpPr/>
          <p:nvPr/>
        </p:nvSpPr>
        <p:spPr bwMode="auto">
          <a:xfrm>
            <a:off x="4114800" y="2819400"/>
            <a:ext cx="762000" cy="4016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References to Private Fields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Avoid returning </a:t>
            </a:r>
            <a:r>
              <a:rPr lang="en-US" sz="2800" dirty="0" smtClean="0">
                <a:solidFill>
                  <a:srgbClr val="FF0000"/>
                </a:solidFill>
              </a:rPr>
              <a:t>references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FF0000"/>
                </a:solidFill>
              </a:rPr>
              <a:t>private</a:t>
            </a:r>
            <a:r>
              <a:rPr lang="en-US" sz="2800" dirty="0" smtClean="0"/>
              <a:t> data elements.</a:t>
            </a:r>
          </a:p>
          <a:p>
            <a:pPr eaLnBrk="1" hangingPunct="1"/>
            <a:r>
              <a:rPr lang="en-US" sz="2800" dirty="0" smtClean="0"/>
              <a:t>Returning references to private variables will allow any object that receives the reference to </a:t>
            </a:r>
            <a:r>
              <a:rPr lang="en-US" sz="2800" dirty="0" smtClean="0">
                <a:solidFill>
                  <a:srgbClr val="FF0000"/>
                </a:solidFill>
              </a:rPr>
              <a:t>modify</a:t>
            </a:r>
            <a:r>
              <a:rPr lang="en-US" sz="2800" dirty="0" smtClean="0"/>
              <a:t> the variable.</a:t>
            </a:r>
          </a:p>
        </p:txBody>
      </p:sp>
    </p:spTree>
    <p:extLst>
      <p:ext uri="{BB962C8B-B14F-4D97-AF65-F5344CB8AC3E}">
        <p14:creationId xmlns:p14="http://schemas.microsoft.com/office/powerpoint/2010/main" val="40473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References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i="1" smtClean="0"/>
              <a:t>null reference</a:t>
            </a:r>
            <a:r>
              <a:rPr lang="en-US" sz="2400" smtClean="0"/>
              <a:t> is a reference variable that points to nothing.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a reference is null, then no operations can be performed on it.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References can be tested to see if they point to null prior to being used.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if(name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!= null</a:t>
            </a:r>
            <a:r>
              <a:rPr lang="en-US" sz="18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System.out.println("Name is: "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        +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name.toUpperCase()</a:t>
            </a:r>
            <a:r>
              <a:rPr lang="en-US" sz="1800" b="1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Examples: </a:t>
            </a:r>
            <a:r>
              <a:rPr lang="en-US" sz="2400" smtClean="0">
                <a:hlinkClick r:id="rId3" action="ppaction://hlinkfile"/>
              </a:rPr>
              <a:t>FullName.java</a:t>
            </a:r>
            <a:r>
              <a:rPr lang="en-US" sz="2400" smtClean="0"/>
              <a:t>, </a:t>
            </a:r>
            <a:r>
              <a:rPr lang="en-US" sz="2400" smtClean="0">
                <a:hlinkClick r:id="rId4" action="ppaction://hlinkfile"/>
              </a:rPr>
              <a:t>NameTester.java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4843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661261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4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this</a:t>
            </a:r>
            <a:r>
              <a:rPr lang="en-US" smtClean="0"/>
              <a:t> Reference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this</a:t>
            </a:r>
            <a:r>
              <a:rPr lang="en-US" sz="2400" smtClean="0"/>
              <a:t> reference is simply a name that an object can use to refer to itself.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this</a:t>
            </a:r>
            <a:r>
              <a:rPr lang="en-US" sz="2400" smtClean="0"/>
              <a:t> reference can be used to overcome shadowing and allow a parameter to have the same name as an instance field.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public void setFeet(int feet)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this.feet = feet;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//sets the this instance’s feet field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//equal to the parameter feet.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  <a:endParaRPr lang="en-US" smtClean="0"/>
          </a:p>
        </p:txBody>
      </p:sp>
      <p:grpSp>
        <p:nvGrpSpPr>
          <p:cNvPr id="28677" name="Group 9"/>
          <p:cNvGrpSpPr>
            <a:grpSpLocks/>
          </p:cNvGrpSpPr>
          <p:nvPr/>
        </p:nvGrpSpPr>
        <p:grpSpPr bwMode="auto">
          <a:xfrm>
            <a:off x="3309937" y="3657600"/>
            <a:ext cx="4691063" cy="473075"/>
            <a:chOff x="3352800" y="4191000"/>
            <a:chExt cx="4691063" cy="473075"/>
          </a:xfrm>
        </p:grpSpPr>
        <p:sp>
          <p:nvSpPr>
            <p:cNvPr id="28681" name="Text Box 4"/>
            <p:cNvSpPr txBox="1">
              <a:spLocks noChangeArrowheads="1"/>
            </p:cNvSpPr>
            <p:nvPr/>
          </p:nvSpPr>
          <p:spPr bwMode="auto">
            <a:xfrm>
              <a:off x="4876800" y="4267200"/>
              <a:ext cx="3167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hlink"/>
                  </a:solidFill>
                </a:rPr>
                <a:t>Local parameter variable feet</a:t>
              </a:r>
            </a:p>
          </p:txBody>
        </p:sp>
        <p:sp>
          <p:nvSpPr>
            <p:cNvPr id="28682" name="Line 6"/>
            <p:cNvSpPr>
              <a:spLocks noChangeShapeType="1"/>
            </p:cNvSpPr>
            <p:nvPr/>
          </p:nvSpPr>
          <p:spPr bwMode="auto">
            <a:xfrm flipH="1" flipV="1">
              <a:off x="4800600" y="4191000"/>
              <a:ext cx="152400" cy="228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 flipH="1">
              <a:off x="3352800" y="4419600"/>
              <a:ext cx="1600200" cy="228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678" name="Group 10"/>
          <p:cNvGrpSpPr>
            <a:grpSpLocks/>
          </p:cNvGrpSpPr>
          <p:nvPr/>
        </p:nvGrpSpPr>
        <p:grpSpPr bwMode="auto">
          <a:xfrm>
            <a:off x="1600200" y="4191000"/>
            <a:ext cx="4038600" cy="1447800"/>
            <a:chOff x="685800" y="4800600"/>
            <a:chExt cx="4038600" cy="1447800"/>
          </a:xfrm>
        </p:grpSpPr>
        <p:sp>
          <p:nvSpPr>
            <p:cNvPr id="28679" name="Text Box 10"/>
            <p:cNvSpPr txBox="1">
              <a:spLocks noChangeArrowheads="1"/>
            </p:cNvSpPr>
            <p:nvPr/>
          </p:nvSpPr>
          <p:spPr bwMode="auto">
            <a:xfrm>
              <a:off x="685800" y="5791200"/>
              <a:ext cx="4038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Shadowed instance variable</a:t>
              </a:r>
            </a:p>
          </p:txBody>
        </p:sp>
        <p:sp>
          <p:nvSpPr>
            <p:cNvPr id="28680" name="Line 11"/>
            <p:cNvSpPr>
              <a:spLocks noChangeShapeType="1"/>
            </p:cNvSpPr>
            <p:nvPr/>
          </p:nvSpPr>
          <p:spPr bwMode="auto">
            <a:xfrm flipV="1">
              <a:off x="914400" y="4800600"/>
              <a:ext cx="228600" cy="990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5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this</a:t>
            </a:r>
            <a:r>
              <a:rPr lang="en-US" smtClean="0"/>
              <a:t> Reference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this</a:t>
            </a:r>
            <a:r>
              <a:rPr lang="en-US" sz="2400" dirty="0" smtClean="0"/>
              <a:t> reference can be used to call a constructor from another constructor.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public Stock(String </a:t>
            </a:r>
            <a:r>
              <a:rPr lang="en-US" sz="1600" b="1" dirty="0" err="1" smtClean="0">
                <a:latin typeface="Courier New" pitchFamily="49" charset="0"/>
              </a:rPr>
              <a:t>sym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3300"/>
                </a:solidFill>
                <a:latin typeface="Courier New" pitchFamily="49" charset="0"/>
              </a:rPr>
              <a:t>this(</a:t>
            </a:r>
            <a:r>
              <a:rPr lang="en-US" sz="1600" b="1" dirty="0" err="1" smtClean="0">
                <a:solidFill>
                  <a:srgbClr val="FF3300"/>
                </a:solidFill>
                <a:latin typeface="Courier New" pitchFamily="49" charset="0"/>
              </a:rPr>
              <a:t>sym</a:t>
            </a:r>
            <a:r>
              <a:rPr lang="en-US" sz="1600" b="1" dirty="0" smtClean="0">
                <a:solidFill>
                  <a:srgbClr val="FF3300"/>
                </a:solidFill>
                <a:latin typeface="Courier New" pitchFamily="49" charset="0"/>
              </a:rPr>
              <a:t>, 0.0);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This constructor would allow an instance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Stock</a:t>
            </a:r>
            <a:r>
              <a:rPr lang="en-US" sz="2000" dirty="0" smtClean="0"/>
              <a:t> class to be created using only the symbol name as a parameter.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It calls the constructor that takes the symbol and the price, using </a:t>
            </a:r>
            <a:r>
              <a:rPr lang="en-US" sz="2000" i="1" dirty="0" err="1" smtClean="0"/>
              <a:t>sym</a:t>
            </a:r>
            <a:r>
              <a:rPr lang="en-US" sz="2000" dirty="0" smtClean="0"/>
              <a:t> as the symbol argument and 0 as the price argument.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Elaborate constructor chaining can be created using this technique.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dirty="0" smtClean="0">
                <a:latin typeface="Courier New" pitchFamily="49" charset="0"/>
              </a:rPr>
              <a:t>this</a:t>
            </a:r>
            <a:r>
              <a:rPr lang="en-US" sz="2400" dirty="0" smtClean="0"/>
              <a:t> is used in a constructor, it must be the </a:t>
            </a:r>
            <a:r>
              <a:rPr lang="en-US" sz="2400" dirty="0" smtClean="0">
                <a:solidFill>
                  <a:srgbClr val="FF0000"/>
                </a:solidFill>
              </a:rPr>
              <a:t>first statement</a:t>
            </a:r>
            <a:r>
              <a:rPr lang="en-US" sz="2400" dirty="0" smtClean="0"/>
              <a:t> in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25553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 of Instance Fields and Methods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Each instance of a class has its own copy of instance variables.</a:t>
            </a:r>
          </a:p>
          <a:p>
            <a:pPr lvl="1" eaLnBrk="1" hangingPunct="1"/>
            <a:r>
              <a:rPr lang="en-US" sz="2400" dirty="0" smtClean="0"/>
              <a:t>Example:</a:t>
            </a:r>
          </a:p>
          <a:p>
            <a:pPr lvl="2" eaLnBrk="1" hangingPunct="1"/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</a:rPr>
              <a:t>Rectangle</a:t>
            </a:r>
            <a:r>
              <a:rPr lang="en-US" sz="2000" dirty="0" smtClean="0"/>
              <a:t> class defines a </a:t>
            </a:r>
            <a:r>
              <a:rPr lang="en-US" sz="2000" dirty="0" smtClean="0">
                <a:latin typeface="Courier New" pitchFamily="49" charset="0"/>
              </a:rPr>
              <a:t>length</a:t>
            </a:r>
            <a:r>
              <a:rPr lang="en-US" sz="2000" dirty="0" smtClean="0"/>
              <a:t> and a </a:t>
            </a:r>
            <a:r>
              <a:rPr lang="en-US" sz="2000" dirty="0" smtClean="0">
                <a:latin typeface="Courier New" pitchFamily="49" charset="0"/>
              </a:rPr>
              <a:t>width</a:t>
            </a:r>
            <a:r>
              <a:rPr lang="en-US" sz="2000" dirty="0" smtClean="0"/>
              <a:t> field.</a:t>
            </a:r>
          </a:p>
          <a:p>
            <a:pPr lvl="2" eaLnBrk="1" hangingPunct="1"/>
            <a:r>
              <a:rPr lang="en-US" sz="2000" dirty="0" smtClean="0"/>
              <a:t>Each instance of the </a:t>
            </a:r>
            <a:r>
              <a:rPr lang="en-US" sz="2000" dirty="0" smtClean="0">
                <a:latin typeface="Courier New" pitchFamily="49" charset="0"/>
              </a:rPr>
              <a:t>Rectangle</a:t>
            </a:r>
            <a:r>
              <a:rPr lang="en-US" sz="2000" dirty="0" smtClean="0"/>
              <a:t> class can have different values stored in its </a:t>
            </a:r>
            <a:r>
              <a:rPr lang="en-US" sz="2000" dirty="0" smtClean="0">
                <a:latin typeface="Courier New" pitchFamily="49" charset="0"/>
              </a:rPr>
              <a:t>length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</a:rPr>
              <a:t>width</a:t>
            </a:r>
            <a:r>
              <a:rPr lang="en-US" sz="2000" dirty="0" smtClean="0"/>
              <a:t> fields.</a:t>
            </a: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Instance methods </a:t>
            </a:r>
            <a:r>
              <a:rPr lang="en-US" sz="2800" dirty="0" smtClean="0"/>
              <a:t>require that </a:t>
            </a:r>
            <a:r>
              <a:rPr lang="en-US" sz="2800" dirty="0" smtClean="0">
                <a:solidFill>
                  <a:srgbClr val="FF0000"/>
                </a:solidFill>
              </a:rPr>
              <a:t>an instance of a class</a:t>
            </a:r>
            <a:r>
              <a:rPr lang="en-US" sz="2800" dirty="0" smtClean="0"/>
              <a:t> be created in order to be used.</a:t>
            </a:r>
          </a:p>
          <a:p>
            <a:pPr eaLnBrk="1" hangingPunct="1"/>
            <a:r>
              <a:rPr lang="en-US" sz="2800" dirty="0" smtClean="0"/>
              <a:t>Instance </a:t>
            </a: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r>
              <a:rPr lang="en-US" sz="2800" dirty="0" smtClean="0"/>
              <a:t> typically interact with </a:t>
            </a:r>
            <a:r>
              <a:rPr lang="en-US" sz="2800" dirty="0" smtClean="0">
                <a:solidFill>
                  <a:srgbClr val="FF0000"/>
                </a:solidFill>
              </a:rPr>
              <a:t>instance</a:t>
            </a:r>
            <a:r>
              <a:rPr lang="en-US" sz="2800" dirty="0" smtClean="0"/>
              <a:t> fields or </a:t>
            </a:r>
            <a:r>
              <a:rPr lang="en-US" sz="2800" dirty="0" smtClean="0">
                <a:solidFill>
                  <a:srgbClr val="FF0000"/>
                </a:solidFill>
              </a:rPr>
              <a:t>calculate</a:t>
            </a:r>
            <a:r>
              <a:rPr lang="en-US" sz="2800" dirty="0" smtClean="0"/>
              <a:t> values based on those fields.</a:t>
            </a:r>
          </a:p>
        </p:txBody>
      </p:sp>
    </p:spTree>
    <p:extLst>
      <p:ext uri="{BB962C8B-B14F-4D97-AF65-F5344CB8AC3E}">
        <p14:creationId xmlns:p14="http://schemas.microsoft.com/office/powerpoint/2010/main" val="30698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076004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4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Known as an </a:t>
            </a:r>
            <a:r>
              <a:rPr lang="en-US" sz="2800" smtClean="0">
                <a:latin typeface="Courier New" pitchFamily="49" charset="0"/>
              </a:rPr>
              <a:t>enum</a:t>
            </a:r>
            <a:r>
              <a:rPr lang="en-US" sz="2800" smtClean="0"/>
              <a:t>, requires declaration and definition like a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Syntax: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1800" smtClean="0">
                <a:latin typeface="Courier New" pitchFamily="49" charset="0"/>
              </a:rPr>
              <a:t>enum </a:t>
            </a:r>
            <a:r>
              <a:rPr lang="en-US" sz="1800" i="1" smtClean="0">
                <a:latin typeface="Courier New" pitchFamily="49" charset="0"/>
              </a:rPr>
              <a:t>typeName</a:t>
            </a:r>
            <a:r>
              <a:rPr lang="en-US" sz="1800" smtClean="0">
                <a:latin typeface="Courier New" pitchFamily="49" charset="0"/>
              </a:rPr>
              <a:t> { </a:t>
            </a:r>
            <a:r>
              <a:rPr lang="en-US" sz="1800" i="1" smtClean="0"/>
              <a:t>one or more enum constants</a:t>
            </a:r>
            <a:r>
              <a:rPr lang="en-US" sz="1800" smtClean="0">
                <a:latin typeface="Courier New" pitchFamily="49" charset="0"/>
              </a:rPr>
              <a:t> }</a:t>
            </a:r>
            <a:br>
              <a:rPr lang="en-US" sz="1800" smtClean="0">
                <a:latin typeface="Courier New" pitchFamily="49" charset="0"/>
              </a:rPr>
            </a:b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Definition:</a:t>
            </a:r>
            <a:r>
              <a:rPr lang="en-US" sz="320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enum Day { SUNDAY, MONDAY, TUESDAY, WEDNESDAY, THURSDAY,  </a:t>
            </a:r>
            <a:br>
              <a:rPr lang="en-US" sz="1600" smtClean="0"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         FRIDAY, SATURDAY }</a:t>
            </a:r>
            <a:br>
              <a:rPr lang="en-US" sz="1600" smtClean="0">
                <a:latin typeface="Courier New" pitchFamily="49" charset="0"/>
              </a:rPr>
            </a:b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Declaration:</a:t>
            </a:r>
            <a:r>
              <a:rPr lang="en-US" sz="320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Day WorkDay; // creates a Day enum</a:t>
            </a:r>
            <a:br>
              <a:rPr lang="en-US" sz="1800" smtClean="0">
                <a:latin typeface="Courier New" pitchFamily="49" charset="0"/>
              </a:rPr>
            </a:b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Assignment:</a:t>
            </a:r>
            <a:r>
              <a:rPr lang="en-US" sz="1800" smtClean="0">
                <a:latin typeface="Courier New" pitchFamily="49" charset="0"/>
              </a:rPr>
              <a:t> 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Day WorkDay = Day.WEDNESDAY;</a:t>
            </a:r>
            <a:endParaRPr lang="en-US" sz="32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94688" cy="4800600"/>
          </a:xfrm>
        </p:spPr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latin typeface="Courier New" pitchFamily="49" charset="0"/>
              </a:rPr>
              <a:t>enum</a:t>
            </a:r>
            <a:r>
              <a:rPr lang="en-US" smtClean="0"/>
              <a:t> is a specialized class</a:t>
            </a:r>
          </a:p>
          <a:p>
            <a:pPr eaLnBrk="1" hangingPunct="1"/>
            <a:endParaRPr lang="en-US" smtClean="0"/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4876800" y="2895600"/>
            <a:ext cx="1828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/>
              <a:t>Day.MONDAY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4876800" y="3429000"/>
            <a:ext cx="1828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/>
              <a:t>Day.TUESDAY</a:t>
            </a:r>
          </a:p>
        </p:txBody>
      </p:sp>
      <p:sp>
        <p:nvSpPr>
          <p:cNvPr id="31751" name="AutoShape 6"/>
          <p:cNvSpPr>
            <a:spLocks noChangeArrowheads="1"/>
          </p:cNvSpPr>
          <p:nvPr/>
        </p:nvSpPr>
        <p:spPr bwMode="auto">
          <a:xfrm>
            <a:off x="4876800" y="3962400"/>
            <a:ext cx="1828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/>
              <a:t>Day.WEDNESDAY</a:t>
            </a:r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4876800" y="2362200"/>
            <a:ext cx="1828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/>
              <a:t>Day.SUNDAY</a:t>
            </a:r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4876800" y="4495800"/>
            <a:ext cx="1828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/>
              <a:t>Day.THURSDAY</a:t>
            </a:r>
          </a:p>
        </p:txBody>
      </p:sp>
      <p:sp>
        <p:nvSpPr>
          <p:cNvPr id="31754" name="AutoShape 9"/>
          <p:cNvSpPr>
            <a:spLocks noChangeArrowheads="1"/>
          </p:cNvSpPr>
          <p:nvPr/>
        </p:nvSpPr>
        <p:spPr bwMode="auto">
          <a:xfrm>
            <a:off x="4876800" y="5029200"/>
            <a:ext cx="1828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/>
              <a:t>Day.FRIDAY</a:t>
            </a:r>
          </a:p>
        </p:txBody>
      </p:sp>
      <p:sp>
        <p:nvSpPr>
          <p:cNvPr id="31755" name="AutoShape 10"/>
          <p:cNvSpPr>
            <a:spLocks noChangeArrowheads="1"/>
          </p:cNvSpPr>
          <p:nvPr/>
        </p:nvSpPr>
        <p:spPr bwMode="auto">
          <a:xfrm>
            <a:off x="4876800" y="5562600"/>
            <a:ext cx="1828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/>
              <a:t>Day.SATURDAY</a:t>
            </a:r>
          </a:p>
        </p:txBody>
      </p:sp>
      <p:sp>
        <p:nvSpPr>
          <p:cNvPr id="31756" name="AutoShape 11"/>
          <p:cNvSpPr>
            <a:spLocks noChangeArrowheads="1"/>
          </p:cNvSpPr>
          <p:nvPr/>
        </p:nvSpPr>
        <p:spPr bwMode="auto">
          <a:xfrm>
            <a:off x="2133600" y="3962400"/>
            <a:ext cx="1828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address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3810000" y="1981200"/>
            <a:ext cx="419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Each are objects of type </a:t>
            </a:r>
            <a:r>
              <a:rPr lang="en-US" sz="1600">
                <a:latin typeface="Courier New" pitchFamily="49" charset="0"/>
              </a:rPr>
              <a:t>Day</a:t>
            </a:r>
            <a:r>
              <a:rPr lang="en-US" sz="1600"/>
              <a:t>, a specialized class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381000" y="2895600"/>
            <a:ext cx="43434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Day </a:t>
            </a:r>
            <a:r>
              <a:rPr lang="en-US" sz="1600" dirty="0" err="1">
                <a:latin typeface="Courier New" pitchFamily="49" charset="0"/>
              </a:rPr>
              <a:t>workDay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Day.WEDNESDAY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The </a:t>
            </a:r>
            <a:r>
              <a:rPr lang="en-US" sz="1600" dirty="0" err="1">
                <a:latin typeface="Courier New" pitchFamily="49" charset="0"/>
              </a:rPr>
              <a:t>workDay</a:t>
            </a:r>
            <a:r>
              <a:rPr lang="en-US" sz="1600" dirty="0"/>
              <a:t> variable holds the address of the </a:t>
            </a:r>
            <a:r>
              <a:rPr lang="en-US" sz="1600" dirty="0" err="1">
                <a:latin typeface="Courier New" pitchFamily="49" charset="0"/>
              </a:rPr>
              <a:t>Day.WEDNESDAY</a:t>
            </a:r>
            <a:r>
              <a:rPr lang="en-US" sz="1600" dirty="0"/>
              <a:t> object</a:t>
            </a:r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3962400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- Methods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9600" cy="4724400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Courier New" pitchFamily="49" charset="0"/>
              </a:rPr>
              <a:t>toString</a:t>
            </a:r>
            <a:r>
              <a:rPr lang="en-US" sz="2000" smtClean="0"/>
              <a:t> – returns name of calling constant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ordinal</a:t>
            </a:r>
            <a:r>
              <a:rPr lang="en-US" sz="2000" smtClean="0"/>
              <a:t> – returns the zero-based position of the constant in the enum. For example the ordinal for </a:t>
            </a:r>
            <a:r>
              <a:rPr lang="en-US" sz="2000" smtClean="0">
                <a:latin typeface="Courier New" pitchFamily="49" charset="0"/>
              </a:rPr>
              <a:t>Day.THURSDAY</a:t>
            </a:r>
            <a:r>
              <a:rPr lang="en-US" sz="2000" smtClean="0"/>
              <a:t> is 4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equals</a:t>
            </a:r>
            <a:r>
              <a:rPr lang="en-US" sz="2000" smtClean="0"/>
              <a:t> – accepts an object as an argument and returns true if the argument is equal to the calling enum constant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compareTo</a:t>
            </a:r>
            <a:r>
              <a:rPr lang="en-US" sz="2000" smtClean="0"/>
              <a:t> - accepts an object as an argument and returns a negative integer if the calling constant’s ordinal &lt; than the argument’s ordinal, a positive integer if the calling constant’s ordinal &gt; than the argument’s ordinal and zero if the calling constant’s ordinal == the argument’s ordinal.</a:t>
            </a:r>
          </a:p>
          <a:p>
            <a:pPr eaLnBrk="1" hangingPunct="1"/>
            <a:r>
              <a:rPr lang="en-US" sz="2400" smtClean="0"/>
              <a:t>Examples: </a:t>
            </a:r>
            <a:r>
              <a:rPr lang="en-US" sz="2400" smtClean="0">
                <a:hlinkClick r:id="rId3" action="ppaction://hlinkfile"/>
              </a:rPr>
              <a:t>EnumDemo.java</a:t>
            </a:r>
            <a:r>
              <a:rPr lang="en-US" sz="2400" smtClean="0"/>
              <a:t>, </a:t>
            </a:r>
            <a:r>
              <a:rPr lang="en-US" sz="2400" smtClean="0">
                <a:hlinkClick r:id="rId4" action="ppaction://hlinkfile"/>
              </a:rPr>
              <a:t>CarType.java</a:t>
            </a:r>
            <a:r>
              <a:rPr lang="en-US" sz="2400" smtClean="0"/>
              <a:t>, </a:t>
            </a:r>
            <a:r>
              <a:rPr lang="en-US" sz="2400" smtClean="0">
                <a:hlinkClick r:id="rId5" action="ppaction://hlinkfile"/>
              </a:rPr>
              <a:t>SportsCar.java</a:t>
            </a:r>
            <a:r>
              <a:rPr lang="en-US" sz="2400" smtClean="0"/>
              <a:t>, </a:t>
            </a:r>
            <a:r>
              <a:rPr lang="en-US" sz="2400" smtClean="0">
                <a:hlinkClick r:id="rId6" action="ppaction://hlinkfile"/>
              </a:rPr>
              <a:t>SportsCarDemo.java</a:t>
            </a:r>
            <a:endParaRPr lang="en-US" sz="2000" smtClean="0"/>
          </a:p>
          <a:p>
            <a:pPr eaLnBrk="1" hangingPunct="1"/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7205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3219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60" y="0"/>
            <a:ext cx="4007848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52600"/>
            <a:ext cx="33337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1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- Switching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1534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Java allows you to test an enum constant with a </a:t>
            </a:r>
            <a:r>
              <a:rPr lang="en-US" sz="2800" smtClean="0">
                <a:latin typeface="Courier New" pitchFamily="49" charset="0"/>
              </a:rPr>
              <a:t>switch</a:t>
            </a:r>
            <a:r>
              <a:rPr lang="en-US" sz="2800" smtClean="0"/>
              <a:t> statement.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Example: </a:t>
            </a:r>
            <a:r>
              <a:rPr lang="en-US" sz="2800" smtClean="0">
                <a:hlinkClick r:id="rId3" action="ppaction://hlinkfile"/>
              </a:rPr>
              <a:t>SportsCarDemo2.java</a:t>
            </a:r>
            <a:endParaRPr lang="en-US" sz="2400" smtClean="0"/>
          </a:p>
          <a:p>
            <a:pPr eaLnBrk="1" hangingPunct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42797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2776"/>
            <a:ext cx="7088284" cy="662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28600"/>
            <a:ext cx="31432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00" y="244258"/>
            <a:ext cx="42001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p</a:t>
            </a:r>
            <a:r>
              <a:rPr lang="en-US" sz="2000" dirty="0" smtClean="0"/>
              <a:t>ublic class </a:t>
            </a:r>
            <a:r>
              <a:rPr lang="en-US" sz="2000" dirty="0" err="1" smtClean="0"/>
              <a:t>BasketBallPlayer</a:t>
            </a:r>
            <a:r>
              <a:rPr lang="en-US" sz="2000" dirty="0" smtClean="0"/>
              <a:t>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private String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private String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private </a:t>
            </a:r>
            <a:r>
              <a:rPr lang="en-US" sz="2000" dirty="0" err="1" smtClean="0">
                <a:solidFill>
                  <a:srgbClr val="FF0000"/>
                </a:solidFill>
              </a:rPr>
              <a:t>BasketBallPosition</a:t>
            </a:r>
            <a:r>
              <a:rPr lang="en-US" sz="2000" dirty="0" smtClean="0">
                <a:solidFill>
                  <a:srgbClr val="FF0000"/>
                </a:solidFill>
              </a:rPr>
              <a:t> position;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     . . .</a:t>
            </a:r>
          </a:p>
          <a:p>
            <a:pPr algn="l"/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5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objects are no longer needed they should be destroyed.</a:t>
            </a:r>
          </a:p>
          <a:p>
            <a:pPr eaLnBrk="1" hangingPunct="1"/>
            <a:r>
              <a:rPr lang="en-US" sz="2800" smtClean="0"/>
              <a:t>This frees up the memory that they consumed.</a:t>
            </a:r>
          </a:p>
          <a:p>
            <a:pPr eaLnBrk="1" hangingPunct="1"/>
            <a:r>
              <a:rPr lang="en-US" sz="2800" smtClean="0"/>
              <a:t>Java handles all of the memory operations for you.</a:t>
            </a:r>
          </a:p>
          <a:p>
            <a:pPr eaLnBrk="1" hangingPunct="1"/>
            <a:r>
              <a:rPr lang="en-US" sz="2800" smtClean="0"/>
              <a:t>Simply set the reference to </a:t>
            </a:r>
            <a:r>
              <a:rPr lang="en-US" sz="2800" i="1" smtClean="0"/>
              <a:t>null</a:t>
            </a:r>
            <a:r>
              <a:rPr lang="en-US" sz="2800" smtClean="0"/>
              <a:t> and Java will reclaim the memory.</a:t>
            </a:r>
          </a:p>
        </p:txBody>
      </p:sp>
    </p:spTree>
    <p:extLst>
      <p:ext uri="{BB962C8B-B14F-4D97-AF65-F5344CB8AC3E}">
        <p14:creationId xmlns:p14="http://schemas.microsoft.com/office/powerpoint/2010/main" val="18492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The Java Virtual Machine has a process that runs in the background that reclaims memory from released objects.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i="1" smtClean="0"/>
              <a:t>garbage collector</a:t>
            </a:r>
            <a:r>
              <a:rPr lang="en-US" sz="2400" smtClean="0"/>
              <a:t> will reclaim memory from any object that no longer has a valid reference pointing to it.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	</a:t>
            </a:r>
            <a:r>
              <a:rPr lang="en-US" sz="2000" b="1" smtClean="0">
                <a:latin typeface="Courier New" pitchFamily="49" charset="0"/>
              </a:rPr>
              <a:t>BankAccount account1 = new BankAccount(500.0);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BankAccount account2 = account1;</a:t>
            </a:r>
            <a:r>
              <a:rPr lang="en-US" sz="1800" b="1" smtClean="0">
                <a:latin typeface="Courier New" pitchFamily="49" charset="0"/>
              </a:rPr>
              <a:t/>
            </a:r>
            <a:br>
              <a:rPr lang="en-US" sz="1800" b="1" smtClean="0">
                <a:latin typeface="Courier New" pitchFamily="49" charset="0"/>
              </a:rPr>
            </a:b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This sets </a:t>
            </a:r>
            <a:r>
              <a:rPr lang="en-US" sz="2400" smtClean="0">
                <a:latin typeface="Courier New" pitchFamily="49" charset="0"/>
              </a:rPr>
              <a:t>account1</a:t>
            </a:r>
            <a:r>
              <a:rPr lang="en-US" sz="2400" smtClean="0"/>
              <a:t> and </a:t>
            </a:r>
            <a:r>
              <a:rPr lang="en-US" sz="2400" smtClean="0">
                <a:latin typeface="Courier New" pitchFamily="49" charset="0"/>
              </a:rPr>
              <a:t>account2</a:t>
            </a:r>
            <a:r>
              <a:rPr lang="en-US" sz="2400" smtClean="0"/>
              <a:t> to point to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32252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Class Members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i="1" dirty="0" smtClean="0"/>
              <a:t>Static fields</a:t>
            </a:r>
            <a:r>
              <a:rPr lang="en-US" sz="2800" dirty="0" smtClean="0"/>
              <a:t> and </a:t>
            </a:r>
            <a:r>
              <a:rPr lang="en-US" sz="2800" i="1" dirty="0" smtClean="0"/>
              <a:t>static methods</a:t>
            </a:r>
            <a:r>
              <a:rPr lang="en-US" sz="2800" dirty="0" smtClean="0"/>
              <a:t> do not belong to a single instance of a class.</a:t>
            </a:r>
          </a:p>
          <a:p>
            <a:pPr eaLnBrk="1" hangingPunct="1"/>
            <a:r>
              <a:rPr lang="en-US" sz="2800" dirty="0" smtClean="0"/>
              <a:t>To invoke a static method or use a static field, the </a:t>
            </a:r>
            <a:r>
              <a:rPr lang="en-US" sz="2800" dirty="0" smtClean="0">
                <a:solidFill>
                  <a:srgbClr val="FF0000"/>
                </a:solidFill>
              </a:rPr>
              <a:t>class name</a:t>
            </a:r>
            <a:r>
              <a:rPr lang="en-US" sz="2800" dirty="0" smtClean="0"/>
              <a:t>, rather than the instance name, is used.</a:t>
            </a:r>
          </a:p>
          <a:p>
            <a:pPr eaLnBrk="1" hangingPunct="1"/>
            <a:r>
              <a:rPr lang="en-US" sz="2800" dirty="0" smtClean="0"/>
              <a:t>Example: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double </a:t>
            </a:r>
            <a:r>
              <a:rPr lang="en-US" sz="2400" dirty="0" err="1" smtClean="0">
                <a:latin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</a:rPr>
              <a:t>Math.sqrt</a:t>
            </a:r>
            <a:r>
              <a:rPr lang="en-US" sz="2400" dirty="0" smtClean="0">
                <a:latin typeface="Courier New" pitchFamily="49" charset="0"/>
              </a:rPr>
              <a:t>(25.0);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71600" y="4800600"/>
            <a:ext cx="1676400" cy="847725"/>
            <a:chOff x="1676400" y="5257800"/>
            <a:chExt cx="1676400" cy="847725"/>
          </a:xfrm>
        </p:grpSpPr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1676400" y="5638800"/>
              <a:ext cx="1676400" cy="46672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Class name</a:t>
              </a:r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 flipV="1">
              <a:off x="2514600" y="5257800"/>
              <a:ext cx="838200" cy="3810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4800600"/>
            <a:ext cx="2057400" cy="847725"/>
            <a:chOff x="4724400" y="5257800"/>
            <a:chExt cx="2057400" cy="847725"/>
          </a:xfrm>
        </p:grpSpPr>
        <p:sp>
          <p:nvSpPr>
            <p:cNvPr id="7174" name="Text Box 5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1981200" cy="46672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FF3300"/>
                  </a:solidFill>
                </a:rPr>
                <a:t>Static method</a:t>
              </a:r>
            </a:p>
          </p:txBody>
        </p:sp>
        <p:sp>
          <p:nvSpPr>
            <p:cNvPr id="7176" name="Line 7"/>
            <p:cNvSpPr>
              <a:spLocks noChangeShapeType="1"/>
            </p:cNvSpPr>
            <p:nvPr/>
          </p:nvSpPr>
          <p:spPr bwMode="auto">
            <a:xfrm flipH="1" flipV="1">
              <a:off x="4724400" y="5257800"/>
              <a:ext cx="1066800" cy="3810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90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4191000" y="1600200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>
                <a:latin typeface="Courier New" pitchFamily="49" charset="0"/>
              </a:rPr>
              <a:t>BankAccount</a:t>
            </a:r>
            <a:r>
              <a:rPr lang="en-US"/>
              <a:t> object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4495800" y="2071688"/>
            <a:ext cx="2667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Balance:</a:t>
            </a:r>
          </a:p>
          <a:p>
            <a:r>
              <a:rPr lang="en-US" sz="1800" b="1" dirty="0">
                <a:latin typeface="Courier New" pitchFamily="49" charset="0"/>
              </a:rPr>
              <a:t>      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5791200" y="2417763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500.0</a:t>
            </a: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2286000" y="241776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cxnSp>
        <p:nvCxnSpPr>
          <p:cNvPr id="36872" name="AutoShape 9"/>
          <p:cNvCxnSpPr>
            <a:cxnSpLocks noChangeShapeType="1"/>
            <a:endCxn id="36869" idx="1"/>
          </p:cNvCxnSpPr>
          <p:nvPr/>
        </p:nvCxnSpPr>
        <p:spPr bwMode="auto">
          <a:xfrm flipV="1">
            <a:off x="3124200" y="2566988"/>
            <a:ext cx="1371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457200" y="2341563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account1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457200" y="3865563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account2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286000" y="394176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cxnSp>
        <p:nvCxnSpPr>
          <p:cNvPr id="36876" name="AutoShape 13"/>
          <p:cNvCxnSpPr>
            <a:cxnSpLocks noChangeShapeType="1"/>
            <a:stCxn id="36875" idx="3"/>
            <a:endCxn id="36869" idx="2"/>
          </p:cNvCxnSpPr>
          <p:nvPr/>
        </p:nvCxnSpPr>
        <p:spPr bwMode="auto">
          <a:xfrm flipV="1">
            <a:off x="3124200" y="3062288"/>
            <a:ext cx="2705100" cy="1031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609600" y="5108575"/>
            <a:ext cx="7232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Here, both </a:t>
            </a:r>
            <a:r>
              <a:rPr lang="en-US">
                <a:latin typeface="Courier New" pitchFamily="49" charset="0"/>
              </a:rPr>
              <a:t>account1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account2</a:t>
            </a:r>
            <a:r>
              <a:rPr lang="en-US"/>
              <a:t> point to the same</a:t>
            </a:r>
          </a:p>
          <a:p>
            <a:r>
              <a:rPr lang="en-US"/>
              <a:t>instance of the </a:t>
            </a:r>
            <a:r>
              <a:rPr lang="en-US">
                <a:latin typeface="Courier New" pitchFamily="49" charset="0"/>
              </a:rPr>
              <a:t>BankAccount</a:t>
            </a:r>
            <a:r>
              <a:rPr lang="en-US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3873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</a:t>
            </a:r>
          </a:p>
        </p:txBody>
      </p:sp>
      <p:sp>
        <p:nvSpPr>
          <p:cNvPr id="37892" name="Text Box 12"/>
          <p:cNvSpPr txBox="1">
            <a:spLocks noChangeArrowheads="1"/>
          </p:cNvSpPr>
          <p:nvPr/>
        </p:nvSpPr>
        <p:spPr bwMode="auto">
          <a:xfrm>
            <a:off x="609600" y="5073650"/>
            <a:ext cx="553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However, by running the statement: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account1 = null;</a:t>
            </a:r>
            <a:r>
              <a:rPr lang="en-US" sz="1800"/>
              <a:t> </a:t>
            </a:r>
          </a:p>
          <a:p>
            <a:r>
              <a:rPr lang="en-US" sz="1800"/>
              <a:t>only </a:t>
            </a:r>
            <a:r>
              <a:rPr lang="en-US" sz="1800">
                <a:latin typeface="Courier New" pitchFamily="49" charset="0"/>
              </a:rPr>
              <a:t>account2</a:t>
            </a:r>
            <a:r>
              <a:rPr lang="en-US" sz="1800"/>
              <a:t> will be pointing to the object.</a:t>
            </a:r>
          </a:p>
        </p:txBody>
      </p:sp>
      <p:sp>
        <p:nvSpPr>
          <p:cNvPr id="37893" name="Text Box 13"/>
          <p:cNvSpPr txBox="1">
            <a:spLocks noChangeArrowheads="1"/>
          </p:cNvSpPr>
          <p:nvPr/>
        </p:nvSpPr>
        <p:spPr bwMode="auto">
          <a:xfrm>
            <a:off x="4191000" y="1503363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>
                <a:latin typeface="Courier New" pitchFamily="49" charset="0"/>
              </a:rPr>
              <a:t>BankAccount</a:t>
            </a:r>
            <a:r>
              <a:rPr lang="en-US"/>
              <a:t> object</a:t>
            </a:r>
          </a:p>
        </p:txBody>
      </p:sp>
      <p:sp>
        <p:nvSpPr>
          <p:cNvPr id="37894" name="Rectangle 17"/>
          <p:cNvSpPr>
            <a:spLocks noChangeArrowheads="1"/>
          </p:cNvSpPr>
          <p:nvPr/>
        </p:nvSpPr>
        <p:spPr bwMode="auto">
          <a:xfrm>
            <a:off x="2286000" y="2320925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37895" name="Text Box 19"/>
          <p:cNvSpPr txBox="1">
            <a:spLocks noChangeArrowheads="1"/>
          </p:cNvSpPr>
          <p:nvPr/>
        </p:nvSpPr>
        <p:spPr bwMode="auto">
          <a:xfrm>
            <a:off x="457200" y="224472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account1</a:t>
            </a:r>
          </a:p>
        </p:txBody>
      </p:sp>
      <p:sp>
        <p:nvSpPr>
          <p:cNvPr id="37896" name="Text Box 20"/>
          <p:cNvSpPr txBox="1">
            <a:spLocks noChangeArrowheads="1"/>
          </p:cNvSpPr>
          <p:nvPr/>
        </p:nvSpPr>
        <p:spPr bwMode="auto">
          <a:xfrm>
            <a:off x="457200" y="376872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account2</a:t>
            </a:r>
          </a:p>
        </p:txBody>
      </p:sp>
      <p:sp>
        <p:nvSpPr>
          <p:cNvPr id="37897" name="Rectangle 21"/>
          <p:cNvSpPr>
            <a:spLocks noChangeArrowheads="1"/>
          </p:cNvSpPr>
          <p:nvPr/>
        </p:nvSpPr>
        <p:spPr bwMode="auto">
          <a:xfrm>
            <a:off x="2286000" y="3844925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cxnSp>
        <p:nvCxnSpPr>
          <p:cNvPr id="37898" name="AutoShape 22"/>
          <p:cNvCxnSpPr>
            <a:cxnSpLocks noChangeShapeType="1"/>
            <a:stCxn id="37897" idx="3"/>
          </p:cNvCxnSpPr>
          <p:nvPr/>
        </p:nvCxnSpPr>
        <p:spPr bwMode="auto">
          <a:xfrm flipV="1">
            <a:off x="3124200" y="2965450"/>
            <a:ext cx="2895600" cy="1031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7899" name="Rectangle 23"/>
          <p:cNvSpPr>
            <a:spLocks noChangeArrowheads="1"/>
          </p:cNvSpPr>
          <p:nvPr/>
        </p:nvSpPr>
        <p:spPr bwMode="auto">
          <a:xfrm>
            <a:off x="4495800" y="1974850"/>
            <a:ext cx="2667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Balance:</a:t>
            </a:r>
          </a:p>
          <a:p>
            <a:r>
              <a:rPr lang="en-US" sz="1800" b="1" dirty="0">
                <a:latin typeface="Courier New" pitchFamily="49" charset="0"/>
              </a:rPr>
              <a:t>      </a:t>
            </a:r>
          </a:p>
        </p:txBody>
      </p:sp>
      <p:sp>
        <p:nvSpPr>
          <p:cNvPr id="37900" name="Rectangle 24"/>
          <p:cNvSpPr>
            <a:spLocks noChangeArrowheads="1"/>
          </p:cNvSpPr>
          <p:nvPr/>
        </p:nvSpPr>
        <p:spPr bwMode="auto">
          <a:xfrm>
            <a:off x="5791200" y="2320925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500.0</a:t>
            </a:r>
          </a:p>
        </p:txBody>
      </p:sp>
    </p:spTree>
    <p:extLst>
      <p:ext uri="{BB962C8B-B14F-4D97-AF65-F5344CB8AC3E}">
        <p14:creationId xmlns:p14="http://schemas.microsoft.com/office/powerpoint/2010/main" val="8832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</a:t>
            </a:r>
          </a:p>
        </p:txBody>
      </p:sp>
      <p:sp>
        <p:nvSpPr>
          <p:cNvPr id="38916" name="Text Box 11"/>
          <p:cNvSpPr txBox="1">
            <a:spLocks noChangeArrowheads="1"/>
          </p:cNvSpPr>
          <p:nvPr/>
        </p:nvSpPr>
        <p:spPr bwMode="auto">
          <a:xfrm>
            <a:off x="609600" y="5073650"/>
            <a:ext cx="6124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If we now run the statement: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account2 = null;</a:t>
            </a:r>
            <a:r>
              <a:rPr lang="en-US" sz="1800"/>
              <a:t> </a:t>
            </a:r>
          </a:p>
          <a:p>
            <a:r>
              <a:rPr lang="en-US" sz="1800"/>
              <a:t>neither </a:t>
            </a:r>
            <a:r>
              <a:rPr lang="en-US" sz="1800">
                <a:latin typeface="Courier New" pitchFamily="49" charset="0"/>
              </a:rPr>
              <a:t>account1</a:t>
            </a:r>
            <a:r>
              <a:rPr lang="en-US" sz="1800"/>
              <a:t> or </a:t>
            </a:r>
            <a:r>
              <a:rPr lang="en-US" sz="1800">
                <a:latin typeface="Courier New" pitchFamily="49" charset="0"/>
              </a:rPr>
              <a:t>account2</a:t>
            </a:r>
            <a:r>
              <a:rPr lang="en-US" sz="1800"/>
              <a:t> will be pointing to the object.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962400" y="2965450"/>
            <a:ext cx="4114800" cy="1643063"/>
            <a:chOff x="2544" y="1606"/>
            <a:chExt cx="2592" cy="1035"/>
          </a:xfrm>
        </p:grpSpPr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2544" y="2064"/>
              <a:ext cx="259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Since there are no valid references to this</a:t>
              </a:r>
            </a:p>
            <a:p>
              <a:r>
                <a:rPr lang="en-US" sz="1800"/>
                <a:t>object, it is now available for the garbage</a:t>
              </a:r>
            </a:p>
            <a:p>
              <a:r>
                <a:rPr lang="en-US" sz="1800"/>
                <a:t>collector to reclaim.</a:t>
              </a:r>
              <a:endParaRPr lang="en-US"/>
            </a:p>
          </p:txBody>
        </p:sp>
        <p:cxnSp>
          <p:nvCxnSpPr>
            <p:cNvPr id="38926" name="AutoShape 14"/>
            <p:cNvCxnSpPr>
              <a:cxnSpLocks noChangeShapeType="1"/>
              <a:stCxn id="38925" idx="0"/>
            </p:cNvCxnSpPr>
            <p:nvPr/>
          </p:nvCxnSpPr>
          <p:spPr bwMode="auto">
            <a:xfrm flipV="1">
              <a:off x="3840" y="1606"/>
              <a:ext cx="0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8918" name="Text Box 15"/>
          <p:cNvSpPr txBox="1">
            <a:spLocks noChangeArrowheads="1"/>
          </p:cNvSpPr>
          <p:nvPr/>
        </p:nvSpPr>
        <p:spPr bwMode="auto">
          <a:xfrm>
            <a:off x="4191000" y="1503363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>
                <a:latin typeface="Courier New" pitchFamily="49" charset="0"/>
              </a:rPr>
              <a:t>BankAccount</a:t>
            </a:r>
            <a:r>
              <a:rPr lang="en-US"/>
              <a:t> object</a:t>
            </a:r>
          </a:p>
        </p:txBody>
      </p:sp>
      <p:sp>
        <p:nvSpPr>
          <p:cNvPr id="38919" name="Rectangle 19"/>
          <p:cNvSpPr>
            <a:spLocks noChangeArrowheads="1"/>
          </p:cNvSpPr>
          <p:nvPr/>
        </p:nvSpPr>
        <p:spPr bwMode="auto">
          <a:xfrm>
            <a:off x="2286000" y="2320925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38920" name="Text Box 20"/>
          <p:cNvSpPr txBox="1">
            <a:spLocks noChangeArrowheads="1"/>
          </p:cNvSpPr>
          <p:nvPr/>
        </p:nvSpPr>
        <p:spPr bwMode="auto">
          <a:xfrm>
            <a:off x="457200" y="224472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account1</a:t>
            </a:r>
          </a:p>
        </p:txBody>
      </p:sp>
      <p:sp>
        <p:nvSpPr>
          <p:cNvPr id="38921" name="Text Box 21"/>
          <p:cNvSpPr txBox="1">
            <a:spLocks noChangeArrowheads="1"/>
          </p:cNvSpPr>
          <p:nvPr/>
        </p:nvSpPr>
        <p:spPr bwMode="auto">
          <a:xfrm>
            <a:off x="457200" y="376872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account2</a:t>
            </a:r>
          </a:p>
        </p:txBody>
      </p:sp>
      <p:sp>
        <p:nvSpPr>
          <p:cNvPr id="38922" name="Rectangle 22"/>
          <p:cNvSpPr>
            <a:spLocks noChangeArrowheads="1"/>
          </p:cNvSpPr>
          <p:nvPr/>
        </p:nvSpPr>
        <p:spPr bwMode="auto">
          <a:xfrm>
            <a:off x="2286000" y="3844925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38923" name="Rectangle 24"/>
          <p:cNvSpPr>
            <a:spLocks noChangeArrowheads="1"/>
          </p:cNvSpPr>
          <p:nvPr/>
        </p:nvSpPr>
        <p:spPr bwMode="auto">
          <a:xfrm>
            <a:off x="4495800" y="1974850"/>
            <a:ext cx="2667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Balance:</a:t>
            </a:r>
          </a:p>
          <a:p>
            <a:r>
              <a:rPr lang="en-US" sz="1800" b="1" dirty="0">
                <a:latin typeface="Courier New" pitchFamily="49" charset="0"/>
              </a:rPr>
              <a:t>      </a:t>
            </a:r>
          </a:p>
        </p:txBody>
      </p:sp>
      <p:sp>
        <p:nvSpPr>
          <p:cNvPr id="38924" name="Rectangle 25"/>
          <p:cNvSpPr>
            <a:spLocks noChangeArrowheads="1"/>
          </p:cNvSpPr>
          <p:nvPr/>
        </p:nvSpPr>
        <p:spPr bwMode="auto">
          <a:xfrm>
            <a:off x="5791200" y="2320925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500.0</a:t>
            </a:r>
          </a:p>
        </p:txBody>
      </p:sp>
    </p:spTree>
    <p:extLst>
      <p:ext uri="{BB962C8B-B14F-4D97-AF65-F5344CB8AC3E}">
        <p14:creationId xmlns:p14="http://schemas.microsoft.com/office/powerpoint/2010/main" val="30514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15"/>
          <p:cNvSpPr txBox="1">
            <a:spLocks noChangeArrowheads="1"/>
          </p:cNvSpPr>
          <p:nvPr/>
        </p:nvSpPr>
        <p:spPr bwMode="auto">
          <a:xfrm>
            <a:off x="4267200" y="1543050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>
                <a:latin typeface="Courier New" pitchFamily="49" charset="0"/>
              </a:rPr>
              <a:t>BankAccount</a:t>
            </a:r>
            <a:r>
              <a:rPr lang="en-US"/>
              <a:t> object</a:t>
            </a:r>
          </a:p>
        </p:txBody>
      </p:sp>
      <p:sp>
        <p:nvSpPr>
          <p:cNvPr id="39940" name="Rectangle 16"/>
          <p:cNvSpPr>
            <a:spLocks noChangeArrowheads="1"/>
          </p:cNvSpPr>
          <p:nvPr/>
        </p:nvSpPr>
        <p:spPr bwMode="auto">
          <a:xfrm>
            <a:off x="2362200" y="236061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39941" name="Text Box 17"/>
          <p:cNvSpPr txBox="1">
            <a:spLocks noChangeArrowheads="1"/>
          </p:cNvSpPr>
          <p:nvPr/>
        </p:nvSpPr>
        <p:spPr bwMode="auto">
          <a:xfrm>
            <a:off x="533400" y="2284413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account1</a:t>
            </a:r>
          </a:p>
        </p:txBody>
      </p:sp>
      <p:sp>
        <p:nvSpPr>
          <p:cNvPr id="39942" name="Text Box 18"/>
          <p:cNvSpPr txBox="1">
            <a:spLocks noChangeArrowheads="1"/>
          </p:cNvSpPr>
          <p:nvPr/>
        </p:nvSpPr>
        <p:spPr bwMode="auto">
          <a:xfrm>
            <a:off x="533400" y="3808413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account2</a:t>
            </a:r>
          </a:p>
        </p:txBody>
      </p:sp>
      <p:sp>
        <p:nvSpPr>
          <p:cNvPr id="39943" name="Rectangle 19"/>
          <p:cNvSpPr>
            <a:spLocks noChangeArrowheads="1"/>
          </p:cNvSpPr>
          <p:nvPr/>
        </p:nvSpPr>
        <p:spPr bwMode="auto">
          <a:xfrm>
            <a:off x="2362200" y="388461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39944" name="Rectangle 20"/>
          <p:cNvSpPr>
            <a:spLocks noChangeArrowheads="1"/>
          </p:cNvSpPr>
          <p:nvPr/>
        </p:nvSpPr>
        <p:spPr bwMode="auto">
          <a:xfrm>
            <a:off x="4572000" y="2014538"/>
            <a:ext cx="2667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Balance: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</a:t>
            </a:r>
          </a:p>
        </p:txBody>
      </p:sp>
      <p:sp>
        <p:nvSpPr>
          <p:cNvPr id="39945" name="Rectangle 21"/>
          <p:cNvSpPr>
            <a:spLocks noChangeArrowheads="1"/>
          </p:cNvSpPr>
          <p:nvPr/>
        </p:nvSpPr>
        <p:spPr bwMode="auto">
          <a:xfrm>
            <a:off x="5867400" y="2360613"/>
            <a:ext cx="12192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500.0</a:t>
            </a:r>
          </a:p>
        </p:txBody>
      </p:sp>
      <p:sp>
        <p:nvSpPr>
          <p:cNvPr id="39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Garbage Collection</a:t>
            </a:r>
          </a:p>
        </p:txBody>
      </p:sp>
      <p:grpSp>
        <p:nvGrpSpPr>
          <p:cNvPr id="39947" name="Group 11"/>
          <p:cNvGrpSpPr>
            <a:grpSpLocks/>
          </p:cNvGrpSpPr>
          <p:nvPr/>
        </p:nvGrpSpPr>
        <p:grpSpPr bwMode="auto">
          <a:xfrm>
            <a:off x="4419600" y="1827213"/>
            <a:ext cx="3352800" cy="2820987"/>
            <a:chOff x="2784" y="864"/>
            <a:chExt cx="2112" cy="1777"/>
          </a:xfrm>
        </p:grpSpPr>
        <p:sp>
          <p:nvSpPr>
            <p:cNvPr id="39948" name="AutoShape 12"/>
            <p:cNvSpPr>
              <a:spLocks noChangeArrowheads="1"/>
            </p:cNvSpPr>
            <p:nvPr/>
          </p:nvSpPr>
          <p:spPr bwMode="auto">
            <a:xfrm>
              <a:off x="3408" y="864"/>
              <a:ext cx="864" cy="864"/>
            </a:xfrm>
            <a:custGeom>
              <a:avLst/>
              <a:gdLst>
                <a:gd name="T0" fmla="*/ 17 w 21600"/>
                <a:gd name="T1" fmla="*/ 0 h 21600"/>
                <a:gd name="T2" fmla="*/ 5 w 21600"/>
                <a:gd name="T3" fmla="*/ 5 h 21600"/>
                <a:gd name="T4" fmla="*/ 0 w 21600"/>
                <a:gd name="T5" fmla="*/ 17 h 21600"/>
                <a:gd name="T6" fmla="*/ 5 w 21600"/>
                <a:gd name="T7" fmla="*/ 29 h 21600"/>
                <a:gd name="T8" fmla="*/ 17 w 21600"/>
                <a:gd name="T9" fmla="*/ 35 h 21600"/>
                <a:gd name="T10" fmla="*/ 29 w 21600"/>
                <a:gd name="T11" fmla="*/ 29 h 21600"/>
                <a:gd name="T12" fmla="*/ 35 w 21600"/>
                <a:gd name="T13" fmla="*/ 17 h 21600"/>
                <a:gd name="T14" fmla="*/ 29 w 21600"/>
                <a:gd name="T15" fmla="*/ 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5 w 21600"/>
                <a:gd name="T25" fmla="*/ 3175 h 21600"/>
                <a:gd name="T26" fmla="*/ 18425 w 21600"/>
                <a:gd name="T27" fmla="*/ 1842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2784" y="2064"/>
              <a:ext cx="211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The garbage collector reclaims the memory the next time it runs in the background.</a:t>
              </a:r>
              <a:endParaRPr lang="en-US"/>
            </a:p>
          </p:txBody>
        </p:sp>
        <p:cxnSp>
          <p:nvCxnSpPr>
            <p:cNvPr id="39950" name="AutoShape 14"/>
            <p:cNvCxnSpPr>
              <a:cxnSpLocks noChangeShapeType="1"/>
              <a:stCxn id="39949" idx="0"/>
              <a:endCxn id="39948" idx="4"/>
            </p:cNvCxnSpPr>
            <p:nvPr/>
          </p:nvCxnSpPr>
          <p:spPr bwMode="auto">
            <a:xfrm flipV="1">
              <a:off x="3840" y="1734"/>
              <a:ext cx="0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248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finalize</a:t>
            </a:r>
            <a:r>
              <a:rPr lang="en-US" smtClean="0"/>
              <a:t> Method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a method with the signature: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</a:rPr>
              <a:t>public void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finalize</a:t>
            </a:r>
            <a:r>
              <a:rPr lang="en-US" sz="2400" b="1" dirty="0" smtClean="0">
                <a:latin typeface="Courier New" pitchFamily="49" charset="0"/>
              </a:rPr>
              <a:t>(){…}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800" dirty="0" smtClean="0"/>
              <a:t>is included in a class, it will run </a:t>
            </a:r>
            <a:r>
              <a:rPr lang="en-US" sz="2800" dirty="0" smtClean="0">
                <a:solidFill>
                  <a:srgbClr val="FF0000"/>
                </a:solidFill>
              </a:rPr>
              <a:t>just prior </a:t>
            </a:r>
            <a:r>
              <a:rPr lang="en-US" sz="2800" dirty="0" smtClean="0"/>
              <a:t>to the </a:t>
            </a:r>
            <a:r>
              <a:rPr lang="en-US" sz="2800" dirty="0" smtClean="0">
                <a:solidFill>
                  <a:srgbClr val="FF0000"/>
                </a:solidFill>
              </a:rPr>
              <a:t>garbage collector </a:t>
            </a:r>
            <a:r>
              <a:rPr lang="en-US" sz="2800" dirty="0" smtClean="0"/>
              <a:t>reclaiming its memory.</a:t>
            </a:r>
          </a:p>
          <a:p>
            <a:pPr eaLnBrk="1" hangingPunct="1"/>
            <a:r>
              <a:rPr lang="en-US" sz="2800" dirty="0" smtClean="0"/>
              <a:t>The garbage collector is a background thread that runs periodically.</a:t>
            </a:r>
          </a:p>
          <a:p>
            <a:pPr eaLnBrk="1" hangingPunct="1"/>
            <a:r>
              <a:rPr lang="en-US" sz="2800" dirty="0" smtClean="0"/>
              <a:t>It cannot be determined when the </a:t>
            </a:r>
            <a:r>
              <a:rPr lang="en-US" sz="2800" dirty="0" smtClean="0">
                <a:latin typeface="Courier New" pitchFamily="49" charset="0"/>
              </a:rPr>
              <a:t>finalize</a:t>
            </a:r>
            <a:r>
              <a:rPr lang="en-US" sz="2800" dirty="0" smtClean="0"/>
              <a:t> method will actually be run.</a:t>
            </a:r>
          </a:p>
        </p:txBody>
      </p:sp>
    </p:spTree>
    <p:extLst>
      <p:ext uri="{BB962C8B-B14F-4D97-AF65-F5344CB8AC3E}">
        <p14:creationId xmlns:p14="http://schemas.microsoft.com/office/powerpoint/2010/main" val="35073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Collaboration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Collaboration – two classes interact with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an object is to collaborate with another object, it must know something about the second object’s methods and how to call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we design a class </a:t>
            </a:r>
            <a:r>
              <a:rPr lang="en-US" sz="2800" smtClean="0">
                <a:latin typeface="Courier New" pitchFamily="49" charset="0"/>
              </a:rPr>
              <a:t>StockPurchase</a:t>
            </a:r>
            <a:r>
              <a:rPr lang="en-US" sz="2800" smtClean="0"/>
              <a:t> that collaborates with the </a:t>
            </a:r>
            <a:r>
              <a:rPr lang="en-US" sz="2800" smtClean="0">
                <a:latin typeface="Courier New" pitchFamily="49" charset="0"/>
              </a:rPr>
              <a:t>Stock</a:t>
            </a:r>
            <a:r>
              <a:rPr lang="en-US" sz="2800" smtClean="0"/>
              <a:t> class (previously defined), we define it to create and manipulate a </a:t>
            </a:r>
            <a:r>
              <a:rPr lang="en-US" sz="2800" smtClean="0">
                <a:latin typeface="Courier New" pitchFamily="49" charset="0"/>
              </a:rPr>
              <a:t>Stock</a:t>
            </a:r>
            <a:r>
              <a:rPr lang="en-US" sz="2800" smtClean="0"/>
              <a:t> object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See examples: </a:t>
            </a:r>
            <a:r>
              <a:rPr lang="en-US" sz="2800" smtClean="0">
                <a:hlinkClick r:id="rId3" action="ppaction://hlinkfile"/>
              </a:rPr>
              <a:t>StockPurchase.java</a:t>
            </a:r>
            <a:r>
              <a:rPr lang="en-US" sz="2800" smtClean="0"/>
              <a:t>, </a:t>
            </a:r>
            <a:r>
              <a:rPr lang="en-US" sz="2800" smtClean="0">
                <a:hlinkClick r:id="rId4" action="ppaction://hlinkfile"/>
              </a:rPr>
              <a:t>StockTrader.java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61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550388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72276"/>
            <a:ext cx="3657600" cy="381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038590" y="5181601"/>
            <a:ext cx="4724410" cy="1611313"/>
            <a:chOff x="480" y="1680"/>
            <a:chExt cx="2976" cy="1015"/>
          </a:xfrm>
          <a:solidFill>
            <a:schemeClr val="bg1"/>
          </a:solidFill>
        </p:grpSpPr>
        <p:pic>
          <p:nvPicPr>
            <p:cNvPr id="8" name="Picture 37" descr="MCj0403965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2097" cy="9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Is there a relationship</a:t>
              </a:r>
            </a:p>
            <a:p>
              <a:r>
                <a:rPr lang="en-US" dirty="0"/>
                <a:t>b</a:t>
              </a:r>
              <a:r>
                <a:rPr lang="en-US" dirty="0" smtClean="0"/>
                <a:t>etween </a:t>
              </a:r>
              <a:r>
                <a:rPr lang="en-US" dirty="0" err="1" smtClean="0"/>
                <a:t>StockPurchase</a:t>
              </a:r>
              <a:endParaRPr lang="en-US" dirty="0" smtClean="0"/>
            </a:p>
            <a:p>
              <a:r>
                <a:rPr lang="en-US" dirty="0"/>
                <a:t>a</a:t>
              </a:r>
              <a:r>
                <a:rPr lang="en-US" dirty="0" smtClean="0"/>
                <a:t>nd Stock?</a:t>
              </a:r>
            </a:p>
            <a:p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317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995"/>
            <a:ext cx="5562600" cy="580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28600"/>
            <a:ext cx="31432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54959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1397244"/>
            <a:ext cx="1800225" cy="530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Fields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 fields are declared using the </a:t>
            </a:r>
            <a:r>
              <a:rPr lang="en-US" sz="2800" smtClean="0">
                <a:latin typeface="Courier New" pitchFamily="49" charset="0"/>
              </a:rPr>
              <a:t>static</a:t>
            </a:r>
            <a:r>
              <a:rPr lang="en-US" sz="2800" smtClean="0"/>
              <a:t> keyword between the access specifier and the field type.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private static int instanceCount = 0;</a:t>
            </a:r>
            <a:br>
              <a:rPr lang="en-US" sz="2400" b="1" smtClean="0">
                <a:latin typeface="Courier New" pitchFamily="49" charset="0"/>
              </a:rPr>
            </a:b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field is initialized to 0 only once, regardless of the number of times the class is instantiated.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Primitive static fields are initialized to 0 if no initialization is performed.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Examples: </a:t>
            </a:r>
            <a:r>
              <a:rPr lang="en-US" sz="2800" smtClean="0">
                <a:hlinkClick r:id="rId3" action="ppaction://hlinkfile"/>
              </a:rPr>
              <a:t>Countable.java</a:t>
            </a:r>
            <a:r>
              <a:rPr lang="en-US" sz="2800" smtClean="0"/>
              <a:t>, </a:t>
            </a:r>
            <a:r>
              <a:rPr lang="en-US" sz="2800" smtClean="0">
                <a:hlinkClick r:id="rId4" action="ppaction://hlinkfile"/>
              </a:rPr>
              <a:t>StaticDemo.java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9663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5410200" cy="657586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304799"/>
            <a:ext cx="4267200" cy="405126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038600" y="5410200"/>
            <a:ext cx="4724410" cy="1073150"/>
            <a:chOff x="480" y="1680"/>
            <a:chExt cx="2976" cy="676"/>
          </a:xfrm>
        </p:grpSpPr>
        <p:pic>
          <p:nvPicPr>
            <p:cNvPr id="5" name="Picture 37" descr="MCj0403965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20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What is the output?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4000" y="62484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3 instances of the class were created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Fields</a:t>
            </a:r>
          </a:p>
        </p:txBody>
      </p:sp>
      <p:grpSp>
        <p:nvGrpSpPr>
          <p:cNvPr id="9220" name="Group 16"/>
          <p:cNvGrpSpPr>
            <a:grpSpLocks/>
          </p:cNvGrpSpPr>
          <p:nvPr/>
        </p:nvGrpSpPr>
        <p:grpSpPr bwMode="auto">
          <a:xfrm>
            <a:off x="2590800" y="1773238"/>
            <a:ext cx="3962400" cy="3636962"/>
            <a:chOff x="1728" y="1357"/>
            <a:chExt cx="2496" cy="2291"/>
          </a:xfrm>
        </p:grpSpPr>
        <p:sp>
          <p:nvSpPr>
            <p:cNvPr id="9221" name="Text Box 4"/>
            <p:cNvSpPr txBox="1">
              <a:spLocks noChangeArrowheads="1"/>
            </p:cNvSpPr>
            <p:nvPr/>
          </p:nvSpPr>
          <p:spPr bwMode="auto">
            <a:xfrm>
              <a:off x="1959" y="1357"/>
              <a:ext cx="201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urier New" pitchFamily="49" charset="0"/>
                </a:rPr>
                <a:t>instanceCount</a:t>
              </a:r>
              <a:r>
                <a:rPr lang="en-US"/>
                <a:t> field</a:t>
              </a:r>
            </a:p>
            <a:p>
              <a:pPr algn="ctr"/>
              <a:r>
                <a:rPr lang="en-US"/>
                <a:t>(static)</a:t>
              </a:r>
            </a:p>
          </p:txBody>
        </p:sp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2688" y="1968"/>
              <a:ext cx="57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1728" y="2976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Object1</a:t>
              </a:r>
            </a:p>
          </p:txBody>
        </p:sp>
        <p:sp>
          <p:nvSpPr>
            <p:cNvPr id="9224" name="Oval 11"/>
            <p:cNvSpPr>
              <a:spLocks noChangeArrowheads="1"/>
            </p:cNvSpPr>
            <p:nvPr/>
          </p:nvSpPr>
          <p:spPr bwMode="auto">
            <a:xfrm>
              <a:off x="3552" y="2976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Object3</a:t>
              </a:r>
            </a:p>
          </p:txBody>
        </p:sp>
        <p:sp>
          <p:nvSpPr>
            <p:cNvPr id="9225" name="Oval 12"/>
            <p:cNvSpPr>
              <a:spLocks noChangeArrowheads="1"/>
            </p:cNvSpPr>
            <p:nvPr/>
          </p:nvSpPr>
          <p:spPr bwMode="auto">
            <a:xfrm>
              <a:off x="2640" y="2976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Object2</a:t>
              </a:r>
            </a:p>
          </p:txBody>
        </p:sp>
        <p:cxnSp>
          <p:nvCxnSpPr>
            <p:cNvPr id="9226" name="AutoShape 13"/>
            <p:cNvCxnSpPr>
              <a:cxnSpLocks noChangeShapeType="1"/>
              <a:stCxn id="9222" idx="2"/>
              <a:endCxn id="9223" idx="0"/>
            </p:cNvCxnSpPr>
            <p:nvPr/>
          </p:nvCxnSpPr>
          <p:spPr bwMode="auto">
            <a:xfrm flipH="1">
              <a:off x="2064" y="2448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27" name="AutoShape 14"/>
            <p:cNvCxnSpPr>
              <a:cxnSpLocks noChangeShapeType="1"/>
              <a:stCxn id="9222" idx="2"/>
              <a:endCxn id="9225" idx="0"/>
            </p:cNvCxnSpPr>
            <p:nvPr/>
          </p:nvCxnSpPr>
          <p:spPr bwMode="auto">
            <a:xfrm>
              <a:off x="2976" y="2448"/>
              <a:ext cx="0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28" name="AutoShape 15"/>
            <p:cNvCxnSpPr>
              <a:cxnSpLocks noChangeShapeType="1"/>
              <a:stCxn id="9222" idx="2"/>
              <a:endCxn id="9224" idx="0"/>
            </p:cNvCxnSpPr>
            <p:nvPr/>
          </p:nvCxnSpPr>
          <p:spPr bwMode="auto">
            <a:xfrm>
              <a:off x="2976" y="2448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52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610600" cy="992188"/>
          </a:xfrm>
        </p:spPr>
        <p:txBody>
          <a:bodyPr/>
          <a:lstStyle/>
          <a:p>
            <a:pPr eaLnBrk="1" hangingPunct="1"/>
            <a:r>
              <a:rPr lang="en-US" smtClean="0"/>
              <a:t>Static Methods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Methods can also be declared static by placing the </a:t>
            </a:r>
            <a:r>
              <a:rPr lang="en-US" sz="2400" dirty="0" smtClean="0">
                <a:latin typeface="Courier New" pitchFamily="49" charset="0"/>
              </a:rPr>
              <a:t>static</a:t>
            </a:r>
            <a:r>
              <a:rPr lang="en-US" sz="2400" dirty="0" smtClean="0"/>
              <a:t> keyword between the access modifier and the return type of the method.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public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800" b="1" dirty="0" smtClean="0">
                <a:latin typeface="Courier New" pitchFamily="49" charset="0"/>
              </a:rPr>
              <a:t> double </a:t>
            </a:r>
            <a:r>
              <a:rPr lang="en-US" sz="1800" b="1" dirty="0" err="1" smtClean="0">
                <a:latin typeface="Courier New" pitchFamily="49" charset="0"/>
              </a:rPr>
              <a:t>milesToKilometers</a:t>
            </a:r>
            <a:r>
              <a:rPr lang="en-US" sz="1800" b="1" dirty="0" smtClean="0">
                <a:latin typeface="Courier New" pitchFamily="49" charset="0"/>
              </a:rPr>
              <a:t>(double miles)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{…}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When a class contains a static method, it is not necessary to create an instance of the class in order to use the method.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double </a:t>
            </a:r>
            <a:r>
              <a:rPr lang="en-US" sz="1800" b="1" dirty="0" err="1" smtClean="0">
                <a:latin typeface="Courier New" pitchFamily="49" charset="0"/>
              </a:rPr>
              <a:t>kilosPerMile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Metric.milesToKilometers</a:t>
            </a:r>
            <a:r>
              <a:rPr lang="en-US" sz="1800" b="1" dirty="0" smtClean="0">
                <a:latin typeface="Courier New" pitchFamily="49" charset="0"/>
              </a:rPr>
              <a:t>(1.0);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Examples: </a:t>
            </a:r>
            <a:r>
              <a:rPr lang="en-US" sz="2400" dirty="0" smtClean="0">
                <a:hlinkClick r:id="rId3" action="ppaction://hlinkfile"/>
              </a:rPr>
              <a:t>Metric.java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 action="ppaction://hlinkfile"/>
              </a:rPr>
              <a:t>MetricDemo.java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58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1802</Words>
  <Application>Microsoft Office PowerPoint</Application>
  <PresentationFormat>On-screen Show (4:3)</PresentationFormat>
  <Paragraphs>409</Paragraphs>
  <Slides>58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ヒラギノ角ゴ Pro W3</vt:lpstr>
      <vt:lpstr> Arial</vt:lpstr>
      <vt:lpstr>Arial</vt:lpstr>
      <vt:lpstr>Courier New</vt:lpstr>
      <vt:lpstr>Helvetica</vt:lpstr>
      <vt:lpstr>Times New Roman</vt:lpstr>
      <vt:lpstr>Tw Cen MT</vt:lpstr>
      <vt:lpstr>2_Gaddis_CntrlStrc</vt:lpstr>
      <vt:lpstr>3_Gaddis_CntrlStrc</vt:lpstr>
      <vt:lpstr>PowerPoint Presentation</vt:lpstr>
      <vt:lpstr>Examples’ Source Code </vt:lpstr>
      <vt:lpstr>Module 14 Topics</vt:lpstr>
      <vt:lpstr>Review of Instance Fields and Methods</vt:lpstr>
      <vt:lpstr>Static Class Members</vt:lpstr>
      <vt:lpstr>Static Fields</vt:lpstr>
      <vt:lpstr>PowerPoint Presentation</vt:lpstr>
      <vt:lpstr>Static Fields</vt:lpstr>
      <vt:lpstr>Static Methods</vt:lpstr>
      <vt:lpstr>PowerPoint Presentation</vt:lpstr>
      <vt:lpstr>Static Methods</vt:lpstr>
      <vt:lpstr>PowerPoint Presentation</vt:lpstr>
      <vt:lpstr>PowerPoint Presentation</vt:lpstr>
      <vt:lpstr>Passing Objects as Arguments</vt:lpstr>
      <vt:lpstr>Passing Objects as Arguments</vt:lpstr>
      <vt:lpstr>PowerPoint Presentation</vt:lpstr>
      <vt:lpstr>Returning Objects From Methods</vt:lpstr>
      <vt:lpstr>Returning Objects from Methods</vt:lpstr>
      <vt:lpstr>The toString Method</vt:lpstr>
      <vt:lpstr>The toString method</vt:lpstr>
      <vt:lpstr>The toString Method</vt:lpstr>
      <vt:lpstr>PowerPoint Presentation</vt:lpstr>
      <vt:lpstr>The equals Method</vt:lpstr>
      <vt:lpstr>The equals Method</vt:lpstr>
      <vt:lpstr>The equals Method</vt:lpstr>
      <vt:lpstr>PowerPoint Presentation</vt:lpstr>
      <vt:lpstr>Methods That Copy Objects</vt:lpstr>
      <vt:lpstr>Copy Constructors</vt:lpstr>
      <vt:lpstr>Aggregation</vt:lpstr>
      <vt:lpstr>PowerPoint Presentation</vt:lpstr>
      <vt:lpstr>PowerPoint Presentation</vt:lpstr>
      <vt:lpstr>PowerPoint Presentation</vt:lpstr>
      <vt:lpstr>PowerPoint Presentation</vt:lpstr>
      <vt:lpstr>Aggregation in UML Diagrams</vt:lpstr>
      <vt:lpstr>Returning References to Private Fields</vt:lpstr>
      <vt:lpstr>Null References</vt:lpstr>
      <vt:lpstr>PowerPoint Presentation</vt:lpstr>
      <vt:lpstr>The this Reference</vt:lpstr>
      <vt:lpstr>The this Reference</vt:lpstr>
      <vt:lpstr>PowerPoint Presentation</vt:lpstr>
      <vt:lpstr>Enumerated Types</vt:lpstr>
      <vt:lpstr>Enumerated Types</vt:lpstr>
      <vt:lpstr>Enumerated Types - Methods</vt:lpstr>
      <vt:lpstr>PowerPoint Presentation</vt:lpstr>
      <vt:lpstr>Enumerated Types - Switching</vt:lpstr>
      <vt:lpstr>PowerPoint Presentation</vt:lpstr>
      <vt:lpstr>PowerPoint Presentation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The finalize Method</vt:lpstr>
      <vt:lpstr>Class Collaboration</vt:lpstr>
      <vt:lpstr>PowerPoint Presentation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Vahabzadeh Monshi, Khandan</cp:lastModifiedBy>
  <cp:revision>140</cp:revision>
  <cp:lastPrinted>2009-04-22T19:24:48Z</cp:lastPrinted>
  <dcterms:created xsi:type="dcterms:W3CDTF">2003-06-09T20:51:31Z</dcterms:created>
  <dcterms:modified xsi:type="dcterms:W3CDTF">2018-07-31T17:05:09Z</dcterms:modified>
  <cp:category/>
</cp:coreProperties>
</file>