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5" autoAdjust="0"/>
    <p:restoredTop sz="94660"/>
  </p:normalViewPr>
  <p:slideViewPr>
    <p:cSldViewPr snapToGrid="0">
      <p:cViewPr varScale="1">
        <p:scale>
          <a:sx n="69" d="100"/>
          <a:sy n="69" d="100"/>
        </p:scale>
        <p:origin x="4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1/20/2018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1/20/2018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FAB0-9715-4CBD-B428-4DFC2DD64910}"/>
              </a:ext>
            </a:extLst>
          </p:cNvPr>
          <p:cNvSpPr>
            <a:spLocks noGrp="1"/>
          </p:cNvSpPr>
          <p:nvPr>
            <p:ph type="ctrTitle"/>
          </p:nvPr>
        </p:nvSpPr>
        <p:spPr>
          <a:xfrm>
            <a:off x="1838324" y="1600199"/>
            <a:ext cx="8791575" cy="1128713"/>
          </a:xfrm>
        </p:spPr>
        <p:txBody>
          <a:bodyPr/>
          <a:lstStyle/>
          <a:p>
            <a:pPr algn="ctr"/>
            <a:r>
              <a:rPr lang="en-US" dirty="0"/>
              <a:t>Packages</a:t>
            </a:r>
          </a:p>
        </p:txBody>
      </p:sp>
      <p:sp>
        <p:nvSpPr>
          <p:cNvPr id="3" name="Subtitle 2">
            <a:extLst>
              <a:ext uri="{FF2B5EF4-FFF2-40B4-BE49-F238E27FC236}">
                <a16:creationId xmlns:a16="http://schemas.microsoft.com/office/drawing/2014/main" id="{488FC97F-95B9-4E30-B179-FC326861B3F4}"/>
              </a:ext>
            </a:extLst>
          </p:cNvPr>
          <p:cNvSpPr>
            <a:spLocks noGrp="1"/>
          </p:cNvSpPr>
          <p:nvPr>
            <p:ph type="subTitle" idx="1"/>
          </p:nvPr>
        </p:nvSpPr>
        <p:spPr/>
        <p:txBody>
          <a:bodyPr/>
          <a:lstStyle/>
          <a:p>
            <a:r>
              <a:rPr lang="en-US" dirty="0"/>
              <a:t>The basics about packages in java</a:t>
            </a:r>
          </a:p>
          <a:p>
            <a:r>
              <a:rPr lang="en-US" dirty="0"/>
              <a:t>Professor Robert Alexander, Montgomery college, md</a:t>
            </a:r>
          </a:p>
        </p:txBody>
      </p:sp>
    </p:spTree>
    <p:extLst>
      <p:ext uri="{BB962C8B-B14F-4D97-AF65-F5344CB8AC3E}">
        <p14:creationId xmlns:p14="http://schemas.microsoft.com/office/powerpoint/2010/main" val="177255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9D32-FADF-48E9-AA07-B1068D28F4E5}"/>
              </a:ext>
            </a:extLst>
          </p:cNvPr>
          <p:cNvSpPr>
            <a:spLocks noGrp="1"/>
          </p:cNvSpPr>
          <p:nvPr>
            <p:ph type="title"/>
          </p:nvPr>
        </p:nvSpPr>
        <p:spPr>
          <a:xfrm>
            <a:off x="1321522" y="152659"/>
            <a:ext cx="9905998" cy="1019782"/>
          </a:xfrm>
        </p:spPr>
        <p:txBody>
          <a:bodyPr/>
          <a:lstStyle/>
          <a:p>
            <a:r>
              <a:rPr lang="en-US" dirty="0"/>
              <a:t>Overview – packages in java*</a:t>
            </a:r>
          </a:p>
        </p:txBody>
      </p:sp>
      <p:sp>
        <p:nvSpPr>
          <p:cNvPr id="3" name="Content Placeholder 2">
            <a:extLst>
              <a:ext uri="{FF2B5EF4-FFF2-40B4-BE49-F238E27FC236}">
                <a16:creationId xmlns:a16="http://schemas.microsoft.com/office/drawing/2014/main" id="{944AE619-2BD4-48CF-A3ED-5671E10176C9}"/>
              </a:ext>
            </a:extLst>
          </p:cNvPr>
          <p:cNvSpPr>
            <a:spLocks noGrp="1"/>
          </p:cNvSpPr>
          <p:nvPr>
            <p:ph idx="1"/>
          </p:nvPr>
        </p:nvSpPr>
        <p:spPr>
          <a:xfrm>
            <a:off x="1141412" y="1385455"/>
            <a:ext cx="9905999" cy="4655127"/>
          </a:xfrm>
        </p:spPr>
        <p:txBody>
          <a:bodyPr>
            <a:normAutofit lnSpcReduction="10000"/>
          </a:bodyPr>
          <a:lstStyle/>
          <a:p>
            <a:r>
              <a:rPr lang="en-US" b="1" u="sng" dirty="0"/>
              <a:t>Definition</a:t>
            </a:r>
            <a:r>
              <a:rPr lang="en-US" dirty="0"/>
              <a:t>: A </a:t>
            </a:r>
            <a:r>
              <a:rPr lang="en-US" i="1" dirty="0"/>
              <a:t>package</a:t>
            </a:r>
            <a:r>
              <a:rPr lang="en-US" dirty="0"/>
              <a:t> is a grouping of related classes, interfaces, and enumerations </a:t>
            </a:r>
          </a:p>
          <a:p>
            <a:pPr lvl="1"/>
            <a:r>
              <a:rPr lang="en-US" dirty="0"/>
              <a:t>Think of a </a:t>
            </a:r>
            <a:r>
              <a:rPr lang="en-US" i="1" dirty="0"/>
              <a:t>package</a:t>
            </a:r>
            <a:r>
              <a:rPr lang="en-US" dirty="0"/>
              <a:t> as a set of java files in a file folder.  In fact, this is exactly how Eclipse organizes them.</a:t>
            </a:r>
          </a:p>
          <a:p>
            <a:r>
              <a:rPr lang="en-US" b="1" u="sng" dirty="0"/>
              <a:t>Purpose</a:t>
            </a:r>
            <a:r>
              <a:rPr lang="en-US" dirty="0"/>
              <a:t>: a </a:t>
            </a:r>
            <a:r>
              <a:rPr lang="en-US" i="1" dirty="0"/>
              <a:t>package </a:t>
            </a:r>
            <a:r>
              <a:rPr lang="en-US" dirty="0"/>
              <a:t>provides access protection and name space management</a:t>
            </a:r>
          </a:p>
          <a:p>
            <a:pPr lvl="1"/>
            <a:r>
              <a:rPr lang="en-US" dirty="0"/>
              <a:t>You should bundle classes and interfaces in a package for several reasons, including the following:</a:t>
            </a:r>
          </a:p>
          <a:p>
            <a:pPr lvl="2"/>
            <a:r>
              <a:rPr lang="en-US" dirty="0"/>
              <a:t>You and other programmers can easily determine that these types are related.</a:t>
            </a:r>
          </a:p>
          <a:p>
            <a:pPr lvl="2"/>
            <a:r>
              <a:rPr lang="en-US" dirty="0"/>
              <a:t>You and other programmers know where to find types that can provide related functions.</a:t>
            </a:r>
          </a:p>
          <a:p>
            <a:pPr lvl="2"/>
            <a:r>
              <a:rPr lang="en-US" dirty="0"/>
              <a:t>Names of your types won't conflict with names in other packages.</a:t>
            </a:r>
          </a:p>
          <a:p>
            <a:pPr lvl="2"/>
            <a:r>
              <a:rPr lang="en-US" dirty="0"/>
              <a:t>Types can have unrestricted access yet still restrict access for types outside the package</a:t>
            </a:r>
          </a:p>
          <a:p>
            <a:endParaRPr lang="en-US" dirty="0"/>
          </a:p>
        </p:txBody>
      </p:sp>
      <p:sp>
        <p:nvSpPr>
          <p:cNvPr id="4" name="TextBox 3">
            <a:extLst>
              <a:ext uri="{FF2B5EF4-FFF2-40B4-BE49-F238E27FC236}">
                <a16:creationId xmlns:a16="http://schemas.microsoft.com/office/drawing/2014/main" id="{D50342BB-C761-4765-967C-6CAB29C27364}"/>
              </a:ext>
            </a:extLst>
          </p:cNvPr>
          <p:cNvSpPr txBox="1"/>
          <p:nvPr/>
        </p:nvSpPr>
        <p:spPr>
          <a:xfrm>
            <a:off x="4253344" y="6386945"/>
            <a:ext cx="7121237" cy="369332"/>
          </a:xfrm>
          <a:prstGeom prst="rect">
            <a:avLst/>
          </a:prstGeom>
          <a:noFill/>
        </p:spPr>
        <p:txBody>
          <a:bodyPr wrap="square" rtlCol="0">
            <a:spAutoFit/>
          </a:bodyPr>
          <a:lstStyle/>
          <a:p>
            <a:r>
              <a:rPr lang="en-US" dirty="0"/>
              <a:t>*Content taken from Oracle’s Java™ Tutorials</a:t>
            </a:r>
          </a:p>
        </p:txBody>
      </p:sp>
    </p:spTree>
    <p:extLst>
      <p:ext uri="{BB962C8B-B14F-4D97-AF65-F5344CB8AC3E}">
        <p14:creationId xmlns:p14="http://schemas.microsoft.com/office/powerpoint/2010/main" val="347881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9D32-FADF-48E9-AA07-B1068D28F4E5}"/>
              </a:ext>
            </a:extLst>
          </p:cNvPr>
          <p:cNvSpPr>
            <a:spLocks noGrp="1"/>
          </p:cNvSpPr>
          <p:nvPr>
            <p:ph type="title"/>
          </p:nvPr>
        </p:nvSpPr>
        <p:spPr>
          <a:xfrm>
            <a:off x="1321522" y="152659"/>
            <a:ext cx="9905998" cy="1019782"/>
          </a:xfrm>
        </p:spPr>
        <p:txBody>
          <a:bodyPr>
            <a:normAutofit/>
          </a:bodyPr>
          <a:lstStyle/>
          <a:p>
            <a:r>
              <a:rPr lang="en-US" sz="4000" b="1" dirty="0"/>
              <a:t>Creating a Package</a:t>
            </a:r>
            <a:r>
              <a:rPr lang="en-US" sz="4000" dirty="0"/>
              <a:t>*</a:t>
            </a:r>
          </a:p>
        </p:txBody>
      </p:sp>
      <p:sp>
        <p:nvSpPr>
          <p:cNvPr id="3" name="Content Placeholder 2">
            <a:extLst>
              <a:ext uri="{FF2B5EF4-FFF2-40B4-BE49-F238E27FC236}">
                <a16:creationId xmlns:a16="http://schemas.microsoft.com/office/drawing/2014/main" id="{944AE619-2BD4-48CF-A3ED-5671E10176C9}"/>
              </a:ext>
            </a:extLst>
          </p:cNvPr>
          <p:cNvSpPr>
            <a:spLocks noGrp="1"/>
          </p:cNvSpPr>
          <p:nvPr>
            <p:ph idx="1"/>
          </p:nvPr>
        </p:nvSpPr>
        <p:spPr>
          <a:xfrm>
            <a:off x="1113703" y="1260765"/>
            <a:ext cx="9905999" cy="4655127"/>
          </a:xfrm>
        </p:spPr>
        <p:txBody>
          <a:bodyPr>
            <a:normAutofit fontScale="92500" lnSpcReduction="10000"/>
          </a:bodyPr>
          <a:lstStyle/>
          <a:p>
            <a:r>
              <a:rPr lang="en-US" b="1" u="sng" dirty="0"/>
              <a:t>Method 1: In each file: </a:t>
            </a:r>
          </a:p>
          <a:p>
            <a:pPr lvl="1"/>
            <a:r>
              <a:rPr lang="en-US" dirty="0"/>
              <a:t>Add the line “package </a:t>
            </a:r>
            <a:r>
              <a:rPr lang="en-US" dirty="0" err="1"/>
              <a:t>package_name</a:t>
            </a:r>
            <a:r>
              <a:rPr lang="en-US" dirty="0"/>
              <a:t>;” as the first line in each file.</a:t>
            </a:r>
          </a:p>
          <a:p>
            <a:pPr lvl="1"/>
            <a:r>
              <a:rPr lang="en-US" dirty="0"/>
              <a:t>Move the file into a directory named </a:t>
            </a:r>
            <a:r>
              <a:rPr lang="en-US" dirty="0" err="1"/>
              <a:t>package_name</a:t>
            </a:r>
            <a:r>
              <a:rPr lang="en-US" dirty="0"/>
              <a:t>.</a:t>
            </a:r>
          </a:p>
          <a:p>
            <a:pPr lvl="1"/>
            <a:r>
              <a:rPr lang="en-US" dirty="0"/>
              <a:t>If you are compiling from the command line see CLASSPATH discussion below.</a:t>
            </a:r>
          </a:p>
          <a:p>
            <a:r>
              <a:rPr lang="en-US" b="1" u="sng" dirty="0"/>
              <a:t>Method 2: In Eclipse</a:t>
            </a:r>
            <a:r>
              <a:rPr lang="en-US" dirty="0"/>
              <a:t>: </a:t>
            </a:r>
          </a:p>
          <a:p>
            <a:pPr lvl="1"/>
            <a:r>
              <a:rPr lang="en-US" dirty="0"/>
              <a:t>Select “new” and then select “package” – follow the wizard </a:t>
            </a:r>
          </a:p>
          <a:p>
            <a:pPr lvl="1"/>
            <a:r>
              <a:rPr lang="en-US" dirty="0"/>
              <a:t>Then create new files under the package</a:t>
            </a:r>
          </a:p>
          <a:p>
            <a:pPr lvl="1"/>
            <a:r>
              <a:rPr lang="en-US" dirty="0"/>
              <a:t>Or copy or drag the files into the package from outside (Eclipse takes care of putting the package name as the first line.</a:t>
            </a:r>
          </a:p>
          <a:p>
            <a:r>
              <a:rPr lang="en-US" b="1" u="sng" dirty="0"/>
              <a:t>FYI</a:t>
            </a:r>
            <a:r>
              <a:rPr lang="en-US" dirty="0"/>
              <a:t>: </a:t>
            </a:r>
            <a:r>
              <a:rPr lang="en-US" sz="2000" dirty="0"/>
              <a:t>in Windows Explorer (or similar for Mac or Linux), find your workspace, and note that there will be folders for the project and the package, with the java files inside the package folder.  </a:t>
            </a:r>
            <a:endParaRPr lang="en-US" dirty="0"/>
          </a:p>
        </p:txBody>
      </p:sp>
      <p:sp>
        <p:nvSpPr>
          <p:cNvPr id="4" name="TextBox 3">
            <a:extLst>
              <a:ext uri="{FF2B5EF4-FFF2-40B4-BE49-F238E27FC236}">
                <a16:creationId xmlns:a16="http://schemas.microsoft.com/office/drawing/2014/main" id="{D50342BB-C761-4765-967C-6CAB29C27364}"/>
              </a:ext>
            </a:extLst>
          </p:cNvPr>
          <p:cNvSpPr txBox="1"/>
          <p:nvPr/>
        </p:nvSpPr>
        <p:spPr>
          <a:xfrm>
            <a:off x="4253344" y="6386945"/>
            <a:ext cx="7121237" cy="369332"/>
          </a:xfrm>
          <a:prstGeom prst="rect">
            <a:avLst/>
          </a:prstGeom>
          <a:noFill/>
        </p:spPr>
        <p:txBody>
          <a:bodyPr wrap="square" rtlCol="0">
            <a:spAutoFit/>
          </a:bodyPr>
          <a:lstStyle/>
          <a:p>
            <a:r>
              <a:rPr lang="en-US" dirty="0"/>
              <a:t>*Content taken from Oracle’s Java™ Tutorials</a:t>
            </a:r>
          </a:p>
        </p:txBody>
      </p:sp>
    </p:spTree>
    <p:extLst>
      <p:ext uri="{BB962C8B-B14F-4D97-AF65-F5344CB8AC3E}">
        <p14:creationId xmlns:p14="http://schemas.microsoft.com/office/powerpoint/2010/main" val="1726406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9D32-FADF-48E9-AA07-B1068D28F4E5}"/>
              </a:ext>
            </a:extLst>
          </p:cNvPr>
          <p:cNvSpPr>
            <a:spLocks noGrp="1"/>
          </p:cNvSpPr>
          <p:nvPr>
            <p:ph type="title"/>
          </p:nvPr>
        </p:nvSpPr>
        <p:spPr>
          <a:xfrm>
            <a:off x="1321522" y="152659"/>
            <a:ext cx="9905998" cy="1019782"/>
          </a:xfrm>
        </p:spPr>
        <p:txBody>
          <a:bodyPr>
            <a:normAutofit/>
          </a:bodyPr>
          <a:lstStyle/>
          <a:p>
            <a:r>
              <a:rPr lang="en-US" sz="4000" b="1" dirty="0"/>
              <a:t>Package naming conventions</a:t>
            </a:r>
            <a:r>
              <a:rPr lang="en-US" sz="4000" dirty="0"/>
              <a:t>*</a:t>
            </a:r>
          </a:p>
        </p:txBody>
      </p:sp>
      <p:sp>
        <p:nvSpPr>
          <p:cNvPr id="4" name="TextBox 3">
            <a:extLst>
              <a:ext uri="{FF2B5EF4-FFF2-40B4-BE49-F238E27FC236}">
                <a16:creationId xmlns:a16="http://schemas.microsoft.com/office/drawing/2014/main" id="{D50342BB-C761-4765-967C-6CAB29C27364}"/>
              </a:ext>
            </a:extLst>
          </p:cNvPr>
          <p:cNvSpPr txBox="1"/>
          <p:nvPr/>
        </p:nvSpPr>
        <p:spPr>
          <a:xfrm>
            <a:off x="4253344" y="6386945"/>
            <a:ext cx="7121237" cy="369332"/>
          </a:xfrm>
          <a:prstGeom prst="rect">
            <a:avLst/>
          </a:prstGeom>
          <a:noFill/>
        </p:spPr>
        <p:txBody>
          <a:bodyPr wrap="square" rtlCol="0">
            <a:spAutoFit/>
          </a:bodyPr>
          <a:lstStyle/>
          <a:p>
            <a:r>
              <a:rPr lang="en-US" dirty="0"/>
              <a:t>*Content taken from Oracle’s Java™ Tutorials</a:t>
            </a:r>
          </a:p>
        </p:txBody>
      </p:sp>
      <p:sp>
        <p:nvSpPr>
          <p:cNvPr id="6" name="Rectangle 2">
            <a:extLst>
              <a:ext uri="{FF2B5EF4-FFF2-40B4-BE49-F238E27FC236}">
                <a16:creationId xmlns:a16="http://schemas.microsoft.com/office/drawing/2014/main" id="{F09C1B83-2668-4B8F-9F0B-C0EF196F7902}"/>
              </a:ext>
            </a:extLst>
          </p:cNvPr>
          <p:cNvSpPr>
            <a:spLocks noGrp="1" noChangeArrowheads="1"/>
          </p:cNvSpPr>
          <p:nvPr>
            <p:ph idx="1"/>
          </p:nvPr>
        </p:nvSpPr>
        <p:spPr bwMode="auto">
          <a:xfrm>
            <a:off x="1076099" y="1524738"/>
            <a:ext cx="10903947"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ts val="1800"/>
              </a:spcBef>
              <a:spcAft>
                <a:spcPct val="0"/>
              </a:spcAft>
              <a:buSzTx/>
            </a:pPr>
            <a:r>
              <a:rPr kumimoji="0" lang="en-US" altLang="en-US" sz="2800" b="0" i="0" u="none" strike="noStrike" cap="none" normalizeH="0" baseline="0" dirty="0">
                <a:ln>
                  <a:noFill/>
                </a:ln>
                <a:solidFill>
                  <a:schemeClr val="tx1"/>
                </a:solidFill>
                <a:effectLst/>
                <a:latin typeface="Arial" panose="020B0604020202020204" pitchFamily="34" charset="0"/>
              </a:rPr>
              <a:t>Package names are written in all lower case </a:t>
            </a:r>
          </a:p>
          <a:p>
            <a:pPr marL="0" indent="0" eaLnBrk="0" fontAlgn="base" hangingPunct="0">
              <a:lnSpc>
                <a:spcPct val="100000"/>
              </a:lnSpc>
              <a:spcBef>
                <a:spcPts val="0"/>
              </a:spcBef>
              <a:spcAft>
                <a:spcPct val="0"/>
              </a:spcAft>
              <a:buSzTx/>
              <a:buNone/>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to avoid conflict with the names of classes or interfaces.</a:t>
            </a:r>
          </a:p>
          <a:p>
            <a:pPr eaLnBrk="0" fontAlgn="base" hangingPunct="0">
              <a:lnSpc>
                <a:spcPct val="100000"/>
              </a:lnSpc>
              <a:spcBef>
                <a:spcPts val="1800"/>
              </a:spcBef>
              <a:spcAft>
                <a:spcPct val="0"/>
              </a:spcAft>
              <a:buSzTx/>
            </a:pPr>
            <a:r>
              <a:rPr kumimoji="0" lang="en-US" altLang="en-US" sz="2800" b="0" i="0" u="none" strike="noStrike" cap="none" normalizeH="0" baseline="0" dirty="0">
                <a:ln>
                  <a:noFill/>
                </a:ln>
                <a:solidFill>
                  <a:schemeClr val="tx1"/>
                </a:solidFill>
                <a:effectLst/>
                <a:latin typeface="Arial" panose="020B0604020202020204" pitchFamily="34" charset="0"/>
              </a:rPr>
              <a:t>Companies use their reversed Internet domain name </a:t>
            </a:r>
          </a:p>
          <a:p>
            <a:pPr marL="0" indent="0" eaLnBrk="0" fontAlgn="base" hangingPunct="0">
              <a:lnSpc>
                <a:spcPct val="100000"/>
              </a:lnSpc>
              <a:spcBef>
                <a:spcPts val="0"/>
              </a:spcBef>
              <a:spcAft>
                <a:spcPct val="0"/>
              </a:spcAft>
              <a:buSzTx/>
              <a:buNone/>
            </a:pPr>
            <a:r>
              <a:rPr kumimoji="0" lang="en-US" altLang="en-US" sz="2800" b="0" i="0" u="none" strike="noStrike" cap="none" normalizeH="0" baseline="0" dirty="0">
                <a:ln>
                  <a:noFill/>
                </a:ln>
                <a:solidFill>
                  <a:schemeClr val="tx1"/>
                </a:solidFill>
                <a:effectLst/>
                <a:latin typeface="Arial" panose="020B0604020202020204" pitchFamily="34" charset="0"/>
              </a:rPr>
              <a:t>		to begin their package names</a:t>
            </a:r>
          </a:p>
          <a:p>
            <a:pPr lvl="1" eaLnBrk="0" fontAlgn="base" hangingPunct="0">
              <a:lnSpc>
                <a:spcPct val="100000"/>
              </a:lnSpc>
              <a:spcBef>
                <a:spcPts val="1800"/>
              </a:spcBef>
              <a:spcAft>
                <a:spcPct val="0"/>
              </a:spcAft>
              <a:buSzTx/>
            </a:pPr>
            <a:r>
              <a:rPr kumimoji="0" lang="en-US" altLang="en-US" b="0" i="0" u="none" strike="noStrike" cap="none" normalizeH="0" baseline="0" dirty="0">
                <a:ln>
                  <a:noFill/>
                </a:ln>
                <a:solidFill>
                  <a:schemeClr val="tx1"/>
                </a:solidFill>
                <a:effectLst/>
                <a:latin typeface="Arial" panose="020B0604020202020204" pitchFamily="34" charset="0"/>
              </a:rPr>
              <a:t>for example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com.example.mypackage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a package named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mypackage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457200" lvl="1" indent="0" eaLnBrk="0" fontAlgn="base" hangingPunct="0">
              <a:lnSpc>
                <a:spcPct val="100000"/>
              </a:lnSpc>
              <a:spcBef>
                <a:spcPts val="0"/>
              </a:spcBef>
              <a:spcAft>
                <a:spcPct val="0"/>
              </a:spcAft>
              <a:buSzTx/>
              <a:buNone/>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created by a programmer at example.com.</a:t>
            </a:r>
          </a:p>
          <a:p>
            <a:pPr eaLnBrk="0" fontAlgn="base" hangingPunct="0">
              <a:lnSpc>
                <a:spcPct val="100000"/>
              </a:lnSpc>
              <a:spcBef>
                <a:spcPts val="1800"/>
              </a:spcBef>
              <a:spcAft>
                <a:spcPct val="0"/>
              </a:spcAft>
              <a:buSzTx/>
            </a:pPr>
            <a:r>
              <a:rPr kumimoji="0" lang="en-US" altLang="en-US" sz="2800" b="0" i="0" u="none" strike="noStrike" cap="none" normalizeH="0" baseline="0" dirty="0">
                <a:ln>
                  <a:noFill/>
                </a:ln>
                <a:solidFill>
                  <a:schemeClr val="tx1"/>
                </a:solidFill>
                <a:effectLst/>
                <a:latin typeface="Arial" panose="020B0604020202020204" pitchFamily="34" charset="0"/>
              </a:rPr>
              <a:t>Packages in the Java language itself begin </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with java. or </a:t>
            </a:r>
            <a:r>
              <a:rPr kumimoji="0" lang="en-US" altLang="en-US" sz="2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javax</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59574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9D32-FADF-48E9-AA07-B1068D28F4E5}"/>
              </a:ext>
            </a:extLst>
          </p:cNvPr>
          <p:cNvSpPr>
            <a:spLocks noGrp="1"/>
          </p:cNvSpPr>
          <p:nvPr>
            <p:ph type="title"/>
          </p:nvPr>
        </p:nvSpPr>
        <p:spPr>
          <a:xfrm>
            <a:off x="1321522" y="152659"/>
            <a:ext cx="9905998" cy="1019782"/>
          </a:xfrm>
        </p:spPr>
        <p:txBody>
          <a:bodyPr>
            <a:normAutofit/>
          </a:bodyPr>
          <a:lstStyle/>
          <a:p>
            <a:r>
              <a:rPr lang="en-US" sz="4000" b="1" dirty="0"/>
              <a:t>CLASSPATH – where do the bins go?</a:t>
            </a:r>
            <a:r>
              <a:rPr lang="en-US" sz="4000" dirty="0"/>
              <a:t>*</a:t>
            </a:r>
          </a:p>
        </p:txBody>
      </p:sp>
      <p:sp>
        <p:nvSpPr>
          <p:cNvPr id="4" name="TextBox 3">
            <a:extLst>
              <a:ext uri="{FF2B5EF4-FFF2-40B4-BE49-F238E27FC236}">
                <a16:creationId xmlns:a16="http://schemas.microsoft.com/office/drawing/2014/main" id="{D50342BB-C761-4765-967C-6CAB29C27364}"/>
              </a:ext>
            </a:extLst>
          </p:cNvPr>
          <p:cNvSpPr txBox="1"/>
          <p:nvPr/>
        </p:nvSpPr>
        <p:spPr>
          <a:xfrm>
            <a:off x="4253344" y="6386945"/>
            <a:ext cx="7121237" cy="369332"/>
          </a:xfrm>
          <a:prstGeom prst="rect">
            <a:avLst/>
          </a:prstGeom>
          <a:noFill/>
        </p:spPr>
        <p:txBody>
          <a:bodyPr wrap="square" rtlCol="0">
            <a:spAutoFit/>
          </a:bodyPr>
          <a:lstStyle/>
          <a:p>
            <a:r>
              <a:rPr lang="en-US" dirty="0"/>
              <a:t>*Content taken from Oracle’s Java™ Tutorials</a:t>
            </a:r>
          </a:p>
        </p:txBody>
      </p:sp>
      <p:sp>
        <p:nvSpPr>
          <p:cNvPr id="6" name="Rectangle 2">
            <a:extLst>
              <a:ext uri="{FF2B5EF4-FFF2-40B4-BE49-F238E27FC236}">
                <a16:creationId xmlns:a16="http://schemas.microsoft.com/office/drawing/2014/main" id="{F09C1B83-2668-4B8F-9F0B-C0EF196F7902}"/>
              </a:ext>
            </a:extLst>
          </p:cNvPr>
          <p:cNvSpPr>
            <a:spLocks noGrp="1" noChangeArrowheads="1"/>
          </p:cNvSpPr>
          <p:nvPr>
            <p:ph idx="1"/>
          </p:nvPr>
        </p:nvSpPr>
        <p:spPr bwMode="auto">
          <a:xfrm>
            <a:off x="1076099" y="1701710"/>
            <a:ext cx="10462758"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ts val="1800"/>
              </a:spcBef>
              <a:spcAft>
                <a:spcPct val="0"/>
              </a:spcAft>
              <a:buSzTx/>
            </a:pPr>
            <a:r>
              <a:rPr kumimoji="0" lang="en-US" altLang="en-US" sz="2800" b="0" i="0" u="none" strike="noStrike" cap="none" normalizeH="0" baseline="0" dirty="0">
                <a:ln>
                  <a:noFill/>
                </a:ln>
                <a:solidFill>
                  <a:schemeClr val="tx1"/>
                </a:solidFill>
                <a:effectLst/>
                <a:latin typeface="Arial" panose="020B0604020202020204" pitchFamily="34" charset="0"/>
              </a:rPr>
              <a:t>You can create a different directory for the .class files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ts val="1800"/>
              </a:spcBef>
              <a:spcAft>
                <a:spcPct val="0"/>
              </a:spcAft>
              <a:buSzTx/>
            </a:pPr>
            <a:r>
              <a:rPr lang="en-US" altLang="en-US" sz="2800" dirty="0">
                <a:latin typeface="Arial" panose="020B0604020202020204" pitchFamily="34" charset="0"/>
              </a:rPr>
              <a:t>Set the CLASSPATH environment variable. </a:t>
            </a:r>
          </a:p>
          <a:p>
            <a:pPr marL="0" indent="0" eaLnBrk="0" fontAlgn="base" hangingPunct="0">
              <a:lnSpc>
                <a:spcPct val="100000"/>
              </a:lnSpc>
              <a:spcBef>
                <a:spcPts val="0"/>
              </a:spcBef>
              <a:spcAft>
                <a:spcPct val="0"/>
              </a:spcAft>
              <a:buSzTx/>
              <a:buNone/>
            </a:pPr>
            <a:r>
              <a:rPr lang="en-US" altLang="en-US" dirty="0">
                <a:latin typeface="Arial" panose="020B0604020202020204" pitchFamily="34" charset="0"/>
                <a:cs typeface="Arial" panose="020B0604020202020204" pitchFamily="34" charset="0"/>
              </a:rPr>
              <a:t>	Use these commands (for example):</a:t>
            </a:r>
          </a:p>
          <a:p>
            <a:pPr lvl="2" eaLnBrk="0" fontAlgn="base" hangingPunct="0">
              <a:lnSpc>
                <a:spcPct val="100000"/>
              </a:lnSpc>
              <a:spcBef>
                <a:spcPct val="0"/>
              </a:spcBef>
              <a:spcAft>
                <a:spcPct val="0"/>
              </a:spcAft>
              <a:buSzTx/>
            </a:pPr>
            <a:r>
              <a:rPr lang="en-US" altLang="en-US" dirty="0">
                <a:latin typeface="Arial" panose="020B0604020202020204" pitchFamily="34" charset="0"/>
                <a:cs typeface="Arial" panose="020B0604020202020204" pitchFamily="34" charset="0"/>
              </a:rPr>
              <a:t>In Windows:   C:\&gt; set CLASSPATH=C:\users\george\java\classes </a:t>
            </a:r>
          </a:p>
          <a:p>
            <a:pPr lvl="2" eaLnBrk="0" fontAlgn="base" hangingPunct="0">
              <a:lnSpc>
                <a:spcPct val="100000"/>
              </a:lnSpc>
              <a:spcBef>
                <a:spcPct val="0"/>
              </a:spcBef>
              <a:spcAft>
                <a:spcPct val="0"/>
              </a:spcAft>
              <a:buSzTx/>
            </a:pPr>
            <a:r>
              <a:rPr lang="en-US" altLang="en-US" dirty="0">
                <a:latin typeface="Arial" panose="020B0604020202020204" pitchFamily="34" charset="0"/>
                <a:cs typeface="Arial" panose="020B0604020202020204" pitchFamily="34" charset="0"/>
              </a:rPr>
              <a:t>In UNIX:      % CLASSPATH=/home/</a:t>
            </a:r>
            <a:r>
              <a:rPr lang="en-US" altLang="en-US" dirty="0" err="1">
                <a:latin typeface="Arial" panose="020B0604020202020204" pitchFamily="34" charset="0"/>
                <a:cs typeface="Arial" panose="020B0604020202020204" pitchFamily="34" charset="0"/>
              </a:rPr>
              <a:t>george</a:t>
            </a:r>
            <a:r>
              <a:rPr lang="en-US" altLang="en-US" dirty="0">
                <a:latin typeface="Arial" panose="020B0604020202020204" pitchFamily="34" charset="0"/>
                <a:cs typeface="Arial" panose="020B0604020202020204" pitchFamily="34" charset="0"/>
              </a:rPr>
              <a:t>/java/classes; export CLASSPATH </a:t>
            </a:r>
            <a:endParaRPr kumimoji="0" lang="en-US" altLang="en-US"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ts val="1800"/>
              </a:spcBef>
              <a:spcAft>
                <a:spcPct val="0"/>
              </a:spcAft>
              <a:buSzTx/>
            </a:pPr>
            <a:r>
              <a:rPr kumimoji="0" lang="en-US" altLang="en-US" sz="2800" b="0" i="0" u="none" strike="noStrike" cap="none" normalizeH="0" baseline="0" dirty="0">
                <a:ln>
                  <a:noFill/>
                </a:ln>
                <a:solidFill>
                  <a:schemeClr val="tx1"/>
                </a:solidFill>
                <a:effectLst/>
                <a:latin typeface="Arial" panose="020B0604020202020204" pitchFamily="34" charset="0"/>
              </a:rPr>
              <a:t>Eclipse creates a bin directory for the .class files, and sets the </a:t>
            </a:r>
            <a:r>
              <a:rPr kumimoji="0" lang="en-US" altLang="en-US" sz="2800" b="0" i="0" u="none" strike="noStrike" cap="none" normalizeH="0" baseline="0" dirty="0" err="1">
                <a:ln>
                  <a:noFill/>
                </a:ln>
                <a:solidFill>
                  <a:schemeClr val="tx1"/>
                </a:solidFill>
                <a:effectLst/>
                <a:latin typeface="Arial" panose="020B0604020202020204" pitchFamily="34" charset="0"/>
              </a:rPr>
              <a:t>classpath</a:t>
            </a:r>
            <a:r>
              <a:rPr kumimoji="0" lang="en-US" altLang="en-US" sz="2800" b="0" i="0" u="none" strike="noStrike" cap="none" normalizeH="0" baseline="0" dirty="0">
                <a:ln>
                  <a:noFill/>
                </a:ln>
                <a:solidFill>
                  <a:schemeClr val="tx1"/>
                </a:solidFill>
                <a:effectLst/>
                <a:latin typeface="Arial" panose="020B0604020202020204" pitchFamily="34" charset="0"/>
              </a:rPr>
              <a:t> variable itself</a:t>
            </a: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0620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9D32-FADF-48E9-AA07-B1068D28F4E5}"/>
              </a:ext>
            </a:extLst>
          </p:cNvPr>
          <p:cNvSpPr>
            <a:spLocks noGrp="1"/>
          </p:cNvSpPr>
          <p:nvPr>
            <p:ph type="title"/>
          </p:nvPr>
        </p:nvSpPr>
        <p:spPr>
          <a:xfrm>
            <a:off x="1960150" y="196202"/>
            <a:ext cx="9905998" cy="1019782"/>
          </a:xfrm>
        </p:spPr>
        <p:txBody>
          <a:bodyPr>
            <a:normAutofit/>
          </a:bodyPr>
          <a:lstStyle/>
          <a:p>
            <a:r>
              <a:rPr lang="en-US" sz="4000" b="1" dirty="0"/>
              <a:t>Using Package Members</a:t>
            </a:r>
            <a:r>
              <a:rPr lang="en-US" sz="4000" dirty="0"/>
              <a:t>*</a:t>
            </a:r>
          </a:p>
        </p:txBody>
      </p:sp>
      <p:sp>
        <p:nvSpPr>
          <p:cNvPr id="4" name="TextBox 3">
            <a:extLst>
              <a:ext uri="{FF2B5EF4-FFF2-40B4-BE49-F238E27FC236}">
                <a16:creationId xmlns:a16="http://schemas.microsoft.com/office/drawing/2014/main" id="{D50342BB-C761-4765-967C-6CAB29C27364}"/>
              </a:ext>
            </a:extLst>
          </p:cNvPr>
          <p:cNvSpPr txBox="1"/>
          <p:nvPr/>
        </p:nvSpPr>
        <p:spPr>
          <a:xfrm>
            <a:off x="4253344" y="6386945"/>
            <a:ext cx="7121237" cy="369332"/>
          </a:xfrm>
          <a:prstGeom prst="rect">
            <a:avLst/>
          </a:prstGeom>
          <a:noFill/>
        </p:spPr>
        <p:txBody>
          <a:bodyPr wrap="square" rtlCol="0">
            <a:spAutoFit/>
          </a:bodyPr>
          <a:lstStyle/>
          <a:p>
            <a:r>
              <a:rPr lang="en-US" dirty="0"/>
              <a:t>*Content taken from Oracle’s Java™ Tutorials</a:t>
            </a:r>
          </a:p>
        </p:txBody>
      </p:sp>
      <p:sp>
        <p:nvSpPr>
          <p:cNvPr id="6" name="Rectangle 2">
            <a:extLst>
              <a:ext uri="{FF2B5EF4-FFF2-40B4-BE49-F238E27FC236}">
                <a16:creationId xmlns:a16="http://schemas.microsoft.com/office/drawing/2014/main" id="{F09C1B83-2668-4B8F-9F0B-C0EF196F7902}"/>
              </a:ext>
            </a:extLst>
          </p:cNvPr>
          <p:cNvSpPr>
            <a:spLocks noGrp="1" noChangeArrowheads="1"/>
          </p:cNvSpPr>
          <p:nvPr>
            <p:ph idx="1"/>
          </p:nvPr>
        </p:nvSpPr>
        <p:spPr bwMode="auto">
          <a:xfrm>
            <a:off x="1148670" y="1318387"/>
            <a:ext cx="1046275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ts val="1800"/>
              </a:spcBef>
              <a:spcAft>
                <a:spcPct val="0"/>
              </a:spcAft>
              <a:buSzTx/>
              <a:buFontTx/>
              <a:buChar char="•"/>
            </a:pPr>
            <a:r>
              <a:rPr lang="en-US" altLang="en-US" sz="2800" dirty="0">
                <a:latin typeface="Arial" panose="020B0604020202020204" pitchFamily="34" charset="0"/>
              </a:rPr>
              <a:t>If it is inside the package, just refer to it by its name</a:t>
            </a:r>
          </a:p>
          <a:p>
            <a:pPr marL="0" lvl="0" indent="0" eaLnBrk="0" fontAlgn="base" hangingPunct="0">
              <a:lnSpc>
                <a:spcPct val="100000"/>
              </a:lnSpc>
              <a:spcBef>
                <a:spcPts val="1800"/>
              </a:spcBef>
              <a:spcAft>
                <a:spcPct val="0"/>
              </a:spcAft>
              <a:buSzTx/>
              <a:buFontTx/>
              <a:buChar char="•"/>
            </a:pPr>
            <a:r>
              <a:rPr lang="en-US" altLang="en-US" sz="2800" dirty="0">
                <a:latin typeface="Arial" panose="020B0604020202020204" pitchFamily="34" charset="0"/>
              </a:rPr>
              <a:t>If it is public and outside the package, do one of the following:</a:t>
            </a:r>
          </a:p>
          <a:p>
            <a:pPr marL="914400" lvl="1" indent="-457200" eaLnBrk="0" fontAlgn="base" hangingPunct="0">
              <a:lnSpc>
                <a:spcPct val="100000"/>
              </a:lnSpc>
              <a:spcBef>
                <a:spcPts val="600"/>
              </a:spcBef>
              <a:spcAft>
                <a:spcPct val="0"/>
              </a:spcAft>
              <a:buSzTx/>
              <a:buFont typeface="+mj-lt"/>
              <a:buAutoNum type="arabicPeriod"/>
            </a:pPr>
            <a:r>
              <a:rPr lang="en-US" altLang="en-US" sz="2400" dirty="0">
                <a:latin typeface="Arial" panose="020B0604020202020204" pitchFamily="34" charset="0"/>
              </a:rPr>
              <a:t>Refer to the member by its fully qualified name </a:t>
            </a:r>
          </a:p>
          <a:p>
            <a:pPr marL="914400" lvl="2" indent="0" eaLnBrk="0" fontAlgn="base" hangingPunct="0">
              <a:lnSpc>
                <a:spcPct val="100000"/>
              </a:lnSpc>
              <a:spcBef>
                <a:spcPts val="600"/>
              </a:spcBef>
              <a:spcAft>
                <a:spcPct val="0"/>
              </a:spcAft>
              <a:buSzTx/>
              <a:buFontTx/>
              <a:buChar char="•"/>
            </a:pPr>
            <a:r>
              <a:rPr lang="en-US" altLang="en-US" sz="2200" dirty="0">
                <a:latin typeface="Arial" panose="020B0604020202020204" pitchFamily="34" charset="0"/>
              </a:rPr>
              <a:t>i.e., type the package name before the member name, for example, </a:t>
            </a:r>
          </a:p>
          <a:p>
            <a:pPr marL="914400" lvl="2" indent="0" eaLnBrk="0" fontAlgn="base" hangingPunct="0">
              <a:lnSpc>
                <a:spcPct val="100000"/>
              </a:lnSpc>
              <a:spcBef>
                <a:spcPts val="600"/>
              </a:spcBef>
              <a:spcAft>
                <a:spcPct val="0"/>
              </a:spcAft>
              <a:buSzTx/>
              <a:buNone/>
            </a:pPr>
            <a:r>
              <a:rPr lang="en-US" altLang="en-US" sz="2200" dirty="0">
                <a:latin typeface="Arial" panose="020B0604020202020204" pitchFamily="34" charset="0"/>
              </a:rPr>
              <a:t>		</a:t>
            </a:r>
            <a:r>
              <a:rPr lang="en-US" altLang="en-US" sz="2200" dirty="0" err="1">
                <a:latin typeface="Arial" panose="020B0604020202020204" pitchFamily="34" charset="0"/>
              </a:rPr>
              <a:t>mypackage.Test</a:t>
            </a:r>
            <a:r>
              <a:rPr lang="en-US" altLang="en-US" sz="2200" dirty="0">
                <a:latin typeface="Arial" panose="020B0604020202020204" pitchFamily="34" charset="0"/>
              </a:rPr>
              <a:t>(); </a:t>
            </a:r>
          </a:p>
          <a:p>
            <a:pPr marL="914400" lvl="2" indent="0" eaLnBrk="0" fontAlgn="base" hangingPunct="0">
              <a:lnSpc>
                <a:spcPct val="100000"/>
              </a:lnSpc>
              <a:spcBef>
                <a:spcPts val="600"/>
              </a:spcBef>
              <a:spcAft>
                <a:spcPct val="0"/>
              </a:spcAft>
              <a:buSzTx/>
              <a:buNone/>
            </a:pPr>
            <a:r>
              <a:rPr lang="en-US" altLang="en-US" sz="2200" dirty="0">
                <a:latin typeface="Arial" panose="020B0604020202020204" pitchFamily="34" charset="0"/>
              </a:rPr>
              <a:t>	for a constructor of Test in package </a:t>
            </a:r>
            <a:r>
              <a:rPr lang="en-US" altLang="en-US" sz="2200" dirty="0" err="1">
                <a:latin typeface="Arial" panose="020B0604020202020204" pitchFamily="34" charset="0"/>
              </a:rPr>
              <a:t>mypackage</a:t>
            </a:r>
            <a:endParaRPr lang="en-US" altLang="en-US" sz="2200" dirty="0">
              <a:latin typeface="Arial" panose="020B0604020202020204" pitchFamily="34" charset="0"/>
            </a:endParaRPr>
          </a:p>
          <a:p>
            <a:pPr marL="914400" lvl="1" indent="-457200" eaLnBrk="0" fontAlgn="base" hangingPunct="0">
              <a:lnSpc>
                <a:spcPct val="100000"/>
              </a:lnSpc>
              <a:spcBef>
                <a:spcPts val="600"/>
              </a:spcBef>
              <a:spcAft>
                <a:spcPct val="0"/>
              </a:spcAft>
              <a:buSzTx/>
              <a:buFont typeface="+mj-lt"/>
              <a:buAutoNum type="arabicPeriod"/>
            </a:pPr>
            <a:r>
              <a:rPr lang="en-US" altLang="en-US" sz="2400" dirty="0">
                <a:latin typeface="Arial" panose="020B0604020202020204" pitchFamily="34" charset="0"/>
              </a:rPr>
              <a:t>Import the package member: </a:t>
            </a:r>
            <a:r>
              <a:rPr lang="en-US" altLang="en-US" dirty="0">
                <a:latin typeface="Arial" panose="020B0604020202020204" pitchFamily="34" charset="0"/>
              </a:rPr>
              <a:t>example - import </a:t>
            </a:r>
            <a:r>
              <a:rPr lang="en-US" altLang="en-US" dirty="0" err="1">
                <a:latin typeface="Arial" panose="020B0604020202020204" pitchFamily="34" charset="0"/>
              </a:rPr>
              <a:t>mypackage.Test</a:t>
            </a:r>
            <a:r>
              <a:rPr lang="en-US" altLang="en-US" dirty="0">
                <a:latin typeface="Arial" panose="020B0604020202020204" pitchFamily="34" charset="0"/>
              </a:rPr>
              <a:t>;</a:t>
            </a:r>
            <a:endParaRPr lang="en-US" altLang="en-US" sz="2400" dirty="0">
              <a:latin typeface="Arial" panose="020B0604020202020204" pitchFamily="34" charset="0"/>
            </a:endParaRPr>
          </a:p>
          <a:p>
            <a:pPr marL="914400" lvl="1" indent="-457200" eaLnBrk="0" fontAlgn="base" hangingPunct="0">
              <a:lnSpc>
                <a:spcPct val="100000"/>
              </a:lnSpc>
              <a:spcBef>
                <a:spcPts val="600"/>
              </a:spcBef>
              <a:spcAft>
                <a:spcPct val="0"/>
              </a:spcAft>
              <a:buSzTx/>
              <a:buFont typeface="+mj-lt"/>
              <a:buAutoNum type="arabicPeriod"/>
            </a:pPr>
            <a:r>
              <a:rPr lang="en-US" altLang="en-US" sz="2400" dirty="0">
                <a:latin typeface="Arial" panose="020B0604020202020204" pitchFamily="34" charset="0"/>
              </a:rPr>
              <a:t>Import the member's entire package: </a:t>
            </a:r>
            <a:r>
              <a:rPr lang="en-US" altLang="en-US" dirty="0">
                <a:latin typeface="Arial" panose="020B0604020202020204" pitchFamily="34" charset="0"/>
              </a:rPr>
              <a:t>example - import </a:t>
            </a:r>
            <a:r>
              <a:rPr lang="en-US" altLang="en-US" dirty="0" err="1">
                <a:latin typeface="Arial" panose="020B0604020202020204" pitchFamily="34" charset="0"/>
              </a:rPr>
              <a:t>mypackage</a:t>
            </a:r>
            <a:r>
              <a:rPr lang="en-US" altLang="en-US" dirty="0">
                <a:latin typeface="Arial" panose="020B0604020202020204" pitchFamily="34" charset="0"/>
              </a:rPr>
              <a:t>.*;</a:t>
            </a:r>
          </a:p>
          <a:p>
            <a:pPr eaLnBrk="0" fontAlgn="base" hangingPunct="0">
              <a:lnSpc>
                <a:spcPct val="100000"/>
              </a:lnSpc>
              <a:spcBef>
                <a:spcPts val="1800"/>
              </a:spcBef>
              <a:spcAft>
                <a:spcPct val="0"/>
              </a:spcAft>
              <a:buSzTx/>
            </a:pP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853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9D32-FADF-48E9-AA07-B1068D28F4E5}"/>
              </a:ext>
            </a:extLst>
          </p:cNvPr>
          <p:cNvSpPr>
            <a:spLocks noGrp="1"/>
          </p:cNvSpPr>
          <p:nvPr>
            <p:ph type="title"/>
          </p:nvPr>
        </p:nvSpPr>
        <p:spPr>
          <a:xfrm>
            <a:off x="2528185" y="-83127"/>
            <a:ext cx="6823632" cy="912162"/>
          </a:xfrm>
        </p:spPr>
        <p:txBody>
          <a:bodyPr>
            <a:normAutofit/>
          </a:bodyPr>
          <a:lstStyle/>
          <a:p>
            <a:r>
              <a:rPr lang="en-US" sz="4000" b="1" dirty="0"/>
              <a:t>Summary</a:t>
            </a:r>
            <a:r>
              <a:rPr lang="en-US" sz="4000" dirty="0"/>
              <a:t>*</a:t>
            </a:r>
          </a:p>
        </p:txBody>
      </p:sp>
      <p:sp>
        <p:nvSpPr>
          <p:cNvPr id="4" name="TextBox 3">
            <a:extLst>
              <a:ext uri="{FF2B5EF4-FFF2-40B4-BE49-F238E27FC236}">
                <a16:creationId xmlns:a16="http://schemas.microsoft.com/office/drawing/2014/main" id="{D50342BB-C761-4765-967C-6CAB29C27364}"/>
              </a:ext>
            </a:extLst>
          </p:cNvPr>
          <p:cNvSpPr txBox="1"/>
          <p:nvPr/>
        </p:nvSpPr>
        <p:spPr>
          <a:xfrm>
            <a:off x="4253344" y="6386945"/>
            <a:ext cx="7121237" cy="369332"/>
          </a:xfrm>
          <a:prstGeom prst="rect">
            <a:avLst/>
          </a:prstGeom>
          <a:noFill/>
        </p:spPr>
        <p:txBody>
          <a:bodyPr wrap="square" rtlCol="0">
            <a:spAutoFit/>
          </a:bodyPr>
          <a:lstStyle/>
          <a:p>
            <a:r>
              <a:rPr lang="en-US" dirty="0"/>
              <a:t>*Content taken from Oracle’s Java™ Tutorials</a:t>
            </a:r>
          </a:p>
        </p:txBody>
      </p:sp>
      <p:sp>
        <p:nvSpPr>
          <p:cNvPr id="3" name="Rectangle 1">
            <a:extLst>
              <a:ext uri="{FF2B5EF4-FFF2-40B4-BE49-F238E27FC236}">
                <a16:creationId xmlns:a16="http://schemas.microsoft.com/office/drawing/2014/main" id="{BF5FE61C-C347-48E0-A8CC-D498366F6FA6}"/>
              </a:ext>
            </a:extLst>
          </p:cNvPr>
          <p:cNvSpPr>
            <a:spLocks noGrp="1" noChangeArrowheads="1"/>
          </p:cNvSpPr>
          <p:nvPr>
            <p:ph idx="1"/>
          </p:nvPr>
        </p:nvSpPr>
        <p:spPr bwMode="auto">
          <a:xfrm>
            <a:off x="942853" y="878427"/>
            <a:ext cx="10681111"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ts val="120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Packages are EASY to use!!!</a:t>
            </a:r>
          </a:p>
          <a:p>
            <a:pPr marL="342900" marR="0" lvl="0" indent="-342900" algn="l" defTabSz="914400" rtl="0" eaLnBrk="0" fontAlgn="base" latinLnBrk="0" hangingPunct="0">
              <a:lnSpc>
                <a:spcPct val="100000"/>
              </a:lnSpc>
              <a:spcBef>
                <a:spcPts val="120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To put a source file in a package,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put “package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pkg_name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as the first statement in the source</a:t>
            </a:r>
          </a:p>
          <a:p>
            <a:pPr marL="457200" marR="0" lvl="0" indent="-457200" algn="l" defTabSz="914400" rtl="0" eaLnBrk="0" fontAlgn="base" latinLnBrk="0" hangingPunct="0">
              <a:lnSpc>
                <a:spcPct val="100000"/>
              </a:lnSpc>
              <a:spcBef>
                <a:spcPts val="1200"/>
              </a:spcBef>
              <a:spcAft>
                <a:spcPct val="0"/>
              </a:spcAft>
              <a:buClrTx/>
              <a:buSzTx/>
              <a:buFont typeface="+mj-lt"/>
              <a:buAutoNum type="arabicPeriod" startAt="3"/>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Eclipse takes care of most of the rest</a:t>
            </a:r>
          </a:p>
          <a:p>
            <a:pPr marL="457200" marR="0" lvl="0" indent="-457200" algn="l" defTabSz="914400" rtl="0" eaLnBrk="0" fontAlgn="base" latinLnBrk="0" hangingPunct="0">
              <a:lnSpc>
                <a:spcPct val="100000"/>
              </a:lnSpc>
              <a:spcBef>
                <a:spcPts val="1200"/>
              </a:spcBef>
              <a:spcAft>
                <a:spcPct val="0"/>
              </a:spcAft>
              <a:buClrTx/>
              <a:buSzTx/>
              <a:buFont typeface="+mj-lt"/>
              <a:buAutoNum type="arabicPeriod" startAt="3"/>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use a public type that's in a different package, you have three choices: </a:t>
            </a:r>
          </a:p>
          <a:p>
            <a:pPr marL="914400" lvl="1" indent="-457200" eaLnBrk="0" fontAlgn="base" hangingPunct="0">
              <a:lnSpc>
                <a:spcPct val="100000"/>
              </a:lnSpc>
              <a:spcBef>
                <a:spcPct val="0"/>
              </a:spcBef>
              <a:spcAft>
                <a:spcPct val="0"/>
              </a:spcAft>
              <a:buSzTx/>
              <a:buFont typeface="+mj-lt"/>
              <a:buAutoNum type="alphaLcParen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the fully qualified name of the type</a:t>
            </a:r>
          </a:p>
          <a:p>
            <a:pPr marL="914400" lvl="1" indent="-457200" eaLnBrk="0" fontAlgn="base" hangingPunct="0">
              <a:lnSpc>
                <a:spcPct val="100000"/>
              </a:lnSpc>
              <a:spcBef>
                <a:spcPct val="0"/>
              </a:spcBef>
              <a:spcAft>
                <a:spcPct val="0"/>
              </a:spcAft>
              <a:buSzTx/>
              <a:buFont typeface="+mj-lt"/>
              <a:buAutoNum type="alphaLcParen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import the type, or </a:t>
            </a:r>
          </a:p>
          <a:p>
            <a:pPr marL="914400" lvl="1" indent="-457200" eaLnBrk="0" fontAlgn="base" hangingPunct="0">
              <a:lnSpc>
                <a:spcPct val="100000"/>
              </a:lnSpc>
              <a:spcBef>
                <a:spcPct val="0"/>
              </a:spcBef>
              <a:spcAft>
                <a:spcPct val="0"/>
              </a:spcAft>
              <a:buSzTx/>
              <a:buFont typeface="+mj-lt"/>
              <a:buAutoNum type="alphaLcParen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import the entire package of which the type is a member.</a:t>
            </a:r>
          </a:p>
          <a:p>
            <a:pPr marL="342900" marR="0" lvl="0" indent="-342900" algn="l" defTabSz="914400" rtl="0" eaLnBrk="0" fontAlgn="base" latinLnBrk="0" hangingPunct="0">
              <a:lnSpc>
                <a:spcPct val="100000"/>
              </a:lnSpc>
              <a:spcBef>
                <a:spcPts val="1200"/>
              </a:spcBef>
              <a:spcAft>
                <a:spcPct val="0"/>
              </a:spcAft>
              <a:buClrTx/>
              <a:buSzTx/>
              <a:buFont typeface="+mj-lt"/>
              <a:buAutoNum type="arabicPeriod" startAt="3"/>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path names for a package's source and class files mirror the name of the package.</a:t>
            </a:r>
          </a:p>
          <a:p>
            <a:pPr marL="342900" marR="0" lvl="0" indent="-342900" algn="l" defTabSz="914400" rtl="0" eaLnBrk="0" fontAlgn="base" latinLnBrk="0" hangingPunct="0">
              <a:lnSpc>
                <a:spcPct val="100000"/>
              </a:lnSpc>
              <a:spcBef>
                <a:spcPts val="1200"/>
              </a:spcBef>
              <a:spcAft>
                <a:spcPct val="0"/>
              </a:spcAft>
              <a:buClrTx/>
              <a:buSzTx/>
              <a:buFont typeface="+mj-lt"/>
              <a:buAutoNum type="arabicPeriod" startAt="3"/>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you are compiling from the command line, you must set CLASSPATH so that the compiler and the JVM can find the .class files for your types.</a:t>
            </a:r>
          </a:p>
        </p:txBody>
      </p:sp>
    </p:spTree>
    <p:extLst>
      <p:ext uri="{BB962C8B-B14F-4D97-AF65-F5344CB8AC3E}">
        <p14:creationId xmlns:p14="http://schemas.microsoft.com/office/powerpoint/2010/main" val="2494154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208</TotalTime>
  <Words>455</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Packages</vt:lpstr>
      <vt:lpstr>Overview – packages in java*</vt:lpstr>
      <vt:lpstr>Creating a Package*</vt:lpstr>
      <vt:lpstr>Package naming conventions*</vt:lpstr>
      <vt:lpstr>CLASSPATH – where do the bins go?*</vt:lpstr>
      <vt:lpstr>Using Package Members*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Packages</dc:title>
  <dc:creator>Rob Alexander</dc:creator>
  <cp:lastModifiedBy>Rob Alexander</cp:lastModifiedBy>
  <cp:revision>13</cp:revision>
  <dcterms:created xsi:type="dcterms:W3CDTF">2018-01-20T14:23:07Z</dcterms:created>
  <dcterms:modified xsi:type="dcterms:W3CDTF">2018-01-20T17:51:18Z</dcterms:modified>
</cp:coreProperties>
</file>