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700" r:id="rId2"/>
  </p:sldMasterIdLst>
  <p:notesMasterIdLst>
    <p:notesMasterId r:id="rId28"/>
  </p:notesMasterIdLst>
  <p:sldIdLst>
    <p:sldId id="284" r:id="rId3"/>
    <p:sldId id="573" r:id="rId4"/>
    <p:sldId id="574" r:id="rId5"/>
    <p:sldId id="604" r:id="rId6"/>
    <p:sldId id="603" r:id="rId7"/>
    <p:sldId id="598" r:id="rId8"/>
    <p:sldId id="599" r:id="rId9"/>
    <p:sldId id="600" r:id="rId10"/>
    <p:sldId id="602" r:id="rId11"/>
    <p:sldId id="581" r:id="rId12"/>
    <p:sldId id="582" r:id="rId13"/>
    <p:sldId id="583" r:id="rId14"/>
    <p:sldId id="585" r:id="rId15"/>
    <p:sldId id="586" r:id="rId16"/>
    <p:sldId id="587" r:id="rId17"/>
    <p:sldId id="588" r:id="rId18"/>
    <p:sldId id="589" r:id="rId19"/>
    <p:sldId id="594" r:id="rId20"/>
    <p:sldId id="595" r:id="rId21"/>
    <p:sldId id="596" r:id="rId22"/>
    <p:sldId id="597" r:id="rId23"/>
    <p:sldId id="606" r:id="rId24"/>
    <p:sldId id="607" r:id="rId25"/>
    <p:sldId id="608" r:id="rId26"/>
    <p:sldId id="609" r:id="rId27"/>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Arial" pitchFamily="34" charset="0"/>
      </a:defRPr>
    </a:lvl1pPr>
    <a:lvl2pPr marL="457200" algn="ctr" rtl="0" fontAlgn="base">
      <a:spcBef>
        <a:spcPct val="0"/>
      </a:spcBef>
      <a:spcAft>
        <a:spcPct val="0"/>
      </a:spcAft>
      <a:defRPr sz="2400" kern="1200">
        <a:solidFill>
          <a:schemeClr val="tx1"/>
        </a:solidFill>
        <a:latin typeface="Times New Roman" pitchFamily="18" charset="0"/>
        <a:ea typeface="+mn-ea"/>
        <a:cs typeface="Arial" pitchFamily="34" charset="0"/>
      </a:defRPr>
    </a:lvl2pPr>
    <a:lvl3pPr marL="914400" algn="ctr" rtl="0" fontAlgn="base">
      <a:spcBef>
        <a:spcPct val="0"/>
      </a:spcBef>
      <a:spcAft>
        <a:spcPct val="0"/>
      </a:spcAft>
      <a:defRPr sz="2400" kern="1200">
        <a:solidFill>
          <a:schemeClr val="tx1"/>
        </a:solidFill>
        <a:latin typeface="Times New Roman" pitchFamily="18" charset="0"/>
        <a:ea typeface="+mn-ea"/>
        <a:cs typeface="Arial" pitchFamily="34" charset="0"/>
      </a:defRPr>
    </a:lvl3pPr>
    <a:lvl4pPr marL="1371600" algn="ctr" rtl="0" fontAlgn="base">
      <a:spcBef>
        <a:spcPct val="0"/>
      </a:spcBef>
      <a:spcAft>
        <a:spcPct val="0"/>
      </a:spcAft>
      <a:defRPr sz="2400" kern="1200">
        <a:solidFill>
          <a:schemeClr val="tx1"/>
        </a:solidFill>
        <a:latin typeface="Times New Roman" pitchFamily="18" charset="0"/>
        <a:ea typeface="+mn-ea"/>
        <a:cs typeface="Arial" pitchFamily="34" charset="0"/>
      </a:defRPr>
    </a:lvl4pPr>
    <a:lvl5pPr marL="1828800" algn="ctr" rtl="0" fontAlgn="base">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44"/>
    <a:srgbClr val="A84896"/>
    <a:srgbClr val="FF6699"/>
    <a:srgbClr val="CCFFCC"/>
    <a:srgbClr val="99FFCC"/>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39" autoAdjust="0"/>
    <p:restoredTop sz="94625" autoAdjust="0"/>
  </p:normalViewPr>
  <p:slideViewPr>
    <p:cSldViewPr>
      <p:cViewPr varScale="1">
        <p:scale>
          <a:sx n="79" d="100"/>
          <a:sy n="79" d="100"/>
        </p:scale>
        <p:origin x="42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58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 charset="0"/>
                <a:cs typeface="+mn-cs"/>
              </a:defRPr>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 charset="0"/>
                <a:cs typeface="+mn-cs"/>
              </a:defRPr>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 charset="0"/>
                <a:cs typeface="+mn-cs"/>
              </a:defRPr>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 charset="0"/>
                <a:cs typeface="+mn-cs"/>
              </a:defRPr>
            </a:lvl1pPr>
          </a:lstStyle>
          <a:p>
            <a:pPr>
              <a:defRPr/>
            </a:pPr>
            <a:fld id="{FC6ED63E-E1BB-4EC7-A1D1-DC39C57183EA}" type="slidenum">
              <a:rPr lang="en-US"/>
              <a:pPr>
                <a:defRPr/>
              </a:pPr>
              <a:t>‹#›</a:t>
            </a:fld>
            <a:endParaRPr lang="en-US"/>
          </a:p>
        </p:txBody>
      </p:sp>
    </p:spTree>
    <p:extLst>
      <p:ext uri="{BB962C8B-B14F-4D97-AF65-F5344CB8AC3E}">
        <p14:creationId xmlns:p14="http://schemas.microsoft.com/office/powerpoint/2010/main" val="15002057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66564" name="Slide Number Placeholder 3"/>
          <p:cNvSpPr>
            <a:spLocks noGrp="1"/>
          </p:cNvSpPr>
          <p:nvPr>
            <p:ph type="sldNum" sz="quarter" idx="5"/>
          </p:nvPr>
        </p:nvSpPr>
        <p:spPr>
          <a:noFill/>
        </p:spPr>
        <p:txBody>
          <a:bodyPr/>
          <a:lstStyle/>
          <a:p>
            <a:fld id="{769A4E30-EEA4-43CE-BB22-23D6443DF843}" type="slidenum">
              <a:rPr lang="en-US" smtClean="0">
                <a:latin typeface="Times New Roman" pitchFamily="18" charset="0"/>
                <a:cs typeface="Arial" pitchFamily="34" charset="0"/>
              </a:rPr>
              <a:pPr/>
              <a:t>1</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3537263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61D0BC-5704-4AF4-A9E1-8475D2D5A52D}" type="slidenum">
              <a:rPr lang="en-US" smtClean="0"/>
              <a:pPr/>
              <a:t>16</a:t>
            </a:fld>
            <a:endParaRPr lang="en-US"/>
          </a:p>
        </p:txBody>
      </p:sp>
    </p:spTree>
    <p:extLst>
      <p:ext uri="{BB962C8B-B14F-4D97-AF65-F5344CB8AC3E}">
        <p14:creationId xmlns:p14="http://schemas.microsoft.com/office/powerpoint/2010/main" val="1483297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57FBD-03C1-4D8C-AC1A-46B874BB51A6}" type="slidenum">
              <a:rPr lang="en-US" smtClean="0"/>
              <a:pPr/>
              <a:t>22</a:t>
            </a:fld>
            <a:endParaRPr lang="en-US"/>
          </a:p>
        </p:txBody>
      </p:sp>
    </p:spTree>
    <p:extLst>
      <p:ext uri="{BB962C8B-B14F-4D97-AF65-F5344CB8AC3E}">
        <p14:creationId xmlns:p14="http://schemas.microsoft.com/office/powerpoint/2010/main" val="3754589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57FBD-03C1-4D8C-AC1A-46B874BB51A6}" type="slidenum">
              <a:rPr lang="en-US" smtClean="0"/>
              <a:pPr/>
              <a:t>23</a:t>
            </a:fld>
            <a:endParaRPr lang="en-US"/>
          </a:p>
        </p:txBody>
      </p:sp>
    </p:spTree>
    <p:extLst>
      <p:ext uri="{BB962C8B-B14F-4D97-AF65-F5344CB8AC3E}">
        <p14:creationId xmlns:p14="http://schemas.microsoft.com/office/powerpoint/2010/main" val="2920179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57FBD-03C1-4D8C-AC1A-46B874BB51A6}" type="slidenum">
              <a:rPr lang="en-US" smtClean="0"/>
              <a:pPr/>
              <a:t>24</a:t>
            </a:fld>
            <a:endParaRPr lang="en-US"/>
          </a:p>
        </p:txBody>
      </p:sp>
    </p:spTree>
    <p:extLst>
      <p:ext uri="{BB962C8B-B14F-4D97-AF65-F5344CB8AC3E}">
        <p14:creationId xmlns:p14="http://schemas.microsoft.com/office/powerpoint/2010/main" val="2541705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57FBD-03C1-4D8C-AC1A-46B874BB51A6}" type="slidenum">
              <a:rPr lang="en-US" smtClean="0"/>
              <a:pPr/>
              <a:t>25</a:t>
            </a:fld>
            <a:endParaRPr lang="en-US"/>
          </a:p>
        </p:txBody>
      </p:sp>
    </p:spTree>
    <p:extLst>
      <p:ext uri="{BB962C8B-B14F-4D97-AF65-F5344CB8AC3E}">
        <p14:creationId xmlns:p14="http://schemas.microsoft.com/office/powerpoint/2010/main" val="2750833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CCFFCC"/>
        </a:solidFill>
        <a:effectLst/>
      </p:bgPr>
    </p:bg>
    <p:spTree>
      <p:nvGrpSpPr>
        <p:cNvPr id="1" name=""/>
        <p:cNvGrpSpPr/>
        <p:nvPr/>
      </p:nvGrpSpPr>
      <p:grpSpPr>
        <a:xfrm>
          <a:off x="0" y="0"/>
          <a:ext cx="0" cy="0"/>
          <a:chOff x="0" y="0"/>
          <a:chExt cx="0" cy="0"/>
        </a:xfrm>
      </p:grpSpPr>
      <p:sp>
        <p:nvSpPr>
          <p:cNvPr id="2" name="AutoShape 3"/>
          <p:cNvSpPr>
            <a:spLocks noChangeArrowheads="1"/>
          </p:cNvSpPr>
          <p:nvPr/>
        </p:nvSpPr>
        <p:spPr bwMode="auto">
          <a:xfrm flipH="1">
            <a:off x="0" y="1524000"/>
            <a:ext cx="9144000" cy="152400"/>
          </a:xfrm>
          <a:prstGeom prst="homePlate">
            <a:avLst>
              <a:gd name="adj" fmla="val 0"/>
            </a:avLst>
          </a:prstGeom>
          <a:gradFill rotWithShape="1">
            <a:gsLst>
              <a:gs pos="0">
                <a:schemeClr val="tx1"/>
              </a:gs>
              <a:gs pos="100000">
                <a:schemeClr val="tx1">
                  <a:gamma/>
                  <a:tint val="76078"/>
                  <a:invGamma/>
                </a:schemeClr>
              </a:gs>
            </a:gsLst>
            <a:lin ang="5400000" scaled="1"/>
          </a:gradFill>
          <a:ln w="9525">
            <a:noFill/>
            <a:miter lim="800000"/>
            <a:headEnd/>
            <a:tailEnd/>
          </a:ln>
          <a:effectLst/>
        </p:spPr>
        <p:txBody>
          <a:bodyPr wrap="none" anchor="ctr"/>
          <a:lstStyle/>
          <a:p>
            <a:pPr>
              <a:defRPr/>
            </a:pPr>
            <a:endParaRPr lang="en-US">
              <a:cs typeface="+mn-cs"/>
            </a:endParaRPr>
          </a:p>
        </p:txBody>
      </p:sp>
      <p:sp>
        <p:nvSpPr>
          <p:cNvPr id="3" name="Text Box 9"/>
          <p:cNvSpPr txBox="1">
            <a:spLocks noChangeArrowheads="1"/>
          </p:cNvSpPr>
          <p:nvPr userDrawn="1"/>
        </p:nvSpPr>
        <p:spPr bwMode="auto">
          <a:xfrm>
            <a:off x="1828800" y="2057400"/>
            <a:ext cx="5486400" cy="3195638"/>
          </a:xfrm>
          <a:prstGeom prst="rect">
            <a:avLst/>
          </a:prstGeom>
          <a:noFill/>
          <a:ln w="9525">
            <a:noFill/>
            <a:miter lim="800000"/>
            <a:headEnd/>
            <a:tailEnd/>
          </a:ln>
          <a:effectLst/>
        </p:spPr>
        <p:txBody>
          <a:bodyPr>
            <a:spAutoFit/>
          </a:bodyPr>
          <a:lstStyle/>
          <a:p>
            <a:pPr>
              <a:defRPr/>
            </a:pPr>
            <a:r>
              <a:rPr lang="en-US" b="1">
                <a:latin typeface="Arial" pitchFamily="34" charset="0"/>
                <a:cs typeface="+mn-cs"/>
              </a:rPr>
              <a:t>Starting Out with Java: </a:t>
            </a:r>
            <a:br>
              <a:rPr lang="en-US" b="1">
                <a:latin typeface="Arial" pitchFamily="34" charset="0"/>
                <a:cs typeface="+mn-cs"/>
              </a:rPr>
            </a:br>
            <a:r>
              <a:rPr lang="en-US" b="1">
                <a:latin typeface="Arial" pitchFamily="34" charset="0"/>
                <a:cs typeface="+mn-cs"/>
              </a:rPr>
              <a:t>From Control Structures through Objects</a:t>
            </a:r>
            <a:br>
              <a:rPr lang="en-US" b="1">
                <a:latin typeface="Arial" pitchFamily="34" charset="0"/>
                <a:cs typeface="+mn-cs"/>
              </a:rPr>
            </a:br>
            <a:endParaRPr lang="en-US" b="1">
              <a:latin typeface="Arial" pitchFamily="34" charset="0"/>
              <a:cs typeface="+mn-cs"/>
            </a:endParaRPr>
          </a:p>
          <a:p>
            <a:pPr>
              <a:defRPr/>
            </a:pPr>
            <a:r>
              <a:rPr lang="en-US" b="1">
                <a:latin typeface="Arial" pitchFamily="34" charset="0"/>
                <a:cs typeface="+mn-cs"/>
              </a:rPr>
              <a:t>Fifth Edition</a:t>
            </a:r>
          </a:p>
          <a:p>
            <a:pPr>
              <a:defRPr/>
            </a:pPr>
            <a:endParaRPr lang="en-US" b="1">
              <a:latin typeface="Arial" pitchFamily="34" charset="0"/>
              <a:cs typeface="+mn-cs"/>
            </a:endParaRPr>
          </a:p>
          <a:p>
            <a:pPr>
              <a:defRPr/>
            </a:pPr>
            <a:r>
              <a:rPr lang="en-US" b="1">
                <a:latin typeface="Arial" pitchFamily="34" charset="0"/>
                <a:cs typeface="+mn-cs"/>
              </a:rPr>
              <a:t>by Tony Gaddis</a:t>
            </a:r>
          </a:p>
          <a:p>
            <a:pPr>
              <a:spcBef>
                <a:spcPct val="50000"/>
              </a:spcBef>
              <a:defRPr/>
            </a:pPr>
            <a:endParaRPr lang="en-US">
              <a:latin typeface="Arial" pitchFamily="34" charset="0"/>
              <a:cs typeface="+mn-cs"/>
            </a:endParaRPr>
          </a:p>
        </p:txBody>
      </p:sp>
      <p:pic>
        <p:nvPicPr>
          <p:cNvPr id="4" name="Picture 10" descr="DG_Bar_Blue_USLetter_RGB"/>
          <p:cNvPicPr>
            <a:picLocks noChangeAspect="1" noChangeArrowheads="1"/>
          </p:cNvPicPr>
          <p:nvPr userDrawn="1"/>
        </p:nvPicPr>
        <p:blipFill>
          <a:blip r:embed="rId2" cstate="print"/>
          <a:srcRect/>
          <a:stretch>
            <a:fillRect/>
          </a:stretch>
        </p:blipFill>
        <p:spPr bwMode="auto">
          <a:xfrm>
            <a:off x="0" y="6248400"/>
            <a:ext cx="9144000" cy="6096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04FF19F3-C27A-438B-A779-8407EC8D212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3213"/>
            <a:ext cx="21526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3213"/>
            <a:ext cx="63055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BD3D4487-F3E7-4AB8-BF9B-4AC0DB3F9F0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609600" y="1632912"/>
            <a:ext cx="3200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defRPr/>
            </a:pPr>
            <a:r>
              <a:rPr lang="en-US" altLang="en-US" sz="6000" b="1" dirty="0" smtClean="0">
                <a:solidFill>
                  <a:srgbClr val="4B760B"/>
                </a:solidFill>
                <a:latin typeface="Tw Cen MT" panose="020B0602020104020603" pitchFamily="34" charset="0"/>
              </a:rPr>
              <a:t>Module 7</a:t>
            </a:r>
          </a:p>
        </p:txBody>
      </p:sp>
      <p:sp>
        <p:nvSpPr>
          <p:cNvPr id="3" name="Text Box 13"/>
          <p:cNvSpPr txBox="1">
            <a:spLocks noChangeArrowheads="1"/>
          </p:cNvSpPr>
          <p:nvPr userDrawn="1"/>
        </p:nvSpPr>
        <p:spPr bwMode="auto">
          <a:xfrm>
            <a:off x="685800" y="2590800"/>
            <a:ext cx="3048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US" altLang="en-US" sz="3600" b="1" dirty="0" smtClean="0">
                <a:solidFill>
                  <a:srgbClr val="000000"/>
                </a:solidFill>
                <a:latin typeface="Tw Cen MT" pitchFamily="34" charset="0"/>
              </a:rPr>
              <a:t>Objects and Classes</a:t>
            </a:r>
          </a:p>
        </p:txBody>
      </p:sp>
      <p:pic>
        <p:nvPicPr>
          <p:cNvPr id="5" name="Picture 4" descr="http://hepm-highered.pearsoned.com/mdb/bigcovers/7/0134038177_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22788" y="685800"/>
            <a:ext cx="38989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8180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9A4C25"/>
              </a:buClr>
              <a:defRPr/>
            </a:lvl1pPr>
            <a:lvl2pPr>
              <a:buClr>
                <a:srgbClr val="9A4C25"/>
              </a:buClr>
              <a:defRPr/>
            </a:lvl2pPr>
            <a:lvl3pPr>
              <a:buClr>
                <a:srgbClr val="9A4C25"/>
              </a:buClr>
              <a:defRPr/>
            </a:lvl3pPr>
            <a:lvl4pPr>
              <a:buClr>
                <a:srgbClr val="9A4C25"/>
              </a:buClr>
              <a:defRPr/>
            </a:lvl4pPr>
            <a:lvl5pPr>
              <a:buClr>
                <a:srgbClr val="9A4C25"/>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28048078-70A1-46EB-B56F-45B4C578260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12753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456DF4D7-3917-482C-94D4-A2BDF391FEE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71642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27550" y="1600200"/>
            <a:ext cx="4071938"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AD2092B4-D109-407D-9C4B-FCA98D5205C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440822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2658F693-28DD-40DB-9675-D002322616E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79397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E634135F-6B09-476E-962A-C6408616BB8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33399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713C83D7-F914-42C5-B047-00A8A6FE614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105483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F2994320-3A5C-4D51-9CCE-3FDAA321CE8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124096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7E178DDB-7C6F-4044-B19D-63B1F3E4DE6B}"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385561C2-3875-4A13-9F30-720F5D18FB0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0160829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7E891737-5186-4363-A46B-4A146B82529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794218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3213"/>
            <a:ext cx="21526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3213"/>
            <a:ext cx="63055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6A9467D9-E3A9-48A0-BEA2-9664BA90E40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7134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FC5B3037-3DDB-4BB4-8092-B1357F14F00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27550" y="1600200"/>
            <a:ext cx="4071938"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31E4C668-81BD-4E37-90AE-60CFBC1E410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r>
              <a:rPr lang="en-US"/>
              <a:t>1-</a:t>
            </a:r>
            <a:fld id="{68A2423B-038F-4E6E-A77F-671D7760389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r>
              <a:rPr lang="en-US"/>
              <a:t>1-</a:t>
            </a:r>
            <a:fld id="{4520BA7B-5316-4DAA-A42E-EE21600FB91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r>
              <a:rPr lang="en-US"/>
              <a:t>1-</a:t>
            </a:r>
            <a:fld id="{2C2916C2-DEA5-4E84-8506-E77BEC9E83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10BA8BF2-F480-40DC-8740-577CE1C0BDF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FFA0F7ED-0DC9-455B-9313-C9A0499D601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9026" name="AutoShape 2"/>
          <p:cNvSpPr>
            <a:spLocks noChangeArrowheads="1"/>
          </p:cNvSpPr>
          <p:nvPr userDrawn="1"/>
        </p:nvSpPr>
        <p:spPr bwMode="auto">
          <a:xfrm flipH="1">
            <a:off x="-1588" y="-9525"/>
            <a:ext cx="9140826" cy="2133600"/>
          </a:xfrm>
          <a:prstGeom prst="homePlate">
            <a:avLst>
              <a:gd name="adj" fmla="val 0"/>
            </a:avLst>
          </a:prstGeom>
          <a:gradFill rotWithShape="1">
            <a:gsLst>
              <a:gs pos="0">
                <a:srgbClr val="CCFFCC"/>
              </a:gs>
              <a:gs pos="100000">
                <a:srgbClr val="CCFFCC">
                  <a:gamma/>
                  <a:tint val="0"/>
                  <a:invGamma/>
                </a:srgbClr>
              </a:gs>
            </a:gsLst>
            <a:lin ang="5400000" scaled="1"/>
          </a:gradFill>
          <a:ln w="9525">
            <a:noFill/>
            <a:miter lim="800000"/>
            <a:headEnd/>
            <a:tailEnd/>
          </a:ln>
          <a:effectLst/>
        </p:spPr>
        <p:txBody>
          <a:bodyPr wrap="none" anchor="ctr"/>
          <a:lstStyle/>
          <a:p>
            <a:pPr>
              <a:defRPr/>
            </a:pPr>
            <a:endParaRPr lang="en-US">
              <a:cs typeface="+mn-cs"/>
            </a:endParaRPr>
          </a:p>
        </p:txBody>
      </p:sp>
      <p:sp>
        <p:nvSpPr>
          <p:cNvPr id="129027" name="Rectangle 3"/>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mj-lt"/>
                <a:cs typeface="+mn-cs"/>
              </a:defRPr>
            </a:lvl1pPr>
          </a:lstStyle>
          <a:p>
            <a:pPr>
              <a:defRPr/>
            </a:pPr>
            <a:r>
              <a:rPr lang="en-US"/>
              <a:t>1-</a:t>
            </a:r>
            <a:fld id="{5923EB6A-7CCF-4F66-BBF4-D94094B18A5B}" type="slidenum">
              <a:rPr lang="en-US"/>
              <a:pPr>
                <a:defRPr/>
              </a:pPr>
              <a:t>‹#›</a:t>
            </a:fld>
            <a:endParaRPr lang="en-US"/>
          </a:p>
        </p:txBody>
      </p:sp>
      <p:sp>
        <p:nvSpPr>
          <p:cNvPr id="129028" name="Rectangle 4"/>
          <p:cNvSpPr>
            <a:spLocks noChangeArrowheads="1"/>
          </p:cNvSpPr>
          <p:nvPr/>
        </p:nvSpPr>
        <p:spPr bwMode="auto">
          <a:xfrm>
            <a:off x="228600" y="6324600"/>
            <a:ext cx="5562600" cy="381000"/>
          </a:xfrm>
          <a:prstGeom prst="rect">
            <a:avLst/>
          </a:prstGeom>
          <a:noFill/>
          <a:ln w="9525">
            <a:noFill/>
            <a:miter lim="800000"/>
            <a:headEnd/>
            <a:tailEnd/>
          </a:ln>
        </p:spPr>
        <p:txBody>
          <a:bodyPr anchor="b"/>
          <a:lstStyle/>
          <a:p>
            <a:pPr algn="l" eaLnBrk="0" hangingPunct="0">
              <a:spcBef>
                <a:spcPct val="50000"/>
              </a:spcBef>
              <a:defRPr/>
            </a:pPr>
            <a:r>
              <a:rPr lang="en-US" sz="1200">
                <a:solidFill>
                  <a:srgbClr val="000000"/>
                </a:solidFill>
                <a:latin typeface=" Arial"/>
                <a:cs typeface="+mn-cs"/>
              </a:rPr>
              <a:t>©</a:t>
            </a:r>
            <a:r>
              <a:rPr lang="en-US" sz="1200" smtClean="0">
                <a:solidFill>
                  <a:srgbClr val="000000"/>
                </a:solidFill>
                <a:latin typeface=" Arial"/>
                <a:cs typeface="+mn-cs"/>
              </a:rPr>
              <a:t>2016 </a:t>
            </a:r>
            <a:r>
              <a:rPr lang="en-US" sz="1200" dirty="0">
                <a:solidFill>
                  <a:srgbClr val="000000"/>
                </a:solidFill>
                <a:latin typeface=" Arial"/>
                <a:cs typeface="+mn-cs"/>
              </a:rPr>
              <a:t>Pearson Education, Inc. Upper Saddle River, NJ. All Rights Reserved.</a:t>
            </a:r>
          </a:p>
        </p:txBody>
      </p:sp>
      <p:sp>
        <p:nvSpPr>
          <p:cNvPr id="2053" name="Rectangle 5"/>
          <p:cNvSpPr>
            <a:spLocks noGrp="1" noChangeArrowheads="1"/>
          </p:cNvSpPr>
          <p:nvPr>
            <p:ph type="title"/>
          </p:nvPr>
        </p:nvSpPr>
        <p:spPr bwMode="auto">
          <a:xfrm>
            <a:off x="304800" y="303213"/>
            <a:ext cx="86106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4" name="Rectangle 6"/>
          <p:cNvSpPr>
            <a:spLocks noGrp="1" noChangeArrowheads="1"/>
          </p:cNvSpPr>
          <p:nvPr>
            <p:ph type="body" idx="1"/>
          </p:nvPr>
        </p:nvSpPr>
        <p:spPr bwMode="auto">
          <a:xfrm>
            <a:off x="304800" y="1600200"/>
            <a:ext cx="8294688" cy="4572000"/>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9031" name="Rectangle 7"/>
          <p:cNvSpPr>
            <a:spLocks noChangeArrowheads="1"/>
          </p:cNvSpPr>
          <p:nvPr userDrawn="1"/>
        </p:nvSpPr>
        <p:spPr bwMode="auto">
          <a:xfrm>
            <a:off x="0" y="2349500"/>
            <a:ext cx="9144000" cy="0"/>
          </a:xfrm>
          <a:prstGeom prst="rect">
            <a:avLst/>
          </a:prstGeom>
          <a:noFill/>
          <a:ln w="9525">
            <a:noFill/>
            <a:miter lim="800000"/>
            <a:headEnd/>
            <a:tailEnd/>
          </a:ln>
          <a:effectLst/>
        </p:spPr>
        <p:txBody>
          <a:bodyPr>
            <a:spAutoFit/>
          </a:bodyPr>
          <a:lstStyle/>
          <a:p>
            <a:pPr>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dt="0"/>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itchFamily="34" charset="0"/>
          <a:cs typeface="Arial" pitchFamily="34" charset="0"/>
        </a:defRPr>
      </a:lvl2pPr>
      <a:lvl3pPr algn="l" rtl="0" eaLnBrk="0" fontAlgn="base" hangingPunct="0">
        <a:spcBef>
          <a:spcPct val="0"/>
        </a:spcBef>
        <a:spcAft>
          <a:spcPct val="0"/>
        </a:spcAft>
        <a:defRPr sz="3600">
          <a:solidFill>
            <a:schemeClr val="tx1"/>
          </a:solidFill>
          <a:latin typeface="Arial" pitchFamily="34" charset="0"/>
          <a:cs typeface="Arial" pitchFamily="34" charset="0"/>
        </a:defRPr>
      </a:lvl3pPr>
      <a:lvl4pPr algn="l" rtl="0" eaLnBrk="0" fontAlgn="base" hangingPunct="0">
        <a:spcBef>
          <a:spcPct val="0"/>
        </a:spcBef>
        <a:spcAft>
          <a:spcPct val="0"/>
        </a:spcAft>
        <a:defRPr sz="3600">
          <a:solidFill>
            <a:schemeClr val="tx1"/>
          </a:solidFill>
          <a:latin typeface="Arial" pitchFamily="34" charset="0"/>
          <a:cs typeface="Arial" pitchFamily="34" charset="0"/>
        </a:defRPr>
      </a:lvl4pPr>
      <a:lvl5pPr algn="l" rtl="0" eaLnBrk="0" fontAlgn="base" hangingPunct="0">
        <a:spcBef>
          <a:spcPct val="0"/>
        </a:spcBef>
        <a:spcAft>
          <a:spcPct val="0"/>
        </a:spcAft>
        <a:defRPr sz="3600">
          <a:solidFill>
            <a:schemeClr val="tx1"/>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rgbClr val="D885E3"/>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885E3"/>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D885E3"/>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rgbClr val="D885E3"/>
        </a:buClr>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D885E3"/>
        </a:buClr>
        <a:buChar char="»"/>
        <a:defRPr sz="2000">
          <a:solidFill>
            <a:schemeClr val="tx1"/>
          </a:solidFill>
          <a:latin typeface="+mn-lt"/>
          <a:cs typeface="+mn-cs"/>
        </a:defRPr>
      </a:lvl5pPr>
      <a:lvl6pPr marL="2514600" indent="-228600" algn="l" rtl="0" fontAlgn="base">
        <a:spcBef>
          <a:spcPct val="20000"/>
        </a:spcBef>
        <a:spcAft>
          <a:spcPct val="0"/>
        </a:spcAft>
        <a:buClr>
          <a:srgbClr val="D885E3"/>
        </a:buClr>
        <a:buChar char="»"/>
        <a:defRPr sz="2000">
          <a:solidFill>
            <a:schemeClr val="tx1"/>
          </a:solidFill>
          <a:latin typeface="+mn-lt"/>
          <a:cs typeface="+mn-cs"/>
        </a:defRPr>
      </a:lvl6pPr>
      <a:lvl7pPr marL="2971800" indent="-228600" algn="l" rtl="0" fontAlgn="base">
        <a:spcBef>
          <a:spcPct val="20000"/>
        </a:spcBef>
        <a:spcAft>
          <a:spcPct val="0"/>
        </a:spcAft>
        <a:buClr>
          <a:srgbClr val="D885E3"/>
        </a:buClr>
        <a:buChar char="»"/>
        <a:defRPr sz="2000">
          <a:solidFill>
            <a:schemeClr val="tx1"/>
          </a:solidFill>
          <a:latin typeface="+mn-lt"/>
          <a:cs typeface="+mn-cs"/>
        </a:defRPr>
      </a:lvl7pPr>
      <a:lvl8pPr marL="3429000" indent="-228600" algn="l" rtl="0" fontAlgn="base">
        <a:spcBef>
          <a:spcPct val="20000"/>
        </a:spcBef>
        <a:spcAft>
          <a:spcPct val="0"/>
        </a:spcAft>
        <a:buClr>
          <a:srgbClr val="D885E3"/>
        </a:buClr>
        <a:buChar char="»"/>
        <a:defRPr sz="2000">
          <a:solidFill>
            <a:schemeClr val="tx1"/>
          </a:solidFill>
          <a:latin typeface="+mn-lt"/>
          <a:cs typeface="+mn-cs"/>
        </a:defRPr>
      </a:lvl8pPr>
      <a:lvl9pPr marL="3886200" indent="-228600" algn="l" rtl="0" fontAlgn="base">
        <a:spcBef>
          <a:spcPct val="20000"/>
        </a:spcBef>
        <a:spcAft>
          <a:spcPct val="0"/>
        </a:spcAft>
        <a:buClr>
          <a:srgbClr val="D885E3"/>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9027" name="Rectangle 3"/>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panose="020B0604020202020204" pitchFamily="34" charset="0"/>
              </a:defRPr>
            </a:lvl1pPr>
          </a:lstStyle>
          <a:p>
            <a:pPr>
              <a:defRPr/>
            </a:pPr>
            <a:r>
              <a:rPr lang="en-US" altLang="en-US">
                <a:solidFill>
                  <a:srgbClr val="000000"/>
                </a:solidFill>
              </a:rPr>
              <a:t>1-</a:t>
            </a:r>
            <a:fld id="{6B9DE9DB-CCF4-450E-A0A4-7314FF3F5E88}" type="slidenum">
              <a:rPr lang="en-US" altLang="en-US">
                <a:solidFill>
                  <a:srgbClr val="000000"/>
                </a:solidFill>
              </a:rPr>
              <a:pPr>
                <a:defRPr/>
              </a:pPr>
              <a:t>‹#›</a:t>
            </a:fld>
            <a:endParaRPr lang="en-US" altLang="en-US">
              <a:solidFill>
                <a:srgbClr val="000000"/>
              </a:solidFill>
            </a:endParaRPr>
          </a:p>
        </p:txBody>
      </p:sp>
      <p:sp>
        <p:nvSpPr>
          <p:cNvPr id="1028" name="Rectangle 4"/>
          <p:cNvSpPr>
            <a:spLocks noChangeArrowheads="1"/>
          </p:cNvSpPr>
          <p:nvPr/>
        </p:nvSpPr>
        <p:spPr bwMode="auto">
          <a:xfrm>
            <a:off x="228600" y="6324600"/>
            <a:ext cx="556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l">
              <a:spcBef>
                <a:spcPct val="50000"/>
              </a:spcBef>
              <a:defRPr/>
            </a:pPr>
            <a:r>
              <a:rPr lang="en-US" altLang="en-US" sz="1200" dirty="0" smtClean="0">
                <a:solidFill>
                  <a:srgbClr val="000000"/>
                </a:solidFill>
                <a:latin typeface=" Arial"/>
              </a:rPr>
              <a:t>©2016 Pearson Education, Inc. Upper Saddle River, NJ. All Rights Reserved.</a:t>
            </a:r>
          </a:p>
        </p:txBody>
      </p:sp>
      <p:sp>
        <p:nvSpPr>
          <p:cNvPr id="2" name="Rectangle 5"/>
          <p:cNvSpPr>
            <a:spLocks noGrp="1" noChangeArrowheads="1"/>
          </p:cNvSpPr>
          <p:nvPr>
            <p:ph type="title"/>
          </p:nvPr>
        </p:nvSpPr>
        <p:spPr bwMode="auto">
          <a:xfrm>
            <a:off x="304800" y="303213"/>
            <a:ext cx="861060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9" name="Rectangle 6"/>
          <p:cNvSpPr>
            <a:spLocks noGrp="1" noChangeArrowheads="1"/>
          </p:cNvSpPr>
          <p:nvPr>
            <p:ph type="body" idx="1"/>
          </p:nvPr>
        </p:nvSpPr>
        <p:spPr bwMode="auto">
          <a:xfrm>
            <a:off x="304800" y="1600200"/>
            <a:ext cx="82946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Rectangle 7"/>
          <p:cNvSpPr>
            <a:spLocks noChangeArrowheads="1"/>
          </p:cNvSpPr>
          <p:nvPr userDrawn="1"/>
        </p:nvSpPr>
        <p:spPr bwMode="auto">
          <a:xfrm>
            <a:off x="0" y="2349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defRPr/>
            </a:pPr>
            <a:endParaRPr lang="en-US" altLang="en-US" smtClean="0">
              <a:solidFill>
                <a:srgbClr val="000000"/>
              </a:solidFill>
            </a:endParaRPr>
          </a:p>
        </p:txBody>
      </p:sp>
    </p:spTree>
    <p:extLst>
      <p:ext uri="{BB962C8B-B14F-4D97-AF65-F5344CB8AC3E}">
        <p14:creationId xmlns:p14="http://schemas.microsoft.com/office/powerpoint/2010/main" val="275067541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dt="0"/>
  <p:txStyles>
    <p:titleStyle>
      <a:lvl1pPr algn="l" rtl="0" eaLnBrk="0" fontAlgn="base" hangingPunct="0">
        <a:spcBef>
          <a:spcPct val="0"/>
        </a:spcBef>
        <a:spcAft>
          <a:spcPct val="0"/>
        </a:spcAft>
        <a:defRPr sz="3600">
          <a:solidFill>
            <a:srgbClr val="4B760B"/>
          </a:solidFill>
          <a:latin typeface="+mj-lt"/>
          <a:ea typeface="+mj-ea"/>
          <a:cs typeface="+mj-cs"/>
        </a:defRPr>
      </a:lvl1pPr>
      <a:lvl2pPr algn="l" rtl="0" eaLnBrk="0" fontAlgn="base" hangingPunct="0">
        <a:spcBef>
          <a:spcPct val="0"/>
        </a:spcBef>
        <a:spcAft>
          <a:spcPct val="0"/>
        </a:spcAft>
        <a:defRPr sz="3600">
          <a:solidFill>
            <a:srgbClr val="4B760B"/>
          </a:solidFill>
          <a:latin typeface="Arial" pitchFamily="34" charset="0"/>
          <a:cs typeface="Arial" pitchFamily="34" charset="0"/>
        </a:defRPr>
      </a:lvl2pPr>
      <a:lvl3pPr algn="l" rtl="0" eaLnBrk="0" fontAlgn="base" hangingPunct="0">
        <a:spcBef>
          <a:spcPct val="0"/>
        </a:spcBef>
        <a:spcAft>
          <a:spcPct val="0"/>
        </a:spcAft>
        <a:defRPr sz="3600">
          <a:solidFill>
            <a:srgbClr val="4B760B"/>
          </a:solidFill>
          <a:latin typeface="Arial" pitchFamily="34" charset="0"/>
          <a:cs typeface="Arial" pitchFamily="34" charset="0"/>
        </a:defRPr>
      </a:lvl3pPr>
      <a:lvl4pPr algn="l" rtl="0" eaLnBrk="0" fontAlgn="base" hangingPunct="0">
        <a:spcBef>
          <a:spcPct val="0"/>
        </a:spcBef>
        <a:spcAft>
          <a:spcPct val="0"/>
        </a:spcAft>
        <a:defRPr sz="3600">
          <a:solidFill>
            <a:srgbClr val="4B760B"/>
          </a:solidFill>
          <a:latin typeface="Arial" pitchFamily="34" charset="0"/>
          <a:cs typeface="Arial" pitchFamily="34" charset="0"/>
        </a:defRPr>
      </a:lvl4pPr>
      <a:lvl5pPr algn="l" rtl="0" eaLnBrk="0" fontAlgn="base" hangingPunct="0">
        <a:spcBef>
          <a:spcPct val="0"/>
        </a:spcBef>
        <a:spcAft>
          <a:spcPct val="0"/>
        </a:spcAft>
        <a:defRPr sz="3600">
          <a:solidFill>
            <a:srgbClr val="4B760B"/>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rgbClr val="4B760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4B760B"/>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4B760B"/>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rgbClr val="4B760B"/>
        </a:buClr>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4B760B"/>
        </a:buClr>
        <a:buChar char="»"/>
        <a:defRPr sz="2000">
          <a:solidFill>
            <a:schemeClr val="tx1"/>
          </a:solidFill>
          <a:latin typeface="+mn-lt"/>
          <a:cs typeface="+mn-cs"/>
        </a:defRPr>
      </a:lvl5pPr>
      <a:lvl6pPr marL="2514600" indent="-228600" algn="l" rtl="0" fontAlgn="base">
        <a:spcBef>
          <a:spcPct val="20000"/>
        </a:spcBef>
        <a:spcAft>
          <a:spcPct val="0"/>
        </a:spcAft>
        <a:buClr>
          <a:srgbClr val="D885E3"/>
        </a:buClr>
        <a:buChar char="»"/>
        <a:defRPr sz="2000">
          <a:solidFill>
            <a:schemeClr val="tx1"/>
          </a:solidFill>
          <a:latin typeface="+mn-lt"/>
          <a:cs typeface="+mn-cs"/>
        </a:defRPr>
      </a:lvl6pPr>
      <a:lvl7pPr marL="2971800" indent="-228600" algn="l" rtl="0" fontAlgn="base">
        <a:spcBef>
          <a:spcPct val="20000"/>
        </a:spcBef>
        <a:spcAft>
          <a:spcPct val="0"/>
        </a:spcAft>
        <a:buClr>
          <a:srgbClr val="D885E3"/>
        </a:buClr>
        <a:buChar char="»"/>
        <a:defRPr sz="2000">
          <a:solidFill>
            <a:schemeClr val="tx1"/>
          </a:solidFill>
          <a:latin typeface="+mn-lt"/>
          <a:cs typeface="+mn-cs"/>
        </a:defRPr>
      </a:lvl7pPr>
      <a:lvl8pPr marL="3429000" indent="-228600" algn="l" rtl="0" fontAlgn="base">
        <a:spcBef>
          <a:spcPct val="20000"/>
        </a:spcBef>
        <a:spcAft>
          <a:spcPct val="0"/>
        </a:spcAft>
        <a:buClr>
          <a:srgbClr val="D885E3"/>
        </a:buClr>
        <a:buChar char="»"/>
        <a:defRPr sz="2000">
          <a:solidFill>
            <a:schemeClr val="tx1"/>
          </a:solidFill>
          <a:latin typeface="+mn-lt"/>
          <a:cs typeface="+mn-cs"/>
        </a:defRPr>
      </a:lvl8pPr>
      <a:lvl9pPr marL="3886200" indent="-228600" algn="l" rtl="0" fontAlgn="base">
        <a:spcBef>
          <a:spcPct val="20000"/>
        </a:spcBef>
        <a:spcAft>
          <a:spcPct val="0"/>
        </a:spcAft>
        <a:buClr>
          <a:srgbClr val="D885E3"/>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fredosaurus.com/JavaBasics/methods/methods-25-call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ooks.google.com/books?id=bzp-BAAAQBAJ" TargetMode="External"/><Relationship Id="rId2" Type="http://schemas.openxmlformats.org/officeDocument/2006/relationships/hyperlink" Target="http://www.programcreek.com/2013/04/what-does-a-java-array-look-like-in-memor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i.stack.imgur.com/mtNjt.gif" TargetMode="External"/><Relationship Id="rId3" Type="http://schemas.openxmlformats.org/officeDocument/2006/relationships/image" Target="../media/image4.gif"/><Relationship Id="rId7" Type="http://schemas.openxmlformats.org/officeDocument/2006/relationships/hyperlink" Target="http://i.stack.imgur.com/xhF9B.gif" TargetMode="External"/><Relationship Id="rId2" Type="http://schemas.openxmlformats.org/officeDocument/2006/relationships/hyperlink" Target="http://stackoverflow.com/questions/869033/how-do-i-copy-an-object-in-java" TargetMode="External"/><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hyperlink" Target="http://i.stack.imgur.com/ZK4pQ.gi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docs.oracle.com/javase/specs/jvms/se7/html/jvms-2.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docs.oracle.com/cd/E13150_01/jrockit_jvm/jrockit/geninfo/diagnos/garbage_collec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herongyang.com/JVM/Data-Area-What-Are-Runtime-Data-Areas.html"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idx="4294967295"/>
          </p:nvPr>
        </p:nvSpPr>
        <p:spPr/>
        <p:txBody>
          <a:bodyPr/>
          <a:lstStyle/>
          <a:p>
            <a:pPr algn="ctr" eaLnBrk="1" hangingPunct="1"/>
            <a:r>
              <a:rPr lang="en-US" sz="4400" b="1" dirty="0" smtClean="0"/>
              <a:t>Java Memory Mapping</a:t>
            </a:r>
          </a:p>
        </p:txBody>
      </p:sp>
      <p:sp>
        <p:nvSpPr>
          <p:cNvPr id="5124" name="Rectangle 3"/>
          <p:cNvSpPr>
            <a:spLocks noGrp="1" noChangeArrowheads="1"/>
          </p:cNvSpPr>
          <p:nvPr>
            <p:ph type="body" idx="4294967295"/>
          </p:nvPr>
        </p:nvSpPr>
        <p:spPr>
          <a:xfrm>
            <a:off x="533400" y="2590800"/>
            <a:ext cx="8382000" cy="1524000"/>
          </a:xfrm>
        </p:spPr>
        <p:txBody>
          <a:bodyPr/>
          <a:lstStyle/>
          <a:p>
            <a:r>
              <a:rPr lang="en-US" sz="2800" dirty="0" smtClean="0">
                <a:latin typeface="+mj-lt"/>
              </a:rPr>
              <a:t>Some of the slides developed by </a:t>
            </a:r>
            <a:r>
              <a:rPr lang="en-US" sz="2800" dirty="0" err="1" smtClean="0">
                <a:latin typeface="+mj-lt"/>
              </a:rPr>
              <a:t>Surtej</a:t>
            </a:r>
            <a:r>
              <a:rPr lang="en-US" sz="2800" dirty="0" smtClean="0">
                <a:latin typeface="+mj-lt"/>
              </a:rPr>
              <a:t> </a:t>
            </a:r>
            <a:r>
              <a:rPr lang="en-US" sz="2800" dirty="0" err="1">
                <a:latin typeface="+mj-lt"/>
              </a:rPr>
              <a:t>Sarin</a:t>
            </a:r>
            <a:endParaRPr lang="en-US" sz="2800" dirty="0" smtClean="0">
              <a:latin typeface="+mj-lt"/>
            </a:endParaRPr>
          </a:p>
        </p:txBody>
      </p:sp>
      <p:sp>
        <p:nvSpPr>
          <p:cNvPr id="2" name="Slide Number Placeholder 1"/>
          <p:cNvSpPr>
            <a:spLocks noGrp="1"/>
          </p:cNvSpPr>
          <p:nvPr>
            <p:ph type="sldNum" sz="quarter" idx="10"/>
          </p:nvPr>
        </p:nvSpPr>
        <p:spPr/>
        <p:txBody>
          <a:bodyPr/>
          <a:lstStyle/>
          <a:p>
            <a:pPr>
              <a:defRPr/>
            </a:pPr>
            <a:r>
              <a:rPr lang="en-US" smtClean="0"/>
              <a:t>1-</a:t>
            </a:r>
            <a:fld id="{2C2916C2-DEA5-4E84-8506-E77BEC9E83A7}"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5013"/>
            <a:ext cx="7886700" cy="954187"/>
          </a:xfrm>
        </p:spPr>
        <p:txBody>
          <a:bodyPr/>
          <a:lstStyle/>
          <a:p>
            <a:r>
              <a:rPr lang="en-US" dirty="0"/>
              <a:t>References</a:t>
            </a:r>
            <a:r>
              <a:rPr lang="en-US" dirty="0" smtClean="0"/>
              <a:t> to objects</a:t>
            </a:r>
            <a:endParaRPr lang="en-US" dirty="0"/>
          </a:p>
        </p:txBody>
      </p:sp>
      <p:sp>
        <p:nvSpPr>
          <p:cNvPr id="3" name="Content Placeholder 2"/>
          <p:cNvSpPr>
            <a:spLocks noGrp="1"/>
          </p:cNvSpPr>
          <p:nvPr>
            <p:ph idx="1"/>
          </p:nvPr>
        </p:nvSpPr>
        <p:spPr>
          <a:xfrm>
            <a:off x="628650" y="1371600"/>
            <a:ext cx="7886700" cy="4790977"/>
          </a:xfrm>
        </p:spPr>
        <p:txBody>
          <a:bodyPr>
            <a:normAutofit/>
          </a:bodyPr>
          <a:lstStyle/>
          <a:p>
            <a:r>
              <a:rPr lang="en-US" sz="2400" dirty="0" smtClean="0">
                <a:cs typeface="Times New Roman" panose="02020603050405020304" pitchFamily="18" charset="0"/>
              </a:rPr>
              <a:t>A </a:t>
            </a:r>
            <a:r>
              <a:rPr lang="en-US" sz="2400" i="1" dirty="0" smtClean="0">
                <a:cs typeface="Times New Roman" panose="02020603050405020304" pitchFamily="18" charset="0"/>
              </a:rPr>
              <a:t>reference</a:t>
            </a:r>
            <a:r>
              <a:rPr lang="en-US" sz="2400" dirty="0" smtClean="0">
                <a:cs typeface="Times New Roman" panose="02020603050405020304" pitchFamily="18" charset="0"/>
              </a:rPr>
              <a:t> to an object is the address of the object’s memory location.</a:t>
            </a:r>
          </a:p>
          <a:p>
            <a:r>
              <a:rPr lang="en-US" sz="2400" dirty="0" smtClean="0">
                <a:cs typeface="Times New Roman" panose="02020603050405020304" pitchFamily="18" charset="0"/>
              </a:rPr>
              <a:t>For example:</a:t>
            </a:r>
          </a:p>
          <a:p>
            <a:pPr marL="0" indent="0">
              <a:buNone/>
            </a:pPr>
            <a:r>
              <a:rPr lang="en-US" sz="2400" dirty="0">
                <a:cs typeface="Times New Roman" panose="02020603050405020304" pitchFamily="18" charset="0"/>
              </a:rPr>
              <a:t> </a:t>
            </a:r>
            <a:r>
              <a:rPr lang="en-US" sz="2400" dirty="0" smtClean="0">
                <a:cs typeface="Times New Roman" panose="02020603050405020304" pitchFamily="18" charset="0"/>
              </a:rPr>
              <a:t>   </a:t>
            </a:r>
            <a:r>
              <a:rPr lang="en-US" sz="2000" dirty="0" smtClean="0">
                <a:cs typeface="Times New Roman" panose="02020603050405020304" pitchFamily="18" charset="0"/>
              </a:rPr>
              <a:t>String b = new String(“abc”);</a:t>
            </a:r>
          </a:p>
          <a:p>
            <a:r>
              <a:rPr lang="en-US" sz="2400" dirty="0">
                <a:cs typeface="Times New Roman" panose="02020603050405020304" pitchFamily="18" charset="0"/>
              </a:rPr>
              <a:t>The heap allocates memory for the new String object. </a:t>
            </a:r>
          </a:p>
          <a:p>
            <a:r>
              <a:rPr lang="en-US" sz="2400" dirty="0">
                <a:cs typeface="Times New Roman" panose="02020603050405020304" pitchFamily="18" charset="0"/>
              </a:rPr>
              <a:t>Suppose this object is stored in </a:t>
            </a:r>
            <a:r>
              <a:rPr lang="en-US" sz="2400" dirty="0" smtClean="0">
                <a:cs typeface="Times New Roman" panose="02020603050405020304" pitchFamily="18" charset="0"/>
              </a:rPr>
              <a:t>the </a:t>
            </a:r>
            <a:r>
              <a:rPr lang="en-US" sz="2400" i="1" dirty="0" smtClean="0">
                <a:solidFill>
                  <a:srgbClr val="0070C0"/>
                </a:solidFill>
                <a:cs typeface="Times New Roman" panose="02020603050405020304" pitchFamily="18" charset="0"/>
              </a:rPr>
              <a:t>memory address </a:t>
            </a:r>
            <a:r>
              <a:rPr lang="en-US" sz="2400" i="1" dirty="0">
                <a:solidFill>
                  <a:srgbClr val="0070C0"/>
                </a:solidFill>
                <a:cs typeface="Times New Roman" panose="02020603050405020304" pitchFamily="18" charset="0"/>
              </a:rPr>
              <a:t>1010</a:t>
            </a:r>
            <a:r>
              <a:rPr lang="en-US" sz="2400" dirty="0" smtClean="0">
                <a:cs typeface="Times New Roman" panose="02020603050405020304" pitchFamily="18" charset="0"/>
              </a:rPr>
              <a:t>.</a:t>
            </a:r>
          </a:p>
          <a:p>
            <a:r>
              <a:rPr lang="en-US" sz="2400" dirty="0" smtClean="0">
                <a:cs typeface="Times New Roman" panose="02020603050405020304" pitchFamily="18" charset="0"/>
              </a:rPr>
              <a:t>Here is what it would look like memory:</a:t>
            </a:r>
            <a:endParaRPr lang="en-US" sz="2400" dirty="0">
              <a:cs typeface="Times New Roman" panose="02020603050405020304" pitchFamily="18" charset="0"/>
            </a:endParaRPr>
          </a:p>
          <a:p>
            <a:pPr marL="0" indent="0">
              <a:buNone/>
            </a:pPr>
            <a:endParaRPr lang="en-US" sz="2400" dirty="0" smtClean="0">
              <a:cs typeface="Times New Roman" panose="02020603050405020304" pitchFamily="18" charset="0"/>
            </a:endParaRPr>
          </a:p>
        </p:txBody>
      </p:sp>
      <p:sp>
        <p:nvSpPr>
          <p:cNvPr id="4" name="TextBox 3"/>
          <p:cNvSpPr txBox="1"/>
          <p:nvPr/>
        </p:nvSpPr>
        <p:spPr>
          <a:xfrm>
            <a:off x="628651" y="4600444"/>
            <a:ext cx="2085158" cy="461665"/>
          </a:xfrm>
          <a:prstGeom prst="rect">
            <a:avLst/>
          </a:prstGeom>
          <a:noFill/>
        </p:spPr>
        <p:txBody>
          <a:bodyPr wrap="square" rtlCol="0">
            <a:spAutoFit/>
          </a:bodyPr>
          <a:lstStyle/>
          <a:p>
            <a:pPr algn="ctr"/>
            <a:r>
              <a:rPr lang="en-US" dirty="0" smtClean="0"/>
              <a:t>Stack</a:t>
            </a:r>
            <a:endParaRPr lang="en-US" dirty="0"/>
          </a:p>
        </p:txBody>
      </p:sp>
      <p:sp>
        <p:nvSpPr>
          <p:cNvPr id="5" name="TextBox 4"/>
          <p:cNvSpPr txBox="1"/>
          <p:nvPr/>
        </p:nvSpPr>
        <p:spPr>
          <a:xfrm>
            <a:off x="2558515" y="4589497"/>
            <a:ext cx="2085158" cy="461665"/>
          </a:xfrm>
          <a:prstGeom prst="rect">
            <a:avLst/>
          </a:prstGeom>
          <a:noFill/>
        </p:spPr>
        <p:txBody>
          <a:bodyPr wrap="square" rtlCol="0">
            <a:spAutoFit/>
          </a:bodyPr>
          <a:lstStyle/>
          <a:p>
            <a:pPr algn="ctr"/>
            <a:r>
              <a:rPr lang="en-US" dirty="0" smtClean="0"/>
              <a:t>Heap</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252372899"/>
              </p:ext>
            </p:extLst>
          </p:nvPr>
        </p:nvGraphicFramePr>
        <p:xfrm>
          <a:off x="1348223" y="4980724"/>
          <a:ext cx="774148" cy="1680819"/>
        </p:xfrm>
        <a:graphic>
          <a:graphicData uri="http://schemas.openxmlformats.org/drawingml/2006/table">
            <a:tbl>
              <a:tblPr firstRow="1" bandRow="1">
                <a:tableStyleId>{5C22544A-7EE6-4342-B048-85BDC9FD1C3A}</a:tableStyleId>
              </a:tblPr>
              <a:tblGrid>
                <a:gridCol w="774148">
                  <a:extLst>
                    <a:ext uri="{9D8B030D-6E8A-4147-A177-3AD203B41FA5}">
                      <a16:colId xmlns:a16="http://schemas.microsoft.com/office/drawing/2014/main" val="244623477"/>
                    </a:ext>
                  </a:extLst>
                </a:gridCol>
              </a:tblGrid>
              <a:tr h="560273">
                <a:tc>
                  <a:txBody>
                    <a:bodyPr/>
                    <a:lstStyle/>
                    <a:p>
                      <a:pPr algn="ctr"/>
                      <a:endParaRPr lang="en-US" dirty="0"/>
                    </a:p>
                  </a:txBody>
                  <a:tcPr marL="68580" marR="68580"/>
                </a:tc>
                <a:extLst>
                  <a:ext uri="{0D108BD9-81ED-4DB2-BD59-A6C34878D82A}">
                    <a16:rowId xmlns:a16="http://schemas.microsoft.com/office/drawing/2014/main" val="3911329685"/>
                  </a:ext>
                </a:extLst>
              </a:tr>
              <a:tr h="560273">
                <a:tc>
                  <a:txBody>
                    <a:bodyPr/>
                    <a:lstStyle/>
                    <a:p>
                      <a:pPr algn="ctr"/>
                      <a:endParaRPr lang="en-US" dirty="0"/>
                    </a:p>
                  </a:txBody>
                  <a:tcPr marL="68580" marR="68580"/>
                </a:tc>
                <a:extLst>
                  <a:ext uri="{0D108BD9-81ED-4DB2-BD59-A6C34878D82A}">
                    <a16:rowId xmlns:a16="http://schemas.microsoft.com/office/drawing/2014/main" val="172912793"/>
                  </a:ext>
                </a:extLst>
              </a:tr>
              <a:tr h="560273">
                <a:tc>
                  <a:txBody>
                    <a:bodyPr/>
                    <a:lstStyle/>
                    <a:p>
                      <a:pPr algn="ctr"/>
                      <a:r>
                        <a:rPr lang="en-US" dirty="0" smtClean="0"/>
                        <a:t>1010</a:t>
                      </a:r>
                      <a:endParaRPr lang="en-US" dirty="0"/>
                    </a:p>
                  </a:txBody>
                  <a:tcPr marL="68580" marR="68580"/>
                </a:tc>
                <a:extLst>
                  <a:ext uri="{0D108BD9-81ED-4DB2-BD59-A6C34878D82A}">
                    <a16:rowId xmlns:a16="http://schemas.microsoft.com/office/drawing/2014/main" val="3935914766"/>
                  </a:ext>
                </a:extLst>
              </a:tr>
            </a:tbl>
          </a:graphicData>
        </a:graphic>
      </p:graphicFrame>
      <p:sp>
        <p:nvSpPr>
          <p:cNvPr id="7" name="Rounded Rectangle 6"/>
          <p:cNvSpPr/>
          <p:nvPr/>
        </p:nvSpPr>
        <p:spPr>
          <a:xfrm>
            <a:off x="2956157" y="4969776"/>
            <a:ext cx="2272251" cy="16917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090062" y="6103999"/>
            <a:ext cx="317633" cy="461665"/>
          </a:xfrm>
          <a:prstGeom prst="rect">
            <a:avLst/>
          </a:prstGeom>
          <a:noFill/>
        </p:spPr>
        <p:txBody>
          <a:bodyPr wrap="square" rtlCol="0">
            <a:spAutoFit/>
          </a:bodyPr>
          <a:lstStyle/>
          <a:p>
            <a:r>
              <a:rPr lang="en-US" dirty="0" smtClean="0"/>
              <a:t>p</a:t>
            </a:r>
            <a:endParaRPr lang="en-US" dirty="0"/>
          </a:p>
        </p:txBody>
      </p:sp>
      <p:cxnSp>
        <p:nvCxnSpPr>
          <p:cNvPr id="10" name="Straight Arrow Connector 9"/>
          <p:cNvCxnSpPr/>
          <p:nvPr/>
        </p:nvCxnSpPr>
        <p:spPr>
          <a:xfrm flipV="1">
            <a:off x="2122371" y="5616861"/>
            <a:ext cx="1858192" cy="7700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3203025" y="5196406"/>
            <a:ext cx="877903" cy="461665"/>
          </a:xfrm>
          <a:prstGeom prst="rect">
            <a:avLst/>
          </a:prstGeom>
          <a:noFill/>
        </p:spPr>
        <p:txBody>
          <a:bodyPr wrap="square" rtlCol="0">
            <a:spAutoFit/>
          </a:bodyPr>
          <a:lstStyle/>
          <a:p>
            <a:r>
              <a:rPr lang="en-US" dirty="0" smtClean="0"/>
              <a:t>1010</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398620170"/>
              </p:ext>
            </p:extLst>
          </p:nvPr>
        </p:nvGraphicFramePr>
        <p:xfrm>
          <a:off x="4024579" y="5246021"/>
          <a:ext cx="495300" cy="370840"/>
        </p:xfrm>
        <a:graphic>
          <a:graphicData uri="http://schemas.openxmlformats.org/drawingml/2006/table">
            <a:tbl>
              <a:tblPr firstRow="1" bandRow="1">
                <a:tableStyleId>{F5AB1C69-6EDB-4FF4-983F-18BD219EF322}</a:tableStyleId>
              </a:tblPr>
              <a:tblGrid>
                <a:gridCol w="495300">
                  <a:extLst>
                    <a:ext uri="{9D8B030D-6E8A-4147-A177-3AD203B41FA5}">
                      <a16:colId xmlns:a16="http://schemas.microsoft.com/office/drawing/2014/main" val="20000"/>
                    </a:ext>
                  </a:extLst>
                </a:gridCol>
              </a:tblGrid>
              <a:tr h="370840">
                <a:tc>
                  <a:txBody>
                    <a:bodyPr/>
                    <a:lstStyle/>
                    <a:p>
                      <a:r>
                        <a:rPr lang="en-US" dirty="0" smtClean="0"/>
                        <a:t>abc</a:t>
                      </a:r>
                      <a:endParaRPr lang="en-US" dirty="0"/>
                    </a:p>
                  </a:txBody>
                  <a:tcPr marL="68580" marR="68580"/>
                </a:tc>
                <a:extLst>
                  <a:ext uri="{0D108BD9-81ED-4DB2-BD59-A6C34878D82A}">
                    <a16:rowId xmlns:a16="http://schemas.microsoft.com/office/drawing/2014/main" val="10000"/>
                  </a:ext>
                </a:extLst>
              </a:tr>
            </a:tbl>
          </a:graphicData>
        </a:graphic>
      </p:graphicFrame>
      <p:sp>
        <p:nvSpPr>
          <p:cNvPr id="11" name="Slide Number Placeholder 10"/>
          <p:cNvSpPr>
            <a:spLocks noGrp="1"/>
          </p:cNvSpPr>
          <p:nvPr>
            <p:ph type="sldNum" sz="quarter" idx="10"/>
          </p:nvPr>
        </p:nvSpPr>
        <p:spPr/>
        <p:txBody>
          <a:bodyPr/>
          <a:lstStyle/>
          <a:p>
            <a:pPr>
              <a:defRPr/>
            </a:pPr>
            <a:r>
              <a:rPr lang="en-US" smtClean="0"/>
              <a:t>1-</a:t>
            </a:r>
            <a:fld id="{7E178DDB-7C6F-4044-B19D-63B1F3E4DE6B}" type="slidenum">
              <a:rPr lang="en-US" smtClean="0"/>
              <a:pPr>
                <a:defRPr/>
              </a:pPr>
              <a:t>10</a:t>
            </a:fld>
            <a:endParaRPr lang="en-US"/>
          </a:p>
        </p:txBody>
      </p:sp>
    </p:spTree>
    <p:extLst>
      <p:ext uri="{BB962C8B-B14F-4D97-AF65-F5344CB8AC3E}">
        <p14:creationId xmlns:p14="http://schemas.microsoft.com/office/powerpoint/2010/main" val="3431686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calls</a:t>
            </a:r>
            <a:endParaRPr lang="en-US" dirty="0"/>
          </a:p>
        </p:txBody>
      </p:sp>
      <p:sp>
        <p:nvSpPr>
          <p:cNvPr id="3" name="Content Placeholder 2"/>
          <p:cNvSpPr>
            <a:spLocks noGrp="1"/>
          </p:cNvSpPr>
          <p:nvPr>
            <p:ph idx="1"/>
          </p:nvPr>
        </p:nvSpPr>
        <p:spPr/>
        <p:txBody>
          <a:bodyPr>
            <a:noAutofit/>
          </a:bodyPr>
          <a:lstStyle/>
          <a:p>
            <a:pPr marL="285750" lvl="1" indent="-285750"/>
            <a:r>
              <a:rPr lang="en-US" sz="2200" dirty="0">
                <a:cs typeface="Times New Roman" panose="02020603050405020304" pitchFamily="18" charset="0"/>
              </a:rPr>
              <a:t>When a method is called, it requires memory to store information</a:t>
            </a:r>
            <a:r>
              <a:rPr lang="en-US" sz="2200" dirty="0" smtClean="0">
                <a:cs typeface="Times New Roman" panose="02020603050405020304" pitchFamily="18" charset="0"/>
              </a:rPr>
              <a:t>.</a:t>
            </a:r>
            <a:endParaRPr lang="en-US" sz="2200" dirty="0">
              <a:cs typeface="Times New Roman" panose="02020603050405020304" pitchFamily="18" charset="0"/>
            </a:endParaRPr>
          </a:p>
          <a:p>
            <a:pPr marL="285750" lvl="1" indent="-285750"/>
            <a:r>
              <a:rPr lang="en-US" sz="2200" dirty="0">
                <a:cs typeface="Times New Roman" panose="02020603050405020304" pitchFamily="18" charset="0"/>
              </a:rPr>
              <a:t>A </a:t>
            </a:r>
            <a:r>
              <a:rPr lang="en-US" sz="2200" i="1" dirty="0">
                <a:cs typeface="Times New Roman" panose="02020603050405020304" pitchFamily="18" charset="0"/>
              </a:rPr>
              <a:t>call stack </a:t>
            </a:r>
            <a:r>
              <a:rPr lang="en-US" sz="2200" dirty="0">
                <a:cs typeface="Times New Roman" panose="02020603050405020304" pitchFamily="18" charset="0"/>
              </a:rPr>
              <a:t>is </a:t>
            </a:r>
            <a:r>
              <a:rPr lang="en-US" sz="2200" dirty="0" smtClean="0">
                <a:cs typeface="Times New Roman" panose="02020603050405020304" pitchFamily="18" charset="0"/>
              </a:rPr>
              <a:t>the memory </a:t>
            </a:r>
            <a:r>
              <a:rPr lang="en-US" sz="2200" dirty="0">
                <a:cs typeface="Times New Roman" panose="02020603050405020304" pitchFamily="18" charset="0"/>
              </a:rPr>
              <a:t>allocated to hold a return address and </a:t>
            </a:r>
            <a:r>
              <a:rPr lang="en-US" sz="2200" dirty="0" smtClean="0">
                <a:cs typeface="Times New Roman" panose="02020603050405020304" pitchFamily="18" charset="0"/>
              </a:rPr>
              <a:t>the local </a:t>
            </a:r>
            <a:r>
              <a:rPr lang="en-US" sz="2200" dirty="0">
                <a:cs typeface="Times New Roman" panose="02020603050405020304" pitchFamily="18" charset="0"/>
              </a:rPr>
              <a:t>variables</a:t>
            </a:r>
            <a:r>
              <a:rPr lang="en-US" sz="2200" dirty="0" smtClean="0">
                <a:cs typeface="Times New Roman" panose="02020603050405020304" pitchFamily="18" charset="0"/>
              </a:rPr>
              <a:t>.</a:t>
            </a:r>
            <a:endParaRPr lang="en-US" sz="2200" dirty="0">
              <a:cs typeface="Times New Roman" panose="02020603050405020304" pitchFamily="18" charset="0"/>
            </a:endParaRPr>
          </a:p>
          <a:p>
            <a:pPr marL="285750" lvl="1" indent="-285750"/>
            <a:r>
              <a:rPr lang="en-US" sz="2200" dirty="0">
                <a:cs typeface="Times New Roman" panose="02020603050405020304" pitchFamily="18" charset="0"/>
              </a:rPr>
              <a:t>A </a:t>
            </a:r>
            <a:r>
              <a:rPr lang="en-US" sz="2200" i="1" dirty="0">
                <a:cs typeface="Times New Roman" panose="02020603050405020304" pitchFamily="18" charset="0"/>
              </a:rPr>
              <a:t>stack frame </a:t>
            </a:r>
            <a:r>
              <a:rPr lang="en-US" sz="2200" dirty="0">
                <a:cs typeface="Times New Roman" panose="02020603050405020304" pitchFamily="18" charset="0"/>
              </a:rPr>
              <a:t>is storage on the call stack that is </a:t>
            </a:r>
            <a:r>
              <a:rPr lang="en-US" sz="2200" dirty="0" smtClean="0">
                <a:cs typeface="Times New Roman" panose="02020603050405020304" pitchFamily="18" charset="0"/>
              </a:rPr>
              <a:t>generated at when a method is called.</a:t>
            </a:r>
            <a:endParaRPr lang="en-US" sz="2200" dirty="0">
              <a:cs typeface="Times New Roman" panose="02020603050405020304" pitchFamily="18" charset="0"/>
            </a:endParaRPr>
          </a:p>
          <a:p>
            <a:pPr marL="285750" lvl="1" indent="-285750"/>
            <a:r>
              <a:rPr lang="en-US" sz="2200" dirty="0" smtClean="0">
                <a:cs typeface="Times New Roman" panose="02020603050405020304" pitchFamily="18" charset="0"/>
              </a:rPr>
              <a:t>A </a:t>
            </a:r>
            <a:r>
              <a:rPr lang="en-US" sz="2200" i="1" dirty="0" smtClean="0">
                <a:cs typeface="Times New Roman" panose="02020603050405020304" pitchFamily="18" charset="0"/>
              </a:rPr>
              <a:t>call sequence</a:t>
            </a:r>
            <a:r>
              <a:rPr lang="en-US" sz="2200" dirty="0" smtClean="0">
                <a:cs typeface="Times New Roman" panose="02020603050405020304" pitchFamily="18" charset="0"/>
              </a:rPr>
              <a:t> describes the process of calling a method</a:t>
            </a:r>
            <a:endParaRPr lang="en-US" sz="2200" dirty="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r>
              <a:rPr lang="en-US" smtClean="0"/>
              <a:t>1-</a:t>
            </a:r>
            <a:fld id="{7E178DDB-7C6F-4044-B19D-63B1F3E4DE6B}" type="slidenum">
              <a:rPr lang="en-US" smtClean="0"/>
              <a:pPr>
                <a:defRPr/>
              </a:pPr>
              <a:t>11</a:t>
            </a:fld>
            <a:endParaRPr lang="en-US"/>
          </a:p>
        </p:txBody>
      </p:sp>
    </p:spTree>
    <p:extLst>
      <p:ext uri="{BB962C8B-B14F-4D97-AF65-F5344CB8AC3E}">
        <p14:creationId xmlns:p14="http://schemas.microsoft.com/office/powerpoint/2010/main" val="248606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1723"/>
            <a:ext cx="8610600" cy="992187"/>
          </a:xfrm>
        </p:spPr>
        <p:txBody>
          <a:bodyPr>
            <a:normAutofit/>
          </a:bodyPr>
          <a:lstStyle/>
          <a:p>
            <a:pPr lvl="1" algn="l" rtl="0">
              <a:lnSpc>
                <a:spcPct val="90000"/>
              </a:lnSpc>
              <a:spcBef>
                <a:spcPct val="0"/>
              </a:spcBef>
            </a:pPr>
            <a:r>
              <a:rPr lang="en-US" sz="4400" kern="1200" dirty="0">
                <a:solidFill>
                  <a:schemeClr val="tx1"/>
                </a:solidFill>
                <a:latin typeface="+mj-lt"/>
                <a:ea typeface="+mj-ea"/>
                <a:cs typeface="+mj-cs"/>
              </a:rPr>
              <a:t>The steps of a call sequence</a:t>
            </a:r>
          </a:p>
        </p:txBody>
      </p:sp>
      <p:sp>
        <p:nvSpPr>
          <p:cNvPr id="3" name="Content Placeholder 2"/>
          <p:cNvSpPr>
            <a:spLocks noGrp="1"/>
          </p:cNvSpPr>
          <p:nvPr>
            <p:ph idx="1"/>
          </p:nvPr>
        </p:nvSpPr>
        <p:spPr>
          <a:xfrm>
            <a:off x="228600" y="990600"/>
            <a:ext cx="8763000" cy="4959986"/>
          </a:xfrm>
        </p:spPr>
        <p:txBody>
          <a:bodyPr>
            <a:noAutofit/>
          </a:bodyPr>
          <a:lstStyle/>
          <a:p>
            <a:pPr marL="914400" lvl="1" indent="-514350">
              <a:buFont typeface="+mj-lt"/>
              <a:buAutoNum type="arabicPeriod"/>
            </a:pPr>
            <a:r>
              <a:rPr lang="en-US" sz="1600" dirty="0">
                <a:cs typeface="Times New Roman" panose="02020603050405020304" pitchFamily="18" charset="0"/>
              </a:rPr>
              <a:t>Argument lists are evaluated from </a:t>
            </a:r>
            <a:r>
              <a:rPr lang="en-US" sz="1600" dirty="0" smtClean="0">
                <a:cs typeface="Times New Roman" panose="02020603050405020304" pitchFamily="18" charset="0"/>
              </a:rPr>
              <a:t>left-to-right</a:t>
            </a:r>
            <a:endParaRPr lang="en-US" sz="1600" dirty="0">
              <a:cs typeface="Times New Roman" panose="02020603050405020304" pitchFamily="18" charset="0"/>
            </a:endParaRPr>
          </a:p>
          <a:p>
            <a:pPr marL="1314450" lvl="2" indent="-514350"/>
            <a:r>
              <a:rPr lang="en-US" sz="1600" dirty="0">
                <a:cs typeface="Times New Roman" panose="02020603050405020304" pitchFamily="18" charset="0"/>
              </a:rPr>
              <a:t>An expression must be evaluated before the call is made and this excludes variable or literals.</a:t>
            </a:r>
          </a:p>
          <a:p>
            <a:pPr marL="914400" lvl="1" indent="-514350">
              <a:buFont typeface="+mj-lt"/>
              <a:buAutoNum type="arabicPeriod"/>
            </a:pPr>
            <a:r>
              <a:rPr lang="en-US" sz="1600" dirty="0">
                <a:cs typeface="Times New Roman" panose="02020603050405020304" pitchFamily="18" charset="0"/>
              </a:rPr>
              <a:t>A new stack frame is pushed on the call stack</a:t>
            </a:r>
          </a:p>
          <a:p>
            <a:pPr marL="1314450" lvl="2" indent="-514350"/>
            <a:r>
              <a:rPr lang="en-US" sz="1600" dirty="0">
                <a:cs typeface="Times New Roman" panose="02020603050405020304" pitchFamily="18" charset="0"/>
              </a:rPr>
              <a:t>A parameter and local variable is stored and is reserved in the stack frame.</a:t>
            </a:r>
          </a:p>
          <a:p>
            <a:pPr marL="1314450" lvl="2" indent="-514350"/>
            <a:r>
              <a:rPr lang="en-US" sz="1600" dirty="0">
                <a:cs typeface="Times New Roman" panose="02020603050405020304" pitchFamily="18" charset="0"/>
              </a:rPr>
              <a:t>Method returns are saved automatically.</a:t>
            </a:r>
          </a:p>
          <a:p>
            <a:pPr marL="914400" lvl="1" indent="-514350">
              <a:buFont typeface="+mj-lt"/>
              <a:buAutoNum type="arabicPeriod"/>
            </a:pPr>
            <a:r>
              <a:rPr lang="en-US" sz="1600" dirty="0">
                <a:cs typeface="Times New Roman" panose="02020603050405020304" pitchFamily="18" charset="0"/>
              </a:rPr>
              <a:t>Parameters are initialized</a:t>
            </a:r>
          </a:p>
          <a:p>
            <a:pPr marL="1314450" lvl="2" indent="-514350"/>
            <a:r>
              <a:rPr lang="en-US" sz="1600" dirty="0">
                <a:cs typeface="Times New Roman" panose="02020603050405020304" pitchFamily="18" charset="0"/>
              </a:rPr>
              <a:t>Evaluated arguments are assigned to local parameters in the called method.</a:t>
            </a:r>
          </a:p>
          <a:p>
            <a:pPr marL="914400" lvl="1" indent="-514350">
              <a:buFont typeface="+mj-lt"/>
              <a:buAutoNum type="arabicPeriod"/>
            </a:pPr>
            <a:r>
              <a:rPr lang="en-US" sz="1600" dirty="0">
                <a:cs typeface="Times New Roman" panose="02020603050405020304" pitchFamily="18" charset="0"/>
              </a:rPr>
              <a:t>Method </a:t>
            </a:r>
            <a:r>
              <a:rPr lang="en-US" sz="1600" dirty="0" smtClean="0">
                <a:cs typeface="Times New Roman" panose="02020603050405020304" pitchFamily="18" charset="0"/>
              </a:rPr>
              <a:t>execution</a:t>
            </a:r>
            <a:endParaRPr lang="en-US" sz="1600" dirty="0">
              <a:cs typeface="Times New Roman" panose="02020603050405020304" pitchFamily="18" charset="0"/>
            </a:endParaRPr>
          </a:p>
          <a:p>
            <a:pPr marL="1314450" lvl="2" indent="-514350"/>
            <a:r>
              <a:rPr lang="en-US" sz="1600" dirty="0">
                <a:cs typeface="Times New Roman" panose="02020603050405020304" pitchFamily="18" charset="0"/>
              </a:rPr>
              <a:t>Once the stack frame has been initialized the method starts to execute.</a:t>
            </a:r>
          </a:p>
          <a:p>
            <a:pPr marL="1314450" lvl="2" indent="-514350"/>
            <a:r>
              <a:rPr lang="en-US" sz="1600" dirty="0" smtClean="0">
                <a:cs typeface="Times New Roman" panose="02020603050405020304" pitchFamily="18" charset="0"/>
              </a:rPr>
              <a:t>A </a:t>
            </a:r>
            <a:r>
              <a:rPr lang="en-US" sz="1600" dirty="0">
                <a:cs typeface="Times New Roman" panose="02020603050405020304" pitchFamily="18" charset="0"/>
              </a:rPr>
              <a:t>method may make a call to another </a:t>
            </a:r>
            <a:r>
              <a:rPr lang="en-US" sz="1600" dirty="0" smtClean="0">
                <a:cs typeface="Times New Roman" panose="02020603050405020304" pitchFamily="18" charset="0"/>
              </a:rPr>
              <a:t>method. If so, this </a:t>
            </a:r>
            <a:r>
              <a:rPr lang="en-US" sz="1600" dirty="0">
                <a:cs typeface="Times New Roman" panose="02020603050405020304" pitchFamily="18" charset="0"/>
              </a:rPr>
              <a:t>will push and pop its stack frames on the call stack.</a:t>
            </a:r>
          </a:p>
          <a:p>
            <a:pPr marL="914400" lvl="1" indent="-514350">
              <a:lnSpc>
                <a:spcPct val="100000"/>
              </a:lnSpc>
              <a:buFont typeface="+mj-lt"/>
              <a:buAutoNum type="arabicPeriod"/>
            </a:pPr>
            <a:r>
              <a:rPr lang="en-US" sz="1600" dirty="0">
                <a:cs typeface="Times New Roman" panose="02020603050405020304" pitchFamily="18" charset="0"/>
              </a:rPr>
              <a:t>Method return</a:t>
            </a:r>
          </a:p>
          <a:p>
            <a:pPr marL="1314450" lvl="2" indent="-514350"/>
            <a:r>
              <a:rPr lang="en-US" sz="1600" dirty="0">
                <a:cs typeface="Times New Roman" panose="02020603050405020304" pitchFamily="18" charset="0"/>
              </a:rPr>
              <a:t>This happens when the method is completed or a return statement is encountered. </a:t>
            </a:r>
          </a:p>
          <a:p>
            <a:pPr marL="1314450" lvl="2" indent="-514350"/>
            <a:r>
              <a:rPr lang="en-US" sz="1600" dirty="0">
                <a:cs typeface="Times New Roman" panose="02020603050405020304" pitchFamily="18" charset="0"/>
              </a:rPr>
              <a:t>Methods that are not void </a:t>
            </a:r>
            <a:r>
              <a:rPr lang="en-US" sz="1600" dirty="0" smtClean="0">
                <a:cs typeface="Times New Roman" panose="02020603050405020304" pitchFamily="18" charset="0"/>
              </a:rPr>
              <a:t>return </a:t>
            </a:r>
            <a:r>
              <a:rPr lang="en-US" sz="1600" dirty="0">
                <a:cs typeface="Times New Roman" panose="02020603050405020304" pitchFamily="18" charset="0"/>
              </a:rPr>
              <a:t>a value, which is passed back to the calling method.</a:t>
            </a:r>
          </a:p>
          <a:p>
            <a:pPr marL="1314450" lvl="2" indent="-514350"/>
            <a:r>
              <a:rPr lang="en-US" sz="1600" dirty="0">
                <a:cs typeface="Times New Roman" panose="02020603050405020304" pitchFamily="18" charset="0"/>
              </a:rPr>
              <a:t>The stack frame storage for the called method is then </a:t>
            </a:r>
            <a:r>
              <a:rPr lang="en-US" sz="1600" dirty="0" smtClean="0">
                <a:cs typeface="Times New Roman" panose="02020603050405020304" pitchFamily="18" charset="0"/>
              </a:rPr>
              <a:t>“popped” </a:t>
            </a:r>
            <a:r>
              <a:rPr lang="en-US" sz="1600" dirty="0">
                <a:cs typeface="Times New Roman" panose="02020603050405020304" pitchFamily="18" charset="0"/>
              </a:rPr>
              <a:t>off the call stack. In other words, a pointer is moved to the previous stack frame and </a:t>
            </a:r>
            <a:r>
              <a:rPr lang="en-US" sz="1600" dirty="0" smtClean="0">
                <a:cs typeface="Times New Roman" panose="02020603050405020304" pitchFamily="18" charset="0"/>
              </a:rPr>
              <a:t>now the </a:t>
            </a:r>
            <a:r>
              <a:rPr lang="en-US" sz="1600" dirty="0">
                <a:cs typeface="Times New Roman" panose="02020603050405020304" pitchFamily="18" charset="0"/>
              </a:rPr>
              <a:t>current stack frame can </a:t>
            </a:r>
            <a:r>
              <a:rPr lang="en-US" sz="1600" dirty="0" smtClean="0">
                <a:cs typeface="Times New Roman" panose="02020603050405020304" pitchFamily="18" charset="0"/>
              </a:rPr>
              <a:t>be called by </a:t>
            </a:r>
            <a:r>
              <a:rPr lang="en-US" sz="1600" dirty="0">
                <a:cs typeface="Times New Roman" panose="02020603050405020304" pitchFamily="18" charset="0"/>
              </a:rPr>
              <a:t>other methods. </a:t>
            </a:r>
          </a:p>
          <a:p>
            <a:pPr marL="1314450" lvl="2" indent="-514350"/>
            <a:r>
              <a:rPr lang="en-US" sz="1600" dirty="0" smtClean="0">
                <a:cs typeface="Times New Roman" panose="02020603050405020304" pitchFamily="18" charset="0"/>
              </a:rPr>
              <a:t>The calling </a:t>
            </a:r>
            <a:r>
              <a:rPr lang="en-US" sz="1600" dirty="0">
                <a:cs typeface="Times New Roman" panose="02020603050405020304" pitchFamily="18" charset="0"/>
              </a:rPr>
              <a:t>method continues to execute from the spot where the method was called</a:t>
            </a:r>
            <a:r>
              <a:rPr lang="en-US" sz="1600" dirty="0" smtClean="0">
                <a:cs typeface="Times New Roman" panose="02020603050405020304" pitchFamily="18" charset="0"/>
              </a:rPr>
              <a:t>.</a:t>
            </a:r>
            <a:endParaRPr lang="en-US" sz="1600" dirty="0">
              <a:cs typeface="Times New Roman" panose="02020603050405020304" pitchFamily="18" charset="0"/>
            </a:endParaRPr>
          </a:p>
          <a:p>
            <a:pPr marL="800100" lvl="2" indent="0">
              <a:buNone/>
            </a:pPr>
            <a:r>
              <a:rPr lang="en-US" sz="1200" dirty="0">
                <a:hlinkClick r:id="rId2"/>
              </a:rPr>
              <a:t>http://</a:t>
            </a:r>
            <a:r>
              <a:rPr lang="en-US" sz="1200" dirty="0" smtClean="0">
                <a:hlinkClick r:id="rId2"/>
              </a:rPr>
              <a:t>www.fredosaurus.com/JavaBasics/methods/methods-25-calls.html</a:t>
            </a:r>
            <a:endParaRPr lang="en-US" sz="1200" dirty="0"/>
          </a:p>
        </p:txBody>
      </p:sp>
      <p:sp>
        <p:nvSpPr>
          <p:cNvPr id="4" name="Slide Number Placeholder 3"/>
          <p:cNvSpPr>
            <a:spLocks noGrp="1"/>
          </p:cNvSpPr>
          <p:nvPr>
            <p:ph type="sldNum" sz="quarter" idx="10"/>
          </p:nvPr>
        </p:nvSpPr>
        <p:spPr/>
        <p:txBody>
          <a:bodyPr/>
          <a:lstStyle/>
          <a:p>
            <a:pPr>
              <a:defRPr/>
            </a:pPr>
            <a:r>
              <a:rPr lang="en-US" smtClean="0"/>
              <a:t>1-</a:t>
            </a:r>
            <a:fld id="{7E178DDB-7C6F-4044-B19D-63B1F3E4DE6B}" type="slidenum">
              <a:rPr lang="en-US" smtClean="0"/>
              <a:pPr>
                <a:defRPr/>
              </a:pPr>
              <a:t>12</a:t>
            </a:fld>
            <a:endParaRPr lang="en-US"/>
          </a:p>
        </p:txBody>
      </p:sp>
    </p:spTree>
    <p:extLst>
      <p:ext uri="{BB962C8B-B14F-4D97-AF65-F5344CB8AC3E}">
        <p14:creationId xmlns:p14="http://schemas.microsoft.com/office/powerpoint/2010/main" val="3313438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3213"/>
            <a:ext cx="8610600" cy="763587"/>
          </a:xfrm>
        </p:spPr>
        <p:txBody>
          <a:bodyPr/>
          <a:lstStyle/>
          <a:p>
            <a:r>
              <a:rPr lang="en-US" dirty="0" smtClean="0"/>
              <a:t>Array allocation</a:t>
            </a:r>
            <a:endParaRPr lang="en-US" dirty="0"/>
          </a:p>
        </p:txBody>
      </p:sp>
      <p:sp>
        <p:nvSpPr>
          <p:cNvPr id="3" name="Content Placeholder 2"/>
          <p:cNvSpPr>
            <a:spLocks noGrp="1"/>
          </p:cNvSpPr>
          <p:nvPr>
            <p:ph idx="1"/>
          </p:nvPr>
        </p:nvSpPr>
        <p:spPr>
          <a:xfrm>
            <a:off x="228600" y="990600"/>
            <a:ext cx="8763000" cy="4351337"/>
          </a:xfrm>
        </p:spPr>
        <p:txBody>
          <a:bodyPr>
            <a:noAutofit/>
          </a:bodyPr>
          <a:lstStyle/>
          <a:p>
            <a:r>
              <a:rPr lang="en-US" sz="1600" dirty="0">
                <a:cs typeface="Times New Roman" panose="02020603050405020304" pitchFamily="18" charset="0"/>
              </a:rPr>
              <a:t>In Java, </a:t>
            </a:r>
            <a:r>
              <a:rPr lang="en-US" sz="1600" dirty="0" smtClean="0">
                <a:cs typeface="Times New Roman" panose="02020603050405020304" pitchFamily="18" charset="0"/>
              </a:rPr>
              <a:t>an </a:t>
            </a:r>
            <a:r>
              <a:rPr lang="en-US" sz="1600" i="1" dirty="0" smtClean="0">
                <a:cs typeface="Times New Roman" panose="02020603050405020304" pitchFamily="18" charset="0"/>
              </a:rPr>
              <a:t>array</a:t>
            </a:r>
            <a:r>
              <a:rPr lang="en-US" sz="1600" dirty="0" smtClean="0">
                <a:cs typeface="Times New Roman" panose="02020603050405020304" pitchFamily="18" charset="0"/>
              </a:rPr>
              <a:t> stores either a </a:t>
            </a:r>
            <a:r>
              <a:rPr lang="en-US" sz="1600" dirty="0">
                <a:cs typeface="Times New Roman" panose="02020603050405020304" pitchFamily="18" charset="0"/>
              </a:rPr>
              <a:t>primitive </a:t>
            </a:r>
            <a:r>
              <a:rPr lang="en-US" sz="1600" dirty="0" smtClean="0">
                <a:cs typeface="Times New Roman" panose="02020603050405020304" pitchFamily="18" charset="0"/>
              </a:rPr>
              <a:t>value </a:t>
            </a:r>
            <a:r>
              <a:rPr lang="en-US" sz="1600" dirty="0">
                <a:cs typeface="Times New Roman" panose="02020603050405020304" pitchFamily="18" charset="0"/>
              </a:rPr>
              <a:t>or </a:t>
            </a:r>
            <a:r>
              <a:rPr lang="en-US" sz="1600" dirty="0" smtClean="0">
                <a:cs typeface="Times New Roman" panose="02020603050405020304" pitchFamily="18" charset="0"/>
              </a:rPr>
              <a:t>a reference to an object.</a:t>
            </a:r>
          </a:p>
          <a:p>
            <a:r>
              <a:rPr lang="en-US" sz="1600" dirty="0" smtClean="0">
                <a:cs typeface="Times New Roman" panose="02020603050405020304" pitchFamily="18" charset="0"/>
              </a:rPr>
              <a:t>Arrays are treated the same way in memory as objects.</a:t>
            </a:r>
          </a:p>
          <a:p>
            <a:r>
              <a:rPr lang="en-US" sz="1600" dirty="0" smtClean="0">
                <a:cs typeface="Times New Roman" panose="02020603050405020304" pitchFamily="18" charset="0"/>
              </a:rPr>
              <a:t>When an array is declared, it is not assigned a</a:t>
            </a:r>
            <a:r>
              <a:rPr lang="en-US" sz="1600" dirty="0">
                <a:cs typeface="Times New Roman" panose="02020603050405020304" pitchFamily="18" charset="0"/>
              </a:rPr>
              <a:t> memory </a:t>
            </a:r>
            <a:r>
              <a:rPr lang="en-US" sz="1600" dirty="0" smtClean="0">
                <a:cs typeface="Times New Roman" panose="02020603050405020304" pitchFamily="18" charset="0"/>
              </a:rPr>
              <a:t>address. The array reference is automatically assigned </a:t>
            </a:r>
            <a:r>
              <a:rPr lang="en-US" sz="1600" dirty="0">
                <a:cs typeface="Times New Roman" panose="02020603050405020304" pitchFamily="18" charset="0"/>
              </a:rPr>
              <a:t>the value </a:t>
            </a:r>
            <a:r>
              <a:rPr lang="en-US" sz="1600" i="1" dirty="0">
                <a:cs typeface="Times New Roman" panose="02020603050405020304" pitchFamily="18" charset="0"/>
              </a:rPr>
              <a:t>null</a:t>
            </a:r>
            <a:r>
              <a:rPr lang="en-US" sz="1600" dirty="0">
                <a:cs typeface="Times New Roman" panose="02020603050405020304" pitchFamily="18" charset="0"/>
              </a:rPr>
              <a:t>, </a:t>
            </a:r>
            <a:r>
              <a:rPr lang="en-US" sz="1600" dirty="0" smtClean="0">
                <a:cs typeface="Times New Roman" panose="02020603050405020304" pitchFamily="18" charset="0"/>
              </a:rPr>
              <a:t>meaning that the </a:t>
            </a:r>
            <a:r>
              <a:rPr lang="en-US" sz="1600" dirty="0">
                <a:cs typeface="Times New Roman" panose="02020603050405020304" pitchFamily="18" charset="0"/>
              </a:rPr>
              <a:t>identifier is not associated with a</a:t>
            </a:r>
            <a:r>
              <a:rPr lang="en-US" sz="1600" dirty="0" smtClean="0">
                <a:cs typeface="Times New Roman" panose="02020603050405020304" pitchFamily="18" charset="0"/>
              </a:rPr>
              <a:t> </a:t>
            </a:r>
            <a:r>
              <a:rPr lang="en-US" sz="1600" dirty="0">
                <a:cs typeface="Times New Roman" panose="02020603050405020304" pitchFamily="18" charset="0"/>
              </a:rPr>
              <a:t>memory </a:t>
            </a:r>
            <a:r>
              <a:rPr lang="en-US" sz="1600" dirty="0" smtClean="0">
                <a:cs typeface="Times New Roman" panose="02020603050405020304" pitchFamily="18" charset="0"/>
              </a:rPr>
              <a:t>address. It is important to note, an </a:t>
            </a:r>
            <a:r>
              <a:rPr lang="en-US" sz="1600" dirty="0">
                <a:cs typeface="Times New Roman" panose="02020603050405020304" pitchFamily="18" charset="0"/>
              </a:rPr>
              <a:t>array </a:t>
            </a:r>
            <a:r>
              <a:rPr lang="en-US" sz="1600" dirty="0" smtClean="0">
                <a:cs typeface="Times New Roman" panose="02020603050405020304" pitchFamily="18" charset="0"/>
              </a:rPr>
              <a:t>does not </a:t>
            </a:r>
            <a:r>
              <a:rPr lang="en-US" sz="1600" dirty="0">
                <a:cs typeface="Times New Roman" panose="02020603050405020304" pitchFamily="18" charset="0"/>
              </a:rPr>
              <a:t>explicitly </a:t>
            </a:r>
            <a:r>
              <a:rPr lang="en-US" sz="1600" dirty="0" smtClean="0">
                <a:cs typeface="Times New Roman" panose="02020603050405020304" pitchFamily="18" charset="0"/>
              </a:rPr>
              <a:t>need to be assigned null</a:t>
            </a:r>
            <a:r>
              <a:rPr lang="en-US" sz="1600" dirty="0">
                <a:cs typeface="Times New Roman" panose="02020603050405020304" pitchFamily="18" charset="0"/>
              </a:rPr>
              <a:t>.</a:t>
            </a:r>
          </a:p>
          <a:p>
            <a:pPr marL="457200" lvl="1" indent="0">
              <a:buNone/>
            </a:pPr>
            <a:r>
              <a:rPr lang="en-US" sz="1600" dirty="0" err="1" smtClean="0">
                <a:cs typeface="Times New Roman" panose="02020603050405020304" pitchFamily="18" charset="0"/>
              </a:rPr>
              <a:t>int</a:t>
            </a:r>
            <a:r>
              <a:rPr lang="en-US" sz="1600" dirty="0" smtClean="0">
                <a:cs typeface="Times New Roman" panose="02020603050405020304" pitchFamily="18" charset="0"/>
              </a:rPr>
              <a:t> </a:t>
            </a:r>
            <a:r>
              <a:rPr lang="en-US" sz="1600" dirty="0">
                <a:cs typeface="Times New Roman" panose="02020603050405020304" pitchFamily="18" charset="0"/>
              </a:rPr>
              <a:t>[ ] </a:t>
            </a:r>
            <a:r>
              <a:rPr lang="en-US" sz="1600" dirty="0" err="1">
                <a:cs typeface="Times New Roman" panose="02020603050405020304" pitchFamily="18" charset="0"/>
              </a:rPr>
              <a:t>arr</a:t>
            </a:r>
            <a:r>
              <a:rPr lang="en-US" sz="1600" dirty="0">
                <a:cs typeface="Times New Roman" panose="02020603050405020304" pitchFamily="18" charset="0"/>
              </a:rPr>
              <a:t>;</a:t>
            </a:r>
          </a:p>
          <a:p>
            <a:pPr marL="457200" lvl="1" indent="0">
              <a:buNone/>
            </a:pPr>
            <a:r>
              <a:rPr lang="en-US" sz="1600" dirty="0" err="1" smtClean="0">
                <a:cs typeface="Times New Roman" panose="02020603050405020304" pitchFamily="18" charset="0"/>
              </a:rPr>
              <a:t>int</a:t>
            </a:r>
            <a:r>
              <a:rPr lang="en-US" sz="1600" dirty="0" smtClean="0">
                <a:cs typeface="Times New Roman" panose="02020603050405020304" pitchFamily="18" charset="0"/>
              </a:rPr>
              <a:t> </a:t>
            </a:r>
            <a:r>
              <a:rPr lang="en-US" sz="1600" dirty="0">
                <a:cs typeface="Times New Roman" panose="02020603050405020304" pitchFamily="18" charset="0"/>
              </a:rPr>
              <a:t>[ ] </a:t>
            </a:r>
            <a:r>
              <a:rPr lang="en-US" sz="1600" dirty="0" err="1" smtClean="0">
                <a:cs typeface="Times New Roman" panose="02020603050405020304" pitchFamily="18" charset="0"/>
              </a:rPr>
              <a:t>arr</a:t>
            </a:r>
            <a:r>
              <a:rPr lang="en-US" sz="1600" dirty="0" smtClean="0">
                <a:cs typeface="Times New Roman" panose="02020603050405020304" pitchFamily="18" charset="0"/>
              </a:rPr>
              <a:t> </a:t>
            </a:r>
            <a:r>
              <a:rPr lang="en-US" sz="1600" dirty="0">
                <a:cs typeface="Times New Roman" panose="02020603050405020304" pitchFamily="18" charset="0"/>
              </a:rPr>
              <a:t>= </a:t>
            </a:r>
            <a:r>
              <a:rPr lang="en-US" sz="1600" dirty="0" smtClean="0">
                <a:cs typeface="Times New Roman" panose="02020603050405020304" pitchFamily="18" charset="0"/>
              </a:rPr>
              <a:t>null</a:t>
            </a:r>
            <a:r>
              <a:rPr lang="en-US" sz="1600" dirty="0">
                <a:cs typeface="Times New Roman" panose="02020603050405020304" pitchFamily="18" charset="0"/>
              </a:rPr>
              <a:t>;</a:t>
            </a:r>
          </a:p>
          <a:p>
            <a:r>
              <a:rPr lang="en-US" sz="1600" dirty="0">
                <a:cs typeface="Times New Roman" panose="02020603050405020304" pitchFamily="18" charset="0"/>
              </a:rPr>
              <a:t>When </a:t>
            </a:r>
            <a:r>
              <a:rPr lang="en-US" sz="1600" dirty="0" smtClean="0">
                <a:cs typeface="Times New Roman" panose="02020603050405020304" pitchFamily="18" charset="0"/>
              </a:rPr>
              <a:t>an array is defined using the </a:t>
            </a:r>
            <a:r>
              <a:rPr lang="en-US" sz="1600" dirty="0">
                <a:cs typeface="Times New Roman" panose="02020603050405020304" pitchFamily="18" charset="0"/>
              </a:rPr>
              <a:t>keyword </a:t>
            </a:r>
            <a:r>
              <a:rPr lang="en-US" sz="1600" i="1" dirty="0" smtClean="0">
                <a:cs typeface="Times New Roman" panose="02020603050405020304" pitchFamily="18" charset="0"/>
              </a:rPr>
              <a:t>new</a:t>
            </a:r>
            <a:r>
              <a:rPr lang="en-US" sz="1600" dirty="0" smtClean="0">
                <a:cs typeface="Times New Roman" panose="02020603050405020304" pitchFamily="18" charset="0"/>
              </a:rPr>
              <a:t>, </a:t>
            </a:r>
            <a:r>
              <a:rPr lang="en-US" sz="1600" dirty="0">
                <a:cs typeface="Times New Roman" panose="02020603050405020304" pitchFamily="18" charset="0"/>
              </a:rPr>
              <a:t>memory is allocated on the </a:t>
            </a:r>
            <a:r>
              <a:rPr lang="en-US" sz="1600" dirty="0" smtClean="0">
                <a:cs typeface="Times New Roman" panose="02020603050405020304" pitchFamily="18" charset="0"/>
              </a:rPr>
              <a:t>heap and the </a:t>
            </a:r>
            <a:r>
              <a:rPr lang="en-US" sz="1600" dirty="0">
                <a:cs typeface="Times New Roman" panose="02020603050405020304" pitchFamily="18" charset="0"/>
              </a:rPr>
              <a:t>array reference </a:t>
            </a:r>
            <a:r>
              <a:rPr lang="en-US" sz="1600" dirty="0" smtClean="0">
                <a:cs typeface="Times New Roman" panose="02020603050405020304" pitchFamily="18" charset="0"/>
              </a:rPr>
              <a:t>obtains a </a:t>
            </a:r>
            <a:r>
              <a:rPr lang="en-US" sz="1600" dirty="0">
                <a:cs typeface="Times New Roman" panose="02020603050405020304" pitchFamily="18" charset="0"/>
              </a:rPr>
              <a:t>memory </a:t>
            </a:r>
            <a:r>
              <a:rPr lang="en-US" sz="1600" dirty="0" smtClean="0">
                <a:cs typeface="Times New Roman" panose="02020603050405020304" pitchFamily="18" charset="0"/>
              </a:rPr>
              <a:t>address.</a:t>
            </a:r>
            <a:endParaRPr lang="en-US" sz="1600" dirty="0">
              <a:cs typeface="Times New Roman" panose="02020603050405020304" pitchFamily="18" charset="0"/>
            </a:endParaRPr>
          </a:p>
          <a:p>
            <a:pPr marL="457200" lvl="1" indent="0">
              <a:buNone/>
            </a:pPr>
            <a:r>
              <a:rPr lang="en-US" sz="1600" dirty="0" err="1" smtClean="0">
                <a:cs typeface="Times New Roman" panose="02020603050405020304" pitchFamily="18" charset="0"/>
              </a:rPr>
              <a:t>int</a:t>
            </a:r>
            <a:r>
              <a:rPr lang="en-US" sz="1600" dirty="0" smtClean="0">
                <a:cs typeface="Times New Roman" panose="02020603050405020304" pitchFamily="18" charset="0"/>
              </a:rPr>
              <a:t> </a:t>
            </a:r>
            <a:r>
              <a:rPr lang="en-US" sz="1600" dirty="0">
                <a:cs typeface="Times New Roman" panose="02020603050405020304" pitchFamily="18" charset="0"/>
              </a:rPr>
              <a:t>[ ] </a:t>
            </a:r>
            <a:r>
              <a:rPr lang="en-US" sz="1600" dirty="0" err="1">
                <a:cs typeface="Times New Roman" panose="02020603050405020304" pitchFamily="18" charset="0"/>
              </a:rPr>
              <a:t>arr</a:t>
            </a:r>
            <a:r>
              <a:rPr lang="en-US" sz="1600" dirty="0">
                <a:cs typeface="Times New Roman" panose="02020603050405020304" pitchFamily="18" charset="0"/>
              </a:rPr>
              <a:t> = new </a:t>
            </a:r>
            <a:r>
              <a:rPr lang="en-US" sz="1600" dirty="0" err="1">
                <a:cs typeface="Times New Roman" panose="02020603050405020304" pitchFamily="18" charset="0"/>
              </a:rPr>
              <a:t>int</a:t>
            </a:r>
            <a:r>
              <a:rPr lang="en-US" sz="1600" dirty="0">
                <a:cs typeface="Times New Roman" panose="02020603050405020304" pitchFamily="18" charset="0"/>
              </a:rPr>
              <a:t> </a:t>
            </a:r>
            <a:r>
              <a:rPr lang="en-US" sz="1600" dirty="0" smtClean="0">
                <a:cs typeface="Times New Roman" panose="02020603050405020304" pitchFamily="18" charset="0"/>
              </a:rPr>
              <a:t>[20];</a:t>
            </a:r>
            <a:endParaRPr lang="en-US" sz="1600" dirty="0">
              <a:cs typeface="Times New Roman" panose="02020603050405020304" pitchFamily="18" charset="0"/>
            </a:endParaRPr>
          </a:p>
          <a:p>
            <a:r>
              <a:rPr lang="en-US" sz="1600" dirty="0" smtClean="0">
                <a:cs typeface="Times New Roman" panose="02020603050405020304" pitchFamily="18" charset="0"/>
              </a:rPr>
              <a:t>In the example above, </a:t>
            </a:r>
            <a:r>
              <a:rPr lang="en-US" sz="1600" dirty="0" err="1" smtClean="0">
                <a:cs typeface="Times New Roman" panose="02020603050405020304" pitchFamily="18" charset="0"/>
              </a:rPr>
              <a:t>arr</a:t>
            </a:r>
            <a:r>
              <a:rPr lang="en-US" sz="1600" dirty="0" smtClean="0">
                <a:cs typeface="Times New Roman" panose="02020603050405020304" pitchFamily="18" charset="0"/>
              </a:rPr>
              <a:t> has a memory address</a:t>
            </a:r>
            <a:r>
              <a:rPr lang="en-US" sz="1600" dirty="0">
                <a:cs typeface="Times New Roman" panose="02020603050405020304" pitchFamily="18" charset="0"/>
              </a:rPr>
              <a:t>, </a:t>
            </a:r>
            <a:r>
              <a:rPr lang="en-US" sz="1600" dirty="0" smtClean="0">
                <a:cs typeface="Times New Roman" panose="02020603050405020304" pitchFamily="18" charset="0"/>
              </a:rPr>
              <a:t>however, since it is uninitialized, each element of </a:t>
            </a:r>
            <a:r>
              <a:rPr lang="en-US" sz="1600" dirty="0" err="1" smtClean="0">
                <a:cs typeface="Times New Roman" panose="02020603050405020304" pitchFamily="18" charset="0"/>
              </a:rPr>
              <a:t>arr</a:t>
            </a:r>
            <a:r>
              <a:rPr lang="en-US" sz="1600" dirty="0" smtClean="0">
                <a:cs typeface="Times New Roman" panose="02020603050405020304" pitchFamily="18" charset="0"/>
              </a:rPr>
              <a:t> </a:t>
            </a:r>
            <a:r>
              <a:rPr lang="en-US" sz="1600" dirty="0">
                <a:cs typeface="Times New Roman" panose="02020603050405020304" pitchFamily="18" charset="0"/>
              </a:rPr>
              <a:t>has the </a:t>
            </a:r>
            <a:r>
              <a:rPr lang="en-US" sz="1600" dirty="0" smtClean="0">
                <a:cs typeface="Times New Roman" panose="02020603050405020304" pitchFamily="18" charset="0"/>
              </a:rPr>
              <a:t>value of 0, </a:t>
            </a:r>
            <a:r>
              <a:rPr lang="en-US" sz="1600" dirty="0">
                <a:cs typeface="Times New Roman" panose="02020603050405020304" pitchFamily="18" charset="0"/>
              </a:rPr>
              <a:t>because it is an </a:t>
            </a:r>
            <a:r>
              <a:rPr lang="en-US" sz="1600" dirty="0" smtClean="0">
                <a:cs typeface="Times New Roman" panose="02020603050405020304" pitchFamily="18" charset="0"/>
              </a:rPr>
              <a:t>integer </a:t>
            </a:r>
            <a:r>
              <a:rPr lang="en-US" sz="1600" dirty="0">
                <a:cs typeface="Times New Roman" panose="02020603050405020304" pitchFamily="18" charset="0"/>
              </a:rPr>
              <a:t>array. Similarly, </a:t>
            </a:r>
            <a:r>
              <a:rPr lang="en-US" sz="1600" dirty="0" smtClean="0">
                <a:cs typeface="Times New Roman" panose="02020603050405020304" pitchFamily="18" charset="0"/>
              </a:rPr>
              <a:t>the default value of a </a:t>
            </a:r>
            <a:r>
              <a:rPr lang="en-US" sz="1600" dirty="0">
                <a:cs typeface="Times New Roman" panose="02020603050405020304" pitchFamily="18" charset="0"/>
              </a:rPr>
              <a:t>double </a:t>
            </a:r>
            <a:r>
              <a:rPr lang="en-US" sz="1600" dirty="0" smtClean="0">
                <a:cs typeface="Times New Roman" panose="02020603050405020304" pitchFamily="18" charset="0"/>
              </a:rPr>
              <a:t>would </a:t>
            </a:r>
            <a:r>
              <a:rPr lang="en-US" sz="1600" dirty="0">
                <a:cs typeface="Times New Roman" panose="02020603050405020304" pitchFamily="18" charset="0"/>
              </a:rPr>
              <a:t>be </a:t>
            </a:r>
            <a:r>
              <a:rPr lang="en-US" sz="1600" dirty="0" smtClean="0">
                <a:cs typeface="Times New Roman" panose="02020603050405020304" pitchFamily="18" charset="0"/>
              </a:rPr>
              <a:t>the 0.0, </a:t>
            </a:r>
            <a:r>
              <a:rPr lang="en-US" sz="1600" dirty="0" err="1">
                <a:cs typeface="Times New Roman" panose="02020603050405020304" pitchFamily="18" charset="0"/>
              </a:rPr>
              <a:t>boolean</a:t>
            </a:r>
            <a:r>
              <a:rPr lang="en-US" sz="1600" dirty="0">
                <a:cs typeface="Times New Roman" panose="02020603050405020304" pitchFamily="18" charset="0"/>
              </a:rPr>
              <a:t> </a:t>
            </a:r>
            <a:r>
              <a:rPr lang="en-US" sz="1600" dirty="0" smtClean="0">
                <a:cs typeface="Times New Roman" panose="02020603050405020304" pitchFamily="18" charset="0"/>
              </a:rPr>
              <a:t>would be </a:t>
            </a:r>
            <a:r>
              <a:rPr lang="en-US" sz="1600" i="1" dirty="0" smtClean="0">
                <a:cs typeface="Times New Roman" panose="02020603050405020304" pitchFamily="18" charset="0"/>
              </a:rPr>
              <a:t>false</a:t>
            </a:r>
            <a:r>
              <a:rPr lang="en-US" sz="1600" dirty="0" smtClean="0">
                <a:cs typeface="Times New Roman" panose="02020603050405020304" pitchFamily="18" charset="0"/>
              </a:rPr>
              <a:t>, char would be the null code point </a:t>
            </a:r>
            <a:r>
              <a:rPr lang="en-US" sz="1600" dirty="0" smtClean="0"/>
              <a:t>'\u0000‘, </a:t>
            </a:r>
            <a:r>
              <a:rPr lang="en-US" sz="1600" dirty="0" smtClean="0">
                <a:cs typeface="Times New Roman" panose="02020603050405020304" pitchFamily="18" charset="0"/>
              </a:rPr>
              <a:t>and String would be null.</a:t>
            </a:r>
            <a:endParaRPr lang="en-US" sz="1600" dirty="0">
              <a:cs typeface="Times New Roman" panose="02020603050405020304" pitchFamily="18" charset="0"/>
            </a:endParaRPr>
          </a:p>
          <a:p>
            <a:r>
              <a:rPr lang="en-US" sz="1600" dirty="0">
                <a:cs typeface="Times New Roman" panose="02020603050405020304" pitchFamily="18" charset="0"/>
              </a:rPr>
              <a:t>Providing values for </a:t>
            </a:r>
            <a:r>
              <a:rPr lang="en-US" sz="1600" dirty="0" smtClean="0">
                <a:cs typeface="Times New Roman" panose="02020603050405020304" pitchFamily="18" charset="0"/>
              </a:rPr>
              <a:t>elements in an array is also known as </a:t>
            </a:r>
            <a:r>
              <a:rPr lang="en-US" sz="1600" i="1" dirty="0" smtClean="0">
                <a:cs typeface="Times New Roman" panose="02020603050405020304" pitchFamily="18" charset="0"/>
              </a:rPr>
              <a:t>populating</a:t>
            </a:r>
            <a:r>
              <a:rPr lang="en-US" sz="1600" dirty="0" smtClean="0">
                <a:cs typeface="Times New Roman" panose="02020603050405020304" pitchFamily="18" charset="0"/>
              </a:rPr>
              <a:t> the array.</a:t>
            </a:r>
          </a:p>
          <a:p>
            <a:pPr marL="457200" lvl="1" indent="0">
              <a:buNone/>
            </a:pPr>
            <a:r>
              <a:rPr lang="en-US" sz="1600" dirty="0" err="1" smtClean="0">
                <a:cs typeface="Times New Roman" panose="02020603050405020304" pitchFamily="18" charset="0"/>
              </a:rPr>
              <a:t>int</a:t>
            </a:r>
            <a:r>
              <a:rPr lang="en-US" sz="1600" dirty="0" smtClean="0">
                <a:cs typeface="Times New Roman" panose="02020603050405020304" pitchFamily="18" charset="0"/>
              </a:rPr>
              <a:t> </a:t>
            </a:r>
            <a:r>
              <a:rPr lang="en-US" sz="1600" dirty="0">
                <a:cs typeface="Times New Roman" panose="02020603050405020304" pitchFamily="18" charset="0"/>
              </a:rPr>
              <a:t>[ ] </a:t>
            </a:r>
            <a:r>
              <a:rPr lang="en-US" sz="1600" dirty="0" err="1">
                <a:cs typeface="Times New Roman" panose="02020603050405020304" pitchFamily="18" charset="0"/>
              </a:rPr>
              <a:t>arr</a:t>
            </a:r>
            <a:r>
              <a:rPr lang="en-US" sz="1600" dirty="0">
                <a:cs typeface="Times New Roman" panose="02020603050405020304" pitchFamily="18" charset="0"/>
              </a:rPr>
              <a:t> = {1, 2, 3, 4, 5</a:t>
            </a:r>
            <a:r>
              <a:rPr lang="en-US" sz="1600" dirty="0" smtClean="0">
                <a:cs typeface="Times New Roman" panose="02020603050405020304" pitchFamily="18" charset="0"/>
              </a:rPr>
              <a:t>};</a:t>
            </a:r>
          </a:p>
          <a:p>
            <a:pPr marL="457200" lvl="1" indent="0">
              <a:buNone/>
            </a:pPr>
            <a:endParaRPr lang="en-US" sz="1600" dirty="0">
              <a:cs typeface="Times New Roman" panose="02020603050405020304" pitchFamily="18" charset="0"/>
            </a:endParaRPr>
          </a:p>
          <a:p>
            <a:pPr marL="0" indent="0">
              <a:spcBef>
                <a:spcPts val="0"/>
              </a:spcBef>
              <a:buNone/>
            </a:pPr>
            <a:r>
              <a:rPr lang="en-US" sz="1200" dirty="0">
                <a:cs typeface="Times New Roman" panose="02020603050405020304" pitchFamily="18" charset="0"/>
                <a:hlinkClick r:id="rId2"/>
              </a:rPr>
              <a:t>http://www.programcreek.com/2013/04/what-does-a-java-array-look-like-in-memory/</a:t>
            </a:r>
            <a:endParaRPr lang="en-US" sz="1200" dirty="0">
              <a:cs typeface="Times New Roman" panose="02020603050405020304" pitchFamily="18" charset="0"/>
            </a:endParaRPr>
          </a:p>
          <a:p>
            <a:pPr marL="0" indent="0">
              <a:spcBef>
                <a:spcPts val="0"/>
              </a:spcBef>
              <a:buNone/>
            </a:pPr>
            <a:r>
              <a:rPr lang="en-US" sz="1200" dirty="0" smtClean="0">
                <a:cs typeface="Times New Roman" panose="02020603050405020304" pitchFamily="18" charset="0"/>
              </a:rPr>
              <a:t>Java Programming. Farrell</a:t>
            </a:r>
            <a:r>
              <a:rPr lang="en-US" sz="1200" dirty="0">
                <a:cs typeface="Times New Roman" panose="02020603050405020304" pitchFamily="18" charset="0"/>
              </a:rPr>
              <a:t>, J</a:t>
            </a:r>
            <a:r>
              <a:rPr lang="en-US" sz="1200" dirty="0" smtClean="0">
                <a:cs typeface="Times New Roman" panose="02020603050405020304" pitchFamily="18" charset="0"/>
              </a:rPr>
              <a:t>. 9781305480537. </a:t>
            </a:r>
            <a:r>
              <a:rPr lang="en-US" sz="1200" dirty="0" smtClean="0">
                <a:cs typeface="Times New Roman" panose="02020603050405020304" pitchFamily="18" charset="0"/>
                <a:hlinkClick r:id="rId3"/>
              </a:rPr>
              <a:t>https</a:t>
            </a:r>
            <a:r>
              <a:rPr lang="en-US" sz="1200" dirty="0">
                <a:cs typeface="Times New Roman" panose="02020603050405020304" pitchFamily="18" charset="0"/>
                <a:hlinkClick r:id="rId3"/>
              </a:rPr>
              <a:t>://</a:t>
            </a:r>
            <a:r>
              <a:rPr lang="en-US" sz="1200" dirty="0" smtClean="0">
                <a:cs typeface="Times New Roman" panose="02020603050405020304" pitchFamily="18" charset="0"/>
                <a:hlinkClick r:id="rId3"/>
              </a:rPr>
              <a:t>books.google.com/books?id=bzp-BAAAQBAJ</a:t>
            </a:r>
            <a:r>
              <a:rPr lang="en-US" sz="1200" dirty="0" smtClean="0">
                <a:cs typeface="Times New Roman" panose="02020603050405020304" pitchFamily="18" charset="0"/>
              </a:rPr>
              <a:t>. 2015, Cengage Learning. Pages: 400-401.</a:t>
            </a:r>
          </a:p>
          <a:p>
            <a:pPr marL="0" indent="0">
              <a:spcBef>
                <a:spcPts val="0"/>
              </a:spcBef>
              <a:buNone/>
            </a:pPr>
            <a:endParaRPr lang="en-US" sz="1300" dirty="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r>
              <a:rPr lang="en-US" smtClean="0"/>
              <a:t>1-</a:t>
            </a:r>
            <a:fld id="{7E178DDB-7C6F-4044-B19D-63B1F3E4DE6B}" type="slidenum">
              <a:rPr lang="en-US" smtClean="0"/>
              <a:pPr>
                <a:defRPr/>
              </a:pPr>
              <a:t>13</a:t>
            </a:fld>
            <a:endParaRPr lang="en-US"/>
          </a:p>
        </p:txBody>
      </p:sp>
    </p:spTree>
    <p:extLst>
      <p:ext uri="{BB962C8B-B14F-4D97-AF65-F5344CB8AC3E}">
        <p14:creationId xmlns:p14="http://schemas.microsoft.com/office/powerpoint/2010/main" val="3119223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3213"/>
            <a:ext cx="8610600" cy="839787"/>
          </a:xfrm>
        </p:spPr>
        <p:txBody>
          <a:bodyPr/>
          <a:lstStyle/>
          <a:p>
            <a:r>
              <a:rPr lang="en-US" dirty="0" smtClean="0"/>
              <a:t>Copying an object in memory</a:t>
            </a:r>
            <a:endParaRPr lang="en-US" dirty="0"/>
          </a:p>
        </p:txBody>
      </p:sp>
      <p:sp>
        <p:nvSpPr>
          <p:cNvPr id="3" name="Content Placeholder 2"/>
          <p:cNvSpPr>
            <a:spLocks noGrp="1"/>
          </p:cNvSpPr>
          <p:nvPr>
            <p:ph idx="1"/>
          </p:nvPr>
        </p:nvSpPr>
        <p:spPr>
          <a:xfrm>
            <a:off x="628650" y="1676400"/>
            <a:ext cx="7886700" cy="4612641"/>
          </a:xfrm>
        </p:spPr>
        <p:txBody>
          <a:bodyPr>
            <a:normAutofit fontScale="85000" lnSpcReduction="20000"/>
          </a:bodyPr>
          <a:lstStyle/>
          <a:p>
            <a:r>
              <a:rPr lang="en-US" sz="2400" dirty="0">
                <a:cs typeface="Times New Roman" panose="02020603050405020304" pitchFamily="18" charset="0"/>
              </a:rPr>
              <a:t>There </a:t>
            </a:r>
            <a:r>
              <a:rPr lang="en-US" sz="2400" dirty="0" smtClean="0">
                <a:cs typeface="Times New Roman" panose="02020603050405020304" pitchFamily="18" charset="0"/>
              </a:rPr>
              <a:t>are two main ways </a:t>
            </a:r>
            <a:r>
              <a:rPr lang="en-US" sz="2400" dirty="0">
                <a:cs typeface="Times New Roman" panose="02020603050405020304" pitchFamily="18" charset="0"/>
              </a:rPr>
              <a:t>to copy an object in memory: </a:t>
            </a:r>
            <a:r>
              <a:rPr lang="en-US" sz="2400" dirty="0" smtClean="0">
                <a:cs typeface="Times New Roman" panose="02020603050405020304" pitchFamily="18" charset="0"/>
              </a:rPr>
              <a:t>shallow and deep </a:t>
            </a:r>
            <a:r>
              <a:rPr lang="en-US" sz="2400" dirty="0">
                <a:cs typeface="Times New Roman" panose="02020603050405020304" pitchFamily="18" charset="0"/>
              </a:rPr>
              <a:t>copy</a:t>
            </a:r>
            <a:r>
              <a:rPr lang="en-US" sz="2400" dirty="0" smtClean="0">
                <a:cs typeface="Times New Roman" panose="02020603050405020304" pitchFamily="18" charset="0"/>
              </a:rPr>
              <a:t>.</a:t>
            </a:r>
          </a:p>
          <a:p>
            <a:r>
              <a:rPr lang="en-US" sz="2400" dirty="0" smtClean="0">
                <a:cs typeface="Times New Roman" panose="02020603050405020304" pitchFamily="18" charset="0"/>
              </a:rPr>
              <a:t>Image 1 is an object that contains </a:t>
            </a:r>
            <a:r>
              <a:rPr lang="en-US" sz="2400" dirty="0">
                <a:cs typeface="Times New Roman" panose="02020603050405020304" pitchFamily="18" charset="0"/>
              </a:rPr>
              <a:t>two </a:t>
            </a:r>
            <a:r>
              <a:rPr lang="en-US" sz="2400" dirty="0" smtClean="0">
                <a:cs typeface="Times New Roman" panose="02020603050405020304" pitchFamily="18" charset="0"/>
              </a:rPr>
              <a:t>objects.</a:t>
            </a:r>
          </a:p>
          <a:p>
            <a:r>
              <a:rPr lang="en-US" sz="2400" dirty="0" smtClean="0">
                <a:cs typeface="Times New Roman" panose="02020603050405020304" pitchFamily="18" charset="0"/>
              </a:rPr>
              <a:t>Image 2 is the shallow copy of image 1.</a:t>
            </a:r>
          </a:p>
          <a:p>
            <a:r>
              <a:rPr lang="en-US" sz="2400" dirty="0" smtClean="0">
                <a:cs typeface="Times New Roman" panose="02020603050405020304" pitchFamily="18" charset="0"/>
              </a:rPr>
              <a:t>Image 3 is the deep copy of image 2.</a:t>
            </a:r>
          </a:p>
          <a:p>
            <a:endParaRPr lang="en-US" sz="2400" dirty="0" smtClean="0">
              <a:cs typeface="Times New Roman" panose="02020603050405020304" pitchFamily="18" charset="0"/>
            </a:endParaRPr>
          </a:p>
          <a:p>
            <a:endParaRPr lang="en-US" sz="2400" dirty="0">
              <a:cs typeface="Times New Roman" panose="02020603050405020304" pitchFamily="18" charset="0"/>
            </a:endParaRPr>
          </a:p>
          <a:p>
            <a:endParaRPr lang="en-US" sz="2400" dirty="0" smtClean="0">
              <a:cs typeface="Times New Roman" panose="02020603050405020304" pitchFamily="18" charset="0"/>
            </a:endParaRPr>
          </a:p>
          <a:p>
            <a:endParaRPr lang="en-US" sz="2400" dirty="0" smtClean="0">
              <a:cs typeface="Times New Roman" panose="02020603050405020304" pitchFamily="18" charset="0"/>
            </a:endParaRPr>
          </a:p>
          <a:p>
            <a:pPr marL="0" indent="0">
              <a:buNone/>
            </a:pPr>
            <a:endParaRPr lang="en-US" sz="2400" dirty="0">
              <a:cs typeface="Times New Roman" panose="02020603050405020304" pitchFamily="18" charset="0"/>
            </a:endParaRPr>
          </a:p>
          <a:p>
            <a:endParaRPr lang="en-US" sz="1300" dirty="0" smtClean="0">
              <a:cs typeface="Times New Roman" panose="02020603050405020304" pitchFamily="18" charset="0"/>
              <a:hlinkClick r:id="rId2"/>
            </a:endParaRPr>
          </a:p>
          <a:p>
            <a:pPr marL="0" indent="0">
              <a:buNone/>
            </a:pPr>
            <a:endParaRPr lang="en-US" sz="1300" dirty="0">
              <a:cs typeface="Times New Roman" panose="02020603050405020304" pitchFamily="18" charset="0"/>
              <a:hlinkClick r:id="rId2"/>
            </a:endParaRPr>
          </a:p>
          <a:p>
            <a:pPr marL="0" indent="0">
              <a:buNone/>
            </a:pPr>
            <a:r>
              <a:rPr lang="en-US" sz="1500" dirty="0" smtClean="0">
                <a:cs typeface="Times New Roman" panose="02020603050405020304" pitchFamily="18" charset="0"/>
                <a:hlinkClick r:id="rId2"/>
              </a:rPr>
              <a:t>http</a:t>
            </a:r>
            <a:r>
              <a:rPr lang="en-US" sz="1500" dirty="0">
                <a:cs typeface="Times New Roman" panose="02020603050405020304" pitchFamily="18" charset="0"/>
                <a:hlinkClick r:id="rId2"/>
              </a:rPr>
              <a:t>://stackoverflow.com/questions/869033/how-do-i-copy-an-object-in-java</a:t>
            </a:r>
            <a:endParaRPr lang="en-US" sz="1500" dirty="0">
              <a:cs typeface="Times New Roman" panose="02020603050405020304" pitchFamily="18" charset="0"/>
            </a:endParaRPr>
          </a:p>
          <a:p>
            <a:r>
              <a:rPr lang="en-US" sz="2400" dirty="0" smtClean="0">
                <a:cs typeface="Times New Roman" panose="02020603050405020304" pitchFamily="18" charset="0"/>
              </a:rPr>
              <a:t>For </a:t>
            </a:r>
            <a:r>
              <a:rPr lang="en-US" sz="2400" dirty="0">
                <a:cs typeface="Times New Roman" panose="02020603050405020304" pitchFamily="18" charset="0"/>
              </a:rPr>
              <a:t>the following examples, suppose </a:t>
            </a:r>
            <a:r>
              <a:rPr lang="en-US" sz="2400" dirty="0" smtClean="0">
                <a:cs typeface="Times New Roman" panose="02020603050405020304" pitchFamily="18" charset="0"/>
              </a:rPr>
              <a:t>an </a:t>
            </a:r>
            <a:r>
              <a:rPr lang="en-US" sz="2400" dirty="0">
                <a:cs typeface="Times New Roman" panose="02020603050405020304" pitchFamily="18" charset="0"/>
              </a:rPr>
              <a:t>array of Dog objects, called puppies is passed </a:t>
            </a:r>
            <a:r>
              <a:rPr lang="en-US" sz="2400" dirty="0" smtClean="0">
                <a:cs typeface="Times New Roman" panose="02020603050405020304" pitchFamily="18" charset="0"/>
              </a:rPr>
              <a:t>as an argument to the method from </a:t>
            </a:r>
            <a:r>
              <a:rPr lang="en-US" sz="2400" dirty="0">
                <a:cs typeface="Times New Roman" panose="02020603050405020304" pitchFamily="18" charset="0"/>
              </a:rPr>
              <a:t>the </a:t>
            </a:r>
            <a:r>
              <a:rPr lang="en-US" sz="2400" dirty="0" smtClean="0">
                <a:cs typeface="Times New Roman" panose="02020603050405020304" pitchFamily="18" charset="0"/>
              </a:rPr>
              <a:t>main in a class called Pound, </a:t>
            </a:r>
            <a:r>
              <a:rPr lang="en-US" sz="2400" dirty="0">
                <a:cs typeface="Times New Roman" panose="02020603050405020304" pitchFamily="18" charset="0"/>
              </a:rPr>
              <a:t>i.e., private Dog[] puppies = new Dog [5</a:t>
            </a:r>
            <a:r>
              <a:rPr lang="en-US" sz="2400" dirty="0" smtClean="0">
                <a:cs typeface="Times New Roman" panose="02020603050405020304" pitchFamily="18" charset="0"/>
              </a:rPr>
              <a:t>];</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5327" name="Picture 207" descr="enter image description he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576" y="3177381"/>
            <a:ext cx="2064544" cy="16478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79102" y="4748268"/>
            <a:ext cx="2957413" cy="830997"/>
          </a:xfrm>
          <a:prstGeom prst="rect">
            <a:avLst/>
          </a:prstGeom>
        </p:spPr>
        <p:txBody>
          <a:bodyPr wrap="none">
            <a:spAutoFit/>
          </a:bodyPr>
          <a:lstStyle/>
          <a:p>
            <a:r>
              <a:rPr lang="en-US" sz="1200" b="1" dirty="0" smtClean="0"/>
              <a:t>Image1: </a:t>
            </a:r>
            <a:r>
              <a:rPr lang="en-US" sz="1200" dirty="0" smtClean="0">
                <a:hlinkClick r:id="rId4"/>
              </a:rPr>
              <a:t>http</a:t>
            </a:r>
            <a:r>
              <a:rPr lang="en-US" sz="1200" dirty="0">
                <a:hlinkClick r:id="rId4"/>
              </a:rPr>
              <a:t>://</a:t>
            </a:r>
            <a:r>
              <a:rPr lang="en-US" sz="1200" dirty="0" smtClean="0">
                <a:hlinkClick r:id="rId4"/>
              </a:rPr>
              <a:t>i.stack.imgur.com/ZK4pQ.gif</a:t>
            </a:r>
            <a:endParaRPr lang="en-US" sz="1200" dirty="0" smtClean="0"/>
          </a:p>
          <a:p>
            <a:endParaRPr lang="en-US" sz="1200" dirty="0" smtClean="0"/>
          </a:p>
          <a:p>
            <a:endParaRPr lang="en-US" dirty="0"/>
          </a:p>
        </p:txBody>
      </p:sp>
      <p:pic>
        <p:nvPicPr>
          <p:cNvPr id="8" name="Picture 23" descr="enter image description he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32341" y="3186906"/>
            <a:ext cx="3028950" cy="16383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605050" y="4748268"/>
            <a:ext cx="2962988" cy="461665"/>
          </a:xfrm>
          <a:prstGeom prst="rect">
            <a:avLst/>
          </a:prstGeom>
        </p:spPr>
        <p:txBody>
          <a:bodyPr wrap="square">
            <a:spAutoFit/>
          </a:bodyPr>
          <a:lstStyle/>
          <a:p>
            <a:endParaRPr lang="en-US" dirty="0"/>
          </a:p>
        </p:txBody>
      </p:sp>
      <p:pic>
        <p:nvPicPr>
          <p:cNvPr id="10" name="Picture 23" descr="enter image description he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767" y="3205766"/>
            <a:ext cx="3000375" cy="164782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3267066" y="4748268"/>
            <a:ext cx="2906117" cy="830997"/>
          </a:xfrm>
          <a:prstGeom prst="rect">
            <a:avLst/>
          </a:prstGeom>
        </p:spPr>
        <p:txBody>
          <a:bodyPr wrap="none">
            <a:spAutoFit/>
          </a:bodyPr>
          <a:lstStyle/>
          <a:p>
            <a:r>
              <a:rPr lang="en-US" sz="1200" b="1" dirty="0" smtClean="0"/>
              <a:t>Image2: </a:t>
            </a:r>
            <a:r>
              <a:rPr lang="en-US" sz="1200" dirty="0">
                <a:hlinkClick r:id="rId7"/>
              </a:rPr>
              <a:t>http://i.stack.imgur.com/xhF9B.gif</a:t>
            </a:r>
            <a:endParaRPr lang="en-US" sz="1200" dirty="0"/>
          </a:p>
          <a:p>
            <a:endParaRPr lang="en-US" sz="1200" dirty="0" smtClean="0"/>
          </a:p>
          <a:p>
            <a:endParaRPr lang="en-US" dirty="0"/>
          </a:p>
        </p:txBody>
      </p:sp>
      <p:sp>
        <p:nvSpPr>
          <p:cNvPr id="13" name="Rectangle 12"/>
          <p:cNvSpPr/>
          <p:nvPr/>
        </p:nvSpPr>
        <p:spPr>
          <a:xfrm>
            <a:off x="6309006" y="4748268"/>
            <a:ext cx="2848408" cy="830997"/>
          </a:xfrm>
          <a:prstGeom prst="rect">
            <a:avLst/>
          </a:prstGeom>
        </p:spPr>
        <p:txBody>
          <a:bodyPr wrap="none">
            <a:spAutoFit/>
          </a:bodyPr>
          <a:lstStyle/>
          <a:p>
            <a:r>
              <a:rPr lang="en-US" sz="1200" b="1" dirty="0" smtClean="0"/>
              <a:t>Image3: </a:t>
            </a:r>
            <a:r>
              <a:rPr lang="en-US" sz="1200" dirty="0">
                <a:hlinkClick r:id="rId8"/>
              </a:rPr>
              <a:t>http://i.stack.imgur.com/mtNjt.gif</a:t>
            </a:r>
            <a:endParaRPr lang="en-US" sz="1200" dirty="0"/>
          </a:p>
          <a:p>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r>
              <a:rPr lang="en-US" smtClean="0"/>
              <a:t>1-</a:t>
            </a:r>
            <a:fld id="{7E178DDB-7C6F-4044-B19D-63B1F3E4DE6B}" type="slidenum">
              <a:rPr lang="en-US" smtClean="0"/>
              <a:pPr>
                <a:defRPr/>
              </a:pPr>
              <a:t>14</a:t>
            </a:fld>
            <a:endParaRPr lang="en-US"/>
          </a:p>
        </p:txBody>
      </p:sp>
    </p:spTree>
    <p:extLst>
      <p:ext uri="{BB962C8B-B14F-4D97-AF65-F5344CB8AC3E}">
        <p14:creationId xmlns:p14="http://schemas.microsoft.com/office/powerpoint/2010/main" val="740177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copy</a:t>
            </a:r>
            <a:endParaRPr lang="en-US" dirty="0"/>
          </a:p>
        </p:txBody>
      </p:sp>
      <p:sp>
        <p:nvSpPr>
          <p:cNvPr id="4" name="Content Placeholder 3"/>
          <p:cNvSpPr>
            <a:spLocks noGrp="1"/>
          </p:cNvSpPr>
          <p:nvPr>
            <p:ph idx="1"/>
          </p:nvPr>
        </p:nvSpPr>
        <p:spPr>
          <a:xfrm>
            <a:off x="152400" y="1401106"/>
            <a:ext cx="5278617" cy="4389862"/>
          </a:xfrm>
        </p:spPr>
        <p:txBody>
          <a:bodyPr>
            <a:noAutofit/>
          </a:bodyPr>
          <a:lstStyle/>
          <a:p>
            <a:r>
              <a:rPr lang="en-US" sz="2400" i="1" dirty="0">
                <a:cs typeface="Times New Roman" panose="02020603050405020304" pitchFamily="18" charset="0"/>
              </a:rPr>
              <a:t>Reference </a:t>
            </a:r>
            <a:r>
              <a:rPr lang="en-US" sz="2400" i="1" dirty="0" smtClean="0">
                <a:cs typeface="Times New Roman" panose="02020603050405020304" pitchFamily="18" charset="0"/>
              </a:rPr>
              <a:t>copy </a:t>
            </a:r>
            <a:r>
              <a:rPr lang="en-US" sz="2400" dirty="0" smtClean="0">
                <a:cs typeface="Times New Roman" panose="02020603050405020304" pitchFamily="18" charset="0"/>
              </a:rPr>
              <a:t>-</a:t>
            </a:r>
            <a:r>
              <a:rPr lang="en-US" sz="2400" i="1" dirty="0" smtClean="0">
                <a:cs typeface="Times New Roman" panose="02020603050405020304" pitchFamily="18" charset="0"/>
              </a:rPr>
              <a:t> </a:t>
            </a:r>
            <a:r>
              <a:rPr lang="en-US" sz="2400" dirty="0">
                <a:cs typeface="Times New Roman" panose="02020603050405020304" pitchFamily="18" charset="0"/>
              </a:rPr>
              <a:t>where the reference to the original object is returned</a:t>
            </a:r>
            <a:r>
              <a:rPr lang="en-US" sz="2400" dirty="0" smtClean="0">
                <a:cs typeface="Times New Roman" panose="02020603050405020304" pitchFamily="18" charset="0"/>
              </a:rPr>
              <a:t>.</a:t>
            </a:r>
          </a:p>
          <a:p>
            <a:r>
              <a:rPr lang="en-US" sz="2400" dirty="0" smtClean="0">
                <a:cs typeface="Times New Roman" panose="02020603050405020304" pitchFamily="18" charset="0"/>
              </a:rPr>
              <a:t>It is technically not considered a copy</a:t>
            </a:r>
          </a:p>
          <a:p>
            <a:pPr marL="0" indent="0">
              <a:buNone/>
            </a:pPr>
            <a:endParaRPr lang="en-US" sz="1400" dirty="0"/>
          </a:p>
          <a:p>
            <a:pPr marL="457200" lvl="1" indent="0">
              <a:buNone/>
            </a:pPr>
            <a:r>
              <a:rPr lang="en-US" sz="1800" dirty="0" smtClean="0"/>
              <a:t>public </a:t>
            </a:r>
            <a:r>
              <a:rPr lang="en-US" sz="1800" dirty="0"/>
              <a:t>class Pound { </a:t>
            </a:r>
            <a:endParaRPr lang="en-US" sz="1800" dirty="0" smtClean="0"/>
          </a:p>
          <a:p>
            <a:pPr marL="457200" lvl="1" indent="0">
              <a:buNone/>
            </a:pPr>
            <a:r>
              <a:rPr lang="en-US" sz="1800" dirty="0" smtClean="0"/>
              <a:t>…</a:t>
            </a:r>
            <a:endParaRPr lang="en-US" sz="1800" dirty="0"/>
          </a:p>
          <a:p>
            <a:pPr marL="914400" lvl="2" indent="0">
              <a:buNone/>
            </a:pPr>
            <a:r>
              <a:rPr lang="en-US" sz="1800" dirty="0"/>
              <a:t>public Dog[] </a:t>
            </a:r>
            <a:r>
              <a:rPr lang="en-US" sz="1800" dirty="0" err="1"/>
              <a:t>referenceCopy</a:t>
            </a:r>
            <a:r>
              <a:rPr lang="en-US" sz="1800" dirty="0"/>
              <a:t> (Dog[] puppies) {</a:t>
            </a:r>
          </a:p>
          <a:p>
            <a:pPr marL="914400" lvl="2" indent="0">
              <a:buNone/>
            </a:pPr>
            <a:r>
              <a:rPr lang="en-US" sz="1800" dirty="0"/>
              <a:t>	return puppies; </a:t>
            </a:r>
          </a:p>
          <a:p>
            <a:pPr marL="914400" lvl="2" indent="0">
              <a:buNone/>
            </a:pPr>
            <a:r>
              <a:rPr lang="en-US" sz="1800" dirty="0"/>
              <a:t>}</a:t>
            </a:r>
          </a:p>
          <a:p>
            <a:pPr marL="457200" lvl="1" indent="0">
              <a:buNone/>
            </a:pPr>
            <a:r>
              <a:rPr lang="en-US" sz="1800" dirty="0" smtClean="0"/>
              <a:t>}</a:t>
            </a:r>
          </a:p>
        </p:txBody>
      </p:sp>
      <p:graphicFrame>
        <p:nvGraphicFramePr>
          <p:cNvPr id="5" name="Table 4"/>
          <p:cNvGraphicFramePr>
            <a:graphicFrameLocks noGrp="1"/>
          </p:cNvGraphicFramePr>
          <p:nvPr>
            <p:extLst>
              <p:ext uri="{D42A27DB-BD31-4B8C-83A1-F6EECF244321}">
                <p14:modId xmlns:p14="http://schemas.microsoft.com/office/powerpoint/2010/main" val="2138441215"/>
              </p:ext>
            </p:extLst>
          </p:nvPr>
        </p:nvGraphicFramePr>
        <p:xfrm>
          <a:off x="5334000" y="3580706"/>
          <a:ext cx="1003663" cy="876618"/>
        </p:xfrm>
        <a:graphic>
          <a:graphicData uri="http://schemas.openxmlformats.org/drawingml/2006/table">
            <a:tbl>
              <a:tblPr firstRow="1" bandRow="1">
                <a:tableStyleId>{5C22544A-7EE6-4342-B048-85BDC9FD1C3A}</a:tableStyleId>
              </a:tblPr>
              <a:tblGrid>
                <a:gridCol w="1003663">
                  <a:extLst>
                    <a:ext uri="{9D8B030D-6E8A-4147-A177-3AD203B41FA5}">
                      <a16:colId xmlns:a16="http://schemas.microsoft.com/office/drawing/2014/main" val="100449272"/>
                    </a:ext>
                  </a:extLst>
                </a:gridCol>
              </a:tblGrid>
              <a:tr h="438309">
                <a:tc>
                  <a:txBody>
                    <a:bodyPr/>
                    <a:lstStyle/>
                    <a:p>
                      <a:endParaRPr lang="en-US" dirty="0"/>
                    </a:p>
                  </a:txBody>
                  <a:tcPr marL="68580" marR="68580"/>
                </a:tc>
                <a:extLst>
                  <a:ext uri="{0D108BD9-81ED-4DB2-BD59-A6C34878D82A}">
                    <a16:rowId xmlns:a16="http://schemas.microsoft.com/office/drawing/2014/main" val="1511158696"/>
                  </a:ext>
                </a:extLst>
              </a:tr>
              <a:tr h="438309">
                <a:tc>
                  <a:txBody>
                    <a:bodyPr/>
                    <a:lstStyle/>
                    <a:p>
                      <a:r>
                        <a:rPr lang="en-US" dirty="0" smtClean="0"/>
                        <a:t>puppies</a:t>
                      </a:r>
                      <a:endParaRPr lang="en-US" dirty="0"/>
                    </a:p>
                  </a:txBody>
                  <a:tcPr marL="68580" marR="68580"/>
                </a:tc>
                <a:extLst>
                  <a:ext uri="{0D108BD9-81ED-4DB2-BD59-A6C34878D82A}">
                    <a16:rowId xmlns:a16="http://schemas.microsoft.com/office/drawing/2014/main" val="1673487701"/>
                  </a:ext>
                </a:extLst>
              </a:tr>
            </a:tbl>
          </a:graphicData>
        </a:graphic>
      </p:graphicFrame>
      <p:sp>
        <p:nvSpPr>
          <p:cNvPr id="6" name="TextBox 5"/>
          <p:cNvSpPr txBox="1"/>
          <p:nvPr/>
        </p:nvSpPr>
        <p:spPr>
          <a:xfrm>
            <a:off x="4793252" y="3134372"/>
            <a:ext cx="2085158" cy="461665"/>
          </a:xfrm>
          <a:prstGeom prst="rect">
            <a:avLst/>
          </a:prstGeom>
          <a:noFill/>
        </p:spPr>
        <p:txBody>
          <a:bodyPr wrap="square" rtlCol="0">
            <a:spAutoFit/>
          </a:bodyPr>
          <a:lstStyle/>
          <a:p>
            <a:pPr algn="ctr"/>
            <a:r>
              <a:rPr lang="en-US" dirty="0" smtClean="0"/>
              <a:t>Stack</a:t>
            </a:r>
            <a:endParaRPr lang="en-US" dirty="0"/>
          </a:p>
        </p:txBody>
      </p:sp>
      <p:sp>
        <p:nvSpPr>
          <p:cNvPr id="7" name="Rounded Rectangle 6"/>
          <p:cNvSpPr/>
          <p:nvPr/>
        </p:nvSpPr>
        <p:spPr>
          <a:xfrm>
            <a:off x="6933927" y="3580707"/>
            <a:ext cx="1613264" cy="1703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697980" y="3143906"/>
            <a:ext cx="2085158" cy="461665"/>
          </a:xfrm>
          <a:prstGeom prst="rect">
            <a:avLst/>
          </a:prstGeom>
          <a:noFill/>
        </p:spPr>
        <p:txBody>
          <a:bodyPr wrap="square" rtlCol="0">
            <a:spAutoFit/>
          </a:bodyPr>
          <a:lstStyle/>
          <a:p>
            <a:pPr algn="ctr"/>
            <a:r>
              <a:rPr lang="en-US" dirty="0" smtClean="0"/>
              <a:t>Heap</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593887330"/>
              </p:ext>
            </p:extLst>
          </p:nvPr>
        </p:nvGraphicFramePr>
        <p:xfrm>
          <a:off x="7237705" y="3836135"/>
          <a:ext cx="1005705" cy="365760"/>
        </p:xfrm>
        <a:graphic>
          <a:graphicData uri="http://schemas.openxmlformats.org/drawingml/2006/table">
            <a:tbl>
              <a:tblPr firstRow="1" bandRow="1">
                <a:tableStyleId>{F5AB1C69-6EDB-4FF4-983F-18BD219EF322}</a:tableStyleId>
              </a:tblPr>
              <a:tblGrid>
                <a:gridCol w="198242">
                  <a:extLst>
                    <a:ext uri="{9D8B030D-6E8A-4147-A177-3AD203B41FA5}">
                      <a16:colId xmlns:a16="http://schemas.microsoft.com/office/drawing/2014/main" val="3150195484"/>
                    </a:ext>
                  </a:extLst>
                </a:gridCol>
                <a:gridCol w="212737">
                  <a:extLst>
                    <a:ext uri="{9D8B030D-6E8A-4147-A177-3AD203B41FA5}">
                      <a16:colId xmlns:a16="http://schemas.microsoft.com/office/drawing/2014/main" val="4019681352"/>
                    </a:ext>
                  </a:extLst>
                </a:gridCol>
                <a:gridCol w="198242">
                  <a:extLst>
                    <a:ext uri="{9D8B030D-6E8A-4147-A177-3AD203B41FA5}">
                      <a16:colId xmlns:a16="http://schemas.microsoft.com/office/drawing/2014/main" val="80623263"/>
                    </a:ext>
                  </a:extLst>
                </a:gridCol>
                <a:gridCol w="198242">
                  <a:extLst>
                    <a:ext uri="{9D8B030D-6E8A-4147-A177-3AD203B41FA5}">
                      <a16:colId xmlns:a16="http://schemas.microsoft.com/office/drawing/2014/main" val="3739781971"/>
                    </a:ext>
                  </a:extLst>
                </a:gridCol>
                <a:gridCol w="198242">
                  <a:extLst>
                    <a:ext uri="{9D8B030D-6E8A-4147-A177-3AD203B41FA5}">
                      <a16:colId xmlns:a16="http://schemas.microsoft.com/office/drawing/2014/main" val="75765"/>
                    </a:ext>
                  </a:extLst>
                </a:gridCol>
              </a:tblGrid>
              <a:tr h="232477">
                <a:tc>
                  <a:txBody>
                    <a:bodyPr/>
                    <a:lstStyle/>
                    <a:p>
                      <a:endParaRPr lang="en-US" dirty="0"/>
                    </a:p>
                  </a:txBody>
                  <a:tcPr marL="68580" marR="68580"/>
                </a:tc>
                <a:tc>
                  <a:txBody>
                    <a:bodyPr/>
                    <a:lstStyle/>
                    <a:p>
                      <a:endParaRPr lang="en-US"/>
                    </a:p>
                  </a:txBody>
                  <a:tcPr marL="68580" marR="68580"/>
                </a:tc>
                <a:tc>
                  <a:txBody>
                    <a:bodyPr/>
                    <a:lstStyle/>
                    <a:p>
                      <a:endParaRPr lang="en-US"/>
                    </a:p>
                  </a:txBody>
                  <a:tcPr marL="68580" marR="68580"/>
                </a:tc>
                <a:tc>
                  <a:txBody>
                    <a:bodyPr/>
                    <a:lstStyle/>
                    <a:p>
                      <a:endParaRPr lang="en-US"/>
                    </a:p>
                  </a:txBody>
                  <a:tcPr marL="68580" marR="68580"/>
                </a:tc>
                <a:tc>
                  <a:txBody>
                    <a:bodyPr/>
                    <a:lstStyle/>
                    <a:p>
                      <a:endParaRPr lang="en-US" dirty="0"/>
                    </a:p>
                  </a:txBody>
                  <a:tcPr marL="68580" marR="68580"/>
                </a:tc>
                <a:extLst>
                  <a:ext uri="{0D108BD9-81ED-4DB2-BD59-A6C34878D82A}">
                    <a16:rowId xmlns:a16="http://schemas.microsoft.com/office/drawing/2014/main" val="4200857036"/>
                  </a:ext>
                </a:extLst>
              </a:tr>
            </a:tbl>
          </a:graphicData>
        </a:graphic>
      </p:graphicFrame>
      <p:cxnSp>
        <p:nvCxnSpPr>
          <p:cNvPr id="11" name="Straight Arrow Connector 10"/>
          <p:cNvCxnSpPr>
            <a:endCxn id="9" idx="1"/>
          </p:cNvCxnSpPr>
          <p:nvPr/>
        </p:nvCxnSpPr>
        <p:spPr>
          <a:xfrm flipV="1">
            <a:off x="6337663" y="4019015"/>
            <a:ext cx="900042" cy="182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Slide Number Placeholder 2"/>
          <p:cNvSpPr>
            <a:spLocks noGrp="1"/>
          </p:cNvSpPr>
          <p:nvPr>
            <p:ph type="sldNum" sz="quarter" idx="10"/>
          </p:nvPr>
        </p:nvSpPr>
        <p:spPr/>
        <p:txBody>
          <a:bodyPr/>
          <a:lstStyle/>
          <a:p>
            <a:pPr>
              <a:defRPr/>
            </a:pPr>
            <a:r>
              <a:rPr lang="en-US" smtClean="0"/>
              <a:t>1-</a:t>
            </a:r>
            <a:fld id="{7E178DDB-7C6F-4044-B19D-63B1F3E4DE6B}" type="slidenum">
              <a:rPr lang="en-US" smtClean="0"/>
              <a:pPr>
                <a:defRPr/>
              </a:pPr>
              <a:t>15</a:t>
            </a:fld>
            <a:endParaRPr lang="en-US"/>
          </a:p>
        </p:txBody>
      </p:sp>
    </p:spTree>
    <p:extLst>
      <p:ext uri="{BB962C8B-B14F-4D97-AF65-F5344CB8AC3E}">
        <p14:creationId xmlns:p14="http://schemas.microsoft.com/office/powerpoint/2010/main" val="3989794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Shallow </a:t>
            </a:r>
            <a:r>
              <a:rPr lang="en-US" dirty="0" smtClean="0"/>
              <a:t>copy</a:t>
            </a:r>
            <a:endParaRPr lang="en-US" dirty="0"/>
          </a:p>
        </p:txBody>
      </p:sp>
      <p:sp>
        <p:nvSpPr>
          <p:cNvPr id="3" name="Content Placeholder 2"/>
          <p:cNvSpPr>
            <a:spLocks noGrp="1"/>
          </p:cNvSpPr>
          <p:nvPr>
            <p:ph idx="1"/>
          </p:nvPr>
        </p:nvSpPr>
        <p:spPr>
          <a:xfrm>
            <a:off x="220662" y="1371600"/>
            <a:ext cx="8294688" cy="4572000"/>
          </a:xfrm>
        </p:spPr>
        <p:txBody>
          <a:bodyPr>
            <a:noAutofit/>
          </a:bodyPr>
          <a:lstStyle/>
          <a:p>
            <a:r>
              <a:rPr lang="en-US" sz="2400" i="1" dirty="0">
                <a:cs typeface="Times New Roman" panose="02020603050405020304" pitchFamily="18" charset="0"/>
              </a:rPr>
              <a:t>Shallow </a:t>
            </a:r>
            <a:r>
              <a:rPr lang="en-US" sz="2400" i="1" dirty="0" smtClean="0">
                <a:cs typeface="Times New Roman" panose="02020603050405020304" pitchFamily="18" charset="0"/>
              </a:rPr>
              <a:t>copy </a:t>
            </a:r>
            <a:r>
              <a:rPr lang="en-US" sz="2400" dirty="0" smtClean="0">
                <a:cs typeface="Times New Roman" panose="02020603050405020304" pitchFamily="18" charset="0"/>
              </a:rPr>
              <a:t>-</a:t>
            </a:r>
            <a:r>
              <a:rPr lang="en-US" sz="2400" i="1" dirty="0" smtClean="0">
                <a:cs typeface="Times New Roman" panose="02020603050405020304" pitchFamily="18" charset="0"/>
              </a:rPr>
              <a:t> </a:t>
            </a:r>
            <a:r>
              <a:rPr lang="en-US" sz="2400" dirty="0">
                <a:cs typeface="Times New Roman" panose="02020603050405020304" pitchFamily="18" charset="0"/>
              </a:rPr>
              <a:t>where</a:t>
            </a:r>
            <a:r>
              <a:rPr lang="en-US" sz="2400" i="1" dirty="0">
                <a:cs typeface="Times New Roman" panose="02020603050405020304" pitchFamily="18" charset="0"/>
              </a:rPr>
              <a:t> </a:t>
            </a:r>
            <a:r>
              <a:rPr lang="en-US" sz="2400" dirty="0">
                <a:cs typeface="Times New Roman" panose="02020603050405020304" pitchFamily="18" charset="0"/>
              </a:rPr>
              <a:t>a new object is created that points to the same reference address of the original object</a:t>
            </a:r>
            <a:r>
              <a:rPr lang="en-US" sz="2400" dirty="0" smtClean="0">
                <a:cs typeface="Times New Roman" panose="02020603050405020304" pitchFamily="18" charset="0"/>
              </a:rPr>
              <a:t>.</a:t>
            </a:r>
            <a:endParaRPr lang="en-US" sz="2400" dirty="0" smtClean="0"/>
          </a:p>
          <a:p>
            <a:pPr marL="0" indent="0">
              <a:buNone/>
            </a:pPr>
            <a:endParaRPr lang="en-US" sz="2400" dirty="0" smtClean="0"/>
          </a:p>
          <a:p>
            <a:pPr marL="457200" lvl="1" indent="0">
              <a:buNone/>
            </a:pPr>
            <a:r>
              <a:rPr lang="en-US" sz="1600" dirty="0"/>
              <a:t>public class </a:t>
            </a:r>
            <a:r>
              <a:rPr lang="en-US" sz="1600" dirty="0" smtClean="0"/>
              <a:t>Pound </a:t>
            </a:r>
            <a:r>
              <a:rPr lang="en-US" sz="1600" dirty="0"/>
              <a:t>{ </a:t>
            </a:r>
            <a:endParaRPr lang="en-US" sz="1600" dirty="0" smtClean="0"/>
          </a:p>
          <a:p>
            <a:pPr marL="457200" lvl="1" indent="0">
              <a:buNone/>
            </a:pPr>
            <a:r>
              <a:rPr lang="en-US" sz="1600" dirty="0"/>
              <a:t>	</a:t>
            </a:r>
            <a:r>
              <a:rPr lang="en-US" sz="1600" dirty="0" smtClean="0"/>
              <a:t>…</a:t>
            </a:r>
            <a:endParaRPr lang="en-US" sz="1600" dirty="0"/>
          </a:p>
          <a:p>
            <a:pPr marL="914400" lvl="2" indent="0">
              <a:buNone/>
            </a:pPr>
            <a:r>
              <a:rPr lang="en-US" sz="1600" dirty="0"/>
              <a:t>public </a:t>
            </a:r>
            <a:r>
              <a:rPr lang="en-US" sz="1600" dirty="0" smtClean="0"/>
              <a:t>Dog[] </a:t>
            </a:r>
            <a:r>
              <a:rPr lang="en-US" sz="1600" dirty="0" err="1" smtClean="0"/>
              <a:t>shallowCopy</a:t>
            </a:r>
            <a:r>
              <a:rPr lang="en-US" sz="1600" dirty="0" smtClean="0"/>
              <a:t>(</a:t>
            </a:r>
            <a:r>
              <a:rPr lang="en-US" sz="1800" dirty="0"/>
              <a:t>Dog[] puppies</a:t>
            </a:r>
            <a:r>
              <a:rPr lang="en-US" sz="1600" dirty="0" smtClean="0"/>
              <a:t>) {</a:t>
            </a:r>
          </a:p>
          <a:p>
            <a:pPr marL="1371600" lvl="3" indent="0">
              <a:buNone/>
            </a:pPr>
            <a:r>
              <a:rPr lang="en-US" sz="1600" dirty="0" smtClean="0"/>
              <a:t>Dog[] </a:t>
            </a:r>
            <a:r>
              <a:rPr lang="en-US" sz="1600" dirty="0"/>
              <a:t>copy = new </a:t>
            </a:r>
            <a:r>
              <a:rPr lang="en-US" sz="1600" dirty="0" smtClean="0"/>
              <a:t>Dog[</a:t>
            </a:r>
            <a:r>
              <a:rPr lang="en-US" sz="1600" dirty="0" err="1" smtClean="0"/>
              <a:t>puppies.length</a:t>
            </a:r>
            <a:r>
              <a:rPr lang="en-US" sz="1600" dirty="0" smtClean="0"/>
              <a:t>];</a:t>
            </a:r>
          </a:p>
          <a:p>
            <a:pPr marL="1371600" lvl="3" indent="0">
              <a:buNone/>
            </a:pPr>
            <a:r>
              <a:rPr lang="en-US" sz="1600" dirty="0" smtClean="0"/>
              <a:t>for </a:t>
            </a:r>
            <a:r>
              <a:rPr lang="en-US" sz="1600" dirty="0"/>
              <a:t>(</a:t>
            </a:r>
            <a:r>
              <a:rPr lang="en-US" sz="1600" dirty="0" err="1"/>
              <a:t>int</a:t>
            </a:r>
            <a:r>
              <a:rPr lang="en-US" sz="1600" dirty="0"/>
              <a:t> </a:t>
            </a:r>
            <a:r>
              <a:rPr lang="en-US" sz="1600" dirty="0" err="1"/>
              <a:t>i</a:t>
            </a:r>
            <a:r>
              <a:rPr lang="en-US" sz="1600" dirty="0"/>
              <a:t> = 0; </a:t>
            </a:r>
            <a:r>
              <a:rPr lang="en-US" sz="1600" dirty="0" err="1"/>
              <a:t>i</a:t>
            </a:r>
            <a:r>
              <a:rPr lang="en-US" sz="1600" dirty="0"/>
              <a:t> &lt; </a:t>
            </a:r>
            <a:r>
              <a:rPr lang="en-US" sz="1600" dirty="0" err="1"/>
              <a:t>copy.length</a:t>
            </a:r>
            <a:r>
              <a:rPr lang="en-US" sz="1600" dirty="0"/>
              <a:t>; </a:t>
            </a:r>
            <a:r>
              <a:rPr lang="en-US" sz="1600" dirty="0" err="1"/>
              <a:t>i</a:t>
            </a:r>
            <a:r>
              <a:rPr lang="en-US" sz="1600" dirty="0" smtClean="0"/>
              <a:t>++)</a:t>
            </a:r>
          </a:p>
          <a:p>
            <a:pPr marL="1371600" lvl="3" indent="0">
              <a:buNone/>
            </a:pPr>
            <a:r>
              <a:rPr lang="en-US" sz="1600" dirty="0" smtClean="0"/>
              <a:t>{</a:t>
            </a:r>
          </a:p>
          <a:p>
            <a:pPr marL="1371600" lvl="3" indent="0">
              <a:buNone/>
            </a:pPr>
            <a:r>
              <a:rPr lang="en-US" sz="1600" dirty="0"/>
              <a:t>	</a:t>
            </a:r>
            <a:r>
              <a:rPr lang="en-US" sz="1600" dirty="0" smtClean="0"/>
              <a:t>copy[</a:t>
            </a:r>
            <a:r>
              <a:rPr lang="en-US" sz="1600" dirty="0" err="1" smtClean="0"/>
              <a:t>i</a:t>
            </a:r>
            <a:r>
              <a:rPr lang="en-US" sz="1600" dirty="0"/>
              <a:t>] = </a:t>
            </a:r>
            <a:r>
              <a:rPr lang="en-US" sz="1600" dirty="0" smtClean="0"/>
              <a:t>puppies[</a:t>
            </a:r>
            <a:r>
              <a:rPr lang="en-US" sz="1600" dirty="0" err="1" smtClean="0"/>
              <a:t>i</a:t>
            </a:r>
            <a:r>
              <a:rPr lang="en-US" sz="1600" dirty="0" smtClean="0"/>
              <a:t>];</a:t>
            </a:r>
          </a:p>
          <a:p>
            <a:pPr marL="1371600" lvl="3" indent="0">
              <a:buNone/>
            </a:pPr>
            <a:r>
              <a:rPr lang="en-US" sz="1600" dirty="0" smtClean="0"/>
              <a:t>}</a:t>
            </a:r>
          </a:p>
          <a:p>
            <a:pPr marL="1371600" lvl="3" indent="0">
              <a:buNone/>
            </a:pPr>
            <a:r>
              <a:rPr lang="en-US" sz="1600" dirty="0" smtClean="0"/>
              <a:t>return </a:t>
            </a:r>
            <a:r>
              <a:rPr lang="en-US" sz="1600" dirty="0"/>
              <a:t>copy</a:t>
            </a:r>
            <a:r>
              <a:rPr lang="en-US" sz="1600" dirty="0" smtClean="0"/>
              <a:t>;</a:t>
            </a:r>
          </a:p>
          <a:p>
            <a:pPr marL="914400" lvl="2" indent="0">
              <a:buNone/>
            </a:pPr>
            <a:r>
              <a:rPr lang="en-US" sz="1600" dirty="0" smtClean="0"/>
              <a:t>}</a:t>
            </a:r>
          </a:p>
          <a:p>
            <a:pPr marL="457200" lvl="1" indent="0">
              <a:buNone/>
            </a:pPr>
            <a:r>
              <a:rPr lang="en-US" sz="1600" dirty="0" smtClean="0"/>
              <a:t>}</a:t>
            </a:r>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1521445841"/>
              </p:ext>
            </p:extLst>
          </p:nvPr>
        </p:nvGraphicFramePr>
        <p:xfrm>
          <a:off x="5410200" y="3266923"/>
          <a:ext cx="990055" cy="1703508"/>
        </p:xfrm>
        <a:graphic>
          <a:graphicData uri="http://schemas.openxmlformats.org/drawingml/2006/table">
            <a:tbl>
              <a:tblPr firstRow="1" bandRow="1">
                <a:tableStyleId>{5C22544A-7EE6-4342-B048-85BDC9FD1C3A}</a:tableStyleId>
              </a:tblPr>
              <a:tblGrid>
                <a:gridCol w="990055">
                  <a:extLst>
                    <a:ext uri="{9D8B030D-6E8A-4147-A177-3AD203B41FA5}">
                      <a16:colId xmlns:a16="http://schemas.microsoft.com/office/drawing/2014/main" val="986124424"/>
                    </a:ext>
                  </a:extLst>
                </a:gridCol>
              </a:tblGrid>
              <a:tr h="512267">
                <a:tc>
                  <a:txBody>
                    <a:bodyPr/>
                    <a:lstStyle/>
                    <a:p>
                      <a:endParaRPr lang="en-US" dirty="0"/>
                    </a:p>
                  </a:txBody>
                  <a:tcPr marL="68580" marR="68580"/>
                </a:tc>
                <a:extLst>
                  <a:ext uri="{0D108BD9-81ED-4DB2-BD59-A6C34878D82A}">
                    <a16:rowId xmlns:a16="http://schemas.microsoft.com/office/drawing/2014/main" val="330116347"/>
                  </a:ext>
                </a:extLst>
              </a:tr>
              <a:tr h="512267">
                <a:tc>
                  <a:txBody>
                    <a:bodyPr/>
                    <a:lstStyle/>
                    <a:p>
                      <a:r>
                        <a:rPr lang="en-US" dirty="0" smtClean="0"/>
                        <a:t>copy</a:t>
                      </a:r>
                      <a:endParaRPr lang="en-US" dirty="0"/>
                    </a:p>
                  </a:txBody>
                  <a:tcPr marL="68580" marR="68580"/>
                </a:tc>
                <a:extLst>
                  <a:ext uri="{0D108BD9-81ED-4DB2-BD59-A6C34878D82A}">
                    <a16:rowId xmlns:a16="http://schemas.microsoft.com/office/drawing/2014/main" val="3016502676"/>
                  </a:ext>
                </a:extLst>
              </a:tr>
              <a:tr h="678974">
                <a:tc>
                  <a:txBody>
                    <a:bodyPr/>
                    <a:lstStyle/>
                    <a:p>
                      <a:r>
                        <a:rPr lang="en-US" dirty="0" smtClean="0"/>
                        <a:t>puppies</a:t>
                      </a:r>
                      <a:endParaRPr lang="en-US" dirty="0"/>
                    </a:p>
                  </a:txBody>
                  <a:tcPr marL="68580" marR="68580"/>
                </a:tc>
                <a:extLst>
                  <a:ext uri="{0D108BD9-81ED-4DB2-BD59-A6C34878D82A}">
                    <a16:rowId xmlns:a16="http://schemas.microsoft.com/office/drawing/2014/main" val="1600903652"/>
                  </a:ext>
                </a:extLst>
              </a:tr>
            </a:tbl>
          </a:graphicData>
        </a:graphic>
      </p:graphicFrame>
      <p:sp>
        <p:nvSpPr>
          <p:cNvPr id="5" name="TextBox 4"/>
          <p:cNvSpPr txBox="1"/>
          <p:nvPr/>
        </p:nvSpPr>
        <p:spPr>
          <a:xfrm>
            <a:off x="4990284" y="2897591"/>
            <a:ext cx="2085158" cy="461665"/>
          </a:xfrm>
          <a:prstGeom prst="rect">
            <a:avLst/>
          </a:prstGeom>
          <a:noFill/>
        </p:spPr>
        <p:txBody>
          <a:bodyPr wrap="square" rtlCol="0">
            <a:spAutoFit/>
          </a:bodyPr>
          <a:lstStyle/>
          <a:p>
            <a:pPr algn="ctr"/>
            <a:r>
              <a:rPr lang="en-US" dirty="0" smtClean="0"/>
              <a:t>Stack</a:t>
            </a:r>
            <a:endParaRPr lang="en-US" dirty="0"/>
          </a:p>
        </p:txBody>
      </p:sp>
      <p:sp>
        <p:nvSpPr>
          <p:cNvPr id="6" name="Rounded Rectangle 5"/>
          <p:cNvSpPr/>
          <p:nvPr/>
        </p:nvSpPr>
        <p:spPr>
          <a:xfrm>
            <a:off x="6902086" y="3266924"/>
            <a:ext cx="1613264" cy="1703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Table 6"/>
          <p:cNvGraphicFramePr>
            <a:graphicFrameLocks noGrp="1"/>
          </p:cNvGraphicFramePr>
          <p:nvPr>
            <p:extLst/>
          </p:nvPr>
        </p:nvGraphicFramePr>
        <p:xfrm>
          <a:off x="7205865" y="3818413"/>
          <a:ext cx="1005705" cy="365760"/>
        </p:xfrm>
        <a:graphic>
          <a:graphicData uri="http://schemas.openxmlformats.org/drawingml/2006/table">
            <a:tbl>
              <a:tblPr firstRow="1" bandRow="1">
                <a:tableStyleId>{F5AB1C69-6EDB-4FF4-983F-18BD219EF322}</a:tableStyleId>
              </a:tblPr>
              <a:tblGrid>
                <a:gridCol w="198242">
                  <a:extLst>
                    <a:ext uri="{9D8B030D-6E8A-4147-A177-3AD203B41FA5}">
                      <a16:colId xmlns:a16="http://schemas.microsoft.com/office/drawing/2014/main" val="3150195484"/>
                    </a:ext>
                  </a:extLst>
                </a:gridCol>
                <a:gridCol w="212737">
                  <a:extLst>
                    <a:ext uri="{9D8B030D-6E8A-4147-A177-3AD203B41FA5}">
                      <a16:colId xmlns:a16="http://schemas.microsoft.com/office/drawing/2014/main" val="4019681352"/>
                    </a:ext>
                  </a:extLst>
                </a:gridCol>
                <a:gridCol w="198242">
                  <a:extLst>
                    <a:ext uri="{9D8B030D-6E8A-4147-A177-3AD203B41FA5}">
                      <a16:colId xmlns:a16="http://schemas.microsoft.com/office/drawing/2014/main" val="80623263"/>
                    </a:ext>
                  </a:extLst>
                </a:gridCol>
                <a:gridCol w="198242">
                  <a:extLst>
                    <a:ext uri="{9D8B030D-6E8A-4147-A177-3AD203B41FA5}">
                      <a16:colId xmlns:a16="http://schemas.microsoft.com/office/drawing/2014/main" val="3739781971"/>
                    </a:ext>
                  </a:extLst>
                </a:gridCol>
                <a:gridCol w="198242">
                  <a:extLst>
                    <a:ext uri="{9D8B030D-6E8A-4147-A177-3AD203B41FA5}">
                      <a16:colId xmlns:a16="http://schemas.microsoft.com/office/drawing/2014/main" val="75765"/>
                    </a:ext>
                  </a:extLst>
                </a:gridCol>
              </a:tblGrid>
              <a:tr h="232477">
                <a:tc>
                  <a:txBody>
                    <a:bodyPr/>
                    <a:lstStyle/>
                    <a:p>
                      <a:endParaRPr lang="en-US" dirty="0"/>
                    </a:p>
                  </a:txBody>
                  <a:tcPr marL="68580" marR="68580"/>
                </a:tc>
                <a:tc>
                  <a:txBody>
                    <a:bodyPr/>
                    <a:lstStyle/>
                    <a:p>
                      <a:endParaRPr lang="en-US"/>
                    </a:p>
                  </a:txBody>
                  <a:tcPr marL="68580" marR="68580"/>
                </a:tc>
                <a:tc>
                  <a:txBody>
                    <a:bodyPr/>
                    <a:lstStyle/>
                    <a:p>
                      <a:endParaRPr lang="en-US"/>
                    </a:p>
                  </a:txBody>
                  <a:tcPr marL="68580" marR="68580"/>
                </a:tc>
                <a:tc>
                  <a:txBody>
                    <a:bodyPr/>
                    <a:lstStyle/>
                    <a:p>
                      <a:endParaRPr lang="en-US"/>
                    </a:p>
                  </a:txBody>
                  <a:tcPr marL="68580" marR="68580"/>
                </a:tc>
                <a:tc>
                  <a:txBody>
                    <a:bodyPr/>
                    <a:lstStyle/>
                    <a:p>
                      <a:endParaRPr lang="en-US" dirty="0"/>
                    </a:p>
                  </a:txBody>
                  <a:tcPr marL="68580" marR="68580"/>
                </a:tc>
                <a:extLst>
                  <a:ext uri="{0D108BD9-81ED-4DB2-BD59-A6C34878D82A}">
                    <a16:rowId xmlns:a16="http://schemas.microsoft.com/office/drawing/2014/main" val="4200857036"/>
                  </a:ext>
                </a:extLst>
              </a:tr>
            </a:tbl>
          </a:graphicData>
        </a:graphic>
      </p:graphicFrame>
      <p:sp>
        <p:nvSpPr>
          <p:cNvPr id="8" name="TextBox 7"/>
          <p:cNvSpPr txBox="1"/>
          <p:nvPr/>
        </p:nvSpPr>
        <p:spPr>
          <a:xfrm>
            <a:off x="6666139" y="2877856"/>
            <a:ext cx="2085158" cy="461665"/>
          </a:xfrm>
          <a:prstGeom prst="rect">
            <a:avLst/>
          </a:prstGeom>
          <a:noFill/>
        </p:spPr>
        <p:txBody>
          <a:bodyPr wrap="square" rtlCol="0">
            <a:spAutoFit/>
          </a:bodyPr>
          <a:lstStyle/>
          <a:p>
            <a:pPr algn="ctr"/>
            <a:r>
              <a:rPr lang="en-US" dirty="0" smtClean="0"/>
              <a:t>Heap</a:t>
            </a:r>
            <a:endParaRPr lang="en-US" dirty="0"/>
          </a:p>
        </p:txBody>
      </p:sp>
      <p:cxnSp>
        <p:nvCxnSpPr>
          <p:cNvPr id="10" name="Straight Arrow Connector 9"/>
          <p:cNvCxnSpPr>
            <a:endCxn id="7" idx="1"/>
          </p:cNvCxnSpPr>
          <p:nvPr/>
        </p:nvCxnSpPr>
        <p:spPr>
          <a:xfrm>
            <a:off x="6400255" y="3991307"/>
            <a:ext cx="805610" cy="9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endCxn id="7" idx="1"/>
          </p:cNvCxnSpPr>
          <p:nvPr/>
        </p:nvCxnSpPr>
        <p:spPr>
          <a:xfrm flipV="1">
            <a:off x="6400255" y="4001293"/>
            <a:ext cx="805610" cy="433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Slide Number Placeholder 8"/>
          <p:cNvSpPr>
            <a:spLocks noGrp="1"/>
          </p:cNvSpPr>
          <p:nvPr>
            <p:ph type="sldNum" sz="quarter" idx="10"/>
          </p:nvPr>
        </p:nvSpPr>
        <p:spPr/>
        <p:txBody>
          <a:bodyPr/>
          <a:lstStyle/>
          <a:p>
            <a:pPr>
              <a:defRPr/>
            </a:pPr>
            <a:r>
              <a:rPr lang="en-US" smtClean="0"/>
              <a:t>1-</a:t>
            </a:r>
            <a:fld id="{7E178DDB-7C6F-4044-B19D-63B1F3E4DE6B}" type="slidenum">
              <a:rPr lang="en-US" smtClean="0"/>
              <a:pPr>
                <a:defRPr/>
              </a:pPr>
              <a:t>16</a:t>
            </a:fld>
            <a:endParaRPr lang="en-US"/>
          </a:p>
        </p:txBody>
      </p:sp>
    </p:spTree>
    <p:extLst>
      <p:ext uri="{BB962C8B-B14F-4D97-AF65-F5344CB8AC3E}">
        <p14:creationId xmlns:p14="http://schemas.microsoft.com/office/powerpoint/2010/main" val="3281024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3213"/>
            <a:ext cx="8610600" cy="763587"/>
          </a:xfrm>
        </p:spPr>
        <p:txBody>
          <a:bodyPr/>
          <a:lstStyle/>
          <a:p>
            <a:r>
              <a:rPr lang="en-US" dirty="0" smtClean="0"/>
              <a:t>Deep copy</a:t>
            </a:r>
            <a:endParaRPr lang="en-US" dirty="0"/>
          </a:p>
        </p:txBody>
      </p:sp>
      <p:sp>
        <p:nvSpPr>
          <p:cNvPr id="3" name="Content Placeholder 2"/>
          <p:cNvSpPr>
            <a:spLocks noGrp="1"/>
          </p:cNvSpPr>
          <p:nvPr>
            <p:ph idx="1"/>
          </p:nvPr>
        </p:nvSpPr>
        <p:spPr>
          <a:xfrm>
            <a:off x="152400" y="1219200"/>
            <a:ext cx="8447088" cy="4953000"/>
          </a:xfrm>
        </p:spPr>
        <p:txBody>
          <a:bodyPr>
            <a:normAutofit fontScale="92500" lnSpcReduction="10000"/>
          </a:bodyPr>
          <a:lstStyle/>
          <a:p>
            <a:r>
              <a:rPr lang="en-US" sz="2600" i="1" dirty="0">
                <a:cs typeface="Times New Roman" panose="02020603050405020304" pitchFamily="18" charset="0"/>
              </a:rPr>
              <a:t>Deep </a:t>
            </a:r>
            <a:r>
              <a:rPr lang="en-US" sz="2600" i="1" dirty="0" smtClean="0">
                <a:cs typeface="Times New Roman" panose="02020603050405020304" pitchFamily="18" charset="0"/>
              </a:rPr>
              <a:t>copy </a:t>
            </a:r>
            <a:r>
              <a:rPr lang="en-US" sz="2600" dirty="0" smtClean="0">
                <a:cs typeface="Times New Roman" panose="02020603050405020304" pitchFamily="18" charset="0"/>
              </a:rPr>
              <a:t>-</a:t>
            </a:r>
            <a:r>
              <a:rPr lang="en-US" sz="2600" i="1" dirty="0" smtClean="0">
                <a:cs typeface="Times New Roman" panose="02020603050405020304" pitchFamily="18" charset="0"/>
              </a:rPr>
              <a:t> </a:t>
            </a:r>
            <a:r>
              <a:rPr lang="en-US" sz="2600" dirty="0" smtClean="0">
                <a:cs typeface="Times New Roman" panose="02020603050405020304" pitchFamily="18" charset="0"/>
              </a:rPr>
              <a:t>where</a:t>
            </a:r>
            <a:r>
              <a:rPr lang="en-US" sz="2600" i="1" dirty="0" smtClean="0">
                <a:cs typeface="Times New Roman" panose="02020603050405020304" pitchFamily="18" charset="0"/>
              </a:rPr>
              <a:t> </a:t>
            </a:r>
            <a:r>
              <a:rPr lang="en-US" sz="2600" dirty="0">
                <a:cs typeface="Times New Roman" panose="02020603050405020304" pitchFamily="18" charset="0"/>
              </a:rPr>
              <a:t>a new object is created (from the original object) and it points to a different reference address. Must use the keyword “new”.</a:t>
            </a:r>
          </a:p>
          <a:p>
            <a:endParaRPr lang="en-US" dirty="0"/>
          </a:p>
          <a:p>
            <a:pPr marL="457200" lvl="1" indent="0">
              <a:buNone/>
            </a:pPr>
            <a:r>
              <a:rPr lang="en-US" sz="1800" dirty="0" smtClean="0"/>
              <a:t>public class Pound { </a:t>
            </a:r>
          </a:p>
          <a:p>
            <a:pPr marL="457200" lvl="1" indent="0">
              <a:buNone/>
            </a:pPr>
            <a:r>
              <a:rPr lang="en-US" sz="1800" dirty="0" smtClean="0"/>
              <a:t>	…</a:t>
            </a:r>
          </a:p>
          <a:p>
            <a:pPr marL="914400" lvl="2" indent="0">
              <a:buNone/>
            </a:pPr>
            <a:r>
              <a:rPr lang="en-US" sz="1800" dirty="0" smtClean="0"/>
              <a:t>public Dog[] </a:t>
            </a:r>
            <a:r>
              <a:rPr lang="en-US" sz="1800" dirty="0" err="1"/>
              <a:t>deepCopy</a:t>
            </a:r>
            <a:r>
              <a:rPr lang="en-US" sz="1800" dirty="0"/>
              <a:t>(Dog[] puppies) </a:t>
            </a:r>
            <a:r>
              <a:rPr lang="en-US" sz="1800" dirty="0" smtClean="0"/>
              <a:t>{</a:t>
            </a:r>
          </a:p>
          <a:p>
            <a:pPr marL="1371600" lvl="3" indent="0">
              <a:buNone/>
            </a:pPr>
            <a:r>
              <a:rPr lang="en-US" dirty="0" smtClean="0"/>
              <a:t>Dog[] copy = new Dog[</a:t>
            </a:r>
            <a:r>
              <a:rPr lang="en-US" dirty="0" err="1" smtClean="0"/>
              <a:t>puppies.length</a:t>
            </a:r>
            <a:r>
              <a:rPr lang="en-US" dirty="0" smtClean="0"/>
              <a:t>];</a:t>
            </a:r>
          </a:p>
          <a:p>
            <a:pPr marL="1371600" lvl="3" indent="0">
              <a:buNone/>
            </a:pPr>
            <a:r>
              <a:rPr lang="en-US" dirty="0" smtClean="0"/>
              <a:t>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copy.length</a:t>
            </a:r>
            <a:r>
              <a:rPr lang="en-US" dirty="0" smtClean="0"/>
              <a:t>; </a:t>
            </a:r>
            <a:r>
              <a:rPr lang="en-US" dirty="0" err="1" smtClean="0"/>
              <a:t>i</a:t>
            </a:r>
            <a:r>
              <a:rPr lang="en-US" dirty="0" smtClean="0"/>
              <a:t>++) {</a:t>
            </a:r>
          </a:p>
          <a:p>
            <a:pPr marL="1371600" lvl="3" indent="0">
              <a:buNone/>
            </a:pPr>
            <a:r>
              <a:rPr lang="en-US" dirty="0" smtClean="0"/>
              <a:t>	copy[</a:t>
            </a:r>
            <a:r>
              <a:rPr lang="en-US" dirty="0" err="1" smtClean="0"/>
              <a:t>i</a:t>
            </a:r>
            <a:r>
              <a:rPr lang="en-US" dirty="0" smtClean="0"/>
              <a:t>] = new Dog(puppies[</a:t>
            </a:r>
            <a:r>
              <a:rPr lang="en-US" dirty="0" err="1" smtClean="0"/>
              <a:t>i</a:t>
            </a:r>
            <a:r>
              <a:rPr lang="en-US" dirty="0" smtClean="0"/>
              <a:t>]);</a:t>
            </a:r>
          </a:p>
          <a:p>
            <a:pPr marL="1371600" lvl="3" indent="0">
              <a:buNone/>
            </a:pPr>
            <a:r>
              <a:rPr lang="en-US" dirty="0" smtClean="0"/>
              <a:t>}</a:t>
            </a:r>
          </a:p>
          <a:p>
            <a:pPr marL="1371600" lvl="3" indent="0">
              <a:buNone/>
            </a:pPr>
            <a:r>
              <a:rPr lang="en-US" dirty="0" smtClean="0"/>
              <a:t>return copy;</a:t>
            </a:r>
          </a:p>
          <a:p>
            <a:pPr marL="914400" lvl="2" indent="0">
              <a:buNone/>
            </a:pPr>
            <a:r>
              <a:rPr lang="en-US" sz="1800" dirty="0" smtClean="0"/>
              <a:t>}</a:t>
            </a:r>
          </a:p>
          <a:p>
            <a:pPr marL="457200" lvl="1" indent="0">
              <a:buNone/>
            </a:pPr>
            <a:r>
              <a:rPr lang="en-US" sz="1800" dirty="0" smtClean="0"/>
              <a:t>}</a:t>
            </a:r>
          </a:p>
          <a:p>
            <a:pPr marL="457200" lvl="1" indent="0">
              <a:buNone/>
            </a:pPr>
            <a:endParaRPr lang="en-US" sz="1800" dirty="0" smtClean="0"/>
          </a:p>
          <a:p>
            <a:pPr marL="457200" lvl="1" indent="0">
              <a:buNone/>
            </a:pPr>
            <a:endParaRPr lang="en-US" sz="1800" dirty="0"/>
          </a:p>
          <a:p>
            <a:pPr marL="457200" lvl="1" indent="0">
              <a:buNone/>
            </a:pPr>
            <a:endParaRPr lang="en-US" sz="1800" dirty="0" smtClean="0"/>
          </a:p>
          <a:p>
            <a:endParaRPr lang="en-US" dirty="0"/>
          </a:p>
        </p:txBody>
      </p:sp>
      <p:sp>
        <p:nvSpPr>
          <p:cNvPr id="4" name="TextBox 3"/>
          <p:cNvSpPr txBox="1"/>
          <p:nvPr/>
        </p:nvSpPr>
        <p:spPr>
          <a:xfrm>
            <a:off x="4953000" y="2897591"/>
            <a:ext cx="2085158" cy="461665"/>
          </a:xfrm>
          <a:prstGeom prst="rect">
            <a:avLst/>
          </a:prstGeom>
          <a:noFill/>
        </p:spPr>
        <p:txBody>
          <a:bodyPr wrap="square" rtlCol="0">
            <a:spAutoFit/>
          </a:bodyPr>
          <a:lstStyle/>
          <a:p>
            <a:pPr algn="ctr"/>
            <a:r>
              <a:rPr lang="en-US" dirty="0" smtClean="0"/>
              <a:t>Stack</a:t>
            </a:r>
            <a:endParaRPr lang="en-US" dirty="0"/>
          </a:p>
        </p:txBody>
      </p:sp>
      <p:sp>
        <p:nvSpPr>
          <p:cNvPr id="5" name="TextBox 4"/>
          <p:cNvSpPr txBox="1"/>
          <p:nvPr/>
        </p:nvSpPr>
        <p:spPr>
          <a:xfrm>
            <a:off x="6666139" y="2877856"/>
            <a:ext cx="2085158" cy="461665"/>
          </a:xfrm>
          <a:prstGeom prst="rect">
            <a:avLst/>
          </a:prstGeom>
          <a:noFill/>
        </p:spPr>
        <p:txBody>
          <a:bodyPr wrap="square" rtlCol="0">
            <a:spAutoFit/>
          </a:bodyPr>
          <a:lstStyle/>
          <a:p>
            <a:pPr algn="ctr"/>
            <a:r>
              <a:rPr lang="en-US" dirty="0" smtClean="0"/>
              <a:t>Heap</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94181438"/>
              </p:ext>
            </p:extLst>
          </p:nvPr>
        </p:nvGraphicFramePr>
        <p:xfrm>
          <a:off x="5562562" y="3247189"/>
          <a:ext cx="848861" cy="1448769"/>
        </p:xfrm>
        <a:graphic>
          <a:graphicData uri="http://schemas.openxmlformats.org/drawingml/2006/table">
            <a:tbl>
              <a:tblPr firstRow="1" bandRow="1">
                <a:tableStyleId>{5C22544A-7EE6-4342-B048-85BDC9FD1C3A}</a:tableStyleId>
              </a:tblPr>
              <a:tblGrid>
                <a:gridCol w="848861">
                  <a:extLst>
                    <a:ext uri="{9D8B030D-6E8A-4147-A177-3AD203B41FA5}">
                      <a16:colId xmlns:a16="http://schemas.microsoft.com/office/drawing/2014/main" val="986124424"/>
                    </a:ext>
                  </a:extLst>
                </a:gridCol>
              </a:tblGrid>
              <a:tr h="482923">
                <a:tc>
                  <a:txBody>
                    <a:bodyPr/>
                    <a:lstStyle/>
                    <a:p>
                      <a:endParaRPr lang="en-US" dirty="0"/>
                    </a:p>
                  </a:txBody>
                  <a:tcPr marL="68580" marR="68580"/>
                </a:tc>
                <a:extLst>
                  <a:ext uri="{0D108BD9-81ED-4DB2-BD59-A6C34878D82A}">
                    <a16:rowId xmlns:a16="http://schemas.microsoft.com/office/drawing/2014/main" val="330116347"/>
                  </a:ext>
                </a:extLst>
              </a:tr>
              <a:tr h="482923">
                <a:tc>
                  <a:txBody>
                    <a:bodyPr/>
                    <a:lstStyle/>
                    <a:p>
                      <a:r>
                        <a:rPr lang="en-US" dirty="0" smtClean="0"/>
                        <a:t>copy</a:t>
                      </a:r>
                      <a:endParaRPr lang="en-US" dirty="0"/>
                    </a:p>
                  </a:txBody>
                  <a:tcPr marL="68580" marR="68580"/>
                </a:tc>
                <a:extLst>
                  <a:ext uri="{0D108BD9-81ED-4DB2-BD59-A6C34878D82A}">
                    <a16:rowId xmlns:a16="http://schemas.microsoft.com/office/drawing/2014/main" val="3016502676"/>
                  </a:ext>
                </a:extLst>
              </a:tr>
              <a:tr h="482923">
                <a:tc>
                  <a:txBody>
                    <a:bodyPr/>
                    <a:lstStyle/>
                    <a:p>
                      <a:r>
                        <a:rPr lang="en-US" dirty="0" smtClean="0"/>
                        <a:t>puppies</a:t>
                      </a:r>
                      <a:endParaRPr lang="en-US" dirty="0"/>
                    </a:p>
                  </a:txBody>
                  <a:tcPr marL="68580" marR="68580"/>
                </a:tc>
                <a:extLst>
                  <a:ext uri="{0D108BD9-81ED-4DB2-BD59-A6C34878D82A}">
                    <a16:rowId xmlns:a16="http://schemas.microsoft.com/office/drawing/2014/main" val="1600903652"/>
                  </a:ext>
                </a:extLst>
              </a:tr>
            </a:tbl>
          </a:graphicData>
        </a:graphic>
      </p:graphicFrame>
      <p:sp>
        <p:nvSpPr>
          <p:cNvPr id="7" name="Rounded Rectangle 6"/>
          <p:cNvSpPr/>
          <p:nvPr/>
        </p:nvSpPr>
        <p:spPr>
          <a:xfrm>
            <a:off x="6900043" y="3247189"/>
            <a:ext cx="1613264" cy="1703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p:cNvCxnSpPr>
            <a:endCxn id="11" idx="1"/>
          </p:cNvCxnSpPr>
          <p:nvPr/>
        </p:nvCxnSpPr>
        <p:spPr>
          <a:xfrm flipV="1">
            <a:off x="6400255" y="3501791"/>
            <a:ext cx="803567" cy="423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a:endCxn id="10" idx="1"/>
          </p:cNvCxnSpPr>
          <p:nvPr/>
        </p:nvCxnSpPr>
        <p:spPr>
          <a:xfrm flipV="1">
            <a:off x="6400255" y="4001293"/>
            <a:ext cx="805610" cy="433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0" name="Table 9"/>
          <p:cNvGraphicFramePr>
            <a:graphicFrameLocks noGrp="1"/>
          </p:cNvGraphicFramePr>
          <p:nvPr>
            <p:extLst/>
          </p:nvPr>
        </p:nvGraphicFramePr>
        <p:xfrm>
          <a:off x="7205865" y="3818413"/>
          <a:ext cx="1005705" cy="365760"/>
        </p:xfrm>
        <a:graphic>
          <a:graphicData uri="http://schemas.openxmlformats.org/drawingml/2006/table">
            <a:tbl>
              <a:tblPr firstRow="1" bandRow="1">
                <a:tableStyleId>{F5AB1C69-6EDB-4FF4-983F-18BD219EF322}</a:tableStyleId>
              </a:tblPr>
              <a:tblGrid>
                <a:gridCol w="198242">
                  <a:extLst>
                    <a:ext uri="{9D8B030D-6E8A-4147-A177-3AD203B41FA5}">
                      <a16:colId xmlns:a16="http://schemas.microsoft.com/office/drawing/2014/main" val="3150195484"/>
                    </a:ext>
                  </a:extLst>
                </a:gridCol>
                <a:gridCol w="212737">
                  <a:extLst>
                    <a:ext uri="{9D8B030D-6E8A-4147-A177-3AD203B41FA5}">
                      <a16:colId xmlns:a16="http://schemas.microsoft.com/office/drawing/2014/main" val="4019681352"/>
                    </a:ext>
                  </a:extLst>
                </a:gridCol>
                <a:gridCol w="198242">
                  <a:extLst>
                    <a:ext uri="{9D8B030D-6E8A-4147-A177-3AD203B41FA5}">
                      <a16:colId xmlns:a16="http://schemas.microsoft.com/office/drawing/2014/main" val="80623263"/>
                    </a:ext>
                  </a:extLst>
                </a:gridCol>
                <a:gridCol w="198242">
                  <a:extLst>
                    <a:ext uri="{9D8B030D-6E8A-4147-A177-3AD203B41FA5}">
                      <a16:colId xmlns:a16="http://schemas.microsoft.com/office/drawing/2014/main" val="3739781971"/>
                    </a:ext>
                  </a:extLst>
                </a:gridCol>
                <a:gridCol w="198242">
                  <a:extLst>
                    <a:ext uri="{9D8B030D-6E8A-4147-A177-3AD203B41FA5}">
                      <a16:colId xmlns:a16="http://schemas.microsoft.com/office/drawing/2014/main" val="75765"/>
                    </a:ext>
                  </a:extLst>
                </a:gridCol>
              </a:tblGrid>
              <a:tr h="232477">
                <a:tc>
                  <a:txBody>
                    <a:bodyPr/>
                    <a:lstStyle/>
                    <a:p>
                      <a:endParaRPr lang="en-US" dirty="0"/>
                    </a:p>
                  </a:txBody>
                  <a:tcPr marL="68580" marR="68580"/>
                </a:tc>
                <a:tc>
                  <a:txBody>
                    <a:bodyPr/>
                    <a:lstStyle/>
                    <a:p>
                      <a:endParaRPr lang="en-US" dirty="0"/>
                    </a:p>
                  </a:txBody>
                  <a:tcPr marL="68580" marR="68580"/>
                </a:tc>
                <a:tc>
                  <a:txBody>
                    <a:bodyPr/>
                    <a:lstStyle/>
                    <a:p>
                      <a:endParaRPr lang="en-US"/>
                    </a:p>
                  </a:txBody>
                  <a:tcPr marL="68580" marR="68580"/>
                </a:tc>
                <a:tc>
                  <a:txBody>
                    <a:bodyPr/>
                    <a:lstStyle/>
                    <a:p>
                      <a:endParaRPr lang="en-US" dirty="0"/>
                    </a:p>
                  </a:txBody>
                  <a:tcPr marL="68580" marR="68580"/>
                </a:tc>
                <a:tc>
                  <a:txBody>
                    <a:bodyPr/>
                    <a:lstStyle/>
                    <a:p>
                      <a:endParaRPr lang="en-US" dirty="0"/>
                    </a:p>
                  </a:txBody>
                  <a:tcPr marL="68580" marR="68580"/>
                </a:tc>
                <a:extLst>
                  <a:ext uri="{0D108BD9-81ED-4DB2-BD59-A6C34878D82A}">
                    <a16:rowId xmlns:a16="http://schemas.microsoft.com/office/drawing/2014/main" val="4200857036"/>
                  </a:ext>
                </a:extLst>
              </a:tr>
            </a:tbl>
          </a:graphicData>
        </a:graphic>
      </p:graphicFrame>
      <p:graphicFrame>
        <p:nvGraphicFramePr>
          <p:cNvPr id="11" name="Table 10"/>
          <p:cNvGraphicFramePr>
            <a:graphicFrameLocks noGrp="1"/>
          </p:cNvGraphicFramePr>
          <p:nvPr>
            <p:extLst/>
          </p:nvPr>
        </p:nvGraphicFramePr>
        <p:xfrm>
          <a:off x="7203822" y="3318911"/>
          <a:ext cx="1005705" cy="365760"/>
        </p:xfrm>
        <a:graphic>
          <a:graphicData uri="http://schemas.openxmlformats.org/drawingml/2006/table">
            <a:tbl>
              <a:tblPr firstRow="1" bandRow="1">
                <a:tableStyleId>{F5AB1C69-6EDB-4FF4-983F-18BD219EF322}</a:tableStyleId>
              </a:tblPr>
              <a:tblGrid>
                <a:gridCol w="198242">
                  <a:extLst>
                    <a:ext uri="{9D8B030D-6E8A-4147-A177-3AD203B41FA5}">
                      <a16:colId xmlns:a16="http://schemas.microsoft.com/office/drawing/2014/main" val="3150195484"/>
                    </a:ext>
                  </a:extLst>
                </a:gridCol>
                <a:gridCol w="212737">
                  <a:extLst>
                    <a:ext uri="{9D8B030D-6E8A-4147-A177-3AD203B41FA5}">
                      <a16:colId xmlns:a16="http://schemas.microsoft.com/office/drawing/2014/main" val="4019681352"/>
                    </a:ext>
                  </a:extLst>
                </a:gridCol>
                <a:gridCol w="198242">
                  <a:extLst>
                    <a:ext uri="{9D8B030D-6E8A-4147-A177-3AD203B41FA5}">
                      <a16:colId xmlns:a16="http://schemas.microsoft.com/office/drawing/2014/main" val="80623263"/>
                    </a:ext>
                  </a:extLst>
                </a:gridCol>
                <a:gridCol w="198242">
                  <a:extLst>
                    <a:ext uri="{9D8B030D-6E8A-4147-A177-3AD203B41FA5}">
                      <a16:colId xmlns:a16="http://schemas.microsoft.com/office/drawing/2014/main" val="3739781971"/>
                    </a:ext>
                  </a:extLst>
                </a:gridCol>
                <a:gridCol w="198242">
                  <a:extLst>
                    <a:ext uri="{9D8B030D-6E8A-4147-A177-3AD203B41FA5}">
                      <a16:colId xmlns:a16="http://schemas.microsoft.com/office/drawing/2014/main" val="75765"/>
                    </a:ext>
                  </a:extLst>
                </a:gridCol>
              </a:tblGrid>
              <a:tr h="232477">
                <a:tc>
                  <a:txBody>
                    <a:bodyPr/>
                    <a:lstStyle/>
                    <a:p>
                      <a:endParaRPr lang="en-US" dirty="0"/>
                    </a:p>
                  </a:txBody>
                  <a:tcPr marL="68580" marR="68580"/>
                </a:tc>
                <a:tc>
                  <a:txBody>
                    <a:bodyPr/>
                    <a:lstStyle/>
                    <a:p>
                      <a:endParaRPr lang="en-US"/>
                    </a:p>
                  </a:txBody>
                  <a:tcPr marL="68580" marR="68580"/>
                </a:tc>
                <a:tc>
                  <a:txBody>
                    <a:bodyPr/>
                    <a:lstStyle/>
                    <a:p>
                      <a:endParaRPr lang="en-US" dirty="0"/>
                    </a:p>
                  </a:txBody>
                  <a:tcPr marL="68580" marR="68580"/>
                </a:tc>
                <a:tc>
                  <a:txBody>
                    <a:bodyPr/>
                    <a:lstStyle/>
                    <a:p>
                      <a:endParaRPr lang="en-US"/>
                    </a:p>
                  </a:txBody>
                  <a:tcPr marL="68580" marR="68580"/>
                </a:tc>
                <a:tc>
                  <a:txBody>
                    <a:bodyPr/>
                    <a:lstStyle/>
                    <a:p>
                      <a:endParaRPr lang="en-US" dirty="0"/>
                    </a:p>
                  </a:txBody>
                  <a:tcPr marL="68580" marR="68580"/>
                </a:tc>
                <a:extLst>
                  <a:ext uri="{0D108BD9-81ED-4DB2-BD59-A6C34878D82A}">
                    <a16:rowId xmlns:a16="http://schemas.microsoft.com/office/drawing/2014/main" val="4200857036"/>
                  </a:ext>
                </a:extLst>
              </a:tr>
            </a:tbl>
          </a:graphicData>
        </a:graphic>
      </p:graphicFrame>
      <p:sp>
        <p:nvSpPr>
          <p:cNvPr id="13" name="Slide Number Placeholder 12"/>
          <p:cNvSpPr>
            <a:spLocks noGrp="1"/>
          </p:cNvSpPr>
          <p:nvPr>
            <p:ph type="sldNum" sz="quarter" idx="10"/>
          </p:nvPr>
        </p:nvSpPr>
        <p:spPr/>
        <p:txBody>
          <a:bodyPr/>
          <a:lstStyle/>
          <a:p>
            <a:pPr>
              <a:defRPr/>
            </a:pPr>
            <a:r>
              <a:rPr lang="en-US" smtClean="0"/>
              <a:t>1-</a:t>
            </a:r>
            <a:fld id="{7E178DDB-7C6F-4044-B19D-63B1F3E4DE6B}" type="slidenum">
              <a:rPr lang="en-US" smtClean="0"/>
              <a:pPr>
                <a:defRPr/>
              </a:pPr>
              <a:t>17</a:t>
            </a:fld>
            <a:endParaRPr lang="en-US"/>
          </a:p>
        </p:txBody>
      </p:sp>
    </p:spTree>
    <p:extLst>
      <p:ext uri="{BB962C8B-B14F-4D97-AF65-F5344CB8AC3E}">
        <p14:creationId xmlns:p14="http://schemas.microsoft.com/office/powerpoint/2010/main" val="1047677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0"/>
            <a:ext cx="8229599" cy="646331"/>
          </a:xfrm>
          <a:prstGeom prst="rect">
            <a:avLst/>
          </a:prstGeom>
          <a:noFill/>
        </p:spPr>
        <p:txBody>
          <a:bodyPr wrap="square" rtlCol="0">
            <a:spAutoFit/>
          </a:bodyPr>
          <a:lstStyle/>
          <a:p>
            <a:r>
              <a:rPr lang="en-US" sz="3600" b="1" dirty="0" smtClean="0"/>
              <a:t>Memory Maps-1</a:t>
            </a:r>
            <a:endParaRPr lang="en-US" sz="3600" b="1" dirty="0"/>
          </a:p>
        </p:txBody>
      </p:sp>
      <p:sp>
        <p:nvSpPr>
          <p:cNvPr id="3" name="TextBox 2"/>
          <p:cNvSpPr txBox="1"/>
          <p:nvPr/>
        </p:nvSpPr>
        <p:spPr>
          <a:xfrm>
            <a:off x="228600" y="646331"/>
            <a:ext cx="8763000" cy="7725192"/>
          </a:xfrm>
          <a:prstGeom prst="rect">
            <a:avLst/>
          </a:prstGeom>
          <a:noFill/>
        </p:spPr>
        <p:txBody>
          <a:bodyPr wrap="square" rtlCol="0">
            <a:spAutoFit/>
          </a:bodyPr>
          <a:lstStyle/>
          <a:p>
            <a:pPr algn="l"/>
            <a:r>
              <a:rPr lang="en-US" sz="2800" b="1" dirty="0" smtClean="0"/>
              <a:t>Memory Maps</a:t>
            </a:r>
          </a:p>
          <a:p>
            <a:pPr marL="457200" indent="-457200" algn="l">
              <a:buFont typeface="Arial" panose="020B0604020202020204" pitchFamily="34" charset="0"/>
              <a:buChar char="•"/>
            </a:pPr>
            <a:r>
              <a:rPr lang="en-US" sz="2800" dirty="0" smtClean="0"/>
              <a:t>Used to represent the state of the call stack and Java dynamic memory (heap)</a:t>
            </a:r>
          </a:p>
          <a:p>
            <a:pPr marL="457200" indent="-457200" algn="l">
              <a:buFont typeface="Arial" panose="020B0604020202020204" pitchFamily="34" charset="0"/>
              <a:buChar char="•"/>
            </a:pPr>
            <a:r>
              <a:rPr lang="en-US" sz="2800" dirty="0" smtClean="0"/>
              <a:t>Following illustrates how to draw Java Memory Map</a:t>
            </a:r>
          </a:p>
          <a:p>
            <a:pPr marL="457200" indent="-457200" algn="l">
              <a:buFont typeface="Arial" panose="020B0604020202020204" pitchFamily="34" charset="0"/>
              <a:buChar char="•"/>
            </a:pPr>
            <a:r>
              <a:rPr lang="en-US" sz="2800" dirty="0" smtClean="0"/>
              <a:t>Consider the Java Program in the next slide. It has two different classes. </a:t>
            </a:r>
          </a:p>
          <a:p>
            <a:pPr marL="914400" lvl="1" indent="-457200" algn="l">
              <a:buFont typeface="Arial" panose="020B0604020202020204" pitchFamily="34" charset="0"/>
              <a:buChar char="•"/>
            </a:pPr>
            <a:r>
              <a:rPr lang="en-US" sz="2800" dirty="0"/>
              <a:t>c</a:t>
            </a:r>
            <a:r>
              <a:rPr lang="en-US" sz="2800" dirty="0" smtClean="0"/>
              <a:t>lass </a:t>
            </a:r>
            <a:r>
              <a:rPr lang="en-US" sz="2800" dirty="0" err="1" smtClean="0"/>
              <a:t>SimpleClass</a:t>
            </a:r>
            <a:r>
              <a:rPr lang="en-US" sz="2800" dirty="0" smtClean="0"/>
              <a:t> contains two Java Instance Methods</a:t>
            </a:r>
          </a:p>
          <a:p>
            <a:pPr marL="914400" lvl="1" indent="-457200" algn="l">
              <a:buFont typeface="Arial" panose="020B0604020202020204" pitchFamily="34" charset="0"/>
              <a:buChar char="•"/>
            </a:pPr>
            <a:r>
              <a:rPr lang="en-US" sz="2800" dirty="0" smtClean="0"/>
              <a:t>class </a:t>
            </a:r>
            <a:r>
              <a:rPr lang="en-US" sz="2800" dirty="0" err="1" smtClean="0"/>
              <a:t>ClassVsObjectMethods</a:t>
            </a:r>
            <a:r>
              <a:rPr lang="en-US" sz="2800" dirty="0" smtClean="0"/>
              <a:t> contains two Java Class Methods</a:t>
            </a:r>
          </a:p>
          <a:p>
            <a:pPr marL="914400" lvl="1" indent="-457200" algn="l">
              <a:buFont typeface="Arial" panose="020B0604020202020204" pitchFamily="34" charset="0"/>
              <a:buChar char="•"/>
            </a:pPr>
            <a:r>
              <a:rPr lang="en-US" sz="2800" dirty="0" smtClean="0"/>
              <a:t>Codes inside public static void main of </a:t>
            </a:r>
            <a:r>
              <a:rPr lang="en-US" sz="2800" dirty="0" err="1" smtClean="0"/>
              <a:t>MemoryMap</a:t>
            </a:r>
            <a:r>
              <a:rPr lang="en-US" sz="2800" dirty="0" smtClean="0"/>
              <a:t> class makes use of the above two classes</a:t>
            </a:r>
          </a:p>
          <a:p>
            <a:pPr marL="914400" lvl="1" indent="-457200" algn="l">
              <a:buFont typeface="Arial" panose="020B0604020202020204" pitchFamily="34" charset="0"/>
              <a:buChar char="•"/>
            </a:pPr>
            <a:r>
              <a:rPr lang="en-US" sz="2800" dirty="0" smtClean="0"/>
              <a:t>For simplicity, we draw the Memory Map for only the code inside </a:t>
            </a:r>
            <a:r>
              <a:rPr lang="en-US" sz="2800" dirty="0"/>
              <a:t>public static void main </a:t>
            </a:r>
            <a:endParaRPr lang="en-US" sz="2800" dirty="0" smtClean="0"/>
          </a:p>
          <a:p>
            <a:pPr lvl="1" algn="l"/>
            <a:endParaRPr lang="en-US" sz="2800" dirty="0" smtClean="0"/>
          </a:p>
          <a:p>
            <a:pPr algn="l"/>
            <a:endParaRPr lang="en-US" dirty="0" smtClean="0"/>
          </a:p>
          <a:p>
            <a:pPr algn="l"/>
            <a:endParaRPr lang="en-US" dirty="0" smtClean="0"/>
          </a:p>
          <a:p>
            <a:pPr marL="457200" indent="-457200" algn="l">
              <a:buFont typeface="Arial" panose="020B0604020202020204" pitchFamily="34" charset="0"/>
              <a:buChar char="•"/>
            </a:pPr>
            <a:endParaRPr lang="en-US" sz="2800" b="1" dirty="0"/>
          </a:p>
        </p:txBody>
      </p:sp>
    </p:spTree>
    <p:extLst>
      <p:ext uri="{BB962C8B-B14F-4D97-AF65-F5344CB8AC3E}">
        <p14:creationId xmlns:p14="http://schemas.microsoft.com/office/powerpoint/2010/main" val="1575436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8763000" cy="6370975"/>
          </a:xfrm>
          <a:prstGeom prst="rect">
            <a:avLst/>
          </a:prstGeom>
        </p:spPr>
        <p:txBody>
          <a:bodyPr wrap="square">
            <a:spAutoFit/>
          </a:bodyPr>
          <a:lstStyle/>
          <a:p>
            <a:pPr algn="l"/>
            <a:r>
              <a:rPr lang="en-US" sz="2000" dirty="0"/>
              <a:t>class </a:t>
            </a:r>
            <a:r>
              <a:rPr lang="en-US" sz="2000" dirty="0" err="1"/>
              <a:t>SimpleClass</a:t>
            </a:r>
            <a:r>
              <a:rPr lang="en-US" sz="2000" dirty="0"/>
              <a:t>{</a:t>
            </a:r>
          </a:p>
          <a:p>
            <a:pPr algn="l"/>
            <a:r>
              <a:rPr lang="en-US" sz="2000" dirty="0"/>
              <a:t>private </a:t>
            </a:r>
            <a:r>
              <a:rPr lang="en-US" sz="2000" dirty="0" err="1"/>
              <a:t>int</a:t>
            </a:r>
            <a:r>
              <a:rPr lang="en-US" sz="2000" dirty="0"/>
              <a:t> x;</a:t>
            </a:r>
          </a:p>
          <a:p>
            <a:pPr algn="l"/>
            <a:r>
              <a:rPr lang="en-US" sz="2000" dirty="0" err="1"/>
              <a:t>SimpleClass</a:t>
            </a:r>
            <a:r>
              <a:rPr lang="en-US" sz="2000" dirty="0"/>
              <a:t>(</a:t>
            </a:r>
            <a:r>
              <a:rPr lang="en-US" sz="2000" dirty="0" err="1"/>
              <a:t>int</a:t>
            </a:r>
            <a:r>
              <a:rPr lang="en-US" sz="2000" dirty="0"/>
              <a:t> a) { x = a;}</a:t>
            </a:r>
          </a:p>
          <a:p>
            <a:pPr algn="l"/>
            <a:r>
              <a:rPr lang="en-US" sz="2000" dirty="0"/>
              <a:t>public </a:t>
            </a:r>
            <a:r>
              <a:rPr lang="en-US" sz="2000" dirty="0" err="1"/>
              <a:t>int</a:t>
            </a:r>
            <a:r>
              <a:rPr lang="en-US" sz="2000" dirty="0"/>
              <a:t> </a:t>
            </a:r>
            <a:r>
              <a:rPr lang="en-US" sz="2000" dirty="0" err="1"/>
              <a:t>reportState</a:t>
            </a:r>
            <a:r>
              <a:rPr lang="en-US" sz="2000" dirty="0"/>
              <a:t>() {  return x;   }</a:t>
            </a:r>
          </a:p>
          <a:p>
            <a:pPr algn="l"/>
            <a:r>
              <a:rPr lang="en-US" sz="2000" dirty="0"/>
              <a:t>public void </a:t>
            </a:r>
            <a:r>
              <a:rPr lang="en-US" sz="2000" dirty="0" err="1"/>
              <a:t>increaseState</a:t>
            </a:r>
            <a:r>
              <a:rPr lang="en-US" sz="2000" dirty="0"/>
              <a:t>{ ++x;}}</a:t>
            </a:r>
          </a:p>
          <a:p>
            <a:pPr algn="l"/>
            <a:endParaRPr lang="en-US" sz="1400" dirty="0" smtClean="0"/>
          </a:p>
          <a:p>
            <a:pPr algn="l"/>
            <a:r>
              <a:rPr lang="en-US" sz="2000" dirty="0" smtClean="0"/>
              <a:t>class </a:t>
            </a:r>
            <a:r>
              <a:rPr lang="en-US" sz="2000" dirty="0" err="1"/>
              <a:t>ClassVsObjectMethods</a:t>
            </a:r>
            <a:r>
              <a:rPr lang="en-US" sz="2000" dirty="0"/>
              <a:t> {</a:t>
            </a:r>
          </a:p>
          <a:p>
            <a:pPr algn="l"/>
            <a:r>
              <a:rPr lang="en-US" sz="2000" dirty="0"/>
              <a:t>static void A() { </a:t>
            </a:r>
            <a:r>
              <a:rPr lang="en-US" sz="2000" dirty="0" err="1"/>
              <a:t>System.out.println</a:t>
            </a:r>
            <a:r>
              <a:rPr lang="en-US" sz="2000" dirty="0"/>
              <a:t>(“Class Method 1”);}</a:t>
            </a:r>
          </a:p>
          <a:p>
            <a:pPr algn="l"/>
            <a:r>
              <a:rPr lang="en-US" sz="2000" dirty="0"/>
              <a:t>static void B() { </a:t>
            </a:r>
            <a:r>
              <a:rPr lang="en-US" sz="2000" dirty="0" err="1"/>
              <a:t>System.out.println</a:t>
            </a:r>
            <a:r>
              <a:rPr lang="en-US" sz="2000" dirty="0"/>
              <a:t>(“Class Method 2</a:t>
            </a:r>
            <a:r>
              <a:rPr lang="en-US" sz="2000" dirty="0" smtClean="0"/>
              <a:t>”);}}</a:t>
            </a:r>
          </a:p>
          <a:p>
            <a:pPr algn="l"/>
            <a:endParaRPr lang="en-US" sz="1400" dirty="0"/>
          </a:p>
          <a:p>
            <a:pPr algn="l"/>
            <a:r>
              <a:rPr lang="en-US" sz="2000" dirty="0"/>
              <a:t>class </a:t>
            </a:r>
            <a:r>
              <a:rPr lang="en-US" sz="2000" dirty="0" err="1"/>
              <a:t>MemoryMap</a:t>
            </a:r>
            <a:r>
              <a:rPr lang="en-US" sz="2000" dirty="0"/>
              <a:t>{ public static void main(String </a:t>
            </a:r>
            <a:r>
              <a:rPr lang="en-US" sz="2000" dirty="0" err="1"/>
              <a:t>args</a:t>
            </a:r>
            <a:r>
              <a:rPr lang="en-US" sz="2000" dirty="0"/>
              <a:t>[]) {</a:t>
            </a:r>
          </a:p>
          <a:p>
            <a:pPr algn="l"/>
            <a:r>
              <a:rPr lang="en-US" sz="2000" dirty="0" err="1" smtClean="0"/>
              <a:t>SimpleClass</a:t>
            </a:r>
            <a:r>
              <a:rPr lang="en-US" sz="2000" dirty="0" smtClean="0"/>
              <a:t> Obj1 = new </a:t>
            </a:r>
            <a:r>
              <a:rPr lang="en-US" sz="2000" dirty="0" err="1" smtClean="0"/>
              <a:t>SimpleClass</a:t>
            </a:r>
            <a:r>
              <a:rPr lang="en-US" sz="2000" dirty="0" smtClean="0"/>
              <a:t>(0);</a:t>
            </a:r>
          </a:p>
          <a:p>
            <a:pPr algn="l"/>
            <a:r>
              <a:rPr lang="en-US" sz="2000" dirty="0" err="1" smtClean="0"/>
              <a:t>SimpleClass</a:t>
            </a:r>
            <a:r>
              <a:rPr lang="en-US" sz="2000" dirty="0" smtClean="0"/>
              <a:t> Obj2 = new </a:t>
            </a:r>
            <a:r>
              <a:rPr lang="en-US" sz="2000" dirty="0" err="1" smtClean="0"/>
              <a:t>SimpleClass</a:t>
            </a:r>
            <a:r>
              <a:rPr lang="en-US" sz="2000" dirty="0" smtClean="0"/>
              <a:t>(0);</a:t>
            </a:r>
            <a:endParaRPr lang="en-US" sz="2000" dirty="0"/>
          </a:p>
          <a:p>
            <a:pPr algn="l"/>
            <a:r>
              <a:rPr lang="en-US" sz="2000" dirty="0" smtClean="0"/>
              <a:t>Obj1.increaseState(); </a:t>
            </a:r>
          </a:p>
          <a:p>
            <a:pPr algn="l"/>
            <a:r>
              <a:rPr lang="en-US" sz="2000" dirty="0" smtClean="0"/>
              <a:t>Obj1.increaseState();</a:t>
            </a:r>
          </a:p>
          <a:p>
            <a:pPr algn="l"/>
            <a:r>
              <a:rPr lang="en-US" sz="2000" dirty="0" smtClean="0"/>
              <a:t>Obj2.increaseState</a:t>
            </a:r>
            <a:r>
              <a:rPr lang="en-US" sz="2000" dirty="0"/>
              <a:t>();</a:t>
            </a:r>
          </a:p>
          <a:p>
            <a:pPr algn="l"/>
            <a:r>
              <a:rPr lang="en-US" sz="2000" dirty="0" err="1" smtClean="0"/>
              <a:t>ClassVsObjectMethods.A</a:t>
            </a:r>
            <a:r>
              <a:rPr lang="en-US" sz="2000" dirty="0" smtClean="0"/>
              <a:t>();</a:t>
            </a:r>
          </a:p>
          <a:p>
            <a:pPr algn="l"/>
            <a:r>
              <a:rPr lang="en-US" sz="2000" dirty="0" err="1" smtClean="0"/>
              <a:t>ClassVsObjectMethods.B</a:t>
            </a:r>
            <a:r>
              <a:rPr lang="en-US" sz="2000" dirty="0" smtClean="0"/>
              <a:t>();</a:t>
            </a:r>
          </a:p>
          <a:p>
            <a:pPr algn="l"/>
            <a:r>
              <a:rPr lang="en-US" sz="2000" dirty="0" err="1" smtClean="0"/>
              <a:t>ClassVsObjectMethods</a:t>
            </a:r>
            <a:r>
              <a:rPr lang="en-US" sz="2000" dirty="0" smtClean="0"/>
              <a:t> x;</a:t>
            </a:r>
          </a:p>
          <a:p>
            <a:pPr algn="l"/>
            <a:r>
              <a:rPr lang="en-US" sz="2000" dirty="0" smtClean="0"/>
              <a:t>Double pi = 3.14; }}</a:t>
            </a:r>
          </a:p>
          <a:p>
            <a:pPr marL="342900" indent="-342900" algn="l">
              <a:buFont typeface="Arial" panose="020B0604020202020204" pitchFamily="34" charset="0"/>
              <a:buChar char="•"/>
            </a:pPr>
            <a:r>
              <a:rPr lang="en-US" sz="2000" dirty="0" smtClean="0"/>
              <a:t>Following slide shows the Java Memory Map for code inside void main( )</a:t>
            </a:r>
            <a:endParaRPr lang="en-US" sz="2000" dirty="0"/>
          </a:p>
        </p:txBody>
      </p:sp>
      <p:sp>
        <p:nvSpPr>
          <p:cNvPr id="3" name="TextBox 2"/>
          <p:cNvSpPr txBox="1"/>
          <p:nvPr/>
        </p:nvSpPr>
        <p:spPr>
          <a:xfrm>
            <a:off x="990600" y="0"/>
            <a:ext cx="7315200" cy="1015663"/>
          </a:xfrm>
          <a:prstGeom prst="rect">
            <a:avLst/>
          </a:prstGeom>
          <a:noFill/>
        </p:spPr>
        <p:txBody>
          <a:bodyPr wrap="square" rtlCol="0">
            <a:spAutoFit/>
          </a:bodyPr>
          <a:lstStyle/>
          <a:p>
            <a:r>
              <a:rPr lang="en-US" sz="3600" b="1" dirty="0"/>
              <a:t>Memory </a:t>
            </a:r>
            <a:r>
              <a:rPr lang="en-US" sz="3600" b="1" dirty="0" smtClean="0"/>
              <a:t>Maps-2</a:t>
            </a:r>
            <a:endParaRPr lang="en-US" sz="3600" b="1" dirty="0"/>
          </a:p>
          <a:p>
            <a:endParaRPr lang="en-US" dirty="0"/>
          </a:p>
        </p:txBody>
      </p:sp>
    </p:spTree>
    <p:extLst>
      <p:ext uri="{BB962C8B-B14F-4D97-AF65-F5344CB8AC3E}">
        <p14:creationId xmlns:p14="http://schemas.microsoft.com/office/powerpoint/2010/main" val="258878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600" cy="992187"/>
          </a:xfrm>
        </p:spPr>
        <p:txBody>
          <a:bodyPr>
            <a:normAutofit/>
          </a:bodyPr>
          <a:lstStyle/>
          <a:p>
            <a:r>
              <a:rPr lang="en-US" dirty="0" smtClean="0"/>
              <a:t>Some Preliminary Concepts:</a:t>
            </a:r>
            <a:endParaRPr lang="en-US" dirty="0"/>
          </a:p>
        </p:txBody>
      </p:sp>
      <p:sp>
        <p:nvSpPr>
          <p:cNvPr id="3" name="Content Placeholder 2"/>
          <p:cNvSpPr>
            <a:spLocks noGrp="1"/>
          </p:cNvSpPr>
          <p:nvPr>
            <p:ph idx="1"/>
          </p:nvPr>
        </p:nvSpPr>
        <p:spPr>
          <a:xfrm>
            <a:off x="304800" y="1143000"/>
            <a:ext cx="8294688" cy="5029200"/>
          </a:xfrm>
        </p:spPr>
        <p:txBody>
          <a:bodyPr>
            <a:normAutofit fontScale="92500" lnSpcReduction="20000"/>
          </a:bodyPr>
          <a:lstStyle/>
          <a:p>
            <a:r>
              <a:rPr lang="en-US" sz="2400" dirty="0" smtClean="0">
                <a:cs typeface="Times New Roman" panose="02020603050405020304" pitchFamily="18" charset="0"/>
              </a:rPr>
              <a:t>Two </a:t>
            </a:r>
            <a:r>
              <a:rPr lang="en-US" sz="2400" b="1" dirty="0" smtClean="0">
                <a:solidFill>
                  <a:srgbClr val="FF0000"/>
                </a:solidFill>
                <a:cs typeface="Times New Roman" panose="02020603050405020304" pitchFamily="18" charset="0"/>
              </a:rPr>
              <a:t>data types</a:t>
            </a:r>
            <a:r>
              <a:rPr lang="en-US" sz="2400" dirty="0" smtClean="0">
                <a:cs typeface="Times New Roman" panose="02020603050405020304" pitchFamily="18" charset="0"/>
              </a:rPr>
              <a:t>, </a:t>
            </a:r>
            <a:r>
              <a:rPr lang="en-US" sz="2400" i="1" u="sng" dirty="0" smtClean="0">
                <a:cs typeface="Times New Roman" panose="02020603050405020304" pitchFamily="18" charset="0"/>
              </a:rPr>
              <a:t>primitive types </a:t>
            </a:r>
            <a:r>
              <a:rPr lang="en-US" sz="2400" dirty="0" smtClean="0">
                <a:cs typeface="Times New Roman" panose="02020603050405020304" pitchFamily="18" charset="0"/>
              </a:rPr>
              <a:t>and </a:t>
            </a:r>
            <a:r>
              <a:rPr lang="en-US" sz="2400" i="1" u="sng" dirty="0" smtClean="0">
                <a:cs typeface="Times New Roman" panose="02020603050405020304" pitchFamily="18" charset="0"/>
              </a:rPr>
              <a:t>reference types</a:t>
            </a:r>
            <a:r>
              <a:rPr lang="en-US" sz="2400" dirty="0" smtClean="0">
                <a:cs typeface="Times New Roman" panose="02020603050405020304" pitchFamily="18" charset="0"/>
              </a:rPr>
              <a:t>.</a:t>
            </a:r>
            <a:endParaRPr lang="en-US" sz="2400" dirty="0">
              <a:cs typeface="Times New Roman" panose="02020603050405020304" pitchFamily="18" charset="0"/>
            </a:endParaRPr>
          </a:p>
          <a:p>
            <a:pPr lvl="1"/>
            <a:r>
              <a:rPr lang="en-US" sz="2000" b="1" i="1" u="sng" dirty="0" smtClean="0">
                <a:solidFill>
                  <a:srgbClr val="FF0000"/>
                </a:solidFill>
                <a:cs typeface="Times New Roman" panose="02020603050405020304" pitchFamily="18" charset="0"/>
              </a:rPr>
              <a:t>Primitive</a:t>
            </a:r>
            <a:r>
              <a:rPr lang="en-US" sz="2000" dirty="0" smtClean="0">
                <a:cs typeface="Times New Roman" panose="02020603050405020304" pitchFamily="18" charset="0"/>
              </a:rPr>
              <a:t> </a:t>
            </a:r>
            <a:r>
              <a:rPr lang="en-US" sz="2000" dirty="0">
                <a:cs typeface="Times New Roman" panose="02020603050405020304" pitchFamily="18" charset="0"/>
              </a:rPr>
              <a:t>type variable </a:t>
            </a:r>
            <a:endParaRPr lang="en-US" sz="2000" dirty="0" smtClean="0">
              <a:cs typeface="Times New Roman" panose="02020603050405020304" pitchFamily="18" charset="0"/>
            </a:endParaRPr>
          </a:p>
          <a:p>
            <a:pPr lvl="2"/>
            <a:r>
              <a:rPr lang="en-US" sz="1600" dirty="0" smtClean="0">
                <a:cs typeface="Times New Roman" panose="02020603050405020304" pitchFamily="18" charset="0"/>
              </a:rPr>
              <a:t>Type is one of: </a:t>
            </a:r>
            <a:r>
              <a:rPr lang="en-US" sz="1600" dirty="0" err="1" smtClean="0">
                <a:cs typeface="Times New Roman" panose="02020603050405020304" pitchFamily="18" charset="0"/>
              </a:rPr>
              <a:t>boolean</a:t>
            </a:r>
            <a:r>
              <a:rPr lang="en-US" sz="1600" dirty="0">
                <a:cs typeface="Times New Roman" panose="02020603050405020304" pitchFamily="18" charset="0"/>
              </a:rPr>
              <a:t>, float, double, byte, short, </a:t>
            </a:r>
            <a:r>
              <a:rPr lang="en-US" sz="1600" dirty="0" err="1">
                <a:cs typeface="Times New Roman" panose="02020603050405020304" pitchFamily="18" charset="0"/>
              </a:rPr>
              <a:t>int</a:t>
            </a:r>
            <a:r>
              <a:rPr lang="en-US" sz="1600" dirty="0">
                <a:cs typeface="Times New Roman" panose="02020603050405020304" pitchFamily="18" charset="0"/>
              </a:rPr>
              <a:t>, long, or char. </a:t>
            </a:r>
          </a:p>
          <a:p>
            <a:pPr lvl="2"/>
            <a:r>
              <a:rPr lang="en-US" sz="1600" dirty="0" smtClean="0">
                <a:cs typeface="Times New Roman" panose="02020603050405020304" pitchFamily="18" charset="0"/>
              </a:rPr>
              <a:t>primitive type variable has a primitive value</a:t>
            </a:r>
            <a:r>
              <a:rPr lang="en-US" sz="1600" dirty="0">
                <a:cs typeface="Times New Roman" panose="02020603050405020304" pitchFamily="18" charset="0"/>
              </a:rPr>
              <a:t>. </a:t>
            </a:r>
            <a:endParaRPr lang="en-US" sz="1600" dirty="0" smtClean="0">
              <a:cs typeface="Times New Roman" panose="02020603050405020304" pitchFamily="18" charset="0"/>
            </a:endParaRPr>
          </a:p>
          <a:p>
            <a:pPr lvl="2"/>
            <a:r>
              <a:rPr lang="en-US" sz="1600" dirty="0" smtClean="0">
                <a:cs typeface="Times New Roman" panose="02020603050405020304" pitchFamily="18" charset="0"/>
              </a:rPr>
              <a:t>stored </a:t>
            </a:r>
            <a:r>
              <a:rPr lang="en-US" sz="1600" dirty="0">
                <a:cs typeface="Times New Roman" panose="02020603050405020304" pitchFamily="18" charset="0"/>
              </a:rPr>
              <a:t>in the </a:t>
            </a:r>
            <a:r>
              <a:rPr lang="en-US" sz="1600" dirty="0" smtClean="0">
                <a:cs typeface="Times New Roman" panose="02020603050405020304" pitchFamily="18" charset="0"/>
              </a:rPr>
              <a:t>same memory </a:t>
            </a:r>
            <a:r>
              <a:rPr lang="en-US" sz="1600" dirty="0">
                <a:cs typeface="Times New Roman" panose="02020603050405020304" pitchFamily="18" charset="0"/>
              </a:rPr>
              <a:t>location assigned to </a:t>
            </a:r>
            <a:r>
              <a:rPr lang="en-US" sz="1600" dirty="0" smtClean="0">
                <a:cs typeface="Times New Roman" panose="02020603050405020304" pitchFamily="18" charset="0"/>
              </a:rPr>
              <a:t>the variable, in the </a:t>
            </a:r>
            <a:r>
              <a:rPr lang="en-US" sz="2000" b="1" i="1" u="sng" dirty="0" smtClean="0">
                <a:solidFill>
                  <a:srgbClr val="009644"/>
                </a:solidFill>
                <a:cs typeface="Times New Roman" panose="02020603050405020304" pitchFamily="18" charset="0"/>
              </a:rPr>
              <a:t>stack</a:t>
            </a:r>
            <a:r>
              <a:rPr lang="en-US" sz="1600" dirty="0" smtClean="0">
                <a:cs typeface="Times New Roman" panose="02020603050405020304" pitchFamily="18" charset="0"/>
              </a:rPr>
              <a:t>. </a:t>
            </a:r>
          </a:p>
          <a:p>
            <a:pPr lvl="1"/>
            <a:r>
              <a:rPr lang="en-US" sz="2100" b="1" i="1" u="sng" dirty="0">
                <a:solidFill>
                  <a:srgbClr val="FF0000"/>
                </a:solidFill>
                <a:cs typeface="Times New Roman" panose="02020603050405020304" pitchFamily="18" charset="0"/>
              </a:rPr>
              <a:t>Reference</a:t>
            </a:r>
            <a:r>
              <a:rPr lang="en-US" sz="2000" dirty="0" smtClean="0">
                <a:cs typeface="Times New Roman" panose="02020603050405020304" pitchFamily="18" charset="0"/>
              </a:rPr>
              <a:t> </a:t>
            </a:r>
            <a:r>
              <a:rPr lang="en-US" sz="2100" dirty="0">
                <a:cs typeface="Times New Roman" panose="02020603050405020304" pitchFamily="18" charset="0"/>
              </a:rPr>
              <a:t>type </a:t>
            </a:r>
            <a:r>
              <a:rPr lang="en-US" sz="2100" dirty="0" smtClean="0">
                <a:cs typeface="Times New Roman" panose="02020603050405020304" pitchFamily="18" charset="0"/>
              </a:rPr>
              <a:t>variable</a:t>
            </a:r>
            <a:r>
              <a:rPr lang="en-US" sz="2400" dirty="0" smtClean="0">
                <a:cs typeface="Times New Roman" panose="02020603050405020304" pitchFamily="18" charset="0"/>
              </a:rPr>
              <a:t> </a:t>
            </a:r>
          </a:p>
          <a:p>
            <a:pPr lvl="2"/>
            <a:r>
              <a:rPr lang="en-US" sz="1600" dirty="0">
                <a:cs typeface="Times New Roman" panose="02020603050405020304" pitchFamily="18" charset="0"/>
              </a:rPr>
              <a:t>Type is one of: a class, an interface, or an array</a:t>
            </a:r>
          </a:p>
          <a:p>
            <a:pPr lvl="2"/>
            <a:r>
              <a:rPr lang="en-US" sz="1600" dirty="0">
                <a:cs typeface="Times New Roman" panose="02020603050405020304" pitchFamily="18" charset="0"/>
              </a:rPr>
              <a:t>A reference type variable has a reference value. </a:t>
            </a:r>
          </a:p>
          <a:p>
            <a:pPr lvl="2"/>
            <a:r>
              <a:rPr lang="en-US" sz="1600" dirty="0">
                <a:cs typeface="Times New Roman" panose="02020603050405020304" pitchFamily="18" charset="0"/>
              </a:rPr>
              <a:t>The reference value is the memory address of the stored object, not the object itself. </a:t>
            </a:r>
          </a:p>
          <a:p>
            <a:pPr lvl="2"/>
            <a:r>
              <a:rPr lang="en-US" sz="1600" dirty="0">
                <a:cs typeface="Times New Roman" panose="02020603050405020304" pitchFamily="18" charset="0"/>
              </a:rPr>
              <a:t>stored on the </a:t>
            </a:r>
            <a:r>
              <a:rPr lang="en-US" sz="2100" b="1" i="1" u="sng" dirty="0">
                <a:solidFill>
                  <a:srgbClr val="009644"/>
                </a:solidFill>
                <a:cs typeface="Times New Roman" panose="02020603050405020304" pitchFamily="18" charset="0"/>
              </a:rPr>
              <a:t>heap</a:t>
            </a:r>
          </a:p>
          <a:p>
            <a:r>
              <a:rPr lang="en-US" sz="2400" dirty="0" smtClean="0">
                <a:cs typeface="Times New Roman" panose="02020603050405020304" pitchFamily="18" charset="0"/>
              </a:rPr>
              <a:t>Passing </a:t>
            </a:r>
            <a:r>
              <a:rPr lang="en-US" sz="2400" dirty="0">
                <a:cs typeface="Times New Roman" panose="02020603050405020304" pitchFamily="18" charset="0"/>
              </a:rPr>
              <a:t>a </a:t>
            </a:r>
            <a:r>
              <a:rPr lang="en-US" altLang="en-US" sz="2400" dirty="0"/>
              <a:t>primitive variable to a method will have no effect on the </a:t>
            </a:r>
            <a:r>
              <a:rPr lang="en-US" altLang="en-US" sz="2400" dirty="0" smtClean="0"/>
              <a:t>argument</a:t>
            </a:r>
          </a:p>
          <a:p>
            <a:r>
              <a:rPr lang="en-US" sz="2400" dirty="0" smtClean="0">
                <a:cs typeface="Times New Roman" panose="02020603050405020304" pitchFamily="18" charset="0"/>
              </a:rPr>
              <a:t>Passing </a:t>
            </a:r>
            <a:r>
              <a:rPr lang="en-US" sz="2400" dirty="0">
                <a:cs typeface="Times New Roman" panose="02020603050405020304" pitchFamily="18" charset="0"/>
              </a:rPr>
              <a:t>an object </a:t>
            </a:r>
            <a:r>
              <a:rPr lang="en-US" sz="2400" dirty="0" smtClean="0">
                <a:cs typeface="Times New Roman" panose="02020603050405020304" pitchFamily="18" charset="0"/>
              </a:rPr>
              <a:t>by reference to </a:t>
            </a:r>
            <a:r>
              <a:rPr lang="en-US" sz="2400" dirty="0">
                <a:cs typeface="Times New Roman" panose="02020603050405020304" pitchFamily="18" charset="0"/>
              </a:rPr>
              <a:t>a method will </a:t>
            </a:r>
            <a:r>
              <a:rPr lang="en-US" sz="2400" dirty="0" smtClean="0">
                <a:cs typeface="Times New Roman" panose="02020603050405020304" pitchFamily="18" charset="0"/>
              </a:rPr>
              <a:t>pass its reference not its value. </a:t>
            </a:r>
          </a:p>
          <a:p>
            <a:pPr lvl="1"/>
            <a:r>
              <a:rPr lang="en-US" altLang="en-US" sz="2000" dirty="0" smtClean="0"/>
              <a:t>So changes </a:t>
            </a:r>
            <a:r>
              <a:rPr lang="en-US" altLang="en-US" sz="2000" dirty="0"/>
              <a:t>made to the reference variable of that object are permanent.</a:t>
            </a:r>
            <a:endParaRPr lang="en-US" sz="2000" dirty="0">
              <a:cs typeface="Times New Roman" panose="02020603050405020304" pitchFamily="18" charset="0"/>
            </a:endParaRPr>
          </a:p>
          <a:p>
            <a:endParaRPr lang="en-US" sz="2400" dirty="0" smtClean="0">
              <a:cs typeface="Times New Roman" panose="02020603050405020304" pitchFamily="18" charset="0"/>
            </a:endParaRPr>
          </a:p>
          <a:p>
            <a:pPr marL="0" indent="0">
              <a:buNone/>
            </a:pPr>
            <a:r>
              <a:rPr lang="en-US" sz="1300" dirty="0" smtClean="0">
                <a:cs typeface="Times New Roman" panose="02020603050405020304" pitchFamily="18" charset="0"/>
                <a:hlinkClick r:id="rId2"/>
              </a:rPr>
              <a:t>https://docs.oracle.com/javase/specs/jvms/se7/html/jvms-2.html</a:t>
            </a:r>
            <a:endParaRPr lang="en-US" sz="1300" dirty="0" smtClean="0">
              <a:cs typeface="Times New Roman" panose="02020603050405020304" pitchFamily="18" charset="0"/>
            </a:endParaRPr>
          </a:p>
          <a:p>
            <a:endParaRPr lang="en-US" sz="2400" dirty="0">
              <a:cs typeface="Times New Roman" panose="02020603050405020304" pitchFamily="18" charset="0"/>
            </a:endParaRPr>
          </a:p>
          <a:p>
            <a:endParaRPr lang="en-US" sz="2400" dirty="0" smtClean="0">
              <a:cs typeface="Times New Roman" panose="02020603050405020304" pitchFamily="18" charset="0"/>
            </a:endParaRPr>
          </a:p>
          <a:p>
            <a:endParaRPr lang="en-US" sz="2400" dirty="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r>
              <a:rPr lang="en-US" smtClean="0"/>
              <a:t>1-</a:t>
            </a:r>
            <a:fld id="{7E178DDB-7C6F-4044-B19D-63B1F3E4DE6B}" type="slidenum">
              <a:rPr lang="en-US" smtClean="0"/>
              <a:pPr>
                <a:defRPr/>
              </a:pPr>
              <a:t>2</a:t>
            </a:fld>
            <a:endParaRPr lang="en-US"/>
          </a:p>
        </p:txBody>
      </p:sp>
    </p:spTree>
    <p:extLst>
      <p:ext uri="{BB962C8B-B14F-4D97-AF65-F5344CB8AC3E}">
        <p14:creationId xmlns:p14="http://schemas.microsoft.com/office/powerpoint/2010/main" val="2170048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315200" cy="1015663"/>
          </a:xfrm>
          <a:prstGeom prst="rect">
            <a:avLst/>
          </a:prstGeom>
          <a:noFill/>
        </p:spPr>
        <p:txBody>
          <a:bodyPr wrap="square" rtlCol="0">
            <a:spAutoFit/>
          </a:bodyPr>
          <a:lstStyle/>
          <a:p>
            <a:r>
              <a:rPr lang="en-US" sz="3600" b="1" dirty="0"/>
              <a:t>Memory </a:t>
            </a:r>
            <a:r>
              <a:rPr lang="en-US" sz="3600" b="1" dirty="0" smtClean="0"/>
              <a:t>Maps-3</a:t>
            </a:r>
            <a:endParaRPr lang="en-US" sz="3600" b="1" dirty="0"/>
          </a:p>
          <a:p>
            <a:endParaRPr lang="en-US" dirty="0"/>
          </a:p>
        </p:txBody>
      </p:sp>
      <p:sp>
        <p:nvSpPr>
          <p:cNvPr id="3" name="Rectangle 2"/>
          <p:cNvSpPr/>
          <p:nvPr/>
        </p:nvSpPr>
        <p:spPr bwMode="auto">
          <a:xfrm>
            <a:off x="152400" y="1015663"/>
            <a:ext cx="8686800" cy="553753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 name="TextBox 3"/>
          <p:cNvSpPr txBox="1"/>
          <p:nvPr/>
        </p:nvSpPr>
        <p:spPr>
          <a:xfrm>
            <a:off x="381000" y="507831"/>
            <a:ext cx="2209800" cy="461665"/>
          </a:xfrm>
          <a:prstGeom prst="rect">
            <a:avLst/>
          </a:prstGeom>
          <a:noFill/>
        </p:spPr>
        <p:txBody>
          <a:bodyPr wrap="square" rtlCol="0">
            <a:spAutoFit/>
          </a:bodyPr>
          <a:lstStyle/>
          <a:p>
            <a:r>
              <a:rPr lang="en-US" b="1" dirty="0" smtClean="0"/>
              <a:t>Java Memory</a:t>
            </a:r>
            <a:endParaRPr lang="en-US" b="1" dirty="0"/>
          </a:p>
        </p:txBody>
      </p:sp>
      <p:sp>
        <p:nvSpPr>
          <p:cNvPr id="5" name="Rectangle 4"/>
          <p:cNvSpPr/>
          <p:nvPr/>
        </p:nvSpPr>
        <p:spPr bwMode="auto">
          <a:xfrm>
            <a:off x="2667000" y="1484806"/>
            <a:ext cx="1676400" cy="2057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6" name="Rectangle 5"/>
          <p:cNvSpPr/>
          <p:nvPr/>
        </p:nvSpPr>
        <p:spPr bwMode="auto">
          <a:xfrm>
            <a:off x="2663004" y="4344866"/>
            <a:ext cx="1752600" cy="2057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 name="Hexagon 6"/>
          <p:cNvSpPr/>
          <p:nvPr/>
        </p:nvSpPr>
        <p:spPr bwMode="auto">
          <a:xfrm>
            <a:off x="5676900" y="1524000"/>
            <a:ext cx="2133600" cy="1524000"/>
          </a:xfrm>
          <a:prstGeom prst="hexagon">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 name="Hexagon 7"/>
          <p:cNvSpPr/>
          <p:nvPr/>
        </p:nvSpPr>
        <p:spPr bwMode="auto">
          <a:xfrm>
            <a:off x="5832231" y="3894992"/>
            <a:ext cx="2438400" cy="2353408"/>
          </a:xfrm>
          <a:prstGeom prst="hexagon">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 name="Rectangle 8"/>
          <p:cNvSpPr/>
          <p:nvPr/>
        </p:nvSpPr>
        <p:spPr bwMode="auto">
          <a:xfrm>
            <a:off x="800100" y="1524000"/>
            <a:ext cx="12573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 name="Rectangle 9"/>
          <p:cNvSpPr/>
          <p:nvPr/>
        </p:nvSpPr>
        <p:spPr bwMode="auto">
          <a:xfrm>
            <a:off x="800100" y="2552700"/>
            <a:ext cx="1219200" cy="4953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 name="Rectangle 10"/>
          <p:cNvSpPr/>
          <p:nvPr/>
        </p:nvSpPr>
        <p:spPr bwMode="auto">
          <a:xfrm>
            <a:off x="838200" y="4038600"/>
            <a:ext cx="12192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2" name="Rectangle 11"/>
          <p:cNvSpPr/>
          <p:nvPr/>
        </p:nvSpPr>
        <p:spPr bwMode="auto">
          <a:xfrm>
            <a:off x="768927" y="5851363"/>
            <a:ext cx="1447800" cy="533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14" name="Straight Connector 13"/>
          <p:cNvCxnSpPr/>
          <p:nvPr/>
        </p:nvCxnSpPr>
        <p:spPr bwMode="auto">
          <a:xfrm>
            <a:off x="2667000" y="2286000"/>
            <a:ext cx="1676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2663004" y="5106866"/>
            <a:ext cx="1752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flipV="1">
            <a:off x="5887915" y="5141267"/>
            <a:ext cx="2327031" cy="1758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715000" y="2438400"/>
            <a:ext cx="2057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4" name="TextBox 33"/>
          <p:cNvSpPr txBox="1"/>
          <p:nvPr/>
        </p:nvSpPr>
        <p:spPr>
          <a:xfrm>
            <a:off x="2461846" y="1023141"/>
            <a:ext cx="2819400" cy="461665"/>
          </a:xfrm>
          <a:prstGeom prst="rect">
            <a:avLst/>
          </a:prstGeom>
          <a:noFill/>
        </p:spPr>
        <p:txBody>
          <a:bodyPr wrap="square" rtlCol="0">
            <a:spAutoFit/>
          </a:bodyPr>
          <a:lstStyle/>
          <a:p>
            <a:r>
              <a:rPr lang="en-US" dirty="0" err="1" smtClean="0"/>
              <a:t>SimpleClass</a:t>
            </a:r>
            <a:r>
              <a:rPr lang="en-US" dirty="0" smtClean="0"/>
              <a:t>: object</a:t>
            </a:r>
            <a:endParaRPr lang="en-US" dirty="0"/>
          </a:p>
        </p:txBody>
      </p:sp>
      <p:sp>
        <p:nvSpPr>
          <p:cNvPr id="35" name="TextBox 34"/>
          <p:cNvSpPr txBox="1"/>
          <p:nvPr/>
        </p:nvSpPr>
        <p:spPr>
          <a:xfrm>
            <a:off x="2469174" y="3844750"/>
            <a:ext cx="2819400" cy="461665"/>
          </a:xfrm>
          <a:prstGeom prst="rect">
            <a:avLst/>
          </a:prstGeom>
          <a:noFill/>
        </p:spPr>
        <p:txBody>
          <a:bodyPr wrap="square" rtlCol="0">
            <a:spAutoFit/>
          </a:bodyPr>
          <a:lstStyle/>
          <a:p>
            <a:r>
              <a:rPr lang="en-US" dirty="0" err="1" smtClean="0"/>
              <a:t>SimpleClass</a:t>
            </a:r>
            <a:r>
              <a:rPr lang="en-US" dirty="0" smtClean="0"/>
              <a:t>: object</a:t>
            </a:r>
            <a:endParaRPr lang="en-US" dirty="0"/>
          </a:p>
        </p:txBody>
      </p:sp>
      <p:cxnSp>
        <p:nvCxnSpPr>
          <p:cNvPr id="37" name="Straight Arrow Connector 36"/>
          <p:cNvCxnSpPr/>
          <p:nvPr/>
        </p:nvCxnSpPr>
        <p:spPr bwMode="auto">
          <a:xfrm>
            <a:off x="1295400" y="1752600"/>
            <a:ext cx="1371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a:off x="1409700" y="2800350"/>
            <a:ext cx="1253304" cy="15651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1" name="Curved Connector 40"/>
          <p:cNvCxnSpPr/>
          <p:nvPr/>
        </p:nvCxnSpPr>
        <p:spPr bwMode="auto">
          <a:xfrm flipV="1">
            <a:off x="4343400" y="2552700"/>
            <a:ext cx="1488831" cy="247650"/>
          </a:xfrm>
          <a:prstGeom prst="curvedConnector3">
            <a:avLst/>
          </a:prstGeom>
          <a:solidFill>
            <a:schemeClr val="accent1"/>
          </a:solidFill>
          <a:ln w="9525" cap="flat" cmpd="sng" algn="ctr">
            <a:solidFill>
              <a:schemeClr val="tx1"/>
            </a:solidFill>
            <a:prstDash val="solid"/>
            <a:round/>
            <a:headEnd type="none" w="med" len="med"/>
            <a:tailEnd type="arrow"/>
          </a:ln>
          <a:effectLst/>
        </p:spPr>
      </p:cxnSp>
      <p:cxnSp>
        <p:nvCxnSpPr>
          <p:cNvPr id="45" name="Curved Connector 44"/>
          <p:cNvCxnSpPr>
            <a:stCxn id="6" idx="3"/>
          </p:cNvCxnSpPr>
          <p:nvPr/>
        </p:nvCxnSpPr>
        <p:spPr bwMode="auto">
          <a:xfrm flipV="1">
            <a:off x="4415604" y="3049466"/>
            <a:ext cx="1676400" cy="2324100"/>
          </a:xfrm>
          <a:prstGeom prst="curvedConnector2">
            <a:avLst/>
          </a:prstGeom>
          <a:solidFill>
            <a:schemeClr val="accent1"/>
          </a:solidFill>
          <a:ln w="9525" cap="flat" cmpd="sng" algn="ctr">
            <a:solidFill>
              <a:schemeClr val="tx1"/>
            </a:solidFill>
            <a:prstDash val="solid"/>
            <a:round/>
            <a:headEnd type="none" w="med" len="med"/>
            <a:tailEnd type="arrow"/>
          </a:ln>
          <a:effectLst/>
        </p:spPr>
      </p:cxnSp>
      <p:sp>
        <p:nvSpPr>
          <p:cNvPr id="48" name="TextBox 47"/>
          <p:cNvSpPr txBox="1"/>
          <p:nvPr/>
        </p:nvSpPr>
        <p:spPr>
          <a:xfrm>
            <a:off x="6673362" y="5141267"/>
            <a:ext cx="800100" cy="461665"/>
          </a:xfrm>
          <a:prstGeom prst="rect">
            <a:avLst/>
          </a:prstGeom>
          <a:noFill/>
        </p:spPr>
        <p:txBody>
          <a:bodyPr wrap="square" rtlCol="0">
            <a:spAutoFit/>
          </a:bodyPr>
          <a:lstStyle/>
          <a:p>
            <a:r>
              <a:rPr lang="en-US" dirty="0" smtClean="0"/>
              <a:t>A()</a:t>
            </a:r>
            <a:endParaRPr lang="en-US" dirty="0"/>
          </a:p>
        </p:txBody>
      </p:sp>
      <p:sp>
        <p:nvSpPr>
          <p:cNvPr id="49" name="TextBox 48"/>
          <p:cNvSpPr txBox="1"/>
          <p:nvPr/>
        </p:nvSpPr>
        <p:spPr>
          <a:xfrm>
            <a:off x="6768612" y="5637402"/>
            <a:ext cx="609600" cy="461665"/>
          </a:xfrm>
          <a:prstGeom prst="rect">
            <a:avLst/>
          </a:prstGeom>
          <a:noFill/>
        </p:spPr>
        <p:txBody>
          <a:bodyPr wrap="square" rtlCol="0">
            <a:spAutoFit/>
          </a:bodyPr>
          <a:lstStyle/>
          <a:p>
            <a:r>
              <a:rPr lang="en-US" dirty="0" smtClean="0"/>
              <a:t>B()</a:t>
            </a:r>
            <a:endParaRPr lang="en-US" dirty="0"/>
          </a:p>
        </p:txBody>
      </p:sp>
      <p:sp>
        <p:nvSpPr>
          <p:cNvPr id="51" name="TextBox 50"/>
          <p:cNvSpPr txBox="1"/>
          <p:nvPr/>
        </p:nvSpPr>
        <p:spPr>
          <a:xfrm>
            <a:off x="11723" y="1524000"/>
            <a:ext cx="838200" cy="400110"/>
          </a:xfrm>
          <a:prstGeom prst="rect">
            <a:avLst/>
          </a:prstGeom>
          <a:noFill/>
        </p:spPr>
        <p:txBody>
          <a:bodyPr wrap="square" rtlCol="0">
            <a:spAutoFit/>
          </a:bodyPr>
          <a:lstStyle/>
          <a:p>
            <a:r>
              <a:rPr lang="en-US" sz="2000" dirty="0" smtClean="0"/>
              <a:t>Obj1</a:t>
            </a:r>
            <a:endParaRPr lang="en-US" sz="2000" dirty="0"/>
          </a:p>
        </p:txBody>
      </p:sp>
      <p:sp>
        <p:nvSpPr>
          <p:cNvPr id="52" name="TextBox 51"/>
          <p:cNvSpPr txBox="1"/>
          <p:nvPr/>
        </p:nvSpPr>
        <p:spPr>
          <a:xfrm>
            <a:off x="17584" y="2600295"/>
            <a:ext cx="838200" cy="400110"/>
          </a:xfrm>
          <a:prstGeom prst="rect">
            <a:avLst/>
          </a:prstGeom>
          <a:noFill/>
        </p:spPr>
        <p:txBody>
          <a:bodyPr wrap="square" rtlCol="0">
            <a:spAutoFit/>
          </a:bodyPr>
          <a:lstStyle/>
          <a:p>
            <a:r>
              <a:rPr lang="en-US" sz="2000" dirty="0" smtClean="0"/>
              <a:t>Obj2</a:t>
            </a:r>
            <a:endParaRPr lang="en-US" sz="2000" dirty="0"/>
          </a:p>
        </p:txBody>
      </p:sp>
      <p:sp>
        <p:nvSpPr>
          <p:cNvPr id="54" name="TextBox 53"/>
          <p:cNvSpPr txBox="1"/>
          <p:nvPr/>
        </p:nvSpPr>
        <p:spPr>
          <a:xfrm>
            <a:off x="17584" y="1981200"/>
            <a:ext cx="2801816" cy="400110"/>
          </a:xfrm>
          <a:prstGeom prst="rect">
            <a:avLst/>
          </a:prstGeom>
          <a:noFill/>
        </p:spPr>
        <p:txBody>
          <a:bodyPr wrap="square" rtlCol="0">
            <a:spAutoFit/>
          </a:bodyPr>
          <a:lstStyle/>
          <a:p>
            <a:r>
              <a:rPr lang="en-US" sz="2000" dirty="0" err="1" smtClean="0"/>
              <a:t>SimpleClass</a:t>
            </a:r>
            <a:r>
              <a:rPr lang="en-US" sz="2000" dirty="0" smtClean="0"/>
              <a:t>: references</a:t>
            </a:r>
            <a:endParaRPr lang="en-US" sz="2000" dirty="0"/>
          </a:p>
        </p:txBody>
      </p:sp>
      <p:sp>
        <p:nvSpPr>
          <p:cNvPr id="55" name="TextBox 54"/>
          <p:cNvSpPr txBox="1"/>
          <p:nvPr/>
        </p:nvSpPr>
        <p:spPr>
          <a:xfrm>
            <a:off x="852853" y="3612958"/>
            <a:ext cx="1125416" cy="400110"/>
          </a:xfrm>
          <a:prstGeom prst="rect">
            <a:avLst/>
          </a:prstGeom>
          <a:noFill/>
        </p:spPr>
        <p:txBody>
          <a:bodyPr wrap="square" rtlCol="0">
            <a:spAutoFit/>
          </a:bodyPr>
          <a:lstStyle/>
          <a:p>
            <a:r>
              <a:rPr lang="en-US" sz="2000" dirty="0" smtClean="0"/>
              <a:t>double</a:t>
            </a:r>
            <a:endParaRPr lang="en-US" sz="2000" dirty="0"/>
          </a:p>
        </p:txBody>
      </p:sp>
      <p:sp>
        <p:nvSpPr>
          <p:cNvPr id="56" name="TextBox 55"/>
          <p:cNvSpPr txBox="1"/>
          <p:nvPr/>
        </p:nvSpPr>
        <p:spPr>
          <a:xfrm>
            <a:off x="228600" y="4068757"/>
            <a:ext cx="571500" cy="461665"/>
          </a:xfrm>
          <a:prstGeom prst="rect">
            <a:avLst/>
          </a:prstGeom>
          <a:noFill/>
        </p:spPr>
        <p:txBody>
          <a:bodyPr wrap="square" rtlCol="0">
            <a:spAutoFit/>
          </a:bodyPr>
          <a:lstStyle/>
          <a:p>
            <a:r>
              <a:rPr lang="en-US" dirty="0" smtClean="0"/>
              <a:t>pi</a:t>
            </a:r>
            <a:endParaRPr lang="en-US" dirty="0"/>
          </a:p>
        </p:txBody>
      </p:sp>
      <p:sp>
        <p:nvSpPr>
          <p:cNvPr id="57" name="TextBox 56"/>
          <p:cNvSpPr txBox="1"/>
          <p:nvPr/>
        </p:nvSpPr>
        <p:spPr>
          <a:xfrm>
            <a:off x="990600" y="4034135"/>
            <a:ext cx="762000" cy="461665"/>
          </a:xfrm>
          <a:prstGeom prst="rect">
            <a:avLst/>
          </a:prstGeom>
          <a:noFill/>
        </p:spPr>
        <p:txBody>
          <a:bodyPr wrap="square" rtlCol="0">
            <a:spAutoFit/>
          </a:bodyPr>
          <a:lstStyle/>
          <a:p>
            <a:r>
              <a:rPr lang="en-US" dirty="0" smtClean="0"/>
              <a:t>3.14</a:t>
            </a:r>
            <a:endParaRPr lang="en-US" dirty="0"/>
          </a:p>
        </p:txBody>
      </p:sp>
      <p:sp>
        <p:nvSpPr>
          <p:cNvPr id="58" name="Rectangle 57"/>
          <p:cNvSpPr/>
          <p:nvPr/>
        </p:nvSpPr>
        <p:spPr bwMode="auto">
          <a:xfrm>
            <a:off x="3171092" y="1830586"/>
            <a:ext cx="594946" cy="42865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9" name="Rectangle 58"/>
          <p:cNvSpPr/>
          <p:nvPr/>
        </p:nvSpPr>
        <p:spPr bwMode="auto">
          <a:xfrm>
            <a:off x="3159770" y="4644507"/>
            <a:ext cx="594946" cy="42865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60" name="TextBox 59"/>
          <p:cNvSpPr txBox="1"/>
          <p:nvPr/>
        </p:nvSpPr>
        <p:spPr>
          <a:xfrm>
            <a:off x="3280997" y="1797576"/>
            <a:ext cx="379534" cy="461665"/>
          </a:xfrm>
          <a:prstGeom prst="rect">
            <a:avLst/>
          </a:prstGeom>
          <a:noFill/>
        </p:spPr>
        <p:txBody>
          <a:bodyPr wrap="square" rtlCol="0">
            <a:spAutoFit/>
          </a:bodyPr>
          <a:lstStyle/>
          <a:p>
            <a:r>
              <a:rPr lang="en-US" dirty="0" smtClean="0"/>
              <a:t>2</a:t>
            </a:r>
            <a:endParaRPr lang="en-US" dirty="0"/>
          </a:p>
        </p:txBody>
      </p:sp>
      <p:sp>
        <p:nvSpPr>
          <p:cNvPr id="61" name="TextBox 60"/>
          <p:cNvSpPr txBox="1"/>
          <p:nvPr/>
        </p:nvSpPr>
        <p:spPr>
          <a:xfrm>
            <a:off x="3267476" y="4628001"/>
            <a:ext cx="379534" cy="461665"/>
          </a:xfrm>
          <a:prstGeom prst="rect">
            <a:avLst/>
          </a:prstGeom>
          <a:noFill/>
        </p:spPr>
        <p:txBody>
          <a:bodyPr wrap="square" rtlCol="0">
            <a:spAutoFit/>
          </a:bodyPr>
          <a:lstStyle/>
          <a:p>
            <a:r>
              <a:rPr lang="en-US" dirty="0"/>
              <a:t>1</a:t>
            </a:r>
          </a:p>
        </p:txBody>
      </p:sp>
      <p:sp>
        <p:nvSpPr>
          <p:cNvPr id="62" name="TextBox 61"/>
          <p:cNvSpPr txBox="1"/>
          <p:nvPr/>
        </p:nvSpPr>
        <p:spPr>
          <a:xfrm>
            <a:off x="2819400" y="1830586"/>
            <a:ext cx="228600" cy="461665"/>
          </a:xfrm>
          <a:prstGeom prst="rect">
            <a:avLst/>
          </a:prstGeom>
          <a:noFill/>
        </p:spPr>
        <p:txBody>
          <a:bodyPr wrap="square" rtlCol="0">
            <a:spAutoFit/>
          </a:bodyPr>
          <a:lstStyle/>
          <a:p>
            <a:r>
              <a:rPr lang="en-US" dirty="0" smtClean="0"/>
              <a:t>x</a:t>
            </a:r>
            <a:endParaRPr lang="en-US" dirty="0"/>
          </a:p>
        </p:txBody>
      </p:sp>
      <p:sp>
        <p:nvSpPr>
          <p:cNvPr id="63" name="TextBox 62"/>
          <p:cNvSpPr txBox="1"/>
          <p:nvPr/>
        </p:nvSpPr>
        <p:spPr>
          <a:xfrm>
            <a:off x="2815404" y="4628000"/>
            <a:ext cx="228600" cy="461665"/>
          </a:xfrm>
          <a:prstGeom prst="rect">
            <a:avLst/>
          </a:prstGeom>
          <a:noFill/>
        </p:spPr>
        <p:txBody>
          <a:bodyPr wrap="square" rtlCol="0">
            <a:spAutoFit/>
          </a:bodyPr>
          <a:lstStyle/>
          <a:p>
            <a:r>
              <a:rPr lang="en-US" dirty="0" smtClean="0"/>
              <a:t>x</a:t>
            </a:r>
            <a:endParaRPr lang="en-US" dirty="0"/>
          </a:p>
        </p:txBody>
      </p:sp>
      <p:sp>
        <p:nvSpPr>
          <p:cNvPr id="64" name="TextBox 63"/>
          <p:cNvSpPr txBox="1"/>
          <p:nvPr/>
        </p:nvSpPr>
        <p:spPr>
          <a:xfrm>
            <a:off x="5562600" y="1023141"/>
            <a:ext cx="2743200" cy="461665"/>
          </a:xfrm>
          <a:prstGeom prst="rect">
            <a:avLst/>
          </a:prstGeom>
          <a:noFill/>
        </p:spPr>
        <p:txBody>
          <a:bodyPr wrap="square" rtlCol="0">
            <a:spAutoFit/>
          </a:bodyPr>
          <a:lstStyle/>
          <a:p>
            <a:r>
              <a:rPr lang="en-US" dirty="0" err="1" smtClean="0"/>
              <a:t>SimpleClass</a:t>
            </a:r>
            <a:r>
              <a:rPr lang="en-US" dirty="0" smtClean="0"/>
              <a:t>: class</a:t>
            </a:r>
            <a:endParaRPr lang="en-US" dirty="0"/>
          </a:p>
        </p:txBody>
      </p:sp>
      <p:sp>
        <p:nvSpPr>
          <p:cNvPr id="65" name="TextBox 64"/>
          <p:cNvSpPr txBox="1"/>
          <p:nvPr/>
        </p:nvSpPr>
        <p:spPr>
          <a:xfrm>
            <a:off x="4818184" y="3417242"/>
            <a:ext cx="4232031" cy="461665"/>
          </a:xfrm>
          <a:prstGeom prst="rect">
            <a:avLst/>
          </a:prstGeom>
          <a:noFill/>
        </p:spPr>
        <p:txBody>
          <a:bodyPr wrap="square" rtlCol="0">
            <a:spAutoFit/>
          </a:bodyPr>
          <a:lstStyle/>
          <a:p>
            <a:r>
              <a:rPr lang="en-US" dirty="0" err="1"/>
              <a:t>ClassVsObjectMethods</a:t>
            </a:r>
            <a:r>
              <a:rPr lang="en-US" dirty="0"/>
              <a:t> </a:t>
            </a:r>
            <a:r>
              <a:rPr lang="en-US" dirty="0" smtClean="0"/>
              <a:t>: class</a:t>
            </a:r>
            <a:endParaRPr lang="en-US" dirty="0"/>
          </a:p>
        </p:txBody>
      </p:sp>
      <p:sp>
        <p:nvSpPr>
          <p:cNvPr id="66" name="TextBox 65"/>
          <p:cNvSpPr txBox="1"/>
          <p:nvPr/>
        </p:nvSpPr>
        <p:spPr>
          <a:xfrm>
            <a:off x="-238858" y="5105400"/>
            <a:ext cx="3335216" cy="707886"/>
          </a:xfrm>
          <a:prstGeom prst="rect">
            <a:avLst/>
          </a:prstGeom>
          <a:noFill/>
        </p:spPr>
        <p:txBody>
          <a:bodyPr wrap="square" rtlCol="0">
            <a:spAutoFit/>
          </a:bodyPr>
          <a:lstStyle/>
          <a:p>
            <a:r>
              <a:rPr lang="en-US" sz="2000" dirty="0" err="1" smtClean="0"/>
              <a:t>ClassVsObjectMethods</a:t>
            </a:r>
            <a:r>
              <a:rPr lang="en-US" sz="2000" dirty="0" smtClean="0"/>
              <a:t>: </a:t>
            </a:r>
          </a:p>
          <a:p>
            <a:r>
              <a:rPr lang="en-US" sz="2000" dirty="0" smtClean="0"/>
              <a:t>reference</a:t>
            </a:r>
            <a:endParaRPr lang="en-US" sz="2000" dirty="0"/>
          </a:p>
        </p:txBody>
      </p:sp>
      <p:sp>
        <p:nvSpPr>
          <p:cNvPr id="67" name="TextBox 66"/>
          <p:cNvSpPr txBox="1"/>
          <p:nvPr/>
        </p:nvSpPr>
        <p:spPr>
          <a:xfrm>
            <a:off x="2663004" y="5211164"/>
            <a:ext cx="1828800" cy="461665"/>
          </a:xfrm>
          <a:prstGeom prst="rect">
            <a:avLst/>
          </a:prstGeom>
          <a:noFill/>
        </p:spPr>
        <p:txBody>
          <a:bodyPr wrap="square" rtlCol="0">
            <a:spAutoFit/>
          </a:bodyPr>
          <a:lstStyle/>
          <a:p>
            <a:r>
              <a:rPr lang="en-US" dirty="0" err="1"/>
              <a:t>reportState</a:t>
            </a:r>
            <a:r>
              <a:rPr lang="en-US" dirty="0"/>
              <a:t>()</a:t>
            </a:r>
          </a:p>
        </p:txBody>
      </p:sp>
      <p:sp>
        <p:nvSpPr>
          <p:cNvPr id="68" name="TextBox 67"/>
          <p:cNvSpPr txBox="1"/>
          <p:nvPr/>
        </p:nvSpPr>
        <p:spPr>
          <a:xfrm>
            <a:off x="2617177" y="2478337"/>
            <a:ext cx="1828800" cy="461665"/>
          </a:xfrm>
          <a:prstGeom prst="rect">
            <a:avLst/>
          </a:prstGeom>
          <a:noFill/>
        </p:spPr>
        <p:txBody>
          <a:bodyPr wrap="square" rtlCol="0">
            <a:spAutoFit/>
          </a:bodyPr>
          <a:lstStyle/>
          <a:p>
            <a:r>
              <a:rPr lang="en-US" dirty="0" err="1"/>
              <a:t>reportState</a:t>
            </a:r>
            <a:r>
              <a:rPr lang="en-US" dirty="0"/>
              <a:t>()</a:t>
            </a:r>
          </a:p>
        </p:txBody>
      </p:sp>
      <p:sp>
        <p:nvSpPr>
          <p:cNvPr id="69" name="TextBox 68"/>
          <p:cNvSpPr txBox="1"/>
          <p:nvPr/>
        </p:nvSpPr>
        <p:spPr>
          <a:xfrm>
            <a:off x="2617177" y="2940002"/>
            <a:ext cx="1828800" cy="461665"/>
          </a:xfrm>
          <a:prstGeom prst="rect">
            <a:avLst/>
          </a:prstGeom>
          <a:noFill/>
        </p:spPr>
        <p:txBody>
          <a:bodyPr wrap="square" rtlCol="0">
            <a:spAutoFit/>
          </a:bodyPr>
          <a:lstStyle/>
          <a:p>
            <a:r>
              <a:rPr lang="en-US" sz="2000" dirty="0" err="1" smtClean="0"/>
              <a:t>increaseState</a:t>
            </a:r>
            <a:r>
              <a:rPr lang="en-US" dirty="0"/>
              <a:t>()</a:t>
            </a:r>
          </a:p>
        </p:txBody>
      </p:sp>
      <p:sp>
        <p:nvSpPr>
          <p:cNvPr id="70" name="TextBox 69"/>
          <p:cNvSpPr txBox="1"/>
          <p:nvPr/>
        </p:nvSpPr>
        <p:spPr>
          <a:xfrm>
            <a:off x="2663004" y="5691641"/>
            <a:ext cx="1828800" cy="461665"/>
          </a:xfrm>
          <a:prstGeom prst="rect">
            <a:avLst/>
          </a:prstGeom>
          <a:noFill/>
        </p:spPr>
        <p:txBody>
          <a:bodyPr wrap="square" rtlCol="0">
            <a:spAutoFit/>
          </a:bodyPr>
          <a:lstStyle/>
          <a:p>
            <a:r>
              <a:rPr lang="en-US" sz="2000" dirty="0" err="1" smtClean="0"/>
              <a:t>increaseState</a:t>
            </a:r>
            <a:r>
              <a:rPr lang="en-US" dirty="0"/>
              <a:t>()</a:t>
            </a:r>
          </a:p>
        </p:txBody>
      </p:sp>
      <p:sp>
        <p:nvSpPr>
          <p:cNvPr id="71" name="TextBox 70"/>
          <p:cNvSpPr txBox="1"/>
          <p:nvPr/>
        </p:nvSpPr>
        <p:spPr>
          <a:xfrm>
            <a:off x="430823" y="5868234"/>
            <a:ext cx="228600" cy="461665"/>
          </a:xfrm>
          <a:prstGeom prst="rect">
            <a:avLst/>
          </a:prstGeom>
          <a:noFill/>
        </p:spPr>
        <p:txBody>
          <a:bodyPr wrap="square" rtlCol="0">
            <a:spAutoFit/>
          </a:bodyPr>
          <a:lstStyle/>
          <a:p>
            <a:r>
              <a:rPr lang="en-US" dirty="0" smtClean="0"/>
              <a:t>x</a:t>
            </a:r>
            <a:endParaRPr lang="en-US" dirty="0"/>
          </a:p>
        </p:txBody>
      </p:sp>
    </p:spTree>
    <p:extLst>
      <p:ext uri="{BB962C8B-B14F-4D97-AF65-F5344CB8AC3E}">
        <p14:creationId xmlns:p14="http://schemas.microsoft.com/office/powerpoint/2010/main" val="1307106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8686800" cy="4955203"/>
          </a:xfrm>
          <a:prstGeom prst="rect">
            <a:avLst/>
          </a:prstGeom>
        </p:spPr>
        <p:txBody>
          <a:bodyPr wrap="square">
            <a:spAutoFit/>
          </a:bodyPr>
          <a:lstStyle/>
          <a:p>
            <a:pPr algn="l"/>
            <a:r>
              <a:rPr lang="en-US" sz="2800" b="1" dirty="0" smtClean="0"/>
              <a:t>How Call Stack Works:</a:t>
            </a:r>
          </a:p>
          <a:p>
            <a:pPr algn="l"/>
            <a:r>
              <a:rPr lang="en-US" dirty="0" smtClean="0"/>
              <a:t>The </a:t>
            </a:r>
            <a:r>
              <a:rPr lang="en-US" dirty="0"/>
              <a:t>call stack makes it possible </a:t>
            </a:r>
            <a:r>
              <a:rPr lang="en-US" dirty="0" smtClean="0"/>
              <a:t>to:</a:t>
            </a:r>
            <a:endParaRPr lang="en-US" dirty="0"/>
          </a:p>
          <a:p>
            <a:pPr marL="342900" indent="-342900" algn="l">
              <a:buFont typeface="Arial" panose="020B0604020202020204" pitchFamily="34" charset="0"/>
              <a:buChar char="•"/>
            </a:pPr>
            <a:r>
              <a:rPr lang="en-US" dirty="0" smtClean="0"/>
              <a:t>Create and destroy local variables easily</a:t>
            </a:r>
          </a:p>
          <a:p>
            <a:pPr marL="342900" indent="-342900" algn="l">
              <a:buFont typeface="Arial" panose="020B0604020202020204" pitchFamily="34" charset="0"/>
              <a:buChar char="•"/>
            </a:pPr>
            <a:r>
              <a:rPr lang="en-US" dirty="0" smtClean="0"/>
              <a:t>Create local </a:t>
            </a:r>
            <a:r>
              <a:rPr lang="en-US" dirty="0"/>
              <a:t>v</a:t>
            </a:r>
            <a:r>
              <a:rPr lang="en-US" dirty="0" smtClean="0"/>
              <a:t>ariables </a:t>
            </a:r>
            <a:r>
              <a:rPr lang="en-US" dirty="0"/>
              <a:t>when frame is created and </a:t>
            </a:r>
            <a:r>
              <a:rPr lang="en-US" dirty="0" smtClean="0"/>
              <a:t>pushed on </a:t>
            </a:r>
            <a:r>
              <a:rPr lang="en-US" dirty="0"/>
              <a:t>stack</a:t>
            </a:r>
          </a:p>
          <a:p>
            <a:pPr marL="342900" indent="-342900" algn="l">
              <a:buFont typeface="Arial" panose="020B0604020202020204" pitchFamily="34" charset="0"/>
              <a:buChar char="•"/>
            </a:pPr>
            <a:r>
              <a:rPr lang="en-US" dirty="0" smtClean="0"/>
              <a:t>Destroy local </a:t>
            </a:r>
            <a:r>
              <a:rPr lang="en-US" dirty="0"/>
              <a:t>variables when frame is removed from </a:t>
            </a:r>
            <a:r>
              <a:rPr lang="en-US" dirty="0" smtClean="0"/>
              <a:t>stack </a:t>
            </a:r>
            <a:endParaRPr lang="en-US" dirty="0"/>
          </a:p>
          <a:p>
            <a:pPr marL="342900" indent="-342900" algn="l">
              <a:buFont typeface="Arial" panose="020B0604020202020204" pitchFamily="34" charset="0"/>
              <a:buChar char="•"/>
            </a:pPr>
            <a:r>
              <a:rPr lang="en-US" dirty="0" smtClean="0"/>
              <a:t>Stack is </a:t>
            </a:r>
            <a:r>
              <a:rPr lang="en-US" b="1" dirty="0" smtClean="0"/>
              <a:t>Last-In-First-Out (LIFO)</a:t>
            </a:r>
          </a:p>
          <a:p>
            <a:pPr marL="800100" lvl="1" indent="-342900" algn="l">
              <a:buFont typeface="Arial" panose="020B0604020202020204" pitchFamily="34" charset="0"/>
              <a:buChar char="•"/>
            </a:pPr>
            <a:r>
              <a:rPr lang="en-US" dirty="0" smtClean="0"/>
              <a:t>The </a:t>
            </a:r>
            <a:r>
              <a:rPr lang="en-US" dirty="0"/>
              <a:t>order in which methods are called </a:t>
            </a:r>
            <a:r>
              <a:rPr lang="en-US" dirty="0" smtClean="0"/>
              <a:t>is very important: it is how frames will be stored </a:t>
            </a:r>
            <a:r>
              <a:rPr lang="en-US" dirty="0" err="1" smtClean="0"/>
              <a:t>onn</a:t>
            </a:r>
            <a:r>
              <a:rPr lang="en-US" dirty="0" smtClean="0"/>
              <a:t> the Stack</a:t>
            </a:r>
            <a:endParaRPr lang="en-US" dirty="0"/>
          </a:p>
          <a:p>
            <a:pPr marL="800100" lvl="1" indent="-342900" algn="l">
              <a:buFont typeface="Arial" panose="020B0604020202020204" pitchFamily="34" charset="0"/>
              <a:buChar char="•"/>
            </a:pPr>
            <a:r>
              <a:rPr lang="en-US" dirty="0" smtClean="0"/>
              <a:t>If A </a:t>
            </a:r>
            <a:r>
              <a:rPr lang="en-US" dirty="0"/>
              <a:t>calls </a:t>
            </a:r>
            <a:r>
              <a:rPr lang="en-US" dirty="0" smtClean="0"/>
              <a:t>B </a:t>
            </a:r>
            <a:r>
              <a:rPr lang="en-US" dirty="0"/>
              <a:t>and B calls C, then C’s frame must be removed before B’s, and B’s before A’s</a:t>
            </a:r>
          </a:p>
          <a:p>
            <a:pPr marL="342900" indent="-342900" algn="l">
              <a:buFont typeface="Arial" panose="020B0604020202020204" pitchFamily="34" charset="0"/>
              <a:buChar char="•"/>
            </a:pPr>
            <a:r>
              <a:rPr lang="en-US" dirty="0" smtClean="0"/>
              <a:t>As a result of this Frame concept, we may </a:t>
            </a:r>
            <a:r>
              <a:rPr lang="en-US" dirty="0"/>
              <a:t>use the same name for local variables in different methods</a:t>
            </a:r>
          </a:p>
          <a:p>
            <a:pPr marL="342900" indent="-342900" algn="l">
              <a:buFont typeface="Arial" panose="020B0604020202020204" pitchFamily="34" charset="0"/>
              <a:buChar char="•"/>
            </a:pPr>
            <a:r>
              <a:rPr lang="en-US" dirty="0" smtClean="0"/>
              <a:t>Each </a:t>
            </a:r>
            <a:r>
              <a:rPr lang="en-US" dirty="0"/>
              <a:t>frame “hides” </a:t>
            </a:r>
            <a:r>
              <a:rPr lang="en-US" dirty="0" smtClean="0"/>
              <a:t>its own local variables from other frames</a:t>
            </a:r>
            <a:endParaRPr lang="en-US" dirty="0"/>
          </a:p>
        </p:txBody>
      </p:sp>
      <p:sp>
        <p:nvSpPr>
          <p:cNvPr id="3" name="TextBox 2"/>
          <p:cNvSpPr txBox="1"/>
          <p:nvPr/>
        </p:nvSpPr>
        <p:spPr>
          <a:xfrm>
            <a:off x="990600" y="-5862"/>
            <a:ext cx="7315200" cy="1015663"/>
          </a:xfrm>
          <a:prstGeom prst="rect">
            <a:avLst/>
          </a:prstGeom>
          <a:noFill/>
        </p:spPr>
        <p:txBody>
          <a:bodyPr wrap="square" rtlCol="0">
            <a:spAutoFit/>
          </a:bodyPr>
          <a:lstStyle/>
          <a:p>
            <a:r>
              <a:rPr lang="en-US" sz="3600" b="1" dirty="0"/>
              <a:t>Memory </a:t>
            </a:r>
            <a:r>
              <a:rPr lang="en-US" sz="3600" b="1" dirty="0" smtClean="0"/>
              <a:t>Maps-4</a:t>
            </a:r>
            <a:endParaRPr lang="en-US" sz="3600" b="1" dirty="0"/>
          </a:p>
          <a:p>
            <a:endParaRPr lang="en-US" dirty="0"/>
          </a:p>
        </p:txBody>
      </p:sp>
    </p:spTree>
    <p:extLst>
      <p:ext uri="{BB962C8B-B14F-4D97-AF65-F5344CB8AC3E}">
        <p14:creationId xmlns:p14="http://schemas.microsoft.com/office/powerpoint/2010/main" val="16624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592633" y="2514600"/>
            <a:ext cx="7789367" cy="3657600"/>
            <a:chOff x="287833" y="990600"/>
            <a:chExt cx="7789367" cy="3657600"/>
          </a:xfrm>
        </p:grpSpPr>
        <p:sp>
          <p:nvSpPr>
            <p:cNvPr id="2115" name="Rectangle 15"/>
            <p:cNvSpPr>
              <a:spLocks noChangeArrowheads="1"/>
            </p:cNvSpPr>
            <p:nvPr/>
          </p:nvSpPr>
          <p:spPr bwMode="auto">
            <a:xfrm>
              <a:off x="3048000" y="1465262"/>
              <a:ext cx="5029200" cy="31829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099" name="Rectangle 32"/>
            <p:cNvSpPr>
              <a:spLocks noChangeArrowheads="1"/>
            </p:cNvSpPr>
            <p:nvPr/>
          </p:nvSpPr>
          <p:spPr bwMode="auto">
            <a:xfrm>
              <a:off x="762000" y="1465262"/>
              <a:ext cx="1190318" cy="31829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053" name="Text Box 55"/>
            <p:cNvSpPr txBox="1">
              <a:spLocks noChangeArrowheads="1"/>
            </p:cNvSpPr>
            <p:nvPr/>
          </p:nvSpPr>
          <p:spPr bwMode="auto">
            <a:xfrm>
              <a:off x="890657" y="990600"/>
              <a:ext cx="761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smtClean="0"/>
                <a:t>Stack</a:t>
              </a:r>
              <a:endParaRPr lang="en-US" dirty="0"/>
            </a:p>
          </p:txBody>
        </p:sp>
        <p:sp>
          <p:nvSpPr>
            <p:cNvPr id="74" name="Text Box 55"/>
            <p:cNvSpPr txBox="1">
              <a:spLocks noChangeArrowheads="1"/>
            </p:cNvSpPr>
            <p:nvPr/>
          </p:nvSpPr>
          <p:spPr bwMode="auto">
            <a:xfrm>
              <a:off x="3000008" y="990600"/>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smtClean="0"/>
                <a:t>Heap</a:t>
              </a:r>
              <a:endParaRPr lang="en-US" dirty="0"/>
            </a:p>
          </p:txBody>
        </p:sp>
        <p:grpSp>
          <p:nvGrpSpPr>
            <p:cNvPr id="6" name="Group 5"/>
            <p:cNvGrpSpPr/>
            <p:nvPr/>
          </p:nvGrpSpPr>
          <p:grpSpPr>
            <a:xfrm>
              <a:off x="3368057" y="1752600"/>
              <a:ext cx="518143" cy="2438400"/>
              <a:chOff x="3368057" y="1752600"/>
              <a:chExt cx="518143" cy="2438400"/>
            </a:xfrm>
          </p:grpSpPr>
          <p:sp>
            <p:nvSpPr>
              <p:cNvPr id="3" name="Rectangle 2"/>
              <p:cNvSpPr/>
              <p:nvPr/>
            </p:nvSpPr>
            <p:spPr>
              <a:xfrm>
                <a:off x="3368057" y="1752600"/>
                <a:ext cx="518143" cy="24384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3368057" y="2502952"/>
                <a:ext cx="518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368057" y="2948504"/>
                <a:ext cx="518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3368057" y="2057400"/>
                <a:ext cx="518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368057" y="3394056"/>
                <a:ext cx="518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368057" y="3839607"/>
                <a:ext cx="518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3474139" y="1658236"/>
              <a:ext cx="312906" cy="2010807"/>
            </a:xfrm>
            <a:prstGeom prst="rect">
              <a:avLst/>
            </a:prstGeom>
            <a:noFill/>
          </p:spPr>
          <p:txBody>
            <a:bodyPr wrap="none" rtlCol="0">
              <a:spAutoFit/>
            </a:bodyPr>
            <a:lstStyle/>
            <a:p>
              <a:pPr>
                <a:spcAft>
                  <a:spcPts val="400"/>
                </a:spcAft>
              </a:pPr>
              <a:r>
                <a:rPr lang="en-US" dirty="0" smtClean="0"/>
                <a:t>0</a:t>
              </a:r>
            </a:p>
            <a:p>
              <a:pPr>
                <a:spcAft>
                  <a:spcPts val="400"/>
                </a:spcAft>
              </a:pPr>
              <a:r>
                <a:rPr lang="en-US" dirty="0" smtClean="0"/>
                <a:t>0</a:t>
              </a:r>
            </a:p>
            <a:p>
              <a:pPr>
                <a:spcAft>
                  <a:spcPts val="400"/>
                </a:spcAft>
              </a:pPr>
              <a:r>
                <a:rPr lang="en-US" dirty="0" smtClean="0"/>
                <a:t>0</a:t>
              </a:r>
            </a:p>
            <a:p>
              <a:pPr>
                <a:spcAft>
                  <a:spcPts val="400"/>
                </a:spcAft>
              </a:pPr>
              <a:r>
                <a:rPr lang="en-US" dirty="0" smtClean="0"/>
                <a:t>0</a:t>
              </a:r>
            </a:p>
            <a:p>
              <a:pPr>
                <a:spcAft>
                  <a:spcPts val="400"/>
                </a:spcAft>
              </a:pPr>
              <a:r>
                <a:rPr lang="en-US" dirty="0" smtClean="0"/>
                <a:t>0</a:t>
              </a:r>
            </a:p>
            <a:p>
              <a:pPr>
                <a:spcAft>
                  <a:spcPts val="400"/>
                </a:spcAft>
              </a:pPr>
              <a:r>
                <a:rPr lang="en-US" dirty="0" smtClean="0"/>
                <a:t>0</a:t>
              </a:r>
            </a:p>
          </p:txBody>
        </p:sp>
        <p:cxnSp>
          <p:nvCxnSpPr>
            <p:cNvPr id="9" name="Straight Connector 8"/>
            <p:cNvCxnSpPr/>
            <p:nvPr/>
          </p:nvCxnSpPr>
          <p:spPr>
            <a:xfrm>
              <a:off x="762000" y="4191000"/>
              <a:ext cx="11903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7833" y="3729335"/>
              <a:ext cx="1492716" cy="830997"/>
            </a:xfrm>
            <a:prstGeom prst="rect">
              <a:avLst/>
            </a:prstGeom>
            <a:noFill/>
          </p:spPr>
          <p:txBody>
            <a:bodyPr wrap="none" rtlCol="0">
              <a:spAutoFit/>
            </a:bodyPr>
            <a:lstStyle/>
            <a:p>
              <a:pPr algn="l"/>
              <a:r>
                <a:rPr lang="en-US" dirty="0" smtClean="0"/>
                <a:t>b       1234</a:t>
              </a:r>
              <a:endParaRPr lang="en-US" dirty="0"/>
            </a:p>
            <a:p>
              <a:pPr algn="l"/>
              <a:r>
                <a:rPr lang="en-US" dirty="0" smtClean="0"/>
                <a:t>a</a:t>
              </a:r>
              <a:endParaRPr lang="en-US" dirty="0"/>
            </a:p>
          </p:txBody>
        </p:sp>
        <p:cxnSp>
          <p:nvCxnSpPr>
            <p:cNvPr id="12" name="Straight Arrow Connector 11"/>
            <p:cNvCxnSpPr>
              <a:endCxn id="3" idx="1"/>
            </p:cNvCxnSpPr>
            <p:nvPr/>
          </p:nvCxnSpPr>
          <p:spPr>
            <a:xfrm flipV="1">
              <a:off x="1424848" y="2971800"/>
              <a:ext cx="1943209" cy="15102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609601" y="1143000"/>
            <a:ext cx="7620000" cy="1477328"/>
          </a:xfrm>
          <a:prstGeom prst="rect">
            <a:avLst/>
          </a:prstGeom>
          <a:noFill/>
        </p:spPr>
        <p:txBody>
          <a:bodyPr wrap="square" rtlCol="0">
            <a:spAutoFit/>
          </a:bodyPr>
          <a:lstStyle/>
          <a:p>
            <a:pPr marL="342900" indent="-342900">
              <a:buAutoNum type="arabicPeriod"/>
            </a:pPr>
            <a:r>
              <a:rPr lang="en-US" dirty="0" smtClean="0"/>
              <a:t>Draw the memory map of the following </a:t>
            </a:r>
            <a:r>
              <a:rPr lang="en-US" dirty="0" err="1" smtClean="0"/>
              <a:t>int</a:t>
            </a:r>
            <a:r>
              <a:rPr lang="en-US" dirty="0" smtClean="0"/>
              <a:t> and of the one-dimensional array of type int.</a:t>
            </a:r>
          </a:p>
          <a:p>
            <a:r>
              <a:rPr lang="en-US" dirty="0"/>
              <a:t>	</a:t>
            </a:r>
            <a:r>
              <a:rPr lang="en-US" dirty="0" err="1" smtClean="0"/>
              <a:t>int</a:t>
            </a:r>
            <a:r>
              <a:rPr lang="en-US" dirty="0" smtClean="0"/>
              <a:t>[] a = new </a:t>
            </a:r>
            <a:r>
              <a:rPr lang="en-US" dirty="0" err="1" smtClean="0"/>
              <a:t>int</a:t>
            </a:r>
            <a:r>
              <a:rPr lang="en-US" dirty="0" smtClean="0"/>
              <a:t>[6];</a:t>
            </a:r>
          </a:p>
          <a:p>
            <a:r>
              <a:rPr lang="en-US" dirty="0" smtClean="0"/>
              <a:t>	</a:t>
            </a:r>
            <a:r>
              <a:rPr lang="en-US" dirty="0" err="1" smtClean="0"/>
              <a:t>int</a:t>
            </a:r>
            <a:r>
              <a:rPr lang="en-US" dirty="0" smtClean="0"/>
              <a:t> b </a:t>
            </a:r>
            <a:r>
              <a:rPr lang="en-US" dirty="0"/>
              <a:t>= </a:t>
            </a:r>
            <a:r>
              <a:rPr lang="en-US" dirty="0" smtClean="0"/>
              <a:t>1234;</a:t>
            </a:r>
            <a:endParaRPr lang="en-US" dirty="0"/>
          </a:p>
          <a:p>
            <a:endParaRPr lang="en-US" dirty="0"/>
          </a:p>
        </p:txBody>
      </p:sp>
      <p:cxnSp>
        <p:nvCxnSpPr>
          <p:cNvPr id="22" name="Straight Connector 21"/>
          <p:cNvCxnSpPr/>
          <p:nvPr/>
        </p:nvCxnSpPr>
        <p:spPr>
          <a:xfrm>
            <a:off x="1066800" y="5232400"/>
            <a:ext cx="11903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2000" y="104042"/>
            <a:ext cx="7315200" cy="1015663"/>
          </a:xfrm>
          <a:prstGeom prst="rect">
            <a:avLst/>
          </a:prstGeom>
          <a:noFill/>
        </p:spPr>
        <p:txBody>
          <a:bodyPr wrap="square" rtlCol="0">
            <a:spAutoFit/>
          </a:bodyPr>
          <a:lstStyle/>
          <a:p>
            <a:r>
              <a:rPr lang="en-US" sz="3600" b="1" dirty="0"/>
              <a:t>Memory </a:t>
            </a:r>
            <a:r>
              <a:rPr lang="en-US" sz="3600" b="1" dirty="0" smtClean="0"/>
              <a:t>Map Examples:</a:t>
            </a:r>
            <a:endParaRPr lang="en-US" sz="3600" b="1" dirty="0"/>
          </a:p>
          <a:p>
            <a:endParaRPr lang="en-US" dirty="0"/>
          </a:p>
        </p:txBody>
      </p:sp>
    </p:spTree>
    <p:extLst>
      <p:ext uri="{BB962C8B-B14F-4D97-AF65-F5344CB8AC3E}">
        <p14:creationId xmlns:p14="http://schemas.microsoft.com/office/powerpoint/2010/main" val="1239067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457200" y="2667000"/>
            <a:ext cx="7720892" cy="3657600"/>
            <a:chOff x="356308" y="990600"/>
            <a:chExt cx="7720892" cy="3657600"/>
          </a:xfrm>
        </p:grpSpPr>
        <p:sp>
          <p:nvSpPr>
            <p:cNvPr id="2115" name="Rectangle 15"/>
            <p:cNvSpPr>
              <a:spLocks noChangeArrowheads="1"/>
            </p:cNvSpPr>
            <p:nvPr/>
          </p:nvSpPr>
          <p:spPr bwMode="auto">
            <a:xfrm>
              <a:off x="3048000" y="1465262"/>
              <a:ext cx="5029200" cy="31829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099" name="Rectangle 32"/>
            <p:cNvSpPr>
              <a:spLocks noChangeArrowheads="1"/>
            </p:cNvSpPr>
            <p:nvPr/>
          </p:nvSpPr>
          <p:spPr bwMode="auto">
            <a:xfrm>
              <a:off x="762000" y="1465262"/>
              <a:ext cx="1190318" cy="31829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053" name="Text Box 55"/>
            <p:cNvSpPr txBox="1">
              <a:spLocks noChangeArrowheads="1"/>
            </p:cNvSpPr>
            <p:nvPr/>
          </p:nvSpPr>
          <p:spPr bwMode="auto">
            <a:xfrm>
              <a:off x="743639" y="990600"/>
              <a:ext cx="761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smtClean="0"/>
                <a:t>Stack</a:t>
              </a:r>
              <a:endParaRPr lang="en-US" dirty="0"/>
            </a:p>
          </p:txBody>
        </p:sp>
        <p:sp>
          <p:nvSpPr>
            <p:cNvPr id="74" name="Text Box 55"/>
            <p:cNvSpPr txBox="1">
              <a:spLocks noChangeArrowheads="1"/>
            </p:cNvSpPr>
            <p:nvPr/>
          </p:nvSpPr>
          <p:spPr bwMode="auto">
            <a:xfrm>
              <a:off x="3000008" y="990600"/>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smtClean="0"/>
                <a:t>Heap</a:t>
              </a:r>
              <a:endParaRPr lang="en-US" dirty="0"/>
            </a:p>
          </p:txBody>
        </p:sp>
        <p:grpSp>
          <p:nvGrpSpPr>
            <p:cNvPr id="6" name="Group 5"/>
            <p:cNvGrpSpPr/>
            <p:nvPr/>
          </p:nvGrpSpPr>
          <p:grpSpPr>
            <a:xfrm>
              <a:off x="3625697" y="2209800"/>
              <a:ext cx="518144" cy="1549242"/>
              <a:chOff x="3625697" y="2209800"/>
              <a:chExt cx="518144" cy="1549242"/>
            </a:xfrm>
          </p:grpSpPr>
          <p:sp>
            <p:nvSpPr>
              <p:cNvPr id="3" name="Rectangle 2"/>
              <p:cNvSpPr/>
              <p:nvPr/>
            </p:nvSpPr>
            <p:spPr>
              <a:xfrm>
                <a:off x="3625698" y="2209800"/>
                <a:ext cx="518143" cy="154924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p:cNvCxnSpPr/>
              <p:nvPr/>
            </p:nvCxnSpPr>
            <p:spPr>
              <a:xfrm>
                <a:off x="3625697" y="3302000"/>
                <a:ext cx="518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625697" y="2768600"/>
                <a:ext cx="518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a:off x="762000" y="4191000"/>
              <a:ext cx="11903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6308" y="4197088"/>
              <a:ext cx="300082" cy="369332"/>
            </a:xfrm>
            <a:prstGeom prst="rect">
              <a:avLst/>
            </a:prstGeom>
            <a:noFill/>
          </p:spPr>
          <p:txBody>
            <a:bodyPr wrap="none" rtlCol="0">
              <a:spAutoFit/>
            </a:bodyPr>
            <a:lstStyle/>
            <a:p>
              <a:r>
                <a:rPr lang="en-US" dirty="0" smtClean="0"/>
                <a:t>z</a:t>
              </a:r>
              <a:endParaRPr lang="en-US" dirty="0"/>
            </a:p>
          </p:txBody>
        </p:sp>
        <p:cxnSp>
          <p:nvCxnSpPr>
            <p:cNvPr id="12" name="Straight Arrow Connector 11"/>
            <p:cNvCxnSpPr>
              <a:endCxn id="3" idx="1"/>
            </p:cNvCxnSpPr>
            <p:nvPr/>
          </p:nvCxnSpPr>
          <p:spPr>
            <a:xfrm flipV="1">
              <a:off x="1505386" y="2984421"/>
              <a:ext cx="2120312" cy="14476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006698" y="2485986"/>
              <a:ext cx="550500" cy="32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006698" y="3052818"/>
              <a:ext cx="550500" cy="32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006698" y="3581400"/>
              <a:ext cx="550500" cy="32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136689" y="239847"/>
            <a:ext cx="7239000" cy="2308324"/>
          </a:xfrm>
          <a:prstGeom prst="rect">
            <a:avLst/>
          </a:prstGeom>
          <a:noFill/>
        </p:spPr>
        <p:txBody>
          <a:bodyPr wrap="square" rtlCol="0">
            <a:spAutoFit/>
          </a:bodyPr>
          <a:lstStyle/>
          <a:p>
            <a:pPr algn="l"/>
            <a:r>
              <a:rPr lang="en-US" dirty="0" smtClean="0"/>
              <a:t>2.  Draw the memory map of the following one-dimensional array of String.</a:t>
            </a:r>
          </a:p>
          <a:p>
            <a:pPr algn="l"/>
            <a:r>
              <a:rPr lang="en-US" dirty="0" smtClean="0"/>
              <a:t>		String[] z = new String[3];</a:t>
            </a:r>
          </a:p>
          <a:p>
            <a:pPr algn="l"/>
            <a:r>
              <a:rPr lang="en-US" dirty="0"/>
              <a:t> </a:t>
            </a:r>
            <a:r>
              <a:rPr lang="en-US" dirty="0" smtClean="0"/>
              <a:t>         		for (</a:t>
            </a:r>
            <a:r>
              <a:rPr lang="en-US" dirty="0" err="1" smtClean="0"/>
              <a:t>int</a:t>
            </a:r>
            <a:r>
              <a:rPr lang="en-US" dirty="0" smtClean="0"/>
              <a:t> </a:t>
            </a:r>
            <a:r>
              <a:rPr lang="en-US" dirty="0" err="1" smtClean="0"/>
              <a:t>i</a:t>
            </a:r>
            <a:r>
              <a:rPr lang="en-US" dirty="0" smtClean="0"/>
              <a:t>=0; </a:t>
            </a:r>
            <a:r>
              <a:rPr lang="en-US" dirty="0" err="1" smtClean="0"/>
              <a:t>i</a:t>
            </a:r>
            <a:r>
              <a:rPr lang="en-US" dirty="0" smtClean="0"/>
              <a:t>&lt;</a:t>
            </a:r>
            <a:r>
              <a:rPr lang="en-US" dirty="0" err="1" smtClean="0"/>
              <a:t>z.length</a:t>
            </a:r>
            <a:r>
              <a:rPr lang="en-US" dirty="0" smtClean="0"/>
              <a:t>; </a:t>
            </a:r>
            <a:r>
              <a:rPr lang="en-US" dirty="0" err="1" smtClean="0"/>
              <a:t>i</a:t>
            </a:r>
            <a:r>
              <a:rPr lang="en-US" dirty="0" smtClean="0"/>
              <a:t>++) {</a:t>
            </a:r>
          </a:p>
          <a:p>
            <a:pPr algn="l"/>
            <a:r>
              <a:rPr lang="en-US" dirty="0"/>
              <a:t> </a:t>
            </a:r>
            <a:r>
              <a:rPr lang="en-US" dirty="0" smtClean="0"/>
              <a:t>                    		z[</a:t>
            </a:r>
            <a:r>
              <a:rPr lang="en-US" dirty="0" err="1" smtClean="0"/>
              <a:t>i</a:t>
            </a:r>
            <a:r>
              <a:rPr lang="en-US" dirty="0" smtClean="0"/>
              <a:t>] = “number ” + </a:t>
            </a:r>
            <a:r>
              <a:rPr lang="en-US" dirty="0" err="1" smtClean="0"/>
              <a:t>i</a:t>
            </a:r>
            <a:r>
              <a:rPr lang="en-US" dirty="0" smtClean="0"/>
              <a:t>;</a:t>
            </a:r>
            <a:endParaRPr lang="en-US" dirty="0"/>
          </a:p>
          <a:p>
            <a:pPr algn="l"/>
            <a:r>
              <a:rPr lang="en-US" dirty="0"/>
              <a:t> </a:t>
            </a:r>
            <a:r>
              <a:rPr lang="en-US" dirty="0" smtClean="0"/>
              <a:t>              	}</a:t>
            </a:r>
          </a:p>
        </p:txBody>
      </p:sp>
      <p:sp>
        <p:nvSpPr>
          <p:cNvPr id="38" name="Rectangle 37"/>
          <p:cNvSpPr/>
          <p:nvPr/>
        </p:nvSpPr>
        <p:spPr>
          <a:xfrm>
            <a:off x="4664554" y="3958421"/>
            <a:ext cx="1736246" cy="40793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“number 0”</a:t>
            </a:r>
            <a:endParaRPr lang="en-US" dirty="0"/>
          </a:p>
        </p:txBody>
      </p:sp>
      <p:sp>
        <p:nvSpPr>
          <p:cNvPr id="45" name="Rectangle 44"/>
          <p:cNvSpPr/>
          <p:nvPr/>
        </p:nvSpPr>
        <p:spPr>
          <a:xfrm>
            <a:off x="4664554" y="4514252"/>
            <a:ext cx="1736246" cy="40793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“number 1</a:t>
            </a:r>
            <a:r>
              <a:rPr lang="en-US" dirty="0" smtClean="0">
                <a:solidFill>
                  <a:schemeClr val="tx1"/>
                </a:solidFill>
              </a:rPr>
              <a:t>”</a:t>
            </a:r>
            <a:endParaRPr lang="en-US" dirty="0"/>
          </a:p>
        </p:txBody>
      </p:sp>
      <p:sp>
        <p:nvSpPr>
          <p:cNvPr id="48" name="Rectangle 47"/>
          <p:cNvSpPr/>
          <p:nvPr/>
        </p:nvSpPr>
        <p:spPr>
          <a:xfrm>
            <a:off x="4664554" y="5027512"/>
            <a:ext cx="1736246" cy="40793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“number 2</a:t>
            </a:r>
            <a:r>
              <a:rPr lang="en-US" dirty="0" smtClean="0">
                <a:solidFill>
                  <a:schemeClr val="tx1"/>
                </a:solidFill>
              </a:rPr>
              <a:t>”</a:t>
            </a:r>
            <a:endParaRPr lang="en-US" dirty="0"/>
          </a:p>
        </p:txBody>
      </p:sp>
    </p:spTree>
    <p:extLst>
      <p:ext uri="{BB962C8B-B14F-4D97-AF65-F5344CB8AC3E}">
        <p14:creationId xmlns:p14="http://schemas.microsoft.com/office/powerpoint/2010/main" val="1312447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666" y="2537296"/>
            <a:ext cx="8200611" cy="4092104"/>
            <a:chOff x="-123411" y="1151438"/>
            <a:chExt cx="8200611" cy="3496762"/>
          </a:xfrm>
        </p:grpSpPr>
        <p:sp>
          <p:nvSpPr>
            <p:cNvPr id="2115" name="Rectangle 15"/>
            <p:cNvSpPr>
              <a:spLocks noChangeArrowheads="1"/>
            </p:cNvSpPr>
            <p:nvPr/>
          </p:nvSpPr>
          <p:spPr bwMode="auto">
            <a:xfrm>
              <a:off x="3048000" y="1465262"/>
              <a:ext cx="5029200" cy="31829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099" name="Rectangle 32"/>
            <p:cNvSpPr>
              <a:spLocks noChangeArrowheads="1"/>
            </p:cNvSpPr>
            <p:nvPr/>
          </p:nvSpPr>
          <p:spPr bwMode="auto">
            <a:xfrm>
              <a:off x="1180586" y="1465262"/>
              <a:ext cx="1190318" cy="31829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053" name="Text Box 55"/>
            <p:cNvSpPr txBox="1">
              <a:spLocks noChangeArrowheads="1"/>
            </p:cNvSpPr>
            <p:nvPr/>
          </p:nvSpPr>
          <p:spPr bwMode="auto">
            <a:xfrm>
              <a:off x="1180586" y="1152847"/>
              <a:ext cx="761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smtClean="0"/>
                <a:t>Stack</a:t>
              </a:r>
              <a:endParaRPr lang="en-US" dirty="0"/>
            </a:p>
          </p:txBody>
        </p:sp>
        <p:sp>
          <p:nvSpPr>
            <p:cNvPr id="74" name="Text Box 55"/>
            <p:cNvSpPr txBox="1">
              <a:spLocks noChangeArrowheads="1"/>
            </p:cNvSpPr>
            <p:nvPr/>
          </p:nvSpPr>
          <p:spPr bwMode="auto">
            <a:xfrm>
              <a:off x="3048000" y="1151438"/>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smtClean="0"/>
                <a:t>Heap</a:t>
              </a:r>
              <a:endParaRPr lang="en-US" dirty="0"/>
            </a:p>
          </p:txBody>
        </p:sp>
        <p:grpSp>
          <p:nvGrpSpPr>
            <p:cNvPr id="6" name="Group 5"/>
            <p:cNvGrpSpPr/>
            <p:nvPr/>
          </p:nvGrpSpPr>
          <p:grpSpPr>
            <a:xfrm>
              <a:off x="3615764" y="2132522"/>
              <a:ext cx="545904" cy="2134175"/>
              <a:chOff x="3615764" y="2132522"/>
              <a:chExt cx="545904" cy="2134175"/>
            </a:xfrm>
          </p:grpSpPr>
          <p:sp>
            <p:nvSpPr>
              <p:cNvPr id="3" name="Rectangle 2"/>
              <p:cNvSpPr/>
              <p:nvPr/>
            </p:nvSpPr>
            <p:spPr>
              <a:xfrm>
                <a:off x="3625698" y="2132522"/>
                <a:ext cx="518143" cy="213417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p:cNvCxnSpPr/>
              <p:nvPr/>
            </p:nvCxnSpPr>
            <p:spPr>
              <a:xfrm>
                <a:off x="3643525" y="3433463"/>
                <a:ext cx="518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615764" y="2962959"/>
                <a:ext cx="518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a:off x="1180586" y="4042041"/>
              <a:ext cx="11903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3411" y="4187321"/>
              <a:ext cx="1192955" cy="394499"/>
            </a:xfrm>
            <a:prstGeom prst="rect">
              <a:avLst/>
            </a:prstGeom>
            <a:noFill/>
          </p:spPr>
          <p:txBody>
            <a:bodyPr wrap="none" rtlCol="0">
              <a:spAutoFit/>
            </a:bodyPr>
            <a:lstStyle/>
            <a:p>
              <a:r>
                <a:rPr lang="en-US" dirty="0" smtClean="0"/>
                <a:t>students</a:t>
              </a:r>
              <a:endParaRPr lang="en-US" dirty="0"/>
            </a:p>
          </p:txBody>
        </p:sp>
        <p:cxnSp>
          <p:nvCxnSpPr>
            <p:cNvPr id="12" name="Straight Arrow Connector 11"/>
            <p:cNvCxnSpPr>
              <a:endCxn id="3" idx="1"/>
            </p:cNvCxnSpPr>
            <p:nvPr/>
          </p:nvCxnSpPr>
          <p:spPr>
            <a:xfrm flipV="1">
              <a:off x="2046426" y="3199609"/>
              <a:ext cx="1579272" cy="12221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006698" y="2712561"/>
              <a:ext cx="550500" cy="32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999033" y="3213357"/>
              <a:ext cx="550500" cy="32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006698" y="3647142"/>
              <a:ext cx="550500" cy="32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3999033" y="4042041"/>
              <a:ext cx="550500" cy="32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381001" y="141109"/>
            <a:ext cx="9220200" cy="2677656"/>
          </a:xfrm>
          <a:prstGeom prst="rect">
            <a:avLst/>
          </a:prstGeom>
          <a:noFill/>
        </p:spPr>
        <p:txBody>
          <a:bodyPr wrap="square" rtlCol="0">
            <a:spAutoFit/>
          </a:bodyPr>
          <a:lstStyle/>
          <a:p>
            <a:pPr algn="l"/>
            <a:r>
              <a:rPr lang="en-US" dirty="0" smtClean="0"/>
              <a:t>3. Write a shallow copy of the following and draw the memory </a:t>
            </a:r>
            <a:r>
              <a:rPr lang="en-US" dirty="0" smtClean="0"/>
              <a:t>map. Assu</a:t>
            </a:r>
            <a:r>
              <a:rPr lang="en-US" dirty="0" smtClean="0"/>
              <a:t>me there are objects defined as Student s1, s2, s3, s4, s5;</a:t>
            </a:r>
            <a:endParaRPr lang="en-US" dirty="0" smtClean="0"/>
          </a:p>
          <a:p>
            <a:pPr lvl="2" algn="l"/>
            <a:r>
              <a:rPr lang="en-US" dirty="0" smtClean="0"/>
              <a:t>Student[] students </a:t>
            </a:r>
            <a:r>
              <a:rPr lang="en-US" dirty="0" smtClean="0"/>
              <a:t>= </a:t>
            </a:r>
            <a:r>
              <a:rPr lang="en-US" dirty="0" smtClean="0"/>
              <a:t>{s1, s2, s3, s4, s5};</a:t>
            </a:r>
            <a:endParaRPr lang="en-US" dirty="0"/>
          </a:p>
          <a:p>
            <a:pPr lvl="2" algn="l"/>
            <a:r>
              <a:rPr lang="en-US" dirty="0"/>
              <a:t>Student[] </a:t>
            </a:r>
            <a:r>
              <a:rPr lang="en-US" dirty="0" smtClean="0"/>
              <a:t>copy = new </a:t>
            </a:r>
            <a:r>
              <a:rPr lang="en-US" dirty="0" smtClean="0"/>
              <a:t>Student[</a:t>
            </a:r>
            <a:r>
              <a:rPr lang="en-US" dirty="0" err="1" smtClean="0"/>
              <a:t>students.length</a:t>
            </a:r>
            <a:r>
              <a:rPr lang="en-US" dirty="0" smtClean="0"/>
              <a:t>];</a:t>
            </a:r>
            <a:endParaRPr lang="en-US" dirty="0" smtClean="0"/>
          </a:p>
          <a:p>
            <a:pPr lvl="2" algn="l"/>
            <a:r>
              <a:rPr lang="en-US" dirty="0"/>
              <a:t>f</a:t>
            </a:r>
            <a:r>
              <a:rPr lang="en-US" dirty="0" smtClean="0"/>
              <a:t>or (</a:t>
            </a:r>
            <a:r>
              <a:rPr lang="en-US" dirty="0" err="1" smtClean="0"/>
              <a:t>int</a:t>
            </a:r>
            <a:r>
              <a:rPr lang="en-US" dirty="0" smtClean="0"/>
              <a:t> </a:t>
            </a:r>
            <a:r>
              <a:rPr lang="en-US" dirty="0" err="1" smtClean="0"/>
              <a:t>i</a:t>
            </a:r>
            <a:r>
              <a:rPr lang="en-US" dirty="0" smtClean="0"/>
              <a:t>=0; </a:t>
            </a:r>
            <a:r>
              <a:rPr lang="en-US" dirty="0" err="1" smtClean="0"/>
              <a:t>i</a:t>
            </a:r>
            <a:r>
              <a:rPr lang="en-US" dirty="0" smtClean="0"/>
              <a:t>&lt;</a:t>
            </a:r>
            <a:r>
              <a:rPr lang="en-US" dirty="0" err="1" smtClean="0"/>
              <a:t>copy.length</a:t>
            </a:r>
            <a:r>
              <a:rPr lang="en-US" dirty="0" smtClean="0"/>
              <a:t>; </a:t>
            </a:r>
            <a:r>
              <a:rPr lang="en-US" dirty="0" err="1" smtClean="0"/>
              <a:t>i</a:t>
            </a:r>
            <a:r>
              <a:rPr lang="en-US" dirty="0" smtClean="0"/>
              <a:t>++) {</a:t>
            </a:r>
          </a:p>
          <a:p>
            <a:pPr lvl="2" algn="l"/>
            <a:r>
              <a:rPr lang="en-US" dirty="0"/>
              <a:t> </a:t>
            </a:r>
            <a:r>
              <a:rPr lang="en-US" dirty="0" smtClean="0"/>
              <a:t> 	 copy[</a:t>
            </a:r>
            <a:r>
              <a:rPr lang="en-US" dirty="0" err="1" smtClean="0"/>
              <a:t>i</a:t>
            </a:r>
            <a:r>
              <a:rPr lang="en-US" dirty="0" smtClean="0"/>
              <a:t>] = </a:t>
            </a:r>
            <a:r>
              <a:rPr lang="en-US" dirty="0" smtClean="0"/>
              <a:t>students[</a:t>
            </a:r>
            <a:r>
              <a:rPr lang="en-US" dirty="0" err="1" smtClean="0"/>
              <a:t>i</a:t>
            </a:r>
            <a:r>
              <a:rPr lang="en-US" dirty="0" smtClean="0"/>
              <a:t>];</a:t>
            </a:r>
          </a:p>
          <a:p>
            <a:pPr lvl="2" algn="l"/>
            <a:r>
              <a:rPr lang="en-US" dirty="0" smtClean="0"/>
              <a:t>}</a:t>
            </a:r>
          </a:p>
        </p:txBody>
      </p:sp>
      <p:cxnSp>
        <p:nvCxnSpPr>
          <p:cNvPr id="31" name="Straight Connector 30"/>
          <p:cNvCxnSpPr/>
          <p:nvPr/>
        </p:nvCxnSpPr>
        <p:spPr>
          <a:xfrm>
            <a:off x="3769602" y="5663976"/>
            <a:ext cx="518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718585" y="5816190"/>
            <a:ext cx="1369392" cy="40793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s5</a:t>
            </a:r>
            <a:endParaRPr lang="en-US" dirty="0"/>
          </a:p>
        </p:txBody>
      </p:sp>
      <p:sp>
        <p:nvSpPr>
          <p:cNvPr id="38" name="Rectangle 37"/>
          <p:cNvSpPr/>
          <p:nvPr/>
        </p:nvSpPr>
        <p:spPr>
          <a:xfrm>
            <a:off x="4718585" y="4183206"/>
            <a:ext cx="1369392" cy="40793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s2</a:t>
            </a:r>
            <a:endParaRPr lang="en-US" dirty="0"/>
          </a:p>
        </p:txBody>
      </p:sp>
      <p:sp>
        <p:nvSpPr>
          <p:cNvPr id="45" name="Rectangle 44"/>
          <p:cNvSpPr/>
          <p:nvPr/>
        </p:nvSpPr>
        <p:spPr>
          <a:xfrm>
            <a:off x="4718585" y="4739037"/>
            <a:ext cx="1369392" cy="40793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s3</a:t>
            </a:r>
            <a:endParaRPr lang="en-US" dirty="0"/>
          </a:p>
        </p:txBody>
      </p:sp>
      <p:sp>
        <p:nvSpPr>
          <p:cNvPr id="48" name="Rectangle 47"/>
          <p:cNvSpPr/>
          <p:nvPr/>
        </p:nvSpPr>
        <p:spPr>
          <a:xfrm>
            <a:off x="4718585" y="5252297"/>
            <a:ext cx="1369392" cy="40793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s4</a:t>
            </a:r>
            <a:endParaRPr lang="en-US" dirty="0"/>
          </a:p>
        </p:txBody>
      </p:sp>
      <p:cxnSp>
        <p:nvCxnSpPr>
          <p:cNvPr id="25" name="Straight Connector 24"/>
          <p:cNvCxnSpPr/>
          <p:nvPr/>
        </p:nvCxnSpPr>
        <p:spPr>
          <a:xfrm>
            <a:off x="3751774" y="4142037"/>
            <a:ext cx="518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132775" y="3881243"/>
            <a:ext cx="550500" cy="32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18585" y="3685415"/>
            <a:ext cx="1369392" cy="40793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s1</a:t>
            </a:r>
            <a:endParaRPr lang="en-US" dirty="0"/>
          </a:p>
        </p:txBody>
      </p:sp>
      <p:sp>
        <p:nvSpPr>
          <p:cNvPr id="30" name="Rectangle 29"/>
          <p:cNvSpPr/>
          <p:nvPr/>
        </p:nvSpPr>
        <p:spPr>
          <a:xfrm>
            <a:off x="6746527" y="3200320"/>
            <a:ext cx="518143" cy="249753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endCxn id="29" idx="3"/>
          </p:cNvCxnSpPr>
          <p:nvPr/>
        </p:nvCxnSpPr>
        <p:spPr>
          <a:xfrm flipH="1">
            <a:off x="6087977" y="3431595"/>
            <a:ext cx="852650" cy="4577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38" idx="3"/>
          </p:cNvCxnSpPr>
          <p:nvPr/>
        </p:nvCxnSpPr>
        <p:spPr>
          <a:xfrm flipH="1">
            <a:off x="6087977" y="3930588"/>
            <a:ext cx="852650" cy="4565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45" idx="3"/>
          </p:cNvCxnSpPr>
          <p:nvPr/>
        </p:nvCxnSpPr>
        <p:spPr>
          <a:xfrm flipH="1">
            <a:off x="6087977" y="4486516"/>
            <a:ext cx="852650" cy="4564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48" idx="3"/>
          </p:cNvCxnSpPr>
          <p:nvPr/>
        </p:nvCxnSpPr>
        <p:spPr>
          <a:xfrm flipH="1">
            <a:off x="6087977" y="5004634"/>
            <a:ext cx="852650" cy="4516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36" idx="3"/>
          </p:cNvCxnSpPr>
          <p:nvPr/>
        </p:nvCxnSpPr>
        <p:spPr>
          <a:xfrm flipH="1">
            <a:off x="6087977" y="5506325"/>
            <a:ext cx="852650" cy="5138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746526" y="3657475"/>
            <a:ext cx="518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746525" y="4183206"/>
            <a:ext cx="518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46524" y="4739037"/>
            <a:ext cx="518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731304" y="5260302"/>
            <a:ext cx="518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306663" y="5260302"/>
            <a:ext cx="11903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78503" y="5334027"/>
            <a:ext cx="671979" cy="369332"/>
          </a:xfrm>
          <a:prstGeom prst="rect">
            <a:avLst/>
          </a:prstGeom>
          <a:noFill/>
        </p:spPr>
        <p:txBody>
          <a:bodyPr wrap="none" rtlCol="0">
            <a:spAutoFit/>
          </a:bodyPr>
          <a:lstStyle/>
          <a:p>
            <a:r>
              <a:rPr lang="en-US" dirty="0" smtClean="0"/>
              <a:t>copy</a:t>
            </a:r>
            <a:endParaRPr lang="en-US" dirty="0"/>
          </a:p>
        </p:txBody>
      </p:sp>
      <p:sp>
        <p:nvSpPr>
          <p:cNvPr id="44" name="Freeform 43"/>
          <p:cNvSpPr/>
          <p:nvPr/>
        </p:nvSpPr>
        <p:spPr>
          <a:xfrm>
            <a:off x="1961001" y="3120295"/>
            <a:ext cx="4726237" cy="2412655"/>
          </a:xfrm>
          <a:custGeom>
            <a:avLst/>
            <a:gdLst>
              <a:gd name="connsiteX0" fmla="*/ 0 w 407625"/>
              <a:gd name="connsiteY0" fmla="*/ 385590 h 385590"/>
              <a:gd name="connsiteX1" fmla="*/ 55085 w 407625"/>
              <a:gd name="connsiteY1" fmla="*/ 374573 h 385590"/>
              <a:gd name="connsiteX2" fmla="*/ 88135 w 407625"/>
              <a:gd name="connsiteY2" fmla="*/ 341523 h 385590"/>
              <a:gd name="connsiteX3" fmla="*/ 363557 w 407625"/>
              <a:gd name="connsiteY3" fmla="*/ 77118 h 385590"/>
              <a:gd name="connsiteX4" fmla="*/ 385591 w 407625"/>
              <a:gd name="connsiteY4" fmla="*/ 33050 h 385590"/>
              <a:gd name="connsiteX5" fmla="*/ 407625 w 407625"/>
              <a:gd name="connsiteY5" fmla="*/ 0 h 385590"/>
              <a:gd name="connsiteX0" fmla="*/ 0 w 1080318"/>
              <a:gd name="connsiteY0" fmla="*/ 356390 h 356390"/>
              <a:gd name="connsiteX1" fmla="*/ 55085 w 1080318"/>
              <a:gd name="connsiteY1" fmla="*/ 345373 h 356390"/>
              <a:gd name="connsiteX2" fmla="*/ 88135 w 1080318"/>
              <a:gd name="connsiteY2" fmla="*/ 312323 h 356390"/>
              <a:gd name="connsiteX3" fmla="*/ 363557 w 1080318"/>
              <a:gd name="connsiteY3" fmla="*/ 47918 h 356390"/>
              <a:gd name="connsiteX4" fmla="*/ 385591 w 1080318"/>
              <a:gd name="connsiteY4" fmla="*/ 3850 h 356390"/>
              <a:gd name="connsiteX5" fmla="*/ 1080318 w 1080318"/>
              <a:gd name="connsiteY5" fmla="*/ 152779 h 356390"/>
              <a:gd name="connsiteX0" fmla="*/ 0 w 1200741"/>
              <a:gd name="connsiteY0" fmla="*/ 361754 h 361754"/>
              <a:gd name="connsiteX1" fmla="*/ 55085 w 1200741"/>
              <a:gd name="connsiteY1" fmla="*/ 350737 h 361754"/>
              <a:gd name="connsiteX2" fmla="*/ 88135 w 1200741"/>
              <a:gd name="connsiteY2" fmla="*/ 317687 h 361754"/>
              <a:gd name="connsiteX3" fmla="*/ 363557 w 1200741"/>
              <a:gd name="connsiteY3" fmla="*/ 53282 h 361754"/>
              <a:gd name="connsiteX4" fmla="*/ 1162974 w 1200741"/>
              <a:gd name="connsiteY4" fmla="*/ 7632 h 361754"/>
              <a:gd name="connsiteX5" fmla="*/ 1080318 w 1200741"/>
              <a:gd name="connsiteY5" fmla="*/ 158143 h 361754"/>
              <a:gd name="connsiteX0" fmla="*/ 0 w 1200741"/>
              <a:gd name="connsiteY0" fmla="*/ 358256 h 366568"/>
              <a:gd name="connsiteX1" fmla="*/ 55085 w 1200741"/>
              <a:gd name="connsiteY1" fmla="*/ 347239 h 366568"/>
              <a:gd name="connsiteX2" fmla="*/ 201735 w 1200741"/>
              <a:gd name="connsiteY2" fmla="*/ 129045 h 366568"/>
              <a:gd name="connsiteX3" fmla="*/ 363557 w 1200741"/>
              <a:gd name="connsiteY3" fmla="*/ 49784 h 366568"/>
              <a:gd name="connsiteX4" fmla="*/ 1162974 w 1200741"/>
              <a:gd name="connsiteY4" fmla="*/ 4134 h 366568"/>
              <a:gd name="connsiteX5" fmla="*/ 1080318 w 1200741"/>
              <a:gd name="connsiteY5" fmla="*/ 154645 h 366568"/>
              <a:gd name="connsiteX0" fmla="*/ 0 w 1193849"/>
              <a:gd name="connsiteY0" fmla="*/ 364702 h 373014"/>
              <a:gd name="connsiteX1" fmla="*/ 55085 w 1193849"/>
              <a:gd name="connsiteY1" fmla="*/ 353685 h 373014"/>
              <a:gd name="connsiteX2" fmla="*/ 201735 w 1193849"/>
              <a:gd name="connsiteY2" fmla="*/ 135491 h 373014"/>
              <a:gd name="connsiteX3" fmla="*/ 466020 w 1193849"/>
              <a:gd name="connsiteY3" fmla="*/ 26164 h 373014"/>
              <a:gd name="connsiteX4" fmla="*/ 1162974 w 1193849"/>
              <a:gd name="connsiteY4" fmla="*/ 10580 h 373014"/>
              <a:gd name="connsiteX5" fmla="*/ 1080318 w 1193849"/>
              <a:gd name="connsiteY5" fmla="*/ 161091 h 373014"/>
              <a:gd name="connsiteX0" fmla="*/ 0 w 1193849"/>
              <a:gd name="connsiteY0" fmla="*/ 364702 h 364702"/>
              <a:gd name="connsiteX1" fmla="*/ 121909 w 1193849"/>
              <a:gd name="connsiteY1" fmla="*/ 236585 h 364702"/>
              <a:gd name="connsiteX2" fmla="*/ 201735 w 1193849"/>
              <a:gd name="connsiteY2" fmla="*/ 135491 h 364702"/>
              <a:gd name="connsiteX3" fmla="*/ 466020 w 1193849"/>
              <a:gd name="connsiteY3" fmla="*/ 26164 h 364702"/>
              <a:gd name="connsiteX4" fmla="*/ 1162974 w 1193849"/>
              <a:gd name="connsiteY4" fmla="*/ 10580 h 364702"/>
              <a:gd name="connsiteX5" fmla="*/ 1080318 w 1193849"/>
              <a:gd name="connsiteY5" fmla="*/ 161091 h 364702"/>
              <a:gd name="connsiteX0" fmla="*/ 0 w 1193849"/>
              <a:gd name="connsiteY0" fmla="*/ 369291 h 369291"/>
              <a:gd name="connsiteX1" fmla="*/ 121909 w 1193849"/>
              <a:gd name="connsiteY1" fmla="*/ 241174 h 369291"/>
              <a:gd name="connsiteX2" fmla="*/ 466020 w 1193849"/>
              <a:gd name="connsiteY2" fmla="*/ 30753 h 369291"/>
              <a:gd name="connsiteX3" fmla="*/ 1162974 w 1193849"/>
              <a:gd name="connsiteY3" fmla="*/ 15169 h 369291"/>
              <a:gd name="connsiteX4" fmla="*/ 1080318 w 1193849"/>
              <a:gd name="connsiteY4" fmla="*/ 165680 h 369291"/>
              <a:gd name="connsiteX0" fmla="*/ 0 w 1193849"/>
              <a:gd name="connsiteY0" fmla="*/ 369291 h 369291"/>
              <a:gd name="connsiteX1" fmla="*/ 121909 w 1193849"/>
              <a:gd name="connsiteY1" fmla="*/ 241174 h 369291"/>
              <a:gd name="connsiteX2" fmla="*/ 466020 w 1193849"/>
              <a:gd name="connsiteY2" fmla="*/ 30753 h 369291"/>
              <a:gd name="connsiteX3" fmla="*/ 1162974 w 1193849"/>
              <a:gd name="connsiteY3" fmla="*/ 15169 h 369291"/>
              <a:gd name="connsiteX4" fmla="*/ 1080318 w 1193849"/>
              <a:gd name="connsiteY4" fmla="*/ 165680 h 369291"/>
              <a:gd name="connsiteX0" fmla="*/ 0 w 1193849"/>
              <a:gd name="connsiteY0" fmla="*/ 369291 h 369291"/>
              <a:gd name="connsiteX1" fmla="*/ 121909 w 1193849"/>
              <a:gd name="connsiteY1" fmla="*/ 241174 h 369291"/>
              <a:gd name="connsiteX2" fmla="*/ 466020 w 1193849"/>
              <a:gd name="connsiteY2" fmla="*/ 30753 h 369291"/>
              <a:gd name="connsiteX3" fmla="*/ 1162974 w 1193849"/>
              <a:gd name="connsiteY3" fmla="*/ 15169 h 369291"/>
              <a:gd name="connsiteX4" fmla="*/ 1080318 w 1193849"/>
              <a:gd name="connsiteY4" fmla="*/ 165680 h 369291"/>
              <a:gd name="connsiteX0" fmla="*/ 0 w 1193849"/>
              <a:gd name="connsiteY0" fmla="*/ 369291 h 369291"/>
              <a:gd name="connsiteX1" fmla="*/ 121909 w 1193849"/>
              <a:gd name="connsiteY1" fmla="*/ 241174 h 369291"/>
              <a:gd name="connsiteX2" fmla="*/ 466020 w 1193849"/>
              <a:gd name="connsiteY2" fmla="*/ 30753 h 369291"/>
              <a:gd name="connsiteX3" fmla="*/ 1162974 w 1193849"/>
              <a:gd name="connsiteY3" fmla="*/ 15169 h 369291"/>
              <a:gd name="connsiteX4" fmla="*/ 1080318 w 1193849"/>
              <a:gd name="connsiteY4" fmla="*/ 165680 h 369291"/>
              <a:gd name="connsiteX0" fmla="*/ 0 w 1193849"/>
              <a:gd name="connsiteY0" fmla="*/ 369291 h 369291"/>
              <a:gd name="connsiteX1" fmla="*/ 121909 w 1193849"/>
              <a:gd name="connsiteY1" fmla="*/ 241174 h 369291"/>
              <a:gd name="connsiteX2" fmla="*/ 466020 w 1193849"/>
              <a:gd name="connsiteY2" fmla="*/ 30753 h 369291"/>
              <a:gd name="connsiteX3" fmla="*/ 1162974 w 1193849"/>
              <a:gd name="connsiteY3" fmla="*/ 15169 h 369291"/>
              <a:gd name="connsiteX4" fmla="*/ 1080318 w 1193849"/>
              <a:gd name="connsiteY4" fmla="*/ 165680 h 369291"/>
              <a:gd name="connsiteX0" fmla="*/ 0 w 1193849"/>
              <a:gd name="connsiteY0" fmla="*/ 369291 h 369291"/>
              <a:gd name="connsiteX1" fmla="*/ 121909 w 1193849"/>
              <a:gd name="connsiteY1" fmla="*/ 241174 h 369291"/>
              <a:gd name="connsiteX2" fmla="*/ 466020 w 1193849"/>
              <a:gd name="connsiteY2" fmla="*/ 30753 h 369291"/>
              <a:gd name="connsiteX3" fmla="*/ 1162974 w 1193849"/>
              <a:gd name="connsiteY3" fmla="*/ 15169 h 369291"/>
              <a:gd name="connsiteX4" fmla="*/ 1080318 w 1193849"/>
              <a:gd name="connsiteY4" fmla="*/ 165680 h 369291"/>
              <a:gd name="connsiteX0" fmla="*/ 0 w 1193849"/>
              <a:gd name="connsiteY0" fmla="*/ 369291 h 369291"/>
              <a:gd name="connsiteX1" fmla="*/ 121909 w 1193849"/>
              <a:gd name="connsiteY1" fmla="*/ 241174 h 369291"/>
              <a:gd name="connsiteX2" fmla="*/ 466020 w 1193849"/>
              <a:gd name="connsiteY2" fmla="*/ 30753 h 369291"/>
              <a:gd name="connsiteX3" fmla="*/ 1162974 w 1193849"/>
              <a:gd name="connsiteY3" fmla="*/ 15169 h 369291"/>
              <a:gd name="connsiteX4" fmla="*/ 1080318 w 1193849"/>
              <a:gd name="connsiteY4" fmla="*/ 165680 h 369291"/>
              <a:gd name="connsiteX0" fmla="*/ 0 w 1080318"/>
              <a:gd name="connsiteY0" fmla="*/ 362688 h 362688"/>
              <a:gd name="connsiteX1" fmla="*/ 121909 w 1080318"/>
              <a:gd name="connsiteY1" fmla="*/ 234571 h 362688"/>
              <a:gd name="connsiteX2" fmla="*/ 466020 w 1080318"/>
              <a:gd name="connsiteY2" fmla="*/ 24150 h 362688"/>
              <a:gd name="connsiteX3" fmla="*/ 708572 w 1080318"/>
              <a:gd name="connsiteY3" fmla="*/ 19643 h 362688"/>
              <a:gd name="connsiteX4" fmla="*/ 1080318 w 1080318"/>
              <a:gd name="connsiteY4" fmla="*/ 159077 h 362688"/>
              <a:gd name="connsiteX0" fmla="*/ 0 w 955580"/>
              <a:gd name="connsiteY0" fmla="*/ 356706 h 356706"/>
              <a:gd name="connsiteX1" fmla="*/ 121909 w 955580"/>
              <a:gd name="connsiteY1" fmla="*/ 228589 h 356706"/>
              <a:gd name="connsiteX2" fmla="*/ 466020 w 955580"/>
              <a:gd name="connsiteY2" fmla="*/ 18168 h 356706"/>
              <a:gd name="connsiteX3" fmla="*/ 708572 w 955580"/>
              <a:gd name="connsiteY3" fmla="*/ 13661 h 356706"/>
              <a:gd name="connsiteX4" fmla="*/ 955580 w 955580"/>
              <a:gd name="connsiteY4" fmla="*/ 40743 h 356706"/>
              <a:gd name="connsiteX0" fmla="*/ 0 w 955580"/>
              <a:gd name="connsiteY0" fmla="*/ 357142 h 357142"/>
              <a:gd name="connsiteX1" fmla="*/ 121909 w 955580"/>
              <a:gd name="connsiteY1" fmla="*/ 229025 h 357142"/>
              <a:gd name="connsiteX2" fmla="*/ 466020 w 955580"/>
              <a:gd name="connsiteY2" fmla="*/ 18604 h 357142"/>
              <a:gd name="connsiteX3" fmla="*/ 708572 w 955580"/>
              <a:gd name="connsiteY3" fmla="*/ 14097 h 357142"/>
              <a:gd name="connsiteX4" fmla="*/ 955580 w 955580"/>
              <a:gd name="connsiteY4" fmla="*/ 41179 h 357142"/>
              <a:gd name="connsiteX0" fmla="*/ 0 w 955580"/>
              <a:gd name="connsiteY0" fmla="*/ 345532 h 345532"/>
              <a:gd name="connsiteX1" fmla="*/ 121909 w 955580"/>
              <a:gd name="connsiteY1" fmla="*/ 217415 h 345532"/>
              <a:gd name="connsiteX2" fmla="*/ 466020 w 955580"/>
              <a:gd name="connsiteY2" fmla="*/ 6994 h 345532"/>
              <a:gd name="connsiteX3" fmla="*/ 708572 w 955580"/>
              <a:gd name="connsiteY3" fmla="*/ 2487 h 345532"/>
              <a:gd name="connsiteX4" fmla="*/ 955580 w 955580"/>
              <a:gd name="connsiteY4" fmla="*/ 29569 h 345532"/>
              <a:gd name="connsiteX0" fmla="*/ 0 w 955580"/>
              <a:gd name="connsiteY0" fmla="*/ 347056 h 347056"/>
              <a:gd name="connsiteX1" fmla="*/ 121909 w 955580"/>
              <a:gd name="connsiteY1" fmla="*/ 218939 h 347056"/>
              <a:gd name="connsiteX2" fmla="*/ 463793 w 955580"/>
              <a:gd name="connsiteY2" fmla="*/ 3771 h 347056"/>
              <a:gd name="connsiteX3" fmla="*/ 708572 w 955580"/>
              <a:gd name="connsiteY3" fmla="*/ 4011 h 347056"/>
              <a:gd name="connsiteX4" fmla="*/ 955580 w 955580"/>
              <a:gd name="connsiteY4" fmla="*/ 31093 h 347056"/>
              <a:gd name="connsiteX0" fmla="*/ 0 w 955580"/>
              <a:gd name="connsiteY0" fmla="*/ 347056 h 347056"/>
              <a:gd name="connsiteX1" fmla="*/ 121909 w 955580"/>
              <a:gd name="connsiteY1" fmla="*/ 218939 h 347056"/>
              <a:gd name="connsiteX2" fmla="*/ 463793 w 955580"/>
              <a:gd name="connsiteY2" fmla="*/ 3771 h 347056"/>
              <a:gd name="connsiteX3" fmla="*/ 708572 w 955580"/>
              <a:gd name="connsiteY3" fmla="*/ 4011 h 347056"/>
              <a:gd name="connsiteX4" fmla="*/ 955580 w 955580"/>
              <a:gd name="connsiteY4" fmla="*/ 31093 h 347056"/>
              <a:gd name="connsiteX0" fmla="*/ 0 w 955580"/>
              <a:gd name="connsiteY0" fmla="*/ 347056 h 347056"/>
              <a:gd name="connsiteX1" fmla="*/ 121909 w 955580"/>
              <a:gd name="connsiteY1" fmla="*/ 218939 h 347056"/>
              <a:gd name="connsiteX2" fmla="*/ 463793 w 955580"/>
              <a:gd name="connsiteY2" fmla="*/ 3771 h 347056"/>
              <a:gd name="connsiteX3" fmla="*/ 708572 w 955580"/>
              <a:gd name="connsiteY3" fmla="*/ 4011 h 347056"/>
              <a:gd name="connsiteX4" fmla="*/ 955580 w 955580"/>
              <a:gd name="connsiteY4" fmla="*/ 31093 h 347056"/>
              <a:gd name="connsiteX0" fmla="*/ 0 w 955580"/>
              <a:gd name="connsiteY0" fmla="*/ 346546 h 346546"/>
              <a:gd name="connsiteX1" fmla="*/ 121909 w 955580"/>
              <a:gd name="connsiteY1" fmla="*/ 218429 h 346546"/>
              <a:gd name="connsiteX2" fmla="*/ 463793 w 955580"/>
              <a:gd name="connsiteY2" fmla="*/ 3261 h 346546"/>
              <a:gd name="connsiteX3" fmla="*/ 708572 w 955580"/>
              <a:gd name="connsiteY3" fmla="*/ 3501 h 346546"/>
              <a:gd name="connsiteX4" fmla="*/ 955580 w 955580"/>
              <a:gd name="connsiteY4" fmla="*/ 30583 h 34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80" h="346546">
                <a:moveTo>
                  <a:pt x="0" y="346546"/>
                </a:moveTo>
                <a:cubicBezTo>
                  <a:pt x="94096" y="251093"/>
                  <a:pt x="3219" y="338250"/>
                  <a:pt x="121909" y="218429"/>
                </a:cubicBezTo>
                <a:cubicBezTo>
                  <a:pt x="297681" y="40982"/>
                  <a:pt x="359693" y="5825"/>
                  <a:pt x="463793" y="3261"/>
                </a:cubicBezTo>
                <a:cubicBezTo>
                  <a:pt x="697445" y="-2494"/>
                  <a:pt x="486278" y="529"/>
                  <a:pt x="708572" y="3501"/>
                </a:cubicBezTo>
                <a:cubicBezTo>
                  <a:pt x="790656" y="4598"/>
                  <a:pt x="955580" y="30583"/>
                  <a:pt x="955580" y="30583"/>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0969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5" name="Rectangle 15"/>
          <p:cNvSpPr>
            <a:spLocks noChangeArrowheads="1"/>
          </p:cNvSpPr>
          <p:nvPr/>
        </p:nvSpPr>
        <p:spPr bwMode="auto">
          <a:xfrm>
            <a:off x="3136283" y="2752151"/>
            <a:ext cx="5029200" cy="37248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099" name="Rectangle 32"/>
          <p:cNvSpPr>
            <a:spLocks noChangeArrowheads="1"/>
          </p:cNvSpPr>
          <p:nvPr/>
        </p:nvSpPr>
        <p:spPr bwMode="auto">
          <a:xfrm>
            <a:off x="1268869" y="2752151"/>
            <a:ext cx="1190318" cy="37248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053" name="Text Box 55"/>
          <p:cNvSpPr txBox="1">
            <a:spLocks noChangeArrowheads="1"/>
          </p:cNvSpPr>
          <p:nvPr/>
        </p:nvSpPr>
        <p:spPr bwMode="auto">
          <a:xfrm>
            <a:off x="1371600" y="2743200"/>
            <a:ext cx="761747" cy="43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smtClean="0"/>
              <a:t>Stack</a:t>
            </a:r>
            <a:endParaRPr lang="en-US" dirty="0"/>
          </a:p>
        </p:txBody>
      </p:sp>
      <p:sp>
        <p:nvSpPr>
          <p:cNvPr id="74" name="Text Box 55"/>
          <p:cNvSpPr txBox="1">
            <a:spLocks noChangeArrowheads="1"/>
          </p:cNvSpPr>
          <p:nvPr/>
        </p:nvSpPr>
        <p:spPr bwMode="auto">
          <a:xfrm>
            <a:off x="7315200" y="2743200"/>
            <a:ext cx="736099" cy="43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smtClean="0"/>
              <a:t>Heap</a:t>
            </a:r>
            <a:endParaRPr lang="en-US" dirty="0"/>
          </a:p>
        </p:txBody>
      </p:sp>
      <p:cxnSp>
        <p:nvCxnSpPr>
          <p:cNvPr id="9" name="Straight Connector 8"/>
          <p:cNvCxnSpPr/>
          <p:nvPr/>
        </p:nvCxnSpPr>
        <p:spPr>
          <a:xfrm>
            <a:off x="1268869" y="5767639"/>
            <a:ext cx="11903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5937" y="5937654"/>
            <a:ext cx="1192955" cy="461665"/>
          </a:xfrm>
          <a:prstGeom prst="rect">
            <a:avLst/>
          </a:prstGeom>
          <a:noFill/>
        </p:spPr>
        <p:txBody>
          <a:bodyPr wrap="none" rtlCol="0">
            <a:spAutoFit/>
          </a:bodyPr>
          <a:lstStyle/>
          <a:p>
            <a:r>
              <a:rPr lang="en-US" dirty="0" smtClean="0"/>
              <a:t>students</a:t>
            </a:r>
            <a:endParaRPr lang="en-US" dirty="0"/>
          </a:p>
        </p:txBody>
      </p:sp>
      <p:cxnSp>
        <p:nvCxnSpPr>
          <p:cNvPr id="12" name="Straight Arrow Connector 11"/>
          <p:cNvCxnSpPr>
            <a:endCxn id="3" idx="1"/>
          </p:cNvCxnSpPr>
          <p:nvPr/>
        </p:nvCxnSpPr>
        <p:spPr>
          <a:xfrm flipV="1">
            <a:off x="1968462" y="5513755"/>
            <a:ext cx="1668870" cy="6928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8600" y="228600"/>
            <a:ext cx="8420454" cy="2431435"/>
          </a:xfrm>
          <a:prstGeom prst="rect">
            <a:avLst/>
          </a:prstGeom>
          <a:noFill/>
        </p:spPr>
        <p:txBody>
          <a:bodyPr wrap="square" rtlCol="0">
            <a:spAutoFit/>
          </a:bodyPr>
          <a:lstStyle/>
          <a:p>
            <a:pPr algn="l"/>
            <a:r>
              <a:rPr lang="en-US" dirty="0" smtClean="0"/>
              <a:t>4.  Write a deep copy of the following and draw the memory map:</a:t>
            </a:r>
          </a:p>
          <a:p>
            <a:pPr algn="l"/>
            <a:r>
              <a:rPr lang="en-US" dirty="0"/>
              <a:t>Assume there are objects defined as Student s1, s2, s3, s4, s5</a:t>
            </a:r>
            <a:r>
              <a:rPr lang="en-US" dirty="0" smtClean="0"/>
              <a:t>; and that Student has a copy constructor</a:t>
            </a:r>
            <a:endParaRPr lang="en-US" dirty="0"/>
          </a:p>
          <a:p>
            <a:pPr lvl="2" algn="l"/>
            <a:r>
              <a:rPr lang="en-US" sz="2000" dirty="0"/>
              <a:t>Student[] students = {s1, s2, s3, s4, s5};</a:t>
            </a:r>
          </a:p>
          <a:p>
            <a:pPr lvl="2" algn="l"/>
            <a:r>
              <a:rPr lang="en-US" sz="2000" dirty="0"/>
              <a:t>Student[] copy = new Student[</a:t>
            </a:r>
            <a:r>
              <a:rPr lang="en-US" sz="2000" dirty="0" err="1"/>
              <a:t>students.length</a:t>
            </a:r>
            <a:r>
              <a:rPr lang="en-US" sz="2000" dirty="0"/>
              <a:t>];</a:t>
            </a:r>
          </a:p>
          <a:p>
            <a:pPr lvl="2" algn="l"/>
            <a:r>
              <a:rPr lang="en-US" sz="2000" dirty="0"/>
              <a:t>for (</a:t>
            </a:r>
            <a:r>
              <a:rPr lang="en-US" sz="2000" dirty="0" err="1"/>
              <a:t>int</a:t>
            </a:r>
            <a:r>
              <a:rPr lang="en-US" sz="2000" dirty="0"/>
              <a:t> </a:t>
            </a:r>
            <a:r>
              <a:rPr lang="en-US" sz="2000" dirty="0" err="1"/>
              <a:t>i</a:t>
            </a:r>
            <a:r>
              <a:rPr lang="en-US" sz="2000" dirty="0"/>
              <a:t>=0; </a:t>
            </a:r>
            <a:r>
              <a:rPr lang="en-US" sz="2000" dirty="0" err="1"/>
              <a:t>i</a:t>
            </a:r>
            <a:r>
              <a:rPr lang="en-US" sz="2000" dirty="0"/>
              <a:t>&lt;</a:t>
            </a:r>
            <a:r>
              <a:rPr lang="en-US" sz="2000" dirty="0" err="1"/>
              <a:t>copy.length</a:t>
            </a:r>
            <a:r>
              <a:rPr lang="en-US" sz="2000" dirty="0"/>
              <a:t>; </a:t>
            </a:r>
            <a:r>
              <a:rPr lang="en-US" sz="2000" dirty="0" err="1"/>
              <a:t>i</a:t>
            </a:r>
            <a:r>
              <a:rPr lang="en-US" sz="2000" dirty="0"/>
              <a:t>++) {</a:t>
            </a:r>
          </a:p>
          <a:p>
            <a:pPr lvl="2" algn="l"/>
            <a:r>
              <a:rPr lang="en-US" sz="2000" dirty="0"/>
              <a:t>  	 copy[</a:t>
            </a:r>
            <a:r>
              <a:rPr lang="en-US" sz="2000" dirty="0" err="1"/>
              <a:t>i</a:t>
            </a:r>
            <a:r>
              <a:rPr lang="en-US" sz="2000" dirty="0"/>
              <a:t>] = </a:t>
            </a:r>
            <a:r>
              <a:rPr lang="en-US" sz="2000" dirty="0" smtClean="0"/>
              <a:t>new Student(students[</a:t>
            </a:r>
            <a:r>
              <a:rPr lang="en-US" sz="2000" dirty="0" err="1" smtClean="0"/>
              <a:t>i</a:t>
            </a:r>
            <a:r>
              <a:rPr lang="en-US" sz="2000" dirty="0" smtClean="0"/>
              <a:t>]);</a:t>
            </a:r>
            <a:endParaRPr lang="en-US" sz="2000" dirty="0"/>
          </a:p>
        </p:txBody>
      </p:sp>
      <p:grpSp>
        <p:nvGrpSpPr>
          <p:cNvPr id="19" name="Group 18"/>
          <p:cNvGrpSpPr/>
          <p:nvPr/>
        </p:nvGrpSpPr>
        <p:grpSpPr>
          <a:xfrm>
            <a:off x="3637331" y="4714521"/>
            <a:ext cx="2283774" cy="1591117"/>
            <a:chOff x="3637331" y="4630155"/>
            <a:chExt cx="2283774" cy="1591117"/>
          </a:xfrm>
        </p:grpSpPr>
        <p:sp>
          <p:nvSpPr>
            <p:cNvPr id="3" name="Rectangle 2"/>
            <p:cNvSpPr/>
            <p:nvPr/>
          </p:nvSpPr>
          <p:spPr>
            <a:xfrm>
              <a:off x="3637332" y="4666941"/>
              <a:ext cx="518143" cy="152489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p:cNvCxnSpPr/>
            <p:nvPr/>
          </p:nvCxnSpPr>
          <p:spPr>
            <a:xfrm>
              <a:off x="3637332" y="5542045"/>
              <a:ext cx="518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649134" y="5235105"/>
              <a:ext cx="518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985527" y="5096349"/>
              <a:ext cx="550500" cy="37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000798" y="5396686"/>
              <a:ext cx="550500" cy="37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974510" y="5727988"/>
              <a:ext cx="550500" cy="37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000912" y="6038955"/>
              <a:ext cx="550500" cy="37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649133" y="5897356"/>
              <a:ext cx="518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551713" y="5897356"/>
              <a:ext cx="1369392" cy="32391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s5</a:t>
              </a:r>
              <a:endParaRPr lang="en-US" sz="1600" dirty="0"/>
            </a:p>
          </p:txBody>
        </p:sp>
        <p:sp>
          <p:nvSpPr>
            <p:cNvPr id="38" name="Rectangle 37"/>
            <p:cNvSpPr/>
            <p:nvPr/>
          </p:nvSpPr>
          <p:spPr>
            <a:xfrm>
              <a:off x="4551713" y="4919559"/>
              <a:ext cx="1369392" cy="2773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s2</a:t>
              </a:r>
              <a:endParaRPr lang="en-US" sz="1600" dirty="0"/>
            </a:p>
          </p:txBody>
        </p:sp>
        <p:sp>
          <p:nvSpPr>
            <p:cNvPr id="45" name="Rectangle 44"/>
            <p:cNvSpPr/>
            <p:nvPr/>
          </p:nvSpPr>
          <p:spPr>
            <a:xfrm>
              <a:off x="4543698" y="5243705"/>
              <a:ext cx="1369392" cy="2762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s3</a:t>
              </a:r>
              <a:endParaRPr lang="en-US" sz="1600" dirty="0"/>
            </a:p>
          </p:txBody>
        </p:sp>
        <p:sp>
          <p:nvSpPr>
            <p:cNvPr id="48" name="Rectangle 47"/>
            <p:cNvSpPr/>
            <p:nvPr/>
          </p:nvSpPr>
          <p:spPr>
            <a:xfrm>
              <a:off x="4543698" y="5579136"/>
              <a:ext cx="1369392" cy="2758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s4</a:t>
              </a:r>
              <a:endParaRPr lang="en-US" sz="1600" dirty="0"/>
            </a:p>
          </p:txBody>
        </p:sp>
        <p:cxnSp>
          <p:nvCxnSpPr>
            <p:cNvPr id="25" name="Straight Connector 24"/>
            <p:cNvCxnSpPr/>
            <p:nvPr/>
          </p:nvCxnSpPr>
          <p:spPr>
            <a:xfrm>
              <a:off x="3637331" y="4935165"/>
              <a:ext cx="518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000798" y="4824016"/>
              <a:ext cx="550500" cy="32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543698" y="4630155"/>
              <a:ext cx="1369392" cy="27212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s1</a:t>
              </a:r>
              <a:endParaRPr lang="en-US" sz="1600" dirty="0"/>
            </a:p>
          </p:txBody>
        </p:sp>
      </p:grpSp>
      <p:cxnSp>
        <p:nvCxnSpPr>
          <p:cNvPr id="53" name="Straight Connector 52"/>
          <p:cNvCxnSpPr/>
          <p:nvPr/>
        </p:nvCxnSpPr>
        <p:spPr>
          <a:xfrm>
            <a:off x="1273612" y="5000662"/>
            <a:ext cx="11903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52327" y="5158404"/>
            <a:ext cx="671979" cy="369332"/>
          </a:xfrm>
          <a:prstGeom prst="rect">
            <a:avLst/>
          </a:prstGeom>
          <a:noFill/>
        </p:spPr>
        <p:txBody>
          <a:bodyPr wrap="none" rtlCol="0">
            <a:spAutoFit/>
          </a:bodyPr>
          <a:lstStyle/>
          <a:p>
            <a:r>
              <a:rPr lang="en-US" dirty="0" smtClean="0"/>
              <a:t>copy</a:t>
            </a:r>
            <a:endParaRPr lang="en-US" dirty="0"/>
          </a:p>
        </p:txBody>
      </p:sp>
      <p:grpSp>
        <p:nvGrpSpPr>
          <p:cNvPr id="57" name="Group 56"/>
          <p:cNvGrpSpPr/>
          <p:nvPr/>
        </p:nvGrpSpPr>
        <p:grpSpPr>
          <a:xfrm>
            <a:off x="3637331" y="2927280"/>
            <a:ext cx="2283774" cy="1591117"/>
            <a:chOff x="3637331" y="4630155"/>
            <a:chExt cx="2283774" cy="1591117"/>
          </a:xfrm>
        </p:grpSpPr>
        <p:sp>
          <p:nvSpPr>
            <p:cNvPr id="58" name="Rectangle 57"/>
            <p:cNvSpPr/>
            <p:nvPr/>
          </p:nvSpPr>
          <p:spPr>
            <a:xfrm>
              <a:off x="3637332" y="4666941"/>
              <a:ext cx="518143" cy="152489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3637332" y="5542045"/>
              <a:ext cx="518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649134" y="5235105"/>
              <a:ext cx="518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3985527" y="5096349"/>
              <a:ext cx="550500" cy="37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4000798" y="5396686"/>
              <a:ext cx="550500" cy="37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3974510" y="5727988"/>
              <a:ext cx="550500" cy="37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4000912" y="6038955"/>
              <a:ext cx="550500" cy="37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649133" y="5897356"/>
              <a:ext cx="518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4551713" y="5897356"/>
              <a:ext cx="1369392" cy="32391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s5</a:t>
              </a:r>
              <a:endParaRPr lang="en-US" sz="1600" dirty="0"/>
            </a:p>
          </p:txBody>
        </p:sp>
        <p:sp>
          <p:nvSpPr>
            <p:cNvPr id="67" name="Rectangle 66"/>
            <p:cNvSpPr/>
            <p:nvPr/>
          </p:nvSpPr>
          <p:spPr>
            <a:xfrm>
              <a:off x="4551713" y="4919559"/>
              <a:ext cx="1369392" cy="2773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s2</a:t>
              </a:r>
              <a:endParaRPr lang="en-US" sz="1600" dirty="0"/>
            </a:p>
          </p:txBody>
        </p:sp>
        <p:sp>
          <p:nvSpPr>
            <p:cNvPr id="68" name="Rectangle 67"/>
            <p:cNvSpPr/>
            <p:nvPr/>
          </p:nvSpPr>
          <p:spPr>
            <a:xfrm>
              <a:off x="4543698" y="5243705"/>
              <a:ext cx="1369392" cy="2762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s3</a:t>
              </a:r>
              <a:endParaRPr lang="en-US" sz="1600" dirty="0"/>
            </a:p>
          </p:txBody>
        </p:sp>
        <p:sp>
          <p:nvSpPr>
            <p:cNvPr id="69" name="Rectangle 68"/>
            <p:cNvSpPr/>
            <p:nvPr/>
          </p:nvSpPr>
          <p:spPr>
            <a:xfrm>
              <a:off x="4543698" y="5579136"/>
              <a:ext cx="1369392" cy="2758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s4</a:t>
              </a:r>
              <a:endParaRPr lang="en-US" sz="1600" dirty="0"/>
            </a:p>
          </p:txBody>
        </p:sp>
        <p:cxnSp>
          <p:nvCxnSpPr>
            <p:cNvPr id="70" name="Straight Connector 69"/>
            <p:cNvCxnSpPr/>
            <p:nvPr/>
          </p:nvCxnSpPr>
          <p:spPr>
            <a:xfrm>
              <a:off x="3637331" y="4935165"/>
              <a:ext cx="518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4000798" y="4824016"/>
              <a:ext cx="550500" cy="32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4543698" y="4630155"/>
              <a:ext cx="1369392" cy="27212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s1</a:t>
              </a:r>
              <a:endParaRPr lang="en-US" sz="1600" dirty="0"/>
            </a:p>
          </p:txBody>
        </p:sp>
      </p:grpSp>
      <p:cxnSp>
        <p:nvCxnSpPr>
          <p:cNvPr id="73" name="Straight Arrow Connector 72"/>
          <p:cNvCxnSpPr>
            <a:endCxn id="58" idx="1"/>
          </p:cNvCxnSpPr>
          <p:nvPr/>
        </p:nvCxnSpPr>
        <p:spPr>
          <a:xfrm flipV="1">
            <a:off x="2032260" y="3726514"/>
            <a:ext cx="1605072" cy="17162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04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10600" cy="992187"/>
          </a:xfrm>
        </p:spPr>
        <p:txBody>
          <a:bodyPr/>
          <a:lstStyle/>
          <a:p>
            <a:r>
              <a:rPr lang="en-US" dirty="0" smtClean="0"/>
              <a:t>Memory management</a:t>
            </a:r>
            <a:endParaRPr lang="en-US" dirty="0"/>
          </a:p>
        </p:txBody>
      </p:sp>
      <p:sp>
        <p:nvSpPr>
          <p:cNvPr id="3" name="Content Placeholder 2"/>
          <p:cNvSpPr>
            <a:spLocks noGrp="1"/>
          </p:cNvSpPr>
          <p:nvPr>
            <p:ph idx="1"/>
          </p:nvPr>
        </p:nvSpPr>
        <p:spPr>
          <a:xfrm>
            <a:off x="304800" y="1371600"/>
            <a:ext cx="8294688" cy="4572000"/>
          </a:xfrm>
        </p:spPr>
        <p:txBody>
          <a:bodyPr>
            <a:normAutofit fontScale="92500" lnSpcReduction="10000"/>
          </a:bodyPr>
          <a:lstStyle/>
          <a:p>
            <a:r>
              <a:rPr lang="en-US" sz="2400" dirty="0" smtClean="0">
                <a:cs typeface="Times New Roman" panose="02020603050405020304" pitchFamily="18" charset="0"/>
              </a:rPr>
              <a:t>Computer’s </a:t>
            </a:r>
            <a:r>
              <a:rPr lang="en-US" sz="2400" i="1" dirty="0" smtClean="0">
                <a:cs typeface="Times New Roman" panose="02020603050405020304" pitchFamily="18" charset="0"/>
              </a:rPr>
              <a:t>operating </a:t>
            </a:r>
            <a:r>
              <a:rPr lang="en-US" sz="2400" i="1" dirty="0">
                <a:cs typeface="Times New Roman" panose="02020603050405020304" pitchFamily="18" charset="0"/>
              </a:rPr>
              <a:t>system </a:t>
            </a:r>
            <a:r>
              <a:rPr lang="en-US" sz="2400" dirty="0" smtClean="0">
                <a:cs typeface="Times New Roman" panose="02020603050405020304" pitchFamily="18" charset="0"/>
              </a:rPr>
              <a:t>performs </a:t>
            </a:r>
            <a:r>
              <a:rPr lang="en-US" sz="2400" i="1" u="sng" dirty="0">
                <a:cs typeface="Times New Roman" panose="02020603050405020304" pitchFamily="18" charset="0"/>
              </a:rPr>
              <a:t>memory </a:t>
            </a:r>
            <a:r>
              <a:rPr lang="en-US" sz="2400" i="1" u="sng" dirty="0" smtClean="0">
                <a:cs typeface="Times New Roman" panose="02020603050405020304" pitchFamily="18" charset="0"/>
              </a:rPr>
              <a:t>management</a:t>
            </a:r>
            <a:r>
              <a:rPr lang="en-US" sz="2400" dirty="0" smtClean="0">
                <a:cs typeface="Times New Roman" panose="02020603050405020304" pitchFamily="18" charset="0"/>
              </a:rPr>
              <a:t>.</a:t>
            </a:r>
          </a:p>
          <a:p>
            <a:pPr lvl="1"/>
            <a:r>
              <a:rPr lang="en-US" sz="2000" dirty="0" smtClean="0">
                <a:cs typeface="Times New Roman" panose="02020603050405020304" pitchFamily="18" charset="0"/>
              </a:rPr>
              <a:t>Allocating memory</a:t>
            </a:r>
          </a:p>
          <a:p>
            <a:pPr lvl="1"/>
            <a:r>
              <a:rPr lang="en-US" sz="2000" dirty="0" smtClean="0">
                <a:cs typeface="Times New Roman" panose="02020603050405020304" pitchFamily="18" charset="0"/>
              </a:rPr>
              <a:t>Deciding the recipient program and amount of memory</a:t>
            </a:r>
          </a:p>
          <a:p>
            <a:pPr lvl="1"/>
            <a:r>
              <a:rPr lang="en-US" sz="2000" dirty="0" smtClean="0">
                <a:cs typeface="Times New Roman" panose="02020603050405020304" pitchFamily="18" charset="0"/>
              </a:rPr>
              <a:t>Keeping status of memory location (used or free)</a:t>
            </a:r>
          </a:p>
          <a:p>
            <a:r>
              <a:rPr lang="en-US" sz="2400" dirty="0" smtClean="0">
                <a:cs typeface="Times New Roman" panose="02020603050405020304" pitchFamily="18" charset="0"/>
              </a:rPr>
              <a:t>“</a:t>
            </a:r>
            <a:r>
              <a:rPr lang="en-US" sz="2400" b="1" i="1" u="sng" dirty="0" smtClean="0">
                <a:solidFill>
                  <a:srgbClr val="FF0000"/>
                </a:solidFill>
                <a:cs typeface="Times New Roman" panose="02020603050405020304" pitchFamily="18" charset="0"/>
              </a:rPr>
              <a:t>Memory management</a:t>
            </a:r>
            <a:r>
              <a:rPr lang="en-US" sz="2400" b="1" u="sng" dirty="0" smtClean="0">
                <a:solidFill>
                  <a:srgbClr val="FF0000"/>
                </a:solidFill>
                <a:cs typeface="Times New Roman" panose="02020603050405020304" pitchFamily="18" charset="0"/>
              </a:rPr>
              <a:t> </a:t>
            </a:r>
            <a:r>
              <a:rPr lang="en-US" sz="2400" dirty="0" smtClean="0">
                <a:cs typeface="Times New Roman" panose="02020603050405020304" pitchFamily="18" charset="0"/>
              </a:rPr>
              <a:t>is the process of allocating new objects and removing unused objects to make space for those new object allocations.” - Oracle</a:t>
            </a:r>
          </a:p>
          <a:p>
            <a:pPr marL="457200" lvl="1" indent="0">
              <a:buNone/>
            </a:pPr>
            <a:r>
              <a:rPr lang="en-US" sz="1300" dirty="0" smtClean="0">
                <a:cs typeface="Times New Roman" panose="02020603050405020304" pitchFamily="18" charset="0"/>
                <a:hlinkClick r:id="rId2"/>
              </a:rPr>
              <a:t>https://docs.oracle.com/cd/E13150_01/jrockit_jvm/jrockit/geninfo/diagnos/garbage_collect.html</a:t>
            </a:r>
            <a:endParaRPr lang="en-US" sz="1300" dirty="0" smtClean="0">
              <a:cs typeface="Times New Roman" panose="02020603050405020304" pitchFamily="18" charset="0"/>
            </a:endParaRPr>
          </a:p>
          <a:p>
            <a:r>
              <a:rPr lang="en-US" sz="2400" b="1" i="1" u="sng" dirty="0">
                <a:solidFill>
                  <a:srgbClr val="FF0000"/>
                </a:solidFill>
                <a:cs typeface="Times New Roman" panose="02020603050405020304" pitchFamily="18" charset="0"/>
              </a:rPr>
              <a:t>G</a:t>
            </a:r>
            <a:r>
              <a:rPr lang="en-US" sz="2400" b="1" i="1" u="sng" dirty="0" smtClean="0">
                <a:solidFill>
                  <a:srgbClr val="FF0000"/>
                </a:solidFill>
                <a:cs typeface="Times New Roman" panose="02020603050405020304" pitchFamily="18" charset="0"/>
              </a:rPr>
              <a:t>arbage </a:t>
            </a:r>
            <a:r>
              <a:rPr lang="en-US" sz="2400" b="1" i="1" u="sng" dirty="0">
                <a:solidFill>
                  <a:srgbClr val="FF0000"/>
                </a:solidFill>
                <a:cs typeface="Times New Roman" panose="02020603050405020304" pitchFamily="18" charset="0"/>
              </a:rPr>
              <a:t>collection </a:t>
            </a:r>
            <a:r>
              <a:rPr lang="en-US" sz="2400" dirty="0">
                <a:cs typeface="Times New Roman" panose="02020603050405020304" pitchFamily="18" charset="0"/>
              </a:rPr>
              <a:t>is the process of reclaiming </a:t>
            </a:r>
            <a:r>
              <a:rPr lang="en-US" sz="2400" dirty="0" smtClean="0">
                <a:cs typeface="Times New Roman" panose="02020603050405020304" pitchFamily="18" charset="0"/>
              </a:rPr>
              <a:t>unused memory </a:t>
            </a:r>
          </a:p>
          <a:p>
            <a:pPr lvl="1"/>
            <a:r>
              <a:rPr lang="en-US" sz="2000" dirty="0" smtClean="0">
                <a:cs typeface="Times New Roman" panose="02020603050405020304" pitchFamily="18" charset="0"/>
              </a:rPr>
              <a:t>Creates </a:t>
            </a:r>
            <a:r>
              <a:rPr lang="en-US" sz="2000" dirty="0">
                <a:cs typeface="Times New Roman" panose="02020603050405020304" pitchFamily="18" charset="0"/>
              </a:rPr>
              <a:t>space for new </a:t>
            </a:r>
            <a:r>
              <a:rPr lang="en-US" sz="2000" dirty="0" smtClean="0">
                <a:cs typeface="Times New Roman" panose="02020603050405020304" pitchFamily="18" charset="0"/>
              </a:rPr>
              <a:t>objects</a:t>
            </a:r>
          </a:p>
          <a:p>
            <a:pPr lvl="1"/>
            <a:r>
              <a:rPr lang="en-US" sz="2000" dirty="0" smtClean="0">
                <a:cs typeface="Times New Roman" panose="02020603050405020304" pitchFamily="18" charset="0"/>
              </a:rPr>
              <a:t>Removes </a:t>
            </a:r>
            <a:r>
              <a:rPr lang="en-US" sz="2000" dirty="0">
                <a:cs typeface="Times New Roman" panose="02020603050405020304" pitchFamily="18" charset="0"/>
              </a:rPr>
              <a:t>objects without a reference in the heap.</a:t>
            </a:r>
          </a:p>
          <a:p>
            <a:r>
              <a:rPr lang="en-US" sz="2400" dirty="0" smtClean="0">
                <a:cs typeface="Times New Roman" panose="02020603050405020304" pitchFamily="18" charset="0"/>
              </a:rPr>
              <a:t>Java programs themselves take up some space in memory on </a:t>
            </a:r>
            <a:r>
              <a:rPr lang="en-US" sz="2400" dirty="0">
                <a:cs typeface="Times New Roman" panose="02020603050405020304" pitchFamily="18" charset="0"/>
              </a:rPr>
              <a:t>a </a:t>
            </a:r>
            <a:r>
              <a:rPr lang="en-US" sz="2400" dirty="0" smtClean="0">
                <a:cs typeface="Times New Roman" panose="02020603050405020304" pitchFamily="18" charset="0"/>
              </a:rPr>
              <a:t>computer. </a:t>
            </a:r>
            <a:endParaRPr lang="en-US" sz="1300" dirty="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r>
              <a:rPr lang="en-US" smtClean="0"/>
              <a:t>1-</a:t>
            </a:r>
            <a:fld id="{7E178DDB-7C6F-4044-B19D-63B1F3E4DE6B}" type="slidenum">
              <a:rPr lang="en-US" smtClean="0"/>
              <a:pPr>
                <a:defRPr/>
              </a:pPr>
              <a:t>3</a:t>
            </a:fld>
            <a:endParaRPr lang="en-US"/>
          </a:p>
        </p:txBody>
      </p:sp>
    </p:spTree>
    <p:extLst>
      <p:ext uri="{BB962C8B-B14F-4D97-AF65-F5344CB8AC3E}">
        <p14:creationId xmlns:p14="http://schemas.microsoft.com/office/powerpoint/2010/main" val="3139839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73821"/>
            <a:ext cx="5334000" cy="688180"/>
          </a:xfrm>
        </p:spPr>
        <p:txBody>
          <a:bodyPr/>
          <a:lstStyle/>
          <a:p>
            <a:r>
              <a:rPr lang="en-US" dirty="0" smtClean="0"/>
              <a:t>JVM runtime data areas:</a:t>
            </a:r>
            <a:endParaRPr lang="en-US" dirty="0"/>
          </a:p>
        </p:txBody>
      </p:sp>
      <p:sp>
        <p:nvSpPr>
          <p:cNvPr id="3" name="Content Placeholder 2"/>
          <p:cNvSpPr>
            <a:spLocks noGrp="1"/>
          </p:cNvSpPr>
          <p:nvPr>
            <p:ph idx="1"/>
          </p:nvPr>
        </p:nvSpPr>
        <p:spPr>
          <a:xfrm>
            <a:off x="228600" y="1066800"/>
            <a:ext cx="8294688" cy="4572000"/>
          </a:xfrm>
        </p:spPr>
        <p:txBody>
          <a:bodyPr/>
          <a:lstStyle/>
          <a:p>
            <a:r>
              <a:rPr lang="en-US" dirty="0"/>
              <a:t>Data Areas </a:t>
            </a:r>
            <a:r>
              <a:rPr lang="en-US" dirty="0" smtClean="0">
                <a:solidFill>
                  <a:srgbClr val="FF0000"/>
                </a:solidFill>
              </a:rPr>
              <a:t>Shared</a:t>
            </a:r>
            <a:r>
              <a:rPr lang="en-US" dirty="0" smtClean="0"/>
              <a:t> Among Threads:</a:t>
            </a:r>
          </a:p>
          <a:p>
            <a:pPr lvl="1"/>
            <a:r>
              <a:rPr lang="en-US" sz="2000" u="sng" dirty="0" smtClean="0"/>
              <a:t>Method </a:t>
            </a:r>
            <a:r>
              <a:rPr lang="en-US" sz="2000" u="sng" dirty="0"/>
              <a:t>Area </a:t>
            </a:r>
            <a:r>
              <a:rPr lang="en-US" sz="2000" dirty="0"/>
              <a:t>- </a:t>
            </a:r>
            <a:r>
              <a:rPr lang="en-US" sz="1400" dirty="0" smtClean="0"/>
              <a:t>stores </a:t>
            </a:r>
            <a:r>
              <a:rPr lang="en-US" sz="1400" dirty="0"/>
              <a:t>per-class structures such as the run-time constant pool, field and method data, and the code for methods and constructors. </a:t>
            </a:r>
          </a:p>
          <a:p>
            <a:pPr lvl="1"/>
            <a:r>
              <a:rPr lang="en-US" sz="2000" u="sng" dirty="0" smtClean="0"/>
              <a:t>Heap</a:t>
            </a:r>
            <a:r>
              <a:rPr lang="en-US" sz="2000" dirty="0" smtClean="0"/>
              <a:t> </a:t>
            </a:r>
            <a:r>
              <a:rPr lang="en-US" sz="2000" dirty="0"/>
              <a:t>- </a:t>
            </a:r>
            <a:r>
              <a:rPr lang="en-US" sz="1400" dirty="0" smtClean="0"/>
              <a:t>stores </a:t>
            </a:r>
            <a:r>
              <a:rPr lang="en-US" sz="1400" dirty="0"/>
              <a:t>all data objects including both class instances and arrays, except those allocated explicitly in Method Area and Direct Memory area. Objects in heap are allocated when explicitly requested by the application and deallocated by JVM garbage collector automatically. </a:t>
            </a:r>
          </a:p>
          <a:p>
            <a:pPr lvl="1"/>
            <a:r>
              <a:rPr lang="en-US" sz="2000" u="sng" dirty="0" smtClean="0"/>
              <a:t>Direct </a:t>
            </a:r>
            <a:r>
              <a:rPr lang="en-US" sz="2000" u="sng" dirty="0"/>
              <a:t>Memory </a:t>
            </a:r>
            <a:r>
              <a:rPr lang="en-US" sz="2000" dirty="0"/>
              <a:t>- </a:t>
            </a:r>
            <a:r>
              <a:rPr lang="en-US" sz="1400" dirty="0" smtClean="0"/>
              <a:t>stores </a:t>
            </a:r>
            <a:r>
              <a:rPr lang="en-US" sz="1400" dirty="0"/>
              <a:t>buffer objects allocated explicitly in direct memory area. Objects in direct memory are also automatically deallocated by JVM garbage collector. </a:t>
            </a:r>
          </a:p>
          <a:p>
            <a:r>
              <a:rPr lang="en-US" dirty="0" smtClean="0">
                <a:solidFill>
                  <a:srgbClr val="FF0000"/>
                </a:solidFill>
              </a:rPr>
              <a:t>Per-Thread</a:t>
            </a:r>
            <a:r>
              <a:rPr lang="en-US" dirty="0" smtClean="0"/>
              <a:t> Data Areas:</a:t>
            </a:r>
          </a:p>
          <a:p>
            <a:pPr lvl="1"/>
            <a:r>
              <a:rPr lang="en-US" sz="2000" u="sng" dirty="0" smtClean="0"/>
              <a:t>PC </a:t>
            </a:r>
            <a:r>
              <a:rPr lang="en-US" sz="2000" u="sng" dirty="0"/>
              <a:t>(Program Counter) Register </a:t>
            </a:r>
            <a:r>
              <a:rPr lang="en-US" sz="2000" dirty="0"/>
              <a:t>- </a:t>
            </a:r>
            <a:r>
              <a:rPr lang="en-US" sz="1400" dirty="0" smtClean="0"/>
              <a:t>contains </a:t>
            </a:r>
            <a:r>
              <a:rPr lang="en-US" sz="1400" dirty="0"/>
              <a:t>the address of the instruction currently being executed in the thread. If the method currently being executed is native, the value of the PC register is undefined. </a:t>
            </a:r>
          </a:p>
          <a:p>
            <a:pPr lvl="1"/>
            <a:r>
              <a:rPr lang="en-US" sz="2000" u="sng" dirty="0" smtClean="0"/>
              <a:t>JVM </a:t>
            </a:r>
            <a:r>
              <a:rPr lang="en-US" sz="2000" u="sng" dirty="0"/>
              <a:t>Stack </a:t>
            </a:r>
            <a:r>
              <a:rPr lang="en-US" sz="2000" dirty="0"/>
              <a:t>- </a:t>
            </a:r>
            <a:r>
              <a:rPr lang="en-US" sz="1400" dirty="0" smtClean="0"/>
              <a:t>stores </a:t>
            </a:r>
            <a:r>
              <a:rPr lang="en-US" sz="1400" dirty="0"/>
              <a:t>a stack of frames. Each frame holds local variables and partial results, and plays a part in method invocation and return of the current running method. </a:t>
            </a:r>
          </a:p>
          <a:p>
            <a:pPr lvl="1"/>
            <a:r>
              <a:rPr lang="en-US" sz="2000" u="sng" dirty="0" smtClean="0"/>
              <a:t>Native </a:t>
            </a:r>
            <a:r>
              <a:rPr lang="en-US" sz="2000" u="sng" dirty="0"/>
              <a:t>Method Stack </a:t>
            </a:r>
            <a:r>
              <a:rPr lang="en-US" sz="2000" dirty="0"/>
              <a:t>- </a:t>
            </a:r>
            <a:r>
              <a:rPr lang="en-US" sz="1400" dirty="0" smtClean="0"/>
              <a:t>stores </a:t>
            </a:r>
            <a:r>
              <a:rPr lang="en-US" sz="1400" dirty="0"/>
              <a:t>similar data elements as a JVM stack to execute native (non-Java) methods. </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r>
              <a:rPr lang="en-US" smtClean="0"/>
              <a:t>1-</a:t>
            </a:r>
            <a:fld id="{7E178DDB-7C6F-4044-B19D-63B1F3E4DE6B}" type="slidenum">
              <a:rPr lang="en-US" smtClean="0"/>
              <a:pPr>
                <a:defRPr/>
              </a:pPr>
              <a:t>4</a:t>
            </a:fld>
            <a:endParaRPr lang="en-US"/>
          </a:p>
        </p:txBody>
      </p:sp>
    </p:spTree>
    <p:extLst>
      <p:ext uri="{BB962C8B-B14F-4D97-AF65-F5344CB8AC3E}">
        <p14:creationId xmlns:p14="http://schemas.microsoft.com/office/powerpoint/2010/main" val="3413422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01741" y="6285916"/>
            <a:ext cx="4572000" cy="1015663"/>
          </a:xfrm>
          <a:prstGeom prst="rect">
            <a:avLst/>
          </a:prstGeom>
        </p:spPr>
        <p:txBody>
          <a:bodyPr>
            <a:spAutoFit/>
          </a:bodyPr>
          <a:lstStyle/>
          <a:p>
            <a:r>
              <a:rPr lang="en-US" sz="1200" dirty="0" smtClean="0">
                <a:hlinkClick r:id="rId2"/>
              </a:rPr>
              <a:t>http://www.herongyang.com/JVM/Data-Area-What-Are-Runtime-Data-Areas.html</a:t>
            </a:r>
            <a:endParaRPr lang="en-US" sz="1200" dirty="0" smtClean="0"/>
          </a:p>
          <a:p>
            <a:endParaRPr lang="en-US" sz="1200" dirty="0"/>
          </a:p>
          <a:p>
            <a:endParaRPr lang="en-US" sz="1200" dirty="0"/>
          </a:p>
          <a:p>
            <a:endParaRPr lang="en-US" sz="1200" dirty="0"/>
          </a:p>
        </p:txBody>
      </p:sp>
      <p:sp>
        <p:nvSpPr>
          <p:cNvPr id="5" name="Title 4"/>
          <p:cNvSpPr>
            <a:spLocks noGrp="1"/>
          </p:cNvSpPr>
          <p:nvPr>
            <p:ph type="title"/>
          </p:nvPr>
        </p:nvSpPr>
        <p:spPr>
          <a:xfrm>
            <a:off x="304800" y="228600"/>
            <a:ext cx="8610600" cy="687387"/>
          </a:xfrm>
        </p:spPr>
        <p:txBody>
          <a:bodyPr/>
          <a:lstStyle/>
          <a:p>
            <a:pPr algn="ctr"/>
            <a:r>
              <a:rPr lang="en-US" dirty="0"/>
              <a:t>JVM runtime data </a:t>
            </a:r>
            <a:r>
              <a:rPr lang="en-US" dirty="0" smtClean="0"/>
              <a:t>areas:</a:t>
            </a:r>
            <a:endParaRPr lang="en-US" dirty="0"/>
          </a:p>
        </p:txBody>
      </p:sp>
      <p:sp>
        <p:nvSpPr>
          <p:cNvPr id="2" name="Slide Number Placeholder 1"/>
          <p:cNvSpPr>
            <a:spLocks noGrp="1"/>
          </p:cNvSpPr>
          <p:nvPr>
            <p:ph type="sldNum" sz="quarter" idx="10"/>
          </p:nvPr>
        </p:nvSpPr>
        <p:spPr/>
        <p:txBody>
          <a:bodyPr/>
          <a:lstStyle/>
          <a:p>
            <a:pPr>
              <a:defRPr/>
            </a:pPr>
            <a:r>
              <a:rPr lang="en-US" smtClean="0"/>
              <a:t>1-</a:t>
            </a:r>
            <a:fld id="{7E178DDB-7C6F-4044-B19D-63B1F3E4DE6B}" type="slidenum">
              <a:rPr lang="en-US" smtClean="0"/>
              <a:pPr>
                <a:defRPr/>
              </a:pPr>
              <a:t>5</a:t>
            </a:fld>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7425" y="1262131"/>
            <a:ext cx="4705350" cy="4705350"/>
          </a:xfrm>
          <a:prstGeom prst="rect">
            <a:avLst/>
          </a:prstGeom>
        </p:spPr>
      </p:pic>
    </p:spTree>
    <p:extLst>
      <p:ext uri="{BB962C8B-B14F-4D97-AF65-F5344CB8AC3E}">
        <p14:creationId xmlns:p14="http://schemas.microsoft.com/office/powerpoint/2010/main" val="3737861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0"/>
            <a:ext cx="8229599" cy="646331"/>
          </a:xfrm>
          <a:prstGeom prst="rect">
            <a:avLst/>
          </a:prstGeom>
          <a:noFill/>
        </p:spPr>
        <p:txBody>
          <a:bodyPr wrap="square" rtlCol="0">
            <a:spAutoFit/>
          </a:bodyPr>
          <a:lstStyle/>
          <a:p>
            <a:r>
              <a:rPr lang="en-US" sz="3600" dirty="0"/>
              <a:t>Memory </a:t>
            </a:r>
            <a:r>
              <a:rPr lang="en-US" sz="3600" dirty="0" smtClean="0"/>
              <a:t>Allocation:</a:t>
            </a:r>
            <a:endParaRPr lang="en-US" sz="3600" b="1" dirty="0"/>
          </a:p>
        </p:txBody>
      </p:sp>
      <p:sp>
        <p:nvSpPr>
          <p:cNvPr id="3" name="TextBox 2"/>
          <p:cNvSpPr txBox="1"/>
          <p:nvPr/>
        </p:nvSpPr>
        <p:spPr>
          <a:xfrm>
            <a:off x="304800" y="762000"/>
            <a:ext cx="8534400" cy="5262979"/>
          </a:xfrm>
          <a:prstGeom prst="rect">
            <a:avLst/>
          </a:prstGeom>
          <a:noFill/>
        </p:spPr>
        <p:txBody>
          <a:bodyPr wrap="square" rtlCol="0">
            <a:spAutoFit/>
          </a:bodyPr>
          <a:lstStyle/>
          <a:p>
            <a:pPr algn="just"/>
            <a:r>
              <a:rPr lang="en-US" sz="2800" dirty="0" smtClean="0"/>
              <a:t>Java has 3 main types of memory in its memory area:</a:t>
            </a:r>
          </a:p>
          <a:p>
            <a:pPr marL="457200" indent="-457200" algn="just">
              <a:buFont typeface="Arial" panose="020B0604020202020204" pitchFamily="34" charset="0"/>
              <a:buChar char="•"/>
            </a:pPr>
            <a:r>
              <a:rPr lang="en-US" sz="2800" b="1" dirty="0" smtClean="0"/>
              <a:t>Stack Memory </a:t>
            </a:r>
            <a:r>
              <a:rPr lang="en-US" sz="2800" dirty="0" smtClean="0"/>
              <a:t>– for pushing in and popping out values. Stack is a last in first out memory -  the values entered last comes out first</a:t>
            </a:r>
          </a:p>
          <a:p>
            <a:pPr marL="457200" indent="-457200" algn="just">
              <a:buFont typeface="Arial" panose="020B0604020202020204" pitchFamily="34" charset="0"/>
              <a:buChar char="•"/>
            </a:pPr>
            <a:r>
              <a:rPr lang="en-US" sz="2800" b="1" dirty="0" smtClean="0"/>
              <a:t>Heap or Dynamic Memory</a:t>
            </a:r>
            <a:r>
              <a:rPr lang="en-US" sz="2800" dirty="0" smtClean="0"/>
              <a:t>– for dynamic allocation of storage space during program’s execution. Usually, storage in this area is allocated using the Java keyword ‘new’</a:t>
            </a:r>
          </a:p>
          <a:p>
            <a:pPr marL="457200" indent="-457200" algn="just">
              <a:buFont typeface="Arial" panose="020B0604020202020204" pitchFamily="34" charset="0"/>
              <a:buChar char="•"/>
            </a:pPr>
            <a:r>
              <a:rPr lang="en-US" sz="2800" b="1" dirty="0" smtClean="0"/>
              <a:t>Static Memory</a:t>
            </a:r>
            <a:r>
              <a:rPr lang="en-US" sz="2800" dirty="0" smtClean="0"/>
              <a:t> – for storing static variables. Static variables are common to all class objects. The other type of variable is Java Instance variable, which is object specific</a:t>
            </a:r>
            <a:endParaRPr lang="en-US" sz="2800" dirty="0"/>
          </a:p>
        </p:txBody>
      </p:sp>
    </p:spTree>
    <p:extLst>
      <p:ext uri="{BB962C8B-B14F-4D97-AF65-F5344CB8AC3E}">
        <p14:creationId xmlns:p14="http://schemas.microsoft.com/office/powerpoint/2010/main" val="2208344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18365"/>
            <a:ext cx="8229599" cy="646331"/>
          </a:xfrm>
          <a:prstGeom prst="rect">
            <a:avLst/>
          </a:prstGeom>
          <a:noFill/>
        </p:spPr>
        <p:txBody>
          <a:bodyPr wrap="square" rtlCol="0">
            <a:spAutoFit/>
          </a:bodyPr>
          <a:lstStyle/>
          <a:p>
            <a:r>
              <a:rPr lang="en-US" sz="3600" dirty="0"/>
              <a:t>Memory </a:t>
            </a:r>
            <a:r>
              <a:rPr lang="en-US" sz="3600" dirty="0" smtClean="0"/>
              <a:t>Allocation:</a:t>
            </a:r>
            <a:endParaRPr lang="en-US" sz="3600" b="1" dirty="0"/>
          </a:p>
        </p:txBody>
      </p:sp>
      <p:sp>
        <p:nvSpPr>
          <p:cNvPr id="3" name="TextBox 2"/>
          <p:cNvSpPr txBox="1"/>
          <p:nvPr/>
        </p:nvSpPr>
        <p:spPr>
          <a:xfrm>
            <a:off x="533399" y="838200"/>
            <a:ext cx="7848599" cy="3908762"/>
          </a:xfrm>
          <a:prstGeom prst="rect">
            <a:avLst/>
          </a:prstGeom>
          <a:noFill/>
        </p:spPr>
        <p:txBody>
          <a:bodyPr wrap="square" rtlCol="0">
            <a:spAutoFit/>
          </a:bodyPr>
          <a:lstStyle/>
          <a:p>
            <a:pPr algn="l"/>
            <a:r>
              <a:rPr lang="en-US" sz="2800" b="1" dirty="0"/>
              <a:t>Java call </a:t>
            </a:r>
            <a:r>
              <a:rPr lang="en-US" sz="2800" b="1" dirty="0" smtClean="0"/>
              <a:t>stack:</a:t>
            </a:r>
            <a:endParaRPr lang="en-US" sz="2800" b="1" dirty="0"/>
          </a:p>
          <a:p>
            <a:pPr algn="l"/>
            <a:r>
              <a:rPr lang="en-US" sz="2800" dirty="0" smtClean="0"/>
              <a:t>◦ Each </a:t>
            </a:r>
            <a:r>
              <a:rPr lang="en-US" sz="2800" dirty="0"/>
              <a:t>time a </a:t>
            </a:r>
            <a:r>
              <a:rPr lang="en-US" sz="2800" dirty="0" smtClean="0"/>
              <a:t>Java method </a:t>
            </a:r>
            <a:r>
              <a:rPr lang="en-US" sz="2800" dirty="0"/>
              <a:t>is called an entry in </a:t>
            </a:r>
            <a:r>
              <a:rPr lang="en-US" sz="2800" dirty="0" smtClean="0"/>
              <a:t>the    </a:t>
            </a:r>
          </a:p>
          <a:p>
            <a:pPr algn="l"/>
            <a:r>
              <a:rPr lang="en-US" sz="2800" dirty="0"/>
              <a:t> </a:t>
            </a:r>
            <a:r>
              <a:rPr lang="en-US" sz="2800" dirty="0" smtClean="0"/>
              <a:t> call </a:t>
            </a:r>
            <a:r>
              <a:rPr lang="en-US" sz="2800" dirty="0"/>
              <a:t>stack is added</a:t>
            </a:r>
          </a:p>
          <a:p>
            <a:pPr algn="l"/>
            <a:r>
              <a:rPr lang="en-US" sz="2800" dirty="0"/>
              <a:t>◦The </a:t>
            </a:r>
            <a:r>
              <a:rPr lang="en-US" sz="2800" dirty="0" smtClean="0"/>
              <a:t>call stack entry </a:t>
            </a:r>
            <a:r>
              <a:rPr lang="en-US" sz="2800" dirty="0"/>
              <a:t>is called a </a:t>
            </a:r>
            <a:r>
              <a:rPr lang="en-US" sz="2800" b="1" dirty="0"/>
              <a:t>frame</a:t>
            </a:r>
          </a:p>
          <a:p>
            <a:pPr algn="l"/>
            <a:r>
              <a:rPr lang="en-US" sz="2800" dirty="0" smtClean="0"/>
              <a:t>◦A </a:t>
            </a:r>
            <a:r>
              <a:rPr lang="en-US" sz="2800" dirty="0"/>
              <a:t>frame </a:t>
            </a:r>
            <a:r>
              <a:rPr lang="en-US" sz="2800" dirty="0" smtClean="0"/>
              <a:t>may contain </a:t>
            </a:r>
            <a:r>
              <a:rPr lang="en-US" sz="2800" dirty="0"/>
              <a:t>local variables, parameters and </a:t>
            </a:r>
            <a:endParaRPr lang="en-US" sz="2800" dirty="0" smtClean="0"/>
          </a:p>
          <a:p>
            <a:pPr algn="l"/>
            <a:r>
              <a:rPr lang="en-US" sz="2800" dirty="0"/>
              <a:t> </a:t>
            </a:r>
            <a:r>
              <a:rPr lang="en-US" sz="2800" dirty="0" smtClean="0"/>
              <a:t> other </a:t>
            </a:r>
            <a:r>
              <a:rPr lang="en-US" sz="2800" dirty="0"/>
              <a:t>data </a:t>
            </a:r>
          </a:p>
          <a:p>
            <a:pPr algn="l"/>
            <a:r>
              <a:rPr lang="en-US" sz="2800" dirty="0" smtClean="0"/>
              <a:t>◦Frames are also </a:t>
            </a:r>
            <a:r>
              <a:rPr lang="en-US" sz="2800" dirty="0"/>
              <a:t>referred to as the Activation Record </a:t>
            </a:r>
            <a:endParaRPr lang="en-US" sz="2800" dirty="0" smtClean="0"/>
          </a:p>
          <a:p>
            <a:pPr algn="l"/>
            <a:r>
              <a:rPr lang="en-US" sz="2800" dirty="0"/>
              <a:t> </a:t>
            </a:r>
            <a:r>
              <a:rPr lang="en-US" sz="2800" dirty="0" smtClean="0"/>
              <a:t>Stack</a:t>
            </a:r>
            <a:endParaRPr lang="en-US" sz="2800" dirty="0"/>
          </a:p>
          <a:p>
            <a:endParaRPr lang="en-US" dirty="0"/>
          </a:p>
        </p:txBody>
      </p:sp>
    </p:spTree>
    <p:extLst>
      <p:ext uri="{BB962C8B-B14F-4D97-AF65-F5344CB8AC3E}">
        <p14:creationId xmlns:p14="http://schemas.microsoft.com/office/powerpoint/2010/main" val="2636407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1" y="0"/>
            <a:ext cx="7924800" cy="1200329"/>
          </a:xfrm>
          <a:prstGeom prst="rect">
            <a:avLst/>
          </a:prstGeom>
          <a:noFill/>
        </p:spPr>
        <p:txBody>
          <a:bodyPr wrap="square" rtlCol="0">
            <a:spAutoFit/>
          </a:bodyPr>
          <a:lstStyle/>
          <a:p>
            <a:r>
              <a:rPr lang="en-US" sz="3600" dirty="0"/>
              <a:t>Memory </a:t>
            </a:r>
            <a:r>
              <a:rPr lang="en-US" sz="3600" dirty="0" smtClean="0"/>
              <a:t>Allocation-4</a:t>
            </a:r>
          </a:p>
          <a:p>
            <a:r>
              <a:rPr lang="en-US" sz="3600" b="1" dirty="0" smtClean="0"/>
              <a:t>Stack Trace Example</a:t>
            </a:r>
            <a:endParaRPr lang="en-US" sz="3600" b="1" dirty="0"/>
          </a:p>
        </p:txBody>
      </p:sp>
      <p:sp>
        <p:nvSpPr>
          <p:cNvPr id="3" name="Rectangle 2"/>
          <p:cNvSpPr/>
          <p:nvPr/>
        </p:nvSpPr>
        <p:spPr bwMode="auto">
          <a:xfrm>
            <a:off x="6339985" y="1524000"/>
            <a:ext cx="2362200" cy="465106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5" name="Straight Connector 4"/>
          <p:cNvCxnSpPr/>
          <p:nvPr/>
        </p:nvCxnSpPr>
        <p:spPr bwMode="auto">
          <a:xfrm>
            <a:off x="6324600" y="1524000"/>
            <a:ext cx="2362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a:off x="6324600" y="2133600"/>
            <a:ext cx="2362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6324600" y="2743200"/>
            <a:ext cx="2362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6324599" y="3962400"/>
            <a:ext cx="2362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6324599" y="3276600"/>
            <a:ext cx="2362200" cy="0"/>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6324599" y="4583723"/>
            <a:ext cx="2362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6324600" y="5158154"/>
            <a:ext cx="2362200" cy="0"/>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6324600" y="5715000"/>
            <a:ext cx="2362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3" name="Rectangle 22"/>
          <p:cNvSpPr/>
          <p:nvPr/>
        </p:nvSpPr>
        <p:spPr>
          <a:xfrm>
            <a:off x="7285126" y="5276782"/>
            <a:ext cx="441146" cy="400110"/>
          </a:xfrm>
          <a:prstGeom prst="rect">
            <a:avLst/>
          </a:prstGeom>
          <a:noFill/>
        </p:spPr>
        <p:txBody>
          <a:bodyPr wrap="none" lIns="91440" tIns="45720" rIns="91440" bIns="45720">
            <a:spAutoFit/>
          </a:bodyPr>
          <a:lstStyle/>
          <a:p>
            <a:pPr algn="ctr"/>
            <a:r>
              <a:rPr lang="en-US" sz="2000" b="1" dirty="0" smtClean="0">
                <a:ln w="1905"/>
                <a:effectLst>
                  <a:innerShdw blurRad="69850" dist="43180" dir="5400000">
                    <a:srgbClr val="000000">
                      <a:alpha val="65000"/>
                    </a:srgbClr>
                  </a:innerShdw>
                </a:effectLst>
              </a:rPr>
              <a:t>12</a:t>
            </a:r>
            <a:endParaRPr lang="en-US" sz="2000" b="1" cap="none" spc="0" dirty="0">
              <a:ln w="1905"/>
              <a:effectLst>
                <a:innerShdw blurRad="69850" dist="43180" dir="5400000">
                  <a:srgbClr val="000000">
                    <a:alpha val="65000"/>
                  </a:srgbClr>
                </a:innerShdw>
              </a:effectLst>
            </a:endParaRPr>
          </a:p>
        </p:txBody>
      </p:sp>
      <p:sp>
        <p:nvSpPr>
          <p:cNvPr id="25" name="TextBox 24"/>
          <p:cNvSpPr txBox="1"/>
          <p:nvPr/>
        </p:nvSpPr>
        <p:spPr>
          <a:xfrm>
            <a:off x="152400" y="1190655"/>
            <a:ext cx="4953000" cy="4893647"/>
          </a:xfrm>
          <a:prstGeom prst="rect">
            <a:avLst/>
          </a:prstGeom>
          <a:noFill/>
        </p:spPr>
        <p:txBody>
          <a:bodyPr wrap="square" rtlCol="0">
            <a:spAutoFit/>
          </a:bodyPr>
          <a:lstStyle/>
          <a:p>
            <a:pPr algn="l"/>
            <a:r>
              <a:rPr lang="en-US" dirty="0"/>
              <a:t>public static void </a:t>
            </a:r>
            <a:r>
              <a:rPr lang="en-US" dirty="0" smtClean="0"/>
              <a:t>first(</a:t>
            </a:r>
            <a:r>
              <a:rPr lang="en-US" dirty="0" err="1" smtClean="0"/>
              <a:t>int</a:t>
            </a:r>
            <a:r>
              <a:rPr lang="en-US" dirty="0" smtClean="0"/>
              <a:t> a) </a:t>
            </a:r>
            <a:r>
              <a:rPr lang="en-US" dirty="0"/>
              <a:t>{</a:t>
            </a:r>
          </a:p>
          <a:p>
            <a:pPr algn="l"/>
            <a:r>
              <a:rPr lang="en-US" dirty="0" err="1" smtClean="0"/>
              <a:t>int</a:t>
            </a:r>
            <a:r>
              <a:rPr lang="en-US" dirty="0" smtClean="0"/>
              <a:t> b </a:t>
            </a:r>
            <a:r>
              <a:rPr lang="en-US" dirty="0"/>
              <a:t>= </a:t>
            </a:r>
            <a:r>
              <a:rPr lang="en-US" dirty="0" smtClean="0"/>
              <a:t>a </a:t>
            </a:r>
            <a:r>
              <a:rPr lang="en-US" dirty="0"/>
              <a:t>*</a:t>
            </a:r>
            <a:r>
              <a:rPr lang="en-US" dirty="0" smtClean="0"/>
              <a:t> </a:t>
            </a:r>
            <a:r>
              <a:rPr lang="en-US" dirty="0"/>
              <a:t>2</a:t>
            </a:r>
            <a:r>
              <a:rPr lang="en-US" dirty="0" smtClean="0"/>
              <a:t>;</a:t>
            </a:r>
          </a:p>
          <a:p>
            <a:pPr algn="l"/>
            <a:r>
              <a:rPr lang="en-US" dirty="0" err="1" smtClean="0"/>
              <a:t>int</a:t>
            </a:r>
            <a:r>
              <a:rPr lang="en-US" dirty="0" smtClean="0"/>
              <a:t> p = 7;</a:t>
            </a:r>
            <a:endParaRPr lang="en-US" dirty="0"/>
          </a:p>
          <a:p>
            <a:pPr algn="l"/>
            <a:r>
              <a:rPr lang="en-US" dirty="0" smtClean="0"/>
              <a:t>second(b, p);</a:t>
            </a:r>
            <a:endParaRPr lang="en-US" dirty="0"/>
          </a:p>
          <a:p>
            <a:pPr algn="l"/>
            <a:r>
              <a:rPr lang="en-US" dirty="0"/>
              <a:t>}</a:t>
            </a:r>
          </a:p>
          <a:p>
            <a:pPr algn="l"/>
            <a:r>
              <a:rPr lang="en-US" dirty="0"/>
              <a:t>public static void </a:t>
            </a:r>
            <a:r>
              <a:rPr lang="en-US" dirty="0" smtClean="0"/>
              <a:t>second(</a:t>
            </a:r>
            <a:r>
              <a:rPr lang="en-US" dirty="0" err="1" smtClean="0"/>
              <a:t>int</a:t>
            </a:r>
            <a:r>
              <a:rPr lang="en-US" dirty="0" smtClean="0"/>
              <a:t> c, </a:t>
            </a:r>
            <a:r>
              <a:rPr lang="en-US" dirty="0" err="1" smtClean="0"/>
              <a:t>int</a:t>
            </a:r>
            <a:r>
              <a:rPr lang="en-US" dirty="0" smtClean="0"/>
              <a:t> e) </a:t>
            </a:r>
            <a:r>
              <a:rPr lang="en-US" dirty="0"/>
              <a:t>{</a:t>
            </a:r>
          </a:p>
          <a:p>
            <a:pPr algn="l"/>
            <a:r>
              <a:rPr lang="en-US" dirty="0" err="1" smtClean="0"/>
              <a:t>int</a:t>
            </a:r>
            <a:r>
              <a:rPr lang="en-US" dirty="0" smtClean="0"/>
              <a:t> d </a:t>
            </a:r>
            <a:r>
              <a:rPr lang="en-US" dirty="0"/>
              <a:t>= </a:t>
            </a:r>
            <a:r>
              <a:rPr lang="en-US" dirty="0" smtClean="0"/>
              <a:t>5;</a:t>
            </a:r>
            <a:endParaRPr lang="en-US" dirty="0"/>
          </a:p>
          <a:p>
            <a:pPr algn="l"/>
            <a:r>
              <a:rPr lang="en-US" dirty="0" err="1" smtClean="0"/>
              <a:t>System.out.println</a:t>
            </a:r>
            <a:r>
              <a:rPr lang="en-US" dirty="0" smtClean="0"/>
              <a:t>(c </a:t>
            </a:r>
            <a:r>
              <a:rPr lang="en-US" dirty="0"/>
              <a:t>+ </a:t>
            </a:r>
            <a:r>
              <a:rPr lang="en-US" dirty="0" smtClean="0"/>
              <a:t>d + e);</a:t>
            </a:r>
            <a:endParaRPr lang="en-US" dirty="0"/>
          </a:p>
          <a:p>
            <a:pPr algn="l"/>
            <a:r>
              <a:rPr lang="en-US" dirty="0"/>
              <a:t>} </a:t>
            </a:r>
          </a:p>
          <a:p>
            <a:pPr algn="l"/>
            <a:r>
              <a:rPr lang="en-US" dirty="0"/>
              <a:t>public static void main(String[] </a:t>
            </a:r>
            <a:r>
              <a:rPr lang="en-US" dirty="0" err="1"/>
              <a:t>args</a:t>
            </a:r>
            <a:r>
              <a:rPr lang="en-US" dirty="0"/>
              <a:t>) {</a:t>
            </a:r>
          </a:p>
          <a:p>
            <a:pPr algn="l"/>
            <a:r>
              <a:rPr lang="en-US" dirty="0" err="1" smtClean="0"/>
              <a:t>int</a:t>
            </a:r>
            <a:r>
              <a:rPr lang="en-US" dirty="0" smtClean="0"/>
              <a:t> x </a:t>
            </a:r>
            <a:r>
              <a:rPr lang="en-US" dirty="0"/>
              <a:t>= </a:t>
            </a:r>
            <a:r>
              <a:rPr lang="en-US" dirty="0" smtClean="0"/>
              <a:t>12;</a:t>
            </a:r>
            <a:endParaRPr lang="en-US" dirty="0"/>
          </a:p>
          <a:p>
            <a:pPr algn="l"/>
            <a:r>
              <a:rPr lang="en-US" dirty="0" smtClean="0"/>
              <a:t>first(x);</a:t>
            </a:r>
            <a:endParaRPr lang="en-US" dirty="0"/>
          </a:p>
          <a:p>
            <a:pPr algn="l"/>
            <a:r>
              <a:rPr lang="en-US" dirty="0"/>
              <a:t>}</a:t>
            </a:r>
          </a:p>
        </p:txBody>
      </p:sp>
      <p:sp>
        <p:nvSpPr>
          <p:cNvPr id="26" name="TextBox 25"/>
          <p:cNvSpPr txBox="1"/>
          <p:nvPr/>
        </p:nvSpPr>
        <p:spPr>
          <a:xfrm>
            <a:off x="5396276" y="5772090"/>
            <a:ext cx="955431" cy="461665"/>
          </a:xfrm>
          <a:prstGeom prst="rect">
            <a:avLst/>
          </a:prstGeom>
          <a:noFill/>
        </p:spPr>
        <p:txBody>
          <a:bodyPr wrap="square" rtlCol="0">
            <a:spAutoFit/>
          </a:bodyPr>
          <a:lstStyle/>
          <a:p>
            <a:r>
              <a:rPr lang="en-US" b="1" dirty="0" err="1" smtClean="0"/>
              <a:t>args</a:t>
            </a:r>
            <a:endParaRPr lang="en-US" b="1" dirty="0"/>
          </a:p>
        </p:txBody>
      </p:sp>
      <p:sp>
        <p:nvSpPr>
          <p:cNvPr id="27" name="Rectangle 26"/>
          <p:cNvSpPr/>
          <p:nvPr/>
        </p:nvSpPr>
        <p:spPr>
          <a:xfrm>
            <a:off x="7200167" y="5772090"/>
            <a:ext cx="611065" cy="400110"/>
          </a:xfrm>
          <a:prstGeom prst="rect">
            <a:avLst/>
          </a:prstGeom>
          <a:noFill/>
        </p:spPr>
        <p:txBody>
          <a:bodyPr wrap="none" lIns="91440" tIns="45720" rIns="91440" bIns="45720">
            <a:spAutoFit/>
          </a:bodyPr>
          <a:lstStyle/>
          <a:p>
            <a:pPr algn="ctr"/>
            <a:r>
              <a:rPr lang="en-US" sz="2000" b="1" cap="none" spc="0" dirty="0" smtClean="0">
                <a:ln w="1905"/>
                <a:effectLst>
                  <a:innerShdw blurRad="69850" dist="43180" dir="5400000">
                    <a:srgbClr val="000000">
                      <a:alpha val="65000"/>
                    </a:srgbClr>
                  </a:innerShdw>
                </a:effectLst>
              </a:rPr>
              <a:t>null</a:t>
            </a:r>
            <a:endParaRPr lang="en-US" sz="2000" b="1" cap="none" spc="0" dirty="0">
              <a:ln w="1905"/>
              <a:effectLst>
                <a:innerShdw blurRad="69850" dist="43180" dir="5400000">
                  <a:srgbClr val="000000">
                    <a:alpha val="65000"/>
                  </a:srgbClr>
                </a:innerShdw>
              </a:effectLst>
            </a:endParaRPr>
          </a:p>
        </p:txBody>
      </p:sp>
      <p:sp>
        <p:nvSpPr>
          <p:cNvPr id="29" name="TextBox 28"/>
          <p:cNvSpPr txBox="1"/>
          <p:nvPr/>
        </p:nvSpPr>
        <p:spPr>
          <a:xfrm>
            <a:off x="5767751" y="5259197"/>
            <a:ext cx="457200" cy="461665"/>
          </a:xfrm>
          <a:prstGeom prst="rect">
            <a:avLst/>
          </a:prstGeom>
          <a:noFill/>
        </p:spPr>
        <p:txBody>
          <a:bodyPr wrap="square" rtlCol="0">
            <a:spAutoFit/>
          </a:bodyPr>
          <a:lstStyle/>
          <a:p>
            <a:r>
              <a:rPr lang="en-US" b="1" dirty="0" smtClean="0"/>
              <a:t>x</a:t>
            </a:r>
            <a:endParaRPr lang="en-US" b="1" dirty="0"/>
          </a:p>
        </p:txBody>
      </p:sp>
      <p:cxnSp>
        <p:nvCxnSpPr>
          <p:cNvPr id="32" name="Straight Arrow Connector 31"/>
          <p:cNvCxnSpPr/>
          <p:nvPr/>
        </p:nvCxnSpPr>
        <p:spPr bwMode="auto">
          <a:xfrm>
            <a:off x="4953000" y="4800600"/>
            <a:ext cx="1371599" cy="609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Straight Arrow Connector 33"/>
          <p:cNvCxnSpPr/>
          <p:nvPr/>
        </p:nvCxnSpPr>
        <p:spPr bwMode="auto">
          <a:xfrm flipV="1">
            <a:off x="4953000" y="2143090"/>
            <a:ext cx="1371600" cy="11335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Straight Arrow Connector 35"/>
          <p:cNvCxnSpPr/>
          <p:nvPr/>
        </p:nvCxnSpPr>
        <p:spPr bwMode="auto">
          <a:xfrm>
            <a:off x="3886200" y="1524000"/>
            <a:ext cx="2438399" cy="211347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7" name="TextBox 36"/>
          <p:cNvSpPr txBox="1"/>
          <p:nvPr/>
        </p:nvSpPr>
        <p:spPr>
          <a:xfrm>
            <a:off x="4572000" y="4927321"/>
            <a:ext cx="1066800" cy="461665"/>
          </a:xfrm>
          <a:prstGeom prst="rect">
            <a:avLst/>
          </a:prstGeom>
          <a:noFill/>
        </p:spPr>
        <p:txBody>
          <a:bodyPr wrap="square" rtlCol="0">
            <a:spAutoFit/>
          </a:bodyPr>
          <a:lstStyle/>
          <a:p>
            <a:r>
              <a:rPr lang="en-US" dirty="0" smtClean="0"/>
              <a:t>Frame</a:t>
            </a:r>
            <a:endParaRPr lang="en-US" dirty="0"/>
          </a:p>
        </p:txBody>
      </p:sp>
      <p:sp>
        <p:nvSpPr>
          <p:cNvPr id="38" name="TextBox 37"/>
          <p:cNvSpPr txBox="1"/>
          <p:nvPr/>
        </p:nvSpPr>
        <p:spPr>
          <a:xfrm>
            <a:off x="5073161" y="2143090"/>
            <a:ext cx="1066800" cy="461665"/>
          </a:xfrm>
          <a:prstGeom prst="rect">
            <a:avLst/>
          </a:prstGeom>
          <a:noFill/>
        </p:spPr>
        <p:txBody>
          <a:bodyPr wrap="square" rtlCol="0">
            <a:spAutoFit/>
          </a:bodyPr>
          <a:lstStyle/>
          <a:p>
            <a:r>
              <a:rPr lang="en-US" dirty="0" smtClean="0"/>
              <a:t>Frame</a:t>
            </a:r>
            <a:endParaRPr lang="en-US" dirty="0"/>
          </a:p>
        </p:txBody>
      </p:sp>
      <p:sp>
        <p:nvSpPr>
          <p:cNvPr id="39" name="TextBox 38"/>
          <p:cNvSpPr txBox="1"/>
          <p:nvPr/>
        </p:nvSpPr>
        <p:spPr>
          <a:xfrm>
            <a:off x="3810000" y="2148951"/>
            <a:ext cx="1066800" cy="461665"/>
          </a:xfrm>
          <a:prstGeom prst="rect">
            <a:avLst/>
          </a:prstGeom>
          <a:noFill/>
        </p:spPr>
        <p:txBody>
          <a:bodyPr wrap="square" rtlCol="0">
            <a:spAutoFit/>
          </a:bodyPr>
          <a:lstStyle/>
          <a:p>
            <a:r>
              <a:rPr lang="en-US" dirty="0" smtClean="0"/>
              <a:t>Frame</a:t>
            </a:r>
            <a:endParaRPr lang="en-US" dirty="0"/>
          </a:p>
        </p:txBody>
      </p:sp>
      <p:sp>
        <p:nvSpPr>
          <p:cNvPr id="41" name="Rectangle 40"/>
          <p:cNvSpPr/>
          <p:nvPr/>
        </p:nvSpPr>
        <p:spPr>
          <a:xfrm>
            <a:off x="7285127" y="4714780"/>
            <a:ext cx="441146" cy="400110"/>
          </a:xfrm>
          <a:prstGeom prst="rect">
            <a:avLst/>
          </a:prstGeom>
          <a:noFill/>
        </p:spPr>
        <p:txBody>
          <a:bodyPr wrap="none" lIns="91440" tIns="45720" rIns="91440" bIns="45720">
            <a:spAutoFit/>
          </a:bodyPr>
          <a:lstStyle/>
          <a:p>
            <a:pPr algn="ctr"/>
            <a:r>
              <a:rPr lang="en-US" sz="2000" b="1" dirty="0" smtClean="0">
                <a:ln w="1905"/>
                <a:effectLst>
                  <a:innerShdw blurRad="69850" dist="43180" dir="5400000">
                    <a:srgbClr val="000000">
                      <a:alpha val="65000"/>
                    </a:srgbClr>
                  </a:innerShdw>
                </a:effectLst>
              </a:rPr>
              <a:t>12</a:t>
            </a:r>
            <a:endParaRPr lang="en-US" sz="2000" b="1" cap="none" spc="0" dirty="0">
              <a:ln w="1905"/>
              <a:effectLst>
                <a:innerShdw blurRad="69850" dist="43180" dir="5400000">
                  <a:srgbClr val="000000">
                    <a:alpha val="65000"/>
                  </a:srgbClr>
                </a:innerShdw>
              </a:effectLst>
            </a:endParaRPr>
          </a:p>
        </p:txBody>
      </p:sp>
      <p:sp>
        <p:nvSpPr>
          <p:cNvPr id="42" name="TextBox 41"/>
          <p:cNvSpPr txBox="1"/>
          <p:nvPr/>
        </p:nvSpPr>
        <p:spPr>
          <a:xfrm>
            <a:off x="5835888" y="4692859"/>
            <a:ext cx="457200" cy="461665"/>
          </a:xfrm>
          <a:prstGeom prst="rect">
            <a:avLst/>
          </a:prstGeom>
          <a:noFill/>
        </p:spPr>
        <p:txBody>
          <a:bodyPr wrap="square" rtlCol="0">
            <a:spAutoFit/>
          </a:bodyPr>
          <a:lstStyle/>
          <a:p>
            <a:r>
              <a:rPr lang="en-US" b="1" dirty="0"/>
              <a:t>a</a:t>
            </a:r>
          </a:p>
        </p:txBody>
      </p:sp>
      <p:sp>
        <p:nvSpPr>
          <p:cNvPr id="43" name="TextBox 42"/>
          <p:cNvSpPr txBox="1"/>
          <p:nvPr/>
        </p:nvSpPr>
        <p:spPr>
          <a:xfrm>
            <a:off x="5835888" y="4122058"/>
            <a:ext cx="457200" cy="461665"/>
          </a:xfrm>
          <a:prstGeom prst="rect">
            <a:avLst/>
          </a:prstGeom>
          <a:noFill/>
        </p:spPr>
        <p:txBody>
          <a:bodyPr wrap="square" rtlCol="0">
            <a:spAutoFit/>
          </a:bodyPr>
          <a:lstStyle/>
          <a:p>
            <a:r>
              <a:rPr lang="en-US" b="1" dirty="0"/>
              <a:t>b</a:t>
            </a:r>
          </a:p>
        </p:txBody>
      </p:sp>
      <p:sp>
        <p:nvSpPr>
          <p:cNvPr id="44" name="Rectangle 43"/>
          <p:cNvSpPr/>
          <p:nvPr/>
        </p:nvSpPr>
        <p:spPr>
          <a:xfrm>
            <a:off x="7285126" y="4105870"/>
            <a:ext cx="441147" cy="400110"/>
          </a:xfrm>
          <a:prstGeom prst="rect">
            <a:avLst/>
          </a:prstGeom>
          <a:noFill/>
        </p:spPr>
        <p:txBody>
          <a:bodyPr wrap="none" lIns="91440" tIns="45720" rIns="91440" bIns="45720">
            <a:spAutoFit/>
          </a:bodyPr>
          <a:lstStyle/>
          <a:p>
            <a:pPr algn="ctr"/>
            <a:r>
              <a:rPr lang="en-US" sz="2000" b="1" dirty="0" smtClean="0">
                <a:ln w="1905"/>
                <a:effectLst>
                  <a:innerShdw blurRad="69850" dist="43180" dir="5400000">
                    <a:srgbClr val="000000">
                      <a:alpha val="65000"/>
                    </a:srgbClr>
                  </a:innerShdw>
                </a:effectLst>
              </a:rPr>
              <a:t>24</a:t>
            </a:r>
            <a:endParaRPr lang="en-US" sz="2000" b="1" cap="none" spc="0" dirty="0">
              <a:ln w="1905"/>
              <a:effectLst>
                <a:innerShdw blurRad="69850" dist="43180" dir="5400000">
                  <a:srgbClr val="000000">
                    <a:alpha val="65000"/>
                  </a:srgbClr>
                </a:innerShdw>
              </a:effectLst>
            </a:endParaRPr>
          </a:p>
        </p:txBody>
      </p:sp>
      <p:sp>
        <p:nvSpPr>
          <p:cNvPr id="45" name="TextBox 44"/>
          <p:cNvSpPr txBox="1"/>
          <p:nvPr/>
        </p:nvSpPr>
        <p:spPr>
          <a:xfrm>
            <a:off x="5835888" y="3406645"/>
            <a:ext cx="457200" cy="461665"/>
          </a:xfrm>
          <a:prstGeom prst="rect">
            <a:avLst/>
          </a:prstGeom>
          <a:noFill/>
        </p:spPr>
        <p:txBody>
          <a:bodyPr wrap="square" rtlCol="0">
            <a:spAutoFit/>
          </a:bodyPr>
          <a:lstStyle/>
          <a:p>
            <a:r>
              <a:rPr lang="en-US" b="1" dirty="0" smtClean="0"/>
              <a:t>p</a:t>
            </a:r>
            <a:endParaRPr lang="en-US" b="1" dirty="0"/>
          </a:p>
        </p:txBody>
      </p:sp>
      <p:sp>
        <p:nvSpPr>
          <p:cNvPr id="48" name="Rectangle 47"/>
          <p:cNvSpPr/>
          <p:nvPr/>
        </p:nvSpPr>
        <p:spPr>
          <a:xfrm>
            <a:off x="7349246" y="3437423"/>
            <a:ext cx="312906" cy="400110"/>
          </a:xfrm>
          <a:prstGeom prst="rect">
            <a:avLst/>
          </a:prstGeom>
          <a:noFill/>
        </p:spPr>
        <p:txBody>
          <a:bodyPr wrap="none" lIns="91440" tIns="45720" rIns="91440" bIns="45720">
            <a:spAutoFit/>
          </a:bodyPr>
          <a:lstStyle/>
          <a:p>
            <a:pPr algn="ctr"/>
            <a:r>
              <a:rPr lang="en-US" sz="2000" b="1" dirty="0" smtClean="0">
                <a:ln w="1905"/>
                <a:effectLst>
                  <a:innerShdw blurRad="69850" dist="43180" dir="5400000">
                    <a:srgbClr val="000000">
                      <a:alpha val="65000"/>
                    </a:srgbClr>
                  </a:innerShdw>
                </a:effectLst>
              </a:rPr>
              <a:t>7</a:t>
            </a:r>
            <a:endParaRPr lang="en-US" sz="2000" b="1" cap="none" spc="0" dirty="0">
              <a:ln w="1905"/>
              <a:effectLst>
                <a:innerShdw blurRad="69850" dist="43180" dir="5400000">
                  <a:srgbClr val="000000">
                    <a:alpha val="65000"/>
                  </a:srgbClr>
                </a:innerShdw>
              </a:effectLst>
            </a:endParaRPr>
          </a:p>
        </p:txBody>
      </p:sp>
      <p:sp>
        <p:nvSpPr>
          <p:cNvPr id="49" name="TextBox 48"/>
          <p:cNvSpPr txBox="1"/>
          <p:nvPr/>
        </p:nvSpPr>
        <p:spPr>
          <a:xfrm>
            <a:off x="5867399" y="2814935"/>
            <a:ext cx="457200" cy="461665"/>
          </a:xfrm>
          <a:prstGeom prst="rect">
            <a:avLst/>
          </a:prstGeom>
          <a:noFill/>
        </p:spPr>
        <p:txBody>
          <a:bodyPr wrap="square" rtlCol="0">
            <a:spAutoFit/>
          </a:bodyPr>
          <a:lstStyle/>
          <a:p>
            <a:r>
              <a:rPr lang="en-US" b="1" dirty="0"/>
              <a:t>c</a:t>
            </a:r>
          </a:p>
        </p:txBody>
      </p:sp>
      <p:sp>
        <p:nvSpPr>
          <p:cNvPr id="50" name="TextBox 49"/>
          <p:cNvSpPr txBox="1"/>
          <p:nvPr/>
        </p:nvSpPr>
        <p:spPr>
          <a:xfrm>
            <a:off x="5911361" y="2248180"/>
            <a:ext cx="457200" cy="461665"/>
          </a:xfrm>
          <a:prstGeom prst="rect">
            <a:avLst/>
          </a:prstGeom>
          <a:noFill/>
        </p:spPr>
        <p:txBody>
          <a:bodyPr wrap="square" rtlCol="0">
            <a:spAutoFit/>
          </a:bodyPr>
          <a:lstStyle/>
          <a:p>
            <a:r>
              <a:rPr lang="en-US" b="1" dirty="0" smtClean="0"/>
              <a:t>e</a:t>
            </a:r>
            <a:endParaRPr lang="en-US" b="1" dirty="0"/>
          </a:p>
        </p:txBody>
      </p:sp>
      <p:sp>
        <p:nvSpPr>
          <p:cNvPr id="51" name="TextBox 50"/>
          <p:cNvSpPr txBox="1"/>
          <p:nvPr/>
        </p:nvSpPr>
        <p:spPr>
          <a:xfrm>
            <a:off x="5911361" y="1655657"/>
            <a:ext cx="457200" cy="461665"/>
          </a:xfrm>
          <a:prstGeom prst="rect">
            <a:avLst/>
          </a:prstGeom>
          <a:noFill/>
        </p:spPr>
        <p:txBody>
          <a:bodyPr wrap="square" rtlCol="0">
            <a:spAutoFit/>
          </a:bodyPr>
          <a:lstStyle/>
          <a:p>
            <a:r>
              <a:rPr lang="en-US" b="1" dirty="0"/>
              <a:t>d</a:t>
            </a:r>
          </a:p>
        </p:txBody>
      </p:sp>
      <p:sp>
        <p:nvSpPr>
          <p:cNvPr id="52" name="Rectangle 51"/>
          <p:cNvSpPr/>
          <p:nvPr/>
        </p:nvSpPr>
        <p:spPr>
          <a:xfrm>
            <a:off x="7285125" y="2806005"/>
            <a:ext cx="441147" cy="400110"/>
          </a:xfrm>
          <a:prstGeom prst="rect">
            <a:avLst/>
          </a:prstGeom>
          <a:noFill/>
        </p:spPr>
        <p:txBody>
          <a:bodyPr wrap="none" lIns="91440" tIns="45720" rIns="91440" bIns="45720">
            <a:spAutoFit/>
          </a:bodyPr>
          <a:lstStyle/>
          <a:p>
            <a:pPr algn="ctr"/>
            <a:r>
              <a:rPr lang="en-US" sz="2000" b="1" dirty="0" smtClean="0">
                <a:ln w="1905"/>
                <a:effectLst>
                  <a:innerShdw blurRad="69850" dist="43180" dir="5400000">
                    <a:srgbClr val="000000">
                      <a:alpha val="65000"/>
                    </a:srgbClr>
                  </a:innerShdw>
                </a:effectLst>
              </a:rPr>
              <a:t>24</a:t>
            </a:r>
            <a:endParaRPr lang="en-US" sz="2000" b="1" cap="none" spc="0" dirty="0">
              <a:ln w="1905"/>
              <a:effectLst>
                <a:innerShdw blurRad="69850" dist="43180" dir="5400000">
                  <a:srgbClr val="000000">
                    <a:alpha val="65000"/>
                  </a:srgbClr>
                </a:innerShdw>
              </a:effectLst>
            </a:endParaRPr>
          </a:p>
        </p:txBody>
      </p:sp>
      <p:sp>
        <p:nvSpPr>
          <p:cNvPr id="53" name="Rectangle 52"/>
          <p:cNvSpPr/>
          <p:nvPr/>
        </p:nvSpPr>
        <p:spPr>
          <a:xfrm>
            <a:off x="7338288" y="2250741"/>
            <a:ext cx="312906" cy="400110"/>
          </a:xfrm>
          <a:prstGeom prst="rect">
            <a:avLst/>
          </a:prstGeom>
          <a:noFill/>
        </p:spPr>
        <p:txBody>
          <a:bodyPr wrap="none" lIns="91440" tIns="45720" rIns="91440" bIns="45720">
            <a:spAutoFit/>
          </a:bodyPr>
          <a:lstStyle/>
          <a:p>
            <a:pPr algn="ctr"/>
            <a:r>
              <a:rPr lang="en-US" sz="2000" b="1" dirty="0" smtClean="0">
                <a:ln w="1905"/>
                <a:effectLst>
                  <a:innerShdw blurRad="69850" dist="43180" dir="5400000">
                    <a:srgbClr val="000000">
                      <a:alpha val="65000"/>
                    </a:srgbClr>
                  </a:innerShdw>
                </a:effectLst>
              </a:rPr>
              <a:t>7</a:t>
            </a:r>
            <a:endParaRPr lang="en-US" sz="2000" b="1" cap="none" spc="0" dirty="0">
              <a:ln w="1905"/>
              <a:effectLst>
                <a:innerShdw blurRad="69850" dist="43180" dir="5400000">
                  <a:srgbClr val="000000">
                    <a:alpha val="65000"/>
                  </a:srgbClr>
                </a:innerShdw>
              </a:effectLst>
            </a:endParaRPr>
          </a:p>
        </p:txBody>
      </p:sp>
      <p:sp>
        <p:nvSpPr>
          <p:cNvPr id="54" name="Rectangle 53"/>
          <p:cNvSpPr/>
          <p:nvPr/>
        </p:nvSpPr>
        <p:spPr>
          <a:xfrm>
            <a:off x="7352175" y="1655657"/>
            <a:ext cx="312907" cy="400110"/>
          </a:xfrm>
          <a:prstGeom prst="rect">
            <a:avLst/>
          </a:prstGeom>
          <a:noFill/>
        </p:spPr>
        <p:txBody>
          <a:bodyPr wrap="none" lIns="91440" tIns="45720" rIns="91440" bIns="45720">
            <a:spAutoFit/>
          </a:bodyPr>
          <a:lstStyle/>
          <a:p>
            <a:pPr algn="ctr"/>
            <a:r>
              <a:rPr lang="en-US" sz="2000" b="1" dirty="0">
                <a:ln w="1905"/>
                <a:effectLst>
                  <a:innerShdw blurRad="69850" dist="43180" dir="5400000">
                    <a:srgbClr val="000000">
                      <a:alpha val="65000"/>
                    </a:srgbClr>
                  </a:innerShdw>
                </a:effectLst>
              </a:rPr>
              <a:t>5</a:t>
            </a:r>
            <a:endParaRPr lang="en-US" sz="2000" b="1" cap="none" spc="0" dirty="0">
              <a:ln w="1905"/>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017114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3446"/>
            <a:ext cx="8610600" cy="992187"/>
          </a:xfrm>
        </p:spPr>
        <p:txBody>
          <a:bodyPr/>
          <a:lstStyle/>
          <a:p>
            <a:r>
              <a:rPr lang="en-US" dirty="0" smtClean="0"/>
              <a:t>Memory address</a:t>
            </a:r>
            <a:endParaRPr lang="en-US" dirty="0"/>
          </a:p>
        </p:txBody>
      </p:sp>
      <p:sp>
        <p:nvSpPr>
          <p:cNvPr id="3" name="Content Placeholder 2"/>
          <p:cNvSpPr>
            <a:spLocks noGrp="1"/>
          </p:cNvSpPr>
          <p:nvPr>
            <p:ph idx="1"/>
          </p:nvPr>
        </p:nvSpPr>
        <p:spPr>
          <a:xfrm>
            <a:off x="304800" y="1143000"/>
            <a:ext cx="8294688" cy="4572000"/>
          </a:xfrm>
        </p:spPr>
        <p:txBody>
          <a:bodyPr>
            <a:normAutofit/>
          </a:bodyPr>
          <a:lstStyle/>
          <a:p>
            <a:r>
              <a:rPr lang="en-US" sz="2400" dirty="0">
                <a:cs typeface="Times New Roman" panose="02020603050405020304" pitchFamily="18" charset="0"/>
              </a:rPr>
              <a:t>The </a:t>
            </a:r>
            <a:r>
              <a:rPr lang="en-US" sz="2400" i="1" dirty="0">
                <a:cs typeface="Times New Roman" panose="02020603050405020304" pitchFamily="18" charset="0"/>
              </a:rPr>
              <a:t>memory address </a:t>
            </a:r>
            <a:r>
              <a:rPr lang="en-US" sz="2400" dirty="0">
                <a:cs typeface="Times New Roman" panose="02020603050405020304" pitchFamily="18" charset="0"/>
              </a:rPr>
              <a:t>is where an object is stored in memory. </a:t>
            </a:r>
          </a:p>
          <a:p>
            <a:r>
              <a:rPr lang="en-US" sz="2400" dirty="0" smtClean="0">
                <a:cs typeface="Times New Roman" panose="02020603050405020304" pitchFamily="18" charset="0"/>
              </a:rPr>
              <a:t>Every byte in the primary memory of a computer has an address.</a:t>
            </a:r>
          </a:p>
          <a:p>
            <a:r>
              <a:rPr lang="en-US" sz="2400" dirty="0" smtClean="0">
                <a:cs typeface="Times New Roman" panose="02020603050405020304" pitchFamily="18" charset="0"/>
              </a:rPr>
              <a:t>Suppose that we want to compare two objects. If we were to use the == operator and print the object, we would end up with a symbol that looks like this: A@190dll, which is the name of the object and its </a:t>
            </a:r>
            <a:r>
              <a:rPr lang="en-US" sz="2400" dirty="0" err="1" smtClean="0">
                <a:cs typeface="Times New Roman" panose="02020603050405020304" pitchFamily="18" charset="0"/>
              </a:rPr>
              <a:t>System.identityHashCode</a:t>
            </a:r>
            <a:r>
              <a:rPr lang="en-US" sz="2400" dirty="0" smtClean="0">
                <a:cs typeface="Times New Roman" panose="02020603050405020304" pitchFamily="18" charset="0"/>
              </a:rPr>
              <a:t>(). This represents </a:t>
            </a:r>
            <a:r>
              <a:rPr lang="en-US" sz="2400" dirty="0">
                <a:cs typeface="Times New Roman" panose="02020603050405020304" pitchFamily="18" charset="0"/>
              </a:rPr>
              <a:t>the initial memory address of the </a:t>
            </a:r>
            <a:r>
              <a:rPr lang="en-US" sz="2400" dirty="0" smtClean="0">
                <a:cs typeface="Times New Roman" panose="02020603050405020304" pitchFamily="18" charset="0"/>
              </a:rPr>
              <a:t>object. </a:t>
            </a:r>
          </a:p>
          <a:p>
            <a:r>
              <a:rPr lang="en-US" sz="2400" dirty="0" smtClean="0">
                <a:cs typeface="Times New Roman" panose="02020603050405020304" pitchFamily="18" charset="0"/>
              </a:rPr>
              <a:t>There </a:t>
            </a:r>
            <a:r>
              <a:rPr lang="en-US" sz="2400" dirty="0">
                <a:cs typeface="Times New Roman" panose="02020603050405020304" pitchFamily="18" charset="0"/>
              </a:rPr>
              <a:t>is no way to determine the </a:t>
            </a:r>
            <a:r>
              <a:rPr lang="en-US" sz="2400" dirty="0" smtClean="0">
                <a:cs typeface="Times New Roman" panose="02020603050405020304" pitchFamily="18" charset="0"/>
              </a:rPr>
              <a:t>current memory </a:t>
            </a:r>
            <a:r>
              <a:rPr lang="en-US" sz="2400" dirty="0">
                <a:cs typeface="Times New Roman" panose="02020603050405020304" pitchFamily="18" charset="0"/>
              </a:rPr>
              <a:t>address of </a:t>
            </a:r>
            <a:r>
              <a:rPr lang="en-US" sz="2400" dirty="0" smtClean="0">
                <a:cs typeface="Times New Roman" panose="02020603050405020304" pitchFamily="18" charset="0"/>
              </a:rPr>
              <a:t>the </a:t>
            </a:r>
            <a:r>
              <a:rPr lang="en-US" sz="2400" dirty="0">
                <a:cs typeface="Times New Roman" panose="02020603050405020304" pitchFamily="18" charset="0"/>
              </a:rPr>
              <a:t>object because the JVM </a:t>
            </a:r>
            <a:r>
              <a:rPr lang="en-US" sz="2400" dirty="0" smtClean="0">
                <a:cs typeface="Times New Roman" panose="02020603050405020304" pitchFamily="18" charset="0"/>
              </a:rPr>
              <a:t>can relocate the object.</a:t>
            </a:r>
          </a:p>
        </p:txBody>
      </p:sp>
      <p:sp>
        <p:nvSpPr>
          <p:cNvPr id="5" name="Slide Number Placeholder 4"/>
          <p:cNvSpPr>
            <a:spLocks noGrp="1"/>
          </p:cNvSpPr>
          <p:nvPr>
            <p:ph type="sldNum" sz="quarter" idx="10"/>
          </p:nvPr>
        </p:nvSpPr>
        <p:spPr/>
        <p:txBody>
          <a:bodyPr/>
          <a:lstStyle/>
          <a:p>
            <a:pPr>
              <a:defRPr/>
            </a:pPr>
            <a:r>
              <a:rPr lang="en-US" smtClean="0"/>
              <a:t>1-</a:t>
            </a:r>
            <a:fld id="{7E178DDB-7C6F-4044-B19D-63B1F3E4DE6B}" type="slidenum">
              <a:rPr lang="en-US" smtClean="0"/>
              <a:pPr>
                <a:defRPr/>
              </a:pPr>
              <a:t>9</a:t>
            </a:fld>
            <a:endParaRPr lang="en-US"/>
          </a:p>
        </p:txBody>
      </p:sp>
    </p:spTree>
    <p:extLst>
      <p:ext uri="{BB962C8B-B14F-4D97-AF65-F5344CB8AC3E}">
        <p14:creationId xmlns:p14="http://schemas.microsoft.com/office/powerpoint/2010/main" val="493800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2_Gaddis_CntrlStrc">
  <a:themeElements>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Gaddis_CntrlStrc">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Gaddis_CntrlStrc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Gaddis_CntrlStrc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Gaddis_CntrlStrc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Gaddis_CntrlStrc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Gaddis_CntrlStrc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Gaddis_CntrlStrc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Gaddis_CntrlStrc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Gaddis_CntrlStrc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Gaddis_CntrlStrc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Gaddis_CntrlStrc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Gaddis_CntrlStrc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Gaddis_CntrlStrc">
  <a:themeElements>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Gaddis_CntrlStrc">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Gaddis_CntrlStrc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Gaddis_CntrlStrc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Gaddis_CntrlStrc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Gaddis_CntrlStrc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Gaddis_CntrlStrc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Gaddis_CntrlStrc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Gaddis_CntrlStrc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Gaddis_CntrlStrc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Gaddis_CntrlStrc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Gaddis_CntrlStrc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Gaddis_CntrlStrc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6141</TotalTime>
  <Words>2035</Words>
  <Application>Microsoft Office PowerPoint</Application>
  <PresentationFormat>On-screen Show (4:3)</PresentationFormat>
  <Paragraphs>360</Paragraphs>
  <Slides>25</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 Arial</vt:lpstr>
      <vt:lpstr>Arial</vt:lpstr>
      <vt:lpstr>Times New Roman</vt:lpstr>
      <vt:lpstr>Tw Cen MT</vt:lpstr>
      <vt:lpstr>ヒラギノ角ゴ Pro W3</vt:lpstr>
      <vt:lpstr>2_Gaddis_CntrlStrc</vt:lpstr>
      <vt:lpstr>3_Gaddis_CntrlStrc</vt:lpstr>
      <vt:lpstr>Java Memory Mapping</vt:lpstr>
      <vt:lpstr>Some Preliminary Concepts:</vt:lpstr>
      <vt:lpstr>Memory management</vt:lpstr>
      <vt:lpstr>JVM runtime data areas:</vt:lpstr>
      <vt:lpstr>JVM runtime data areas:</vt:lpstr>
      <vt:lpstr>PowerPoint Presentation</vt:lpstr>
      <vt:lpstr>PowerPoint Presentation</vt:lpstr>
      <vt:lpstr>PowerPoint Presentation</vt:lpstr>
      <vt:lpstr>Memory address</vt:lpstr>
      <vt:lpstr>References to objects</vt:lpstr>
      <vt:lpstr>Method calls</vt:lpstr>
      <vt:lpstr>The steps of a call sequence</vt:lpstr>
      <vt:lpstr>Array allocation</vt:lpstr>
      <vt:lpstr>Copying an object in memory</vt:lpstr>
      <vt:lpstr>Reference copy</vt:lpstr>
      <vt:lpstr>Shallow copy</vt:lpstr>
      <vt:lpstr>Deep copy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©2008 Pearson Addison-Wesley. All rights reserved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Introduction to Computers and Java</dc:subject>
  <dc:creator>Tony Gaddis</dc:creator>
  <cp:lastModifiedBy>Alexander, Robert S.</cp:lastModifiedBy>
  <cp:revision>227</cp:revision>
  <cp:lastPrinted>2009-04-22T19:24:48Z</cp:lastPrinted>
  <dcterms:created xsi:type="dcterms:W3CDTF">2003-06-09T20:51:31Z</dcterms:created>
  <dcterms:modified xsi:type="dcterms:W3CDTF">2017-10-26T16:15:03Z</dcterms:modified>
</cp:coreProperties>
</file>