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72"/>
  </p:notesMasterIdLst>
  <p:sldIdLst>
    <p:sldId id="54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542" r:id="rId27"/>
    <p:sldId id="497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539" r:id="rId69"/>
    <p:sldId id="540" r:id="rId70"/>
    <p:sldId id="541" r:id="rId7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25997-93C8-4D85-BDB0-DAC16FBEAEA7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03639-356F-420C-BE07-A3D6D330D291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25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0685B-D482-47F3-8EBF-3B22554B0005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7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7BCED-A43F-4C54-B416-572D53599F81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21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DCF8A-8016-4992-8F08-1261B90EC961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729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8B5E2-BE9C-450C-92AE-0C3F846E0FB1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BE12-8682-43B2-BE12-EF7173E48E16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12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CF9FD-F666-449E-8CE5-90A38A331491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58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E68C6-FA52-4301-A7D5-F8C10729F78A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5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DD15A-B01B-4668-8191-01BF41B35553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5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C0C70-D009-453F-81E1-EDB30FC556EB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88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F7042-0403-430C-BDF7-B23CBF3413F0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41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1980B-3F4C-4ECF-BC45-B3889DBA215E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1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54945-2B52-4A76-864E-E2BA03E98CBD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16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D6095-A7B2-4825-AEBE-8099B8F31A55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26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7B504-9CD1-4E7B-81AD-D0F8F4D9EA55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82AA1-6630-45E7-A90F-D9B4A92FFBD5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9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9AE1D-2C85-4E10-8814-D35451B98970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8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576D-FF9D-44E9-B3C8-BB548F5441D7}" type="slidenum">
              <a:rPr lang="en-US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245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D8A39-162A-4D26-BAAE-0A7FB9CBB235}" type="slidenum">
              <a:rPr lang="en-US" smtClean="0">
                <a:cs typeface="Arial" pitchFamily="34" charset="0"/>
              </a:rPr>
              <a:pPr/>
              <a:t>41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5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A8680-DBC3-4AF6-AF60-D3BBBEA6875B}" type="slidenum">
              <a:rPr lang="en-US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0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6D055-B274-4C60-B777-E15FF405A0EC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55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08DBB-1192-44E3-8C0E-7EAD81731060}" type="slidenum">
              <a:rPr lang="en-US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9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FE88C-0430-44E4-969F-669047A4AA07}" type="slidenum">
              <a:rPr lang="en-US" smtClean="0">
                <a:cs typeface="Arial" pitchFamily="34" charset="0"/>
              </a:rPr>
              <a:pPr/>
              <a:t>45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23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EB2B1-53A6-4FFA-9C95-07C4C42E3CC6}" type="slidenum">
              <a:rPr lang="en-US" smtClean="0">
                <a:cs typeface="Arial" pitchFamily="34" charset="0"/>
              </a:rPr>
              <a:pPr/>
              <a:t>47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35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2F32C-30FA-4225-B5FB-29DBFDA9AB06}" type="slidenum">
              <a:rPr lang="en-US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07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B8B31-B47C-4F0C-AC6B-6F8C4421A304}" type="slidenum">
              <a:rPr lang="en-US" smtClean="0">
                <a:cs typeface="Arial" pitchFamily="34" charset="0"/>
              </a:rPr>
              <a:pPr/>
              <a:t>49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8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57840-5507-4CE0-BF99-E6B189CE0067}" type="slidenum">
              <a:rPr lang="en-US" smtClean="0">
                <a:cs typeface="Arial" pitchFamily="34" charset="0"/>
              </a:rPr>
              <a:pPr/>
              <a:t>50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93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4F653-FBAC-48C3-948A-719866D0691C}" type="slidenum">
              <a:rPr lang="en-US" smtClean="0">
                <a:cs typeface="Arial" pitchFamily="34" charset="0"/>
              </a:rPr>
              <a:pPr/>
              <a:t>51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30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7817D-B065-47CF-8441-4F34C4C9E509}" type="slidenum">
              <a:rPr lang="en-US" smtClean="0">
                <a:cs typeface="Arial" pitchFamily="34" charset="0"/>
              </a:rPr>
              <a:pPr/>
              <a:t>52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2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C90DB-473B-410B-B194-E51826A8F3EF}" type="slidenum">
              <a:rPr lang="en-US" smtClean="0">
                <a:cs typeface="Arial" pitchFamily="34" charset="0"/>
              </a:rPr>
              <a:pPr/>
              <a:t>53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28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7A083-F406-4954-8E9A-1097A392035F}" type="slidenum">
              <a:rPr lang="en-US" smtClean="0">
                <a:cs typeface="Arial" pitchFamily="34" charset="0"/>
              </a:rPr>
              <a:pPr/>
              <a:t>55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1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CC72C-31C5-4F5A-830A-29580415A9CB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93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5CEFD-924F-438B-9A9B-EB254C55E41C}" type="slidenum">
              <a:rPr lang="en-US" smtClean="0">
                <a:cs typeface="Arial" pitchFamily="34" charset="0"/>
              </a:rPr>
              <a:pPr/>
              <a:t>56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4C4FC-D5A6-48C4-B91D-20B4795ACFCE}" type="slidenum">
              <a:rPr lang="en-US" smtClean="0">
                <a:cs typeface="Arial" pitchFamily="34" charset="0"/>
              </a:rPr>
              <a:pPr/>
              <a:t>57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65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8EF55-C178-4BA9-9C89-AFD5BC915C44}" type="slidenum">
              <a:rPr lang="en-US" smtClean="0">
                <a:cs typeface="Arial" pitchFamily="34" charset="0"/>
              </a:rPr>
              <a:pPr/>
              <a:t>58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2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71C88-C700-402C-93C9-7F54B957FBED}" type="slidenum">
              <a:rPr lang="en-US" smtClean="0">
                <a:cs typeface="Arial" pitchFamily="34" charset="0"/>
              </a:rPr>
              <a:pPr/>
              <a:t>59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38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7888-B127-42D4-B45A-D62AC3BC616B}" type="slidenum">
              <a:rPr lang="en-US" smtClean="0">
                <a:cs typeface="Arial" pitchFamily="34" charset="0"/>
              </a:rPr>
              <a:pPr/>
              <a:t>60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95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58F3D-E30F-483A-80E5-BB2BC6F66D33}" type="slidenum">
              <a:rPr lang="en-US" smtClean="0">
                <a:cs typeface="Arial" pitchFamily="34" charset="0"/>
              </a:rPr>
              <a:pPr/>
              <a:t>61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26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4D911-6760-4B6A-BF8E-CC6401E93A3E}" type="slidenum">
              <a:rPr lang="en-US" smtClean="0">
                <a:cs typeface="Arial" pitchFamily="34" charset="0"/>
              </a:rPr>
              <a:pPr/>
              <a:t>62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60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B6086-6340-441E-8112-DDB5C0CF0718}" type="slidenum">
              <a:rPr lang="en-US" smtClean="0">
                <a:cs typeface="Arial" pitchFamily="34" charset="0"/>
              </a:rPr>
              <a:pPr/>
              <a:t>63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13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2EB23-9F1D-41E5-A180-323D2D9E41DB}" type="slidenum">
              <a:rPr lang="en-US" smtClean="0">
                <a:cs typeface="Arial" pitchFamily="34" charset="0"/>
              </a:rPr>
              <a:pPr/>
              <a:t>64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134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7740D-77D5-4367-AFBF-7286C7FDDEC5}" type="slidenum">
              <a:rPr lang="en-US" smtClean="0">
                <a:cs typeface="Arial" pitchFamily="34" charset="0"/>
              </a:rPr>
              <a:pPr/>
              <a:t>65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BE0AA-956C-4926-B6AF-1F0B1E77B42A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7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8B4241-0327-4175-BA5A-33E101DA6C66}" type="slidenum">
              <a:rPr lang="en-US" smtClean="0">
                <a:cs typeface="Arial" pitchFamily="34" charset="0"/>
              </a:rPr>
              <a:pPr/>
              <a:t>66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85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A4F53C-41D4-4BC0-A7AA-CEC309420FD1}" type="slidenum">
              <a:rPr lang="en-US" smtClean="0">
                <a:cs typeface="Arial" pitchFamily="34" charset="0"/>
              </a:rPr>
              <a:pPr/>
              <a:t>67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4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5639A-9779-4772-82EE-548FBF35E3CA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0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66C0C-786A-465C-95E0-02D2B7B42447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3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5AF35-3D88-4C2D-A578-E8E56C2CBF81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1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97EE-514D-4E2D-AF25-5FEEA68F6BE3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15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Text Processing and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ersonSearch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tringAnalyzer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Telephone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TelephoneTester.java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TestScoreReader.java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TestAverages.java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haracterTest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CircleArea.java" TargetMode="External"/><Relationship Id="rId4" Type="http://schemas.openxmlformats.org/officeDocument/2006/relationships/hyperlink" Target="CustomerNumber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6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76200"/>
            <a:ext cx="4324350" cy="4191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838200"/>
            <a:ext cx="4267200" cy="54197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433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76750" cy="52387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124200" y="5181600"/>
            <a:ext cx="5181611" cy="1073150"/>
            <a:chOff x="480" y="1680"/>
            <a:chExt cx="3264" cy="676"/>
          </a:xfrm>
        </p:grpSpPr>
        <p:pic>
          <p:nvPicPr>
            <p:cNvPr id="4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3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What is the purpose of</a:t>
              </a:r>
            </a:p>
            <a:p>
              <a:r>
                <a:rPr lang="en-US" dirty="0" smtClean="0"/>
                <a:t>Using the </a:t>
              </a:r>
              <a:r>
                <a:rPr lang="en-US" dirty="0" err="1" smtClean="0"/>
                <a:t>toUpperCase</a:t>
              </a:r>
              <a:r>
                <a:rPr lang="en-US" dirty="0" smtClean="0"/>
                <a:t> here?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24369" y="6091535"/>
            <a:ext cx="197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o use a y or 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Substrings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class provides several methods that search for a string inside of a string.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substring</a:t>
            </a:r>
            <a:r>
              <a:rPr lang="en-US" sz="2400" dirty="0" smtClean="0"/>
              <a:t> is a string that is part of another string.</a:t>
            </a:r>
          </a:p>
          <a:p>
            <a:pPr eaLnBrk="1" hangingPunct="1"/>
            <a:r>
              <a:rPr lang="en-US" sz="2400" dirty="0" smtClean="0"/>
              <a:t>Some of the substring searching methods provided by the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class: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startsWith</a:t>
            </a:r>
            <a:r>
              <a:rPr lang="en-US" sz="1800" b="1" dirty="0" smtClean="0">
                <a:latin typeface="Courier New" pitchFamily="49" charset="0"/>
              </a:rPr>
              <a:t>(String </a:t>
            </a:r>
            <a:r>
              <a:rPr lang="en-US" sz="1800" b="1" i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endsWith</a:t>
            </a:r>
            <a:r>
              <a:rPr lang="en-US" sz="1800" b="1" dirty="0" smtClean="0">
                <a:latin typeface="Courier New" pitchFamily="49" charset="0"/>
              </a:rPr>
              <a:t>(String </a:t>
            </a:r>
            <a:r>
              <a:rPr lang="en-US" sz="1800" b="1" i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regionMatches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start</a:t>
            </a:r>
            <a:r>
              <a:rPr lang="en-US" sz="1800" b="1" dirty="0" smtClean="0">
                <a:latin typeface="Courier New" pitchFamily="49" charset="0"/>
              </a:rPr>
              <a:t>, String </a:t>
            </a:r>
            <a:r>
              <a:rPr lang="en-US" sz="1800" b="1" i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start2</a:t>
            </a:r>
            <a:r>
              <a:rPr lang="en-US" sz="1800" b="1" dirty="0" smtClean="0">
                <a:latin typeface="Courier New" pitchFamily="49" charset="0"/>
              </a:rPr>
              <a:t>,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              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regionMatches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err="1" smtClean="0">
                <a:latin typeface="Courier New" pitchFamily="49" charset="0"/>
              </a:rPr>
              <a:t>ignoreCase</a:t>
            </a:r>
            <a:r>
              <a:rPr lang="en-US" sz="1800" b="1" i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start</a:t>
            </a:r>
            <a:r>
              <a:rPr lang="en-US" sz="1800" b="1" dirty="0" smtClean="0">
                <a:latin typeface="Courier New" pitchFamily="49" charset="0"/>
              </a:rPr>
              <a:t>,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                    String </a:t>
            </a:r>
            <a:r>
              <a:rPr lang="en-US" sz="1800" b="1" i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start2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7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Strings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startsWith</a:t>
            </a:r>
            <a:r>
              <a:rPr lang="en-US" sz="2800" dirty="0" smtClean="0"/>
              <a:t> method determines whether a string begins with a specified substring.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 = "Four score and seven years ago";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</a:rPr>
              <a:t>str.startsWith</a:t>
            </a:r>
            <a:r>
              <a:rPr lang="en-US" sz="1600" b="1" dirty="0" smtClean="0">
                <a:latin typeface="Courier New" pitchFamily="49" charset="0"/>
              </a:rPr>
              <a:t>("Four"))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("The string starts with Four.");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("The string does not start with Four.");</a:t>
            </a:r>
          </a:p>
          <a:p>
            <a:pPr lvl="1" eaLnBrk="1" hangingPunct="1">
              <a:buFontTx/>
              <a:buNone/>
            </a:pPr>
            <a:endParaRPr lang="en-US" sz="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err="1" smtClean="0">
                <a:latin typeface="Courier New" pitchFamily="49" charset="0"/>
              </a:rPr>
              <a:t>str.startsWith</a:t>
            </a:r>
            <a:r>
              <a:rPr lang="en-US" sz="2800" dirty="0" smtClean="0">
                <a:latin typeface="Courier New" pitchFamily="49" charset="0"/>
              </a:rPr>
              <a:t>("Four")</a:t>
            </a:r>
            <a:r>
              <a:rPr lang="en-US" sz="2800" dirty="0" smtClean="0"/>
              <a:t> returns true because </a:t>
            </a:r>
            <a:r>
              <a:rPr lang="en-US" sz="2800" dirty="0" err="1" smtClean="0">
                <a:latin typeface="Courier New" pitchFamily="49" charset="0"/>
              </a:rPr>
              <a:t>str</a:t>
            </a:r>
            <a:r>
              <a:rPr lang="en-US" sz="2800" dirty="0" smtClean="0"/>
              <a:t> does begin with “Four”.</a:t>
            </a:r>
          </a:p>
          <a:p>
            <a:pPr eaLnBrk="1" hangingPunct="1"/>
            <a:r>
              <a:rPr lang="en-US" sz="2800" dirty="0" err="1" smtClean="0">
                <a:latin typeface="Courier New" pitchFamily="49" charset="0"/>
              </a:rPr>
              <a:t>startsWith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FF0000"/>
                </a:solidFill>
              </a:rPr>
              <a:t>case sensitive </a:t>
            </a:r>
            <a:r>
              <a:rPr lang="en-US" sz="2800" dirty="0" smtClean="0"/>
              <a:t>comparison.</a:t>
            </a:r>
          </a:p>
        </p:txBody>
      </p:sp>
    </p:spTree>
    <p:extLst>
      <p:ext uri="{BB962C8B-B14F-4D97-AF65-F5344CB8AC3E}">
        <p14:creationId xmlns:p14="http://schemas.microsoft.com/office/powerpoint/2010/main" val="7417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Strings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endsWith</a:t>
            </a:r>
            <a:r>
              <a:rPr lang="en-US" sz="2800" dirty="0" smtClean="0"/>
              <a:t> method determines whether a string ends with a specified substring.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 = "Four score and seven years ago";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</a:rPr>
              <a:t>str.endsWith</a:t>
            </a:r>
            <a:r>
              <a:rPr lang="en-US" sz="1600" b="1" dirty="0" smtClean="0">
                <a:latin typeface="Courier New" pitchFamily="49" charset="0"/>
              </a:rPr>
              <a:t>("ago"))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("The string ends with ago.");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("The string does not end with ago.");</a:t>
            </a:r>
          </a:p>
          <a:p>
            <a:pPr eaLnBrk="1" hangingPunct="1"/>
            <a:endParaRPr lang="en-US" sz="5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endsWith</a:t>
            </a:r>
            <a:r>
              <a:rPr lang="en-US" sz="2800" dirty="0" smtClean="0"/>
              <a:t> method also performs a </a:t>
            </a:r>
            <a:r>
              <a:rPr lang="en-US" sz="2800" dirty="0" smtClean="0">
                <a:solidFill>
                  <a:srgbClr val="FF0000"/>
                </a:solidFill>
              </a:rPr>
              <a:t>case sensitive </a:t>
            </a:r>
            <a:r>
              <a:rPr lang="en-US" sz="2800" dirty="0" smtClean="0"/>
              <a:t>comparison.</a:t>
            </a:r>
          </a:p>
          <a:p>
            <a:pPr eaLnBrk="1" hangingPunct="1"/>
            <a:r>
              <a:rPr lang="en-US" sz="2800" dirty="0" smtClean="0"/>
              <a:t>Example: </a:t>
            </a:r>
            <a:r>
              <a:rPr lang="en-US" sz="2800" dirty="0" smtClean="0">
                <a:hlinkClick r:id="rId3" action="ppaction://hlinkfile"/>
              </a:rPr>
              <a:t>PersonSearch.java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61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895850" cy="54959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505189" y="4800600"/>
            <a:ext cx="5181611" cy="1073150"/>
            <a:chOff x="480" y="1680"/>
            <a:chExt cx="3264" cy="676"/>
          </a:xfrm>
        </p:grpSpPr>
        <p:pic>
          <p:nvPicPr>
            <p:cNvPr id="4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38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What would be printed if lookup was “</a:t>
              </a:r>
              <a:r>
                <a:rPr lang="en-US" dirty="0" err="1" smtClean="0"/>
                <a:t>Sm</a:t>
              </a:r>
              <a:r>
                <a:rPr lang="en-US" dirty="0" smtClean="0"/>
                <a:t>”?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19800" y="5657671"/>
            <a:ext cx="1848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FF0000"/>
                </a:solidFill>
              </a:rPr>
              <a:t>Smathers</a:t>
            </a:r>
            <a:r>
              <a:rPr lang="en-US" sz="2000" dirty="0" smtClean="0">
                <a:solidFill>
                  <a:srgbClr val="FF0000"/>
                </a:solidFill>
              </a:rPr>
              <a:t>, Holly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Smith, Chris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Smith, Brad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Strings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class provides methods that will if specified regions of two strings match.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regionMatches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start</a:t>
            </a:r>
            <a:r>
              <a:rPr lang="en-US" sz="2000" dirty="0" smtClean="0">
                <a:latin typeface="Courier New" pitchFamily="49" charset="0"/>
              </a:rPr>
              <a:t>, String </a:t>
            </a:r>
            <a:r>
              <a:rPr lang="en-US" sz="2000" i="1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start2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true if the specified regions match or false if they don’t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Case sensitive </a:t>
            </a:r>
            <a:r>
              <a:rPr lang="en-US" dirty="0" smtClean="0"/>
              <a:t>comparison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regionMatches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ourier New" pitchFamily="49" charset="0"/>
              </a:rPr>
              <a:t>ignoreCase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start</a:t>
            </a:r>
            <a:r>
              <a:rPr lang="en-US" sz="2000" dirty="0" smtClean="0">
                <a:latin typeface="Courier New" pitchFamily="49" charset="0"/>
              </a:rPr>
              <a:t>, String </a:t>
            </a:r>
            <a:r>
              <a:rPr lang="en-US" sz="2000" i="1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start2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err="1" smtClean="0">
                <a:latin typeface="Courier New" pitchFamily="49" charset="0"/>
              </a:rPr>
              <a:t>ignoreCase</a:t>
            </a:r>
            <a:r>
              <a:rPr lang="en-US" dirty="0" smtClean="0"/>
              <a:t> is true, it performs </a:t>
            </a:r>
            <a:r>
              <a:rPr lang="en-US" dirty="0" smtClean="0">
                <a:solidFill>
                  <a:srgbClr val="FF0000"/>
                </a:solidFill>
              </a:rPr>
              <a:t>case insensitive </a:t>
            </a:r>
            <a:r>
              <a:rPr lang="en-US" dirty="0" smtClean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649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76200"/>
            <a:ext cx="8316031" cy="5562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9399" y="5613400"/>
            <a:ext cx="652294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</a:t>
            </a:r>
            <a:r>
              <a:rPr lang="en-US" dirty="0" smtClean="0"/>
              <a:t>tring str1 = “Hello, Bob”;</a:t>
            </a:r>
          </a:p>
          <a:p>
            <a:pPr algn="l"/>
            <a:r>
              <a:rPr lang="en-US" dirty="0"/>
              <a:t>s</a:t>
            </a:r>
            <a:r>
              <a:rPr lang="en-US" dirty="0" smtClean="0"/>
              <a:t>tring str2 = “Bob is cool”;</a:t>
            </a:r>
          </a:p>
          <a:p>
            <a:pPr algn="l"/>
            <a:r>
              <a:rPr lang="en-US" dirty="0"/>
              <a:t>s</a:t>
            </a:r>
            <a:r>
              <a:rPr lang="en-US" dirty="0" smtClean="0"/>
              <a:t>tr1.regionMatches(7, str2, 0, 3); would return true;</a:t>
            </a:r>
          </a:p>
        </p:txBody>
      </p:sp>
    </p:spTree>
    <p:extLst>
      <p:ext uri="{BB962C8B-B14F-4D97-AF65-F5344CB8AC3E}">
        <p14:creationId xmlns:p14="http://schemas.microsoft.com/office/powerpoint/2010/main" val="29631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Strings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class also provides methods that will locate the position of a substring.</a:t>
            </a:r>
          </a:p>
          <a:p>
            <a:pPr lvl="1" eaLnBrk="1" hangingPunct="1"/>
            <a:r>
              <a:rPr lang="en-US" dirty="0" err="1" smtClean="0">
                <a:latin typeface="Courier New" pitchFamily="49" charset="0"/>
              </a:rPr>
              <a:t>indexOf</a:t>
            </a:r>
            <a:endParaRPr lang="en-US" dirty="0" smtClean="0">
              <a:latin typeface="Courier New" pitchFamily="49" charset="0"/>
            </a:endParaRPr>
          </a:p>
          <a:p>
            <a:pPr lvl="2" eaLnBrk="1" hangingPunct="1"/>
            <a:r>
              <a:rPr lang="en-US" dirty="0" smtClean="0"/>
              <a:t>returns the </a:t>
            </a:r>
            <a:r>
              <a:rPr lang="en-US" dirty="0" smtClean="0">
                <a:solidFill>
                  <a:srgbClr val="FF0000"/>
                </a:solidFill>
              </a:rPr>
              <a:t>first location </a:t>
            </a:r>
            <a:r>
              <a:rPr lang="en-US" dirty="0" smtClean="0"/>
              <a:t>of a substring or character in the calling </a:t>
            </a: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Object.</a:t>
            </a:r>
          </a:p>
          <a:p>
            <a:pPr lvl="1" eaLnBrk="1" hangingPunct="1"/>
            <a:r>
              <a:rPr lang="en-US" dirty="0" err="1" smtClean="0">
                <a:latin typeface="Courier New" pitchFamily="49" charset="0"/>
              </a:rPr>
              <a:t>lastIndexOf</a:t>
            </a:r>
            <a:endParaRPr lang="en-US" dirty="0" smtClean="0">
              <a:latin typeface="Courier New" pitchFamily="49" charset="0"/>
            </a:endParaRPr>
          </a:p>
          <a:p>
            <a:pPr lvl="2" eaLnBrk="1" hangingPunct="1"/>
            <a:r>
              <a:rPr lang="en-US" dirty="0" smtClean="0"/>
              <a:t>returns the </a:t>
            </a:r>
            <a:r>
              <a:rPr lang="en-US" dirty="0" smtClean="0">
                <a:solidFill>
                  <a:srgbClr val="FF0000"/>
                </a:solidFill>
              </a:rPr>
              <a:t>last location </a:t>
            </a:r>
            <a:r>
              <a:rPr lang="en-US" dirty="0" smtClean="0"/>
              <a:t>of a substring or character in the calling </a:t>
            </a: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0100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Searching Strings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String str = "Four score and seven years ago";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first, last;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first = </a:t>
            </a:r>
            <a:r>
              <a:rPr lang="en-US" sz="1600" b="1" smtClean="0">
                <a:solidFill>
                  <a:srgbClr val="FF3300"/>
                </a:solidFill>
                <a:latin typeface="Courier New" pitchFamily="49" charset="0"/>
              </a:rPr>
              <a:t>str.indexOf('r')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last = </a:t>
            </a:r>
            <a:r>
              <a:rPr lang="en-US" sz="1600" b="1" smtClean="0">
                <a:solidFill>
                  <a:srgbClr val="FF3300"/>
                </a:solidFill>
                <a:latin typeface="Courier New" pitchFamily="49" charset="0"/>
              </a:rPr>
              <a:t>str.lastIndexOf('r')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System.out.println("The letter r first appears at 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        + "position " + first);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System.out.println("The letter r last appears at 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       + "position " + last);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String str = "and a one and a two and a three";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int position;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System.out.println("The word and appears at the 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                 + "following locations.");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position = str.indexOf("and");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while (position != -1)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System.out.println(position);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  position = str.indexOf("and", position + 1);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}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990600" y="3505200"/>
            <a:ext cx="701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458200" cy="609600"/>
          </a:xfrm>
        </p:spPr>
        <p:txBody>
          <a:bodyPr/>
          <a:lstStyle/>
          <a:p>
            <a:pPr eaLnBrk="1" hangingPunct="1"/>
            <a:r>
              <a:rPr lang="en-US" sz="3000" smtClean="0">
                <a:latin typeface="Courier New" pitchFamily="49" charset="0"/>
              </a:rPr>
              <a:t>String</a:t>
            </a:r>
            <a:r>
              <a:rPr lang="en-US" sz="3000" smtClean="0"/>
              <a:t> Methods For Getting Character Or Substring Location</a:t>
            </a: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447800"/>
            <a:ext cx="7551738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41938" y="985838"/>
            <a:ext cx="2819400" cy="4619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</a:rPr>
              <a:t>See Table 9-4</a:t>
            </a:r>
          </a:p>
        </p:txBody>
      </p:sp>
    </p:spTree>
    <p:extLst>
      <p:ext uri="{BB962C8B-B14F-4D97-AF65-F5344CB8AC3E}">
        <p14:creationId xmlns:p14="http://schemas.microsoft.com/office/powerpoint/2010/main" val="29092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458200" cy="609600"/>
          </a:xfrm>
        </p:spPr>
        <p:txBody>
          <a:bodyPr/>
          <a:lstStyle/>
          <a:p>
            <a:pPr eaLnBrk="1" hangingPunct="1"/>
            <a:r>
              <a:rPr lang="en-US" sz="3000" smtClean="0">
                <a:latin typeface="Courier New" pitchFamily="49" charset="0"/>
              </a:rPr>
              <a:t>String</a:t>
            </a:r>
            <a:r>
              <a:rPr lang="en-US" sz="3000" smtClean="0"/>
              <a:t> Methods For Getting Character Or Substring Location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676400"/>
            <a:ext cx="7513638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620000" y="3124200"/>
            <a:ext cx="503238" cy="152400"/>
          </a:xfrm>
          <a:prstGeom prst="rect">
            <a:avLst/>
          </a:prstGeom>
          <a:solidFill>
            <a:srgbClr val="FFFF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91000" y="3352800"/>
            <a:ext cx="503238" cy="152400"/>
          </a:xfrm>
          <a:prstGeom prst="rect">
            <a:avLst/>
          </a:prstGeom>
          <a:solidFill>
            <a:srgbClr val="FFFF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86238" y="5715000"/>
            <a:ext cx="766762" cy="152400"/>
          </a:xfrm>
          <a:prstGeom prst="rect">
            <a:avLst/>
          </a:prstGeom>
          <a:solidFill>
            <a:srgbClr val="FFFF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03838" y="990600"/>
            <a:ext cx="2819400" cy="461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</a:rPr>
              <a:t>See Table 9-4</a:t>
            </a:r>
          </a:p>
        </p:txBody>
      </p:sp>
    </p:spTree>
    <p:extLst>
      <p:ext uri="{BB962C8B-B14F-4D97-AF65-F5344CB8AC3E}">
        <p14:creationId xmlns:p14="http://schemas.microsoft.com/office/powerpoint/2010/main" val="18026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Extracting Substrings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class provides methods to extract substrings in a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substring</a:t>
            </a:r>
            <a:r>
              <a:rPr lang="en-US" sz="2400" dirty="0" smtClean="0"/>
              <a:t> method returns a substring beginning at a </a:t>
            </a:r>
            <a:r>
              <a:rPr lang="en-US" sz="2400" dirty="0" smtClean="0">
                <a:solidFill>
                  <a:srgbClr val="FF0000"/>
                </a:solidFill>
              </a:rPr>
              <a:t>start location </a:t>
            </a:r>
            <a:r>
              <a:rPr lang="en-US" sz="2400" dirty="0" smtClean="0"/>
              <a:t>and an optional </a:t>
            </a:r>
            <a:r>
              <a:rPr lang="en-US" sz="2400" dirty="0" smtClean="0">
                <a:solidFill>
                  <a:srgbClr val="FF0000"/>
                </a:solidFill>
              </a:rPr>
              <a:t>ending location</a:t>
            </a:r>
            <a:r>
              <a:rPr lang="en-US" sz="2400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fullName</a:t>
            </a:r>
            <a:r>
              <a:rPr lang="en-US" sz="2000" b="1" dirty="0" smtClean="0">
                <a:latin typeface="Courier New" pitchFamily="49" charset="0"/>
              </a:rPr>
              <a:t> = "Cynthia Susan Smith";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lastName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fullName.substring</a:t>
            </a:r>
            <a:r>
              <a:rPr lang="en-US" sz="2000" b="1" dirty="0" smtClean="0">
                <a:latin typeface="Courier New" pitchFamily="49" charset="0"/>
              </a:rPr>
              <a:t>(14);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("The full name is "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+ </a:t>
            </a:r>
            <a:r>
              <a:rPr lang="en-US" sz="2000" b="1" dirty="0" err="1" smtClean="0">
                <a:latin typeface="Courier New" pitchFamily="49" charset="0"/>
              </a:rPr>
              <a:t>fullName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("The last name is "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+ </a:t>
            </a:r>
            <a:r>
              <a:rPr lang="en-US" sz="2000" b="1" dirty="0" err="1" smtClean="0">
                <a:latin typeface="Courier New" pitchFamily="49" charset="0"/>
              </a:rPr>
              <a:t>lastName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0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Extracting Substrings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19200" y="2590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Address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800600" y="2590800"/>
            <a:ext cx="3429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“Cynthia Susan Smith”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533400" y="18288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fullName</a:t>
            </a:r>
            <a:r>
              <a:rPr lang="en-US" sz="1800"/>
              <a:t> variable holds the address of a </a:t>
            </a:r>
            <a:r>
              <a:rPr lang="en-US" sz="1800">
                <a:latin typeface="Courier New" pitchFamily="49" charset="0"/>
              </a:rPr>
              <a:t>String</a:t>
            </a:r>
            <a:r>
              <a:rPr lang="en-US" sz="1800"/>
              <a:t> object.</a:t>
            </a:r>
          </a:p>
        </p:txBody>
      </p:sp>
      <p:cxnSp>
        <p:nvCxnSpPr>
          <p:cNvPr id="19463" name="AutoShape 12"/>
          <p:cNvCxnSpPr>
            <a:cxnSpLocks noChangeShapeType="1"/>
            <a:stCxn id="19460" idx="3"/>
            <a:endCxn id="19461" idx="1"/>
          </p:cNvCxnSpPr>
          <p:nvPr/>
        </p:nvCxnSpPr>
        <p:spPr bwMode="auto">
          <a:xfrm>
            <a:off x="2514600" y="27813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219200" y="4572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Address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00600" y="4572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“Smith”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85800" y="37338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lastName</a:t>
            </a:r>
            <a:r>
              <a:rPr lang="en-US" sz="1800"/>
              <a:t> variable holds the address of a </a:t>
            </a:r>
            <a:r>
              <a:rPr lang="en-US" sz="1800">
                <a:latin typeface="Courier New" pitchFamily="49" charset="0"/>
              </a:rPr>
              <a:t>String</a:t>
            </a:r>
            <a:r>
              <a:rPr lang="en-US" sz="1800"/>
              <a:t> object.</a:t>
            </a:r>
          </a:p>
        </p:txBody>
      </p:sp>
      <p:cxnSp>
        <p:nvCxnSpPr>
          <p:cNvPr id="19467" name="AutoShape 13"/>
          <p:cNvCxnSpPr>
            <a:cxnSpLocks noChangeShapeType="1"/>
            <a:stCxn id="19464" idx="3"/>
            <a:endCxn id="19465" idx="1"/>
          </p:cNvCxnSpPr>
          <p:nvPr/>
        </p:nvCxnSpPr>
        <p:spPr bwMode="auto">
          <a:xfrm>
            <a:off x="2514600" y="47625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86400" y="2667000"/>
            <a:ext cx="2133600" cy="1905000"/>
            <a:chOff x="3456" y="1680"/>
            <a:chExt cx="1344" cy="1200"/>
          </a:xfrm>
        </p:grpSpPr>
        <p:sp>
          <p:nvSpPr>
            <p:cNvPr id="19469" name="Rectangle 14"/>
            <p:cNvSpPr>
              <a:spLocks noChangeArrowheads="1"/>
            </p:cNvSpPr>
            <p:nvPr/>
          </p:nvSpPr>
          <p:spPr bwMode="auto">
            <a:xfrm>
              <a:off x="4368" y="1680"/>
              <a:ext cx="432" cy="1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70" name="AutoShape 16"/>
            <p:cNvCxnSpPr>
              <a:cxnSpLocks noChangeShapeType="1"/>
              <a:stCxn id="19469" idx="2"/>
              <a:endCxn id="19465" idx="0"/>
            </p:cNvCxnSpPr>
            <p:nvPr/>
          </p:nvCxnSpPr>
          <p:spPr bwMode="auto">
            <a:xfrm flipH="1">
              <a:off x="3456" y="1846"/>
              <a:ext cx="1128" cy="103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59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Extracting Characters to Arrays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class provides methods to extract substrings in a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object and store them in </a:t>
            </a:r>
            <a:r>
              <a:rPr lang="en-US" sz="2800" dirty="0" smtClean="0">
                <a:latin typeface="Courier New" pitchFamily="49" charset="0"/>
              </a:rPr>
              <a:t>char</a:t>
            </a:r>
            <a:r>
              <a:rPr lang="en-US" sz="2800" dirty="0" smtClean="0"/>
              <a:t> arrays.</a:t>
            </a:r>
          </a:p>
          <a:p>
            <a:pPr lvl="1" eaLnBrk="1" hangingPunct="1"/>
            <a:r>
              <a:rPr lang="en-US" sz="2400" dirty="0" err="1" smtClean="0">
                <a:latin typeface="Courier New" pitchFamily="49" charset="0"/>
              </a:rPr>
              <a:t>getChars</a:t>
            </a:r>
            <a:endParaRPr lang="en-US" sz="2400" dirty="0" smtClean="0">
              <a:latin typeface="Courier New" pitchFamily="49" charset="0"/>
            </a:endParaRPr>
          </a:p>
          <a:p>
            <a:pPr lvl="2" eaLnBrk="1" hangingPunct="1"/>
            <a:r>
              <a:rPr lang="en-US" sz="2000" dirty="0" smtClean="0"/>
              <a:t>Stores a substring in a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en-US" sz="2000" dirty="0" smtClean="0">
                <a:solidFill>
                  <a:srgbClr val="FF0000"/>
                </a:solidFill>
              </a:rPr>
              <a:t> array</a:t>
            </a:r>
          </a:p>
          <a:p>
            <a:pPr lvl="1" eaLnBrk="1" hangingPunct="1"/>
            <a:r>
              <a:rPr lang="en-US" sz="2400" dirty="0" err="1" smtClean="0">
                <a:latin typeface="Courier New" pitchFamily="49" charset="0"/>
              </a:rPr>
              <a:t>toCharArray</a:t>
            </a:r>
            <a:endParaRPr lang="en-US" sz="2400" dirty="0" smtClean="0">
              <a:latin typeface="Courier New" pitchFamily="49" charset="0"/>
            </a:endParaRPr>
          </a:p>
          <a:p>
            <a:pPr lvl="2" eaLnBrk="1" hangingPunct="1"/>
            <a:r>
              <a:rPr lang="en-US" sz="2000" dirty="0" smtClean="0"/>
              <a:t>Returns the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object’s contents in an </a:t>
            </a:r>
            <a:r>
              <a:rPr lang="en-US" sz="2000" dirty="0" smtClean="0">
                <a:solidFill>
                  <a:srgbClr val="FF0000"/>
                </a:solidFill>
              </a:rPr>
              <a:t>array of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char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values.</a:t>
            </a:r>
          </a:p>
          <a:p>
            <a:pPr eaLnBrk="1" hangingPunct="1"/>
            <a:r>
              <a:rPr lang="en-US" sz="2800" dirty="0" smtClean="0"/>
              <a:t>Example: </a:t>
            </a:r>
            <a:r>
              <a:rPr lang="en-US" sz="2800" dirty="0" smtClean="0">
                <a:hlinkClick r:id="rId3" action="ppaction://hlinkfile"/>
              </a:rPr>
              <a:t>StringAnalyzer.java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037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62247"/>
            <a:ext cx="3676650" cy="1738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02943"/>
            <a:ext cx="4648200" cy="1469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0"/>
            <a:ext cx="3733800" cy="68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1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"/>
            <a:ext cx="7027497" cy="4876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029200"/>
            <a:ext cx="7124700" cy="16859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9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Modified Strings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class provides methods to return modified </a:t>
            </a:r>
            <a:r>
              <a:rPr lang="en-US" sz="2800" dirty="0" smtClean="0">
                <a:latin typeface="Courier New" pitchFamily="49" charset="0"/>
              </a:rPr>
              <a:t>String</a:t>
            </a:r>
            <a:r>
              <a:rPr lang="en-US" sz="2800" dirty="0" smtClean="0"/>
              <a:t>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concat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Returns 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 that is the concatenation of two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objects.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replace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Returns 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 with all occurrences of one character being replaced by another character.</a:t>
            </a:r>
            <a:br>
              <a:rPr lang="en-US" sz="2000" dirty="0" smtClean="0"/>
            </a:b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trim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Returns 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 with all leading and trailing whitespace characters removed.</a:t>
            </a:r>
          </a:p>
        </p:txBody>
      </p:sp>
    </p:spTree>
    <p:extLst>
      <p:ext uri="{BB962C8B-B14F-4D97-AF65-F5344CB8AC3E}">
        <p14:creationId xmlns:p14="http://schemas.microsoft.com/office/powerpoint/2010/main" val="23877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"/>
            <a:ext cx="7115175" cy="34671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14725"/>
            <a:ext cx="7105650" cy="3343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792162" y="1771650"/>
            <a:ext cx="579438" cy="209550"/>
          </a:xfrm>
          <a:prstGeom prst="rect">
            <a:avLst/>
          </a:prstGeom>
          <a:solidFill>
            <a:srgbClr val="FFFF00">
              <a:alpha val="3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38238"/>
            <a:ext cx="7162800" cy="45815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15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153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Module 15 discusses the following main topics:</a:t>
            </a:r>
          </a:p>
          <a:p>
            <a:pPr lvl="1" eaLnBrk="1" hangingPunct="1"/>
            <a:r>
              <a:rPr lang="en-US" sz="2400" dirty="0" smtClean="0"/>
              <a:t>9.1 - Introduction to Wrapper Classes</a:t>
            </a:r>
          </a:p>
          <a:p>
            <a:pPr lvl="1" eaLnBrk="1" hangingPunct="1"/>
            <a:r>
              <a:rPr lang="en-US" sz="2400" dirty="0" smtClean="0"/>
              <a:t>9.2 - Character Testing and Conversion with the Character Class</a:t>
            </a:r>
          </a:p>
          <a:p>
            <a:pPr lvl="1" eaLnBrk="1" hangingPunct="1"/>
            <a:r>
              <a:rPr lang="en-US" sz="2400" dirty="0" smtClean="0"/>
              <a:t>9.3 - More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Methods</a:t>
            </a:r>
          </a:p>
          <a:p>
            <a:pPr lvl="1" eaLnBrk="1" hangingPunct="1"/>
            <a:r>
              <a:rPr lang="en-US" sz="2400" dirty="0" smtClean="0"/>
              <a:t>9.4 - 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</a:t>
            </a:r>
          </a:p>
          <a:p>
            <a:pPr lvl="1" eaLnBrk="1" hangingPunct="1"/>
            <a:r>
              <a:rPr lang="en-US" sz="2400" dirty="0" smtClean="0"/>
              <a:t>9.5 - The </a:t>
            </a:r>
            <a:r>
              <a:rPr lang="en-US" sz="2400" dirty="0" err="1" smtClean="0">
                <a:latin typeface="Courier New" pitchFamily="49" charset="0"/>
              </a:rPr>
              <a:t>StringTokenizer</a:t>
            </a:r>
            <a:r>
              <a:rPr lang="en-US" sz="2400" dirty="0" smtClean="0"/>
              <a:t> Class</a:t>
            </a:r>
          </a:p>
          <a:p>
            <a:pPr lvl="1" eaLnBrk="1" hangingPunct="1"/>
            <a:r>
              <a:rPr lang="en-US" sz="2400" dirty="0" smtClean="0"/>
              <a:t>9.6 - Wrapper Classes for the Numeric Data Types</a:t>
            </a:r>
          </a:p>
          <a:p>
            <a:pPr lvl="1" eaLnBrk="1" hangingPunct="1"/>
            <a:r>
              <a:rPr lang="en-US" sz="2400" dirty="0" smtClean="0"/>
              <a:t>9.7 - Focus on Problem Solving: The </a:t>
            </a:r>
            <a:r>
              <a:rPr lang="en-US" sz="2400" dirty="0" err="1" smtClean="0">
                <a:latin typeface="Courier New" pitchFamily="49" charset="0"/>
              </a:rPr>
              <a:t>TestScoreReader</a:t>
            </a:r>
            <a:r>
              <a:rPr lang="en-US" sz="2400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326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valueOf</a:t>
            </a:r>
            <a:r>
              <a:rPr lang="en-US" smtClean="0"/>
              <a:t> Methods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13725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 class provides several overloaded </a:t>
            </a:r>
            <a:r>
              <a:rPr lang="en-US" sz="2400" smtClean="0">
                <a:latin typeface="Courier New" pitchFamily="49" charset="0"/>
              </a:rPr>
              <a:t>valueOf</a:t>
            </a:r>
            <a:r>
              <a:rPr lang="en-US" sz="2400" smtClean="0"/>
              <a:t> methods.</a:t>
            </a:r>
          </a:p>
          <a:p>
            <a:pPr eaLnBrk="1" hangingPunct="1"/>
            <a:r>
              <a:rPr lang="en-US" sz="2400" smtClean="0"/>
              <a:t>They return a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 object representation of</a:t>
            </a:r>
          </a:p>
          <a:p>
            <a:pPr lvl="1" eaLnBrk="1" hangingPunct="1"/>
            <a:r>
              <a:rPr lang="en-US" sz="2400" smtClean="0"/>
              <a:t>a primitive value or</a:t>
            </a:r>
          </a:p>
          <a:p>
            <a:pPr lvl="1" eaLnBrk="1" hangingPunct="1"/>
            <a:r>
              <a:rPr lang="en-US" sz="2400" smtClean="0"/>
              <a:t>a character array.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String.valueOf(true) will return "true".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String.valueOf(5.0) will return "5.0".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String.valueOf(‘C’) will return "C".</a:t>
            </a:r>
          </a:p>
        </p:txBody>
      </p:sp>
    </p:spTree>
    <p:extLst>
      <p:ext uri="{BB962C8B-B14F-4D97-AF65-F5344CB8AC3E}">
        <p14:creationId xmlns:p14="http://schemas.microsoft.com/office/powerpoint/2010/main" val="1622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010400" cy="4064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51066"/>
            <a:ext cx="6934200" cy="270693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3124200" y="5029200"/>
            <a:ext cx="1447800" cy="228600"/>
          </a:xfrm>
          <a:prstGeom prst="rect">
            <a:avLst/>
          </a:prstGeom>
          <a:solidFill>
            <a:srgbClr val="FFFF00">
              <a:alpha val="32941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boolean</a:t>
            </a:r>
            <a:r>
              <a:rPr lang="en-US" sz="1800" b="1" dirty="0" smtClean="0">
                <a:latin typeface="Courier New" pitchFamily="49" charset="0"/>
              </a:rPr>
              <a:t> b = true;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char [] letters = { 'a', 'b', 'c', 'd', 'e'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double d = 2.4981567;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7;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String.valueOf</a:t>
            </a:r>
            <a:r>
              <a:rPr lang="en-US" sz="1800" b="1" dirty="0" smtClean="0">
                <a:latin typeface="Courier New" pitchFamily="49" charset="0"/>
              </a:rPr>
              <a:t>(b));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String.valueOf</a:t>
            </a:r>
            <a:r>
              <a:rPr lang="en-US" sz="1800" b="1" dirty="0" smtClean="0">
                <a:latin typeface="Courier New" pitchFamily="49" charset="0"/>
              </a:rPr>
              <a:t>(letters));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String.valueOf</a:t>
            </a:r>
            <a:r>
              <a:rPr lang="en-US" sz="1800" b="1" dirty="0" smtClean="0">
                <a:latin typeface="Courier New" pitchFamily="49" charset="0"/>
              </a:rPr>
              <a:t>(letters, 1, 3));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String.valueOf</a:t>
            </a:r>
            <a:r>
              <a:rPr lang="en-US" sz="1800" b="1" dirty="0" smtClean="0">
                <a:latin typeface="Courier New" pitchFamily="49" charset="0"/>
              </a:rPr>
              <a:t>(d));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String.valueOf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));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81000" y="228600"/>
            <a:ext cx="7467616" cy="1073150"/>
            <a:chOff x="480" y="1680"/>
            <a:chExt cx="4704" cy="676"/>
          </a:xfrm>
        </p:grpSpPr>
        <p:pic>
          <p:nvPicPr>
            <p:cNvPr id="6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382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What is the output from the following?</a:t>
              </a:r>
            </a:p>
            <a:p>
              <a:pPr algn="l"/>
              <a:r>
                <a:rPr lang="en-US" dirty="0" smtClean="0"/>
                <a:t>Check the API if needed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43000" y="4284041"/>
            <a:ext cx="3985386" cy="2040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Produces the following output: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true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abcde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bcd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2.4981567</a:t>
            </a:r>
          </a:p>
          <a:p>
            <a:pPr lvl="1" algn="l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7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StringBuilder</a:t>
            </a:r>
            <a:r>
              <a:rPr lang="en-US" dirty="0" smtClean="0"/>
              <a:t> Class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6002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is similar to the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class.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However, you may </a:t>
            </a:r>
            <a:r>
              <a:rPr lang="en-US" sz="2400" dirty="0" smtClean="0">
                <a:solidFill>
                  <a:srgbClr val="FF0000"/>
                </a:solidFill>
              </a:rPr>
              <a:t>change the contents </a:t>
            </a:r>
            <a:r>
              <a:rPr lang="en-US" sz="2400" dirty="0" smtClean="0"/>
              <a:t>of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can change specific characters,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insert characters,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delete characters,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perform other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object will </a:t>
            </a:r>
            <a:r>
              <a:rPr lang="en-US" sz="2400" dirty="0" smtClean="0">
                <a:solidFill>
                  <a:srgbClr val="FF0000"/>
                </a:solidFill>
              </a:rPr>
              <a:t>grow or shrink in size</a:t>
            </a:r>
            <a:r>
              <a:rPr lang="en-US" sz="2400" dirty="0" smtClean="0"/>
              <a:t>, as needed, to accommodate the changes.</a:t>
            </a:r>
          </a:p>
        </p:txBody>
      </p:sp>
    </p:spTree>
    <p:extLst>
      <p:ext uri="{BB962C8B-B14F-4D97-AF65-F5344CB8AC3E}">
        <p14:creationId xmlns:p14="http://schemas.microsoft.com/office/powerpoint/2010/main" val="2908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38100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urier New" pitchFamily="49" charset="0"/>
              </a:rPr>
              <a:t>StringBuilder</a:t>
            </a:r>
            <a:r>
              <a:rPr lang="en-US" dirty="0" smtClean="0"/>
              <a:t> Constructors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latin typeface="Courier New" pitchFamily="49" charset="0"/>
              </a:rPr>
              <a:t>StringBuilder</a:t>
            </a:r>
            <a:r>
              <a:rPr lang="en-US" sz="2000" dirty="0" smtClean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en-US" sz="1800" dirty="0" smtClean="0"/>
              <a:t>This constructor gives the object enough storage space to hold 16 characters.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000" dirty="0" err="1" smtClean="0">
                <a:latin typeface="Courier New" pitchFamily="49" charset="0"/>
              </a:rPr>
              <a:t>StringBuilder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length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US" sz="1800" dirty="0" smtClean="0"/>
              <a:t>This constructor gives the object enough storage space to hold </a:t>
            </a:r>
            <a:r>
              <a:rPr lang="en-US" sz="1800" i="1" dirty="0" smtClean="0">
                <a:latin typeface="Courier New" pitchFamily="49" charset="0"/>
              </a:rPr>
              <a:t>length</a:t>
            </a:r>
            <a:r>
              <a:rPr lang="en-US" sz="1800" i="1" dirty="0" smtClean="0"/>
              <a:t> </a:t>
            </a:r>
            <a:r>
              <a:rPr lang="en-US" sz="1800" dirty="0" smtClean="0"/>
              <a:t>characters.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000" dirty="0" err="1" smtClean="0">
                <a:latin typeface="Courier New" pitchFamily="49" charset="0"/>
              </a:rPr>
              <a:t>StringBuilder</a:t>
            </a:r>
            <a:r>
              <a:rPr lang="en-US" sz="2000" dirty="0" smtClean="0">
                <a:latin typeface="Courier New" pitchFamily="49" charset="0"/>
              </a:rPr>
              <a:t>(String </a:t>
            </a:r>
            <a:r>
              <a:rPr lang="en-US" sz="2000" i="1" dirty="0" err="1" smtClean="0">
                <a:latin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US" sz="1800" dirty="0" smtClean="0"/>
              <a:t>This constructor initializes the object with the string in </a:t>
            </a:r>
            <a:r>
              <a:rPr lang="en-US" sz="1800" i="1" dirty="0" smtClean="0">
                <a:latin typeface="Courier New" pitchFamily="49" charset="0"/>
              </a:rPr>
              <a:t>str</a:t>
            </a:r>
            <a:r>
              <a:rPr lang="en-US" sz="1800" dirty="0" smtClean="0"/>
              <a:t>. </a:t>
            </a:r>
          </a:p>
          <a:p>
            <a:pPr lvl="1" eaLnBrk="1" hangingPunct="1"/>
            <a:r>
              <a:rPr lang="en-US" sz="1800" dirty="0" smtClean="0"/>
              <a:t>The object will have at least enough storage space to hold the string in </a:t>
            </a:r>
            <a:r>
              <a:rPr lang="en-US" sz="1800" i="1" dirty="0" smtClean="0">
                <a:latin typeface="Courier New" pitchFamily="49" charset="0"/>
              </a:rPr>
              <a:t>str</a:t>
            </a:r>
            <a:r>
              <a:rPr lang="en-US" sz="18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95750"/>
            <a:ext cx="7439025" cy="27622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51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Other </a:t>
            </a:r>
            <a:r>
              <a:rPr lang="en-US" sz="3200" smtClean="0">
                <a:latin typeface="Courier New" pitchFamily="49" charset="0"/>
              </a:rPr>
              <a:t>StringBuilder</a:t>
            </a:r>
            <a:r>
              <a:rPr lang="en-US" sz="3200" smtClean="0"/>
              <a:t> Methods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The String</a:t>
            </a:r>
            <a:r>
              <a:rPr lang="en-US" sz="2400" smtClean="0"/>
              <a:t> and </a:t>
            </a:r>
            <a:r>
              <a:rPr lang="en-US" sz="2400" smtClean="0">
                <a:latin typeface="Courier New" pitchFamily="49" charset="0"/>
              </a:rPr>
              <a:t>StringBuilder</a:t>
            </a:r>
            <a:r>
              <a:rPr lang="en-US" sz="2400" smtClean="0"/>
              <a:t> also have common methods: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char charAt(int </a:t>
            </a:r>
            <a:r>
              <a:rPr lang="en-US" sz="2000" b="1" i="1" smtClean="0">
                <a:latin typeface="Courier New" pitchFamily="49" charset="0"/>
              </a:rPr>
              <a:t>position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void getChars(int </a:t>
            </a:r>
            <a:r>
              <a:rPr lang="en-US" sz="2000" b="1" i="1" smtClean="0">
                <a:latin typeface="Courier New" pitchFamily="49" charset="0"/>
              </a:rPr>
              <a:t>start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end,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 char[] </a:t>
            </a:r>
            <a:r>
              <a:rPr lang="en-US" sz="2000" b="1" i="1" smtClean="0">
                <a:latin typeface="Courier New" pitchFamily="49" charset="0"/>
              </a:rPr>
              <a:t>array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arrayStart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indexOf(String </a:t>
            </a:r>
            <a:r>
              <a:rPr lang="en-US" sz="2000" b="1" i="1" smtClean="0">
                <a:latin typeface="Courier New" pitchFamily="49" charset="0"/>
              </a:rPr>
              <a:t>str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indexOf(String </a:t>
            </a:r>
            <a:r>
              <a:rPr lang="en-US" sz="2000" b="1" i="1" smtClean="0">
                <a:latin typeface="Courier New" pitchFamily="49" charset="0"/>
              </a:rPr>
              <a:t>str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start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lastIndexOf(String </a:t>
            </a:r>
            <a:r>
              <a:rPr lang="en-US" sz="2000" b="1" i="1" smtClean="0">
                <a:latin typeface="Courier New" pitchFamily="49" charset="0"/>
              </a:rPr>
              <a:t>str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lastIndexOf(String </a:t>
            </a:r>
            <a:r>
              <a:rPr lang="en-US" sz="2000" b="1" i="1" smtClean="0">
                <a:latin typeface="Courier New" pitchFamily="49" charset="0"/>
              </a:rPr>
              <a:t>str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start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length()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 substring(int </a:t>
            </a:r>
            <a:r>
              <a:rPr lang="en-US" sz="2000" b="1" i="1" smtClean="0">
                <a:latin typeface="Courier New" pitchFamily="49" charset="0"/>
              </a:rPr>
              <a:t>start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String substring(int </a:t>
            </a:r>
            <a:r>
              <a:rPr lang="en-US" sz="2000" b="1" i="1" smtClean="0">
                <a:latin typeface="Courier New" pitchFamily="49" charset="0"/>
              </a:rPr>
              <a:t>start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end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9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sz="3000" smtClean="0"/>
              <a:t>Appending to a </a:t>
            </a:r>
            <a:r>
              <a:rPr lang="en-US" sz="3000" smtClean="0">
                <a:latin typeface="Courier New" pitchFamily="49" charset="0"/>
              </a:rPr>
              <a:t>StringBuilder</a:t>
            </a:r>
            <a:r>
              <a:rPr lang="en-US" sz="3000" smtClean="0"/>
              <a:t> Object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has several overloaded versions of a method named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append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They append a string representation of their argument to the calling object’s current contents.</a:t>
            </a:r>
          </a:p>
          <a:p>
            <a:pPr eaLnBrk="1" hangingPunct="1"/>
            <a:r>
              <a:rPr lang="en-US" sz="2400" dirty="0" smtClean="0"/>
              <a:t>The general form of the </a:t>
            </a:r>
            <a:r>
              <a:rPr lang="en-US" sz="2400" dirty="0" smtClean="0">
                <a:latin typeface="Courier New" pitchFamily="49" charset="0"/>
              </a:rPr>
              <a:t>append</a:t>
            </a:r>
            <a:r>
              <a:rPr lang="en-US" sz="2400" dirty="0" smtClean="0"/>
              <a:t> method is:</a:t>
            </a:r>
          </a:p>
          <a:p>
            <a:pPr lvl="1" eaLnBrk="1" hangingPunct="1">
              <a:buFontTx/>
              <a:buNone/>
            </a:pPr>
            <a:r>
              <a:rPr lang="en-US" sz="1800" b="1" i="1" dirty="0" err="1" smtClean="0">
                <a:latin typeface="Courier New" pitchFamily="49" charset="0"/>
              </a:rPr>
              <a:t>object.</a:t>
            </a:r>
            <a:r>
              <a:rPr lang="en-US" sz="1800" b="1" dirty="0" err="1" smtClean="0">
                <a:latin typeface="Courier New" pitchFamily="49" charset="0"/>
              </a:rPr>
              <a:t>append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i="1" dirty="0" smtClean="0">
                <a:latin typeface="Courier New" pitchFamily="49" charset="0"/>
              </a:rPr>
              <a:t>item</a:t>
            </a:r>
            <a:r>
              <a:rPr lang="en-US" sz="1800" b="1" dirty="0" smtClean="0">
                <a:latin typeface="Courier New" pitchFamily="49" charset="0"/>
              </a:rPr>
              <a:t>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sz="2400" dirty="0" smtClean="0"/>
              <a:t>where </a:t>
            </a:r>
            <a:r>
              <a:rPr lang="en-US" sz="2400" i="1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 is an instance of 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and </a:t>
            </a:r>
            <a:r>
              <a:rPr lang="en-US" sz="2400" i="1" dirty="0" smtClean="0">
                <a:latin typeface="Courier New" pitchFamily="49" charset="0"/>
              </a:rPr>
              <a:t>item</a:t>
            </a:r>
            <a:r>
              <a:rPr lang="en-US" sz="2400" dirty="0" smtClean="0"/>
              <a:t> is:</a:t>
            </a:r>
          </a:p>
          <a:p>
            <a:pPr lvl="2" eaLnBrk="1" hangingPunct="1"/>
            <a:r>
              <a:rPr lang="en-US" sz="2000" dirty="0" smtClean="0"/>
              <a:t>a primitive literal or variable.</a:t>
            </a:r>
          </a:p>
          <a:p>
            <a:pPr lvl="2" eaLnBrk="1" hangingPunct="1"/>
            <a:r>
              <a:rPr lang="en-US" sz="2000" dirty="0" smtClean="0"/>
              <a:t>a char  array, or</a:t>
            </a:r>
          </a:p>
          <a:p>
            <a:pPr lvl="2" eaLnBrk="1" hangingPunct="1"/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literal or object.</a:t>
            </a:r>
          </a:p>
        </p:txBody>
      </p:sp>
    </p:spTree>
    <p:extLst>
      <p:ext uri="{BB962C8B-B14F-4D97-AF65-F5344CB8AC3E}">
        <p14:creationId xmlns:p14="http://schemas.microsoft.com/office/powerpoint/2010/main" val="4166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52400"/>
            <a:ext cx="7896373" cy="6096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98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After the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append</a:t>
            </a:r>
            <a:r>
              <a:rPr lang="en-US" sz="2400" dirty="0" smtClean="0"/>
              <a:t> method is called, a string representation of </a:t>
            </a:r>
            <a:r>
              <a:rPr lang="en-US" sz="2400" i="1" dirty="0" smtClean="0">
                <a:latin typeface="Courier New" pitchFamily="49" charset="0"/>
              </a:rPr>
              <a:t>item</a:t>
            </a:r>
            <a:r>
              <a:rPr lang="en-US" sz="2400" i="1" dirty="0" smtClean="0"/>
              <a:t> </a:t>
            </a:r>
            <a:r>
              <a:rPr lang="en-US" sz="2400" dirty="0" smtClean="0"/>
              <a:t>will be appended to </a:t>
            </a:r>
            <a:r>
              <a:rPr lang="en-US" sz="2400" i="1" dirty="0" smtClean="0">
                <a:latin typeface="Courier New" pitchFamily="49" charset="0"/>
              </a:rPr>
              <a:t>object</a:t>
            </a:r>
            <a:r>
              <a:rPr lang="en-US" sz="2400" dirty="0" smtClean="0"/>
              <a:t>’s contents.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StringBuilder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 = new </a:t>
            </a:r>
            <a:r>
              <a:rPr lang="en-US" sz="1800" b="1" dirty="0" err="1" smtClean="0">
                <a:latin typeface="Courier New" pitchFamily="49" charset="0"/>
              </a:rPr>
              <a:t>StringBuilder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str.append</a:t>
            </a:r>
            <a:r>
              <a:rPr lang="en-US" sz="1800" b="1" dirty="0" smtClean="0">
                <a:latin typeface="Courier New" pitchFamily="49" charset="0"/>
              </a:rPr>
              <a:t>("We sold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str.append</a:t>
            </a:r>
            <a:r>
              <a:rPr lang="en-US" sz="1800" b="1" dirty="0" smtClean="0">
                <a:latin typeface="Courier New" pitchFamily="49" charset="0"/>
              </a:rPr>
              <a:t>(12);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str.append</a:t>
            </a:r>
            <a:r>
              <a:rPr lang="en-US" sz="1800" b="1" dirty="0" smtClean="0">
                <a:latin typeface="Courier New" pitchFamily="49" charset="0"/>
              </a:rPr>
              <a:t>(" doughnuts for $");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str.append</a:t>
            </a:r>
            <a:r>
              <a:rPr lang="en-US" sz="1800" b="1" dirty="0" smtClean="0">
                <a:latin typeface="Courier New" pitchFamily="49" charset="0"/>
              </a:rPr>
              <a:t>(15.95);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Minion-Regular" charset="0"/>
              </a:rPr>
              <a:t>This code will produce the following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We sold 12 doughnuts for $15.95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000" smtClean="0"/>
              <a:t>Appending to a </a:t>
            </a:r>
            <a:r>
              <a:rPr lang="en-US" sz="3000" smtClean="0">
                <a:latin typeface="Courier New" pitchFamily="49" charset="0"/>
              </a:rPr>
              <a:t>StringBuilder</a:t>
            </a:r>
            <a:r>
              <a:rPr lang="en-US" sz="300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119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also has several overloaded versions of a method named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insert</a:t>
            </a:r>
          </a:p>
          <a:p>
            <a:pPr eaLnBrk="1" hangingPunct="1"/>
            <a:r>
              <a:rPr lang="en-US" sz="2400" dirty="0" smtClean="0"/>
              <a:t>These methods accept two arguments: </a:t>
            </a:r>
          </a:p>
          <a:p>
            <a:pPr lvl="1" eaLnBrk="1" hangingPunct="1"/>
            <a:r>
              <a:rPr lang="en-US" sz="2000" dirty="0" smtClean="0"/>
              <a:t>an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/>
              <a:t> that specifies the position to begin insertion, and</a:t>
            </a:r>
          </a:p>
          <a:p>
            <a:pPr lvl="1" eaLnBrk="1" hangingPunct="1"/>
            <a:r>
              <a:rPr lang="en-US" sz="2000" dirty="0" smtClean="0"/>
              <a:t>the value to be inserted.</a:t>
            </a:r>
          </a:p>
          <a:p>
            <a:pPr eaLnBrk="1" hangingPunct="1"/>
            <a:r>
              <a:rPr lang="en-US" sz="2400" dirty="0" smtClean="0"/>
              <a:t>The value to be inserted may be</a:t>
            </a:r>
          </a:p>
          <a:p>
            <a:pPr lvl="1" eaLnBrk="1" hangingPunct="1"/>
            <a:r>
              <a:rPr lang="en-US" sz="2000" dirty="0" smtClean="0"/>
              <a:t>a primitive literal or variable.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</a:rPr>
              <a:t>char</a:t>
            </a:r>
            <a:r>
              <a:rPr lang="en-US" sz="2000" dirty="0" smtClean="0"/>
              <a:t> array, or</a:t>
            </a:r>
          </a:p>
          <a:p>
            <a:pPr lvl="1" eaLnBrk="1" hangingPunct="1"/>
            <a:r>
              <a:rPr lang="en-US" sz="2000" dirty="0" smtClean="0"/>
              <a:t>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literal or object.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000" smtClean="0"/>
              <a:t>Appending to a </a:t>
            </a:r>
            <a:r>
              <a:rPr lang="en-US" sz="3000" smtClean="0">
                <a:latin typeface="Courier New" pitchFamily="49" charset="0"/>
              </a:rPr>
              <a:t>StringBuilder</a:t>
            </a:r>
            <a:r>
              <a:rPr lang="en-US" sz="300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563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Wrapper Classes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Java provides 8 </a:t>
            </a:r>
            <a:r>
              <a:rPr lang="en-US" sz="2400" dirty="0" smtClean="0">
                <a:solidFill>
                  <a:srgbClr val="FF0000"/>
                </a:solidFill>
              </a:rPr>
              <a:t>primitive data types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They are called “primitive” because they are not created from classes.</a:t>
            </a:r>
          </a:p>
          <a:p>
            <a:pPr eaLnBrk="1" hangingPunct="1"/>
            <a:r>
              <a:rPr lang="en-US" sz="2400" dirty="0" smtClean="0"/>
              <a:t>Java provides </a:t>
            </a:r>
            <a:r>
              <a:rPr lang="en-US" sz="2400" dirty="0" smtClean="0">
                <a:solidFill>
                  <a:srgbClr val="FF0000"/>
                </a:solidFill>
              </a:rPr>
              <a:t>wrapper classes </a:t>
            </a:r>
            <a:r>
              <a:rPr lang="en-US" sz="2400" dirty="0" smtClean="0"/>
              <a:t>for all of the primitive data types.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/>
              <a:t>wrapper class </a:t>
            </a:r>
            <a:r>
              <a:rPr lang="en-US" sz="2400" dirty="0" smtClean="0"/>
              <a:t>is a class that is “wrapped around” a primitive data type.</a:t>
            </a:r>
          </a:p>
          <a:p>
            <a:pPr eaLnBrk="1" hangingPunct="1"/>
            <a:r>
              <a:rPr lang="en-US" sz="2400" dirty="0" smtClean="0"/>
              <a:t>The wrapper classes are part of </a:t>
            </a:r>
            <a:r>
              <a:rPr lang="en-US" sz="2400" dirty="0" err="1" smtClean="0">
                <a:latin typeface="Courier New" pitchFamily="49" charset="0"/>
              </a:rPr>
              <a:t>java.lang</a:t>
            </a:r>
            <a:r>
              <a:rPr lang="en-US" sz="2400" dirty="0" smtClean="0"/>
              <a:t> so to use them, there is </a:t>
            </a:r>
            <a:r>
              <a:rPr lang="en-US" sz="2400" dirty="0" smtClean="0">
                <a:solidFill>
                  <a:srgbClr val="FF0000"/>
                </a:solidFill>
              </a:rPr>
              <a:t>no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statement required.</a:t>
            </a:r>
          </a:p>
        </p:txBody>
      </p:sp>
    </p:spTree>
    <p:extLst>
      <p:ext uri="{BB962C8B-B14F-4D97-AF65-F5344CB8AC3E}">
        <p14:creationId xmlns:p14="http://schemas.microsoft.com/office/powerpoint/2010/main" val="19209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791400" cy="5562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1371600" y="5105400"/>
            <a:ext cx="7467616" cy="1752600"/>
            <a:chOff x="1371600" y="5105400"/>
            <a:chExt cx="7467616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3124200" y="5105400"/>
              <a:ext cx="1371600" cy="228600"/>
            </a:xfrm>
            <a:prstGeom prst="rect">
              <a:avLst/>
            </a:prstGeom>
            <a:solidFill>
              <a:srgbClr val="FFFF00">
                <a:alpha val="36078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1371600" y="5784850"/>
              <a:ext cx="7467616" cy="1073150"/>
              <a:chOff x="480" y="1680"/>
              <a:chExt cx="4704" cy="676"/>
            </a:xfrm>
          </p:grpSpPr>
          <p:pic>
            <p:nvPicPr>
              <p:cNvPr id="5" name="Picture 37" descr="MCj0403965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1680"/>
                <a:ext cx="674" cy="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 Box 38"/>
              <p:cNvSpPr txBox="1">
                <a:spLocks noChangeArrowheads="1"/>
              </p:cNvSpPr>
              <p:nvPr/>
            </p:nvSpPr>
            <p:spPr bwMode="auto">
              <a:xfrm>
                <a:off x="1359" y="1706"/>
                <a:ext cx="382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What method do you think is used here?</a:t>
                </a:r>
                <a:endParaRPr lang="en-US" dirty="0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19600" y="5334000"/>
              <a:ext cx="13716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915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general form of a typical call to the </a:t>
            </a:r>
            <a:r>
              <a:rPr lang="en-US" sz="2400" dirty="0" smtClean="0">
                <a:latin typeface="Courier New" pitchFamily="49" charset="0"/>
              </a:rPr>
              <a:t>insert</a:t>
            </a:r>
            <a:r>
              <a:rPr lang="en-US" sz="2400" dirty="0" smtClean="0"/>
              <a:t>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 smtClean="0">
                <a:latin typeface="Courier New" pitchFamily="49" charset="0"/>
              </a:rPr>
              <a:t>object.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</a:rPr>
              <a:t>start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i="1" dirty="0" smtClean="0">
                <a:latin typeface="Courier New" pitchFamily="49" charset="0"/>
              </a:rPr>
              <a:t>item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where </a:t>
            </a:r>
            <a:r>
              <a:rPr lang="en-US" i="1" dirty="0" smtClean="0">
                <a:latin typeface="Courier New" pitchFamily="49" charset="0"/>
              </a:rPr>
              <a:t>object</a:t>
            </a:r>
            <a:r>
              <a:rPr lang="en-US" dirty="0" smtClean="0"/>
              <a:t> is an instance of the </a:t>
            </a:r>
            <a:r>
              <a:rPr lang="en-US" dirty="0" err="1" smtClean="0">
                <a:latin typeface="Courier New" pitchFamily="49" charset="0"/>
              </a:rPr>
              <a:t>StringBuilder</a:t>
            </a:r>
            <a:r>
              <a:rPr lang="en-US" dirty="0" smtClean="0"/>
              <a:t> class, </a:t>
            </a:r>
            <a:r>
              <a:rPr lang="en-US" i="1" dirty="0" smtClean="0">
                <a:latin typeface="Courier New" pitchFamily="49" charset="0"/>
              </a:rPr>
              <a:t>start</a:t>
            </a:r>
            <a:r>
              <a:rPr lang="en-US" dirty="0" smtClean="0"/>
              <a:t> is the insertion location, and </a:t>
            </a:r>
            <a:r>
              <a:rPr lang="en-US" i="1" dirty="0" smtClean="0">
                <a:latin typeface="Courier New" pitchFamily="49" charset="0"/>
              </a:rPr>
              <a:t>item</a:t>
            </a:r>
            <a:r>
              <a:rPr lang="en-US" dirty="0" smtClean="0"/>
              <a:t> is: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primitive literal or variable.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char</a:t>
            </a:r>
            <a:r>
              <a:rPr lang="en-US" dirty="0" smtClean="0"/>
              <a:t> array, 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String</a:t>
            </a:r>
            <a:r>
              <a:rPr lang="en-US" dirty="0" smtClean="0"/>
              <a:t> literal or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hlinkClick r:id="rId3" action="ppaction://hlinkfile"/>
              </a:rPr>
              <a:t>Telephone.java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hlinkClick r:id="rId4" action="ppaction://hlinkfile"/>
              </a:rPr>
              <a:t>TelephoneTester.java</a:t>
            </a:r>
            <a:endParaRPr lang="en-US" sz="2400" dirty="0" smtClean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000" smtClean="0"/>
              <a:t>Appending to a </a:t>
            </a:r>
            <a:r>
              <a:rPr lang="en-US" sz="3000" smtClean="0">
                <a:latin typeface="Courier New" pitchFamily="49" charset="0"/>
              </a:rPr>
              <a:t>StringBuilder</a:t>
            </a:r>
            <a:r>
              <a:rPr lang="en-US" sz="300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013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799"/>
            <a:ext cx="5334000" cy="556029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9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has a </a:t>
            </a:r>
            <a:r>
              <a:rPr lang="en-US" sz="2400" dirty="0" smtClean="0">
                <a:latin typeface="Courier New" pitchFamily="49" charset="0"/>
              </a:rPr>
              <a:t>replace</a:t>
            </a:r>
            <a:r>
              <a:rPr lang="en-US" sz="2400" dirty="0" smtClean="0"/>
              <a:t> method that replaces a specified substring with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general form of a call to the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 err="1" smtClean="0">
                <a:latin typeface="Courier New" pitchFamily="49" charset="0"/>
              </a:rPr>
              <a:t>object.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replace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i="1" dirty="0" smtClean="0">
                <a:latin typeface="Courier New" pitchFamily="49" charset="0"/>
              </a:rPr>
              <a:t>start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i="1" dirty="0" smtClean="0">
                <a:latin typeface="Courier New" pitchFamily="49" charset="0"/>
              </a:rPr>
              <a:t>end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i="1" dirty="0" err="1" smtClean="0">
                <a:latin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smtClean="0">
                <a:latin typeface="Courier New" pitchFamily="49" charset="0"/>
              </a:rPr>
              <a:t>start</a:t>
            </a:r>
            <a:r>
              <a:rPr lang="en-US" sz="2000" i="1" dirty="0" smtClean="0"/>
              <a:t> </a:t>
            </a:r>
            <a:r>
              <a:rPr lang="en-US" sz="2000" dirty="0" smtClean="0"/>
              <a:t>is an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/>
              <a:t> that specifies the starting position of a substring in the calling object,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 smtClean="0">
                <a:latin typeface="Courier New" pitchFamily="49" charset="0"/>
              </a:rPr>
              <a:t>end</a:t>
            </a:r>
            <a:r>
              <a:rPr lang="en-US" sz="2000" i="1" dirty="0" smtClean="0"/>
              <a:t> </a:t>
            </a:r>
            <a:r>
              <a:rPr lang="en-US" sz="2000" dirty="0" smtClean="0"/>
              <a:t>is an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/>
              <a:t> that specifies the ending position of the substring. (The starting position is included in the substring, but the ending position is not.)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>
                <a:latin typeface="Courier New" pitchFamily="49" charset="0"/>
              </a:rPr>
              <a:t>str</a:t>
            </a:r>
            <a:r>
              <a:rPr lang="en-US" sz="2000" dirty="0" smtClean="0"/>
              <a:t> parameter is a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After the method executes, the substring will be replaced with </a:t>
            </a:r>
            <a:r>
              <a:rPr lang="en-US" sz="2400" dirty="0" smtClean="0">
                <a:latin typeface="Courier New" pitchFamily="49" charset="0"/>
              </a:rPr>
              <a:t>str</a:t>
            </a:r>
            <a:r>
              <a:rPr lang="en-US" sz="2400" dirty="0" smtClean="0"/>
              <a:t>.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382000" cy="1143000"/>
          </a:xfrm>
          <a:noFill/>
        </p:spPr>
        <p:txBody>
          <a:bodyPr anchor="ctr"/>
          <a:lstStyle/>
          <a:p>
            <a:pPr eaLnBrk="1" hangingPunct="1"/>
            <a:r>
              <a:rPr lang="en-US" sz="2800" smtClean="0"/>
              <a:t>Replacing a Substring in a </a:t>
            </a:r>
            <a:r>
              <a:rPr lang="en-US" sz="2800" smtClean="0">
                <a:latin typeface="Courier New" pitchFamily="49" charset="0"/>
              </a:rPr>
              <a:t>StringBuilder</a:t>
            </a:r>
            <a:r>
              <a:rPr lang="en-US" sz="280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9578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replace</a:t>
            </a:r>
            <a:r>
              <a:rPr lang="en-US" sz="2800" dirty="0" smtClean="0"/>
              <a:t> method in this code replaces the word “Chicago” with “New York”.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StringBuilder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StringBuilder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"We moved from Chicago to Atlanta.");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str.replace</a:t>
            </a:r>
            <a:r>
              <a:rPr lang="en-US" sz="2000" b="1" dirty="0" smtClean="0">
                <a:latin typeface="Courier New" pitchFamily="49" charset="0"/>
              </a:rPr>
              <a:t>(14, 21, "New York");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The code will produce the following output: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We moved from New York to Atlanta.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382000" cy="1143000"/>
          </a:xfrm>
          <a:noFill/>
        </p:spPr>
        <p:txBody>
          <a:bodyPr anchor="ctr"/>
          <a:lstStyle/>
          <a:p>
            <a:pPr eaLnBrk="1" hangingPunct="1"/>
            <a:r>
              <a:rPr lang="en-US" sz="2800" dirty="0" smtClean="0"/>
              <a:t>Replacing a Substring in a </a:t>
            </a:r>
            <a:r>
              <a:rPr lang="en-US" sz="2800" dirty="0" err="1" smtClean="0">
                <a:latin typeface="Courier New" pitchFamily="49" charset="0"/>
              </a:rPr>
              <a:t>StringBuilder</a:t>
            </a:r>
            <a:r>
              <a:rPr lang="en-US" sz="2800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2137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0600" cy="992188"/>
          </a:xfrm>
        </p:spPr>
        <p:txBody>
          <a:bodyPr/>
          <a:lstStyle/>
          <a:p>
            <a:pPr eaLnBrk="1" hangingPunct="1"/>
            <a:r>
              <a:rPr lang="en-US" sz="3200" smtClean="0"/>
              <a:t>Other </a:t>
            </a:r>
            <a:r>
              <a:rPr lang="en-US" sz="3200" smtClean="0">
                <a:latin typeface="Courier New" pitchFamily="49" charset="0"/>
              </a:rPr>
              <a:t>StringBuilder</a:t>
            </a:r>
            <a:r>
              <a:rPr lang="en-US" sz="3200" smtClean="0"/>
              <a:t> Methods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StringBuilder</a:t>
            </a:r>
            <a:r>
              <a:rPr lang="en-US" sz="2400" dirty="0" smtClean="0"/>
              <a:t> class also provides methods to set and delete characters in an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StringBuilder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 = new </a:t>
            </a:r>
            <a:r>
              <a:rPr lang="en-US" sz="1600" b="1" dirty="0" err="1" smtClean="0">
                <a:latin typeface="Courier New" pitchFamily="49" charset="0"/>
              </a:rPr>
              <a:t>StringBuilder</a:t>
            </a:r>
            <a:r>
              <a:rPr lang="en-US" sz="1600" b="1" dirty="0" smtClean="0">
                <a:latin typeface="Courier New" pitchFamily="49" charset="0"/>
              </a:rPr>
              <a:t>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   "I ate 100 blueberries!");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Display the </a:t>
            </a:r>
            <a:r>
              <a:rPr lang="en-US" sz="1600" b="1" dirty="0" err="1" smtClean="0">
                <a:latin typeface="Courier New" pitchFamily="49" charset="0"/>
              </a:rPr>
              <a:t>StringBuilder</a:t>
            </a:r>
            <a:r>
              <a:rPr lang="en-US" sz="1600" b="1" dirty="0" smtClean="0">
                <a:latin typeface="Courier New" pitchFamily="49" charset="0"/>
              </a:rPr>
              <a:t>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Delete the '0'.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str.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deleteCharAt</a:t>
            </a:r>
            <a:r>
              <a:rPr lang="en-US" sz="1600" b="1" dirty="0" smtClean="0">
                <a:latin typeface="Courier New" pitchFamily="49" charset="0"/>
              </a:rPr>
              <a:t>(8);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Delete "blue".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str.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delete</a:t>
            </a:r>
            <a:r>
              <a:rPr lang="en-US" sz="1600" b="1" dirty="0" smtClean="0">
                <a:latin typeface="Courier New" pitchFamily="49" charset="0"/>
              </a:rPr>
              <a:t>(9, 13);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Display the </a:t>
            </a:r>
            <a:r>
              <a:rPr lang="en-US" sz="1600" b="1" dirty="0" err="1" smtClean="0">
                <a:latin typeface="Courier New" pitchFamily="49" charset="0"/>
              </a:rPr>
              <a:t>StringBuilder</a:t>
            </a:r>
            <a:r>
              <a:rPr lang="en-US" sz="1600" b="1" dirty="0" smtClean="0">
                <a:latin typeface="Courier New" pitchFamily="49" charset="0"/>
              </a:rPr>
              <a:t>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Change the '1' to '5'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str.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setCharAt</a:t>
            </a:r>
            <a:r>
              <a:rPr lang="en-US" sz="1600" b="1" dirty="0" smtClean="0">
                <a:latin typeface="Courier New" pitchFamily="49" charset="0"/>
              </a:rPr>
              <a:t>(6, '5');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Display the </a:t>
            </a:r>
            <a:r>
              <a:rPr lang="en-US" sz="1600" b="1" dirty="0" err="1" smtClean="0">
                <a:latin typeface="Courier New" pitchFamily="49" charset="0"/>
              </a:rPr>
              <a:t>StringBuilder</a:t>
            </a:r>
            <a:r>
              <a:rPr lang="en-US" sz="1600" b="1" dirty="0" smtClean="0">
                <a:latin typeface="Courier New" pitchFamily="49" charset="0"/>
              </a:rPr>
              <a:t>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07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</a:t>
            </a:r>
            <a:r>
              <a:rPr lang="en-US" smtClean="0">
                <a:latin typeface="Courier New" pitchFamily="49" charset="0"/>
              </a:rPr>
              <a:t>StringBuilder</a:t>
            </a:r>
            <a:r>
              <a:rPr lang="en-US" smtClean="0"/>
              <a:t> Methods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method</a:t>
            </a:r>
          </a:p>
          <a:p>
            <a:pPr lvl="1" eaLnBrk="1" hangingPunct="1"/>
            <a:r>
              <a:rPr lang="en-US" dirty="0" smtClean="0"/>
              <a:t>You can call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method to </a:t>
            </a:r>
            <a:r>
              <a:rPr lang="en-US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/>
              <a:t>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/>
              <a:t> object to a regular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04800" y="4267200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StringBuilder strb = new StringBuilder("This is a test.");</a:t>
            </a:r>
          </a:p>
          <a:p>
            <a:pPr algn="l"/>
            <a:r>
              <a:rPr lang="en-US" sz="1800">
                <a:latin typeface="Courier New" pitchFamily="49" charset="0"/>
                <a:cs typeface="Courier New" pitchFamily="49" charset="0"/>
              </a:rPr>
              <a:t>String str = strb.toString();</a:t>
            </a:r>
          </a:p>
        </p:txBody>
      </p:sp>
    </p:spTree>
    <p:extLst>
      <p:ext uri="{BB962C8B-B14F-4D97-AF65-F5344CB8AC3E}">
        <p14:creationId xmlns:p14="http://schemas.microsoft.com/office/powerpoint/2010/main" val="2542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StringTokenizer</a:t>
            </a:r>
            <a:r>
              <a:rPr lang="en-US" smtClean="0"/>
              <a:t> Class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StringTokenizer</a:t>
            </a:r>
            <a:r>
              <a:rPr lang="en-US" sz="2800" dirty="0" smtClean="0"/>
              <a:t> class breaks a string down into its components, which are called </a:t>
            </a:r>
            <a:r>
              <a:rPr lang="en-US" sz="2800" i="1" dirty="0" smtClean="0"/>
              <a:t>tokens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Tokens are a series of words or other items of data </a:t>
            </a:r>
            <a:r>
              <a:rPr lang="en-US" sz="2800" dirty="0" smtClean="0">
                <a:solidFill>
                  <a:srgbClr val="FF0000"/>
                </a:solidFill>
              </a:rPr>
              <a:t>separated by spaces </a:t>
            </a:r>
            <a:r>
              <a:rPr lang="en-US" sz="2800" dirty="0" smtClean="0"/>
              <a:t>or other </a:t>
            </a:r>
            <a:r>
              <a:rPr lang="en-US" sz="2800" dirty="0" smtClean="0">
                <a:solidFill>
                  <a:srgbClr val="FF0000"/>
                </a:solidFill>
              </a:rPr>
              <a:t>characters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smtClean="0"/>
              <a:t>"peach raspberry strawberry vanilla"</a:t>
            </a:r>
          </a:p>
          <a:p>
            <a:pPr eaLnBrk="1" hangingPunct="1"/>
            <a:r>
              <a:rPr lang="en-US" sz="2800" dirty="0" smtClean="0"/>
              <a:t>This string contains the following </a:t>
            </a:r>
            <a:r>
              <a:rPr lang="en-US" sz="2800" dirty="0" smtClean="0">
                <a:solidFill>
                  <a:srgbClr val="FF0000"/>
                </a:solidFill>
              </a:rPr>
              <a:t>four tokens</a:t>
            </a:r>
            <a:r>
              <a:rPr lang="en-US" sz="2800" dirty="0" smtClean="0"/>
              <a:t>: peach, raspberry, strawberry, and vanilla.</a:t>
            </a:r>
          </a:p>
        </p:txBody>
      </p:sp>
    </p:spTree>
    <p:extLst>
      <p:ext uri="{BB962C8B-B14F-4D97-AF65-F5344CB8AC3E}">
        <p14:creationId xmlns:p14="http://schemas.microsoft.com/office/powerpoint/2010/main" val="41515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StringTokenizer</a:t>
            </a:r>
            <a:r>
              <a:rPr lang="en-US" smtClean="0"/>
              <a:t> Class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character that separates tokens is a </a:t>
            </a:r>
            <a:r>
              <a:rPr lang="en-US" sz="2800" i="1" dirty="0" smtClean="0">
                <a:solidFill>
                  <a:srgbClr val="FF0000"/>
                </a:solidFill>
              </a:rPr>
              <a:t>delimiter</a:t>
            </a:r>
            <a:r>
              <a:rPr lang="en-US" sz="2800" dirty="0" smtClean="0"/>
              <a:t>.</a:t>
            </a:r>
          </a:p>
          <a:p>
            <a:pPr lvl="1" eaLnBrk="1" hangingPunct="1"/>
            <a:r>
              <a:rPr lang="en-US" sz="2400" dirty="0" smtClean="0"/>
              <a:t>"17;92;81;12;46;5"</a:t>
            </a:r>
          </a:p>
          <a:p>
            <a:pPr eaLnBrk="1" hangingPunct="1"/>
            <a:r>
              <a:rPr lang="en-US" sz="2800" dirty="0" smtClean="0"/>
              <a:t>This string contains the following tokens: 17, 92, 81, 12, 46, and 5 that are </a:t>
            </a:r>
            <a:r>
              <a:rPr lang="en-US" sz="2800" dirty="0" smtClean="0">
                <a:solidFill>
                  <a:srgbClr val="FF0000"/>
                </a:solidFill>
              </a:rPr>
              <a:t>delimited by semi-colons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Some programming problems require you to process a string that contains a list of items.</a:t>
            </a:r>
          </a:p>
        </p:txBody>
      </p:sp>
    </p:spTree>
    <p:extLst>
      <p:ext uri="{BB962C8B-B14F-4D97-AF65-F5344CB8AC3E}">
        <p14:creationId xmlns:p14="http://schemas.microsoft.com/office/powerpoint/2010/main" val="23696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StringTokenizer</a:t>
            </a:r>
            <a:r>
              <a:rPr lang="en-US" smtClean="0"/>
              <a:t> Class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example,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process of breaking a string into tokens is known as </a:t>
            </a:r>
            <a:r>
              <a:rPr lang="en-US" sz="2400" i="1" dirty="0" smtClean="0">
                <a:solidFill>
                  <a:srgbClr val="FF0000"/>
                </a:solidFill>
              </a:rPr>
              <a:t>tokenizing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Java API provides the </a:t>
            </a:r>
            <a:r>
              <a:rPr lang="en-US" sz="2400" dirty="0" err="1" smtClean="0">
                <a:latin typeface="Courier New" pitchFamily="49" charset="0"/>
              </a:rPr>
              <a:t>StringTokenizer</a:t>
            </a:r>
            <a:r>
              <a:rPr lang="en-US" sz="2400" dirty="0" smtClean="0"/>
              <a:t> class  that allows you to tokenize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</a:t>
            </a:r>
            <a:r>
              <a:rPr lang="en-US" sz="2400" dirty="0" smtClean="0">
                <a:latin typeface="Courier New" pitchFamily="49" charset="0"/>
              </a:rPr>
              <a:t>import</a:t>
            </a:r>
            <a:r>
              <a:rPr lang="en-US" sz="2400" dirty="0" smtClean="0"/>
              <a:t> statement must be used in any class that uses 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java.util</a:t>
            </a:r>
            <a:r>
              <a:rPr lang="en-US" sz="2000" dirty="0" err="1" smtClean="0">
                <a:latin typeface="Courier New" pitchFamily="49" charset="0"/>
              </a:rPr>
              <a:t>.StringTokenizer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186391" name="Group 23"/>
          <p:cNvGraphicFramePr>
            <a:graphicFrameLocks noGrp="1"/>
          </p:cNvGraphicFramePr>
          <p:nvPr/>
        </p:nvGraphicFramePr>
        <p:xfrm>
          <a:off x="1219200" y="1905000"/>
          <a:ext cx="6096000" cy="762000"/>
        </p:xfrm>
        <a:graphic>
          <a:graphicData uri="http://schemas.openxmlformats.org/drawingml/2006/table">
            <a:tbl>
              <a:tblPr/>
              <a:tblGrid>
                <a:gridCol w="2514600"/>
                <a:gridCol w="3581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a date: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"4-2-2010"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an operating system pathname,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/home/rsullivan/data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Wrapper classes allow you to create objects to </a:t>
            </a:r>
            <a:r>
              <a:rPr lang="en-US" sz="2800" dirty="0" smtClean="0">
                <a:solidFill>
                  <a:srgbClr val="FF0000"/>
                </a:solidFill>
              </a:rPr>
              <a:t>represent a primitive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Wrapper classes are </a:t>
            </a:r>
            <a:r>
              <a:rPr lang="en-US" sz="2800" dirty="0" smtClean="0">
                <a:solidFill>
                  <a:srgbClr val="FF0000"/>
                </a:solidFill>
              </a:rPr>
              <a:t>immutable</a:t>
            </a:r>
            <a:r>
              <a:rPr lang="en-US" sz="2800" dirty="0" smtClean="0"/>
              <a:t>, which means that once you create an object, you cannot change the object’s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To get the value stored in an object you must call a method.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Wrapper classes provide </a:t>
            </a:r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r>
              <a:rPr lang="en-US" sz="2800" dirty="0" smtClean="0"/>
              <a:t> methods that are very useful</a:t>
            </a:r>
          </a:p>
        </p:txBody>
      </p:sp>
    </p:spTree>
    <p:extLst>
      <p:ext uri="{BB962C8B-B14F-4D97-AF65-F5344CB8AC3E}">
        <p14:creationId xmlns:p14="http://schemas.microsoft.com/office/powerpoint/2010/main" val="36656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urier New" pitchFamily="49" charset="0"/>
              </a:rPr>
              <a:t>StringTokenizer</a:t>
            </a:r>
            <a:r>
              <a:rPr lang="en-US" sz="3200" smtClean="0"/>
              <a:t> Constructors</a:t>
            </a:r>
          </a:p>
        </p:txBody>
      </p:sp>
      <p:graphicFrame>
        <p:nvGraphicFramePr>
          <p:cNvPr id="156731" name="Group 59"/>
          <p:cNvGraphicFramePr>
            <a:graphicFrameLocks noGrp="1"/>
          </p:cNvGraphicFramePr>
          <p:nvPr/>
        </p:nvGraphicFramePr>
        <p:xfrm>
          <a:off x="381000" y="1544638"/>
          <a:ext cx="8382000" cy="4135120"/>
        </p:xfrm>
        <a:graphic>
          <a:graphicData uri="http://schemas.openxmlformats.org/drawingml/2006/table">
            <a:tbl>
              <a:tblPr/>
              <a:tblGrid>
                <a:gridCol w="3760788"/>
                <a:gridCol w="4621212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Constructor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StringTokenizer(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String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string to be tokenized is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 Whitespace characters (space, tab, and newline) are used as delimiters.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StringTokenizer(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String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,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String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delimiters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string to be tokenized is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 The characters in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delimiters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will be used as delimiters.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StringTokenizer(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String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,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String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delimiters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,</a:t>
                      </a:r>
                      <a:b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</a:b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Boolean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returnDelimeters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string to be tokenized is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 The characters in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delimiters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will be used as delimiters. If the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returnDelimiters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parameter is set to true, the delimiters will be included as tokens. If this parameter is set to false, the delimiters will not be included as tokens.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Creating </a:t>
            </a:r>
            <a:r>
              <a:rPr lang="en-US" sz="2800" smtClean="0">
                <a:latin typeface="Courier New" pitchFamily="49" charset="0"/>
              </a:rPr>
              <a:t>StringTokenizer</a:t>
            </a:r>
            <a:r>
              <a:rPr lang="en-US" sz="2800" smtClean="0"/>
              <a:t> Objects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create a </a:t>
            </a:r>
            <a:r>
              <a:rPr lang="en-US" sz="2400" dirty="0" err="1" smtClean="0">
                <a:latin typeface="Courier New" pitchFamily="49" charset="0"/>
              </a:rPr>
              <a:t>StringTokenizer</a:t>
            </a:r>
            <a:r>
              <a:rPr lang="en-US" sz="2400" dirty="0" smtClean="0"/>
              <a:t> object with the </a:t>
            </a:r>
            <a:r>
              <a:rPr lang="en-US" sz="2400" dirty="0" smtClean="0">
                <a:solidFill>
                  <a:srgbClr val="FF0000"/>
                </a:solidFill>
              </a:rPr>
              <a:t>default delimiters</a:t>
            </a:r>
            <a:r>
              <a:rPr lang="en-US" sz="2400" dirty="0" smtClean="0"/>
              <a:t> (whitespace characters):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strTokenizer</a:t>
            </a:r>
            <a:r>
              <a:rPr lang="en-US" sz="1800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new </a:t>
            </a: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("2 4 6 8");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create a </a:t>
            </a:r>
            <a:r>
              <a:rPr lang="en-US" sz="2400" dirty="0" err="1" smtClean="0">
                <a:latin typeface="Courier New" pitchFamily="49" charset="0"/>
              </a:rPr>
              <a:t>StringTokenizer</a:t>
            </a:r>
            <a:r>
              <a:rPr lang="en-US" sz="2400" dirty="0" smtClean="0"/>
              <a:t> object with the hyphen character as a </a:t>
            </a:r>
            <a:r>
              <a:rPr lang="en-US" sz="2400" dirty="0" smtClean="0">
                <a:solidFill>
                  <a:srgbClr val="FF0000"/>
                </a:solidFill>
              </a:rPr>
              <a:t>delimiter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strTokenizer</a:t>
            </a:r>
            <a:r>
              <a:rPr lang="en-US" sz="1800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new </a:t>
            </a: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("8-14-2004", "-");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create a </a:t>
            </a:r>
            <a:r>
              <a:rPr lang="en-US" sz="2400" dirty="0" err="1" smtClean="0">
                <a:latin typeface="Courier New" pitchFamily="49" charset="0"/>
              </a:rPr>
              <a:t>StringTokenizer</a:t>
            </a:r>
            <a:r>
              <a:rPr lang="en-US" sz="2400" dirty="0" smtClean="0"/>
              <a:t> object with the hyphen character as a </a:t>
            </a:r>
            <a:r>
              <a:rPr lang="en-US" sz="2400" dirty="0" smtClean="0">
                <a:solidFill>
                  <a:srgbClr val="FF0000"/>
                </a:solidFill>
              </a:rPr>
              <a:t>delimiter</a:t>
            </a:r>
            <a:r>
              <a:rPr lang="en-US" sz="2400" dirty="0" smtClean="0"/>
              <a:t>, returning hyphen characters as tokens as well: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strTokenizer</a:t>
            </a:r>
            <a:r>
              <a:rPr lang="en-US" sz="1800" b="1" dirty="0" smtClean="0">
                <a:latin typeface="Courier New" pitchFamily="49" charset="0"/>
              </a:rPr>
              <a:t>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new </a:t>
            </a: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("8-14-2004", "-", true);</a:t>
            </a:r>
          </a:p>
        </p:txBody>
      </p:sp>
    </p:spTree>
    <p:extLst>
      <p:ext uri="{BB962C8B-B14F-4D97-AF65-F5344CB8AC3E}">
        <p14:creationId xmlns:p14="http://schemas.microsoft.com/office/powerpoint/2010/main" val="1045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StringTokenizer</a:t>
            </a:r>
            <a:r>
              <a:rPr lang="en-US" smtClean="0"/>
              <a:t> Methods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StringTokenizer</a:t>
            </a:r>
            <a:r>
              <a:rPr lang="en-US" sz="2800" smtClean="0"/>
              <a:t> class provides: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countTokens</a:t>
            </a:r>
          </a:p>
          <a:p>
            <a:pPr lvl="2" eaLnBrk="1" hangingPunct="1"/>
            <a:r>
              <a:rPr lang="en-US" sz="2000" smtClean="0"/>
              <a:t>Count the </a:t>
            </a:r>
            <a:r>
              <a:rPr lang="en-US" sz="2000" i="1" smtClean="0"/>
              <a:t>remaining</a:t>
            </a:r>
            <a:r>
              <a:rPr lang="en-US" sz="2000" smtClean="0"/>
              <a:t> tokens in the string.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hasMoreTokens</a:t>
            </a:r>
          </a:p>
          <a:p>
            <a:pPr lvl="2" eaLnBrk="1" hangingPunct="1"/>
            <a:r>
              <a:rPr lang="en-US" sz="2000" smtClean="0"/>
              <a:t>Are there any more tokens to extract?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nextToken</a:t>
            </a:r>
          </a:p>
          <a:p>
            <a:pPr lvl="2" eaLnBrk="1" hangingPunct="1"/>
            <a:r>
              <a:rPr lang="en-US" sz="2000" smtClean="0"/>
              <a:t>Returns the next token in the string.</a:t>
            </a:r>
          </a:p>
          <a:p>
            <a:pPr lvl="2" eaLnBrk="1" hangingPunct="1"/>
            <a:r>
              <a:rPr lang="en-US" sz="2000" smtClean="0"/>
              <a:t>Throws a </a:t>
            </a:r>
            <a:r>
              <a:rPr lang="en-US" sz="2000" smtClean="0">
                <a:latin typeface="Courier New" pitchFamily="49" charset="0"/>
              </a:rPr>
              <a:t>NoSuchElementException</a:t>
            </a:r>
            <a:r>
              <a:rPr lang="en-US" sz="2000" smtClean="0"/>
              <a:t> if there are no more tokens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26151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243840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strTokenizer</a:t>
            </a:r>
            <a:r>
              <a:rPr lang="en-US" sz="1800" b="1" dirty="0" smtClean="0">
                <a:latin typeface="Courier New" pitchFamily="49" charset="0"/>
              </a:rPr>
              <a:t> =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new </a:t>
            </a: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("One Two Three");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strTokenizer.hasMoreTokens</a:t>
            </a:r>
            <a:r>
              <a:rPr lang="en-US" sz="1800" b="1" dirty="0" smtClean="0">
                <a:latin typeface="Courier New" pitchFamily="49" charset="0"/>
              </a:rPr>
              <a:t>())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strTokenizer.nextToken</a:t>
            </a:r>
            <a:r>
              <a:rPr lang="en-US" sz="1800" b="1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81000" y="228600"/>
            <a:ext cx="7467616" cy="1073150"/>
            <a:chOff x="480" y="1680"/>
            <a:chExt cx="4704" cy="676"/>
          </a:xfrm>
        </p:grpSpPr>
        <p:pic>
          <p:nvPicPr>
            <p:cNvPr id="6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382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dirty="0" smtClean="0"/>
                <a:t>What is the output from the following?</a:t>
              </a:r>
            </a:p>
            <a:p>
              <a:pPr algn="l"/>
              <a:r>
                <a:rPr lang="en-US" dirty="0" smtClean="0"/>
                <a:t>Check the API if needed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9600" y="4129207"/>
            <a:ext cx="56829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dirty="0">
                <a:solidFill>
                  <a:srgbClr val="FF0000"/>
                </a:solidFill>
              </a:rPr>
              <a:t>This code will produce the following output:</a:t>
            </a:r>
          </a:p>
          <a:p>
            <a:pPr lvl="1" algn="l" eaLnBrk="1" hangingPunct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One</a:t>
            </a:r>
          </a:p>
          <a:p>
            <a:pPr lvl="1" algn="l" eaLnBrk="1" hangingPunct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Two</a:t>
            </a:r>
          </a:p>
          <a:p>
            <a:pPr lvl="1" algn="l" eaLnBrk="1" hangingPunct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Three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4705350" cy="57531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2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Delimiters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The default delimiters for the </a:t>
            </a:r>
            <a:r>
              <a:rPr lang="en-US" sz="2400" smtClean="0">
                <a:latin typeface="Courier New" pitchFamily="49" charset="0"/>
              </a:rPr>
              <a:t>StringTokenizer </a:t>
            </a:r>
            <a:r>
              <a:rPr lang="en-US" sz="2400" smtClean="0"/>
              <a:t>class are the whitespace characters.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</a:rPr>
              <a:t>\n\r\t\b\f</a:t>
            </a:r>
          </a:p>
          <a:p>
            <a:pPr eaLnBrk="1" hangingPunct="1"/>
            <a:r>
              <a:rPr lang="en-US" sz="2400" smtClean="0"/>
              <a:t>Other multiple characters can be used as delimiters in the same string.</a:t>
            </a:r>
          </a:p>
          <a:p>
            <a:pPr lvl="1" eaLnBrk="1" hangingPunct="1"/>
            <a:r>
              <a:rPr lang="en-US" sz="2400" smtClean="0">
                <a:latin typeface="Courier New" pitchFamily="49" charset="0"/>
              </a:rPr>
              <a:t>joe@gaddisbooks.com</a:t>
            </a:r>
          </a:p>
          <a:p>
            <a:pPr eaLnBrk="1" hangingPunct="1"/>
            <a:r>
              <a:rPr lang="en-US" sz="2800" smtClean="0"/>
              <a:t>This string uses two delimiters: </a:t>
            </a:r>
            <a:r>
              <a:rPr lang="en-US" sz="2800" smtClean="0">
                <a:solidFill>
                  <a:srgbClr val="FF3300"/>
                </a:solidFill>
                <a:latin typeface="Courier New" pitchFamily="49" charset="0"/>
              </a:rPr>
              <a:t>@</a:t>
            </a:r>
            <a:r>
              <a:rPr lang="en-US" sz="2800" smtClean="0"/>
              <a:t> and </a:t>
            </a:r>
            <a:r>
              <a:rPr lang="en-US" smtClean="0">
                <a:solidFill>
                  <a:srgbClr val="FF3300"/>
                </a:solidFill>
                <a:latin typeface="Courier New" pitchFamily="49" charset="0"/>
              </a:rPr>
              <a:t>.</a:t>
            </a:r>
            <a:r>
              <a:rPr lang="en-US" sz="2800" smtClean="0"/>
              <a:t> </a:t>
            </a:r>
          </a:p>
          <a:p>
            <a:pPr eaLnBrk="1" hangingPunct="1"/>
            <a:r>
              <a:rPr lang="en-US" sz="2800" smtClean="0"/>
              <a:t>If non-default delimiters are used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String</a:t>
            </a:r>
            <a:r>
              <a:rPr lang="en-US" sz="2400" smtClean="0"/>
              <a:t> class </a:t>
            </a:r>
            <a:r>
              <a:rPr lang="en-US" sz="2400" smtClean="0">
                <a:latin typeface="Courier New" pitchFamily="49" charset="0"/>
              </a:rPr>
              <a:t>trim</a:t>
            </a:r>
            <a:r>
              <a:rPr lang="en-US" sz="2400" smtClean="0"/>
              <a:t> method should be used on user input strings to avoid having whitespace become part of the last token.</a:t>
            </a:r>
          </a:p>
        </p:txBody>
      </p:sp>
    </p:spTree>
    <p:extLst>
      <p:ext uri="{BB962C8B-B14F-4D97-AF65-F5344CB8AC3E}">
        <p14:creationId xmlns:p14="http://schemas.microsoft.com/office/powerpoint/2010/main" val="37461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Delimiters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extract the tokens from this string we must specify both characters as delimiters to the constructor.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strTokenizer</a:t>
            </a:r>
            <a:r>
              <a:rPr lang="en-US" sz="1800" b="1" dirty="0" smtClean="0">
                <a:latin typeface="Courier New" pitchFamily="49" charset="0"/>
              </a:rPr>
              <a:t> =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new </a:t>
            </a:r>
            <a:r>
              <a:rPr lang="en-US" sz="1800" b="1" dirty="0" err="1" smtClean="0">
                <a:latin typeface="Courier New" pitchFamily="49" charset="0"/>
              </a:rPr>
              <a:t>StringTokenizer</a:t>
            </a:r>
            <a:r>
              <a:rPr lang="en-US" sz="1800" b="1" dirty="0" smtClean="0">
                <a:latin typeface="Courier New" pitchFamily="49" charset="0"/>
              </a:rPr>
              <a:t>("joe@gaddisbooks.com",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"@."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strTokenizer.hasMoreTokens</a:t>
            </a:r>
            <a:r>
              <a:rPr lang="en-US" sz="1800" b="1" dirty="0" smtClean="0">
                <a:latin typeface="Courier New" pitchFamily="49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strTokenizer.nextToken</a:t>
            </a:r>
            <a:r>
              <a:rPr lang="en-US" sz="1800" b="1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code will produce the following output: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joe</a:t>
            </a: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gaddisbooks</a:t>
            </a: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65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smtClean="0">
                <a:latin typeface="Courier New" pitchFamily="49" charset="0"/>
              </a:rPr>
              <a:t>String</a:t>
            </a:r>
            <a:r>
              <a:rPr lang="en-US" sz="3200" dirty="0" smtClean="0"/>
              <a:t> Class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</a:rPr>
              <a:t>split</a:t>
            </a:r>
            <a:r>
              <a:rPr lang="en-US" sz="3200" dirty="0" smtClean="0"/>
              <a:t> Method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001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Tokenizes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object and </a:t>
            </a:r>
            <a:r>
              <a:rPr lang="en-US" sz="2400" dirty="0" smtClean="0">
                <a:solidFill>
                  <a:srgbClr val="FF0000"/>
                </a:solidFill>
              </a:rPr>
              <a:t>returns an array of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array element is one token.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Create a String to tokenize.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</a:rPr>
              <a:t> = "one two three four";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Get the tokens from the string.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String[] tokens = </a:t>
            </a:r>
            <a:r>
              <a:rPr lang="en-US" sz="1800" dirty="0" err="1" smtClean="0">
                <a:latin typeface="Courier New" pitchFamily="49" charset="0"/>
              </a:rPr>
              <a:t>str.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split</a:t>
            </a:r>
            <a:r>
              <a:rPr lang="en-US" sz="1800" dirty="0" smtClean="0">
                <a:latin typeface="Courier New" pitchFamily="49" charset="0"/>
              </a:rPr>
              <a:t>("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Display each token.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for (String s : tokens)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This code will produce the following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two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three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30622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Numeric Data Type Wrappers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22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Java provides wrapper classes for all of the primitive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numeric primitive wrapper classes are:</a:t>
            </a:r>
          </a:p>
        </p:txBody>
      </p:sp>
      <p:graphicFrame>
        <p:nvGraphicFramePr>
          <p:cNvPr id="16287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76382"/>
              </p:ext>
            </p:extLst>
          </p:nvPr>
        </p:nvGraphicFramePr>
        <p:xfrm>
          <a:off x="2585244" y="3345180"/>
          <a:ext cx="3733800" cy="2895600"/>
        </p:xfrm>
        <a:graphic>
          <a:graphicData uri="http://schemas.openxmlformats.org/drawingml/2006/table">
            <a:tbl>
              <a:tblPr/>
              <a:tblGrid>
                <a:gridCol w="1295400"/>
                <a:gridCol w="2438400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Wrapper Class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Numeric Primitive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Type It Applies 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Wrapper Object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create objects from these wrapper classes, you can pass a value to the constructor: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Integer number = new Integer(7);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You can also assign a primitive value to a wrapper class object: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latin typeface="Courier New" pitchFamily="49" charset="0"/>
              </a:rPr>
              <a:t>Integer number;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number = 7;</a:t>
            </a:r>
          </a:p>
          <a:p>
            <a:pPr eaLnBrk="1" hangingPunct="1"/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b="1" dirty="0" smtClean="0">
                <a:latin typeface="Courier New" pitchFamily="49" charset="0"/>
              </a:rPr>
              <a:t>This is called “auto-boxing”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3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sz="3200" smtClean="0"/>
              <a:t>Character Testing and Conversion With The </a:t>
            </a:r>
            <a:r>
              <a:rPr lang="en-US" sz="3200" smtClean="0">
                <a:latin typeface="Courier New" pitchFamily="49" charset="0"/>
              </a:rPr>
              <a:t>Character</a:t>
            </a:r>
            <a:r>
              <a:rPr lang="en-US" sz="3200" smtClean="0"/>
              <a:t> Class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Character</a:t>
            </a:r>
            <a:r>
              <a:rPr lang="en-US" sz="2800" dirty="0" smtClean="0"/>
              <a:t> class allows a </a:t>
            </a:r>
            <a:r>
              <a:rPr lang="en-US" sz="2800" dirty="0" smtClean="0">
                <a:solidFill>
                  <a:srgbClr val="FF0000"/>
                </a:solidFill>
              </a:rPr>
              <a:t>char</a:t>
            </a:r>
            <a:r>
              <a:rPr lang="en-US" sz="2800" dirty="0" smtClean="0"/>
              <a:t> data type to be </a:t>
            </a:r>
            <a:r>
              <a:rPr lang="en-US" sz="2800" i="1" dirty="0" smtClean="0"/>
              <a:t>wrapped</a:t>
            </a:r>
            <a:r>
              <a:rPr lang="en-US" sz="2800" dirty="0" smtClean="0"/>
              <a:t> in an object.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Character</a:t>
            </a:r>
            <a:r>
              <a:rPr lang="en-US" sz="2800" dirty="0" smtClean="0"/>
              <a:t> class provides methods that allow easy </a:t>
            </a:r>
            <a:r>
              <a:rPr lang="en-US" sz="2800" dirty="0" smtClean="0">
                <a:solidFill>
                  <a:srgbClr val="FF0000"/>
                </a:solidFill>
              </a:rPr>
              <a:t>testing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processing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FF0000"/>
                </a:solidFill>
              </a:rPr>
              <a:t>conversion</a:t>
            </a:r>
            <a:r>
              <a:rPr lang="en-US" sz="2800" dirty="0" smtClean="0"/>
              <a:t> of character data.</a:t>
            </a:r>
          </a:p>
        </p:txBody>
      </p:sp>
    </p:spTree>
    <p:extLst>
      <p:ext uri="{BB962C8B-B14F-4D97-AF65-F5344CB8AC3E}">
        <p14:creationId xmlns:p14="http://schemas.microsoft.com/office/powerpoint/2010/main" val="25109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Parse Methods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Recall from Chapter 2, we converted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input into numbers.  Any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containing a number, such as “127.89”, can be converted to a numeric data type.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Each of the numeric wrapper classes has a static method that converts a string to a number.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Integer</a:t>
            </a:r>
            <a:r>
              <a:rPr lang="en-US" sz="2400" dirty="0" smtClean="0"/>
              <a:t> class has a method that converts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to an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Double</a:t>
            </a:r>
            <a:r>
              <a:rPr lang="en-US" sz="2400" dirty="0" smtClean="0"/>
              <a:t> class has a method that converts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to a </a:t>
            </a:r>
            <a:r>
              <a:rPr lang="en-US" sz="2400" dirty="0" smtClean="0">
                <a:latin typeface="Courier New" pitchFamily="49" charset="0"/>
              </a:rPr>
              <a:t>double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etc.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These methods are known as </a:t>
            </a:r>
            <a:r>
              <a:rPr lang="en-US" sz="2400" i="1" dirty="0" smtClean="0">
                <a:solidFill>
                  <a:srgbClr val="FF0000"/>
                </a:solidFill>
              </a:rPr>
              <a:t>parse methods </a:t>
            </a:r>
            <a:r>
              <a:rPr lang="en-US" sz="2400" dirty="0" smtClean="0"/>
              <a:t>because their names begin with the word “parse.”</a:t>
            </a:r>
          </a:p>
        </p:txBody>
      </p:sp>
    </p:spTree>
    <p:extLst>
      <p:ext uri="{BB962C8B-B14F-4D97-AF65-F5344CB8AC3E}">
        <p14:creationId xmlns:p14="http://schemas.microsoft.com/office/powerpoint/2010/main" val="3653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Parse Methods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1 in </a:t>
            </a:r>
            <a:r>
              <a:rPr lang="en-US" sz="1800" b="1" dirty="0" err="1" smtClean="0">
                <a:latin typeface="Courier New" pitchFamily="49" charset="0"/>
              </a:rPr>
              <a:t>bVar</a:t>
            </a:r>
            <a:r>
              <a:rPr lang="en-US" sz="1800" b="1" dirty="0" smtClean="0">
                <a:latin typeface="Courier New" pitchFamily="49" charset="0"/>
              </a:rPr>
              <a:t>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byte </a:t>
            </a:r>
            <a:r>
              <a:rPr lang="en-US" sz="1800" b="1" dirty="0" err="1" smtClean="0">
                <a:latin typeface="Courier New" pitchFamily="49" charset="0"/>
              </a:rPr>
              <a:t>bVar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Byte.parseByte</a:t>
            </a:r>
            <a:r>
              <a:rPr lang="en-US" sz="1800" b="1" dirty="0" smtClean="0">
                <a:latin typeface="Courier New" pitchFamily="49" charset="0"/>
              </a:rPr>
              <a:t>("1");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2599 in </a:t>
            </a:r>
            <a:r>
              <a:rPr lang="en-US" sz="1800" b="1" dirty="0" err="1" smtClean="0">
                <a:latin typeface="Courier New" pitchFamily="49" charset="0"/>
              </a:rPr>
              <a:t>iVar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Integer.parseInt</a:t>
            </a:r>
            <a:r>
              <a:rPr lang="en-US" sz="1800" b="1" dirty="0" smtClean="0">
                <a:latin typeface="Courier New" pitchFamily="49" charset="0"/>
              </a:rPr>
              <a:t>("2599");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10 in </a:t>
            </a:r>
            <a:r>
              <a:rPr lang="en-US" sz="1800" b="1" dirty="0" err="1" smtClean="0">
                <a:latin typeface="Courier New" pitchFamily="49" charset="0"/>
              </a:rPr>
              <a:t>sVar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short </a:t>
            </a:r>
            <a:r>
              <a:rPr lang="en-US" sz="1800" b="1" dirty="0" err="1" smtClean="0">
                <a:latin typeface="Courier New" pitchFamily="49" charset="0"/>
              </a:rPr>
              <a:t>sVar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Short.parseShort</a:t>
            </a:r>
            <a:r>
              <a:rPr lang="en-US" sz="1800" b="1" dirty="0" smtClean="0">
                <a:latin typeface="Courier New" pitchFamily="49" charset="0"/>
              </a:rPr>
              <a:t>("10");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15908 in </a:t>
            </a:r>
            <a:r>
              <a:rPr lang="en-US" sz="1800" b="1" dirty="0" err="1" smtClean="0">
                <a:latin typeface="Courier New" pitchFamily="49" charset="0"/>
              </a:rPr>
              <a:t>lVar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long </a:t>
            </a:r>
            <a:r>
              <a:rPr lang="en-US" sz="1800" b="1" dirty="0" err="1" smtClean="0">
                <a:latin typeface="Courier New" pitchFamily="49" charset="0"/>
              </a:rPr>
              <a:t>lVar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Long.parseLong</a:t>
            </a:r>
            <a:r>
              <a:rPr lang="en-US" sz="1800" b="1" dirty="0" smtClean="0">
                <a:latin typeface="Courier New" pitchFamily="49" charset="0"/>
              </a:rPr>
              <a:t>("15908");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12.3 in </a:t>
            </a:r>
            <a:r>
              <a:rPr lang="en-US" sz="1800" b="1" dirty="0" err="1" smtClean="0">
                <a:latin typeface="Courier New" pitchFamily="49" charset="0"/>
              </a:rPr>
              <a:t>fVar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float </a:t>
            </a:r>
            <a:r>
              <a:rPr lang="en-US" sz="1800" b="1" dirty="0" err="1" smtClean="0">
                <a:latin typeface="Courier New" pitchFamily="49" charset="0"/>
              </a:rPr>
              <a:t>fVar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Float.parseFloat</a:t>
            </a:r>
            <a:r>
              <a:rPr lang="en-US" sz="1800" b="1" dirty="0" smtClean="0">
                <a:latin typeface="Courier New" pitchFamily="49" charset="0"/>
              </a:rPr>
              <a:t>("12.3");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Store 7945.6 in </a:t>
            </a:r>
            <a:r>
              <a:rPr lang="en-US" sz="1800" b="1" dirty="0" err="1" smtClean="0">
                <a:latin typeface="Courier New" pitchFamily="49" charset="0"/>
              </a:rPr>
              <a:t>dVar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double </a:t>
            </a:r>
            <a:r>
              <a:rPr lang="en-US" sz="1800" b="1" dirty="0" err="1" smtClean="0">
                <a:latin typeface="Courier New" pitchFamily="49" charset="0"/>
              </a:rPr>
              <a:t>dVar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Double.parseDouble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b="1" dirty="0" smtClean="0">
                <a:latin typeface="Courier New" pitchFamily="49" charset="0"/>
              </a:rPr>
              <a:t>"7945.6");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parse methods all throw a </a:t>
            </a:r>
            <a:r>
              <a:rPr lang="en-US" sz="2400" dirty="0" err="1" smtClean="0">
                <a:latin typeface="Courier New" pitchFamily="49" charset="0"/>
              </a:rPr>
              <a:t>NumberFormatException</a:t>
            </a:r>
            <a:r>
              <a:rPr lang="en-US" sz="2400" dirty="0" smtClean="0"/>
              <a:t> if the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object does not represent a numeric value.</a:t>
            </a:r>
          </a:p>
        </p:txBody>
      </p:sp>
    </p:spTree>
    <p:extLst>
      <p:ext uri="{BB962C8B-B14F-4D97-AF65-F5344CB8AC3E}">
        <p14:creationId xmlns:p14="http://schemas.microsoft.com/office/powerpoint/2010/main" val="13183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toString</a:t>
            </a:r>
            <a:r>
              <a:rPr lang="en-US" smtClean="0"/>
              <a:t> Methods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Each of the numeric wrapper classes has a static </a:t>
            </a:r>
            <a:r>
              <a:rPr lang="en-US" sz="2800" dirty="0" err="1" smtClean="0">
                <a:latin typeface="Courier New" pitchFamily="49" charset="0"/>
              </a:rPr>
              <a:t>toString</a:t>
            </a:r>
            <a:r>
              <a:rPr lang="en-US" sz="2800" dirty="0" smtClean="0"/>
              <a:t> method that converts a number to a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method accepts the number as its argument and returns a string representation of that number. 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12;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double d = 14.95;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str1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Integer.toString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str2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Double.toString</a:t>
            </a:r>
            <a:r>
              <a:rPr lang="en-US" sz="2000" b="1" dirty="0" smtClean="0">
                <a:latin typeface="Courier New" pitchFamily="49" charset="0"/>
              </a:rPr>
              <a:t>(d);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4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toBinaryString</a:t>
            </a:r>
            <a:r>
              <a:rPr lang="en-US" sz="2800" smtClean="0"/>
              <a:t>, </a:t>
            </a:r>
            <a:r>
              <a:rPr lang="en-US" sz="2800" smtClean="0">
                <a:latin typeface="Courier New" pitchFamily="49" charset="0"/>
              </a:rPr>
              <a:t>toHexString</a:t>
            </a:r>
            <a:r>
              <a:rPr lang="en-US" sz="2800" smtClean="0"/>
              <a:t>, and </a:t>
            </a:r>
            <a:r>
              <a:rPr lang="en-US" sz="2800" smtClean="0">
                <a:latin typeface="Courier New" pitchFamily="49" charset="0"/>
              </a:rPr>
              <a:t>toOctalString</a:t>
            </a:r>
            <a:r>
              <a:rPr lang="en-US" sz="2800" smtClean="0"/>
              <a:t> Methods</a:t>
            </a:r>
            <a:endParaRPr lang="en-US" sz="240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077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Integer</a:t>
            </a:r>
            <a:r>
              <a:rPr lang="en-US" sz="2800" smtClean="0"/>
              <a:t> and </a:t>
            </a:r>
            <a:r>
              <a:rPr lang="en-US" sz="2800" smtClean="0">
                <a:latin typeface="Courier New" pitchFamily="49" charset="0"/>
              </a:rPr>
              <a:t>Long</a:t>
            </a:r>
            <a:r>
              <a:rPr lang="en-US" sz="2800" smtClean="0"/>
              <a:t> classes have three additional methods: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ourier New" pitchFamily="49" charset="0"/>
              </a:rPr>
              <a:t>toBinaryString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</a:rPr>
              <a:t>toHexString</a:t>
            </a:r>
            <a:r>
              <a:rPr lang="en-US" sz="2400" smtClean="0"/>
              <a:t>, and </a:t>
            </a:r>
            <a:r>
              <a:rPr lang="en-US" sz="2400" smtClean="0">
                <a:latin typeface="Courier New" pitchFamily="49" charset="0"/>
              </a:rPr>
              <a:t>toOctalString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number = 14;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System.out.println(Integer.toBinaryString(number));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System.out.println(Integer.toHexString(number));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System.out.println(Integer.toOctalString(number));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code will produce the following 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1110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205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MIN_VALUE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MAX_VALUE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numeric wrapper classes each have a set of static final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MIN_VALUE</a:t>
            </a:r>
            <a:r>
              <a:rPr lang="en-US" sz="2000" dirty="0" smtClean="0"/>
              <a:t>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MAX_VALUE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These variables hold the </a:t>
            </a:r>
            <a:r>
              <a:rPr lang="en-US" sz="2400" dirty="0" smtClean="0">
                <a:solidFill>
                  <a:srgbClr val="FF0000"/>
                </a:solidFill>
              </a:rPr>
              <a:t>minimum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maximum</a:t>
            </a:r>
            <a:r>
              <a:rPr lang="en-US" sz="2400" dirty="0" smtClean="0"/>
              <a:t> values for a </a:t>
            </a:r>
            <a:r>
              <a:rPr lang="en-US" sz="2400" dirty="0" smtClean="0">
                <a:solidFill>
                  <a:srgbClr val="FF0000"/>
                </a:solidFill>
              </a:rPr>
              <a:t>particular data type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("The minimum value for an 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+ "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is 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+ </a:t>
            </a:r>
            <a:r>
              <a:rPr lang="en-US" sz="1800" b="1" dirty="0" err="1" smtClean="0">
                <a:latin typeface="Courier New" pitchFamily="49" charset="0"/>
              </a:rPr>
              <a:t>Integer.MIN_VALUE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("The maximum value for an 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+ "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is 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          + </a:t>
            </a:r>
            <a:r>
              <a:rPr lang="en-US" sz="1800" b="1" dirty="0" err="1" smtClean="0">
                <a:latin typeface="Courier New" pitchFamily="49" charset="0"/>
              </a:rPr>
              <a:t>Integer.MAX_VALUE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29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Autoboxing and Unboxing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can declare a wrapper class variable and assign a value: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 </a:t>
            </a:r>
            <a:r>
              <a:rPr lang="en-US" sz="1800" b="1" dirty="0" smtClean="0">
                <a:latin typeface="Courier New" pitchFamily="49" charset="0"/>
              </a:rPr>
              <a:t>Integer number;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 number = 7; </a:t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nay think this is an error, but because number is a wrapper class variable, </a:t>
            </a:r>
            <a:r>
              <a:rPr lang="en-US" sz="2400" i="1" dirty="0" err="1" smtClean="0">
                <a:solidFill>
                  <a:srgbClr val="FF0000"/>
                </a:solidFill>
              </a:rPr>
              <a:t>autoboxing</a:t>
            </a:r>
            <a:r>
              <a:rPr lang="en-US" sz="2400" dirty="0" smtClean="0"/>
              <a:t> occurs.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i="1" dirty="0" err="1" smtClean="0">
                <a:solidFill>
                  <a:srgbClr val="FF0000"/>
                </a:solidFill>
              </a:rPr>
              <a:t>Unboxing</a:t>
            </a:r>
            <a:r>
              <a:rPr lang="en-US" sz="2400" dirty="0" smtClean="0"/>
              <a:t> does the opposite with wrapper class variables: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Integer </a:t>
            </a:r>
            <a:r>
              <a:rPr lang="en-US" sz="1800" b="1" dirty="0" err="1" smtClean="0">
                <a:latin typeface="Courier New" pitchFamily="49" charset="0"/>
              </a:rPr>
              <a:t>myInt</a:t>
            </a:r>
            <a:r>
              <a:rPr lang="en-US" sz="1800" b="1" dirty="0" smtClean="0">
                <a:latin typeface="Courier New" pitchFamily="49" charset="0"/>
              </a:rPr>
              <a:t> = 5;        // </a:t>
            </a:r>
            <a:r>
              <a:rPr lang="en-US" sz="1800" b="1" dirty="0" err="1" smtClean="0">
                <a:latin typeface="Courier New" pitchFamily="49" charset="0"/>
              </a:rPr>
              <a:t>Autoboxes</a:t>
            </a:r>
            <a:r>
              <a:rPr lang="en-US" sz="1800" b="1" dirty="0" smtClean="0">
                <a:latin typeface="Courier New" pitchFamily="49" charset="0"/>
              </a:rPr>
              <a:t> the value 5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primitiveNumber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primitiveNumber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myInt</a:t>
            </a:r>
            <a:r>
              <a:rPr lang="en-US" sz="1800" b="1" dirty="0" smtClean="0">
                <a:latin typeface="Courier New" pitchFamily="49" charset="0"/>
              </a:rPr>
              <a:t>;  // </a:t>
            </a:r>
            <a:r>
              <a:rPr lang="en-US" sz="1800" b="1" dirty="0" err="1" smtClean="0">
                <a:latin typeface="Courier New" pitchFamily="49" charset="0"/>
              </a:rPr>
              <a:t>unboxing</a:t>
            </a: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Autoboxing and Unboxing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rarely need to declare numeric wrapper class objects, but they can be useful when you need to work with primitives in a context where primitives are not permitted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Recall the </a:t>
            </a:r>
            <a:r>
              <a:rPr lang="en-US" sz="2400" dirty="0" err="1" smtClean="0">
                <a:latin typeface="Courier New" pitchFamily="49" charset="0"/>
              </a:rPr>
              <a:t>ArrayList</a:t>
            </a:r>
            <a:r>
              <a:rPr lang="en-US" sz="2400" dirty="0" smtClean="0"/>
              <a:t> class, which works only with objects.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&gt; list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new </a:t>
            </a:r>
            <a:r>
              <a:rPr lang="en-US" sz="1800" dirty="0" err="1" smtClean="0">
                <a:latin typeface="Courier New" pitchFamily="49" charset="0"/>
              </a:rPr>
              <a:t>ArrayList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sz="1800" dirty="0" smtClean="0">
                <a:latin typeface="Courier New" pitchFamily="49" charset="0"/>
              </a:rPr>
              <a:t>();     //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Error!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err="1" smtClean="0">
                <a:latin typeface="Courier New" pitchFamily="49" charset="0"/>
              </a:rPr>
              <a:t>ArrayList</a:t>
            </a:r>
            <a:r>
              <a:rPr lang="en-US" sz="1800" dirty="0" smtClean="0">
                <a:latin typeface="Courier New" pitchFamily="49" charset="0"/>
              </a:rPr>
              <a:t>&lt;Integer&gt; list =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   new </a:t>
            </a:r>
            <a:r>
              <a:rPr lang="en-US" sz="1800" dirty="0" err="1" smtClean="0">
                <a:latin typeface="Courier New" pitchFamily="49" charset="0"/>
              </a:rPr>
              <a:t>ArrayList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&lt;Integer&gt;</a:t>
            </a:r>
            <a:r>
              <a:rPr lang="en-US" sz="1800" dirty="0" smtClean="0">
                <a:latin typeface="Courier New" pitchFamily="49" charset="0"/>
              </a:rPr>
              <a:t>(); //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OK!</a:t>
            </a: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Autoboxing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 allow you to conveniently use </a:t>
            </a:r>
            <a:r>
              <a:rPr lang="en-US" sz="2400" dirty="0" err="1" smtClean="0">
                <a:latin typeface="Courier New" pitchFamily="49" charset="0"/>
              </a:rPr>
              <a:t>ArrayList</a:t>
            </a:r>
            <a:r>
              <a:rPr lang="en-US" sz="2400" dirty="0" err="1" smtClean="0"/>
              <a:t>s</a:t>
            </a:r>
            <a:r>
              <a:rPr lang="en-US" sz="2400" dirty="0" smtClean="0"/>
              <a:t> with primitives.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Solving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Dr. Harrison keeps student scores in an Excel file.  This can be exported as a comma separated text file.  Each student’s data will be on one line. We want to write a Java program that will find the average for each student. (The number of students changes each year.)</a:t>
            </a:r>
          </a:p>
          <a:p>
            <a:pPr eaLnBrk="1" hangingPunct="1"/>
            <a:r>
              <a:rPr lang="en-US" sz="2800" smtClean="0"/>
              <a:t>Solution:  </a:t>
            </a:r>
            <a:r>
              <a:rPr lang="en-US" sz="2800" smtClean="0">
                <a:hlinkClick r:id="rId3" action="ppaction://hlinkfile"/>
              </a:rPr>
              <a:t>TestScoreReader.java</a:t>
            </a:r>
            <a:r>
              <a:rPr lang="en-US" sz="2800" smtClean="0"/>
              <a:t>, </a:t>
            </a:r>
            <a:r>
              <a:rPr lang="en-US" sz="2800" smtClean="0">
                <a:hlinkClick r:id="rId4" action="ppaction://hlinkfile"/>
              </a:rPr>
              <a:t>TestAverages.java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228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4219575" cy="58197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3425" y="152400"/>
            <a:ext cx="4371975" cy="5715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1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362450" cy="58769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5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Character</a:t>
            </a:r>
            <a:r>
              <a:rPr lang="en-US" smtClean="0"/>
              <a:t> Class</a:t>
            </a:r>
          </a:p>
        </p:txBody>
      </p:sp>
      <p:graphicFrame>
        <p:nvGraphicFramePr>
          <p:cNvPr id="170069" name="Group 85"/>
          <p:cNvGraphicFramePr>
            <a:graphicFrameLocks noGrp="1"/>
          </p:cNvGraphicFramePr>
          <p:nvPr/>
        </p:nvGraphicFramePr>
        <p:xfrm>
          <a:off x="685800" y="1371600"/>
          <a:ext cx="8001000" cy="4800602"/>
        </p:xfrm>
        <a:graphic>
          <a:graphicData uri="http://schemas.openxmlformats.org/drawingml/2006/table">
            <a:tbl>
              <a:tblPr/>
              <a:tblGrid>
                <a:gridCol w="3216275"/>
                <a:gridCol w="4784725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isDigit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argument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is a digit from 0 through 9.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isLetter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argument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is an alphabetic letter.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isLetterOrDigit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character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contains a digit (0 through 9) or an alphabetic letter.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isLowerCase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argument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is a lowercase letter.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isUpperCase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argument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is an uppercase letter.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boolean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isSpaceChar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 char </a:t>
                      </a:r>
                      <a:r>
                        <a:rPr kumimoji="0" 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true if the argument passed into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is a space character. Otherwise returns false.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Character Testing and Conversion With The </a:t>
            </a:r>
            <a:r>
              <a:rPr lang="en-US" smtClean="0">
                <a:latin typeface="Courier New" pitchFamily="49" charset="0"/>
              </a:rPr>
              <a:t>Character</a:t>
            </a:r>
            <a:r>
              <a:rPr lang="en-US" smtClean="0"/>
              <a:t> Class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2433638"/>
          </a:xfrm>
        </p:spPr>
        <p:txBody>
          <a:bodyPr/>
          <a:lstStyle/>
          <a:p>
            <a:pPr eaLnBrk="1" hangingPunct="1"/>
            <a:r>
              <a:rPr lang="en-US" sz="2800" smtClean="0"/>
              <a:t>Example: 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hlinkClick r:id="rId3" action="ppaction://hlinkfile"/>
              </a:rPr>
              <a:t>CharacterTest.java</a:t>
            </a: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400" smtClean="0">
                <a:hlinkClick r:id="rId4" action="ppaction://hlinkfile"/>
              </a:rPr>
              <a:t>CustomerNumber.java</a:t>
            </a:r>
            <a:endParaRPr lang="en-US" sz="2400" smtClean="0"/>
          </a:p>
          <a:p>
            <a:pPr eaLnBrk="1" hangingPunct="1"/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Character</a:t>
            </a:r>
            <a:r>
              <a:rPr lang="en-US" sz="2800" smtClean="0"/>
              <a:t> class provides two methods that will change the case of a character.</a:t>
            </a:r>
          </a:p>
        </p:txBody>
      </p:sp>
      <p:graphicFrame>
        <p:nvGraphicFramePr>
          <p:cNvPr id="143404" name="Group 44"/>
          <p:cNvGraphicFramePr>
            <a:graphicFrameLocks noGrp="1"/>
          </p:cNvGraphicFramePr>
          <p:nvPr/>
        </p:nvGraphicFramePr>
        <p:xfrm>
          <a:off x="1143000" y="3962400"/>
          <a:ext cx="7391400" cy="1692910"/>
        </p:xfrm>
        <a:graphic>
          <a:graphicData uri="http://schemas.openxmlformats.org/drawingml/2006/table">
            <a:tbl>
              <a:tblPr/>
              <a:tblGrid>
                <a:gridCol w="2878138"/>
                <a:gridCol w="451326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char toLowerCase(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char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the lowercase equivalent of the argument passed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char toUpperCase(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            char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the uppercase equivalent of the argument passed to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ch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5" name="Text Box 39"/>
          <p:cNvSpPr txBox="1">
            <a:spLocks noChangeArrowheads="1"/>
          </p:cNvSpPr>
          <p:nvPr/>
        </p:nvSpPr>
        <p:spPr bwMode="auto">
          <a:xfrm>
            <a:off x="909638" y="5715000"/>
            <a:ext cx="3814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See example: </a:t>
            </a:r>
            <a:r>
              <a:rPr lang="en-US">
                <a:hlinkClick r:id="rId5" action="ppaction://hlinkfile"/>
              </a:rPr>
              <a:t>CircleArea.java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28308" cy="6705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076644"/>
      </p:ext>
    </p:extLst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2723</Words>
  <Application>Microsoft Office PowerPoint</Application>
  <PresentationFormat>On-screen Show (4:3)</PresentationFormat>
  <Paragraphs>549</Paragraphs>
  <Slides>69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ヒラギノ角ゴ Pro W3</vt:lpstr>
      <vt:lpstr> Arial</vt:lpstr>
      <vt:lpstr>Arial</vt:lpstr>
      <vt:lpstr>Courier New</vt:lpstr>
      <vt:lpstr>Minion-Regular</vt:lpstr>
      <vt:lpstr>Times New Roman</vt:lpstr>
      <vt:lpstr>Tw Cen MT</vt:lpstr>
      <vt:lpstr>2_Gaddis_CntrlStrc</vt:lpstr>
      <vt:lpstr>3_Gaddis_CntrlStrc</vt:lpstr>
      <vt:lpstr>Examples’ Source Code </vt:lpstr>
      <vt:lpstr>PowerPoint Presentation</vt:lpstr>
      <vt:lpstr>Module 15 Topics</vt:lpstr>
      <vt:lpstr>Introduction to Wrapper Classes</vt:lpstr>
      <vt:lpstr>Wrapper Classes</vt:lpstr>
      <vt:lpstr>Character Testing and Conversion With The Character Class</vt:lpstr>
      <vt:lpstr>The Character Class</vt:lpstr>
      <vt:lpstr>Character Testing and Conversion With The Character Class</vt:lpstr>
      <vt:lpstr>PowerPoint Presentation</vt:lpstr>
      <vt:lpstr>PowerPoint Presentation</vt:lpstr>
      <vt:lpstr>PowerPoint Presentation</vt:lpstr>
      <vt:lpstr>Substrings</vt:lpstr>
      <vt:lpstr>Searching Strings</vt:lpstr>
      <vt:lpstr>Searching Strings</vt:lpstr>
      <vt:lpstr>PowerPoint Presentation</vt:lpstr>
      <vt:lpstr>Searching Strings</vt:lpstr>
      <vt:lpstr>PowerPoint Presentation</vt:lpstr>
      <vt:lpstr>Searching Strings</vt:lpstr>
      <vt:lpstr>Searching Strings</vt:lpstr>
      <vt:lpstr>String Methods For Getting Character Or Substring Location</vt:lpstr>
      <vt:lpstr>String Methods For Getting Character Or Substring Location</vt:lpstr>
      <vt:lpstr>Extracting Substrings</vt:lpstr>
      <vt:lpstr>Extracting Substrings</vt:lpstr>
      <vt:lpstr>Extracting Characters to Arrays</vt:lpstr>
      <vt:lpstr>PowerPoint Presentation</vt:lpstr>
      <vt:lpstr>PowerPoint Presentation</vt:lpstr>
      <vt:lpstr>Returning Modified Strings</vt:lpstr>
      <vt:lpstr>PowerPoint Presentation</vt:lpstr>
      <vt:lpstr>PowerPoint Presentation</vt:lpstr>
      <vt:lpstr>The valueOf Methods</vt:lpstr>
      <vt:lpstr>PowerPoint Presentation</vt:lpstr>
      <vt:lpstr>PowerPoint Presentation</vt:lpstr>
      <vt:lpstr>The StringBuilder Class</vt:lpstr>
      <vt:lpstr>StringBuilder Constructors</vt:lpstr>
      <vt:lpstr>Other StringBuilder Methods</vt:lpstr>
      <vt:lpstr>Appending to a StringBuilder Object</vt:lpstr>
      <vt:lpstr>PowerPoint Presentation</vt:lpstr>
      <vt:lpstr>Appending to a StringBuilder Object</vt:lpstr>
      <vt:lpstr>Appending to a StringBuilder Object</vt:lpstr>
      <vt:lpstr>PowerPoint Presentation</vt:lpstr>
      <vt:lpstr>Appending to a StringBuilder Object</vt:lpstr>
      <vt:lpstr>PowerPoint Presentation</vt:lpstr>
      <vt:lpstr>Replacing a Substring in a StringBuilder Object</vt:lpstr>
      <vt:lpstr>Replacing a Substring in a StringBuilder Object</vt:lpstr>
      <vt:lpstr>Other StringBuilder Methods</vt:lpstr>
      <vt:lpstr>Other StringBuilder Methods</vt:lpstr>
      <vt:lpstr>The StringTokenizer Class</vt:lpstr>
      <vt:lpstr>The StringTokenizer Class</vt:lpstr>
      <vt:lpstr>The StringTokenizer Class</vt:lpstr>
      <vt:lpstr>StringTokenizer Constructors</vt:lpstr>
      <vt:lpstr>Creating StringTokenizer Objects</vt:lpstr>
      <vt:lpstr>StringTokenizer Methods</vt:lpstr>
      <vt:lpstr>PowerPoint Presentation</vt:lpstr>
      <vt:lpstr>PowerPoint Presentation</vt:lpstr>
      <vt:lpstr>Multiple Delimiters</vt:lpstr>
      <vt:lpstr>Multiple Delimiters</vt:lpstr>
      <vt:lpstr>The String Class split Method</vt:lpstr>
      <vt:lpstr>Numeric Data Type Wrappers</vt:lpstr>
      <vt:lpstr>Creating a Wrapper Object</vt:lpstr>
      <vt:lpstr>The Parse Methods</vt:lpstr>
      <vt:lpstr>The Parse Methods</vt:lpstr>
      <vt:lpstr>The toString Methods</vt:lpstr>
      <vt:lpstr>The toBinaryString, toHexString, and toOctalString Methods</vt:lpstr>
      <vt:lpstr>MIN_VALUE and MAX_VALUE</vt:lpstr>
      <vt:lpstr>Autoboxing and Unboxing</vt:lpstr>
      <vt:lpstr>Autoboxing and Unboxing</vt:lpstr>
      <vt:lpstr>Problem Solving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143</cp:revision>
  <cp:lastPrinted>2009-04-22T19:24:48Z</cp:lastPrinted>
  <dcterms:created xsi:type="dcterms:W3CDTF">2003-06-09T20:51:31Z</dcterms:created>
  <dcterms:modified xsi:type="dcterms:W3CDTF">2018-07-31T20:15:38Z</dcterms:modified>
  <cp:category/>
</cp:coreProperties>
</file>