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4402" r:id="rId3"/>
    <p:sldMasterId id="2147484414" r:id="rId4"/>
    <p:sldMasterId id="2147484418" r:id="rId5"/>
  </p:sldMasterIdLst>
  <p:notesMasterIdLst>
    <p:notesMasterId r:id="rId46"/>
  </p:notesMasterIdLst>
  <p:sldIdLst>
    <p:sldId id="515" r:id="rId6"/>
    <p:sldId id="510" r:id="rId7"/>
    <p:sldId id="370" r:id="rId8"/>
    <p:sldId id="495" r:id="rId9"/>
    <p:sldId id="367" r:id="rId10"/>
    <p:sldId id="498" r:id="rId11"/>
    <p:sldId id="496" r:id="rId12"/>
    <p:sldId id="497" r:id="rId13"/>
    <p:sldId id="499" r:id="rId14"/>
    <p:sldId id="369" r:id="rId15"/>
    <p:sldId id="368" r:id="rId16"/>
    <p:sldId id="373" r:id="rId17"/>
    <p:sldId id="377" r:id="rId18"/>
    <p:sldId id="395" r:id="rId19"/>
    <p:sldId id="504" r:id="rId20"/>
    <p:sldId id="506" r:id="rId21"/>
    <p:sldId id="454" r:id="rId22"/>
    <p:sldId id="511" r:id="rId23"/>
    <p:sldId id="500" r:id="rId24"/>
    <p:sldId id="393" r:id="rId25"/>
    <p:sldId id="394" r:id="rId26"/>
    <p:sldId id="396" r:id="rId27"/>
    <p:sldId id="507" r:id="rId28"/>
    <p:sldId id="486" r:id="rId29"/>
    <p:sldId id="487" r:id="rId30"/>
    <p:sldId id="512" r:id="rId31"/>
    <p:sldId id="513" r:id="rId32"/>
    <p:sldId id="514" r:id="rId33"/>
    <p:sldId id="381" r:id="rId34"/>
    <p:sldId id="401" r:id="rId35"/>
    <p:sldId id="508" r:id="rId36"/>
    <p:sldId id="403" r:id="rId37"/>
    <p:sldId id="404" r:id="rId38"/>
    <p:sldId id="405" r:id="rId39"/>
    <p:sldId id="406" r:id="rId40"/>
    <p:sldId id="407" r:id="rId41"/>
    <p:sldId id="489" r:id="rId42"/>
    <p:sldId id="502" r:id="rId43"/>
    <p:sldId id="481" r:id="rId44"/>
    <p:sldId id="50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9"/>
    <a:srgbClr val="0000FF"/>
    <a:srgbClr val="00A99D"/>
    <a:srgbClr val="006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77" autoAdjust="0"/>
  </p:normalViewPr>
  <p:slideViewPr>
    <p:cSldViewPr>
      <p:cViewPr varScale="1">
        <p:scale>
          <a:sx n="97" d="100"/>
          <a:sy n="97" d="100"/>
        </p:scale>
        <p:origin x="8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, Gary C" userId="99ce7fbf-a5c7-4db2-8213-2e7f236cf699" providerId="ADAL" clId="{34BE2457-E943-4D08-B33C-870A307E0075}"/>
    <pc:docChg chg="modSld">
      <pc:chgData name="Thai, Gary C" userId="99ce7fbf-a5c7-4db2-8213-2e7f236cf699" providerId="ADAL" clId="{34BE2457-E943-4D08-B33C-870A307E0075}" dt="2021-05-01T12:02:24.453" v="21" actId="113"/>
      <pc:docMkLst>
        <pc:docMk/>
      </pc:docMkLst>
      <pc:sldChg chg="modSp">
        <pc:chgData name="Thai, Gary C" userId="99ce7fbf-a5c7-4db2-8213-2e7f236cf699" providerId="ADAL" clId="{34BE2457-E943-4D08-B33C-870A307E0075}" dt="2021-05-01T11:38:40.508" v="1"/>
        <pc:sldMkLst>
          <pc:docMk/>
          <pc:sldMk cId="1160438474" sldId="515"/>
        </pc:sldMkLst>
        <pc:spChg chg="mod">
          <ac:chgData name="Thai, Gary C" userId="99ce7fbf-a5c7-4db2-8213-2e7f236cf699" providerId="ADAL" clId="{34BE2457-E943-4D08-B33C-870A307E0075}" dt="2021-05-01T11:38:40.508" v="1"/>
          <ac:spMkLst>
            <pc:docMk/>
            <pc:sldMk cId="1160438474" sldId="515"/>
            <ac:spMk id="3" creationId="{00000000-0000-0000-0000-000000000000}"/>
          </ac:spMkLst>
        </pc:spChg>
      </pc:sldChg>
      <pc:sldChg chg="modSp modAnim">
        <pc:chgData name="Thai, Gary C" userId="99ce7fbf-a5c7-4db2-8213-2e7f236cf699" providerId="ADAL" clId="{34BE2457-E943-4D08-B33C-870A307E0075}" dt="2021-05-01T12:02:24.453" v="21" actId="113"/>
        <pc:sldMkLst>
          <pc:docMk/>
          <pc:sldMk cId="1633974576" sldId="516"/>
        </pc:sldMkLst>
        <pc:spChg chg="mod">
          <ac:chgData name="Thai, Gary C" userId="99ce7fbf-a5c7-4db2-8213-2e7f236cf699" providerId="ADAL" clId="{34BE2457-E943-4D08-B33C-870A307E0075}" dt="2021-05-01T12:02:24.453" v="21" actId="113"/>
          <ac:spMkLst>
            <pc:docMk/>
            <pc:sldMk cId="1633974576" sldId="516"/>
            <ac:spMk id="4" creationId="{02CBAE85-5192-4E3D-9F4D-6A5C483793F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F15406-E5BE-4BD1-B920-538848C4A050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1F458B5-8DA0-4F4A-97DA-A6F862F33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4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Visiting</a:t>
            </a:r>
            <a:r>
              <a:rPr lang="en-US" baseline="0" dirty="0"/>
              <a:t> cnn.com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Servicing multiple clients (</a:t>
            </a:r>
            <a:r>
              <a:rPr lang="en-US" b="1" dirty="0"/>
              <a:t>threads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  <a:r>
              <a:rPr lang="en-US" baseline="0" dirty="0"/>
              <a:t>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  <a:r>
              <a:rPr lang="en-US" baseline="0" dirty="0"/>
              <a:t>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F458B5-8DA0-4F4A-97DA-A6F862F337B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94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  <a:r>
              <a:rPr lang="en-US" baseline="0" dirty="0"/>
              <a:t> port – 8000?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Bank (</a:t>
            </a:r>
            <a:r>
              <a:rPr lang="en-US" dirty="0" err="1"/>
              <a:t>BankAccount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458B5-8DA0-4F4A-97DA-A6F862F337B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AAF431A-65C6-4BEC-8DC1-A1ABC45C134A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271A2FF-9B45-4E4A-8EC6-4924E49EA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8647DCB-173C-4F4F-A3E1-7F4419ECB315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18BEBEB-8B8B-49B1-B1AB-0A65726D3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9E147FA-D93B-4A2D-8E6C-586FEC131490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3DB026B-AA30-4607-B310-8BB1DD134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E4F106B-C981-40CF-BB0D-A914DA37533F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D61E22D-7339-4E7C-AA77-536D42CC9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C7BE53F-F68F-43AA-92C9-CBAA0DDA4C40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72EF285-8799-40E1-8B2B-8B072FA25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FD72A60-F290-4E8A-918C-1B9E92390D4B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9805FCD-AE5F-4CF9-96E9-DF96AF4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FFF5AC5-629A-4AE4-AC3E-B1E12ABB6F88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03C33970-1671-4FAD-90B2-B85A70D7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0A1F2FE-FA72-4F73-8A33-9B468667F3D6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913EC1A-F19B-4283-B8EA-B8699D46A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5EE7DD8-1F77-4AC5-AC7F-CA84EE0B2E7D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F224558-B237-467A-B25D-49C38DDFF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8AEA8B5-0A96-49A5-BB75-C59E1469549B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784F92A-549F-4B59-8380-987EB430B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0AD36A1-85E3-41F0-9F98-2CDDE5E898E5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641F202-57D6-40B7-B6B5-2382BD4F7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59AA0D9-04C7-4CFA-BA96-D41BA987E101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1C17A0C-888E-414C-9CE4-98D45088A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8502F52-F258-4F8F-9F79-C985FD12B8E0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8E4B51B-5732-4842-BE4F-FD16B3F17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BFDE996-8BB9-489E-B679-17677C796EF9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A297B19-AD94-4ED5-801A-8DA71C310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38E021-E1AD-415D-B3C4-757406849904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BE396AB-2E4A-4C4D-9916-0B1B7341C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EA1-E142-4151-8BFF-149B78327069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2D36A-B313-4AC3-9E56-B4E72865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7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E92C-16B6-48B4-9D1F-53909BDC4D76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12-1408-4955-BDB3-11A840DF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0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CE0-0162-4925-AD4F-C5A729FB410F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658C-523A-4379-8BD0-C9057C2E1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2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7D37-BFB8-48B0-AF60-F2D1C128F857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D85-DF67-4856-B8CC-D19A6ADB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5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4E6D-313B-47D2-B7D3-4BD3AF3B22AD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F5F-6DB3-4CA5-A788-1CF9515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5CB6-0D0C-4ADA-858B-33030BD80480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EDE2-7245-4E9D-89CE-00748318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7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4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3CAEFC6-6D25-44E1-9F23-91214FA2AC16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F53BCC7-A1B3-45D7-A602-700F949C9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748-0E92-478C-A7D8-2A90E9FA3A3D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6A6A-D5B9-464C-AE97-A81E9632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946-A8DB-47F9-B79D-ABD08973DA9A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B5CD-BD4B-4E13-B79F-67942887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2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B2-4FE5-4A72-82FA-AB3FB0478FA9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4F70-5098-4B79-B96E-6B78BADA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0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0136-0CB0-4852-85A2-5FE7CA88A748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5EF8-7D38-48BC-815E-AB07F3DDF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6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</p:spTree>
    <p:extLst>
      <p:ext uri="{BB962C8B-B14F-4D97-AF65-F5344CB8AC3E}">
        <p14:creationId xmlns:p14="http://schemas.microsoft.com/office/powerpoint/2010/main" val="810234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92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789B6EA-A293-4A7B-BF6D-8DBD0D2FC1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4C563DC8-BCFA-4F2F-B9AE-CE285A4AD66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2F4DBC93-549F-4F00-B6E1-F05ED93793AC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F7DE01E6-D3EB-44CC-BC72-FB939D28A3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D982E4-828A-4713-BDA4-627267B2B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 and Data Structures, Twelfth Edition, (c) 2020 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5B79337-AD79-4D0F-BE3A-FFE80FE8F3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F90BF-426E-45F8-81EF-C2983BD98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201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F3BD-58D1-44CE-B5B4-2BB4C3F0D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18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9991-16BA-4273-9CD2-9919775DE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38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6610722-6C15-426E-8838-CCD96EDC9C58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26A69B4-93DC-45FB-A1C3-214D9336C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4716-F058-4676-BBC0-51388D1E7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322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8B175-63FF-420B-8FE5-D94ADB6BA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904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F21FC-7B82-4264-ACC4-7E282EBC6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28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5828B-8F55-480A-A7E4-0BFC9EDBC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199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58DF5-DFCB-4371-A4A8-222663E47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024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396F-E368-4747-8094-BC4F18F74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49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F1EF8-BE52-4607-AA2F-79D2A1F1B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5876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4998-860B-493C-8AEE-8D7B6C08CD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D683F47-40AB-4666-8310-3C22009EEF98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F4DB284-EAFB-4453-8AB1-9492645A9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24DEF1F-62DE-4107-8B5F-8A2F7FAF26D1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296F056-454D-4DAE-BB45-1081E51A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2D8D18D-B48E-469F-99D4-468CB3DBD0C7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D86D5A4-D149-441E-AD9E-F1C759670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EAA3CB1-A309-4D91-A10E-21B2A4FAA280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B96784-FDD3-409C-A2A2-0B315CEC6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A9C08BA-E859-468A-854E-59EB309765B8}" type="datetime1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B6D10F6-CBC3-47C9-88AE-56FB528C6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ＭＳ Ｐゴシック" pitchFamily="-107" charset="-128"/>
          <a:cs typeface="Lucida San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65428A7-16E0-416C-ADB0-D3442EECA716}" type="datetime1">
              <a:rPr lang="en-US" b="0"/>
              <a:pPr>
                <a:defRPr/>
              </a:pPr>
              <a:t>8/5/2021</a:t>
            </a:fld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0738257-79B5-443F-9F4B-24001FEFBCFA}" type="slidenum">
              <a:rPr lang="en-US" b="0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456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59788F47-7B8A-47D5-A8BA-5B5AF45AC0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CD9DD963-327A-462C-B7F1-277CDB9DB44E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C4666EB-ABDC-4260-9E3A-7385586920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CD0B56C2-FCF7-44A2-9F2A-5B0AD2E39E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3DA8F49D-5435-4D62-8F34-029311AF5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6C7EB235-14A8-4C82-B8F2-61093A85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255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charset="0"/>
                <a:cs typeface="+mn-cs"/>
              </a:rPr>
              <a:t>Liang, Introduction to Java Programming and Data Structures, Twelfth Edition, (c) 2020 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4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internet-core-protocols/1565925726/re04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hatismyipaddres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ediaglobe.com/public-vs-private-ip-address-differences-and-rang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st.com/c-ipv4-vs-ipv6-addresse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Internet | Networking</a:t>
            </a:r>
          </a:p>
        </p:txBody>
      </p:sp>
    </p:spTree>
    <p:extLst>
      <p:ext uri="{BB962C8B-B14F-4D97-AF65-F5344CB8AC3E}">
        <p14:creationId xmlns:p14="http://schemas.microsoft.com/office/powerpoint/2010/main" val="234154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Sending Data From A to B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A</a:t>
            </a:r>
            <a:r>
              <a:rPr lang="en-US" sz="2400" b="0" dirty="0"/>
              <a:t> is your home computer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/>
              <a:t>It is connected to an Internet Service Provider (ISP)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/>
              <a:t>ISP is connected to an </a:t>
            </a:r>
            <a:r>
              <a:rPr lang="en-US" sz="2000" b="0" dirty="0">
                <a:solidFill>
                  <a:srgbClr val="7030A0"/>
                </a:solidFill>
              </a:rPr>
              <a:t>Internet Access Point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B</a:t>
            </a:r>
            <a:r>
              <a:rPr lang="en-US" sz="2400" b="0" dirty="0"/>
              <a:t> is on a local area network at XYZ Company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/>
              <a:t>XYZ has its own </a:t>
            </a:r>
            <a:r>
              <a:rPr lang="en-US" sz="2000" b="0" dirty="0">
                <a:solidFill>
                  <a:srgbClr val="7030A0"/>
                </a:solidFill>
              </a:rPr>
              <a:t>Internet Access Point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Access Points are </a:t>
            </a:r>
            <a:r>
              <a:rPr lang="en-US" sz="2400" b="0" dirty="0">
                <a:solidFill>
                  <a:srgbClr val="7030A0"/>
                </a:solidFill>
              </a:rPr>
              <a:t>connected</a:t>
            </a:r>
            <a:r>
              <a:rPr lang="en-US" sz="2400" b="0" dirty="0"/>
              <a:t> by a complex collection of </a:t>
            </a:r>
            <a:r>
              <a:rPr lang="en-US" sz="2400" b="0" dirty="0">
                <a:solidFill>
                  <a:srgbClr val="7030A0"/>
                </a:solidFill>
              </a:rPr>
              <a:t>pathways</a:t>
            </a:r>
            <a:r>
              <a:rPr lang="en-US" sz="2400" b="0" dirty="0"/>
              <a:t> (the Internet)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7030A0"/>
                </a:solidFill>
              </a:rPr>
              <a:t>Over these pathways a message sent from one access point can eventually reach any access point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04800" y="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Data Transmission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Consists of sending/receiving streams of zeros and ones along the network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Two types of information: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Application data</a:t>
            </a:r>
            <a:r>
              <a:rPr lang="en-US" sz="2400" b="0" dirty="0"/>
              <a:t> 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The </a:t>
            </a:r>
            <a:r>
              <a:rPr lang="en-US" b="0" dirty="0">
                <a:solidFill>
                  <a:srgbClr val="7030A0"/>
                </a:solidFill>
              </a:rPr>
              <a:t>information</a:t>
            </a:r>
            <a:r>
              <a:rPr lang="en-US" b="0" dirty="0"/>
              <a:t> one computer wants to send to another</a:t>
            </a:r>
            <a:endParaRPr lang="en-US" sz="2400" b="0" dirty="0"/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Network protocol data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Describes how to </a:t>
            </a:r>
            <a:r>
              <a:rPr lang="en-US" b="0" dirty="0">
                <a:solidFill>
                  <a:srgbClr val="7030A0"/>
                </a:solidFill>
              </a:rPr>
              <a:t>reach</a:t>
            </a:r>
            <a:r>
              <a:rPr lang="en-US" b="0" dirty="0"/>
              <a:t> the intended computer 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Describes how to </a:t>
            </a:r>
            <a:r>
              <a:rPr lang="en-US" b="0" dirty="0">
                <a:solidFill>
                  <a:srgbClr val="7030A0"/>
                </a:solidFill>
              </a:rPr>
              <a:t>check for errors </a:t>
            </a:r>
            <a:r>
              <a:rPr lang="en-US" b="0" dirty="0"/>
              <a:t>in the transmission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533400" y="28353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Packets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IP breaks large chunks of data up into more manageable </a:t>
            </a:r>
            <a:r>
              <a:rPr lang="en-US" sz="2400" b="0" i="1" dirty="0">
                <a:solidFill>
                  <a:srgbClr val="7030A0"/>
                </a:solidFill>
              </a:rPr>
              <a:t>packets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packet is </a:t>
            </a:r>
            <a:r>
              <a:rPr lang="en-US" sz="2400" b="0" dirty="0">
                <a:solidFill>
                  <a:srgbClr val="7030A0"/>
                </a:solidFill>
              </a:rPr>
              <a:t>delivered separately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packet in a larger transmission may be sent by a </a:t>
            </a:r>
            <a:r>
              <a:rPr lang="en-US" sz="2400" b="0" dirty="0">
                <a:solidFill>
                  <a:srgbClr val="7030A0"/>
                </a:solidFill>
              </a:rPr>
              <a:t>different route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Packets are </a:t>
            </a:r>
            <a:r>
              <a:rPr lang="en-US" sz="2400" b="0" dirty="0">
                <a:solidFill>
                  <a:srgbClr val="7030A0"/>
                </a:solidFill>
              </a:rPr>
              <a:t>numbered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recipient </a:t>
            </a:r>
            <a:r>
              <a:rPr lang="en-US" sz="2400" b="0" dirty="0">
                <a:solidFill>
                  <a:srgbClr val="7030A0"/>
                </a:solidFill>
              </a:rPr>
              <a:t>reassembles </a:t>
            </a:r>
            <a:r>
              <a:rPr lang="en-US" sz="2400" b="0" dirty="0"/>
              <a:t>the data</a:t>
            </a:r>
            <a:r>
              <a:rPr lang="en-US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How large is a IP data package?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/>
              <a:t>Minimum size of an IP packet is 21 bytes (20 bytes for the header, and 1 byte of data). The maximum size is 65,535 bytes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hlinkClick r:id="rId2"/>
              </a:rPr>
              <a:t>https://www.oreilly.com/library/view/internet-core-protocols/1565925726/re04.html</a:t>
            </a:r>
            <a:endParaRPr lang="en-US" sz="20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381000" y="7088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TCP Packet | Contents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077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address of the recipient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Port number of the recipient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address of the sender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Port number of the sender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/>
        </p:blipFill>
        <p:spPr>
          <a:xfrm>
            <a:off x="1524000" y="3243263"/>
            <a:ext cx="4992290" cy="28527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1066800" y="76200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Client and Server Sockets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485" y="1600200"/>
            <a:ext cx="799211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85800" y="5083314"/>
            <a:ext cx="4720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0" dirty="0"/>
              <a:t>Visiting montgomerycollege.edu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3FDF5F-B031-42BE-B4BD-C1259574157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/>
            <a:r>
              <a:rPr lang="en-US" alt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Client | Server Communications</a:t>
            </a: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234315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1447800" y="3200400"/>
          <a:ext cx="60960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4457700" imgH="1658112" progId="Word.Picture.8">
                  <p:embed/>
                </p:oleObj>
              </mc:Choice>
              <mc:Fallback>
                <p:oleObj r:id="rId3" imgW="4457700" imgH="1658112" progId="Word.Picture.8">
                  <p:embed/>
                  <p:pic>
                    <p:nvPicPr>
                      <p:cNvPr id="614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0960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234315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8438" name="Group 22"/>
          <p:cNvGrpSpPr>
            <a:grpSpLocks/>
          </p:cNvGrpSpPr>
          <p:nvPr/>
        </p:nvGrpSpPr>
        <p:grpSpPr bwMode="auto">
          <a:xfrm>
            <a:off x="838200" y="1676400"/>
            <a:ext cx="4267200" cy="2590800"/>
            <a:chOff x="528" y="1056"/>
            <a:chExt cx="2688" cy="1632"/>
          </a:xfrm>
        </p:grpSpPr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528" y="1056"/>
              <a:ext cx="2688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The server must be running when a client starts. The server waits for a connection request from a client. To establish a server, you need to create a server socket and attach it to a port, which is where the server listens for connections.</a:t>
              </a:r>
            </a:p>
          </p:txBody>
        </p:sp>
        <p:sp>
          <p:nvSpPr>
            <p:cNvPr id="6162" name="Line 14"/>
            <p:cNvSpPr>
              <a:spLocks noChangeShapeType="1"/>
            </p:cNvSpPr>
            <p:nvPr/>
          </p:nvSpPr>
          <p:spPr bwMode="auto">
            <a:xfrm>
              <a:off x="1776" y="1920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8439" name="Group 23"/>
          <p:cNvGrpSpPr>
            <a:grpSpLocks/>
          </p:cNvGrpSpPr>
          <p:nvPr/>
        </p:nvGrpSpPr>
        <p:grpSpPr bwMode="auto">
          <a:xfrm>
            <a:off x="152400" y="3886200"/>
            <a:ext cx="2590800" cy="1981200"/>
            <a:chOff x="96" y="2448"/>
            <a:chExt cx="1632" cy="1248"/>
          </a:xfrm>
        </p:grpSpPr>
        <p:sp>
          <p:nvSpPr>
            <p:cNvPr id="6159" name="Rectangle 17"/>
            <p:cNvSpPr>
              <a:spLocks noChangeArrowheads="1"/>
            </p:cNvSpPr>
            <p:nvPr/>
          </p:nvSpPr>
          <p:spPr bwMode="auto">
            <a:xfrm>
              <a:off x="96" y="2448"/>
              <a:ext cx="1056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Courier New" panose="02070309020205020404" pitchFamily="49" charset="0"/>
                </a:rPr>
                <a:t>After a server socket is created, the server can use this statement to listen for connections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816" y="3168"/>
              <a:ext cx="91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8440" name="Group 24"/>
          <p:cNvGrpSpPr>
            <a:grpSpLocks/>
          </p:cNvGrpSpPr>
          <p:nvPr/>
        </p:nvGrpSpPr>
        <p:grpSpPr bwMode="auto">
          <a:xfrm>
            <a:off x="6324600" y="4038600"/>
            <a:ext cx="2743200" cy="1371600"/>
            <a:chOff x="3984" y="2544"/>
            <a:chExt cx="1728" cy="864"/>
          </a:xfrm>
        </p:grpSpPr>
        <p:sp>
          <p:nvSpPr>
            <p:cNvPr id="6157" name="Rectangle 19"/>
            <p:cNvSpPr>
              <a:spLocks noChangeArrowheads="1"/>
            </p:cNvSpPr>
            <p:nvPr/>
          </p:nvSpPr>
          <p:spPr bwMode="auto">
            <a:xfrm>
              <a:off x="4656" y="2544"/>
              <a:ext cx="105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Courier New" panose="02070309020205020404" pitchFamily="49" charset="0"/>
                </a:rPr>
                <a:t>The client issues this statement to request a connection to a server.</a:t>
              </a:r>
            </a:p>
          </p:txBody>
        </p:sp>
        <p:sp>
          <p:nvSpPr>
            <p:cNvPr id="6158" name="Line 20"/>
            <p:cNvSpPr>
              <a:spLocks noChangeShapeType="1"/>
            </p:cNvSpPr>
            <p:nvPr/>
          </p:nvSpPr>
          <p:spPr bwMode="auto">
            <a:xfrm flipH="1">
              <a:off x="3984" y="2688"/>
              <a:ext cx="72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8444" name="Group 28"/>
          <p:cNvGrpSpPr>
            <a:grpSpLocks/>
          </p:cNvGrpSpPr>
          <p:nvPr/>
        </p:nvGrpSpPr>
        <p:grpSpPr bwMode="auto">
          <a:xfrm>
            <a:off x="4648200" y="1600200"/>
            <a:ext cx="3429000" cy="2590800"/>
            <a:chOff x="2928" y="1008"/>
            <a:chExt cx="2160" cy="1632"/>
          </a:xfrm>
        </p:grpSpPr>
        <p:sp>
          <p:nvSpPr>
            <p:cNvPr id="6155" name="Rectangle 26"/>
            <p:cNvSpPr>
              <a:spLocks noChangeArrowheads="1"/>
            </p:cNvSpPr>
            <p:nvPr/>
          </p:nvSpPr>
          <p:spPr bwMode="auto">
            <a:xfrm>
              <a:off x="3504" y="1008"/>
              <a:ext cx="158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After the server accepts the connection, communication between server and client is conducted the same as for I/O streams. </a:t>
              </a:r>
            </a:p>
          </p:txBody>
        </p:sp>
        <p:sp>
          <p:nvSpPr>
            <p:cNvPr id="6156" name="Line 27"/>
            <p:cNvSpPr>
              <a:spLocks noChangeShapeType="1"/>
            </p:cNvSpPr>
            <p:nvPr/>
          </p:nvSpPr>
          <p:spPr bwMode="auto">
            <a:xfrm flipH="1">
              <a:off x="2928" y="1680"/>
              <a:ext cx="528" cy="9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5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B72F95-08A3-4B7E-A19A-1F862D054FB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533400"/>
          </a:xfrm>
        </p:spPr>
        <p:txBody>
          <a:bodyPr/>
          <a:lstStyle/>
          <a:p>
            <a:pPr algn="l"/>
            <a:r>
              <a:rPr lang="en-US" alt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Serving Multiple Clients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Multiple clients are quite often connected to a single server at the same time. Typically, a server runs constantly on a server computer, and clients from all over the Internet may want to connect to it. You can use threads to handle the server's multiple clients simultaneously. Simply create a thread for each connection. Here is how the server handles the establishment of a connection:</a:t>
            </a:r>
          </a:p>
          <a:p>
            <a:pPr lvl="2">
              <a:buFont typeface="Monotype Sorts"/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while (true) {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Socket </a:t>
            </a:r>
            <a:r>
              <a:rPr lang="en-US" altLang="en-US" sz="1800" dirty="0" err="1">
                <a:cs typeface="Times New Roman" panose="02020603050405020304" pitchFamily="18" charset="0"/>
              </a:rPr>
              <a:t>socket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cs typeface="Times New Roman" panose="02020603050405020304" pitchFamily="18" charset="0"/>
              </a:rPr>
              <a:t>serverSocket.accept</a:t>
            </a:r>
            <a:r>
              <a:rPr lang="en-US" altLang="en-US" sz="1800" dirty="0">
                <a:cs typeface="Times New Roman" panose="02020603050405020304" pitchFamily="18" charset="0"/>
              </a:rPr>
              <a:t>();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Thread </a:t>
            </a:r>
            <a:r>
              <a:rPr lang="en-US" altLang="en-US" sz="1800" dirty="0" err="1">
                <a:cs typeface="Times New Roman" panose="02020603050405020304" pitchFamily="18" charset="0"/>
              </a:rPr>
              <a:t>thread</a:t>
            </a:r>
            <a:r>
              <a:rPr lang="en-US" altLang="en-US" sz="1800" dirty="0">
                <a:cs typeface="Times New Roman" panose="02020603050405020304" pitchFamily="18" charset="0"/>
              </a:rPr>
              <a:t> = new </a:t>
            </a:r>
            <a:r>
              <a:rPr lang="en-US" altLang="en-US" sz="1800" dirty="0" err="1">
                <a:cs typeface="Times New Roman" panose="02020603050405020304" pitchFamily="18" charset="0"/>
              </a:rPr>
              <a:t>ThreadClass</a:t>
            </a:r>
            <a:r>
              <a:rPr lang="en-US" altLang="en-US" sz="1800" dirty="0">
                <a:cs typeface="Times New Roman" panose="02020603050405020304" pitchFamily="18" charset="0"/>
              </a:rPr>
              <a:t>(socket);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</a:t>
            </a:r>
            <a:r>
              <a:rPr lang="en-US" altLang="en-US" sz="1800" dirty="0" err="1">
                <a:cs typeface="Times New Roman" panose="02020603050405020304" pitchFamily="18" charset="0"/>
              </a:rPr>
              <a:t>thread.start</a:t>
            </a:r>
            <a:r>
              <a:rPr lang="en-US" altLang="en-US" sz="1800" dirty="0">
                <a:cs typeface="Times New Roman" panose="02020603050405020304" pitchFamily="18" charset="0"/>
              </a:rPr>
              <a:t>();</a:t>
            </a:r>
          </a:p>
          <a:p>
            <a:pPr lvl="2">
              <a:buFont typeface="Monotype Sorts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}</a:t>
            </a:r>
          </a:p>
          <a:p>
            <a:pPr lvl="2">
              <a:buFont typeface="Monotype Sorts"/>
              <a:buNone/>
            </a:pPr>
            <a:endParaRPr lang="en-US" altLang="en-US" sz="1800" dirty="0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The server socket can have many connections. Each iteration of the </a:t>
            </a:r>
            <a:r>
              <a:rPr lang="en-US" altLang="en-US" sz="2000" u="sng" dirty="0">
                <a:cs typeface="Courier New" panose="02070309020205020404" pitchFamily="49" charset="0"/>
              </a:rPr>
              <a:t>while</a:t>
            </a:r>
            <a:r>
              <a:rPr lang="en-US" altLang="en-US" sz="2000" dirty="0">
                <a:cs typeface="Courier New" panose="02070309020205020404" pitchFamily="49" charset="0"/>
              </a:rPr>
              <a:t> loop creates a new connection. Whenever a connection is established, a new thread is created to handle communication between the server and the new client; and this allows multiple connections to run at the same time.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517477" y="1031557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Run IP_Address.java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571500" y="130314"/>
            <a:ext cx="8343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| Your Local IP Address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10839"/>
            <a:ext cx="6400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5940" y="48768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hlinkClick r:id="rId4"/>
              </a:rPr>
              <a:t>https://whatismyipaddress.com/</a:t>
            </a:r>
            <a:endParaRPr lang="en-US" sz="24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517477" y="1031557"/>
            <a:ext cx="7315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  <a:hlinkClick r:id="rId3"/>
              </a:rPr>
              <a:t>https://digitalmediaglobe.com/public-vs-private-ip-address-differences-and-ranges/</a:t>
            </a:r>
            <a:endParaRPr lang="en-US" sz="2400" b="0" dirty="0">
              <a:solidFill>
                <a:prstClr val="black"/>
              </a:solidFill>
            </a:endParaRP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Ipconfig</a:t>
            </a: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Verizon Router: 192.168.1.1</a:t>
            </a: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571500" y="130314"/>
            <a:ext cx="8343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Public vs. Private IP Address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00400"/>
            <a:ext cx="5851477" cy="30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40" y="1080571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752856" y="5117067"/>
            <a:ext cx="7848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When establishing a connection, one machine actively establishes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connection (client), whereas the other machine takes a passive role &amp; waits for a connection request (server)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prstClr val="black"/>
                </a:solidFill>
              </a:rPr>
              <a:t>Socket &amp; </a:t>
            </a:r>
            <a:r>
              <a:rPr lang="en-US" b="0" dirty="0" err="1">
                <a:solidFill>
                  <a:prstClr val="black"/>
                </a:solidFill>
              </a:rPr>
              <a:t>ServerSocket</a:t>
            </a:r>
            <a:r>
              <a:rPr lang="en-US" b="0" dirty="0">
                <a:solidFill>
                  <a:prstClr val="black"/>
                </a:solidFill>
              </a:rPr>
              <a:t> classes provide reliable stream-oriented delivery using TCP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54912" y="69989"/>
            <a:ext cx="7627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Socket and Server Sockets</a:t>
            </a:r>
          </a:p>
        </p:txBody>
      </p:sp>
    </p:spTree>
    <p:extLst>
      <p:ext uri="{BB962C8B-B14F-4D97-AF65-F5344CB8AC3E}">
        <p14:creationId xmlns:p14="http://schemas.microsoft.com/office/powerpoint/2010/main" val="35096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066800"/>
            <a:ext cx="7772400" cy="5410200"/>
          </a:xfrm>
        </p:spPr>
        <p:txBody>
          <a:bodyPr/>
          <a:lstStyle/>
          <a:p>
            <a:r>
              <a:rPr lang="en-US" sz="2400" dirty="0"/>
              <a:t>Java Socket Programming Part 1</a:t>
            </a:r>
          </a:p>
          <a:p>
            <a:pPr lvl="1"/>
            <a:r>
              <a:rPr lang="en-US" sz="2000" dirty="0"/>
              <a:t>https://www.youtube.com/watch?v=BWjGQlIkgT4</a:t>
            </a:r>
          </a:p>
          <a:p>
            <a:r>
              <a:rPr lang="en-US" sz="2400" dirty="0"/>
              <a:t>Internet Protocol</a:t>
            </a:r>
          </a:p>
          <a:p>
            <a:pPr lvl="1"/>
            <a:endParaRPr lang="en-US" dirty="0"/>
          </a:p>
          <a:p>
            <a:pPr marL="514350" lvl="1" indent="0">
              <a:spcBef>
                <a:spcPct val="50000"/>
              </a:spcBef>
              <a:buNone/>
            </a:pPr>
            <a:endParaRPr lang="en-US" dirty="0">
              <a:cs typeface="ＭＳ Ｐゴシック" pitchFamily="-107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0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8382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Sockets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382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Socket is an object that encapsulates a </a:t>
            </a:r>
            <a:r>
              <a:rPr lang="en-US" sz="2400" b="0" dirty="0">
                <a:solidFill>
                  <a:srgbClr val="7030A0"/>
                </a:solidFill>
              </a:rPr>
              <a:t>TCP/IP</a:t>
            </a:r>
            <a:r>
              <a:rPr lang="en-US" sz="2400" b="0" dirty="0"/>
              <a:t>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There is a </a:t>
            </a:r>
            <a:r>
              <a:rPr lang="en-US" sz="2400" b="0" i="1" dirty="0"/>
              <a:t>socket</a:t>
            </a:r>
            <a:r>
              <a:rPr lang="en-US" sz="2400" b="0" dirty="0"/>
              <a:t> on </a:t>
            </a:r>
            <a:r>
              <a:rPr lang="en-US" sz="2400" b="0" dirty="0">
                <a:solidFill>
                  <a:srgbClr val="FF0000"/>
                </a:solidFill>
              </a:rPr>
              <a:t>both ends </a:t>
            </a:r>
            <a:r>
              <a:rPr lang="en-US" sz="2400" b="0" dirty="0"/>
              <a:t>of a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Create a socket in a Java program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Socket s = new Socket(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hostname, </a:t>
            </a:r>
            <a:r>
              <a:rPr lang="en-US" sz="2000" b="0" i="1" dirty="0" err="1">
                <a:solidFill>
                  <a:srgbClr val="6E7069"/>
                </a:solidFill>
                <a:latin typeface="Courier New" pitchFamily="49" charset="0"/>
              </a:rPr>
              <a:t>portnumber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If it can’t find the host,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2400" b="0" dirty="0"/>
              <a:t> constructor throws an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UnknownHostException</a:t>
            </a:r>
            <a:r>
              <a:rPr lang="en-US" sz="2400" b="0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Sockets – Input / Output Streams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Use the input and output streams attached to the socket to communicate with the other endpoint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Obtain the input and output streams: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s.getInputStream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OutputStream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s.getOutputStream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When you send data to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400" b="0" dirty="0"/>
              <a:t>, the socket forwards them to the server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The socket catches the server’s response and you can read it through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When you are done communicating with the server, close the socket: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s.close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762000" y="7620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Scanners and Writers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400" b="0" dirty="0"/>
              <a:t> and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400" b="0" dirty="0"/>
              <a:t> send and receive </a:t>
            </a:r>
            <a:r>
              <a:rPr lang="en-US" sz="2400" b="0" dirty="0">
                <a:solidFill>
                  <a:srgbClr val="FF0000"/>
                </a:solidFill>
              </a:rPr>
              <a:t>bytes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send and receive </a:t>
            </a:r>
            <a:r>
              <a:rPr lang="en-US" sz="2400" b="0" dirty="0">
                <a:solidFill>
                  <a:srgbClr val="FF0000"/>
                </a:solidFill>
              </a:rPr>
              <a:t>text</a:t>
            </a:r>
            <a:r>
              <a:rPr lang="en-US" sz="2400" b="0" dirty="0"/>
              <a:t>, use a scanner and a writer: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Scanner in = new Scanner(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out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400" b="0" dirty="0"/>
              <a:t> </a:t>
            </a:r>
            <a:r>
              <a:rPr lang="en-US" sz="2400" b="0" i="1" dirty="0"/>
              <a:t>buffers</a:t>
            </a:r>
            <a:r>
              <a:rPr lang="en-US" sz="2400" b="0" dirty="0"/>
              <a:t> the characters and only sends when the buffer is full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Buffering increases performance</a:t>
            </a:r>
            <a:endParaRPr lang="en-US" sz="2400" b="0" dirty="0"/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sending a command, if you want the whole command to be sent now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Flush the buffer manually: </a:t>
            </a:r>
          </a:p>
          <a:p>
            <a:pPr marL="1150938" lvl="2" indent="-236538">
              <a:spcBef>
                <a:spcPts val="1200"/>
              </a:spcBef>
            </a:pPr>
            <a:r>
              <a:rPr lang="en-US" sz="2000" b="0" i="1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out.print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(command);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out.flush</a:t>
            </a:r>
            <a:r>
              <a:rPr lang="en-US" sz="2000" b="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44587B-0FB0-488C-A944-B03F34AC94E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533400"/>
          </a:xfrm>
        </p:spPr>
        <p:txBody>
          <a:bodyPr/>
          <a:lstStyle/>
          <a:p>
            <a:pPr algn="l"/>
            <a:r>
              <a:rPr lang="en-US" alt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Data Transmission through Sockets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09800" y="51054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InputStream input = socket.getInputStream();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OutputStream output = socket.getOutputStream();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67727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5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685800" y="76200"/>
            <a:ext cx="7581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| Client / Server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6210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171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533400" y="76200"/>
            <a:ext cx="701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Client / Server Example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(Then start the Client program)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51911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04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3810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Internet Protocols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Internet Protocols: HTTP, HTTPS, FTP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HTTPS is one of many application protocols in use on the Internet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Another commonly used protocol is the Post Office Protocol (POP)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POP is used to download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received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messages from e-mail servers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messages, you use another protocol: Simple Mail Transfer Protocol (SMTP)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7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609600" y="762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HTTPS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229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HTTPS is a protocol that describes the command set for web server requests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Web browsers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Know how to display HTML documents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And how to issue HTTPS commands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Web servers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Know nothing about HTML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Merely understand HTTPS and know how to fetch the requested items </a:t>
            </a:r>
          </a:p>
        </p:txBody>
      </p:sp>
    </p:spTree>
    <p:extLst>
      <p:ext uri="{BB962C8B-B14F-4D97-AF65-F5344CB8AC3E}">
        <p14:creationId xmlns:p14="http://schemas.microsoft.com/office/powerpoint/2010/main" val="36698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788670" y="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HTTPS Commands</a:t>
            </a:r>
          </a:p>
        </p:txBody>
      </p:sp>
      <p:graphicFrame>
        <p:nvGraphicFramePr>
          <p:cNvPr id="137308" name="Group 92"/>
          <p:cNvGraphicFramePr>
            <a:graphicFrameLocks noGrp="1"/>
          </p:cNvGraphicFramePr>
          <p:nvPr/>
        </p:nvGraphicFramePr>
        <p:xfrm>
          <a:off x="685800" y="1000125"/>
          <a:ext cx="7696200" cy="4257677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the requested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HEAD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only the header information of an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OPTIONS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communications options of an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POST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Supply input to a server-side command and return the result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an Item on the server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DELETE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an item on the server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TRACE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Trace server communication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30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557784" y="54513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Application Level Protocols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1534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TCP/IP mechanism establishes an Internet connection between two ports on two computers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Internet application has its own </a:t>
            </a:r>
            <a:r>
              <a:rPr lang="en-US" sz="2400" b="0" i="1" dirty="0">
                <a:solidFill>
                  <a:srgbClr val="7030A0"/>
                </a:solidFill>
              </a:rPr>
              <a:t>application protocol</a:t>
            </a:r>
            <a:r>
              <a:rPr lang="en-US" sz="2400" b="0" dirty="0">
                <a:solidFill>
                  <a:srgbClr val="7030A0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/>
              <a:t>Protocol describes how data for that application are transmitted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Online Banking Example </a:t>
            </a:r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4308"/>
              </p:ext>
            </p:extLst>
          </p:nvPr>
        </p:nvGraphicFramePr>
        <p:xfrm>
          <a:off x="1143000" y="3405503"/>
          <a:ext cx="7315200" cy="3273818"/>
        </p:xfrm>
        <a:graphic>
          <a:graphicData uri="http://schemas.openxmlformats.org/drawingml/2006/table">
            <a:tbl>
              <a:tblPr/>
              <a:tblGrid>
                <a:gridCol w="225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4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 Request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Server Response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BALANCE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 the balance of account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DEPOSIT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a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new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Deposit amount a into account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WITHDRAW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a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new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Withdraw amount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account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QUIT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Quit the connection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Internet | Networking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416" y="1371600"/>
            <a:ext cx="7005184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533400" y="76200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Application Level Protocol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you develop a client / server application, you need some </a:t>
            </a:r>
            <a:r>
              <a:rPr lang="en-US" sz="2400" b="0" dirty="0">
                <a:solidFill>
                  <a:srgbClr val="7030A0"/>
                </a:solidFill>
              </a:rPr>
              <a:t>application-level protocol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Clients use </a:t>
            </a:r>
            <a:r>
              <a:rPr lang="en-US" sz="2400" b="0" dirty="0">
                <a:solidFill>
                  <a:srgbClr val="7030A0"/>
                </a:solidFill>
              </a:rPr>
              <a:t>protocol </a:t>
            </a:r>
            <a:r>
              <a:rPr lang="en-US" sz="2400" b="0" dirty="0"/>
              <a:t>to interact with server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Example</a:t>
            </a:r>
            <a:r>
              <a:rPr lang="en-US" sz="2400" b="0" dirty="0"/>
              <a:t> – enables clients to manage bank accounts in a bank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endParaRPr lang="en-US" b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0" y="12954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BankServer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4478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8194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BankClient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38862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BankService1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76800" y="32766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53000" y="38100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62200" y="2743200"/>
            <a:ext cx="10668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3505200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balance(acct, amt)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deposit(acct, amt)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withdraw(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acct,amt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</p:txBody>
      </p:sp>
      <p:cxnSp>
        <p:nvCxnSpPr>
          <p:cNvPr id="24" name="Straight Connector 23"/>
          <p:cNvCxnSpPr>
            <a:stCxn id="6" idx="0"/>
            <a:endCxn id="2" idx="3"/>
          </p:cNvCxnSpPr>
          <p:nvPr/>
        </p:nvCxnSpPr>
        <p:spPr>
          <a:xfrm flipH="1" flipV="1">
            <a:off x="6400800" y="1943100"/>
            <a:ext cx="1485900" cy="876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0" y="1905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accept</a:t>
            </a:r>
          </a:p>
        </p:txBody>
      </p:sp>
      <p:cxnSp>
        <p:nvCxnSpPr>
          <p:cNvPr id="27" name="Straight Arrow Connector 26"/>
          <p:cNvCxnSpPr>
            <a:stCxn id="2" idx="1"/>
          </p:cNvCxnSpPr>
          <p:nvPr/>
        </p:nvCxnSpPr>
        <p:spPr>
          <a:xfrm flipH="1">
            <a:off x="4343400" y="1943100"/>
            <a:ext cx="609600" cy="1943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1"/>
          </p:cNvCxnSpPr>
          <p:nvPr/>
        </p:nvCxnSpPr>
        <p:spPr>
          <a:xfrm flipH="1">
            <a:off x="2667000" y="1943100"/>
            <a:ext cx="22860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1400" y="1600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creates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1400" y="25146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creates Thread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reference to socket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reference to Bank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3000" y="47360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print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7000" y="4114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read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3124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73466" y="8394"/>
            <a:ext cx="3648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Online Banking</a:t>
            </a:r>
          </a:p>
        </p:txBody>
      </p:sp>
    </p:spTree>
    <p:extLst>
      <p:ext uri="{BB962C8B-B14F-4D97-AF65-F5344CB8AC3E}">
        <p14:creationId xmlns:p14="http://schemas.microsoft.com/office/powerpoint/2010/main" val="14969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762000" y="191274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Bank Example | The Server 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server waits for clients to connect on a certain port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We choose 8888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listen for incoming connections, use a server socket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construct a server socket, provide the port number: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ServerSocket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server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ServerSocket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(8888);</a:t>
            </a:r>
            <a:endParaRPr lang="en-US" sz="2400" b="0" dirty="0">
              <a:solidFill>
                <a:srgbClr val="6E7069"/>
              </a:solidFill>
            </a:endParaRP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Use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accept</a:t>
            </a:r>
            <a:r>
              <a:rPr lang="en-US" sz="2400" b="0" dirty="0"/>
              <a:t> method to wait for client connection and obtain a socket: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Socket s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server.accept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service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(s, bank);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685800" y="130314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BankService</a:t>
            </a: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 (Server)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5344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400" b="0" dirty="0">
                <a:solidFill>
                  <a:srgbClr val="6E7069"/>
                </a:solidFill>
              </a:rPr>
              <a:t> </a:t>
            </a:r>
            <a:r>
              <a:rPr lang="en-US" sz="2400" b="0" dirty="0"/>
              <a:t>carries out the service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Implements 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400" b="0" dirty="0"/>
              <a:t> interface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Its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will be executed in each thread that serves a client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gets a scanner and writer from the socket, then executes: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public void run()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693738" lvl="1" indent="-236538">
              <a:spcBef>
                <a:spcPts val="0"/>
              </a:spcBef>
            </a:pP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		 . . .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while (true)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if (!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in.hasNext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()) return;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String command = 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in.next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if (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command.equals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("QUIT")) return;   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executeCommand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(command);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304800" y="762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ExecuteCommand</a:t>
            </a: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 (Server)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839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Processes a single command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If the command is 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b="0" dirty="0"/>
              <a:t>, it carries out the deposit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account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in.nextInt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double amount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in.nextDouble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bank.deposit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(account, amount);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WITHDRAW</a:t>
            </a:r>
            <a:r>
              <a:rPr lang="en-US" sz="2400" b="0" dirty="0"/>
              <a:t> is handled in the same way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After each command, the account number and new balance are sent to the client: </a:t>
            </a:r>
          </a:p>
          <a:p>
            <a:pPr marL="236538" indent="-236538">
              <a:spcBef>
                <a:spcPts val="1200"/>
              </a:spcBef>
            </a:pP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 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out.println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 + " " +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bank.getBalance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(account));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228600" y="3048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The Server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Then returns to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if the client closed the connection or the command equals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QUIT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Then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closes the socket and exits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How can we support multiple simultaneous clients?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Spawn a new thread whenever a client connects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Each thread is responsible for serving one client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The Server – Threads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400" b="0" dirty="0"/>
              <a:t> implements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400" b="0" dirty="0"/>
              <a:t>; so, it can start a thread using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start()</a:t>
            </a:r>
            <a:r>
              <a:rPr lang="en-US" sz="2400" b="0" dirty="0"/>
              <a:t> (of class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Thread</a:t>
            </a:r>
            <a:r>
              <a:rPr lang="en-US" sz="2400" b="0" dirty="0"/>
              <a:t>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</a:t>
            </a:r>
            <a:r>
              <a:rPr lang="en-US" sz="2400" b="0"/>
              <a:t>thread terminates </a:t>
            </a:r>
            <a:r>
              <a:rPr lang="en-US" sz="2400" b="0" dirty="0"/>
              <a:t>when the client quits or disconnects and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exits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 the meantime,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BankServer</a:t>
            </a:r>
            <a:r>
              <a:rPr lang="en-US" sz="2400" b="0" dirty="0"/>
              <a:t> loops back to accept the next connection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while (true)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Socket s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server.accept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service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(s, bank);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Thread t = new Thread(service);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t.start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server program never stops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you are done running the server, you need to kill it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0" y="28956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0480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00" y="44196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BankClient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54864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BankService1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1905000" y="2743200"/>
            <a:ext cx="304800" cy="304800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H="1" flipV="1">
            <a:off x="1066800" y="1447800"/>
            <a:ext cx="990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76800" y="48768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53000" y="54102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62200" y="4343400"/>
            <a:ext cx="10668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5105400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balance(acct, amt)</a:t>
            </a:r>
          </a:p>
          <a:p>
            <a:r>
              <a:rPr lang="en-US" dirty="0"/>
              <a:t>deposit(acct, amt)</a:t>
            </a:r>
          </a:p>
          <a:p>
            <a:r>
              <a:rPr lang="en-US" dirty="0"/>
              <a:t>withdraw(</a:t>
            </a:r>
            <a:r>
              <a:rPr lang="en-US" dirty="0" err="1"/>
              <a:t>acct,amt</a:t>
            </a:r>
            <a:r>
              <a:rPr lang="en-US" dirty="0"/>
              <a:t>)</a:t>
            </a:r>
          </a:p>
        </p:txBody>
      </p:sp>
      <p:cxnSp>
        <p:nvCxnSpPr>
          <p:cNvPr id="24" name="Straight Connector 23"/>
          <p:cNvCxnSpPr>
            <a:stCxn id="6" idx="0"/>
            <a:endCxn id="2" idx="3"/>
          </p:cNvCxnSpPr>
          <p:nvPr/>
        </p:nvCxnSpPr>
        <p:spPr>
          <a:xfrm flipH="1" flipV="1">
            <a:off x="6400800" y="3543300"/>
            <a:ext cx="1485900" cy="876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0" y="3505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cxnSp>
        <p:nvCxnSpPr>
          <p:cNvPr id="27" name="Straight Arrow Connector 26"/>
          <p:cNvCxnSpPr>
            <a:stCxn id="2" idx="1"/>
          </p:cNvCxnSpPr>
          <p:nvPr/>
        </p:nvCxnSpPr>
        <p:spPr>
          <a:xfrm flipH="1">
            <a:off x="4343400" y="3543300"/>
            <a:ext cx="609600" cy="1943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71" y="1905000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deposit(amt)</a:t>
            </a:r>
          </a:p>
          <a:p>
            <a:r>
              <a:rPr lang="en-US" dirty="0"/>
              <a:t>withdraw(amt)</a:t>
            </a:r>
          </a:p>
          <a:p>
            <a:r>
              <a:rPr lang="en-US" dirty="0" err="1"/>
              <a:t>getBalance</a:t>
            </a:r>
            <a:r>
              <a:rPr lang="en-US" dirty="0"/>
              <a:t>(amt)</a:t>
            </a:r>
          </a:p>
        </p:txBody>
      </p:sp>
      <p:cxnSp>
        <p:nvCxnSpPr>
          <p:cNvPr id="30" name="Straight Arrow Connector 29"/>
          <p:cNvCxnSpPr>
            <a:stCxn id="2" idx="1"/>
          </p:cNvCxnSpPr>
          <p:nvPr/>
        </p:nvCxnSpPr>
        <p:spPr>
          <a:xfrm flipH="1">
            <a:off x="2667000" y="3543300"/>
            <a:ext cx="22860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1400" y="3200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1400" y="41148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Thread</a:t>
            </a:r>
          </a:p>
          <a:p>
            <a:r>
              <a:rPr lang="en-US" dirty="0"/>
              <a:t>reference to socket</a:t>
            </a:r>
          </a:p>
          <a:p>
            <a:r>
              <a:rPr lang="en-US" dirty="0"/>
              <a:t>reference to Bank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3000" y="6336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7000" y="5715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5257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4724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2800" y="6858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BankClient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81400" y="762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BankService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495800" y="1371600"/>
            <a:ext cx="457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0" y="19050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Thread</a:t>
            </a:r>
          </a:p>
          <a:p>
            <a:r>
              <a:rPr lang="en-US" dirty="0"/>
              <a:t>reference to socket</a:t>
            </a:r>
          </a:p>
          <a:p>
            <a:r>
              <a:rPr lang="en-US" dirty="0"/>
              <a:t>reference to Bank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29200" y="3048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029200" y="9144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81600" y="76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77000" y="457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1600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152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5" name="Straight Connector 54"/>
          <p:cNvCxnSpPr>
            <a:stCxn id="26" idx="2"/>
          </p:cNvCxnSpPr>
          <p:nvPr/>
        </p:nvCxnSpPr>
        <p:spPr>
          <a:xfrm flipH="1">
            <a:off x="6400800" y="1981200"/>
            <a:ext cx="1485900" cy="1371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8000" y="2895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cxnSp>
        <p:nvCxnSpPr>
          <p:cNvPr id="9" name="Straight Arrow Connector 8"/>
          <p:cNvCxnSpPr>
            <a:stCxn id="29" idx="1"/>
          </p:cNvCxnSpPr>
          <p:nvPr/>
        </p:nvCxnSpPr>
        <p:spPr>
          <a:xfrm flipH="1">
            <a:off x="2362200" y="723900"/>
            <a:ext cx="1219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8800" y="914400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balance(acct, amt)</a:t>
            </a:r>
          </a:p>
          <a:p>
            <a:r>
              <a:rPr lang="en-US" dirty="0"/>
              <a:t>deposit(acct, amt)</a:t>
            </a:r>
          </a:p>
          <a:p>
            <a:r>
              <a:rPr lang="en-US" dirty="0"/>
              <a:t>withdraw(acct, amt)</a:t>
            </a:r>
          </a:p>
        </p:txBody>
      </p:sp>
    </p:spTree>
    <p:extLst>
      <p:ext uri="{BB962C8B-B14F-4D97-AF65-F5344CB8AC3E}">
        <p14:creationId xmlns:p14="http://schemas.microsoft.com/office/powerpoint/2010/main" val="2148997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066800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457200" eaLnBrk="0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0" dirty="0">
                <a:latin typeface="+mn-lt"/>
                <a:cs typeface="ＭＳ Ｐゴシック" pitchFamily="-107" charset="-128"/>
              </a:rPr>
              <a:t>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0"/>
            <a:ext cx="7772400" cy="6858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ucida Sans"/>
                <a:ea typeface="ＭＳ Ｐゴシック" pitchFamily="-107" charset="-128"/>
                <a:cs typeface="Lucida San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9pPr>
          </a:lstStyle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| Messages</a:t>
            </a:r>
          </a:p>
        </p:txBody>
      </p:sp>
    </p:spTree>
    <p:extLst>
      <p:ext uri="{BB962C8B-B14F-4D97-AF65-F5344CB8AC3E}">
        <p14:creationId xmlns:p14="http://schemas.microsoft.com/office/powerpoint/2010/main" val="366621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12" y="1714500"/>
            <a:ext cx="68782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045517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the </a:t>
            </a:r>
            <a:r>
              <a:rPr lang="en-US" sz="2400" dirty="0" err="1"/>
              <a:t>BankServer</a:t>
            </a:r>
            <a:endParaRPr lang="en-US" sz="2400" dirty="0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14800"/>
            <a:ext cx="64068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57600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the </a:t>
            </a:r>
            <a:r>
              <a:rPr lang="en-US" sz="2400" dirty="0" err="1"/>
              <a:t>BankClient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ucida Sans"/>
                <a:ea typeface="ＭＳ Ｐゴシック" pitchFamily="-107" charset="-128"/>
                <a:cs typeface="Lucida San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| Online Banking</a:t>
            </a:r>
          </a:p>
        </p:txBody>
      </p:sp>
    </p:spTree>
    <p:extLst>
      <p:ext uri="{BB962C8B-B14F-4D97-AF65-F5344CB8AC3E}">
        <p14:creationId xmlns:p14="http://schemas.microsoft.com/office/powerpoint/2010/main" val="186396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066800"/>
            <a:ext cx="7772400" cy="5410200"/>
          </a:xfrm>
        </p:spPr>
        <p:txBody>
          <a:bodyPr/>
          <a:lstStyle/>
          <a:p>
            <a:r>
              <a:rPr lang="en-US" sz="2400" dirty="0"/>
              <a:t>Client / Server Communications </a:t>
            </a:r>
          </a:p>
          <a:p>
            <a:r>
              <a:rPr lang="en-US" sz="2400" dirty="0"/>
              <a:t>Internet Protocol</a:t>
            </a:r>
          </a:p>
          <a:p>
            <a:r>
              <a:rPr lang="en-US" sz="2400" dirty="0"/>
              <a:t>Sockets</a:t>
            </a:r>
          </a:p>
          <a:p>
            <a:r>
              <a:rPr lang="en-US" sz="2400" dirty="0"/>
              <a:t>Application Protocols</a:t>
            </a:r>
          </a:p>
          <a:p>
            <a:r>
              <a:rPr lang="en-US" sz="2400" dirty="0"/>
              <a:t>Internet Application Protocols</a:t>
            </a:r>
          </a:p>
          <a:p>
            <a:pPr lvl="1"/>
            <a:r>
              <a:rPr lang="en-US" sz="2000" dirty="0"/>
              <a:t>HTTPS</a:t>
            </a:r>
          </a:p>
          <a:p>
            <a:pPr lvl="1"/>
            <a:endParaRPr lang="en-US" dirty="0"/>
          </a:p>
          <a:p>
            <a:pPr marL="514350" lvl="1" indent="0">
              <a:spcBef>
                <a:spcPct val="50000"/>
              </a:spcBef>
              <a:buNone/>
            </a:pPr>
            <a:endParaRPr lang="en-US" dirty="0">
              <a:cs typeface="ＭＳ Ｐゴシック" pitchFamily="-107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4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ucida Sans"/>
                <a:ea typeface="ＭＳ Ｐゴシック" pitchFamily="-107" charset="-128"/>
                <a:cs typeface="Lucida San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  <a:cs typeface="Lucida Sans" pitchFamily="-107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-107" charset="0"/>
                <a:ea typeface="ＭＳ Ｐゴシック" pitchFamily="-107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Activity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66800"/>
            <a:ext cx="5837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457200" eaLnBrk="0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0" dirty="0">
                <a:latin typeface="+mn-lt"/>
                <a:cs typeface="ＭＳ Ｐゴシック" pitchFamily="-107" charset="-128"/>
              </a:rPr>
              <a:t>Modify Online Banking Example</a:t>
            </a:r>
          </a:p>
        </p:txBody>
      </p:sp>
    </p:spTree>
    <p:extLst>
      <p:ext uri="{BB962C8B-B14F-4D97-AF65-F5344CB8AC3E}">
        <p14:creationId xmlns:p14="http://schemas.microsoft.com/office/powerpoint/2010/main" val="133327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33400" y="30296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The Internet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0070C0"/>
                </a:solidFill>
              </a:rPr>
              <a:t>Internet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Uses a </a:t>
            </a:r>
            <a:r>
              <a:rPr lang="en-US" sz="2000" b="0" i="1" dirty="0">
                <a:solidFill>
                  <a:srgbClr val="FF0000"/>
                </a:solidFill>
              </a:rPr>
              <a:t>common set of protocols </a:t>
            </a:r>
            <a:r>
              <a:rPr lang="en-US" sz="2000" b="0" i="1" dirty="0"/>
              <a:t>to define how the parties will interact with each other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0070C0"/>
                </a:solidFill>
              </a:rPr>
              <a:t>Internet Protocol (IP)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Developed to enable different local area networks to communicate with each other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Has become the </a:t>
            </a:r>
            <a:r>
              <a:rPr lang="en-US" sz="2000" b="0" i="1" dirty="0">
                <a:solidFill>
                  <a:srgbClr val="FF0000"/>
                </a:solidFill>
              </a:rPr>
              <a:t>basis</a:t>
            </a:r>
            <a:r>
              <a:rPr lang="en-US" sz="2000" b="0" i="1" dirty="0"/>
              <a:t> for connecting computers around the world together over the Internet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0070C0"/>
                </a:solidFill>
              </a:rPr>
              <a:t>Transmission Control Protocol (TCP)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Most commonly used Internet services use TCP with IP (</a:t>
            </a:r>
            <a:r>
              <a:rPr lang="en-US" sz="2000" b="0" dirty="0">
                <a:solidFill>
                  <a:srgbClr val="FF0000"/>
                </a:solidFill>
              </a:rPr>
              <a:t>TCP/IP</a:t>
            </a:r>
            <a:r>
              <a:rPr lang="en-US" sz="2000" b="0" dirty="0">
                <a:solidFill>
                  <a:prstClr val="black"/>
                </a:solidFill>
              </a:rPr>
              <a:t>) </a:t>
            </a:r>
            <a:endParaRPr lang="en-US" sz="2000" b="0" i="1" dirty="0"/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USPS vs. Internet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81000" y="114365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Transmission Control Protocol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3820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Internet Protocol (IP) does not notify the sender if data is lost or garbled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This is the job of a higher level protocol </a:t>
            </a:r>
            <a:r>
              <a:rPr lang="en-US" sz="2400" b="0" i="1" dirty="0">
                <a:solidFill>
                  <a:prstClr val="black"/>
                </a:solidFill>
              </a:rPr>
              <a:t>Transmission Control Protocol</a:t>
            </a:r>
            <a:r>
              <a:rPr lang="en-US" sz="2400" b="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7030A0"/>
                </a:solidFill>
              </a:rPr>
              <a:t>TCP</a:t>
            </a:r>
            <a:r>
              <a:rPr lang="en-US" sz="2400" b="0" dirty="0">
                <a:solidFill>
                  <a:prstClr val="black"/>
                </a:solidFill>
              </a:rPr>
              <a:t>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Attempt to deliver the data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Try again if there are failures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prstClr val="black"/>
                </a:solidFill>
              </a:rPr>
              <a:t>Notify the sender whether or not the attempt was successful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dirty="0">
                <a:solidFill>
                  <a:srgbClr val="7030A0"/>
                </a:solidFill>
              </a:rPr>
              <a:t>It’s fairly reliable </a:t>
            </a:r>
          </a:p>
        </p:txBody>
      </p:sp>
    </p:spTree>
    <p:extLst>
      <p:ext uri="{BB962C8B-B14F-4D97-AF65-F5344CB8AC3E}">
        <p14:creationId xmlns:p14="http://schemas.microsoft.com/office/powerpoint/2010/main" val="28731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57200" y="7088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Destination Address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Data must be marked with a </a:t>
            </a:r>
            <a:r>
              <a:rPr lang="en-US" sz="2400" b="0" dirty="0">
                <a:solidFill>
                  <a:srgbClr val="7030A0"/>
                </a:solidFill>
              </a:rPr>
              <a:t>destination address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In IP, addresses are denoted by a sequence of four numbers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For example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130.65.86.66</a:t>
            </a:r>
            <a:r>
              <a:rPr lang="en-US" sz="2000" b="0" i="1" dirty="0">
                <a:solidFill>
                  <a:prstClr val="black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Each is one byte (a number between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b="0" i="1" dirty="0">
                <a:solidFill>
                  <a:prstClr val="black"/>
                </a:solidFill>
              </a:rPr>
              <a:t> and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255</a:t>
            </a:r>
            <a:r>
              <a:rPr lang="en-US" sz="2000" b="0" i="1" dirty="0">
                <a:solidFill>
                  <a:prstClr val="black"/>
                </a:solidFill>
              </a:rPr>
              <a:t>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To be able to accommodate more devices, </a:t>
            </a:r>
            <a:r>
              <a:rPr lang="en-US" sz="2000" b="0" dirty="0">
                <a:solidFill>
                  <a:srgbClr val="7030A0"/>
                </a:solidFill>
              </a:rPr>
              <a:t>IP addresses </a:t>
            </a:r>
            <a:r>
              <a:rPr lang="en-US" sz="2000" b="0" i="1" dirty="0">
                <a:solidFill>
                  <a:prstClr val="black"/>
                </a:solidFill>
              </a:rPr>
              <a:t>has been extended to sixteen bytes (IPv4 vs. IPv6)</a:t>
            </a:r>
          </a:p>
          <a:p>
            <a:pPr marL="1150938" lvl="2" indent="-236538">
              <a:spcBef>
                <a:spcPts val="1200"/>
              </a:spcBef>
              <a:buFontTx/>
              <a:buChar char="•"/>
            </a:pPr>
            <a:r>
              <a:rPr lang="en-US" b="0" i="1" dirty="0">
                <a:solidFill>
                  <a:prstClr val="black"/>
                </a:solidFill>
                <a:hlinkClick r:id="rId2"/>
              </a:rPr>
              <a:t>https://www.avast.com/c-ipv4-vs-ipv6-addresses</a:t>
            </a:r>
            <a:endParaRPr lang="en-US" b="0" i="1" dirty="0">
              <a:solidFill>
                <a:prstClr val="black"/>
              </a:solidFill>
            </a:endParaRP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To send data to </a:t>
            </a:r>
            <a:r>
              <a:rPr lang="en-US" sz="2400" i="1" dirty="0">
                <a:solidFill>
                  <a:srgbClr val="7030A0"/>
                </a:solidFill>
              </a:rPr>
              <a:t>B</a:t>
            </a:r>
            <a:r>
              <a:rPr lang="en-US" sz="2400" b="0" dirty="0">
                <a:solidFill>
                  <a:prstClr val="black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A</a:t>
            </a:r>
            <a:r>
              <a:rPr lang="en-US" sz="2400" b="0" dirty="0">
                <a:solidFill>
                  <a:prstClr val="black"/>
                </a:solidFill>
              </a:rPr>
              <a:t> needs to know </a:t>
            </a:r>
            <a:r>
              <a:rPr lang="en-US" sz="2400" b="0" i="1" dirty="0">
                <a:solidFill>
                  <a:srgbClr val="7030A0"/>
                </a:solidFill>
              </a:rPr>
              <a:t>B</a:t>
            </a:r>
            <a:r>
              <a:rPr lang="en-US" sz="2400" b="0" dirty="0">
                <a:solidFill>
                  <a:srgbClr val="7030A0"/>
                </a:solidFill>
              </a:rPr>
              <a:t>’s</a:t>
            </a:r>
            <a:r>
              <a:rPr lang="en-US" sz="2400" b="0" dirty="0">
                <a:solidFill>
                  <a:prstClr val="black"/>
                </a:solidFill>
              </a:rPr>
              <a:t> IP (address)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>
                <a:solidFill>
                  <a:srgbClr val="7030A0"/>
                </a:solidFill>
              </a:rPr>
              <a:t>A</a:t>
            </a:r>
            <a:r>
              <a:rPr lang="en-US" sz="2000" b="0" i="1" dirty="0">
                <a:solidFill>
                  <a:prstClr val="black"/>
                </a:solidFill>
              </a:rPr>
              <a:t> includes that address in the </a:t>
            </a:r>
            <a:r>
              <a:rPr lang="en-US" sz="2000" b="0" i="1" dirty="0">
                <a:solidFill>
                  <a:srgbClr val="7030A0"/>
                </a:solidFill>
              </a:rPr>
              <a:t>protocol portion </a:t>
            </a:r>
            <a:r>
              <a:rPr lang="en-US" sz="2000" b="0" i="1" dirty="0">
                <a:solidFill>
                  <a:prstClr val="black"/>
                </a:solidFill>
              </a:rPr>
              <a:t>when sending the data </a:t>
            </a:r>
          </a:p>
        </p:txBody>
      </p:sp>
    </p:spTree>
    <p:extLst>
      <p:ext uri="{BB962C8B-B14F-4D97-AF65-F5344CB8AC3E}">
        <p14:creationId xmlns:p14="http://schemas.microsoft.com/office/powerpoint/2010/main" val="16484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Domain Naming Service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In addition to an IP address, computers can have an easy-to-remember </a:t>
            </a:r>
            <a:r>
              <a:rPr lang="en-US" sz="2400" b="0" i="1" dirty="0">
                <a:solidFill>
                  <a:prstClr val="black"/>
                </a:solidFill>
              </a:rPr>
              <a:t>domain name</a:t>
            </a:r>
            <a:r>
              <a:rPr lang="en-US" sz="2400" b="0" dirty="0">
                <a:solidFill>
                  <a:prstClr val="black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For example,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montgomerycollege.edu</a:t>
            </a:r>
            <a:r>
              <a:rPr lang="en-US" sz="2000" b="0" i="1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>
                <a:solidFill>
                  <a:prstClr val="black"/>
                </a:solidFill>
              </a:rPr>
              <a:t>Domain Naming Service</a:t>
            </a:r>
            <a:r>
              <a:rPr lang="en-US" sz="2400" b="0" dirty="0">
                <a:solidFill>
                  <a:prstClr val="black"/>
                </a:solidFill>
              </a:rPr>
              <a:t> (DNS): translates from </a:t>
            </a:r>
            <a:r>
              <a:rPr lang="en-US" sz="2400" b="0" dirty="0">
                <a:solidFill>
                  <a:srgbClr val="7030A0"/>
                </a:solidFill>
              </a:rPr>
              <a:t>domain name </a:t>
            </a:r>
            <a:r>
              <a:rPr lang="en-US" sz="2400" b="0" dirty="0">
                <a:solidFill>
                  <a:prstClr val="black"/>
                </a:solidFill>
              </a:rPr>
              <a:t>to </a:t>
            </a:r>
            <a:r>
              <a:rPr lang="en-US" sz="2400" b="0" dirty="0">
                <a:solidFill>
                  <a:srgbClr val="7030A0"/>
                </a:solidFill>
              </a:rPr>
              <a:t>IP address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When </a:t>
            </a:r>
            <a:r>
              <a:rPr lang="en-US" sz="2400" i="1" dirty="0">
                <a:solidFill>
                  <a:srgbClr val="7030A0"/>
                </a:solidFill>
              </a:rPr>
              <a:t>A</a:t>
            </a:r>
            <a:r>
              <a:rPr lang="en-US" sz="2400" b="0" dirty="0">
                <a:solidFill>
                  <a:prstClr val="black"/>
                </a:solidFill>
              </a:rPr>
              <a:t> wants to request data from a domain name: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It asks the DNS for the numeric Internet Address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It includes the numeric address with the request for data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The </a:t>
            </a:r>
            <a:r>
              <a:rPr lang="en-US" sz="2000" i="1" dirty="0">
                <a:solidFill>
                  <a:srgbClr val="7030A0"/>
                </a:solidFill>
              </a:rPr>
              <a:t>ping</a:t>
            </a:r>
            <a:r>
              <a:rPr lang="en-US" sz="2000" b="0" i="1" dirty="0">
                <a:solidFill>
                  <a:prstClr val="black"/>
                </a:solidFill>
              </a:rPr>
              <a:t> command </a:t>
            </a:r>
          </a:p>
        </p:txBody>
      </p:sp>
      <p:sp>
        <p:nvSpPr>
          <p:cNvPr id="2" name="Striped Right Arrow 1"/>
          <p:cNvSpPr/>
          <p:nvPr/>
        </p:nvSpPr>
        <p:spPr>
          <a:xfrm>
            <a:off x="152400" y="4724400"/>
            <a:ext cx="533400" cy="15240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Port Numbers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Multiple services </a:t>
            </a:r>
            <a:r>
              <a:rPr lang="en-US" sz="2400" b="0" dirty="0">
                <a:solidFill>
                  <a:prstClr val="black"/>
                </a:solidFill>
              </a:rPr>
              <a:t>can be offered on a server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Both a web server program and an email server program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When data are sent to that computer, they need to indicate which program is to receive the data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IP uses </a:t>
            </a:r>
            <a:r>
              <a:rPr lang="en-US" sz="2400" b="0" i="1" dirty="0">
                <a:solidFill>
                  <a:srgbClr val="7030A0"/>
                </a:solidFill>
              </a:rPr>
              <a:t>port numbers</a:t>
            </a:r>
            <a:r>
              <a:rPr lang="en-US" sz="2400" b="0" dirty="0">
                <a:solidFill>
                  <a:srgbClr val="7030A0"/>
                </a:solidFill>
              </a:rPr>
              <a:t> </a:t>
            </a:r>
            <a:r>
              <a:rPr lang="en-US" sz="2400" b="0" dirty="0">
                <a:solidFill>
                  <a:prstClr val="black"/>
                </a:solidFill>
              </a:rPr>
              <a:t>for this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A port number is an integer between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b="0" i="1" dirty="0">
                <a:solidFill>
                  <a:prstClr val="black"/>
                </a:solidFill>
              </a:rPr>
              <a:t> and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65,535</a:t>
            </a:r>
            <a:r>
              <a:rPr lang="en-US" sz="2000" b="0" i="1" dirty="0">
                <a:solidFill>
                  <a:prstClr val="black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Sending program must know the port number of receiving program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</a:rPr>
              <a:t>Port number is included in the transmitted data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srgbClr val="7030A0"/>
                </a:solidFill>
              </a:rPr>
              <a:t>Web servers usually use ports 80, 443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srgbClr val="7030A0"/>
                </a:solidFill>
              </a:rPr>
              <a:t>POP mail servers usually use port 110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prstClr val="black"/>
                </a:solidFill>
              </a:rPr>
              <a:t>Well known ports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>
                <a:solidFill>
                  <a:prstClr val="black"/>
                </a:solidFill>
                <a:hlinkClick r:id="rId2"/>
              </a:rPr>
              <a:t>https://en.wikipedia.org/wiki/List_of_TCP_and_UDP_port_numbers</a:t>
            </a:r>
            <a:endParaRPr lang="en-US" sz="2000" b="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5217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2209</Words>
  <Application>Microsoft Office PowerPoint</Application>
  <PresentationFormat>On-screen Show (4:3)</PresentationFormat>
  <Paragraphs>316</Paragraphs>
  <Slides>40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ＭＳ Ｐゴシック</vt:lpstr>
      <vt:lpstr>Arial</vt:lpstr>
      <vt:lpstr>Calibri</vt:lpstr>
      <vt:lpstr>Courier New</vt:lpstr>
      <vt:lpstr>Lucida Sans</vt:lpstr>
      <vt:lpstr>Monotype Sorts</vt:lpstr>
      <vt:lpstr>Times New Roman</vt:lpstr>
      <vt:lpstr>main</vt:lpstr>
      <vt:lpstr>self check</vt:lpstr>
      <vt:lpstr>1_Office Theme</vt:lpstr>
      <vt:lpstr>Office Theme</vt:lpstr>
      <vt:lpstr>International</vt:lpstr>
      <vt:lpstr>Microsoft Word Picture</vt:lpstr>
      <vt:lpstr>PowerPoint Presentation</vt:lpstr>
      <vt:lpstr>Additional Resources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| Server Communications</vt:lpstr>
      <vt:lpstr>Serving Multiple Clients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Transmission through Sockets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Gary Thai</cp:lastModifiedBy>
  <cp:revision>327</cp:revision>
  <dcterms:created xsi:type="dcterms:W3CDTF">2009-11-04T00:11:58Z</dcterms:created>
  <dcterms:modified xsi:type="dcterms:W3CDTF">2021-08-06T01:04:45Z</dcterms:modified>
</cp:coreProperties>
</file>