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05" r:id="rId2"/>
    <p:sldMasterId id="2147483793" r:id="rId3"/>
    <p:sldMasterId id="2147483748" r:id="rId4"/>
  </p:sldMasterIdLst>
  <p:notesMasterIdLst>
    <p:notesMasterId r:id="rId29"/>
  </p:notesMasterIdLst>
  <p:sldIdLst>
    <p:sldId id="636" r:id="rId5"/>
    <p:sldId id="365" r:id="rId6"/>
    <p:sldId id="632" r:id="rId7"/>
    <p:sldId id="633" r:id="rId8"/>
    <p:sldId id="610" r:id="rId9"/>
    <p:sldId id="613" r:id="rId10"/>
    <p:sldId id="614" r:id="rId11"/>
    <p:sldId id="615" r:id="rId12"/>
    <p:sldId id="616" r:id="rId13"/>
    <p:sldId id="617" r:id="rId14"/>
    <p:sldId id="624" r:id="rId15"/>
    <p:sldId id="625" r:id="rId16"/>
    <p:sldId id="626" r:id="rId17"/>
    <p:sldId id="627" r:id="rId18"/>
    <p:sldId id="628" r:id="rId19"/>
    <p:sldId id="634" r:id="rId20"/>
    <p:sldId id="608" r:id="rId21"/>
    <p:sldId id="607" r:id="rId22"/>
    <p:sldId id="600" r:id="rId23"/>
    <p:sldId id="602" r:id="rId24"/>
    <p:sldId id="609" r:id="rId25"/>
    <p:sldId id="611" r:id="rId26"/>
    <p:sldId id="606" r:id="rId27"/>
    <p:sldId id="63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FF"/>
    <a:srgbClr val="0057C1"/>
    <a:srgbClr val="6E7069"/>
    <a:srgbClr val="7A9ECD"/>
    <a:srgbClr val="D05B76"/>
    <a:srgbClr val="006CB8"/>
    <a:srgbClr val="0033C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8" autoAdjust="0"/>
    <p:restoredTop sz="78655" autoAdjust="0"/>
  </p:normalViewPr>
  <p:slideViewPr>
    <p:cSldViewPr snapToGrid="0">
      <p:cViewPr varScale="1">
        <p:scale>
          <a:sx n="58" d="100"/>
          <a:sy n="58" d="100"/>
        </p:scale>
        <p:origin x="11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y Thai" userId="99ce7fbf-a5c7-4db2-8213-2e7f236cf699" providerId="ADAL" clId="{0F355A8D-9452-4F5C-AFAB-CFF1B19DEFD6}"/>
    <pc:docChg chg="custSel delSld modSld sldOrd">
      <pc:chgData name="Gary Thai" userId="99ce7fbf-a5c7-4db2-8213-2e7f236cf699" providerId="ADAL" clId="{0F355A8D-9452-4F5C-AFAB-CFF1B19DEFD6}" dt="2021-05-05T13:51:53.438" v="693"/>
      <pc:docMkLst>
        <pc:docMk/>
      </pc:docMkLst>
      <pc:sldChg chg="modSp">
        <pc:chgData name="Gary Thai" userId="99ce7fbf-a5c7-4db2-8213-2e7f236cf699" providerId="ADAL" clId="{0F355A8D-9452-4F5C-AFAB-CFF1B19DEFD6}" dt="2021-05-03T13:02:40.359" v="48" actId="6549"/>
        <pc:sldMkLst>
          <pc:docMk/>
          <pc:sldMk cId="0" sldId="365"/>
        </pc:sldMkLst>
        <pc:spChg chg="mod">
          <ac:chgData name="Gary Thai" userId="99ce7fbf-a5c7-4db2-8213-2e7f236cf699" providerId="ADAL" clId="{0F355A8D-9452-4F5C-AFAB-CFF1B19DEFD6}" dt="2021-05-03T13:02:40.359" v="48" actId="6549"/>
          <ac:spMkLst>
            <pc:docMk/>
            <pc:sldMk cId="0" sldId="365"/>
            <ac:spMk id="24579" creationId="{00000000-0000-0000-0000-000000000000}"/>
          </ac:spMkLst>
        </pc:spChg>
      </pc:sldChg>
      <pc:sldChg chg="modSp modNotesTx">
        <pc:chgData name="Gary Thai" userId="99ce7fbf-a5c7-4db2-8213-2e7f236cf699" providerId="ADAL" clId="{0F355A8D-9452-4F5C-AFAB-CFF1B19DEFD6}" dt="2021-05-03T13:55:50.566" v="594" actId="113"/>
        <pc:sldMkLst>
          <pc:docMk/>
          <pc:sldMk cId="1338042083" sldId="600"/>
        </pc:sldMkLst>
        <pc:spChg chg="mod">
          <ac:chgData name="Gary Thai" userId="99ce7fbf-a5c7-4db2-8213-2e7f236cf699" providerId="ADAL" clId="{0F355A8D-9452-4F5C-AFAB-CFF1B19DEFD6}" dt="2021-05-03T13:49:01.994" v="591" actId="14100"/>
          <ac:spMkLst>
            <pc:docMk/>
            <pc:sldMk cId="1338042083" sldId="600"/>
            <ac:spMk id="3" creationId="{00000000-0000-0000-0000-000000000000}"/>
          </ac:spMkLst>
        </pc:spChg>
      </pc:sldChg>
      <pc:sldChg chg="modSp">
        <pc:chgData name="Gary Thai" userId="99ce7fbf-a5c7-4db2-8213-2e7f236cf699" providerId="ADAL" clId="{0F355A8D-9452-4F5C-AFAB-CFF1B19DEFD6}" dt="2021-05-03T13:57:10.162" v="597" actId="1076"/>
        <pc:sldMkLst>
          <pc:docMk/>
          <pc:sldMk cId="327552013" sldId="602"/>
        </pc:sldMkLst>
        <pc:spChg chg="mod">
          <ac:chgData name="Gary Thai" userId="99ce7fbf-a5c7-4db2-8213-2e7f236cf699" providerId="ADAL" clId="{0F355A8D-9452-4F5C-AFAB-CFF1B19DEFD6}" dt="2021-05-03T13:57:10.162" v="597" actId="1076"/>
          <ac:spMkLst>
            <pc:docMk/>
            <pc:sldMk cId="327552013" sldId="602"/>
            <ac:spMk id="2" creationId="{00000000-0000-0000-0000-000000000000}"/>
          </ac:spMkLst>
        </pc:spChg>
        <pc:spChg chg="mod">
          <ac:chgData name="Gary Thai" userId="99ce7fbf-a5c7-4db2-8213-2e7f236cf699" providerId="ADAL" clId="{0F355A8D-9452-4F5C-AFAB-CFF1B19DEFD6}" dt="2021-05-03T13:57:04.886" v="596" actId="14100"/>
          <ac:spMkLst>
            <pc:docMk/>
            <pc:sldMk cId="327552013" sldId="602"/>
            <ac:spMk id="3" creationId="{00000000-0000-0000-0000-000000000000}"/>
          </ac:spMkLst>
        </pc:spChg>
      </pc:sldChg>
      <pc:sldChg chg="modSp ord">
        <pc:chgData name="Gary Thai" userId="99ce7fbf-a5c7-4db2-8213-2e7f236cf699" providerId="ADAL" clId="{0F355A8D-9452-4F5C-AFAB-CFF1B19DEFD6}" dt="2021-05-05T13:34:56.463" v="621"/>
        <pc:sldMkLst>
          <pc:docMk/>
          <pc:sldMk cId="3170912527" sldId="607"/>
        </pc:sldMkLst>
        <pc:spChg chg="mod">
          <ac:chgData name="Gary Thai" userId="99ce7fbf-a5c7-4db2-8213-2e7f236cf699" providerId="ADAL" clId="{0F355A8D-9452-4F5C-AFAB-CFF1B19DEFD6}" dt="2021-05-05T13:34:12.770" v="617" actId="20577"/>
          <ac:spMkLst>
            <pc:docMk/>
            <pc:sldMk cId="3170912527" sldId="607"/>
            <ac:spMk id="2" creationId="{00000000-0000-0000-0000-000000000000}"/>
          </ac:spMkLst>
        </pc:spChg>
      </pc:sldChg>
      <pc:sldChg chg="ord">
        <pc:chgData name="Gary Thai" userId="99ce7fbf-a5c7-4db2-8213-2e7f236cf699" providerId="ADAL" clId="{0F355A8D-9452-4F5C-AFAB-CFF1B19DEFD6}" dt="2021-05-05T13:34:30.703" v="618"/>
        <pc:sldMkLst>
          <pc:docMk/>
          <pc:sldMk cId="1217818077" sldId="608"/>
        </pc:sldMkLst>
      </pc:sldChg>
      <pc:sldChg chg="modSp">
        <pc:chgData name="Gary Thai" userId="99ce7fbf-a5c7-4db2-8213-2e7f236cf699" providerId="ADAL" clId="{0F355A8D-9452-4F5C-AFAB-CFF1B19DEFD6}" dt="2021-05-05T13:36:54.048" v="628" actId="113"/>
        <pc:sldMkLst>
          <pc:docMk/>
          <pc:sldMk cId="1309688049" sldId="609"/>
        </pc:sldMkLst>
        <pc:spChg chg="mod">
          <ac:chgData name="Gary Thai" userId="99ce7fbf-a5c7-4db2-8213-2e7f236cf699" providerId="ADAL" clId="{0F355A8D-9452-4F5C-AFAB-CFF1B19DEFD6}" dt="2021-05-05T13:36:54.048" v="628" actId="113"/>
          <ac:spMkLst>
            <pc:docMk/>
            <pc:sldMk cId="1309688049" sldId="609"/>
            <ac:spMk id="2" creationId="{00000000-0000-0000-0000-000000000000}"/>
          </ac:spMkLst>
        </pc:spChg>
      </pc:sldChg>
      <pc:sldChg chg="delSp modSp modNotesTx">
        <pc:chgData name="Gary Thai" userId="99ce7fbf-a5c7-4db2-8213-2e7f236cf699" providerId="ADAL" clId="{0F355A8D-9452-4F5C-AFAB-CFF1B19DEFD6}" dt="2021-05-03T13:13:51.742" v="328" actId="6549"/>
        <pc:sldMkLst>
          <pc:docMk/>
          <pc:sldMk cId="2728049587" sldId="610"/>
        </pc:sldMkLst>
        <pc:spChg chg="mod">
          <ac:chgData name="Gary Thai" userId="99ce7fbf-a5c7-4db2-8213-2e7f236cf699" providerId="ADAL" clId="{0F355A8D-9452-4F5C-AFAB-CFF1B19DEFD6}" dt="2021-05-03T13:13:26.368" v="327" actId="6549"/>
          <ac:spMkLst>
            <pc:docMk/>
            <pc:sldMk cId="2728049587" sldId="610"/>
            <ac:spMk id="2" creationId="{00000000-0000-0000-0000-000000000000}"/>
          </ac:spMkLst>
        </pc:spChg>
        <pc:spChg chg="mod">
          <ac:chgData name="Gary Thai" userId="99ce7fbf-a5c7-4db2-8213-2e7f236cf699" providerId="ADAL" clId="{0F355A8D-9452-4F5C-AFAB-CFF1B19DEFD6}" dt="2021-05-03T13:12:13.194" v="295" actId="20577"/>
          <ac:spMkLst>
            <pc:docMk/>
            <pc:sldMk cId="2728049587" sldId="610"/>
            <ac:spMk id="3" creationId="{00000000-0000-0000-0000-000000000000}"/>
          </ac:spMkLst>
        </pc:spChg>
        <pc:spChg chg="del">
          <ac:chgData name="Gary Thai" userId="99ce7fbf-a5c7-4db2-8213-2e7f236cf699" providerId="ADAL" clId="{0F355A8D-9452-4F5C-AFAB-CFF1B19DEFD6}" dt="2021-05-03T13:05:03.728" v="60" actId="478"/>
          <ac:spMkLst>
            <pc:docMk/>
            <pc:sldMk cId="2728049587" sldId="610"/>
            <ac:spMk id="4" creationId="{00000000-0000-0000-0000-000000000000}"/>
          </ac:spMkLst>
        </pc:spChg>
        <pc:picChg chg="mod">
          <ac:chgData name="Gary Thai" userId="99ce7fbf-a5c7-4db2-8213-2e7f236cf699" providerId="ADAL" clId="{0F355A8D-9452-4F5C-AFAB-CFF1B19DEFD6}" dt="2021-05-03T13:05:08.995" v="61" actId="1076"/>
          <ac:picMkLst>
            <pc:docMk/>
            <pc:sldMk cId="2728049587" sldId="610"/>
            <ac:picMk id="10242" creationId="{00000000-0000-0000-0000-000000000000}"/>
          </ac:picMkLst>
        </pc:picChg>
      </pc:sldChg>
      <pc:sldChg chg="modSp modNotesTx">
        <pc:chgData name="Gary Thai" userId="99ce7fbf-a5c7-4db2-8213-2e7f236cf699" providerId="ADAL" clId="{0F355A8D-9452-4F5C-AFAB-CFF1B19DEFD6}" dt="2021-05-05T13:47:02.414" v="641" actId="20577"/>
        <pc:sldMkLst>
          <pc:docMk/>
          <pc:sldMk cId="2707407994" sldId="611"/>
        </pc:sldMkLst>
        <pc:spChg chg="mod">
          <ac:chgData name="Gary Thai" userId="99ce7fbf-a5c7-4db2-8213-2e7f236cf699" providerId="ADAL" clId="{0F355A8D-9452-4F5C-AFAB-CFF1B19DEFD6}" dt="2021-05-05T13:37:21.679" v="630" actId="113"/>
          <ac:spMkLst>
            <pc:docMk/>
            <pc:sldMk cId="2707407994" sldId="611"/>
            <ac:spMk id="2" creationId="{00000000-0000-0000-0000-000000000000}"/>
          </ac:spMkLst>
        </pc:spChg>
        <pc:spChg chg="mod">
          <ac:chgData name="Gary Thai" userId="99ce7fbf-a5c7-4db2-8213-2e7f236cf699" providerId="ADAL" clId="{0F355A8D-9452-4F5C-AFAB-CFF1B19DEFD6}" dt="2021-05-05T13:37:36.391" v="633" actId="20577"/>
          <ac:spMkLst>
            <pc:docMk/>
            <pc:sldMk cId="2707407994" sldId="611"/>
            <ac:spMk id="3" creationId="{00000000-0000-0000-0000-000000000000}"/>
          </ac:spMkLst>
        </pc:spChg>
        <pc:spChg chg="mod">
          <ac:chgData name="Gary Thai" userId="99ce7fbf-a5c7-4db2-8213-2e7f236cf699" providerId="ADAL" clId="{0F355A8D-9452-4F5C-AFAB-CFF1B19DEFD6}" dt="2021-05-05T13:44:55.731" v="639" actId="14100"/>
          <ac:spMkLst>
            <pc:docMk/>
            <pc:sldMk cId="2707407994" sldId="611"/>
            <ac:spMk id="4" creationId="{00000000-0000-0000-0000-000000000000}"/>
          </ac:spMkLst>
        </pc:spChg>
      </pc:sldChg>
      <pc:sldChg chg="modSp">
        <pc:chgData name="Gary Thai" userId="99ce7fbf-a5c7-4db2-8213-2e7f236cf699" providerId="ADAL" clId="{0F355A8D-9452-4F5C-AFAB-CFF1B19DEFD6}" dt="2021-05-03T13:28:38.670" v="409" actId="6549"/>
        <pc:sldMkLst>
          <pc:docMk/>
          <pc:sldMk cId="0" sldId="613"/>
        </pc:sldMkLst>
        <pc:spChg chg="mod">
          <ac:chgData name="Gary Thai" userId="99ce7fbf-a5c7-4db2-8213-2e7f236cf699" providerId="ADAL" clId="{0F355A8D-9452-4F5C-AFAB-CFF1B19DEFD6}" dt="2021-05-03T13:17:50.319" v="404" actId="207"/>
          <ac:spMkLst>
            <pc:docMk/>
            <pc:sldMk cId="0" sldId="613"/>
            <ac:spMk id="2" creationId="{00000000-0000-0000-0000-000000000000}"/>
          </ac:spMkLst>
        </pc:spChg>
        <pc:spChg chg="mod">
          <ac:chgData name="Gary Thai" userId="99ce7fbf-a5c7-4db2-8213-2e7f236cf699" providerId="ADAL" clId="{0F355A8D-9452-4F5C-AFAB-CFF1B19DEFD6}" dt="2021-05-03T13:28:38.670" v="409" actId="6549"/>
          <ac:spMkLst>
            <pc:docMk/>
            <pc:sldMk cId="0" sldId="613"/>
            <ac:spMk id="6" creationId="{00000000-0000-0000-0000-000000000000}"/>
          </ac:spMkLst>
        </pc:spChg>
        <pc:grpChg chg="mod">
          <ac:chgData name="Gary Thai" userId="99ce7fbf-a5c7-4db2-8213-2e7f236cf699" providerId="ADAL" clId="{0F355A8D-9452-4F5C-AFAB-CFF1B19DEFD6}" dt="2021-05-03T13:15:44.137" v="336" actId="1076"/>
          <ac:grpSpMkLst>
            <pc:docMk/>
            <pc:sldMk cId="0" sldId="613"/>
            <ac:grpSpMk id="10" creationId="{00000000-0000-0000-0000-000000000000}"/>
          </ac:grpSpMkLst>
        </pc:grpChg>
        <pc:grpChg chg="mod">
          <ac:chgData name="Gary Thai" userId="99ce7fbf-a5c7-4db2-8213-2e7f236cf699" providerId="ADAL" clId="{0F355A8D-9452-4F5C-AFAB-CFF1B19DEFD6}" dt="2021-05-03T13:15:44.137" v="336" actId="1076"/>
          <ac:grpSpMkLst>
            <pc:docMk/>
            <pc:sldMk cId="0" sldId="613"/>
            <ac:grpSpMk id="11" creationId="{00000000-0000-0000-0000-000000000000}"/>
          </ac:grpSpMkLst>
        </pc:grpChg>
        <pc:grpChg chg="mod">
          <ac:chgData name="Gary Thai" userId="99ce7fbf-a5c7-4db2-8213-2e7f236cf699" providerId="ADAL" clId="{0F355A8D-9452-4F5C-AFAB-CFF1B19DEFD6}" dt="2021-05-03T13:15:44.137" v="336" actId="1076"/>
          <ac:grpSpMkLst>
            <pc:docMk/>
            <pc:sldMk cId="0" sldId="613"/>
            <ac:grpSpMk id="14" creationId="{00000000-0000-0000-0000-000000000000}"/>
          </ac:grpSpMkLst>
        </pc:grpChg>
        <pc:grpChg chg="mod">
          <ac:chgData name="Gary Thai" userId="99ce7fbf-a5c7-4db2-8213-2e7f236cf699" providerId="ADAL" clId="{0F355A8D-9452-4F5C-AFAB-CFF1B19DEFD6}" dt="2021-05-03T13:15:44.137" v="336" actId="1076"/>
          <ac:grpSpMkLst>
            <pc:docMk/>
            <pc:sldMk cId="0" sldId="613"/>
            <ac:grpSpMk id="17" creationId="{00000000-0000-0000-0000-000000000000}"/>
          </ac:grpSpMkLst>
        </pc:grpChg>
        <pc:grpChg chg="mod">
          <ac:chgData name="Gary Thai" userId="99ce7fbf-a5c7-4db2-8213-2e7f236cf699" providerId="ADAL" clId="{0F355A8D-9452-4F5C-AFAB-CFF1B19DEFD6}" dt="2021-05-03T13:15:44.137" v="336" actId="1076"/>
          <ac:grpSpMkLst>
            <pc:docMk/>
            <pc:sldMk cId="0" sldId="613"/>
            <ac:grpSpMk id="20" creationId="{00000000-0000-0000-0000-000000000000}"/>
          </ac:grpSpMkLst>
        </pc:grpChg>
      </pc:sldChg>
      <pc:sldChg chg="modSp">
        <pc:chgData name="Gary Thai" userId="99ce7fbf-a5c7-4db2-8213-2e7f236cf699" providerId="ADAL" clId="{0F355A8D-9452-4F5C-AFAB-CFF1B19DEFD6}" dt="2021-05-03T13:28:41.604" v="410" actId="6549"/>
        <pc:sldMkLst>
          <pc:docMk/>
          <pc:sldMk cId="0" sldId="614"/>
        </pc:sldMkLst>
        <pc:spChg chg="mod">
          <ac:chgData name="Gary Thai" userId="99ce7fbf-a5c7-4db2-8213-2e7f236cf699" providerId="ADAL" clId="{0F355A8D-9452-4F5C-AFAB-CFF1B19DEFD6}" dt="2021-05-03T13:28:41.604" v="410" actId="6549"/>
          <ac:spMkLst>
            <pc:docMk/>
            <pc:sldMk cId="0" sldId="614"/>
            <ac:spMk id="4" creationId="{00000000-0000-0000-0000-000000000000}"/>
          </ac:spMkLst>
        </pc:spChg>
      </pc:sldChg>
      <pc:sldChg chg="modSp">
        <pc:chgData name="Gary Thai" userId="99ce7fbf-a5c7-4db2-8213-2e7f236cf699" providerId="ADAL" clId="{0F355A8D-9452-4F5C-AFAB-CFF1B19DEFD6}" dt="2021-05-03T13:28:45.789" v="411" actId="6549"/>
        <pc:sldMkLst>
          <pc:docMk/>
          <pc:sldMk cId="0" sldId="615"/>
        </pc:sldMkLst>
        <pc:spChg chg="mod">
          <ac:chgData name="Gary Thai" userId="99ce7fbf-a5c7-4db2-8213-2e7f236cf699" providerId="ADAL" clId="{0F355A8D-9452-4F5C-AFAB-CFF1B19DEFD6}" dt="2021-05-03T13:27:41.093" v="407" actId="14100"/>
          <ac:spMkLst>
            <pc:docMk/>
            <pc:sldMk cId="0" sldId="615"/>
            <ac:spMk id="4" creationId="{00000000-0000-0000-0000-000000000000}"/>
          </ac:spMkLst>
        </pc:spChg>
        <pc:spChg chg="mod">
          <ac:chgData name="Gary Thai" userId="99ce7fbf-a5c7-4db2-8213-2e7f236cf699" providerId="ADAL" clId="{0F355A8D-9452-4F5C-AFAB-CFF1B19DEFD6}" dt="2021-05-03T13:28:45.789" v="411" actId="6549"/>
          <ac:spMkLst>
            <pc:docMk/>
            <pc:sldMk cId="0" sldId="615"/>
            <ac:spMk id="8" creationId="{00000000-0000-0000-0000-000000000000}"/>
          </ac:spMkLst>
        </pc:spChg>
      </pc:sldChg>
      <pc:sldChg chg="modSp">
        <pc:chgData name="Gary Thai" userId="99ce7fbf-a5c7-4db2-8213-2e7f236cf699" providerId="ADAL" clId="{0F355A8D-9452-4F5C-AFAB-CFF1B19DEFD6}" dt="2021-05-03T13:28:48.746" v="412" actId="6549"/>
        <pc:sldMkLst>
          <pc:docMk/>
          <pc:sldMk cId="0" sldId="616"/>
        </pc:sldMkLst>
        <pc:spChg chg="mod">
          <ac:chgData name="Gary Thai" userId="99ce7fbf-a5c7-4db2-8213-2e7f236cf699" providerId="ADAL" clId="{0F355A8D-9452-4F5C-AFAB-CFF1B19DEFD6}" dt="2021-05-03T13:28:48.746" v="412" actId="6549"/>
          <ac:spMkLst>
            <pc:docMk/>
            <pc:sldMk cId="0" sldId="616"/>
            <ac:spMk id="5" creationId="{00000000-0000-0000-0000-000000000000}"/>
          </ac:spMkLst>
        </pc:spChg>
      </pc:sldChg>
      <pc:sldChg chg="modSp modNotesTx">
        <pc:chgData name="Gary Thai" userId="99ce7fbf-a5c7-4db2-8213-2e7f236cf699" providerId="ADAL" clId="{0F355A8D-9452-4F5C-AFAB-CFF1B19DEFD6}" dt="2021-05-03T13:33:41.758" v="539" actId="113"/>
        <pc:sldMkLst>
          <pc:docMk/>
          <pc:sldMk cId="2636187692" sldId="617"/>
        </pc:sldMkLst>
        <pc:spChg chg="mod">
          <ac:chgData name="Gary Thai" userId="99ce7fbf-a5c7-4db2-8213-2e7f236cf699" providerId="ADAL" clId="{0F355A8D-9452-4F5C-AFAB-CFF1B19DEFD6}" dt="2021-05-03T13:33:41.758" v="539" actId="113"/>
          <ac:spMkLst>
            <pc:docMk/>
            <pc:sldMk cId="2636187692" sldId="617"/>
            <ac:spMk id="2" creationId="{00000000-0000-0000-0000-000000000000}"/>
          </ac:spMkLst>
        </pc:spChg>
        <pc:spChg chg="mod">
          <ac:chgData name="Gary Thai" userId="99ce7fbf-a5c7-4db2-8213-2e7f236cf699" providerId="ADAL" clId="{0F355A8D-9452-4F5C-AFAB-CFF1B19DEFD6}" dt="2021-05-03T13:33:15.951" v="536" actId="113"/>
          <ac:spMkLst>
            <pc:docMk/>
            <pc:sldMk cId="2636187692" sldId="617"/>
            <ac:spMk id="4" creationId="{00000000-0000-0000-0000-000000000000}"/>
          </ac:spMkLst>
        </pc:spChg>
        <pc:spChg chg="mod">
          <ac:chgData name="Gary Thai" userId="99ce7fbf-a5c7-4db2-8213-2e7f236cf699" providerId="ADAL" clId="{0F355A8D-9452-4F5C-AFAB-CFF1B19DEFD6}" dt="2021-05-03T13:29:01.522" v="414" actId="6549"/>
          <ac:spMkLst>
            <pc:docMk/>
            <pc:sldMk cId="2636187692" sldId="617"/>
            <ac:spMk id="5" creationId="{00000000-0000-0000-0000-000000000000}"/>
          </ac:spMkLst>
        </pc:spChg>
      </pc:sldChg>
      <pc:sldChg chg="modSp">
        <pc:chgData name="Gary Thai" userId="99ce7fbf-a5c7-4db2-8213-2e7f236cf699" providerId="ADAL" clId="{0F355A8D-9452-4F5C-AFAB-CFF1B19DEFD6}" dt="2021-05-03T13:34:21.728" v="548" actId="20577"/>
        <pc:sldMkLst>
          <pc:docMk/>
          <pc:sldMk cId="3984262127" sldId="624"/>
        </pc:sldMkLst>
        <pc:spChg chg="mod">
          <ac:chgData name="Gary Thai" userId="99ce7fbf-a5c7-4db2-8213-2e7f236cf699" providerId="ADAL" clId="{0F355A8D-9452-4F5C-AFAB-CFF1B19DEFD6}" dt="2021-05-03T13:34:21.728" v="548" actId="20577"/>
          <ac:spMkLst>
            <pc:docMk/>
            <pc:sldMk cId="3984262127" sldId="624"/>
            <ac:spMk id="6" creationId="{00000000-0000-0000-0000-000000000000}"/>
          </ac:spMkLst>
        </pc:spChg>
      </pc:sldChg>
      <pc:sldChg chg="modSp">
        <pc:chgData name="Gary Thai" userId="99ce7fbf-a5c7-4db2-8213-2e7f236cf699" providerId="ADAL" clId="{0F355A8D-9452-4F5C-AFAB-CFF1B19DEFD6}" dt="2021-05-05T13:51:53.438" v="693"/>
        <pc:sldMkLst>
          <pc:docMk/>
          <pc:sldMk cId="2813234304" sldId="631"/>
        </pc:sldMkLst>
        <pc:spChg chg="mod">
          <ac:chgData name="Gary Thai" userId="99ce7fbf-a5c7-4db2-8213-2e7f236cf699" providerId="ADAL" clId="{0F355A8D-9452-4F5C-AFAB-CFF1B19DEFD6}" dt="2021-05-03T13:01:30.325" v="31" actId="108"/>
          <ac:spMkLst>
            <pc:docMk/>
            <pc:sldMk cId="2813234304" sldId="631"/>
            <ac:spMk id="5" creationId="{AB1812A2-BBAA-4628-83D9-1EE7F780DABF}"/>
          </ac:spMkLst>
        </pc:spChg>
        <pc:spChg chg="mod">
          <ac:chgData name="Gary Thai" userId="99ce7fbf-a5c7-4db2-8213-2e7f236cf699" providerId="ADAL" clId="{0F355A8D-9452-4F5C-AFAB-CFF1B19DEFD6}" dt="2021-05-05T13:51:53.438" v="693"/>
          <ac:spMkLst>
            <pc:docMk/>
            <pc:sldMk cId="2813234304" sldId="631"/>
            <ac:spMk id="6" creationId="{10BFBB8C-1AB0-4D6F-BC3F-078BB6B8EE2A}"/>
          </ac:spMkLst>
        </pc:spChg>
      </pc:sldChg>
      <pc:sldChg chg="delSp modSp">
        <pc:chgData name="Gary Thai" userId="99ce7fbf-a5c7-4db2-8213-2e7f236cf699" providerId="ADAL" clId="{0F355A8D-9452-4F5C-AFAB-CFF1B19DEFD6}" dt="2021-05-03T13:01:56.487" v="34" actId="20577"/>
        <pc:sldMkLst>
          <pc:docMk/>
          <pc:sldMk cId="2785988739" sldId="632"/>
        </pc:sldMkLst>
        <pc:spChg chg="mod">
          <ac:chgData name="Gary Thai" userId="99ce7fbf-a5c7-4db2-8213-2e7f236cf699" providerId="ADAL" clId="{0F355A8D-9452-4F5C-AFAB-CFF1B19DEFD6}" dt="2021-05-03T13:01:56.487" v="34" actId="20577"/>
          <ac:spMkLst>
            <pc:docMk/>
            <pc:sldMk cId="2785988739" sldId="632"/>
            <ac:spMk id="2" creationId="{00000000-0000-0000-0000-000000000000}"/>
          </ac:spMkLst>
        </pc:spChg>
        <pc:spChg chg="mod">
          <ac:chgData name="Gary Thai" userId="99ce7fbf-a5c7-4db2-8213-2e7f236cf699" providerId="ADAL" clId="{0F355A8D-9452-4F5C-AFAB-CFF1B19DEFD6}" dt="2021-05-03T13:00:34.839" v="23" actId="20577"/>
          <ac:spMkLst>
            <pc:docMk/>
            <pc:sldMk cId="2785988739" sldId="632"/>
            <ac:spMk id="3" creationId="{00000000-0000-0000-0000-000000000000}"/>
          </ac:spMkLst>
        </pc:spChg>
        <pc:spChg chg="del">
          <ac:chgData name="Gary Thai" userId="99ce7fbf-a5c7-4db2-8213-2e7f236cf699" providerId="ADAL" clId="{0F355A8D-9452-4F5C-AFAB-CFF1B19DEFD6}" dt="2021-05-03T13:00:21.475" v="6" actId="478"/>
          <ac:spMkLst>
            <pc:docMk/>
            <pc:sldMk cId="2785988739" sldId="632"/>
            <ac:spMk id="4" creationId="{00000000-0000-0000-0000-000000000000}"/>
          </ac:spMkLst>
        </pc:spChg>
        <pc:picChg chg="del">
          <ac:chgData name="Gary Thai" userId="99ce7fbf-a5c7-4db2-8213-2e7f236cf699" providerId="ADAL" clId="{0F355A8D-9452-4F5C-AFAB-CFF1B19DEFD6}" dt="2021-05-03T13:00:14.719" v="4" actId="478"/>
          <ac:picMkLst>
            <pc:docMk/>
            <pc:sldMk cId="2785988739" sldId="632"/>
            <ac:picMk id="10242" creationId="{00000000-0000-0000-0000-000000000000}"/>
          </ac:picMkLst>
        </pc:picChg>
        <pc:picChg chg="del">
          <ac:chgData name="Gary Thai" userId="99ce7fbf-a5c7-4db2-8213-2e7f236cf699" providerId="ADAL" clId="{0F355A8D-9452-4F5C-AFAB-CFF1B19DEFD6}" dt="2021-05-03T13:00:17.112" v="5" actId="478"/>
          <ac:picMkLst>
            <pc:docMk/>
            <pc:sldMk cId="2785988739" sldId="632"/>
            <ac:picMk id="10243" creationId="{00000000-0000-0000-0000-000000000000}"/>
          </ac:picMkLst>
        </pc:picChg>
      </pc:sldChg>
      <pc:sldChg chg="delSp modSp">
        <pc:chgData name="Gary Thai" userId="99ce7fbf-a5c7-4db2-8213-2e7f236cf699" providerId="ADAL" clId="{0F355A8D-9452-4F5C-AFAB-CFF1B19DEFD6}" dt="2021-05-03T13:11:24.712" v="251" actId="20577"/>
        <pc:sldMkLst>
          <pc:docMk/>
          <pc:sldMk cId="1782587161" sldId="633"/>
        </pc:sldMkLst>
        <pc:spChg chg="mod">
          <ac:chgData name="Gary Thai" userId="99ce7fbf-a5c7-4db2-8213-2e7f236cf699" providerId="ADAL" clId="{0F355A8D-9452-4F5C-AFAB-CFF1B19DEFD6}" dt="2021-05-03T13:11:24.712" v="251" actId="20577"/>
          <ac:spMkLst>
            <pc:docMk/>
            <pc:sldMk cId="1782587161" sldId="633"/>
            <ac:spMk id="2" creationId="{00000000-0000-0000-0000-000000000000}"/>
          </ac:spMkLst>
        </pc:spChg>
        <pc:spChg chg="mod">
          <ac:chgData name="Gary Thai" userId="99ce7fbf-a5c7-4db2-8213-2e7f236cf699" providerId="ADAL" clId="{0F355A8D-9452-4F5C-AFAB-CFF1B19DEFD6}" dt="2021-05-03T13:11:11.895" v="241" actId="20577"/>
          <ac:spMkLst>
            <pc:docMk/>
            <pc:sldMk cId="1782587161" sldId="633"/>
            <ac:spMk id="3" creationId="{00000000-0000-0000-0000-000000000000}"/>
          </ac:spMkLst>
        </pc:spChg>
        <pc:picChg chg="del">
          <ac:chgData name="Gary Thai" userId="99ce7fbf-a5c7-4db2-8213-2e7f236cf699" providerId="ADAL" clId="{0F355A8D-9452-4F5C-AFAB-CFF1B19DEFD6}" dt="2021-05-03T13:08:32.053" v="102" actId="478"/>
          <ac:picMkLst>
            <pc:docMk/>
            <pc:sldMk cId="1782587161" sldId="633"/>
            <ac:picMk id="10242" creationId="{00000000-0000-0000-0000-000000000000}"/>
          </ac:picMkLst>
        </pc:picChg>
        <pc:picChg chg="del">
          <ac:chgData name="Gary Thai" userId="99ce7fbf-a5c7-4db2-8213-2e7f236cf699" providerId="ADAL" clId="{0F355A8D-9452-4F5C-AFAB-CFF1B19DEFD6}" dt="2021-05-03T13:08:51.246" v="112" actId="478"/>
          <ac:picMkLst>
            <pc:docMk/>
            <pc:sldMk cId="1782587161" sldId="633"/>
            <ac:picMk id="10243" creationId="{00000000-0000-0000-0000-000000000000}"/>
          </ac:picMkLst>
        </pc:picChg>
      </pc:sldChg>
      <pc:sldChg chg="modSp">
        <pc:chgData name="Gary Thai" userId="99ce7fbf-a5c7-4db2-8213-2e7f236cf699" providerId="ADAL" clId="{0F355A8D-9452-4F5C-AFAB-CFF1B19DEFD6}" dt="2021-05-05T13:35:41.963" v="624" actId="207"/>
        <pc:sldMkLst>
          <pc:docMk/>
          <pc:sldMk cId="32212938" sldId="634"/>
        </pc:sldMkLst>
        <pc:spChg chg="mod">
          <ac:chgData name="Gary Thai" userId="99ce7fbf-a5c7-4db2-8213-2e7f236cf699" providerId="ADAL" clId="{0F355A8D-9452-4F5C-AFAB-CFF1B19DEFD6}" dt="2021-05-05T13:35:41.963" v="624" actId="207"/>
          <ac:spMkLst>
            <pc:docMk/>
            <pc:sldMk cId="32212938" sldId="634"/>
            <ac:spMk id="2" creationId="{00000000-0000-0000-0000-000000000000}"/>
          </ac:spMkLst>
        </pc:spChg>
        <pc:spChg chg="mod">
          <ac:chgData name="Gary Thai" userId="99ce7fbf-a5c7-4db2-8213-2e7f236cf699" providerId="ADAL" clId="{0F355A8D-9452-4F5C-AFAB-CFF1B19DEFD6}" dt="2021-05-03T13:38:26.208" v="587" actId="14100"/>
          <ac:spMkLst>
            <pc:docMk/>
            <pc:sldMk cId="32212938" sldId="634"/>
            <ac:spMk id="3" creationId="{00000000-0000-0000-0000-000000000000}"/>
          </ac:spMkLst>
        </pc:spChg>
      </pc:sldChg>
    </pc:docChg>
  </pc:docChgLst>
  <pc:docChgLst>
    <pc:chgData name="Thai, Gary C" userId="99ce7fbf-a5c7-4db2-8213-2e7f236cf699" providerId="ADAL" clId="{837C4E58-64C5-4E6B-8D15-92AA6CAB8786}"/>
    <pc:docChg chg="undo custSel addSld delSld modSld">
      <pc:chgData name="Thai, Gary C" userId="99ce7fbf-a5c7-4db2-8213-2e7f236cf699" providerId="ADAL" clId="{837C4E58-64C5-4E6B-8D15-92AA6CAB8786}" dt="2021-05-02T19:17:27.099" v="203" actId="108"/>
      <pc:docMkLst>
        <pc:docMk/>
      </pc:docMkLst>
      <pc:sldChg chg="modSp">
        <pc:chgData name="Thai, Gary C" userId="99ce7fbf-a5c7-4db2-8213-2e7f236cf699" providerId="ADAL" clId="{837C4E58-64C5-4E6B-8D15-92AA6CAB8786}" dt="2021-05-02T18:08:38.336" v="46" actId="20577"/>
        <pc:sldMkLst>
          <pc:docMk/>
          <pc:sldMk cId="0" sldId="365"/>
        </pc:sldMkLst>
        <pc:spChg chg="mod">
          <ac:chgData name="Thai, Gary C" userId="99ce7fbf-a5c7-4db2-8213-2e7f236cf699" providerId="ADAL" clId="{837C4E58-64C5-4E6B-8D15-92AA6CAB8786}" dt="2021-05-02T18:08:38.336" v="46" actId="20577"/>
          <ac:spMkLst>
            <pc:docMk/>
            <pc:sldMk cId="0" sldId="365"/>
            <ac:spMk id="24579" creationId="{00000000-0000-0000-0000-000000000000}"/>
          </ac:spMkLst>
        </pc:spChg>
      </pc:sldChg>
      <pc:sldChg chg="del">
        <pc:chgData name="Thai, Gary C" userId="99ce7fbf-a5c7-4db2-8213-2e7f236cf699" providerId="ADAL" clId="{837C4E58-64C5-4E6B-8D15-92AA6CAB8786}" dt="2021-05-02T12:52:06.583" v="1" actId="2696"/>
        <pc:sldMkLst>
          <pc:docMk/>
          <pc:sldMk cId="1003345786" sldId="598"/>
        </pc:sldMkLst>
      </pc:sldChg>
      <pc:sldChg chg="modSp modNotesTx">
        <pc:chgData name="Thai, Gary C" userId="99ce7fbf-a5c7-4db2-8213-2e7f236cf699" providerId="ADAL" clId="{837C4E58-64C5-4E6B-8D15-92AA6CAB8786}" dt="2021-05-02T19:17:14.789" v="202" actId="1076"/>
        <pc:sldMkLst>
          <pc:docMk/>
          <pc:sldMk cId="2728049587" sldId="610"/>
        </pc:sldMkLst>
        <pc:spChg chg="mod">
          <ac:chgData name="Thai, Gary C" userId="99ce7fbf-a5c7-4db2-8213-2e7f236cf699" providerId="ADAL" clId="{837C4E58-64C5-4E6B-8D15-92AA6CAB8786}" dt="2021-05-02T19:17:05.735" v="200" actId="14100"/>
          <ac:spMkLst>
            <pc:docMk/>
            <pc:sldMk cId="2728049587" sldId="610"/>
            <ac:spMk id="2" creationId="{00000000-0000-0000-0000-000000000000}"/>
          </ac:spMkLst>
        </pc:spChg>
        <pc:spChg chg="mod">
          <ac:chgData name="Thai, Gary C" userId="99ce7fbf-a5c7-4db2-8213-2e7f236cf699" providerId="ADAL" clId="{837C4E58-64C5-4E6B-8D15-92AA6CAB8786}" dt="2021-05-02T19:16:52.920" v="197" actId="14100"/>
          <ac:spMkLst>
            <pc:docMk/>
            <pc:sldMk cId="2728049587" sldId="610"/>
            <ac:spMk id="3" creationId="{00000000-0000-0000-0000-000000000000}"/>
          </ac:spMkLst>
        </pc:spChg>
        <pc:picChg chg="mod">
          <ac:chgData name="Thai, Gary C" userId="99ce7fbf-a5c7-4db2-8213-2e7f236cf699" providerId="ADAL" clId="{837C4E58-64C5-4E6B-8D15-92AA6CAB8786}" dt="2021-05-02T19:17:14.789" v="202" actId="1076"/>
          <ac:picMkLst>
            <pc:docMk/>
            <pc:sldMk cId="2728049587" sldId="610"/>
            <ac:picMk id="10243" creationId="{00000000-0000-0000-0000-000000000000}"/>
          </ac:picMkLst>
        </pc:picChg>
      </pc:sldChg>
      <pc:sldChg chg="modSp">
        <pc:chgData name="Thai, Gary C" userId="99ce7fbf-a5c7-4db2-8213-2e7f236cf699" providerId="ADAL" clId="{837C4E58-64C5-4E6B-8D15-92AA6CAB8786}" dt="2021-05-02T19:17:27.099" v="203" actId="108"/>
        <pc:sldMkLst>
          <pc:docMk/>
          <pc:sldMk cId="0" sldId="613"/>
        </pc:sldMkLst>
        <pc:spChg chg="mod">
          <ac:chgData name="Thai, Gary C" userId="99ce7fbf-a5c7-4db2-8213-2e7f236cf699" providerId="ADAL" clId="{837C4E58-64C5-4E6B-8D15-92AA6CAB8786}" dt="2021-05-02T19:17:27.099" v="203" actId="108"/>
          <ac:spMkLst>
            <pc:docMk/>
            <pc:sldMk cId="0" sldId="613"/>
            <ac:spMk id="6" creationId="{00000000-0000-0000-0000-000000000000}"/>
          </ac:spMkLst>
        </pc:spChg>
      </pc:sldChg>
      <pc:sldChg chg="modSp">
        <pc:chgData name="Thai, Gary C" userId="99ce7fbf-a5c7-4db2-8213-2e7f236cf699" providerId="ADAL" clId="{837C4E58-64C5-4E6B-8D15-92AA6CAB8786}" dt="2021-05-02T18:15:39" v="87" actId="1035"/>
        <pc:sldMkLst>
          <pc:docMk/>
          <pc:sldMk cId="0" sldId="614"/>
        </pc:sldMkLst>
        <pc:spChg chg="mod">
          <ac:chgData name="Thai, Gary C" userId="99ce7fbf-a5c7-4db2-8213-2e7f236cf699" providerId="ADAL" clId="{837C4E58-64C5-4E6B-8D15-92AA6CAB8786}" dt="2021-05-02T18:15:39" v="87" actId="1035"/>
          <ac:spMkLst>
            <pc:docMk/>
            <pc:sldMk cId="0" sldId="614"/>
            <ac:spMk id="4" creationId="{00000000-0000-0000-0000-000000000000}"/>
          </ac:spMkLst>
        </pc:spChg>
      </pc:sldChg>
      <pc:sldChg chg="modSp">
        <pc:chgData name="Thai, Gary C" userId="99ce7fbf-a5c7-4db2-8213-2e7f236cf699" providerId="ADAL" clId="{837C4E58-64C5-4E6B-8D15-92AA6CAB8786}" dt="2021-05-02T18:16:23.837" v="89" actId="1035"/>
        <pc:sldMkLst>
          <pc:docMk/>
          <pc:sldMk cId="0" sldId="615"/>
        </pc:sldMkLst>
        <pc:spChg chg="mod">
          <ac:chgData name="Thai, Gary C" userId="99ce7fbf-a5c7-4db2-8213-2e7f236cf699" providerId="ADAL" clId="{837C4E58-64C5-4E6B-8D15-92AA6CAB8786}" dt="2021-05-02T18:16:23.837" v="89" actId="1035"/>
          <ac:spMkLst>
            <pc:docMk/>
            <pc:sldMk cId="0" sldId="615"/>
            <ac:spMk id="8" creationId="{00000000-0000-0000-0000-000000000000}"/>
          </ac:spMkLst>
        </pc:spChg>
      </pc:sldChg>
      <pc:sldChg chg="modSp">
        <pc:chgData name="Thai, Gary C" userId="99ce7fbf-a5c7-4db2-8213-2e7f236cf699" providerId="ADAL" clId="{837C4E58-64C5-4E6B-8D15-92AA6CAB8786}" dt="2021-05-02T18:17:48.569" v="92" actId="207"/>
        <pc:sldMkLst>
          <pc:docMk/>
          <pc:sldMk cId="0" sldId="616"/>
        </pc:sldMkLst>
        <pc:spChg chg="mod">
          <ac:chgData name="Thai, Gary C" userId="99ce7fbf-a5c7-4db2-8213-2e7f236cf699" providerId="ADAL" clId="{837C4E58-64C5-4E6B-8D15-92AA6CAB8786}" dt="2021-05-02T18:17:48.569" v="92" actId="207"/>
          <ac:spMkLst>
            <pc:docMk/>
            <pc:sldMk cId="0" sldId="616"/>
            <ac:spMk id="4" creationId="{00000000-0000-0000-0000-000000000000}"/>
          </ac:spMkLst>
        </pc:spChg>
        <pc:spChg chg="mod">
          <ac:chgData name="Thai, Gary C" userId="99ce7fbf-a5c7-4db2-8213-2e7f236cf699" providerId="ADAL" clId="{837C4E58-64C5-4E6B-8D15-92AA6CAB8786}" dt="2021-05-02T18:16:47.755" v="90" actId="14100"/>
          <ac:spMkLst>
            <pc:docMk/>
            <pc:sldMk cId="0" sldId="616"/>
            <ac:spMk id="5" creationId="{00000000-0000-0000-0000-000000000000}"/>
          </ac:spMkLst>
        </pc:spChg>
      </pc:sldChg>
      <pc:sldChg chg="modSp">
        <pc:chgData name="Thai, Gary C" userId="99ce7fbf-a5c7-4db2-8213-2e7f236cf699" providerId="ADAL" clId="{837C4E58-64C5-4E6B-8D15-92AA6CAB8786}" dt="2021-05-02T18:19:50.002" v="94" actId="1036"/>
        <pc:sldMkLst>
          <pc:docMk/>
          <pc:sldMk cId="2636187692" sldId="617"/>
        </pc:sldMkLst>
        <pc:spChg chg="mod">
          <ac:chgData name="Thai, Gary C" userId="99ce7fbf-a5c7-4db2-8213-2e7f236cf699" providerId="ADAL" clId="{837C4E58-64C5-4E6B-8D15-92AA6CAB8786}" dt="2021-05-02T18:19:50.002" v="94" actId="1036"/>
          <ac:spMkLst>
            <pc:docMk/>
            <pc:sldMk cId="2636187692" sldId="617"/>
            <ac:spMk id="5" creationId="{00000000-0000-0000-0000-000000000000}"/>
          </ac:spMkLst>
        </pc:spChg>
      </pc:sldChg>
      <pc:sldChg chg="modSp">
        <pc:chgData name="Thai, Gary C" userId="99ce7fbf-a5c7-4db2-8213-2e7f236cf699" providerId="ADAL" clId="{837C4E58-64C5-4E6B-8D15-92AA6CAB8786}" dt="2021-05-02T18:20:35.842" v="96" actId="1036"/>
        <pc:sldMkLst>
          <pc:docMk/>
          <pc:sldMk cId="3984262127" sldId="624"/>
        </pc:sldMkLst>
        <pc:spChg chg="mod">
          <ac:chgData name="Thai, Gary C" userId="99ce7fbf-a5c7-4db2-8213-2e7f236cf699" providerId="ADAL" clId="{837C4E58-64C5-4E6B-8D15-92AA6CAB8786}" dt="2021-05-02T18:20:35.842" v="96" actId="1036"/>
          <ac:spMkLst>
            <pc:docMk/>
            <pc:sldMk cId="3984262127" sldId="624"/>
            <ac:spMk id="6" creationId="{00000000-0000-0000-0000-000000000000}"/>
          </ac:spMkLst>
        </pc:spChg>
      </pc:sldChg>
      <pc:sldChg chg="modSp">
        <pc:chgData name="Thai, Gary C" userId="99ce7fbf-a5c7-4db2-8213-2e7f236cf699" providerId="ADAL" clId="{837C4E58-64C5-4E6B-8D15-92AA6CAB8786}" dt="2021-05-02T18:22:45.921" v="103" actId="14100"/>
        <pc:sldMkLst>
          <pc:docMk/>
          <pc:sldMk cId="152551717" sldId="625"/>
        </pc:sldMkLst>
        <pc:spChg chg="mod">
          <ac:chgData name="Thai, Gary C" userId="99ce7fbf-a5c7-4db2-8213-2e7f236cf699" providerId="ADAL" clId="{837C4E58-64C5-4E6B-8D15-92AA6CAB8786}" dt="2021-05-02T18:22:45.921" v="103" actId="14100"/>
          <ac:spMkLst>
            <pc:docMk/>
            <pc:sldMk cId="152551717" sldId="625"/>
            <ac:spMk id="6" creationId="{00000000-0000-0000-0000-000000000000}"/>
          </ac:spMkLst>
        </pc:spChg>
        <pc:spChg chg="ord">
          <ac:chgData name="Thai, Gary C" userId="99ce7fbf-a5c7-4db2-8213-2e7f236cf699" providerId="ADAL" clId="{837C4E58-64C5-4E6B-8D15-92AA6CAB8786}" dt="2021-05-02T18:21:37.669" v="101" actId="166"/>
          <ac:spMkLst>
            <pc:docMk/>
            <pc:sldMk cId="152551717" sldId="625"/>
            <ac:spMk id="57" creationId="{00000000-0000-0000-0000-000000000000}"/>
          </ac:spMkLst>
        </pc:spChg>
        <pc:spChg chg="mod">
          <ac:chgData name="Thai, Gary C" userId="99ce7fbf-a5c7-4db2-8213-2e7f236cf699" providerId="ADAL" clId="{837C4E58-64C5-4E6B-8D15-92AA6CAB8786}" dt="2021-05-02T18:21:53.691" v="102" actId="1035"/>
          <ac:spMkLst>
            <pc:docMk/>
            <pc:sldMk cId="152551717" sldId="625"/>
            <ac:spMk id="66564" creationId="{00000000-0000-0000-0000-000000000000}"/>
          </ac:spMkLst>
        </pc:spChg>
        <pc:grpChg chg="mod">
          <ac:chgData name="Thai, Gary C" userId="99ce7fbf-a5c7-4db2-8213-2e7f236cf699" providerId="ADAL" clId="{837C4E58-64C5-4E6B-8D15-92AA6CAB8786}" dt="2021-05-02T18:21:24.785" v="99" actId="1076"/>
          <ac:grpSpMkLst>
            <pc:docMk/>
            <pc:sldMk cId="152551717" sldId="625"/>
            <ac:grpSpMk id="130" creationId="{00000000-0000-0000-0000-000000000000}"/>
          </ac:grpSpMkLst>
        </pc:grpChg>
        <pc:grpChg chg="mod">
          <ac:chgData name="Thai, Gary C" userId="99ce7fbf-a5c7-4db2-8213-2e7f236cf699" providerId="ADAL" clId="{837C4E58-64C5-4E6B-8D15-92AA6CAB8786}" dt="2021-05-02T18:21:01.467" v="97" actId="1076"/>
          <ac:grpSpMkLst>
            <pc:docMk/>
            <pc:sldMk cId="152551717" sldId="625"/>
            <ac:grpSpMk id="137" creationId="{00000000-0000-0000-0000-000000000000}"/>
          </ac:grpSpMkLst>
        </pc:grpChg>
      </pc:sldChg>
      <pc:sldChg chg="modSp">
        <pc:chgData name="Thai, Gary C" userId="99ce7fbf-a5c7-4db2-8213-2e7f236cf699" providerId="ADAL" clId="{837C4E58-64C5-4E6B-8D15-92AA6CAB8786}" dt="2021-05-02T18:22:59.185" v="104" actId="14100"/>
        <pc:sldMkLst>
          <pc:docMk/>
          <pc:sldMk cId="1754735403" sldId="626"/>
        </pc:sldMkLst>
        <pc:spChg chg="mod">
          <ac:chgData name="Thai, Gary C" userId="99ce7fbf-a5c7-4db2-8213-2e7f236cf699" providerId="ADAL" clId="{837C4E58-64C5-4E6B-8D15-92AA6CAB8786}" dt="2021-05-02T18:22:59.185" v="104" actId="14100"/>
          <ac:spMkLst>
            <pc:docMk/>
            <pc:sldMk cId="1754735403" sldId="626"/>
            <ac:spMk id="6" creationId="{00000000-0000-0000-0000-000000000000}"/>
          </ac:spMkLst>
        </pc:spChg>
      </pc:sldChg>
      <pc:sldChg chg="modSp">
        <pc:chgData name="Thai, Gary C" userId="99ce7fbf-a5c7-4db2-8213-2e7f236cf699" providerId="ADAL" clId="{837C4E58-64C5-4E6B-8D15-92AA6CAB8786}" dt="2021-05-02T18:24:31.741" v="105" actId="14100"/>
        <pc:sldMkLst>
          <pc:docMk/>
          <pc:sldMk cId="1754735403" sldId="628"/>
        </pc:sldMkLst>
        <pc:spChg chg="mod">
          <ac:chgData name="Thai, Gary C" userId="99ce7fbf-a5c7-4db2-8213-2e7f236cf699" providerId="ADAL" clId="{837C4E58-64C5-4E6B-8D15-92AA6CAB8786}" dt="2021-05-02T18:24:31.741" v="105" actId="14100"/>
          <ac:spMkLst>
            <pc:docMk/>
            <pc:sldMk cId="1754735403" sldId="628"/>
            <ac:spMk id="6" creationId="{00000000-0000-0000-0000-000000000000}"/>
          </ac:spMkLst>
        </pc:spChg>
      </pc:sldChg>
      <pc:sldChg chg="addSp modSp add">
        <pc:chgData name="Thai, Gary C" userId="99ce7fbf-a5c7-4db2-8213-2e7f236cf699" providerId="ADAL" clId="{837C4E58-64C5-4E6B-8D15-92AA6CAB8786}" dt="2021-05-02T12:52:31.265" v="17" actId="20577"/>
        <pc:sldMkLst>
          <pc:docMk/>
          <pc:sldMk cId="1620025905" sldId="629"/>
        </pc:sldMkLst>
        <pc:spChg chg="add mod">
          <ac:chgData name="Thai, Gary C" userId="99ce7fbf-a5c7-4db2-8213-2e7f236cf699" providerId="ADAL" clId="{837C4E58-64C5-4E6B-8D15-92AA6CAB8786}" dt="2021-05-02T12:52:31.265" v="17" actId="20577"/>
          <ac:spMkLst>
            <pc:docMk/>
            <pc:sldMk cId="1620025905" sldId="629"/>
            <ac:spMk id="2" creationId="{74E5A6D5-22EE-450D-A4CD-51D7B609FDEE}"/>
          </ac:spMkLst>
        </pc:spChg>
        <pc:spChg chg="add mod">
          <ac:chgData name="Thai, Gary C" userId="99ce7fbf-a5c7-4db2-8213-2e7f236cf699" providerId="ADAL" clId="{837C4E58-64C5-4E6B-8D15-92AA6CAB8786}" dt="2021-05-02T12:52:25.391" v="4"/>
          <ac:spMkLst>
            <pc:docMk/>
            <pc:sldMk cId="1620025905" sldId="629"/>
            <ac:spMk id="3" creationId="{E3BC2DE4-417C-46EB-949D-7CE7A599A825}"/>
          </ac:spMkLst>
        </pc:spChg>
      </pc:sldChg>
      <pc:sldChg chg="modSp">
        <pc:chgData name="Thai, Gary C" userId="99ce7fbf-a5c7-4db2-8213-2e7f236cf699" providerId="ADAL" clId="{837C4E58-64C5-4E6B-8D15-92AA6CAB8786}" dt="2021-05-02T19:16:07.566" v="192" actId="20577"/>
        <pc:sldMkLst>
          <pc:docMk/>
          <pc:sldMk cId="2813234304" sldId="631"/>
        </pc:sldMkLst>
        <pc:spChg chg="mod">
          <ac:chgData name="Thai, Gary C" userId="99ce7fbf-a5c7-4db2-8213-2e7f236cf699" providerId="ADAL" clId="{837C4E58-64C5-4E6B-8D15-92AA6CAB8786}" dt="2021-05-02T19:16:00.270" v="191" actId="404"/>
          <ac:spMkLst>
            <pc:docMk/>
            <pc:sldMk cId="2813234304" sldId="631"/>
            <ac:spMk id="5" creationId="{AB1812A2-BBAA-4628-83D9-1EE7F780DABF}"/>
          </ac:spMkLst>
        </pc:spChg>
        <pc:spChg chg="mod">
          <ac:chgData name="Thai, Gary C" userId="99ce7fbf-a5c7-4db2-8213-2e7f236cf699" providerId="ADAL" clId="{837C4E58-64C5-4E6B-8D15-92AA6CAB8786}" dt="2021-05-02T19:16:07.566" v="192" actId="20577"/>
          <ac:spMkLst>
            <pc:docMk/>
            <pc:sldMk cId="2813234304" sldId="631"/>
            <ac:spMk id="6" creationId="{10BFBB8C-1AB0-4D6F-BC3F-078BB6B8EE2A}"/>
          </ac:spMkLst>
        </pc:spChg>
      </pc:sldChg>
    </pc:docChg>
  </pc:docChgLst>
  <pc:docChgLst>
    <pc:chgData name="Thai, Gary C" userId="99ce7fbf-a5c7-4db2-8213-2e7f236cf699" providerId="ADAL" clId="{0F355A8D-9452-4F5C-AFAB-CFF1B19DEFD6}"/>
    <pc:docChg chg="modSld">
      <pc:chgData name="Thai, Gary C" userId="99ce7fbf-a5c7-4db2-8213-2e7f236cf699" providerId="ADAL" clId="{0F355A8D-9452-4F5C-AFAB-CFF1B19DEFD6}" dt="2021-05-05T14:06:46.598" v="63" actId="113"/>
      <pc:docMkLst>
        <pc:docMk/>
      </pc:docMkLst>
      <pc:sldChg chg="modNotesTx">
        <pc:chgData name="Thai, Gary C" userId="99ce7fbf-a5c7-4db2-8213-2e7f236cf699" providerId="ADAL" clId="{0F355A8D-9452-4F5C-AFAB-CFF1B19DEFD6}" dt="2021-05-05T14:06:46.598" v="63" actId="113"/>
        <pc:sldMkLst>
          <pc:docMk/>
          <pc:sldMk cId="2707407994" sldId="611"/>
        </pc:sldMkLst>
      </pc:sldChg>
      <pc:sldChg chg="modSp">
        <pc:chgData name="Thai, Gary C" userId="99ce7fbf-a5c7-4db2-8213-2e7f236cf699" providerId="ADAL" clId="{0F355A8D-9452-4F5C-AFAB-CFF1B19DEFD6}" dt="2021-05-05T13:55:54.320" v="36" actId="404"/>
        <pc:sldMkLst>
          <pc:docMk/>
          <pc:sldMk cId="2785988739" sldId="632"/>
        </pc:sldMkLst>
        <pc:spChg chg="mod">
          <ac:chgData name="Thai, Gary C" userId="99ce7fbf-a5c7-4db2-8213-2e7f236cf699" providerId="ADAL" clId="{0F355A8D-9452-4F5C-AFAB-CFF1B19DEFD6}" dt="2021-05-05T13:55:54.320" v="36" actId="404"/>
          <ac:spMkLst>
            <pc:docMk/>
            <pc:sldMk cId="2785988739" sldId="63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D5C691F8-81EA-4CE7-9B92-6A5F9E9DB9FC}" type="datetimeFigureOut">
              <a:rPr lang="en-US"/>
              <a:pPr>
                <a:defRPr/>
              </a:pPr>
              <a:t>12/4/2021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542B49F9-824A-47E7-A10C-6D4F29587032}" type="slidenum">
              <a:rPr lang="en-US"/>
              <a:pPr>
                <a:defRPr/>
              </a:pPr>
              <a:t>‹#›</a:t>
            </a:fld>
            <a:endParaRPr lang="en-US"/>
          </a:p>
        </p:txBody>
      </p:sp>
    </p:spTree>
    <p:extLst>
      <p:ext uri="{BB962C8B-B14F-4D97-AF65-F5344CB8AC3E}">
        <p14:creationId xmlns:p14="http://schemas.microsoft.com/office/powerpoint/2010/main" val="34681166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60889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hello.txt: </a:t>
            </a:r>
            <a:r>
              <a:rPr lang="en-US" sz="1200" b="1" dirty="0"/>
              <a:t>this is an example of a </a:t>
            </a:r>
            <a:r>
              <a:rPr lang="en-US" sz="1200" b="1" dirty="0" err="1"/>
              <a:t>huffman</a:t>
            </a:r>
            <a:r>
              <a:rPr lang="en-US" sz="1200" b="1" dirty="0"/>
              <a:t> tree</a:t>
            </a:r>
          </a:p>
          <a:p>
            <a:pPr marL="171450" indent="-171450">
              <a:buFont typeface="Arial" panose="020B0604020202020204" pitchFamily="34" charset="0"/>
              <a:buChar char="•"/>
            </a:pPr>
            <a:r>
              <a:rPr lang="en-US" sz="1200" b="0" dirty="0"/>
              <a:t>Compression algorithm</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148477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https://www.youtube.com/watch?v=hqHwQUdTgLM</a:t>
            </a:r>
          </a:p>
          <a:p>
            <a:pPr marL="171450" indent="-171450">
              <a:buFont typeface="Arial" panose="020B0604020202020204" pitchFamily="34" charset="0"/>
              <a:buChar char="•"/>
            </a:pPr>
            <a:r>
              <a:rPr lang="en-US" dirty="0"/>
              <a:t>https://www.youtube.com/watch?v=1G8h3u6Thzs</a:t>
            </a:r>
          </a:p>
          <a:p>
            <a:pPr marL="171450" indent="-171450">
              <a:buFont typeface="Arial" panose="020B0604020202020204" pitchFamily="34" charset="0"/>
              <a:buChar char="•"/>
            </a:pPr>
            <a:r>
              <a:rPr lang="en-US" dirty="0"/>
              <a:t>https://www.youtube.com/watch?v=NDGpsfwAaqo</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dirty="0"/>
              <a:t>MIT | </a:t>
            </a:r>
            <a:r>
              <a:rPr lang="en-US" dirty="0"/>
              <a:t>https://www.youtube.com/watch?v=2g9OSRKJuzM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https://www.thecrazyprogrammer.com/2014/12/skip-list-data-structure.html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17</a:t>
            </a:fld>
            <a:endParaRPr lang="en-US"/>
          </a:p>
        </p:txBody>
      </p:sp>
    </p:spTree>
    <p:extLst>
      <p:ext uri="{BB962C8B-B14F-4D97-AF65-F5344CB8AC3E}">
        <p14:creationId xmlns:p14="http://schemas.microsoft.com/office/powerpoint/2010/main" val="2105816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https://medium.com/underrated-data-structures-and-algorithms/rope-data-structure-e623d7862137</a:t>
            </a:r>
          </a:p>
          <a:p>
            <a:pPr marL="171450" indent="-171450">
              <a:buFont typeface="Arial" panose="020B0604020202020204" pitchFamily="34" charset="0"/>
              <a:buChar char="•"/>
            </a:pPr>
            <a:r>
              <a:rPr lang="en-US"/>
              <a:t>https://www.geeksforgeeks.org/ropes-data-structure-fast-string-concatenation/</a:t>
            </a:r>
          </a:p>
          <a:p>
            <a:pPr marL="171450" indent="-171450">
              <a:buFont typeface="Arial" panose="020B0604020202020204" pitchFamily="34" charset="0"/>
              <a:buChar char="•"/>
            </a:pPr>
            <a:r>
              <a:rPr lang="en-US" dirty="0"/>
              <a:t>11 minute mark | https://www.youtube.com/watch?v=2oF5dYDIFzc</a:t>
            </a:r>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18</a:t>
            </a:fld>
            <a:endParaRPr lang="en-US"/>
          </a:p>
        </p:txBody>
      </p:sp>
    </p:spTree>
    <p:extLst>
      <p:ext uri="{BB962C8B-B14F-4D97-AF65-F5344CB8AC3E}">
        <p14:creationId xmlns:p14="http://schemas.microsoft.com/office/powerpoint/2010/main" val="166922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https://www.baeldung.com/java-properties</a:t>
            </a:r>
          </a:p>
          <a:p>
            <a:pPr marL="171450" indent="-171450">
              <a:buFont typeface="Arial" panose="020B0604020202020204" pitchFamily="34" charset="0"/>
              <a:buChar char="•"/>
            </a:pPr>
            <a:r>
              <a:rPr lang="en-US" dirty="0"/>
              <a:t>https://www.youtube.com/watch?v=X24iwt73c8M</a:t>
            </a:r>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19</a:t>
            </a:fld>
            <a:endParaRPr lang="en-US"/>
          </a:p>
        </p:txBody>
      </p:sp>
    </p:spTree>
    <p:extLst>
      <p:ext uri="{BB962C8B-B14F-4D97-AF65-F5344CB8AC3E}">
        <p14:creationId xmlns:p14="http://schemas.microsoft.com/office/powerpoint/2010/main" val="1394295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https://www.baeldung.com/java-bitset</a:t>
            </a:r>
          </a:p>
          <a:p>
            <a:pPr marL="171450" indent="-171450">
              <a:buFont typeface="Arial" panose="020B0604020202020204" pitchFamily="34" charset="0"/>
              <a:buChar char="•"/>
            </a:pPr>
            <a:r>
              <a:rPr lang="en-US" dirty="0"/>
              <a:t>https://www.youtube.com/watch?v=x726MRZM758</a:t>
            </a:r>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20</a:t>
            </a:fld>
            <a:endParaRPr lang="en-US"/>
          </a:p>
        </p:txBody>
      </p:sp>
    </p:spTree>
    <p:extLst>
      <p:ext uri="{BB962C8B-B14F-4D97-AF65-F5344CB8AC3E}">
        <p14:creationId xmlns:p14="http://schemas.microsoft.com/office/powerpoint/2010/main" val="4016500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dirty="0"/>
              <a:t>https</a:t>
            </a:r>
            <a:r>
              <a:rPr lang="en-US" b="1"/>
              <a:t>://www.youtube.com/watch?v=K5gYn7qL3lE&amp;t=0s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t>https://www.youtube.com/watch?v=ID00PMy0-vE</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21</a:t>
            </a:fld>
            <a:endParaRPr lang="en-US"/>
          </a:p>
        </p:txBody>
      </p:sp>
    </p:spTree>
    <p:extLst>
      <p:ext uri="{BB962C8B-B14F-4D97-AF65-F5344CB8AC3E}">
        <p14:creationId xmlns:p14="http://schemas.microsoft.com/office/powerpoint/2010/main" val="2648825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https://www.youtube.com/watch?v=-Ubo5GUluGQ</a:t>
            </a:r>
          </a:p>
          <a:p>
            <a:pPr marL="171450" indent="-171450">
              <a:buFont typeface="Arial" panose="020B0604020202020204" pitchFamily="34" charset="0"/>
              <a:buChar char="•"/>
            </a:pPr>
            <a:r>
              <a:rPr lang="en-US" dirty="0"/>
              <a:t>https://www.youtube.com/watch?v=tiYcWJPtcs4</a:t>
            </a:r>
          </a:p>
          <a:p>
            <a:pPr marL="171450" indent="-171450">
              <a:buFont typeface="Arial" panose="020B0604020202020204" pitchFamily="34" charset="0"/>
              <a:buChar char="•"/>
            </a:pPr>
            <a:r>
              <a:rPr lang="en-US" dirty="0"/>
              <a:t>https://www.youtube.com/watch?v=47skwt4njTc</a:t>
            </a:r>
          </a:p>
          <a:p>
            <a:pPr marL="171450" indent="-171450">
              <a:buFont typeface="Arial" panose="020B0604020202020204" pitchFamily="34" charset="0"/>
              <a:buChar char="•"/>
            </a:pPr>
            <a:r>
              <a:rPr lang="en-US" dirty="0"/>
              <a:t>https://www.youtube.com/watch?v=rLMikQTOVnI&amp;list=RDCMUCLv7Gzc3VTO6ggFlXY0sOyw&amp;start_radio=1&amp;t=11</a:t>
            </a:r>
          </a:p>
          <a:p>
            <a:pPr marL="171450" indent="-171450">
              <a:buFont typeface="Arial" panose="020B0604020202020204" pitchFamily="34" charset="0"/>
              <a:buChar char="•"/>
            </a:pPr>
            <a:r>
              <a:rPr lang="en-US" dirty="0"/>
              <a:t>https://www.youtube.com/watch?v=edOWKZE1t84&amp;list=PL2SOU6wwxB0uP4rJgf5ayhHWgw7akUWSf&amp;index=4</a:t>
            </a:r>
          </a:p>
          <a:p>
            <a:pPr marL="628650" lvl="1" indent="-171450">
              <a:buFont typeface="Arial" panose="020B0604020202020204" pitchFamily="34" charset="0"/>
              <a:buChar char="•"/>
            </a:pPr>
            <a:r>
              <a:rPr lang="en-US" b="1" dirty="0"/>
              <a:t>Harvard U | 48 min mark</a:t>
            </a:r>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22</a:t>
            </a:fld>
            <a:endParaRPr lang="en-US"/>
          </a:p>
        </p:txBody>
      </p:sp>
    </p:spTree>
    <p:extLst>
      <p:ext uri="{BB962C8B-B14F-4D97-AF65-F5344CB8AC3E}">
        <p14:creationId xmlns:p14="http://schemas.microsoft.com/office/powerpoint/2010/main" val="586812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http://www.neolithicsphere.com/geodesica/doc/quad_edge_overview.htm</a:t>
            </a:r>
          </a:p>
          <a:p>
            <a:pPr marL="171450" indent="-171450">
              <a:buFont typeface="Arial" panose="020B0604020202020204" pitchFamily="34" charset="0"/>
              <a:buChar char="•"/>
            </a:pPr>
            <a:r>
              <a:rPr lang="en-US" dirty="0"/>
              <a:t>http://holmes3d.net/graphics/dcel/</a:t>
            </a:r>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23</a:t>
            </a:fld>
            <a:endParaRPr lang="en-US"/>
          </a:p>
        </p:txBody>
      </p:sp>
    </p:spTree>
    <p:extLst>
      <p:ext uri="{BB962C8B-B14F-4D97-AF65-F5344CB8AC3E}">
        <p14:creationId xmlns:p14="http://schemas.microsoft.com/office/powerpoint/2010/main" val="4006155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7666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230904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Hello.txt</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2B49F9-824A-47E7-A10C-6D4F29587032}" type="slidenum">
              <a:rPr kumimoji="0" lang="en-US" sz="1200" b="0" i="0" u="none" strike="noStrike" kern="1200" cap="none" spc="0" normalizeH="0" baseline="0" noProof="0" smtClean="0">
                <a:ln>
                  <a:noFill/>
                </a:ln>
                <a:solidFill>
                  <a:prstClr val="black"/>
                </a:solidFill>
                <a:effectLst/>
                <a:uLnTx/>
                <a:uFillTx/>
                <a:latin typeface="Arial" pitchFamily="34" charset="0"/>
                <a:ea typeface="ＭＳ Ｐゴシック" pitchFamily="-107"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pitchFamily="34" charset="0"/>
              <a:ea typeface="ＭＳ Ｐゴシック" pitchFamily="-107" charset="-128"/>
              <a:cs typeface="+mn-cs"/>
            </a:endParaRPr>
          </a:p>
        </p:txBody>
      </p:sp>
    </p:spTree>
    <p:extLst>
      <p:ext uri="{BB962C8B-B14F-4D97-AF65-F5344CB8AC3E}">
        <p14:creationId xmlns:p14="http://schemas.microsoft.com/office/powerpoint/2010/main" val="119118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solidFill>
                  <a:srgbClr val="7030A0"/>
                </a:solidFill>
              </a:rPr>
              <a:t>this is an example of a </a:t>
            </a:r>
            <a:r>
              <a:rPr lang="en-US" sz="1200" b="0" dirty="0" err="1">
                <a:solidFill>
                  <a:srgbClr val="7030A0"/>
                </a:solidFill>
              </a:rPr>
              <a:t>huffman</a:t>
            </a:r>
            <a:r>
              <a:rPr lang="en-US" sz="1200" b="0" dirty="0">
                <a:solidFill>
                  <a:srgbClr val="7030A0"/>
                </a:solidFill>
              </a:rPr>
              <a:t> tree</a:t>
            </a:r>
            <a:endParaRPr lang="en-US" b="0" dirty="0"/>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5</a:t>
            </a:fld>
            <a:endParaRPr lang="en-US"/>
          </a:p>
        </p:txBody>
      </p:sp>
    </p:spTree>
    <p:extLst>
      <p:ext uri="{BB962C8B-B14F-4D97-AF65-F5344CB8AC3E}">
        <p14:creationId xmlns:p14="http://schemas.microsoft.com/office/powerpoint/2010/main" val="27302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9</a:t>
            </a:fld>
            <a:endParaRPr lang="en-US"/>
          </a:p>
        </p:txBody>
      </p:sp>
    </p:spTree>
    <p:extLst>
      <p:ext uri="{BB962C8B-B14F-4D97-AF65-F5344CB8AC3E}">
        <p14:creationId xmlns:p14="http://schemas.microsoft.com/office/powerpoint/2010/main" val="304097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How is this better?</a:t>
            </a:r>
          </a:p>
          <a:p>
            <a:pPr marL="171450" indent="-171450">
              <a:buFont typeface="Arial" panose="020B0604020202020204" pitchFamily="34" charset="0"/>
              <a:buChar char="•"/>
            </a:pPr>
            <a:r>
              <a:rPr lang="en-US" b="0" dirty="0"/>
              <a:t>3x2 + 3x2 + 2x2 + 3 + 3 = 6 + 6 + 4 + 3 + 3 = 22 bits = ~3 bytes</a:t>
            </a:r>
          </a:p>
          <a:p>
            <a:pPr marL="171450" indent="-171450">
              <a:buFont typeface="Arial" panose="020B0604020202020204" pitchFamily="34" charset="0"/>
              <a:buChar char="•"/>
            </a:pPr>
            <a:r>
              <a:rPr lang="en-US" b="1" dirty="0"/>
              <a:t>3 vs. 10 bytes</a:t>
            </a:r>
          </a:p>
        </p:txBody>
      </p:sp>
      <p:sp>
        <p:nvSpPr>
          <p:cNvPr id="4" name="Slide Number Placeholder 3"/>
          <p:cNvSpPr>
            <a:spLocks noGrp="1"/>
          </p:cNvSpPr>
          <p:nvPr>
            <p:ph type="sldNum" sz="quarter" idx="5"/>
          </p:nvPr>
        </p:nvSpPr>
        <p:spPr/>
        <p:txBody>
          <a:bodyPr/>
          <a:lstStyle/>
          <a:p>
            <a:pPr>
              <a:defRPr/>
            </a:pPr>
            <a:fld id="{542B49F9-824A-47E7-A10C-6D4F29587032}" type="slidenum">
              <a:rPr lang="en-US" smtClean="0"/>
              <a:pPr>
                <a:defRPr/>
              </a:pPr>
              <a:t>10</a:t>
            </a:fld>
            <a:endParaRPr lang="en-US"/>
          </a:p>
        </p:txBody>
      </p:sp>
    </p:spTree>
    <p:extLst>
      <p:ext uri="{BB962C8B-B14F-4D97-AF65-F5344CB8AC3E}">
        <p14:creationId xmlns:p14="http://schemas.microsoft.com/office/powerpoint/2010/main" val="1570696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13</a:t>
            </a:fld>
            <a:endParaRPr lang="en-US"/>
          </a:p>
        </p:txBody>
      </p:sp>
    </p:spTree>
    <p:extLst>
      <p:ext uri="{BB962C8B-B14F-4D97-AF65-F5344CB8AC3E}">
        <p14:creationId xmlns:p14="http://schemas.microsoft.com/office/powerpoint/2010/main" val="292387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14</a:t>
            </a:fld>
            <a:endParaRPr lang="en-US"/>
          </a:p>
        </p:txBody>
      </p:sp>
    </p:spTree>
    <p:extLst>
      <p:ext uri="{BB962C8B-B14F-4D97-AF65-F5344CB8AC3E}">
        <p14:creationId xmlns:p14="http://schemas.microsoft.com/office/powerpoint/2010/main" val="292387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42B49F9-824A-47E7-A10C-6D4F29587032}" type="slidenum">
              <a:rPr lang="en-US" smtClean="0"/>
              <a:pPr>
                <a:defRPr/>
              </a:pPr>
              <a:t>15</a:t>
            </a:fld>
            <a:endParaRPr lang="en-US"/>
          </a:p>
        </p:txBody>
      </p:sp>
    </p:spTree>
    <p:extLst>
      <p:ext uri="{BB962C8B-B14F-4D97-AF65-F5344CB8AC3E}">
        <p14:creationId xmlns:p14="http://schemas.microsoft.com/office/powerpoint/2010/main" val="292387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203352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276055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4007158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E14540D-83B8-4925-8955-DFEDDED910B8}"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EB544F-F385-4402-9056-05FB845FCAFE}" type="slidenum">
              <a:rPr lang="en-US"/>
              <a:pPr>
                <a:defRPr/>
              </a:pPr>
              <a:t>‹#›</a:t>
            </a:fld>
            <a:endParaRPr lang="en-US"/>
          </a:p>
        </p:txBody>
      </p:sp>
    </p:spTree>
    <p:extLst>
      <p:ext uri="{BB962C8B-B14F-4D97-AF65-F5344CB8AC3E}">
        <p14:creationId xmlns:p14="http://schemas.microsoft.com/office/powerpoint/2010/main" val="2750905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7C2B4406-7E11-4FB1-901D-5CFA46A880A3}"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608CC7-C8E7-42B5-8AA4-FF5A386C3828}" type="slidenum">
              <a:rPr lang="en-US"/>
              <a:pPr>
                <a:defRPr/>
              </a:pPr>
              <a:t>‹#›</a:t>
            </a:fld>
            <a:endParaRPr lang="en-US"/>
          </a:p>
        </p:txBody>
      </p:sp>
    </p:spTree>
    <p:extLst>
      <p:ext uri="{BB962C8B-B14F-4D97-AF65-F5344CB8AC3E}">
        <p14:creationId xmlns:p14="http://schemas.microsoft.com/office/powerpoint/2010/main" val="1218606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pPr>
              <a:defRPr/>
            </a:pPr>
            <a:fld id="{C3DCE988-EFBD-4C8B-A644-D8BE21303ACB}"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BC6CC-1DC7-4E8E-949F-81C72FE32AE2}" type="slidenum">
              <a:rPr lang="en-US"/>
              <a:pPr>
                <a:defRPr/>
              </a:pPr>
              <a:t>‹#›</a:t>
            </a:fld>
            <a:endParaRPr lang="en-US"/>
          </a:p>
        </p:txBody>
      </p:sp>
    </p:spTree>
    <p:extLst>
      <p:ext uri="{BB962C8B-B14F-4D97-AF65-F5344CB8AC3E}">
        <p14:creationId xmlns:p14="http://schemas.microsoft.com/office/powerpoint/2010/main" val="1166808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fld id="{043564FD-6C15-4E9E-95E9-255E20DD7ABA}" type="datetime1">
              <a:rPr lang="en-US"/>
              <a:pPr>
                <a:defRPr/>
              </a:pPr>
              <a:t>12/4/2021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33B97E-2C82-45FB-A1D7-A60CB15F15B0}" type="slidenum">
              <a:rPr lang="en-US"/>
              <a:pPr>
                <a:defRPr/>
              </a:pPr>
              <a:t>‹#›</a:t>
            </a:fld>
            <a:endParaRPr lang="en-US"/>
          </a:p>
        </p:txBody>
      </p:sp>
    </p:spTree>
    <p:extLst>
      <p:ext uri="{BB962C8B-B14F-4D97-AF65-F5344CB8AC3E}">
        <p14:creationId xmlns:p14="http://schemas.microsoft.com/office/powerpoint/2010/main" val="413204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pPr>
              <a:defRPr/>
            </a:pPr>
            <a:fld id="{EE9E5940-6D71-467C-91EE-2EFA8796A4CA}" type="datetime1">
              <a:rPr lang="en-US"/>
              <a:pPr>
                <a:defRPr/>
              </a:pPr>
              <a:t>12/4/2021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90A4911-D9D6-4B05-BE8D-98FB13E6A34B}" type="slidenum">
              <a:rPr lang="en-US"/>
              <a:pPr>
                <a:defRPr/>
              </a:pPr>
              <a:t>‹#›</a:t>
            </a:fld>
            <a:endParaRPr lang="en-US"/>
          </a:p>
        </p:txBody>
      </p:sp>
    </p:spTree>
    <p:extLst>
      <p:ext uri="{BB962C8B-B14F-4D97-AF65-F5344CB8AC3E}">
        <p14:creationId xmlns:p14="http://schemas.microsoft.com/office/powerpoint/2010/main" val="2638658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197C551-F788-4520-820D-D5E35AEDB50F}" type="datetime1">
              <a:rPr lang="en-US"/>
              <a:pPr>
                <a:defRPr/>
              </a:pPr>
              <a:t>12/4/2021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F27E395-2C7B-44A9-9785-90EFB295433A}" type="slidenum">
              <a:rPr lang="en-US"/>
              <a:pPr>
                <a:defRPr/>
              </a:pPr>
              <a:t>‹#›</a:t>
            </a:fld>
            <a:endParaRPr lang="en-US"/>
          </a:p>
        </p:txBody>
      </p:sp>
    </p:spTree>
    <p:extLst>
      <p:ext uri="{BB962C8B-B14F-4D97-AF65-F5344CB8AC3E}">
        <p14:creationId xmlns:p14="http://schemas.microsoft.com/office/powerpoint/2010/main" val="2299531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266C1B-BCB6-4C77-9AAA-D13F2BD5A96D}" type="datetime1">
              <a:rPr lang="en-US"/>
              <a:pPr>
                <a:defRPr/>
              </a:pPr>
              <a:t>12/4/2021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4EDA05A-FCD9-4738-AB64-AD348D344D38}" type="slidenum">
              <a:rPr lang="en-US"/>
              <a:pPr>
                <a:defRPr/>
              </a:pPr>
              <a:t>‹#›</a:t>
            </a:fld>
            <a:endParaRPr lang="en-US"/>
          </a:p>
        </p:txBody>
      </p:sp>
    </p:spTree>
    <p:extLst>
      <p:ext uri="{BB962C8B-B14F-4D97-AF65-F5344CB8AC3E}">
        <p14:creationId xmlns:p14="http://schemas.microsoft.com/office/powerpoint/2010/main" val="1361762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4BE3D137-0B9B-44C4-A105-9D3D6E5BAEDD}" type="datetime1">
              <a:rPr lang="en-US"/>
              <a:pPr>
                <a:defRPr/>
              </a:pPr>
              <a:t>12/4/2021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A53C76-03FC-451B-A5DA-9AD093EBC122}" type="slidenum">
              <a:rPr lang="en-US"/>
              <a:pPr>
                <a:defRPr/>
              </a:pPr>
              <a:t>‹#›</a:t>
            </a:fld>
            <a:endParaRPr lang="en-US"/>
          </a:p>
        </p:txBody>
      </p:sp>
    </p:spTree>
    <p:extLst>
      <p:ext uri="{BB962C8B-B14F-4D97-AF65-F5344CB8AC3E}">
        <p14:creationId xmlns:p14="http://schemas.microsoft.com/office/powerpoint/2010/main" val="344022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2600233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93002C30-389E-41AD-BC9F-A878216E419E}" type="datetime1">
              <a:rPr lang="en-US"/>
              <a:pPr>
                <a:defRPr/>
              </a:pPr>
              <a:t>12/4/2021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36A1AA-31AE-4712-B274-214B7AF25285}" type="slidenum">
              <a:rPr lang="en-US"/>
              <a:pPr>
                <a:defRPr/>
              </a:pPr>
              <a:t>‹#›</a:t>
            </a:fld>
            <a:endParaRPr lang="en-US"/>
          </a:p>
        </p:txBody>
      </p:sp>
    </p:spTree>
    <p:extLst>
      <p:ext uri="{BB962C8B-B14F-4D97-AF65-F5344CB8AC3E}">
        <p14:creationId xmlns:p14="http://schemas.microsoft.com/office/powerpoint/2010/main" val="613915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F6B25F4F-5FB2-47EB-98FC-384EE8F7C3FB}"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220F87-FD44-4D55-9351-7D304C99157E}" type="slidenum">
              <a:rPr lang="en-US"/>
              <a:pPr>
                <a:defRPr/>
              </a:pPr>
              <a:t>‹#›</a:t>
            </a:fld>
            <a:endParaRPr lang="en-US"/>
          </a:p>
        </p:txBody>
      </p:sp>
    </p:spTree>
    <p:extLst>
      <p:ext uri="{BB962C8B-B14F-4D97-AF65-F5344CB8AC3E}">
        <p14:creationId xmlns:p14="http://schemas.microsoft.com/office/powerpoint/2010/main" val="3026709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71916187-B9A6-492C-9648-988D7DD0B661}"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CBEB51-58F3-4C71-A76D-D146A8994DCC}" type="slidenum">
              <a:rPr lang="en-US"/>
              <a:pPr>
                <a:defRPr/>
              </a:pPr>
              <a:t>‹#›</a:t>
            </a:fld>
            <a:endParaRPr lang="en-US"/>
          </a:p>
        </p:txBody>
      </p:sp>
    </p:spTree>
    <p:extLst>
      <p:ext uri="{BB962C8B-B14F-4D97-AF65-F5344CB8AC3E}">
        <p14:creationId xmlns:p14="http://schemas.microsoft.com/office/powerpoint/2010/main" val="443097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A175791-0C3B-4AF1-8C54-406939BEB1CB}"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E038AB-6BB7-4907-A6D7-41DC5497EDD3}" type="slidenum">
              <a:rPr lang="en-US"/>
              <a:pPr>
                <a:defRPr/>
              </a:pPr>
              <a:t>‹#›</a:t>
            </a:fld>
            <a:endParaRPr lang="en-US"/>
          </a:p>
        </p:txBody>
      </p:sp>
    </p:spTree>
    <p:extLst>
      <p:ext uri="{BB962C8B-B14F-4D97-AF65-F5344CB8AC3E}">
        <p14:creationId xmlns:p14="http://schemas.microsoft.com/office/powerpoint/2010/main" val="1166302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CCE169C6-A785-4E80-B617-6E74CD1FB434}"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2528F2-C4C3-4282-A85F-B38A2343C3FC}" type="slidenum">
              <a:rPr lang="en-US"/>
              <a:pPr>
                <a:defRPr/>
              </a:pPr>
              <a:t>‹#›</a:t>
            </a:fld>
            <a:endParaRPr lang="en-US"/>
          </a:p>
        </p:txBody>
      </p:sp>
    </p:spTree>
    <p:extLst>
      <p:ext uri="{BB962C8B-B14F-4D97-AF65-F5344CB8AC3E}">
        <p14:creationId xmlns:p14="http://schemas.microsoft.com/office/powerpoint/2010/main" val="1476141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pPr>
              <a:defRPr/>
            </a:pPr>
            <a:fld id="{64AD2BE6-84CD-4814-A25A-2F8ADE858288}"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A670E2-D631-483B-822D-D9DD92B9C41F}" type="slidenum">
              <a:rPr lang="en-US"/>
              <a:pPr>
                <a:defRPr/>
              </a:pPr>
              <a:t>‹#›</a:t>
            </a:fld>
            <a:endParaRPr lang="en-US"/>
          </a:p>
        </p:txBody>
      </p:sp>
    </p:spTree>
    <p:extLst>
      <p:ext uri="{BB962C8B-B14F-4D97-AF65-F5344CB8AC3E}">
        <p14:creationId xmlns:p14="http://schemas.microsoft.com/office/powerpoint/2010/main" val="1052124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fld id="{EA763518-6167-4678-A9F6-0ED3899C8164}" type="datetime1">
              <a:rPr lang="en-US"/>
              <a:pPr>
                <a:defRPr/>
              </a:pPr>
              <a:t>12/4/2021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4E166C-CEAA-4E05-977F-3E66F528F25E}" type="slidenum">
              <a:rPr lang="en-US"/>
              <a:pPr>
                <a:defRPr/>
              </a:pPr>
              <a:t>‹#›</a:t>
            </a:fld>
            <a:endParaRPr lang="en-US"/>
          </a:p>
        </p:txBody>
      </p:sp>
    </p:spTree>
    <p:extLst>
      <p:ext uri="{BB962C8B-B14F-4D97-AF65-F5344CB8AC3E}">
        <p14:creationId xmlns:p14="http://schemas.microsoft.com/office/powerpoint/2010/main" val="3824474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pPr>
              <a:defRPr/>
            </a:pPr>
            <a:fld id="{2C9FF939-6A91-4368-8B39-57BAF5250791}" type="datetime1">
              <a:rPr lang="en-US"/>
              <a:pPr>
                <a:defRPr/>
              </a:pPr>
              <a:t>12/4/2021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56AF51A-9F89-4F17-ACF5-B9726A73A264}" type="slidenum">
              <a:rPr lang="en-US"/>
              <a:pPr>
                <a:defRPr/>
              </a:pPr>
              <a:t>‹#›</a:t>
            </a:fld>
            <a:endParaRPr lang="en-US"/>
          </a:p>
        </p:txBody>
      </p:sp>
    </p:spTree>
    <p:extLst>
      <p:ext uri="{BB962C8B-B14F-4D97-AF65-F5344CB8AC3E}">
        <p14:creationId xmlns:p14="http://schemas.microsoft.com/office/powerpoint/2010/main" val="34599554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987C006-E6CE-4045-BC59-939F5C0A8BE1}" type="datetime1">
              <a:rPr lang="en-US"/>
              <a:pPr>
                <a:defRPr/>
              </a:pPr>
              <a:t>12/4/2021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C10634-4D50-49E3-B94F-564D9457FF77}" type="slidenum">
              <a:rPr lang="en-US"/>
              <a:pPr>
                <a:defRPr/>
              </a:pPr>
              <a:t>‹#›</a:t>
            </a:fld>
            <a:endParaRPr lang="en-US"/>
          </a:p>
        </p:txBody>
      </p:sp>
    </p:spTree>
    <p:extLst>
      <p:ext uri="{BB962C8B-B14F-4D97-AF65-F5344CB8AC3E}">
        <p14:creationId xmlns:p14="http://schemas.microsoft.com/office/powerpoint/2010/main" val="3162752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7C22D1E-7AC4-4A18-9522-F82F299025A0}" type="datetime1">
              <a:rPr lang="en-US"/>
              <a:pPr>
                <a:defRPr/>
              </a:pPr>
              <a:t>12/4/2021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5178A34-42A3-4E2E-B80F-BBCEB54574F9}" type="slidenum">
              <a:rPr lang="en-US"/>
              <a:pPr>
                <a:defRPr/>
              </a:pPr>
              <a:t>‹#›</a:t>
            </a:fld>
            <a:endParaRPr lang="en-US"/>
          </a:p>
        </p:txBody>
      </p:sp>
    </p:spTree>
    <p:extLst>
      <p:ext uri="{BB962C8B-B14F-4D97-AF65-F5344CB8AC3E}">
        <p14:creationId xmlns:p14="http://schemas.microsoft.com/office/powerpoint/2010/main" val="19651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1244920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D2CEE990-4C6E-47A4-8245-83B9E6DB3761}" type="datetime1">
              <a:rPr lang="en-US"/>
              <a:pPr>
                <a:defRPr/>
              </a:pPr>
              <a:t>12/4/2021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85DB5F-4B2F-4743-B434-7B56B0C2A9D2}" type="slidenum">
              <a:rPr lang="en-US"/>
              <a:pPr>
                <a:defRPr/>
              </a:pPr>
              <a:t>‹#›</a:t>
            </a:fld>
            <a:endParaRPr lang="en-US"/>
          </a:p>
        </p:txBody>
      </p:sp>
    </p:spTree>
    <p:extLst>
      <p:ext uri="{BB962C8B-B14F-4D97-AF65-F5344CB8AC3E}">
        <p14:creationId xmlns:p14="http://schemas.microsoft.com/office/powerpoint/2010/main" val="1490711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82B78E13-5406-46C3-AB07-7F4F488C34EC}" type="datetime1">
              <a:rPr lang="en-US"/>
              <a:pPr>
                <a:defRPr/>
              </a:pPr>
              <a:t>12/4/2021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6A9845-994A-415B-84D4-E13002FAC304}" type="slidenum">
              <a:rPr lang="en-US"/>
              <a:pPr>
                <a:defRPr/>
              </a:pPr>
              <a:t>‹#›</a:t>
            </a:fld>
            <a:endParaRPr lang="en-US"/>
          </a:p>
        </p:txBody>
      </p:sp>
    </p:spTree>
    <p:extLst>
      <p:ext uri="{BB962C8B-B14F-4D97-AF65-F5344CB8AC3E}">
        <p14:creationId xmlns:p14="http://schemas.microsoft.com/office/powerpoint/2010/main" val="4636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4791D6D0-6E23-49EB-9BA3-1DF75A5F0CA3}"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091C3A-4FBA-4FA9-8B69-413C2AE618AF}" type="slidenum">
              <a:rPr lang="en-US"/>
              <a:pPr>
                <a:defRPr/>
              </a:pPr>
              <a:t>‹#›</a:t>
            </a:fld>
            <a:endParaRPr lang="en-US"/>
          </a:p>
        </p:txBody>
      </p:sp>
    </p:spTree>
    <p:extLst>
      <p:ext uri="{BB962C8B-B14F-4D97-AF65-F5344CB8AC3E}">
        <p14:creationId xmlns:p14="http://schemas.microsoft.com/office/powerpoint/2010/main" val="14556539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0FF2484B-9EE8-44E4-A9BE-1D59D303C058}"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AF8578-B73C-4A3D-BAD5-2367D71DE24E}" type="slidenum">
              <a:rPr lang="en-US"/>
              <a:pPr>
                <a:defRPr/>
              </a:pPr>
              <a:t>‹#›</a:t>
            </a:fld>
            <a:endParaRPr lang="en-US"/>
          </a:p>
        </p:txBody>
      </p:sp>
    </p:spTree>
    <p:extLst>
      <p:ext uri="{BB962C8B-B14F-4D97-AF65-F5344CB8AC3E}">
        <p14:creationId xmlns:p14="http://schemas.microsoft.com/office/powerpoint/2010/main" val="41587247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DCDABC-821E-4BA0-AE6C-5D8F536F2BC3}"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F108FF-F6A8-461B-8137-E7D57074AE61}" type="slidenum">
              <a:rPr lang="en-US"/>
              <a:pPr>
                <a:defRPr/>
              </a:pPr>
              <a:t>‹#›</a:t>
            </a:fld>
            <a:endParaRPr lang="en-US"/>
          </a:p>
        </p:txBody>
      </p:sp>
    </p:spTree>
    <p:extLst>
      <p:ext uri="{BB962C8B-B14F-4D97-AF65-F5344CB8AC3E}">
        <p14:creationId xmlns:p14="http://schemas.microsoft.com/office/powerpoint/2010/main" val="7441241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4BCC9675-35A0-44EC-A301-F8ADD32633B3}"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EE7458-34B5-4DA9-826E-8E144E5A20BE}" type="slidenum">
              <a:rPr lang="en-US"/>
              <a:pPr>
                <a:defRPr/>
              </a:pPr>
              <a:t>‹#›</a:t>
            </a:fld>
            <a:endParaRPr lang="en-US"/>
          </a:p>
        </p:txBody>
      </p:sp>
    </p:spTree>
    <p:extLst>
      <p:ext uri="{BB962C8B-B14F-4D97-AF65-F5344CB8AC3E}">
        <p14:creationId xmlns:p14="http://schemas.microsoft.com/office/powerpoint/2010/main" val="8371843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lvl1pPr>
              <a:defRPr/>
            </a:lvl1pPr>
          </a:lstStyle>
          <a:p>
            <a:pPr>
              <a:defRPr/>
            </a:pPr>
            <a:fld id="{69F69103-6C0E-44E3-834D-A9FF2F8D07F9}"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BE7B92-4BE1-4091-A444-E21656A59E16}" type="slidenum">
              <a:rPr lang="en-US"/>
              <a:pPr>
                <a:defRPr/>
              </a:pPr>
              <a:t>‹#›</a:t>
            </a:fld>
            <a:endParaRPr lang="en-US"/>
          </a:p>
        </p:txBody>
      </p:sp>
    </p:spTree>
    <p:extLst>
      <p:ext uri="{BB962C8B-B14F-4D97-AF65-F5344CB8AC3E}">
        <p14:creationId xmlns:p14="http://schemas.microsoft.com/office/powerpoint/2010/main" val="2113470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fld id="{070E48F7-70DB-407A-BB5F-7DFBB559B39F}" type="datetime1">
              <a:rPr lang="en-US"/>
              <a:pPr>
                <a:defRPr/>
              </a:pPr>
              <a:t>12/4/2021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FBFBE3-EEFC-4713-870D-DE1F62AB2478}" type="slidenum">
              <a:rPr lang="en-US"/>
              <a:pPr>
                <a:defRPr/>
              </a:pPr>
              <a:t>‹#›</a:t>
            </a:fld>
            <a:endParaRPr lang="en-US"/>
          </a:p>
        </p:txBody>
      </p:sp>
    </p:spTree>
    <p:extLst>
      <p:ext uri="{BB962C8B-B14F-4D97-AF65-F5344CB8AC3E}">
        <p14:creationId xmlns:p14="http://schemas.microsoft.com/office/powerpoint/2010/main" val="1789635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p:cNvSpPr>
            <a:spLocks noGrp="1"/>
          </p:cNvSpPr>
          <p:nvPr>
            <p:ph type="dt" sz="half" idx="10"/>
          </p:nvPr>
        </p:nvSpPr>
        <p:spPr/>
        <p:txBody>
          <a:bodyPr/>
          <a:lstStyle>
            <a:lvl1pPr>
              <a:defRPr/>
            </a:lvl1pPr>
          </a:lstStyle>
          <a:p>
            <a:pPr>
              <a:defRPr/>
            </a:pPr>
            <a:fld id="{B6551A0A-DEE0-4620-8827-6460F2FC47F0}" type="datetime1">
              <a:rPr lang="en-US"/>
              <a:pPr>
                <a:defRPr/>
              </a:pPr>
              <a:t>12/4/2021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44F77C6-7B03-4C56-BC6C-5D73AF124F52}" type="slidenum">
              <a:rPr lang="en-US"/>
              <a:pPr>
                <a:defRPr/>
              </a:pPr>
              <a:t>‹#›</a:t>
            </a:fld>
            <a:endParaRPr lang="en-US"/>
          </a:p>
        </p:txBody>
      </p:sp>
    </p:spTree>
    <p:extLst>
      <p:ext uri="{BB962C8B-B14F-4D97-AF65-F5344CB8AC3E}">
        <p14:creationId xmlns:p14="http://schemas.microsoft.com/office/powerpoint/2010/main" val="895461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907F533-2756-41EB-B842-2BC9B9D3F2F3}" type="datetime1">
              <a:rPr lang="en-US"/>
              <a:pPr>
                <a:defRPr/>
              </a:pPr>
              <a:t>12/4/2021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1579B9E-5767-4167-AB24-4421F2421523}" type="slidenum">
              <a:rPr lang="en-US"/>
              <a:pPr>
                <a:defRPr/>
              </a:pPr>
              <a:t>‹#›</a:t>
            </a:fld>
            <a:endParaRPr lang="en-US"/>
          </a:p>
        </p:txBody>
      </p:sp>
    </p:spTree>
    <p:extLst>
      <p:ext uri="{BB962C8B-B14F-4D97-AF65-F5344CB8AC3E}">
        <p14:creationId xmlns:p14="http://schemas.microsoft.com/office/powerpoint/2010/main" val="39665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14040470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F0F300-1E9C-4349-A8AF-16F19FEE0691}" type="datetime1">
              <a:rPr lang="en-US"/>
              <a:pPr>
                <a:defRPr/>
              </a:pPr>
              <a:t>12/4/2021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7177674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6758C1E9-B3A3-4795-A4D2-B60E8AB4C5AC}" type="datetime1">
              <a:rPr lang="en-US"/>
              <a:pPr>
                <a:defRPr/>
              </a:pPr>
              <a:t>12/4/2021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E1993B-5803-4476-BCB7-F273F75BA79B}" type="slidenum">
              <a:rPr lang="en-US"/>
              <a:pPr>
                <a:defRPr/>
              </a:pPr>
              <a:t>‹#›</a:t>
            </a:fld>
            <a:endParaRPr lang="en-US"/>
          </a:p>
        </p:txBody>
      </p:sp>
    </p:spTree>
    <p:extLst>
      <p:ext uri="{BB962C8B-B14F-4D97-AF65-F5344CB8AC3E}">
        <p14:creationId xmlns:p14="http://schemas.microsoft.com/office/powerpoint/2010/main" val="1035967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fld id="{B4131399-9DBE-4EFE-8AF0-92085703DA8A}" type="datetime1">
              <a:rPr lang="en-US"/>
              <a:pPr>
                <a:defRPr/>
              </a:pPr>
              <a:t>12/4/2021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EF2A82-D6A6-489D-9E4A-23C1628A9396}" type="slidenum">
              <a:rPr lang="en-US"/>
              <a:pPr>
                <a:defRPr/>
              </a:pPr>
              <a:t>‹#›</a:t>
            </a:fld>
            <a:endParaRPr lang="en-US"/>
          </a:p>
        </p:txBody>
      </p:sp>
    </p:spTree>
    <p:extLst>
      <p:ext uri="{BB962C8B-B14F-4D97-AF65-F5344CB8AC3E}">
        <p14:creationId xmlns:p14="http://schemas.microsoft.com/office/powerpoint/2010/main" val="765503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072D56AD-CCD4-44C2-AF29-8EB84159744F}"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227BE-B4CA-4283-8E73-007A78F01CA3}" type="slidenum">
              <a:rPr lang="en-US"/>
              <a:pPr>
                <a:defRPr/>
              </a:pPr>
              <a:t>‹#›</a:t>
            </a:fld>
            <a:endParaRPr lang="en-US"/>
          </a:p>
        </p:txBody>
      </p:sp>
    </p:spTree>
    <p:extLst>
      <p:ext uri="{BB962C8B-B14F-4D97-AF65-F5344CB8AC3E}">
        <p14:creationId xmlns:p14="http://schemas.microsoft.com/office/powerpoint/2010/main" val="3613605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lvl1pPr>
              <a:defRPr/>
            </a:lvl1pPr>
          </a:lstStyle>
          <a:p>
            <a:pPr>
              <a:defRPr/>
            </a:pPr>
            <a:fld id="{6FE1B462-4368-4E5D-8064-660BA305F859}" type="datetime1">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54E03C-B193-4FD9-9B37-06AF432419E5}" type="slidenum">
              <a:rPr lang="en-US"/>
              <a:pPr>
                <a:defRPr/>
              </a:pPr>
              <a:t>‹#›</a:t>
            </a:fld>
            <a:endParaRPr lang="en-US"/>
          </a:p>
        </p:txBody>
      </p:sp>
    </p:spTree>
    <p:extLst>
      <p:ext uri="{BB962C8B-B14F-4D97-AF65-F5344CB8AC3E}">
        <p14:creationId xmlns:p14="http://schemas.microsoft.com/office/powerpoint/2010/main" val="300564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415810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4489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223905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336438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i="0"/>
            </a:lvl1pPr>
          </a:lstStyle>
          <a:p>
            <a:pPr>
              <a:defRPr/>
            </a:pPr>
            <a:r>
              <a:rPr lang="en-US"/>
              <a:t>Big Java by Cay Horstmann</a:t>
            </a:r>
          </a:p>
          <a:p>
            <a:pPr>
              <a:defRPr/>
            </a:pPr>
            <a:r>
              <a:rPr lang="en-US"/>
              <a:t>Copyright © 2009 by John Wiley &amp; Sons.  All rights reserved.</a:t>
            </a:r>
          </a:p>
        </p:txBody>
      </p:sp>
    </p:spTree>
    <p:extLst>
      <p:ext uri="{BB962C8B-B14F-4D97-AF65-F5344CB8AC3E}">
        <p14:creationId xmlns:p14="http://schemas.microsoft.com/office/powerpoint/2010/main" val="122663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defRPr>
            </a:lvl1pPr>
          </a:lstStyle>
          <a:p>
            <a:pPr>
              <a:defRPr/>
            </a:pPr>
            <a:endParaRPr lang="en-US"/>
          </a:p>
        </p:txBody>
      </p:sp>
      <p:sp>
        <p:nvSpPr>
          <p:cNvPr id="1031" name="Rectangle 7"/>
          <p:cNvSpPr>
            <a:spLocks noGrp="1" noChangeArrowheads="1"/>
          </p:cNvSpPr>
          <p:nvPr>
            <p:ph type="ftr" sz="quarter" idx="3"/>
          </p:nvPr>
        </p:nvSpPr>
        <p:spPr bwMode="auto">
          <a:xfrm>
            <a:off x="4800600" y="6305550"/>
            <a:ext cx="434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latin typeface="Arial" pitchFamily="34" charset="0"/>
              </a:defRPr>
            </a:lvl1pPr>
          </a:lstStyle>
          <a:p>
            <a:pPr>
              <a:defRPr/>
            </a:pPr>
            <a:r>
              <a:rPr lang="en-US"/>
              <a:t>Big Java by Cay Horstmann</a:t>
            </a:r>
          </a:p>
          <a:p>
            <a:pPr>
              <a:defRPr/>
            </a:pPr>
            <a:r>
              <a:rPr lang="en-US"/>
              <a:t>Copyright © 2009 by John Wiley &amp; Sons.  All rights reserved.</a:t>
            </a:r>
          </a:p>
        </p:txBody>
      </p:sp>
    </p:spTree>
  </p:cSld>
  <p:clrMap bg1="lt1" tx1="dk1" bg2="lt2" tx2="dk2" accent1="accent1" accent2="accent2" accent3="accent3" accent4="accent4" accent5="accent5" accent6="accent6" hlink="hlink" folHlink="folHlink"/>
  <p:sldLayoutIdLst>
    <p:sldLayoutId id="2147484703" r:id="rId1"/>
    <p:sldLayoutId id="2147484704"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 id="2147484713" r:id="rId11"/>
  </p:sldLayoutIdLst>
  <p:hf sldNum="0" hdr="0" dt="0"/>
  <p:txStyles>
    <p:titleStyle>
      <a:lvl1pPr algn="ctr" rtl="0" eaLnBrk="0" fontAlgn="base" hangingPunct="0">
        <a:spcBef>
          <a:spcPct val="0"/>
        </a:spcBef>
        <a:spcAft>
          <a:spcPct val="0"/>
        </a:spcAft>
        <a:defRPr sz="4400">
          <a:solidFill>
            <a:schemeClr val="tx2"/>
          </a:solidFill>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a:solidFill>
            <a:schemeClr val="tx2"/>
          </a:solidFill>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7"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t>Click to edit Master title style</a:t>
            </a:r>
            <a:endParaRPr lang="en-US"/>
          </a:p>
        </p:txBody>
      </p:sp>
      <p:sp>
        <p:nvSpPr>
          <p:cNvPr id="614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713B92BA-ADFF-4C5C-B368-1133FEFB0742}" type="datetime1">
              <a:rPr lang="en-US"/>
              <a:pPr>
                <a:defRPr/>
              </a:pPr>
              <a:t>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5A3F086F-3CFB-44F1-AD2C-04A306E50830}" type="slidenum">
              <a:rPr lang="en-US"/>
              <a:pPr>
                <a:defRPr/>
              </a:pPr>
              <a:t>‹#›</a:t>
            </a:fld>
            <a:endParaRPr lang="en-US"/>
          </a:p>
        </p:txBody>
      </p:sp>
      <p:sp>
        <p:nvSpPr>
          <p:cNvPr id="2055" name="Footer Placeholder 4"/>
          <p:cNvSpPr txBox="1">
            <a:spLocks/>
          </p:cNvSpPr>
          <p:nvPr userDrawn="1"/>
        </p:nvSpPr>
        <p:spPr bwMode="auto">
          <a:xfrm>
            <a:off x="4800600" y="6305550"/>
            <a:ext cx="4343400" cy="476250"/>
          </a:xfrm>
          <a:prstGeom prst="rect">
            <a:avLst/>
          </a:prstGeom>
          <a:noFill/>
          <a:ln w="9525">
            <a:noFill/>
            <a:miter lim="800000"/>
            <a:headEnd/>
            <a:tailEnd/>
          </a:ln>
        </p:spPr>
        <p:txBody>
          <a:bodyPr/>
          <a:lstStyle/>
          <a:p>
            <a:pPr algn="r">
              <a:defRPr/>
            </a:pPr>
            <a:r>
              <a:rPr lang="en-US" sz="1200" i="1"/>
              <a:t>Big Java</a:t>
            </a:r>
            <a:r>
              <a:rPr lang="en-US" sz="1200"/>
              <a:t> by Cay Horstmann</a:t>
            </a:r>
          </a:p>
          <a:p>
            <a:pPr algn="r">
              <a:defRPr/>
            </a:pPr>
            <a:r>
              <a:rPr lang="en-US" sz="1200"/>
              <a:t>Copyright © 2009 by John Wiley &amp; Sons.  All rights reserved.</a:t>
            </a:r>
          </a:p>
        </p:txBody>
      </p:sp>
      <p:sp>
        <p:nvSpPr>
          <p:cNvPr id="2056" name="Line 2"/>
          <p:cNvSpPr>
            <a:spLocks noChangeShapeType="1"/>
          </p:cNvSpPr>
          <p:nvPr userDrawn="1"/>
        </p:nvSpPr>
        <p:spPr bwMode="auto">
          <a:xfrm>
            <a:off x="0" y="762000"/>
            <a:ext cx="9144000" cy="0"/>
          </a:xfrm>
          <a:prstGeom prst="line">
            <a:avLst/>
          </a:prstGeom>
          <a:noFill/>
          <a:ln w="50800">
            <a:solidFill>
              <a:srgbClr val="DDF1F3"/>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670" r:id="rId1"/>
    <p:sldLayoutId id="2147484671" r:id="rId2"/>
    <p:sldLayoutId id="2147484672" r:id="rId3"/>
    <p:sldLayoutId id="2147484673" r:id="rId4"/>
    <p:sldLayoutId id="2147484674" r:id="rId5"/>
    <p:sldLayoutId id="2147484675" r:id="rId6"/>
    <p:sldLayoutId id="2147484676" r:id="rId7"/>
    <p:sldLayoutId id="2147484677" r:id="rId8"/>
    <p:sldLayoutId id="2147484678" r:id="rId9"/>
    <p:sldLayoutId id="2147484679" r:id="rId10"/>
    <p:sldLayoutId id="2147484680"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t>Click to edit Master title style</a:t>
            </a:r>
            <a:endParaRPr lang="en-US"/>
          </a:p>
        </p:txBody>
      </p:sp>
      <p:sp>
        <p:nvSpPr>
          <p:cNvPr id="717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8B0C3BC1-75AF-41D5-8A8B-8343A93DF0DA}" type="datetime1">
              <a:rPr lang="en-US"/>
              <a:pPr>
                <a:defRPr/>
              </a:pPr>
              <a:t>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F77F2073-BF12-470C-A9C6-894211C12F7B}" type="slidenum">
              <a:rPr lang="en-US"/>
              <a:pPr>
                <a:defRPr/>
              </a:pPr>
              <a:t>‹#›</a:t>
            </a:fld>
            <a:endParaRPr lang="en-US"/>
          </a:p>
        </p:txBody>
      </p:sp>
      <p:sp>
        <p:nvSpPr>
          <p:cNvPr id="3079" name="Footer Placeholder 4"/>
          <p:cNvSpPr txBox="1">
            <a:spLocks/>
          </p:cNvSpPr>
          <p:nvPr userDrawn="1"/>
        </p:nvSpPr>
        <p:spPr bwMode="auto">
          <a:xfrm>
            <a:off x="4800600" y="6305550"/>
            <a:ext cx="4343400" cy="476250"/>
          </a:xfrm>
          <a:prstGeom prst="rect">
            <a:avLst/>
          </a:prstGeom>
          <a:noFill/>
          <a:ln w="9525">
            <a:noFill/>
            <a:miter lim="800000"/>
            <a:headEnd/>
            <a:tailEnd/>
          </a:ln>
        </p:spPr>
        <p:txBody>
          <a:bodyPr/>
          <a:lstStyle/>
          <a:p>
            <a:pPr algn="r">
              <a:defRPr/>
            </a:pPr>
            <a:r>
              <a:rPr lang="en-US" sz="1200" i="1"/>
              <a:t>Big Java</a:t>
            </a:r>
            <a:r>
              <a:rPr lang="en-US" sz="1200"/>
              <a:t> by Cay Horstmann</a:t>
            </a:r>
          </a:p>
          <a:p>
            <a:pPr algn="r">
              <a:defRPr/>
            </a:pPr>
            <a:r>
              <a:rPr lang="en-US" sz="1200"/>
              <a:t>Copyright © 2009 by John Wiley &amp; Sons.  All rights reserved.</a:t>
            </a:r>
          </a:p>
        </p:txBody>
      </p:sp>
      <p:sp>
        <p:nvSpPr>
          <p:cNvPr id="3080" name="Line 2"/>
          <p:cNvSpPr>
            <a:spLocks noChangeShapeType="1"/>
          </p:cNvSpPr>
          <p:nvPr userDrawn="1"/>
        </p:nvSpPr>
        <p:spPr bwMode="auto">
          <a:xfrm>
            <a:off x="0" y="762000"/>
            <a:ext cx="9144000" cy="0"/>
          </a:xfrm>
          <a:prstGeom prst="line">
            <a:avLst/>
          </a:prstGeom>
          <a:noFill/>
          <a:ln w="50800">
            <a:solidFill>
              <a:srgbClr val="DDF1F3"/>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681" r:id="rId1"/>
    <p:sldLayoutId id="2147484682" r:id="rId2"/>
    <p:sldLayoutId id="2147484683" r:id="rId3"/>
    <p:sldLayoutId id="2147484684" r:id="rId4"/>
    <p:sldLayoutId id="2147484685" r:id="rId5"/>
    <p:sldLayoutId id="2147484686" r:id="rId6"/>
    <p:sldLayoutId id="2147484687" r:id="rId7"/>
    <p:sldLayoutId id="2147484688" r:id="rId8"/>
    <p:sldLayoutId id="2147484689" r:id="rId9"/>
    <p:sldLayoutId id="2147484690" r:id="rId10"/>
    <p:sldLayoutId id="2147484691"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t>Click to edit Master title style</a:t>
            </a:r>
            <a:endParaRPr lang="en-US"/>
          </a:p>
        </p:txBody>
      </p:sp>
      <p:sp>
        <p:nvSpPr>
          <p:cNvPr id="819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FC7FE815-DAC2-4E2D-946C-A555851D50B8}" type="datetime1">
              <a:rPr lang="en-US"/>
              <a:pPr>
                <a:defRPr/>
              </a:pPr>
              <a:t>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107"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FBDDCB2E-A066-4689-9EA6-31AB0425B810}" type="slidenum">
              <a:rPr lang="en-US"/>
              <a:pPr>
                <a:defRPr/>
              </a:pPr>
              <a:t>‹#›</a:t>
            </a:fld>
            <a:endParaRPr lang="en-US"/>
          </a:p>
        </p:txBody>
      </p:sp>
      <p:sp>
        <p:nvSpPr>
          <p:cNvPr id="4103" name="Footer Placeholder 4"/>
          <p:cNvSpPr txBox="1">
            <a:spLocks/>
          </p:cNvSpPr>
          <p:nvPr userDrawn="1"/>
        </p:nvSpPr>
        <p:spPr bwMode="auto">
          <a:xfrm>
            <a:off x="4800600" y="6305550"/>
            <a:ext cx="4343400" cy="476250"/>
          </a:xfrm>
          <a:prstGeom prst="rect">
            <a:avLst/>
          </a:prstGeom>
          <a:noFill/>
          <a:ln w="9525">
            <a:noFill/>
            <a:miter lim="800000"/>
            <a:headEnd/>
            <a:tailEnd/>
          </a:ln>
        </p:spPr>
        <p:txBody>
          <a:bodyPr/>
          <a:lstStyle/>
          <a:p>
            <a:pPr algn="r">
              <a:defRPr/>
            </a:pPr>
            <a:r>
              <a:rPr lang="en-US" sz="1200" i="1"/>
              <a:t>Big Java </a:t>
            </a:r>
            <a:r>
              <a:rPr lang="en-US" sz="1200"/>
              <a:t>by Cay Horstmann</a:t>
            </a:r>
          </a:p>
          <a:p>
            <a:pPr algn="r">
              <a:defRPr/>
            </a:pPr>
            <a:r>
              <a:rPr lang="en-US" sz="1200"/>
              <a:t>Copyright © 2009 by John Wiley &amp; Sons.  All rights reserved.</a:t>
            </a:r>
          </a:p>
        </p:txBody>
      </p:sp>
      <p:sp>
        <p:nvSpPr>
          <p:cNvPr id="4104" name="Line 2"/>
          <p:cNvSpPr>
            <a:spLocks noChangeShapeType="1"/>
          </p:cNvSpPr>
          <p:nvPr userDrawn="1"/>
        </p:nvSpPr>
        <p:spPr bwMode="auto">
          <a:xfrm>
            <a:off x="0" y="762000"/>
            <a:ext cx="9144000" cy="0"/>
          </a:xfrm>
          <a:prstGeom prst="line">
            <a:avLst/>
          </a:prstGeom>
          <a:noFill/>
          <a:ln w="50800">
            <a:solidFill>
              <a:srgbClr val="C6E8B4"/>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692" r:id="rId1"/>
    <p:sldLayoutId id="2147484693" r:id="rId2"/>
    <p:sldLayoutId id="2147484694" r:id="rId3"/>
    <p:sldLayoutId id="2147484695" r:id="rId4"/>
    <p:sldLayoutId id="2147484696" r:id="rId5"/>
    <p:sldLayoutId id="2147484697" r:id="rId6"/>
    <p:sldLayoutId id="2147484698" r:id="rId7"/>
    <p:sldLayoutId id="2147484699" r:id="rId8"/>
    <p:sldLayoutId id="2147484700" r:id="rId9"/>
    <p:sldLayoutId id="2147484701" r:id="rId10"/>
    <p:sldLayoutId id="2147484702"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7" charset="-128"/>
          <a:cs typeface="ＭＳ Ｐゴシック" pitchFamily="-107"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hyperlink" Target="https://www.quora.com/What-were-the-most-popular-programming-language-in-80s-and-90s" TargetMode="External"/><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sTptu56GM8" TargetMode="External"/><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0.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074" y="957943"/>
            <a:ext cx="8073852" cy="1846659"/>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b="1" dirty="0">
                <a:solidFill>
                  <a:srgbClr val="7030A0"/>
                </a:solidFill>
              </a:rPr>
              <a:t>Learn </a:t>
            </a:r>
            <a:r>
              <a:rPr kumimoji="0" lang="en-US" sz="2400" b="1"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Huffman Coding</a:t>
            </a:r>
          </a:p>
          <a:p>
            <a:pPr marL="342900" indent="-342900">
              <a:buFont typeface="Arial" panose="020B0604020202020204" pitchFamily="34" charset="0"/>
              <a:buChar char="•"/>
              <a:defRPr/>
            </a:pPr>
            <a:r>
              <a:rPr lang="en-US" sz="2400" dirty="0">
                <a:solidFill>
                  <a:prstClr val="black"/>
                </a:solidFill>
              </a:rPr>
              <a:t>Other Data Structures</a:t>
            </a:r>
          </a:p>
          <a:p>
            <a:pPr marL="800100" lvl="1" indent="-342900">
              <a:buFont typeface="Arial" panose="020B0604020202020204" pitchFamily="34" charset="0"/>
              <a:buChar char="•"/>
              <a:defRPr/>
            </a:pPr>
            <a:r>
              <a:rPr lang="en-US" sz="2400" dirty="0">
                <a:solidFill>
                  <a:prstClr val="black"/>
                </a:solidFill>
              </a:rPr>
              <a:t>For your information only</a:t>
            </a:r>
          </a:p>
          <a:p>
            <a:pPr marL="800100" lvl="1" indent="-342900">
              <a:buFont typeface="Arial" panose="020B0604020202020204" pitchFamily="34" charset="0"/>
              <a:buChar char="•"/>
              <a:defRPr/>
            </a:pPr>
            <a:r>
              <a:rPr lang="en-US" sz="2400" dirty="0">
                <a:solidFill>
                  <a:prstClr val="black"/>
                </a:solidFill>
              </a:rPr>
              <a:t>Won’t be tested on the Final </a:t>
            </a:r>
            <a:endPar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3" name="TextBox 2"/>
          <p:cNvSpPr txBox="1"/>
          <p:nvPr/>
        </p:nvSpPr>
        <p:spPr>
          <a:xfrm>
            <a:off x="321425" y="250057"/>
            <a:ext cx="7392786"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4000" dirty="0">
                <a:solidFill>
                  <a:srgbClr val="1F497D"/>
                </a:solidFill>
                <a:latin typeface="Calibri"/>
              </a:rPr>
              <a:t>Module 23 | Huffman Coding</a:t>
            </a:r>
            <a:endPar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endParaRPr>
          </a:p>
        </p:txBody>
      </p:sp>
    </p:spTree>
    <p:extLst>
      <p:ext uri="{BB962C8B-B14F-4D97-AF65-F5344CB8AC3E}">
        <p14:creationId xmlns:p14="http://schemas.microsoft.com/office/powerpoint/2010/main" val="29239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640" y="5120904"/>
            <a:ext cx="84582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7030A0"/>
                </a:solidFill>
              </a:rPr>
              <a:t>Given the following code sequence, figure out the text:</a:t>
            </a:r>
          </a:p>
          <a:p>
            <a:pPr lvl="1"/>
            <a:r>
              <a:rPr lang="en-US" sz="2000" b="1" dirty="0">
                <a:solidFill>
                  <a:srgbClr val="7030A0"/>
                </a:solidFill>
              </a:rPr>
              <a:t>1011001011011000101110</a:t>
            </a:r>
          </a:p>
          <a:p>
            <a:pPr marL="342900" indent="-342900">
              <a:buFont typeface="Arial" panose="020B0604020202020204" pitchFamily="34" charset="0"/>
              <a:buChar char="•"/>
            </a:pPr>
            <a:r>
              <a:rPr lang="en-US" sz="2000" dirty="0">
                <a:solidFill>
                  <a:prstClr val="black"/>
                </a:solidFill>
              </a:rPr>
              <a:t>Traverse the tree until find a leaf – put character in queue</a:t>
            </a:r>
          </a:p>
        </p:txBody>
      </p:sp>
      <p:sp>
        <p:nvSpPr>
          <p:cNvPr id="5" name="TextBox 4"/>
          <p:cNvSpPr txBox="1"/>
          <p:nvPr/>
        </p:nvSpPr>
        <p:spPr>
          <a:xfrm>
            <a:off x="612950" y="162448"/>
            <a:ext cx="6348690" cy="707886"/>
          </a:xfrm>
          <a:prstGeom prst="rect">
            <a:avLst/>
          </a:prstGeom>
          <a:noFill/>
        </p:spPr>
        <p:txBody>
          <a:bodyPr wrap="square" rtlCol="0">
            <a:spAutoFit/>
          </a:bodyPr>
          <a:lstStyle/>
          <a:p>
            <a:r>
              <a:rPr lang="en-US" sz="4000" dirty="0">
                <a:solidFill>
                  <a:schemeClr val="tx2"/>
                </a:solidFill>
                <a:latin typeface="+mj-lt"/>
              </a:rPr>
              <a:t>Huffman Tree – how to use</a:t>
            </a:r>
          </a:p>
        </p:txBody>
      </p:sp>
      <p:sp>
        <p:nvSpPr>
          <p:cNvPr id="2" name="TextBox 1"/>
          <p:cNvSpPr txBox="1"/>
          <p:nvPr/>
        </p:nvSpPr>
        <p:spPr>
          <a:xfrm>
            <a:off x="973394" y="6303134"/>
            <a:ext cx="2416046" cy="369332"/>
          </a:xfrm>
          <a:prstGeom prst="rect">
            <a:avLst/>
          </a:prstGeom>
          <a:noFill/>
        </p:spPr>
        <p:txBody>
          <a:bodyPr wrap="none" rtlCol="0">
            <a:spAutoFit/>
          </a:bodyPr>
          <a:lstStyle/>
          <a:p>
            <a:r>
              <a:rPr lang="en-US" dirty="0">
                <a:solidFill>
                  <a:srgbClr val="7030A0"/>
                </a:solidFill>
              </a:rPr>
              <a:t>Answer: </a:t>
            </a:r>
            <a:r>
              <a:rPr lang="en-US" b="1" dirty="0" err="1">
                <a:solidFill>
                  <a:srgbClr val="7030A0"/>
                </a:solidFill>
              </a:rPr>
              <a:t>abeabdecba</a:t>
            </a:r>
            <a:endParaRPr lang="en-US" b="1" dirty="0">
              <a:solidFill>
                <a:srgbClr val="7030A0"/>
              </a:solidFill>
            </a:endParaRPr>
          </a:p>
        </p:txBody>
      </p:sp>
      <p:graphicFrame>
        <p:nvGraphicFramePr>
          <p:cNvPr id="6" name="Table 5"/>
          <p:cNvGraphicFramePr>
            <a:graphicFrameLocks noGrp="1"/>
          </p:cNvGraphicFramePr>
          <p:nvPr/>
        </p:nvGraphicFramePr>
        <p:xfrm>
          <a:off x="6324600" y="914400"/>
          <a:ext cx="2438400" cy="22250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7084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70840">
                <a:tc>
                  <a:txBody>
                    <a:bodyPr/>
                    <a:lstStyle/>
                    <a:p>
                      <a:r>
                        <a:rPr lang="en-US" dirty="0"/>
                        <a:t>b</a:t>
                      </a:r>
                    </a:p>
                  </a:txBody>
                  <a:tcPr/>
                </a:tc>
                <a:tc>
                  <a:txBody>
                    <a:bodyPr/>
                    <a:lstStyle/>
                    <a:p>
                      <a:r>
                        <a:rPr lang="en-US" dirty="0"/>
                        <a:t>3</a:t>
                      </a:r>
                    </a:p>
                  </a:txBody>
                  <a:tcPr/>
                </a:tc>
                <a:tc>
                  <a:txBody>
                    <a:bodyPr/>
                    <a:lstStyle/>
                    <a:p>
                      <a:r>
                        <a:rPr lang="en-US" dirty="0"/>
                        <a:t>11</a:t>
                      </a:r>
                    </a:p>
                  </a:txBody>
                  <a:tcPr/>
                </a:tc>
                <a:extLst>
                  <a:ext uri="{0D108BD9-81ED-4DB2-BD59-A6C34878D82A}">
                    <a16:rowId xmlns:a16="http://schemas.microsoft.com/office/drawing/2014/main" val="10001"/>
                  </a:ext>
                </a:extLst>
              </a:tr>
              <a:tr h="370840">
                <a:tc>
                  <a:txBody>
                    <a:bodyPr/>
                    <a:lstStyle/>
                    <a:p>
                      <a:r>
                        <a:rPr lang="en-US" dirty="0"/>
                        <a:t>a</a:t>
                      </a:r>
                    </a:p>
                  </a:txBody>
                  <a:tcPr/>
                </a:tc>
                <a:tc>
                  <a:txBody>
                    <a:bodyPr/>
                    <a:lstStyle/>
                    <a:p>
                      <a:r>
                        <a:rPr lang="en-US" dirty="0"/>
                        <a:t>3</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e</a:t>
                      </a:r>
                    </a:p>
                  </a:txBody>
                  <a:tcPr/>
                </a:tc>
                <a:tc>
                  <a:txBody>
                    <a:bodyPr/>
                    <a:lstStyle/>
                    <a:p>
                      <a:r>
                        <a:rPr lang="en-US" dirty="0"/>
                        <a:t>2</a:t>
                      </a:r>
                    </a:p>
                  </a:txBody>
                  <a:tcPr/>
                </a:tc>
                <a:tc>
                  <a:txBody>
                    <a:bodyPr/>
                    <a:lstStyle/>
                    <a:p>
                      <a:r>
                        <a:rPr lang="en-US" dirty="0"/>
                        <a:t>00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1</a:t>
                      </a:r>
                    </a:p>
                  </a:txBody>
                  <a:tcPr/>
                </a:tc>
                <a:tc>
                  <a:txBody>
                    <a:bodyPr/>
                    <a:lstStyle/>
                    <a:p>
                      <a:r>
                        <a:rPr lang="en-US" dirty="0"/>
                        <a:t>011</a:t>
                      </a:r>
                    </a:p>
                  </a:txBody>
                  <a:tcPr/>
                </a:tc>
                <a:extLst>
                  <a:ext uri="{0D108BD9-81ED-4DB2-BD59-A6C34878D82A}">
                    <a16:rowId xmlns:a16="http://schemas.microsoft.com/office/drawing/2014/main" val="10004"/>
                  </a:ext>
                </a:extLst>
              </a:tr>
              <a:tr h="370840">
                <a:tc>
                  <a:txBody>
                    <a:bodyPr/>
                    <a:lstStyle/>
                    <a:p>
                      <a:r>
                        <a:rPr lang="en-US" dirty="0"/>
                        <a:t>c</a:t>
                      </a:r>
                    </a:p>
                  </a:txBody>
                  <a:tcPr/>
                </a:tc>
                <a:tc>
                  <a:txBody>
                    <a:bodyPr/>
                    <a:lstStyle/>
                    <a:p>
                      <a:r>
                        <a:rPr lang="en-US" dirty="0"/>
                        <a:t>1</a:t>
                      </a:r>
                    </a:p>
                  </a:txBody>
                  <a:tcPr/>
                </a:tc>
                <a:tc>
                  <a:txBody>
                    <a:bodyPr/>
                    <a:lstStyle/>
                    <a:p>
                      <a:r>
                        <a:rPr lang="en-US" dirty="0"/>
                        <a:t>010</a:t>
                      </a:r>
                    </a:p>
                  </a:txBody>
                  <a:tcPr/>
                </a:tc>
                <a:extLst>
                  <a:ext uri="{0D108BD9-81ED-4DB2-BD59-A6C34878D82A}">
                    <a16:rowId xmlns:a16="http://schemas.microsoft.com/office/drawing/2014/main" val="10005"/>
                  </a:ext>
                </a:extLst>
              </a:tr>
            </a:tbl>
          </a:graphicData>
        </a:graphic>
      </p:graphicFrame>
      <p:grpSp>
        <p:nvGrpSpPr>
          <p:cNvPr id="7" name="Group 6"/>
          <p:cNvGrpSpPr/>
          <p:nvPr/>
        </p:nvGrpSpPr>
        <p:grpSpPr>
          <a:xfrm>
            <a:off x="1573162" y="3741620"/>
            <a:ext cx="884904" cy="328935"/>
            <a:chOff x="2792362" y="4542949"/>
            <a:chExt cx="884904" cy="328935"/>
          </a:xfrm>
        </p:grpSpPr>
        <p:sp>
          <p:nvSpPr>
            <p:cNvPr id="8" name="Rectangle 7"/>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4"/>
            <p:cNvGrpSpPr/>
            <p:nvPr/>
          </p:nvGrpSpPr>
          <p:grpSpPr>
            <a:xfrm>
              <a:off x="2804650" y="4542949"/>
              <a:ext cx="852055" cy="290945"/>
              <a:chOff x="2362200" y="6165273"/>
              <a:chExt cx="852055" cy="290945"/>
            </a:xfrm>
          </p:grpSpPr>
          <p:sp>
            <p:nvSpPr>
              <p:cNvPr id="10" name="Rectangle 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1" name="Rectangle 1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12" name="Group 11"/>
          <p:cNvGrpSpPr/>
          <p:nvPr/>
        </p:nvGrpSpPr>
        <p:grpSpPr>
          <a:xfrm>
            <a:off x="2605101" y="3706760"/>
            <a:ext cx="887137" cy="324464"/>
            <a:chOff x="4183625" y="4522838"/>
            <a:chExt cx="887137" cy="324464"/>
          </a:xfrm>
        </p:grpSpPr>
        <p:sp>
          <p:nvSpPr>
            <p:cNvPr id="13" name="Rectangle 12"/>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7"/>
            <p:cNvGrpSpPr/>
            <p:nvPr/>
          </p:nvGrpSpPr>
          <p:grpSpPr>
            <a:xfrm>
              <a:off x="4218707" y="4542055"/>
              <a:ext cx="852055" cy="290945"/>
              <a:chOff x="2362200" y="6165273"/>
              <a:chExt cx="852055" cy="290945"/>
            </a:xfrm>
          </p:grpSpPr>
          <p:sp>
            <p:nvSpPr>
              <p:cNvPr id="15"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17" name="Group 16"/>
          <p:cNvGrpSpPr/>
          <p:nvPr/>
        </p:nvGrpSpPr>
        <p:grpSpPr>
          <a:xfrm>
            <a:off x="973394" y="2910348"/>
            <a:ext cx="884904" cy="324464"/>
            <a:chOff x="6595659" y="2118850"/>
            <a:chExt cx="884904" cy="324464"/>
          </a:xfrm>
        </p:grpSpPr>
        <p:sp>
          <p:nvSpPr>
            <p:cNvPr id="18" name="Rectangle 17"/>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9" name="Group 121"/>
            <p:cNvGrpSpPr/>
            <p:nvPr/>
          </p:nvGrpSpPr>
          <p:grpSpPr>
            <a:xfrm>
              <a:off x="6599457" y="2122424"/>
              <a:ext cx="852055" cy="290945"/>
              <a:chOff x="2362200" y="6165273"/>
              <a:chExt cx="852055" cy="290945"/>
            </a:xfrm>
          </p:grpSpPr>
          <p:sp>
            <p:nvSpPr>
              <p:cNvPr id="20" name="Rectangle 1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21" name="Rectangle 2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grpSp>
        <p:nvGrpSpPr>
          <p:cNvPr id="22" name="Group 21"/>
          <p:cNvGrpSpPr/>
          <p:nvPr/>
        </p:nvGrpSpPr>
        <p:grpSpPr>
          <a:xfrm>
            <a:off x="4275250" y="2934931"/>
            <a:ext cx="891608" cy="324464"/>
            <a:chOff x="1178083" y="3918155"/>
            <a:chExt cx="891608" cy="324464"/>
          </a:xfrm>
        </p:grpSpPr>
        <p:sp>
          <p:nvSpPr>
            <p:cNvPr id="23" name="Rectangle 22"/>
            <p:cNvSpPr/>
            <p:nvPr/>
          </p:nvSpPr>
          <p:spPr>
            <a:xfrm>
              <a:off x="1184787" y="3918155"/>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4" name="Group 126"/>
            <p:cNvGrpSpPr/>
            <p:nvPr/>
          </p:nvGrpSpPr>
          <p:grpSpPr>
            <a:xfrm>
              <a:off x="1178083" y="3924857"/>
              <a:ext cx="852055" cy="290945"/>
              <a:chOff x="2362200" y="6165273"/>
              <a:chExt cx="852055" cy="290945"/>
            </a:xfrm>
          </p:grpSpPr>
          <p:sp>
            <p:nvSpPr>
              <p:cNvPr id="25" name="Rectangle 2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6" name="Rectangle 2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grpSp>
        <p:nvGrpSpPr>
          <p:cNvPr id="27" name="Group 26"/>
          <p:cNvGrpSpPr/>
          <p:nvPr/>
        </p:nvGrpSpPr>
        <p:grpSpPr>
          <a:xfrm>
            <a:off x="2128684" y="2900515"/>
            <a:ext cx="899653" cy="324466"/>
            <a:chOff x="7750949" y="2109017"/>
            <a:chExt cx="899653" cy="324466"/>
          </a:xfrm>
        </p:grpSpPr>
        <p:sp>
          <p:nvSpPr>
            <p:cNvPr id="28" name="Rectangle 27"/>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9" name="Group 131"/>
            <p:cNvGrpSpPr/>
            <p:nvPr/>
          </p:nvGrpSpPr>
          <p:grpSpPr>
            <a:xfrm>
              <a:off x="7765698" y="2109019"/>
              <a:ext cx="884904" cy="324464"/>
              <a:chOff x="3451123" y="3288891"/>
              <a:chExt cx="884904" cy="324464"/>
            </a:xfrm>
          </p:grpSpPr>
          <p:sp>
            <p:nvSpPr>
              <p:cNvPr id="30" name="Rectangle 29"/>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460955" y="3299390"/>
                <a:ext cx="846021" cy="304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34" name="Straight Connector 33"/>
          <p:cNvCxnSpPr>
            <a:stCxn id="30" idx="2"/>
            <a:endCxn id="8" idx="0"/>
          </p:cNvCxnSpPr>
          <p:nvPr/>
        </p:nvCxnSpPr>
        <p:spPr>
          <a:xfrm flipH="1">
            <a:off x="2015614" y="3224981"/>
            <a:ext cx="570271" cy="521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0" idx="2"/>
            <a:endCxn id="13" idx="0"/>
          </p:cNvCxnSpPr>
          <p:nvPr/>
        </p:nvCxnSpPr>
        <p:spPr>
          <a:xfrm>
            <a:off x="2585885" y="3224981"/>
            <a:ext cx="461668" cy="481779"/>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573162" y="2079523"/>
            <a:ext cx="884904" cy="324464"/>
            <a:chOff x="2539853" y="4331109"/>
            <a:chExt cx="884904" cy="324464"/>
          </a:xfrm>
        </p:grpSpPr>
        <p:sp>
          <p:nvSpPr>
            <p:cNvPr id="37" name="Rectangle 36"/>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0" name="Rectangle 39"/>
            <p:cNvSpPr/>
            <p:nvPr/>
          </p:nvSpPr>
          <p:spPr>
            <a:xfrm>
              <a:off x="2544768" y="4356357"/>
              <a:ext cx="836189" cy="2844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cxnSp>
        <p:nvCxnSpPr>
          <p:cNvPr id="41" name="Straight Connector 40"/>
          <p:cNvCxnSpPr>
            <a:stCxn id="37" idx="2"/>
            <a:endCxn id="18" idx="0"/>
          </p:cNvCxnSpPr>
          <p:nvPr/>
        </p:nvCxnSpPr>
        <p:spPr>
          <a:xfrm flipH="1">
            <a:off x="1415846" y="2403987"/>
            <a:ext cx="599768" cy="506361"/>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7" idx="2"/>
            <a:endCxn id="28" idx="0"/>
          </p:cNvCxnSpPr>
          <p:nvPr/>
        </p:nvCxnSpPr>
        <p:spPr>
          <a:xfrm>
            <a:off x="2015614" y="2403987"/>
            <a:ext cx="555522" cy="496528"/>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3288891" y="2913029"/>
            <a:ext cx="884904" cy="341448"/>
            <a:chOff x="0" y="3881505"/>
            <a:chExt cx="884904" cy="341448"/>
          </a:xfrm>
        </p:grpSpPr>
        <p:sp>
          <p:nvSpPr>
            <p:cNvPr id="44" name="Rectangle 43"/>
            <p:cNvSpPr/>
            <p:nvPr/>
          </p:nvSpPr>
          <p:spPr>
            <a:xfrm>
              <a:off x="0" y="389848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45" name="Group 147"/>
            <p:cNvGrpSpPr/>
            <p:nvPr/>
          </p:nvGrpSpPr>
          <p:grpSpPr>
            <a:xfrm>
              <a:off x="0" y="3881505"/>
              <a:ext cx="852055" cy="290945"/>
              <a:chOff x="2362200" y="6165273"/>
              <a:chExt cx="852055" cy="290945"/>
            </a:xfrm>
          </p:grpSpPr>
          <p:sp>
            <p:nvSpPr>
              <p:cNvPr id="46" name="Rectangle 4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47" name="Rectangle 4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grpSp>
        <p:nvGrpSpPr>
          <p:cNvPr id="48" name="Group 47"/>
          <p:cNvGrpSpPr/>
          <p:nvPr/>
        </p:nvGrpSpPr>
        <p:grpSpPr>
          <a:xfrm>
            <a:off x="3783636" y="2054943"/>
            <a:ext cx="884904" cy="324464"/>
            <a:chOff x="2539853" y="4331109"/>
            <a:chExt cx="884904" cy="324464"/>
          </a:xfrm>
        </p:grpSpPr>
        <p:sp>
          <p:nvSpPr>
            <p:cNvPr id="49" name="Rectangle 48"/>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2" name="Rectangle 51"/>
            <p:cNvSpPr/>
            <p:nvPr/>
          </p:nvSpPr>
          <p:spPr>
            <a:xfrm>
              <a:off x="2576049" y="4356357"/>
              <a:ext cx="804908" cy="2795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cxnSp>
        <p:nvCxnSpPr>
          <p:cNvPr id="53" name="Straight Connector 52"/>
          <p:cNvCxnSpPr>
            <a:stCxn id="49" idx="2"/>
            <a:endCxn id="44" idx="0"/>
          </p:cNvCxnSpPr>
          <p:nvPr/>
        </p:nvCxnSpPr>
        <p:spPr>
          <a:xfrm flipH="1">
            <a:off x="3731343" y="2379407"/>
            <a:ext cx="494745" cy="550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9" idx="2"/>
            <a:endCxn id="23" idx="0"/>
          </p:cNvCxnSpPr>
          <p:nvPr/>
        </p:nvCxnSpPr>
        <p:spPr>
          <a:xfrm>
            <a:off x="4226088" y="2379407"/>
            <a:ext cx="498318" cy="555524"/>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741416" y="1204452"/>
            <a:ext cx="884904" cy="324464"/>
            <a:chOff x="2539853" y="4331109"/>
            <a:chExt cx="884904" cy="324464"/>
          </a:xfrm>
        </p:grpSpPr>
        <p:sp>
          <p:nvSpPr>
            <p:cNvPr id="56" name="Rectangle 55"/>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9" name="Rectangle 58"/>
            <p:cNvSpPr/>
            <p:nvPr/>
          </p:nvSpPr>
          <p:spPr>
            <a:xfrm>
              <a:off x="2556385" y="4356357"/>
              <a:ext cx="824572" cy="2893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cxnSp>
        <p:nvCxnSpPr>
          <p:cNvPr id="60" name="Straight Connector 59"/>
          <p:cNvCxnSpPr>
            <a:stCxn id="56" idx="2"/>
            <a:endCxn id="37" idx="0"/>
          </p:cNvCxnSpPr>
          <p:nvPr/>
        </p:nvCxnSpPr>
        <p:spPr>
          <a:xfrm flipH="1">
            <a:off x="2015614" y="1528916"/>
            <a:ext cx="1168254" cy="550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2"/>
            <a:endCxn id="49" idx="0"/>
          </p:cNvCxnSpPr>
          <p:nvPr/>
        </p:nvCxnSpPr>
        <p:spPr>
          <a:xfrm>
            <a:off x="3183868" y="1528916"/>
            <a:ext cx="1042220" cy="52602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618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1613"/>
            <a:ext cx="8382000" cy="1323439"/>
          </a:xfrm>
          <a:prstGeom prst="rect">
            <a:avLst/>
          </a:prstGeom>
        </p:spPr>
        <p:txBody>
          <a:bodyPr wrap="square">
            <a:spAutoFit/>
          </a:bodyPr>
          <a:lstStyle/>
          <a:p>
            <a:pPr marL="457200" lvl="0" indent="-457200">
              <a:buAutoNum type="arabicParenR"/>
              <a:tabLst>
                <a:tab pos="6400800" algn="l"/>
              </a:tabLst>
            </a:pPr>
            <a:r>
              <a:rPr lang="en-US" sz="2000" dirty="0">
                <a:latin typeface="Times"/>
              </a:rPr>
              <a:t>Compute the frequency of each character</a:t>
            </a:r>
          </a:p>
          <a:p>
            <a:pPr lvl="1">
              <a:tabLst>
                <a:tab pos="6400800" algn="l"/>
              </a:tabLst>
            </a:pPr>
            <a:r>
              <a:rPr lang="en-US" sz="2000" dirty="0">
                <a:latin typeface="Times"/>
              </a:rPr>
              <a:t>         </a:t>
            </a:r>
            <a:r>
              <a:rPr lang="en-US" sz="2000" u="sng" dirty="0">
                <a:latin typeface="Times"/>
              </a:rPr>
              <a:t>Example</a:t>
            </a:r>
            <a:r>
              <a:rPr lang="en-US" sz="2000" dirty="0">
                <a:latin typeface="Times"/>
              </a:rPr>
              <a:t>: for the string “</a:t>
            </a:r>
            <a:r>
              <a:rPr lang="en-US" sz="2000" b="1" dirty="0">
                <a:solidFill>
                  <a:srgbClr val="7030A0"/>
                </a:solidFill>
                <a:latin typeface="Times"/>
              </a:rPr>
              <a:t>better tree</a:t>
            </a:r>
            <a:r>
              <a:rPr lang="en-US" sz="2000" dirty="0">
                <a:latin typeface="Times"/>
              </a:rPr>
              <a:t>” </a:t>
            </a:r>
          </a:p>
          <a:p>
            <a:pPr marL="800100" lvl="1" indent="-342900">
              <a:buFont typeface="Arial" panose="020B0604020202020204" pitchFamily="34" charset="0"/>
              <a:buChar char="•"/>
              <a:tabLst>
                <a:tab pos="6400800" algn="l"/>
              </a:tabLst>
            </a:pPr>
            <a:endParaRPr lang="en-US" sz="2000" dirty="0">
              <a:latin typeface="Times"/>
            </a:endParaRPr>
          </a:p>
          <a:p>
            <a:pPr marL="914400" lvl="1" indent="-457200">
              <a:buAutoNum type="arabicParenR"/>
              <a:tabLst>
                <a:tab pos="6400800" algn="l"/>
              </a:tabLst>
            </a:pPr>
            <a:endParaRPr lang="en-US" sz="2000" dirty="0">
              <a:latin typeface="Times"/>
            </a:endParaRPr>
          </a:p>
        </p:txBody>
      </p:sp>
      <p:sp>
        <p:nvSpPr>
          <p:cNvPr id="6" name="TextBox 5"/>
          <p:cNvSpPr txBox="1"/>
          <p:nvPr/>
        </p:nvSpPr>
        <p:spPr>
          <a:xfrm>
            <a:off x="683288" y="162448"/>
            <a:ext cx="5938514" cy="707886"/>
          </a:xfrm>
          <a:prstGeom prst="rect">
            <a:avLst/>
          </a:prstGeom>
          <a:noFill/>
        </p:spPr>
        <p:txBody>
          <a:bodyPr wrap="square" rtlCol="0">
            <a:spAutoFit/>
          </a:bodyPr>
          <a:lstStyle/>
          <a:p>
            <a:r>
              <a:rPr lang="en-US" sz="4000" dirty="0">
                <a:solidFill>
                  <a:schemeClr val="tx2"/>
                </a:solidFill>
                <a:latin typeface="+mj-lt"/>
              </a:rPr>
              <a:t>Activity</a:t>
            </a:r>
          </a:p>
        </p:txBody>
      </p:sp>
      <p:sp>
        <p:nvSpPr>
          <p:cNvPr id="21" name="Rectangle 20"/>
          <p:cNvSpPr/>
          <p:nvPr/>
        </p:nvSpPr>
        <p:spPr>
          <a:xfrm>
            <a:off x="556780" y="1742789"/>
            <a:ext cx="8382000" cy="400110"/>
          </a:xfrm>
          <a:prstGeom prst="rect">
            <a:avLst/>
          </a:prstGeom>
        </p:spPr>
        <p:txBody>
          <a:bodyPr wrap="square">
            <a:spAutoFit/>
          </a:bodyPr>
          <a:lstStyle/>
          <a:p>
            <a:pPr lvl="1">
              <a:tabLst>
                <a:tab pos="6400800" algn="l"/>
              </a:tabLst>
            </a:pPr>
            <a:r>
              <a:rPr lang="en-US" sz="2000" dirty="0" err="1">
                <a:latin typeface="Times"/>
              </a:rPr>
              <a:t>freq</a:t>
            </a:r>
            <a:r>
              <a:rPr lang="en-US" sz="2000" baseline="-25000" dirty="0" err="1">
                <a:latin typeface="Times"/>
              </a:rPr>
              <a:t>b</a:t>
            </a:r>
            <a:r>
              <a:rPr lang="en-US" sz="2000" dirty="0">
                <a:latin typeface="Times"/>
              </a:rPr>
              <a:t>=1, </a:t>
            </a:r>
            <a:r>
              <a:rPr lang="en-US" sz="2000" dirty="0" err="1">
                <a:latin typeface="Times"/>
              </a:rPr>
              <a:t>freq</a:t>
            </a:r>
            <a:r>
              <a:rPr lang="en-US" sz="2000" baseline="-25000" dirty="0" err="1">
                <a:latin typeface="Times"/>
              </a:rPr>
              <a:t>e</a:t>
            </a:r>
            <a:r>
              <a:rPr lang="en-US" sz="2000" dirty="0">
                <a:latin typeface="Times"/>
              </a:rPr>
              <a:t>=4, </a:t>
            </a:r>
            <a:r>
              <a:rPr lang="en-US" sz="2000" dirty="0" err="1">
                <a:latin typeface="Times"/>
              </a:rPr>
              <a:t>freq</a:t>
            </a:r>
            <a:r>
              <a:rPr lang="en-US" sz="2000" baseline="-25000" dirty="0" err="1">
                <a:latin typeface="Times"/>
              </a:rPr>
              <a:t>t</a:t>
            </a:r>
            <a:r>
              <a:rPr lang="en-US" sz="2000" dirty="0">
                <a:latin typeface="Times"/>
              </a:rPr>
              <a:t>=3, </a:t>
            </a:r>
            <a:r>
              <a:rPr lang="en-US" sz="2000" dirty="0" err="1">
                <a:latin typeface="Times"/>
              </a:rPr>
              <a:t>freq</a:t>
            </a:r>
            <a:r>
              <a:rPr lang="en-US" sz="2000" baseline="-25000" dirty="0" err="1">
                <a:latin typeface="Times"/>
              </a:rPr>
              <a:t>r</a:t>
            </a:r>
            <a:r>
              <a:rPr lang="en-US" sz="2000" dirty="0">
                <a:latin typeface="Times"/>
              </a:rPr>
              <a:t>=2, </a:t>
            </a:r>
            <a:r>
              <a:rPr lang="en-US" sz="2000" dirty="0" err="1">
                <a:latin typeface="Times"/>
              </a:rPr>
              <a:t>freq</a:t>
            </a:r>
            <a:r>
              <a:rPr lang="en-US" sz="2000" baseline="-25000" dirty="0" err="1">
                <a:latin typeface="Times"/>
              </a:rPr>
              <a:t>Space</a:t>
            </a:r>
            <a:r>
              <a:rPr lang="en-US" sz="2000" dirty="0">
                <a:latin typeface="Times"/>
              </a:rPr>
              <a:t>=1</a:t>
            </a:r>
          </a:p>
        </p:txBody>
      </p:sp>
      <p:sp>
        <p:nvSpPr>
          <p:cNvPr id="23" name="Rectangle 22"/>
          <p:cNvSpPr/>
          <p:nvPr/>
        </p:nvSpPr>
        <p:spPr>
          <a:xfrm>
            <a:off x="290955" y="2176724"/>
            <a:ext cx="8382000" cy="1015663"/>
          </a:xfrm>
          <a:prstGeom prst="rect">
            <a:avLst/>
          </a:prstGeom>
        </p:spPr>
        <p:txBody>
          <a:bodyPr wrap="square">
            <a:spAutoFit/>
          </a:bodyPr>
          <a:lstStyle/>
          <a:p>
            <a:pPr marL="457200" lvl="0" indent="-457200">
              <a:buFont typeface="+mj-lt"/>
              <a:buAutoNum type="arabicParenR" startAt="2"/>
              <a:tabLst>
                <a:tab pos="6400800" algn="l"/>
              </a:tabLst>
            </a:pPr>
            <a:r>
              <a:rPr lang="en-US" sz="2000" dirty="0">
                <a:latin typeface="Times"/>
              </a:rPr>
              <a:t>Build a “coding tree”</a:t>
            </a:r>
          </a:p>
          <a:p>
            <a:pPr marL="800100" lvl="1" indent="-342900">
              <a:buFont typeface="Arial" panose="020B0604020202020204" pitchFamily="34" charset="0"/>
              <a:buChar char="•"/>
              <a:tabLst>
                <a:tab pos="6400800" algn="l"/>
              </a:tabLst>
            </a:pPr>
            <a:r>
              <a:rPr lang="en-US" sz="2000" dirty="0">
                <a:latin typeface="Times"/>
              </a:rPr>
              <a:t>Insert characters into a priority queue, lower-frequency first</a:t>
            </a:r>
          </a:p>
          <a:p>
            <a:pPr lvl="2">
              <a:tabLst>
                <a:tab pos="6400800" algn="l"/>
              </a:tabLst>
            </a:pPr>
            <a:r>
              <a:rPr lang="en-US" sz="2000" dirty="0">
                <a:latin typeface="Times"/>
              </a:rPr>
              <a:t>  </a:t>
            </a:r>
            <a:r>
              <a:rPr lang="en-US" sz="2000" u="sng" dirty="0">
                <a:latin typeface="Times"/>
              </a:rPr>
              <a:t>Example</a:t>
            </a:r>
            <a:r>
              <a:rPr lang="en-US" sz="2000" dirty="0">
                <a:latin typeface="Times"/>
              </a:rPr>
              <a:t>: consider each character as a node with char &amp; freq</a:t>
            </a:r>
          </a:p>
        </p:txBody>
      </p:sp>
      <p:grpSp>
        <p:nvGrpSpPr>
          <p:cNvPr id="3" name="Group 4"/>
          <p:cNvGrpSpPr/>
          <p:nvPr/>
        </p:nvGrpSpPr>
        <p:grpSpPr>
          <a:xfrm>
            <a:off x="1844818" y="3167928"/>
            <a:ext cx="4191000" cy="304800"/>
            <a:chOff x="1447800" y="5029200"/>
            <a:chExt cx="4191000" cy="304800"/>
          </a:xfrm>
        </p:grpSpPr>
        <p:sp>
          <p:nvSpPr>
            <p:cNvPr id="4" name="Rectangle 3"/>
            <p:cNvSpPr/>
            <p:nvPr/>
          </p:nvSpPr>
          <p:spPr>
            <a:xfrm>
              <a:off x="401955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11" name="Rectangle 10"/>
            <p:cNvSpPr/>
            <p:nvPr/>
          </p:nvSpPr>
          <p:spPr>
            <a:xfrm>
              <a:off x="487680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 4</a:t>
              </a:r>
            </a:p>
          </p:txBody>
        </p:sp>
        <p:sp>
          <p:nvSpPr>
            <p:cNvPr id="12" name="Rectangle 11"/>
            <p:cNvSpPr/>
            <p:nvPr/>
          </p:nvSpPr>
          <p:spPr>
            <a:xfrm>
              <a:off x="144780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13" name="Rectangle 12"/>
            <p:cNvSpPr/>
            <p:nvPr/>
          </p:nvSpPr>
          <p:spPr>
            <a:xfrm>
              <a:off x="230505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 1</a:t>
              </a:r>
            </a:p>
          </p:txBody>
        </p:sp>
        <p:sp>
          <p:nvSpPr>
            <p:cNvPr id="14" name="Rectangle 13"/>
            <p:cNvSpPr/>
            <p:nvPr/>
          </p:nvSpPr>
          <p:spPr>
            <a:xfrm>
              <a:off x="3162300" y="50292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grpSp>
      <p:sp>
        <p:nvSpPr>
          <p:cNvPr id="25" name="Rectangle 24"/>
          <p:cNvSpPr/>
          <p:nvPr/>
        </p:nvSpPr>
        <p:spPr>
          <a:xfrm>
            <a:off x="319087" y="3437277"/>
            <a:ext cx="8382000" cy="1323439"/>
          </a:xfrm>
          <a:prstGeom prst="rect">
            <a:avLst/>
          </a:prstGeom>
        </p:spPr>
        <p:txBody>
          <a:bodyPr wrap="square">
            <a:spAutoFit/>
          </a:bodyPr>
          <a:lstStyle/>
          <a:p>
            <a:pPr marL="800100" lvl="1" indent="-342900">
              <a:buFont typeface="Arial" panose="020B0604020202020204" pitchFamily="34" charset="0"/>
              <a:buChar char="•"/>
              <a:tabLst>
                <a:tab pos="6400800" algn="l"/>
              </a:tabLst>
            </a:pPr>
            <a:r>
              <a:rPr lang="en-US" sz="2000" dirty="0">
                <a:latin typeface="Times"/>
              </a:rPr>
              <a:t>Remove first two characters (</a:t>
            </a:r>
            <a:r>
              <a:rPr lang="en-US" sz="2000" dirty="0" err="1">
                <a:latin typeface="Times"/>
              </a:rPr>
              <a:t>ie</a:t>
            </a:r>
            <a:r>
              <a:rPr lang="en-US" sz="2000" dirty="0">
                <a:latin typeface="Times"/>
              </a:rPr>
              <a:t>, two with lowest frequency)</a:t>
            </a:r>
          </a:p>
          <a:p>
            <a:pPr marL="800100" lvl="1" indent="-342900">
              <a:buFont typeface="Arial" panose="020B0604020202020204" pitchFamily="34" charset="0"/>
              <a:buChar char="•"/>
              <a:tabLst>
                <a:tab pos="6400800" algn="l"/>
              </a:tabLst>
            </a:pPr>
            <a:r>
              <a:rPr lang="en-US" sz="2000" dirty="0">
                <a:latin typeface="Times"/>
              </a:rPr>
              <a:t>Create a new node, with these two characters as children; new node has a “</a:t>
            </a:r>
            <a:r>
              <a:rPr lang="en-US" sz="2000" dirty="0" err="1">
                <a:latin typeface="Times"/>
              </a:rPr>
              <a:t>freq</a:t>
            </a:r>
            <a:r>
              <a:rPr lang="en-US" sz="2000" dirty="0">
                <a:latin typeface="Times"/>
              </a:rPr>
              <a:t>” of the combined frequency of the two children</a:t>
            </a:r>
          </a:p>
          <a:p>
            <a:pPr marL="800100" lvl="1" indent="-342900">
              <a:buFont typeface="Arial" panose="020B0604020202020204" pitchFamily="34" charset="0"/>
              <a:buChar char="•"/>
              <a:tabLst>
                <a:tab pos="6400800" algn="l"/>
              </a:tabLst>
            </a:pPr>
            <a:r>
              <a:rPr lang="en-US" sz="2000" dirty="0">
                <a:latin typeface="Times"/>
              </a:rPr>
              <a:t>Insert new node in priority queue in correct position</a:t>
            </a:r>
          </a:p>
        </p:txBody>
      </p:sp>
      <p:sp>
        <p:nvSpPr>
          <p:cNvPr id="26" name="Rectangle 25"/>
          <p:cNvSpPr/>
          <p:nvPr/>
        </p:nvSpPr>
        <p:spPr>
          <a:xfrm>
            <a:off x="357173" y="4696956"/>
            <a:ext cx="7886702" cy="1631216"/>
          </a:xfrm>
          <a:prstGeom prst="rect">
            <a:avLst/>
          </a:prstGeom>
        </p:spPr>
        <p:txBody>
          <a:bodyPr wrap="square">
            <a:spAutoFit/>
          </a:bodyPr>
          <a:lstStyle/>
          <a:p>
            <a:pPr marL="1257300" lvl="2" indent="-342900">
              <a:tabLst>
                <a:tab pos="6400800" algn="l"/>
              </a:tabLst>
            </a:pPr>
            <a:r>
              <a:rPr lang="en-US" sz="2000" dirty="0">
                <a:latin typeface="Times"/>
              </a:rPr>
              <a:t>	</a:t>
            </a:r>
            <a:r>
              <a:rPr lang="en-US" sz="2000" u="sng" dirty="0">
                <a:latin typeface="Times"/>
              </a:rPr>
              <a:t>Example</a:t>
            </a:r>
            <a:r>
              <a:rPr lang="en-US" sz="2000" dirty="0">
                <a:latin typeface="Times"/>
              </a:rPr>
              <a:t>: </a:t>
            </a:r>
          </a:p>
          <a:p>
            <a:pPr lvl="1">
              <a:tabLst>
                <a:tab pos="6400800" algn="l"/>
              </a:tabLst>
            </a:pPr>
            <a:endParaRPr lang="en-US" sz="2000" dirty="0">
              <a:latin typeface="Times"/>
            </a:endParaRPr>
          </a:p>
          <a:p>
            <a:pPr marL="800100" lvl="1" indent="-342900">
              <a:buFont typeface="Arial" panose="020B0604020202020204" pitchFamily="34" charset="0"/>
              <a:buChar char="•"/>
              <a:tabLst>
                <a:tab pos="6400800" algn="l"/>
              </a:tabLst>
            </a:pPr>
            <a:endParaRPr lang="en-US" sz="2000" dirty="0">
              <a:latin typeface="Times"/>
            </a:endParaRPr>
          </a:p>
          <a:p>
            <a:pPr marL="800100" lvl="1" indent="-342900">
              <a:buFont typeface="Arial" panose="020B0604020202020204" pitchFamily="34" charset="0"/>
              <a:buChar char="•"/>
              <a:tabLst>
                <a:tab pos="6400800" algn="l"/>
              </a:tabLst>
            </a:pPr>
            <a:endParaRPr lang="en-US" sz="2000" dirty="0">
              <a:latin typeface="Times"/>
            </a:endParaRPr>
          </a:p>
          <a:p>
            <a:pPr marL="800100" lvl="1" indent="-342900">
              <a:buFont typeface="Arial" panose="020B0604020202020204" pitchFamily="34" charset="0"/>
              <a:buChar char="•"/>
              <a:tabLst>
                <a:tab pos="6400800" algn="l"/>
              </a:tabLst>
            </a:pPr>
            <a:r>
              <a:rPr lang="en-US" sz="2000" dirty="0">
                <a:latin typeface="Times"/>
              </a:rPr>
              <a:t>Repeat until there is a single tree</a:t>
            </a:r>
          </a:p>
        </p:txBody>
      </p:sp>
      <p:grpSp>
        <p:nvGrpSpPr>
          <p:cNvPr id="5" name="Group 66560"/>
          <p:cNvGrpSpPr/>
          <p:nvPr/>
        </p:nvGrpSpPr>
        <p:grpSpPr>
          <a:xfrm>
            <a:off x="2932402" y="4831773"/>
            <a:ext cx="3429000" cy="990600"/>
            <a:chOff x="2362200" y="5562600"/>
            <a:chExt cx="3429000" cy="990600"/>
          </a:xfrm>
        </p:grpSpPr>
        <p:grpSp>
          <p:nvGrpSpPr>
            <p:cNvPr id="7" name="Group 66559"/>
            <p:cNvGrpSpPr/>
            <p:nvPr/>
          </p:nvGrpSpPr>
          <p:grpSpPr>
            <a:xfrm>
              <a:off x="2895600" y="5562600"/>
              <a:ext cx="1619250" cy="990600"/>
              <a:chOff x="2895600" y="5562600"/>
              <a:chExt cx="1619250" cy="990600"/>
            </a:xfrm>
          </p:grpSpPr>
          <p:sp>
            <p:nvSpPr>
              <p:cNvPr id="17" name="Rectangle 16"/>
              <p:cNvSpPr/>
              <p:nvPr/>
            </p:nvSpPr>
            <p:spPr>
              <a:xfrm>
                <a:off x="327660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19" name="Rectangle 18"/>
              <p:cNvSpPr/>
              <p:nvPr/>
            </p:nvSpPr>
            <p:spPr>
              <a:xfrm>
                <a:off x="2895600" y="62484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20" name="Rectangle 19"/>
              <p:cNvSpPr/>
              <p:nvPr/>
            </p:nvSpPr>
            <p:spPr>
              <a:xfrm>
                <a:off x="3752850" y="62484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22" name="Straight Connector 21"/>
              <p:cNvCxnSpPr>
                <a:stCxn id="17" idx="2"/>
                <a:endCxn id="19" idx="0"/>
              </p:cNvCxnSpPr>
              <p:nvPr/>
            </p:nvCxnSpPr>
            <p:spPr>
              <a:xfrm flipH="1">
                <a:off x="3276600" y="586740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7" idx="2"/>
                <a:endCxn id="20" idx="0"/>
              </p:cNvCxnSpPr>
              <p:nvPr/>
            </p:nvCxnSpPr>
            <p:spPr>
              <a:xfrm>
                <a:off x="3657600" y="586740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Rectangle 28"/>
            <p:cNvSpPr/>
            <p:nvPr/>
          </p:nvSpPr>
          <p:spPr>
            <a:xfrm>
              <a:off x="417195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30" name="Rectangle 29"/>
            <p:cNvSpPr/>
            <p:nvPr/>
          </p:nvSpPr>
          <p:spPr>
            <a:xfrm>
              <a:off x="502920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33" name="Rectangle 32"/>
            <p:cNvSpPr/>
            <p:nvPr/>
          </p:nvSpPr>
          <p:spPr>
            <a:xfrm>
              <a:off x="2362200" y="556260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grpSp>
    </p:spTree>
    <p:extLst>
      <p:ext uri="{BB962C8B-B14F-4D97-AF65-F5344CB8AC3E}">
        <p14:creationId xmlns:p14="http://schemas.microsoft.com/office/powerpoint/2010/main" val="398426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1015663"/>
          </a:xfrm>
          <a:prstGeom prst="rect">
            <a:avLst/>
          </a:prstGeom>
        </p:spPr>
        <p:txBody>
          <a:bodyPr wrap="square">
            <a:spAutoFit/>
          </a:bodyPr>
          <a:lstStyle/>
          <a:p>
            <a:pPr marL="800100" lvl="1" indent="-342900">
              <a:buFont typeface="Arial" panose="020B0604020202020204" pitchFamily="34" charset="0"/>
              <a:buChar char="•"/>
              <a:tabLst>
                <a:tab pos="6400800" algn="l"/>
              </a:tabLst>
            </a:pPr>
            <a:r>
              <a:rPr lang="en-US" sz="2000" dirty="0">
                <a:latin typeface="Times"/>
              </a:rPr>
              <a:t>Repeat until there is a single tree</a:t>
            </a:r>
          </a:p>
          <a:p>
            <a:pPr marL="800100" lvl="1" indent="-342900">
              <a:buFont typeface="Arial" panose="020B0604020202020204" pitchFamily="34" charset="0"/>
              <a:buChar char="•"/>
              <a:tabLst>
                <a:tab pos="6400800" algn="l"/>
              </a:tabLst>
            </a:pPr>
            <a:endParaRPr lang="en-US" sz="2000" dirty="0">
              <a:latin typeface="Times"/>
            </a:endParaRPr>
          </a:p>
          <a:p>
            <a:pPr marL="914400" lvl="1" indent="-457200">
              <a:buAutoNum type="arabicParenR"/>
              <a:tabLst>
                <a:tab pos="6400800" algn="l"/>
              </a:tabLst>
            </a:pPr>
            <a:endParaRPr lang="en-US" sz="2000" dirty="0">
              <a:latin typeface="Times"/>
            </a:endParaRPr>
          </a:p>
        </p:txBody>
      </p:sp>
      <p:sp>
        <p:nvSpPr>
          <p:cNvPr id="6" name="TextBox 5"/>
          <p:cNvSpPr txBox="1"/>
          <p:nvPr/>
        </p:nvSpPr>
        <p:spPr>
          <a:xfrm>
            <a:off x="228600" y="76200"/>
            <a:ext cx="6393202" cy="523220"/>
          </a:xfrm>
          <a:prstGeom prst="rect">
            <a:avLst/>
          </a:prstGeom>
          <a:noFill/>
        </p:spPr>
        <p:txBody>
          <a:bodyPr wrap="square" rtlCol="0">
            <a:spAutoFit/>
          </a:bodyPr>
          <a:lstStyle/>
          <a:p>
            <a:r>
              <a:rPr lang="en-US" sz="2800" dirty="0"/>
              <a:t>Activity | Huffman Tree</a:t>
            </a:r>
          </a:p>
        </p:txBody>
      </p:sp>
      <p:sp>
        <p:nvSpPr>
          <p:cNvPr id="66564" name="Rectangle 66563"/>
          <p:cNvSpPr/>
          <p:nvPr/>
        </p:nvSpPr>
        <p:spPr>
          <a:xfrm>
            <a:off x="152400" y="904352"/>
            <a:ext cx="4191000" cy="20574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0" name="Group 89"/>
          <p:cNvGrpSpPr/>
          <p:nvPr/>
        </p:nvGrpSpPr>
        <p:grpSpPr>
          <a:xfrm>
            <a:off x="474953" y="1035627"/>
            <a:ext cx="3667988" cy="1752598"/>
            <a:chOff x="4728299" y="1063336"/>
            <a:chExt cx="3667988" cy="1752598"/>
          </a:xfrm>
        </p:grpSpPr>
        <p:grpSp>
          <p:nvGrpSpPr>
            <p:cNvPr id="66" name="Group 66559"/>
            <p:cNvGrpSpPr/>
            <p:nvPr/>
          </p:nvGrpSpPr>
          <p:grpSpPr>
            <a:xfrm>
              <a:off x="6777037" y="1825334"/>
              <a:ext cx="1619250" cy="990600"/>
              <a:chOff x="2895600" y="5479470"/>
              <a:chExt cx="1619250" cy="990600"/>
            </a:xfrm>
          </p:grpSpPr>
          <p:sp>
            <p:nvSpPr>
              <p:cNvPr id="80" name="Rectangle 79"/>
              <p:cNvSpPr/>
              <p:nvPr/>
            </p:nvSpPr>
            <p:spPr>
              <a:xfrm>
                <a:off x="3276600" y="54794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81" name="Rectangle 80"/>
              <p:cNvSpPr/>
              <p:nvPr/>
            </p:nvSpPr>
            <p:spPr>
              <a:xfrm>
                <a:off x="289560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82" name="Rectangle 81"/>
              <p:cNvSpPr/>
              <p:nvPr/>
            </p:nvSpPr>
            <p:spPr>
              <a:xfrm>
                <a:off x="375285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83" name="Straight Connector 82"/>
              <p:cNvCxnSpPr>
                <a:stCxn id="80" idx="2"/>
                <a:endCxn id="81" idx="0"/>
              </p:cNvCxnSpPr>
              <p:nvPr/>
            </p:nvCxnSpPr>
            <p:spPr>
              <a:xfrm flipH="1">
                <a:off x="3276600" y="578427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80" idx="2"/>
                <a:endCxn id="82" idx="0"/>
              </p:cNvCxnSpPr>
              <p:nvPr/>
            </p:nvCxnSpPr>
            <p:spPr>
              <a:xfrm>
                <a:off x="3657600" y="578427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77" name="Rectangle 76"/>
            <p:cNvSpPr/>
            <p:nvPr/>
          </p:nvSpPr>
          <p:spPr>
            <a:xfrm>
              <a:off x="4728299" y="1063336"/>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78" name="Rectangle 77"/>
            <p:cNvSpPr/>
            <p:nvPr/>
          </p:nvSpPr>
          <p:spPr>
            <a:xfrm>
              <a:off x="5724095" y="1063336"/>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79" name="Rectangle 78"/>
            <p:cNvSpPr/>
            <p:nvPr/>
          </p:nvSpPr>
          <p:spPr>
            <a:xfrm>
              <a:off x="6243637" y="182533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sp>
          <p:nvSpPr>
            <p:cNvPr id="85" name="Rectangle 84"/>
            <p:cNvSpPr/>
            <p:nvPr/>
          </p:nvSpPr>
          <p:spPr>
            <a:xfrm>
              <a:off x="6735474" y="1063336"/>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|4</a:t>
              </a:r>
            </a:p>
          </p:txBody>
        </p:sp>
        <p:cxnSp>
          <p:nvCxnSpPr>
            <p:cNvPr id="87" name="Straight Connector 86"/>
            <p:cNvCxnSpPr>
              <a:stCxn id="85" idx="2"/>
              <a:endCxn id="79" idx="0"/>
            </p:cNvCxnSpPr>
            <p:nvPr/>
          </p:nvCxnSpPr>
          <p:spPr>
            <a:xfrm flipH="1">
              <a:off x="6624637" y="1368136"/>
              <a:ext cx="491837" cy="457198"/>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5" idx="2"/>
              <a:endCxn id="80" idx="0"/>
            </p:cNvCxnSpPr>
            <p:nvPr/>
          </p:nvCxnSpPr>
          <p:spPr>
            <a:xfrm>
              <a:off x="7116474" y="1368136"/>
              <a:ext cx="422563" cy="45719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0" name="Group 129"/>
          <p:cNvGrpSpPr/>
          <p:nvPr/>
        </p:nvGrpSpPr>
        <p:grpSpPr>
          <a:xfrm>
            <a:off x="1424418" y="2895599"/>
            <a:ext cx="4073236" cy="2043546"/>
            <a:chOff x="1136073" y="2791692"/>
            <a:chExt cx="4073236" cy="2043546"/>
          </a:xfrm>
        </p:grpSpPr>
        <p:sp>
          <p:nvSpPr>
            <p:cNvPr id="57" name="Rectangle 56"/>
            <p:cNvSpPr/>
            <p:nvPr/>
          </p:nvSpPr>
          <p:spPr>
            <a:xfrm>
              <a:off x="1136073" y="2791692"/>
              <a:ext cx="4073236" cy="2043546"/>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2" name="Group 111"/>
            <p:cNvGrpSpPr/>
            <p:nvPr/>
          </p:nvGrpSpPr>
          <p:grpSpPr>
            <a:xfrm>
              <a:off x="1408398" y="2919845"/>
              <a:ext cx="3567549" cy="1752599"/>
              <a:chOff x="1408398" y="2919845"/>
              <a:chExt cx="3567549" cy="1752599"/>
            </a:xfrm>
          </p:grpSpPr>
          <p:grpSp>
            <p:nvGrpSpPr>
              <p:cNvPr id="91" name="Group 90"/>
              <p:cNvGrpSpPr/>
              <p:nvPr/>
            </p:nvGrpSpPr>
            <p:grpSpPr>
              <a:xfrm>
                <a:off x="1408398" y="2919845"/>
                <a:ext cx="3567549" cy="1752599"/>
                <a:chOff x="6243637" y="1063335"/>
                <a:chExt cx="3567549" cy="1752599"/>
              </a:xfrm>
            </p:grpSpPr>
            <p:grpSp>
              <p:nvGrpSpPr>
                <p:cNvPr id="92" name="Group 66559"/>
                <p:cNvGrpSpPr/>
                <p:nvPr/>
              </p:nvGrpSpPr>
              <p:grpSpPr>
                <a:xfrm>
                  <a:off x="6777037" y="1825334"/>
                  <a:ext cx="1619250" cy="990600"/>
                  <a:chOff x="2895600" y="5479470"/>
                  <a:chExt cx="1619250" cy="990600"/>
                </a:xfrm>
              </p:grpSpPr>
              <p:sp>
                <p:nvSpPr>
                  <p:cNvPr id="99" name="Rectangle 98"/>
                  <p:cNvSpPr/>
                  <p:nvPr/>
                </p:nvSpPr>
                <p:spPr>
                  <a:xfrm>
                    <a:off x="3276600" y="54794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100" name="Rectangle 99"/>
                  <p:cNvSpPr/>
                  <p:nvPr/>
                </p:nvSpPr>
                <p:spPr>
                  <a:xfrm>
                    <a:off x="289560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101" name="Rectangle 100"/>
                  <p:cNvSpPr/>
                  <p:nvPr/>
                </p:nvSpPr>
                <p:spPr>
                  <a:xfrm>
                    <a:off x="375285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102" name="Straight Connector 101"/>
                  <p:cNvCxnSpPr>
                    <a:stCxn id="99" idx="2"/>
                    <a:endCxn id="100" idx="0"/>
                  </p:cNvCxnSpPr>
                  <p:nvPr/>
                </p:nvCxnSpPr>
                <p:spPr>
                  <a:xfrm flipH="1">
                    <a:off x="3276600" y="578427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9" idx="2"/>
                    <a:endCxn id="101" idx="0"/>
                  </p:cNvCxnSpPr>
                  <p:nvPr/>
                </p:nvCxnSpPr>
                <p:spPr>
                  <a:xfrm>
                    <a:off x="3657600" y="578427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8136518" y="1811482"/>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94" name="Rectangle 93"/>
                <p:cNvSpPr/>
                <p:nvPr/>
              </p:nvSpPr>
              <p:spPr>
                <a:xfrm>
                  <a:off x="9049186" y="1811481"/>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95" name="Rectangle 94"/>
                <p:cNvSpPr/>
                <p:nvPr/>
              </p:nvSpPr>
              <p:spPr>
                <a:xfrm>
                  <a:off x="6243637" y="182533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sp>
              <p:nvSpPr>
                <p:cNvPr id="96" name="Rectangle 95"/>
                <p:cNvSpPr/>
                <p:nvPr/>
              </p:nvSpPr>
              <p:spPr>
                <a:xfrm>
                  <a:off x="6735474"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|4</a:t>
                  </a:r>
                </a:p>
              </p:txBody>
            </p:sp>
            <p:cxnSp>
              <p:nvCxnSpPr>
                <p:cNvPr id="97" name="Straight Connector 96"/>
                <p:cNvCxnSpPr>
                  <a:stCxn id="96" idx="2"/>
                  <a:endCxn id="95" idx="0"/>
                </p:cNvCxnSpPr>
                <p:nvPr/>
              </p:nvCxnSpPr>
              <p:spPr>
                <a:xfrm flipH="1">
                  <a:off x="6624637" y="1368135"/>
                  <a:ext cx="491837" cy="457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6" idx="2"/>
                  <a:endCxn id="99" idx="0"/>
                </p:cNvCxnSpPr>
                <p:nvPr/>
              </p:nvCxnSpPr>
              <p:spPr>
                <a:xfrm>
                  <a:off x="7116474" y="1368135"/>
                  <a:ext cx="422563" cy="457199"/>
                </a:xfrm>
                <a:prstGeom prst="line">
                  <a:avLst/>
                </a:prstGeom>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8591982"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|7</a:t>
                  </a:r>
                </a:p>
              </p:txBody>
            </p:sp>
          </p:grpSp>
          <p:cxnSp>
            <p:nvCxnSpPr>
              <p:cNvPr id="106" name="Straight Connector 105"/>
              <p:cNvCxnSpPr>
                <a:stCxn id="104" idx="2"/>
                <a:endCxn id="93" idx="0"/>
              </p:cNvCxnSpPr>
              <p:nvPr/>
            </p:nvCxnSpPr>
            <p:spPr>
              <a:xfrm flipH="1">
                <a:off x="3682279" y="3224645"/>
                <a:ext cx="455464" cy="4433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4" idx="2"/>
                <a:endCxn id="94" idx="0"/>
              </p:cNvCxnSpPr>
              <p:nvPr/>
            </p:nvCxnSpPr>
            <p:spPr>
              <a:xfrm>
                <a:off x="4137743" y="3224645"/>
                <a:ext cx="457204" cy="443346"/>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37" name="Group 136"/>
          <p:cNvGrpSpPr/>
          <p:nvPr/>
        </p:nvGrpSpPr>
        <p:grpSpPr>
          <a:xfrm>
            <a:off x="5045220" y="3917372"/>
            <a:ext cx="3733800" cy="2798618"/>
            <a:chOff x="5119255" y="734291"/>
            <a:chExt cx="3733800" cy="2798618"/>
          </a:xfrm>
        </p:grpSpPr>
        <p:sp>
          <p:nvSpPr>
            <p:cNvPr id="58" name="Rectangle 57"/>
            <p:cNvSpPr/>
            <p:nvPr/>
          </p:nvSpPr>
          <p:spPr>
            <a:xfrm>
              <a:off x="5119255" y="734291"/>
              <a:ext cx="3733800" cy="27986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6" name="Group 135"/>
            <p:cNvGrpSpPr/>
            <p:nvPr/>
          </p:nvGrpSpPr>
          <p:grpSpPr>
            <a:xfrm>
              <a:off x="5190689" y="869372"/>
              <a:ext cx="3567549" cy="2514599"/>
              <a:chOff x="5190689" y="869372"/>
              <a:chExt cx="3567549" cy="2514599"/>
            </a:xfrm>
          </p:grpSpPr>
          <p:grpSp>
            <p:nvGrpSpPr>
              <p:cNvPr id="114" name="Group 113"/>
              <p:cNvGrpSpPr/>
              <p:nvPr/>
            </p:nvGrpSpPr>
            <p:grpSpPr>
              <a:xfrm>
                <a:off x="5190689" y="869372"/>
                <a:ext cx="3567549" cy="2514599"/>
                <a:chOff x="6243637" y="301335"/>
                <a:chExt cx="3567549" cy="2514599"/>
              </a:xfrm>
            </p:grpSpPr>
            <p:grpSp>
              <p:nvGrpSpPr>
                <p:cNvPr id="117" name="Group 66559"/>
                <p:cNvGrpSpPr/>
                <p:nvPr/>
              </p:nvGrpSpPr>
              <p:grpSpPr>
                <a:xfrm>
                  <a:off x="6777037" y="1825334"/>
                  <a:ext cx="1619250" cy="990600"/>
                  <a:chOff x="2895600" y="5479470"/>
                  <a:chExt cx="1619250" cy="990600"/>
                </a:xfrm>
              </p:grpSpPr>
              <p:sp>
                <p:nvSpPr>
                  <p:cNvPr id="125" name="Rectangle 124"/>
                  <p:cNvSpPr/>
                  <p:nvPr/>
                </p:nvSpPr>
                <p:spPr>
                  <a:xfrm>
                    <a:off x="3276600" y="54794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126" name="Rectangle 125"/>
                  <p:cNvSpPr/>
                  <p:nvPr/>
                </p:nvSpPr>
                <p:spPr>
                  <a:xfrm>
                    <a:off x="289560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127" name="Rectangle 126"/>
                  <p:cNvSpPr/>
                  <p:nvPr/>
                </p:nvSpPr>
                <p:spPr>
                  <a:xfrm>
                    <a:off x="3752850" y="6165270"/>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128" name="Straight Connector 127"/>
                  <p:cNvCxnSpPr>
                    <a:stCxn id="125" idx="2"/>
                    <a:endCxn id="126" idx="0"/>
                  </p:cNvCxnSpPr>
                  <p:nvPr/>
                </p:nvCxnSpPr>
                <p:spPr>
                  <a:xfrm flipH="1">
                    <a:off x="3276600" y="5784270"/>
                    <a:ext cx="381000"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25" idx="2"/>
                    <a:endCxn id="127" idx="0"/>
                  </p:cNvCxnSpPr>
                  <p:nvPr/>
                </p:nvCxnSpPr>
                <p:spPr>
                  <a:xfrm>
                    <a:off x="3657600" y="5784270"/>
                    <a:ext cx="476250" cy="3810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8" name="Rectangle 117"/>
                <p:cNvSpPr/>
                <p:nvPr/>
              </p:nvSpPr>
              <p:spPr>
                <a:xfrm>
                  <a:off x="8136518" y="1811482"/>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119" name="Rectangle 118"/>
                <p:cNvSpPr/>
                <p:nvPr/>
              </p:nvSpPr>
              <p:spPr>
                <a:xfrm>
                  <a:off x="9049186" y="1811481"/>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120" name="Rectangle 119"/>
                <p:cNvSpPr/>
                <p:nvPr/>
              </p:nvSpPr>
              <p:spPr>
                <a:xfrm>
                  <a:off x="6243637" y="182533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sp>
              <p:nvSpPr>
                <p:cNvPr id="121" name="Rectangle 120"/>
                <p:cNvSpPr/>
                <p:nvPr/>
              </p:nvSpPr>
              <p:spPr>
                <a:xfrm>
                  <a:off x="6735474"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|4</a:t>
                  </a:r>
                </a:p>
              </p:txBody>
            </p:sp>
            <p:cxnSp>
              <p:nvCxnSpPr>
                <p:cNvPr id="122" name="Straight Connector 121"/>
                <p:cNvCxnSpPr>
                  <a:stCxn id="121" idx="2"/>
                  <a:endCxn id="120" idx="0"/>
                </p:cNvCxnSpPr>
                <p:nvPr/>
              </p:nvCxnSpPr>
              <p:spPr>
                <a:xfrm flipH="1">
                  <a:off x="6624637" y="1368135"/>
                  <a:ext cx="491837" cy="457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21" idx="2"/>
                  <a:endCxn id="125" idx="0"/>
                </p:cNvCxnSpPr>
                <p:nvPr/>
              </p:nvCxnSpPr>
              <p:spPr>
                <a:xfrm>
                  <a:off x="7116474" y="1368135"/>
                  <a:ext cx="422563" cy="457199"/>
                </a:xfrm>
                <a:prstGeom prst="line">
                  <a:avLst/>
                </a:prstGeom>
              </p:spPr>
              <p:style>
                <a:lnRef idx="2">
                  <a:schemeClr val="accent1"/>
                </a:lnRef>
                <a:fillRef idx="0">
                  <a:schemeClr val="accent1"/>
                </a:fillRef>
                <a:effectRef idx="1">
                  <a:schemeClr val="accent1"/>
                </a:effectRef>
                <a:fontRef idx="minor">
                  <a:schemeClr val="tx1"/>
                </a:fontRef>
              </p:style>
            </p:cxnSp>
            <p:sp>
              <p:nvSpPr>
                <p:cNvPr id="124" name="Rectangle 123"/>
                <p:cNvSpPr/>
                <p:nvPr/>
              </p:nvSpPr>
              <p:spPr>
                <a:xfrm>
                  <a:off x="8591982"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|7</a:t>
                  </a:r>
                </a:p>
              </p:txBody>
            </p:sp>
            <p:sp>
              <p:nvSpPr>
                <p:cNvPr id="131" name="Rectangle 130"/>
                <p:cNvSpPr/>
                <p:nvPr/>
              </p:nvSpPr>
              <p:spPr>
                <a:xfrm>
                  <a:off x="7636018" y="301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|11</a:t>
                  </a:r>
                </a:p>
              </p:txBody>
            </p:sp>
          </p:grpSp>
          <p:cxnSp>
            <p:nvCxnSpPr>
              <p:cNvPr id="115" name="Straight Connector 114"/>
              <p:cNvCxnSpPr>
                <a:stCxn id="124" idx="2"/>
                <a:endCxn id="118" idx="0"/>
              </p:cNvCxnSpPr>
              <p:nvPr/>
            </p:nvCxnSpPr>
            <p:spPr>
              <a:xfrm flipH="1">
                <a:off x="7464570" y="1936172"/>
                <a:ext cx="455464" cy="4433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24" idx="2"/>
                <a:endCxn id="119" idx="0"/>
              </p:cNvCxnSpPr>
              <p:nvPr/>
            </p:nvCxnSpPr>
            <p:spPr>
              <a:xfrm>
                <a:off x="7920034" y="1936172"/>
                <a:ext cx="457204" cy="443346"/>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33" name="Straight Connector 132"/>
            <p:cNvCxnSpPr>
              <a:stCxn id="131" idx="2"/>
              <a:endCxn id="121" idx="0"/>
            </p:cNvCxnSpPr>
            <p:nvPr/>
          </p:nvCxnSpPr>
          <p:spPr>
            <a:xfrm flipH="1">
              <a:off x="6063526" y="1174172"/>
              <a:ext cx="900544"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31" idx="2"/>
              <a:endCxn id="124" idx="0"/>
            </p:cNvCxnSpPr>
            <p:nvPr/>
          </p:nvCxnSpPr>
          <p:spPr>
            <a:xfrm>
              <a:off x="6964070" y="1174172"/>
              <a:ext cx="955964" cy="45720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255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1323439"/>
          </a:xfrm>
          <a:prstGeom prst="rect">
            <a:avLst/>
          </a:prstGeom>
        </p:spPr>
        <p:txBody>
          <a:bodyPr wrap="square">
            <a:spAutoFit/>
          </a:bodyPr>
          <a:lstStyle/>
          <a:p>
            <a:pPr marL="914400" lvl="1" indent="-457200">
              <a:buFont typeface="+mj-lt"/>
              <a:buAutoNum type="arabicPeriod" startAt="3"/>
              <a:tabLst>
                <a:tab pos="6400800" algn="l"/>
              </a:tabLst>
            </a:pPr>
            <a:r>
              <a:rPr lang="en-US" sz="2000" dirty="0">
                <a:latin typeface="Times"/>
              </a:rPr>
              <a:t>Now code each character by its position in the tree:</a:t>
            </a:r>
          </a:p>
          <a:p>
            <a:pPr marL="1371600" lvl="2" indent="-457200">
              <a:buFont typeface="Arial" panose="020B0604020202020204" pitchFamily="34" charset="0"/>
              <a:buChar char="•"/>
              <a:tabLst>
                <a:tab pos="6400800" algn="l"/>
              </a:tabLst>
            </a:pPr>
            <a:r>
              <a:rPr lang="en-US" sz="2000" dirty="0">
                <a:latin typeface="Times"/>
              </a:rPr>
              <a:t>Start at the root</a:t>
            </a:r>
          </a:p>
          <a:p>
            <a:pPr marL="1371600" lvl="2" indent="-457200">
              <a:buFont typeface="Arial" panose="020B0604020202020204" pitchFamily="34" charset="0"/>
              <a:buChar char="•"/>
              <a:tabLst>
                <a:tab pos="6400800" algn="l"/>
              </a:tabLst>
            </a:pPr>
            <a:r>
              <a:rPr lang="en-US" sz="2000" dirty="0">
                <a:latin typeface="Times"/>
              </a:rPr>
              <a:t>Left branch gets a 0</a:t>
            </a:r>
          </a:p>
          <a:p>
            <a:pPr marL="1371600" lvl="2" indent="-457200">
              <a:buFont typeface="Arial" panose="020B0604020202020204" pitchFamily="34" charset="0"/>
              <a:buChar char="•"/>
              <a:tabLst>
                <a:tab pos="6400800" algn="l"/>
              </a:tabLst>
            </a:pPr>
            <a:r>
              <a:rPr lang="en-US" sz="2000" dirty="0">
                <a:latin typeface="Times"/>
              </a:rPr>
              <a:t>Right branch gets a 1</a:t>
            </a:r>
          </a:p>
        </p:txBody>
      </p:sp>
      <p:sp>
        <p:nvSpPr>
          <p:cNvPr id="6" name="TextBox 5"/>
          <p:cNvSpPr txBox="1"/>
          <p:nvPr/>
        </p:nvSpPr>
        <p:spPr>
          <a:xfrm>
            <a:off x="442127" y="76200"/>
            <a:ext cx="6179675" cy="523220"/>
          </a:xfrm>
          <a:prstGeom prst="rect">
            <a:avLst/>
          </a:prstGeom>
          <a:noFill/>
        </p:spPr>
        <p:txBody>
          <a:bodyPr wrap="square" rtlCol="0">
            <a:spAutoFit/>
          </a:bodyPr>
          <a:lstStyle/>
          <a:p>
            <a:r>
              <a:rPr lang="en-US" sz="2800" dirty="0"/>
              <a:t>Activity | Huffman Tree</a:t>
            </a:r>
          </a:p>
        </p:txBody>
      </p:sp>
      <p:graphicFrame>
        <p:nvGraphicFramePr>
          <p:cNvPr id="65" name="Table 64"/>
          <p:cNvGraphicFramePr>
            <a:graphicFrameLocks noGrp="1"/>
          </p:cNvGraphicFramePr>
          <p:nvPr>
            <p:extLst>
              <p:ext uri="{D42A27DB-BD31-4B8C-83A1-F6EECF244321}">
                <p14:modId xmlns:p14="http://schemas.microsoft.com/office/powerpoint/2010/main" val="3578585028"/>
              </p:ext>
            </p:extLst>
          </p:nvPr>
        </p:nvGraphicFramePr>
        <p:xfrm>
          <a:off x="5617125" y="2041087"/>
          <a:ext cx="2438400" cy="22250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7084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70840">
                <a:tc>
                  <a:txBody>
                    <a:bodyPr/>
                    <a:lstStyle/>
                    <a:p>
                      <a:r>
                        <a:rPr lang="en-US" dirty="0"/>
                        <a:t>e</a:t>
                      </a:r>
                    </a:p>
                  </a:txBody>
                  <a:tcPr/>
                </a:tc>
                <a:tc>
                  <a:txBody>
                    <a:bodyPr/>
                    <a:lstStyle/>
                    <a:p>
                      <a:r>
                        <a:rPr lang="en-US" dirty="0"/>
                        <a:t>4</a:t>
                      </a:r>
                    </a:p>
                  </a:txBody>
                  <a:tcPr/>
                </a:tc>
                <a:tc>
                  <a:txBody>
                    <a:bodyPr/>
                    <a:lstStyle/>
                    <a:p>
                      <a:r>
                        <a:rPr lang="en-US" dirty="0"/>
                        <a:t>11</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r</a:t>
                      </a:r>
                    </a:p>
                  </a:txBody>
                  <a:tcPr/>
                </a:tc>
                <a:tc>
                  <a:txBody>
                    <a:bodyPr/>
                    <a:lstStyle/>
                    <a:p>
                      <a:r>
                        <a:rPr lang="en-US" dirty="0"/>
                        <a:t>1</a:t>
                      </a:r>
                    </a:p>
                  </a:txBody>
                  <a:tcPr/>
                </a:tc>
                <a:tc>
                  <a:txBody>
                    <a:bodyPr/>
                    <a:lstStyle/>
                    <a:p>
                      <a:r>
                        <a:rPr lang="en-US" dirty="0"/>
                        <a:t>00</a:t>
                      </a:r>
                    </a:p>
                  </a:txBody>
                  <a:tcPr/>
                </a:tc>
                <a:extLst>
                  <a:ext uri="{0D108BD9-81ED-4DB2-BD59-A6C34878D82A}">
                    <a16:rowId xmlns:a16="http://schemas.microsoft.com/office/drawing/2014/main" val="10003"/>
                  </a:ext>
                </a:extLst>
              </a:tr>
              <a:tr h="370840">
                <a:tc>
                  <a:txBody>
                    <a:bodyPr/>
                    <a:lstStyle/>
                    <a:p>
                      <a:r>
                        <a:rPr lang="en-US" dirty="0"/>
                        <a:t>Space</a:t>
                      </a:r>
                    </a:p>
                  </a:txBody>
                  <a:tcPr/>
                </a:tc>
                <a:tc>
                  <a:txBody>
                    <a:bodyPr/>
                    <a:lstStyle/>
                    <a:p>
                      <a:r>
                        <a:rPr lang="en-US" dirty="0"/>
                        <a:t>1</a:t>
                      </a:r>
                    </a:p>
                  </a:txBody>
                  <a:tcPr/>
                </a:tc>
                <a:tc>
                  <a:txBody>
                    <a:bodyPr/>
                    <a:lstStyle/>
                    <a:p>
                      <a:r>
                        <a:rPr lang="en-US" dirty="0"/>
                        <a:t>011</a:t>
                      </a:r>
                    </a:p>
                  </a:txBody>
                  <a:tcPr/>
                </a:tc>
                <a:extLst>
                  <a:ext uri="{0D108BD9-81ED-4DB2-BD59-A6C34878D82A}">
                    <a16:rowId xmlns:a16="http://schemas.microsoft.com/office/drawing/2014/main" val="10004"/>
                  </a:ext>
                </a:extLst>
              </a:tr>
              <a:tr h="370840">
                <a:tc>
                  <a:txBody>
                    <a:bodyPr/>
                    <a:lstStyle/>
                    <a:p>
                      <a:r>
                        <a:rPr lang="en-US" dirty="0"/>
                        <a:t>b</a:t>
                      </a:r>
                    </a:p>
                  </a:txBody>
                  <a:tcPr/>
                </a:tc>
                <a:tc>
                  <a:txBody>
                    <a:bodyPr/>
                    <a:lstStyle/>
                    <a:p>
                      <a:r>
                        <a:rPr lang="en-US" dirty="0"/>
                        <a:t>1</a:t>
                      </a:r>
                    </a:p>
                  </a:txBody>
                  <a:tcPr/>
                </a:tc>
                <a:tc>
                  <a:txBody>
                    <a:bodyPr/>
                    <a:lstStyle/>
                    <a:p>
                      <a:r>
                        <a:rPr lang="en-US" dirty="0"/>
                        <a:t>010</a:t>
                      </a:r>
                    </a:p>
                  </a:txBody>
                  <a:tcPr/>
                </a:tc>
                <a:extLst>
                  <a:ext uri="{0D108BD9-81ED-4DB2-BD59-A6C34878D82A}">
                    <a16:rowId xmlns:a16="http://schemas.microsoft.com/office/drawing/2014/main" val="10005"/>
                  </a:ext>
                </a:extLst>
              </a:tr>
            </a:tbl>
          </a:graphicData>
        </a:graphic>
      </p:graphicFrame>
      <p:sp>
        <p:nvSpPr>
          <p:cNvPr id="26" name="TextBox 25"/>
          <p:cNvSpPr txBox="1"/>
          <p:nvPr/>
        </p:nvSpPr>
        <p:spPr>
          <a:xfrm>
            <a:off x="1214274" y="5700262"/>
            <a:ext cx="530915"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010</a:t>
            </a:r>
          </a:p>
          <a:p>
            <a:r>
              <a:rPr lang="en-US" dirty="0">
                <a:latin typeface="Times" panose="02020603050405020304" pitchFamily="18" charset="0"/>
                <a:cs typeface="Times" panose="02020603050405020304" pitchFamily="18" charset="0"/>
              </a:rPr>
              <a:t>   b</a:t>
            </a:r>
          </a:p>
        </p:txBody>
      </p:sp>
      <p:grpSp>
        <p:nvGrpSpPr>
          <p:cNvPr id="134" name="Group 133"/>
          <p:cNvGrpSpPr/>
          <p:nvPr/>
        </p:nvGrpSpPr>
        <p:grpSpPr>
          <a:xfrm>
            <a:off x="340731" y="1996354"/>
            <a:ext cx="4645606" cy="2304184"/>
            <a:chOff x="6570081" y="3768004"/>
            <a:chExt cx="4645606" cy="2304184"/>
          </a:xfrm>
        </p:grpSpPr>
        <p:sp>
          <p:nvSpPr>
            <p:cNvPr id="47" name="Rectangle 46"/>
            <p:cNvSpPr/>
            <p:nvPr/>
          </p:nvSpPr>
          <p:spPr>
            <a:xfrm>
              <a:off x="6586538" y="3768004"/>
              <a:ext cx="4629149" cy="2304184"/>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8" name="Group 135"/>
            <p:cNvGrpSpPr/>
            <p:nvPr/>
          </p:nvGrpSpPr>
          <p:grpSpPr>
            <a:xfrm>
              <a:off x="6975555" y="3931660"/>
              <a:ext cx="4092055" cy="2014536"/>
              <a:chOff x="5304989" y="1040822"/>
              <a:chExt cx="4021550" cy="2014536"/>
            </a:xfrm>
          </p:grpSpPr>
          <p:grpSp>
            <p:nvGrpSpPr>
              <p:cNvPr id="51" name="Group 113"/>
              <p:cNvGrpSpPr/>
              <p:nvPr/>
            </p:nvGrpSpPr>
            <p:grpSpPr>
              <a:xfrm>
                <a:off x="5304989" y="1040822"/>
                <a:ext cx="4021550" cy="2014536"/>
                <a:chOff x="6357937" y="472785"/>
                <a:chExt cx="4021550" cy="2014536"/>
              </a:xfrm>
            </p:grpSpPr>
            <p:grpSp>
              <p:nvGrpSpPr>
                <p:cNvPr id="54" name="Group 66559"/>
                <p:cNvGrpSpPr/>
                <p:nvPr/>
              </p:nvGrpSpPr>
              <p:grpSpPr>
                <a:xfrm>
                  <a:off x="6875325" y="1625309"/>
                  <a:ext cx="1994694" cy="862012"/>
                  <a:chOff x="2993888" y="5279445"/>
                  <a:chExt cx="1994694" cy="862012"/>
                </a:xfrm>
              </p:grpSpPr>
              <p:sp>
                <p:nvSpPr>
                  <p:cNvPr id="96" name="Rectangle 95"/>
                  <p:cNvSpPr/>
                  <p:nvPr/>
                </p:nvSpPr>
                <p:spPr>
                  <a:xfrm>
                    <a:off x="3547325" y="527944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 2</a:t>
                    </a:r>
                  </a:p>
                </p:txBody>
              </p:sp>
              <p:sp>
                <p:nvSpPr>
                  <p:cNvPr id="97" name="Rectangle 96"/>
                  <p:cNvSpPr/>
                  <p:nvPr/>
                </p:nvSpPr>
                <p:spPr>
                  <a:xfrm>
                    <a:off x="2993888" y="5822369"/>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 1</a:t>
                    </a:r>
                  </a:p>
                </p:txBody>
              </p:sp>
              <p:sp>
                <p:nvSpPr>
                  <p:cNvPr id="98" name="Rectangle 97"/>
                  <p:cNvSpPr/>
                  <p:nvPr/>
                </p:nvSpPr>
                <p:spPr>
                  <a:xfrm>
                    <a:off x="4226582" y="5836657"/>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 1</a:t>
                    </a:r>
                  </a:p>
                </p:txBody>
              </p:sp>
              <p:cxnSp>
                <p:nvCxnSpPr>
                  <p:cNvPr id="99" name="Straight Connector 98"/>
                  <p:cNvCxnSpPr>
                    <a:stCxn id="96" idx="2"/>
                    <a:endCxn id="97" idx="0"/>
                  </p:cNvCxnSpPr>
                  <p:nvPr/>
                </p:nvCxnSpPr>
                <p:spPr>
                  <a:xfrm flipH="1">
                    <a:off x="3374888" y="5584245"/>
                    <a:ext cx="553436" cy="2381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6" idx="2"/>
                    <a:endCxn id="98" idx="0"/>
                  </p:cNvCxnSpPr>
                  <p:nvPr/>
                </p:nvCxnSpPr>
                <p:spPr>
                  <a:xfrm>
                    <a:off x="3928324" y="5584245"/>
                    <a:ext cx="679258" cy="252412"/>
                  </a:xfrm>
                  <a:prstGeom prst="line">
                    <a:avLst/>
                  </a:prstGeom>
                </p:spPr>
                <p:style>
                  <a:lnRef idx="2">
                    <a:schemeClr val="accent1"/>
                  </a:lnRef>
                  <a:fillRef idx="0">
                    <a:schemeClr val="accent1"/>
                  </a:fillRef>
                  <a:effectRef idx="1">
                    <a:schemeClr val="accent1"/>
                  </a:effectRef>
                  <a:fontRef idx="minor">
                    <a:schemeClr val="tx1"/>
                  </a:fontRef>
                </p:style>
              </p:cxnSp>
            </p:grpSp>
            <p:sp>
              <p:nvSpPr>
                <p:cNvPr id="55" name="Rectangle 54"/>
                <p:cNvSpPr/>
                <p:nvPr/>
              </p:nvSpPr>
              <p:spPr>
                <a:xfrm>
                  <a:off x="8517104" y="1625744"/>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 | 3</a:t>
                  </a:r>
                </a:p>
              </p:txBody>
            </p:sp>
            <p:sp>
              <p:nvSpPr>
                <p:cNvPr id="56" name="Rectangle 55"/>
                <p:cNvSpPr/>
                <p:nvPr/>
              </p:nvSpPr>
              <p:spPr>
                <a:xfrm>
                  <a:off x="9617487" y="1640031"/>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 |4</a:t>
                  </a:r>
                </a:p>
              </p:txBody>
            </p:sp>
            <p:sp>
              <p:nvSpPr>
                <p:cNvPr id="57" name="Rectangle 56"/>
                <p:cNvSpPr/>
                <p:nvPr/>
              </p:nvSpPr>
              <p:spPr>
                <a:xfrm>
                  <a:off x="6357937" y="1611022"/>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 | 2</a:t>
                  </a:r>
                </a:p>
              </p:txBody>
            </p:sp>
            <p:sp>
              <p:nvSpPr>
                <p:cNvPr id="59" name="Rectangle 58"/>
                <p:cNvSpPr/>
                <p:nvPr/>
              </p:nvSpPr>
              <p:spPr>
                <a:xfrm>
                  <a:off x="6735474" y="106333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|4</a:t>
                  </a:r>
                </a:p>
              </p:txBody>
            </p:sp>
            <p:cxnSp>
              <p:nvCxnSpPr>
                <p:cNvPr id="66" name="Straight Connector 65"/>
                <p:cNvCxnSpPr>
                  <a:stCxn id="59" idx="2"/>
                  <a:endCxn id="57" idx="0"/>
                </p:cNvCxnSpPr>
                <p:nvPr/>
              </p:nvCxnSpPr>
              <p:spPr>
                <a:xfrm flipH="1">
                  <a:off x="6738937" y="1368135"/>
                  <a:ext cx="377537" cy="2428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9" idx="2"/>
                  <a:endCxn id="96" idx="0"/>
                </p:cNvCxnSpPr>
                <p:nvPr/>
              </p:nvCxnSpPr>
              <p:spPr>
                <a:xfrm>
                  <a:off x="7116473" y="1368135"/>
                  <a:ext cx="693288" cy="257174"/>
                </a:xfrm>
                <a:prstGeom prst="line">
                  <a:avLst/>
                </a:prstGeom>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8841642" y="1077623"/>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|7</a:t>
                  </a:r>
                </a:p>
              </p:txBody>
            </p:sp>
            <p:sp>
              <p:nvSpPr>
                <p:cNvPr id="95" name="Rectangle 94"/>
                <p:cNvSpPr/>
                <p:nvPr/>
              </p:nvSpPr>
              <p:spPr>
                <a:xfrm>
                  <a:off x="7897104" y="472785"/>
                  <a:ext cx="7620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|11</a:t>
                  </a:r>
                </a:p>
              </p:txBody>
            </p:sp>
          </p:grpSp>
          <p:cxnSp>
            <p:nvCxnSpPr>
              <p:cNvPr id="52" name="Straight Connector 51"/>
              <p:cNvCxnSpPr>
                <a:stCxn id="90" idx="2"/>
                <a:endCxn id="55" idx="0"/>
              </p:cNvCxnSpPr>
              <p:nvPr/>
            </p:nvCxnSpPr>
            <p:spPr>
              <a:xfrm flipH="1">
                <a:off x="7845156" y="1950460"/>
                <a:ext cx="324537" cy="243321"/>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90" idx="2"/>
                <a:endCxn id="56" idx="0"/>
              </p:cNvCxnSpPr>
              <p:nvPr/>
            </p:nvCxnSpPr>
            <p:spPr>
              <a:xfrm>
                <a:off x="8169694" y="1950460"/>
                <a:ext cx="775846" cy="257608"/>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49" name="Straight Connector 48"/>
            <p:cNvCxnSpPr>
              <a:stCxn id="95" idx="2"/>
              <a:endCxn id="59" idx="0"/>
            </p:cNvCxnSpPr>
            <p:nvPr/>
          </p:nvCxnSpPr>
          <p:spPr>
            <a:xfrm flipH="1">
              <a:off x="7747390" y="4236460"/>
              <a:ext cx="1181995" cy="285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5" idx="2"/>
              <a:endCxn id="90" idx="0"/>
            </p:cNvCxnSpPr>
            <p:nvPr/>
          </p:nvCxnSpPr>
          <p:spPr>
            <a:xfrm>
              <a:off x="8929385" y="4236460"/>
              <a:ext cx="961098" cy="300038"/>
            </a:xfrm>
            <a:prstGeom prst="line">
              <a:avLst/>
            </a:prstGeom>
          </p:spPr>
          <p:style>
            <a:lnRef idx="2">
              <a:schemeClr val="accent1"/>
            </a:lnRef>
            <a:fillRef idx="0">
              <a:schemeClr val="accent1"/>
            </a:fillRef>
            <a:effectRef idx="1">
              <a:schemeClr val="accent1"/>
            </a:effectRef>
            <a:fontRef idx="minor">
              <a:schemeClr val="tx1"/>
            </a:fontRef>
          </p:style>
        </p:cxnSp>
        <p:sp>
          <p:nvSpPr>
            <p:cNvPr id="101" name="TextBox 100"/>
            <p:cNvSpPr txBox="1"/>
            <p:nvPr/>
          </p:nvSpPr>
          <p:spPr>
            <a:xfrm>
              <a:off x="6570081" y="4510519"/>
              <a:ext cx="3822393" cy="1477328"/>
            </a:xfrm>
            <a:prstGeom prst="rect">
              <a:avLst/>
            </a:prstGeom>
            <a:noFill/>
          </p:spPr>
          <p:txBody>
            <a:bodyPr wrap="none" rtlCol="0">
              <a:spAutoFit/>
            </a:bodyPr>
            <a:lstStyle/>
            <a:p>
              <a:r>
                <a:rPr lang="en-US" dirty="0"/>
                <a:t>        0                                1</a:t>
              </a:r>
            </a:p>
            <a:p>
              <a:endParaRPr lang="en-US" dirty="0"/>
            </a:p>
            <a:p>
              <a:r>
                <a:rPr lang="en-US" dirty="0"/>
                <a:t>00              01             10              11</a:t>
              </a:r>
            </a:p>
            <a:p>
              <a:endParaRPr lang="en-US" dirty="0"/>
            </a:p>
            <a:p>
              <a:r>
                <a:rPr lang="en-US" dirty="0"/>
                <a:t>       010              011</a:t>
              </a:r>
            </a:p>
          </p:txBody>
        </p:sp>
      </p:grpSp>
      <p:sp>
        <p:nvSpPr>
          <p:cNvPr id="135" name="TextBox 134"/>
          <p:cNvSpPr txBox="1"/>
          <p:nvPr/>
        </p:nvSpPr>
        <p:spPr>
          <a:xfrm>
            <a:off x="1602651"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11</a:t>
            </a:r>
          </a:p>
          <a:p>
            <a:r>
              <a:rPr lang="en-US" dirty="0">
                <a:latin typeface="Times" panose="02020603050405020304" pitchFamily="18" charset="0"/>
                <a:cs typeface="Times" panose="02020603050405020304" pitchFamily="18" charset="0"/>
              </a:rPr>
              <a:t>  e</a:t>
            </a:r>
          </a:p>
        </p:txBody>
      </p:sp>
      <p:sp>
        <p:nvSpPr>
          <p:cNvPr id="136" name="TextBox 135"/>
          <p:cNvSpPr txBox="1"/>
          <p:nvPr/>
        </p:nvSpPr>
        <p:spPr>
          <a:xfrm>
            <a:off x="1858296"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11</a:t>
            </a:r>
          </a:p>
          <a:p>
            <a:r>
              <a:rPr lang="en-US" dirty="0">
                <a:latin typeface="Times" panose="02020603050405020304" pitchFamily="18" charset="0"/>
                <a:cs typeface="Times" panose="02020603050405020304" pitchFamily="18" charset="0"/>
              </a:rPr>
              <a:t>  e</a:t>
            </a:r>
          </a:p>
        </p:txBody>
      </p:sp>
      <p:sp>
        <p:nvSpPr>
          <p:cNvPr id="137" name="TextBox 136"/>
          <p:cNvSpPr txBox="1"/>
          <p:nvPr/>
        </p:nvSpPr>
        <p:spPr>
          <a:xfrm>
            <a:off x="2158179"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10</a:t>
            </a:r>
          </a:p>
          <a:p>
            <a:r>
              <a:rPr lang="en-US" dirty="0">
                <a:latin typeface="Times" panose="02020603050405020304" pitchFamily="18" charset="0"/>
                <a:cs typeface="Times" panose="02020603050405020304" pitchFamily="18" charset="0"/>
              </a:rPr>
              <a:t>  t</a:t>
            </a:r>
          </a:p>
        </p:txBody>
      </p:sp>
      <p:sp>
        <p:nvSpPr>
          <p:cNvPr id="138" name="TextBox 137"/>
          <p:cNvSpPr txBox="1"/>
          <p:nvPr/>
        </p:nvSpPr>
        <p:spPr>
          <a:xfrm>
            <a:off x="2458062" y="5700262"/>
            <a:ext cx="522322"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011</a:t>
            </a:r>
          </a:p>
          <a:p>
            <a:r>
              <a:rPr lang="en-US" dirty="0">
                <a:latin typeface="Times" panose="02020603050405020304" pitchFamily="18" charset="0"/>
                <a:cs typeface="Times" panose="02020603050405020304" pitchFamily="18" charset="0"/>
              </a:rPr>
              <a:t> __</a:t>
            </a:r>
          </a:p>
        </p:txBody>
      </p:sp>
      <p:sp>
        <p:nvSpPr>
          <p:cNvPr id="139" name="TextBox 138"/>
          <p:cNvSpPr txBox="1"/>
          <p:nvPr/>
        </p:nvSpPr>
        <p:spPr>
          <a:xfrm>
            <a:off x="2846435"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00</a:t>
            </a:r>
          </a:p>
          <a:p>
            <a:r>
              <a:rPr lang="en-US" dirty="0">
                <a:latin typeface="Times" panose="02020603050405020304" pitchFamily="18" charset="0"/>
                <a:cs typeface="Times" panose="02020603050405020304" pitchFamily="18" charset="0"/>
              </a:rPr>
              <a:t>  r</a:t>
            </a:r>
          </a:p>
        </p:txBody>
      </p:sp>
      <p:sp>
        <p:nvSpPr>
          <p:cNvPr id="140" name="TextBox 139"/>
          <p:cNvSpPr txBox="1"/>
          <p:nvPr/>
        </p:nvSpPr>
        <p:spPr>
          <a:xfrm>
            <a:off x="3102075" y="5700262"/>
            <a:ext cx="406906"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11</a:t>
            </a:r>
          </a:p>
          <a:p>
            <a:r>
              <a:rPr lang="en-US" dirty="0">
                <a:latin typeface="Times" panose="02020603050405020304" pitchFamily="18" charset="0"/>
                <a:cs typeface="Times" panose="02020603050405020304" pitchFamily="18" charset="0"/>
              </a:rPr>
              <a:t>  e</a:t>
            </a:r>
          </a:p>
        </p:txBody>
      </p:sp>
      <p:sp>
        <p:nvSpPr>
          <p:cNvPr id="141" name="TextBox 140"/>
          <p:cNvSpPr txBox="1"/>
          <p:nvPr/>
        </p:nvSpPr>
        <p:spPr>
          <a:xfrm>
            <a:off x="3372463" y="5700262"/>
            <a:ext cx="406906"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11</a:t>
            </a:r>
          </a:p>
          <a:p>
            <a:r>
              <a:rPr lang="en-US" dirty="0">
                <a:latin typeface="Times" panose="02020603050405020304" pitchFamily="18" charset="0"/>
                <a:cs typeface="Times" panose="02020603050405020304" pitchFamily="18" charset="0"/>
              </a:rPr>
              <a:t>  e</a:t>
            </a:r>
          </a:p>
        </p:txBody>
      </p:sp>
      <p:sp>
        <p:nvSpPr>
          <p:cNvPr id="142" name="TextBox 141"/>
          <p:cNvSpPr txBox="1"/>
          <p:nvPr/>
        </p:nvSpPr>
        <p:spPr>
          <a:xfrm>
            <a:off x="3642851" y="5700262"/>
            <a:ext cx="415498" cy="646331"/>
          </a:xfrm>
          <a:prstGeom prst="rect">
            <a:avLst/>
          </a:prstGeom>
          <a:noFill/>
        </p:spPr>
        <p:txBody>
          <a:bodyPr wrap="none" rtlCol="0">
            <a:spAutoFit/>
          </a:bodyPr>
          <a:lstStyle/>
          <a:p>
            <a:r>
              <a:rPr lang="en-US" dirty="0">
                <a:latin typeface="Times" panose="02020603050405020304" pitchFamily="18" charset="0"/>
                <a:cs typeface="Times" panose="02020603050405020304" pitchFamily="18" charset="0"/>
              </a:rPr>
              <a:t>10</a:t>
            </a:r>
          </a:p>
          <a:p>
            <a:r>
              <a:rPr lang="en-US" dirty="0">
                <a:latin typeface="Times" panose="02020603050405020304" pitchFamily="18" charset="0"/>
                <a:cs typeface="Times" panose="02020603050405020304" pitchFamily="18" charset="0"/>
              </a:rPr>
              <a:t>  t</a:t>
            </a:r>
          </a:p>
        </p:txBody>
      </p:sp>
      <p:sp>
        <p:nvSpPr>
          <p:cNvPr id="143" name="Rectangle 142"/>
          <p:cNvSpPr/>
          <p:nvPr/>
        </p:nvSpPr>
        <p:spPr>
          <a:xfrm>
            <a:off x="201576" y="4531205"/>
            <a:ext cx="8382000" cy="1015663"/>
          </a:xfrm>
          <a:prstGeom prst="rect">
            <a:avLst/>
          </a:prstGeom>
        </p:spPr>
        <p:txBody>
          <a:bodyPr wrap="square">
            <a:spAutoFit/>
          </a:bodyPr>
          <a:lstStyle/>
          <a:p>
            <a:pPr marL="914400" lvl="1" indent="-457200">
              <a:buFont typeface="+mj-lt"/>
              <a:buAutoNum type="arabicPeriod" startAt="4"/>
              <a:tabLst>
                <a:tab pos="6400800" algn="l"/>
              </a:tabLst>
            </a:pPr>
            <a:r>
              <a:rPr lang="en-US" sz="2000" dirty="0">
                <a:latin typeface="Times"/>
              </a:rPr>
              <a:t>Finally build a string: for “beet </a:t>
            </a:r>
            <a:r>
              <a:rPr lang="en-US" sz="2000" dirty="0" err="1">
                <a:latin typeface="Times"/>
              </a:rPr>
              <a:t>reet</a:t>
            </a:r>
            <a:r>
              <a:rPr lang="en-US" sz="2000" dirty="0">
                <a:latin typeface="Times"/>
              </a:rPr>
              <a:t>”–  01011111001100111110</a:t>
            </a:r>
          </a:p>
          <a:p>
            <a:pPr marL="914400" lvl="1" indent="-457200">
              <a:buFont typeface="+mj-lt"/>
              <a:buAutoNum type="arabicPeriod" startAt="4"/>
              <a:tabLst>
                <a:tab pos="6400800" algn="l"/>
              </a:tabLst>
            </a:pPr>
            <a:r>
              <a:rPr lang="en-US" sz="2000" dirty="0">
                <a:latin typeface="Times"/>
              </a:rPr>
              <a:t>NOTE: each code is unique, i.e., you can decode left-to-right.</a:t>
            </a:r>
          </a:p>
          <a:p>
            <a:pPr lvl="1">
              <a:tabLst>
                <a:tab pos="6400800" algn="l"/>
              </a:tabLst>
            </a:pPr>
            <a:r>
              <a:rPr lang="en-US" sz="2000" dirty="0">
                <a:latin typeface="Times"/>
              </a:rPr>
              <a:t>         </a:t>
            </a:r>
            <a:r>
              <a:rPr lang="en-US" sz="2000" u="sng" dirty="0">
                <a:latin typeface="Times"/>
              </a:rPr>
              <a:t>Example</a:t>
            </a:r>
            <a:r>
              <a:rPr lang="en-US" sz="2000" dirty="0">
                <a:latin typeface="Times"/>
              </a:rPr>
              <a:t>: Decode - 01011111001100111110</a:t>
            </a:r>
            <a:endParaRPr lang="en-US" sz="2000" dirty="0">
              <a:solidFill>
                <a:prstClr val="black"/>
              </a:solidFill>
              <a:latin typeface="Times" panose="02020603050405020304" pitchFamily="18" charset="0"/>
              <a:cs typeface="Times" panose="02020603050405020304" pitchFamily="18" charset="0"/>
            </a:endParaRPr>
          </a:p>
        </p:txBody>
      </p:sp>
      <p:cxnSp>
        <p:nvCxnSpPr>
          <p:cNvPr id="145" name="Straight Connector 144"/>
          <p:cNvCxnSpPr/>
          <p:nvPr/>
        </p:nvCxnSpPr>
        <p:spPr>
          <a:xfrm flipV="1">
            <a:off x="3297379" y="5462586"/>
            <a:ext cx="381001" cy="4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4389290" y="5462586"/>
            <a:ext cx="352425" cy="4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3725139"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flipV="1">
            <a:off x="3958934"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4187966"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V="1">
            <a:off x="4793669"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5045650"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298064" y="5462586"/>
            <a:ext cx="185739"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5540952" y="5462586"/>
            <a:ext cx="185739" cy="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7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6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35" grpId="0"/>
      <p:bldP spid="136" grpId="0"/>
      <p:bldP spid="137" grpId="0"/>
      <p:bldP spid="138" grpId="0"/>
      <p:bldP spid="139" grpId="0"/>
      <p:bldP spid="140" grpId="0"/>
      <p:bldP spid="141" grpId="0"/>
      <p:bldP spid="142" grpId="0"/>
      <p:bldP spid="1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707886"/>
          </a:xfrm>
          <a:prstGeom prst="rect">
            <a:avLst/>
          </a:prstGeom>
        </p:spPr>
        <p:txBody>
          <a:bodyPr wrap="square">
            <a:spAutoFit/>
          </a:bodyPr>
          <a:lstStyle/>
          <a:p>
            <a:pPr marL="914400" lvl="1" indent="-457200">
              <a:tabLst>
                <a:tab pos="6400800" algn="l"/>
              </a:tabLst>
            </a:pPr>
            <a:r>
              <a:rPr lang="en-US" sz="2000" dirty="0">
                <a:latin typeface="Times"/>
              </a:rPr>
              <a:t>A Huffman Tree built from the typical frequency of the letters in the English alphabet looks like this:</a:t>
            </a:r>
          </a:p>
        </p:txBody>
      </p:sp>
      <p:sp>
        <p:nvSpPr>
          <p:cNvPr id="6" name="TextBox 5"/>
          <p:cNvSpPr txBox="1"/>
          <p:nvPr/>
        </p:nvSpPr>
        <p:spPr>
          <a:xfrm>
            <a:off x="431078" y="76200"/>
            <a:ext cx="7470947" cy="523220"/>
          </a:xfrm>
          <a:prstGeom prst="rect">
            <a:avLst/>
          </a:prstGeom>
          <a:noFill/>
        </p:spPr>
        <p:txBody>
          <a:bodyPr wrap="square" rtlCol="0">
            <a:spAutoFit/>
          </a:bodyPr>
          <a:lstStyle/>
          <a:p>
            <a:r>
              <a:rPr lang="en-US" sz="2800" dirty="0"/>
              <a:t>Huffman Trees – English Alphabet</a:t>
            </a:r>
          </a:p>
        </p:txBody>
      </p:sp>
      <p:sp>
        <p:nvSpPr>
          <p:cNvPr id="96" name="Rectangle 95"/>
          <p:cNvSpPr/>
          <p:nvPr/>
        </p:nvSpPr>
        <p:spPr>
          <a:xfrm>
            <a:off x="1059950" y="2093260"/>
            <a:ext cx="41833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97" name="Rectangle 96"/>
          <p:cNvSpPr/>
          <p:nvPr/>
        </p:nvSpPr>
        <p:spPr>
          <a:xfrm>
            <a:off x="367937" y="3852731"/>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t>
            </a:r>
          </a:p>
        </p:txBody>
      </p:sp>
      <p:sp>
        <p:nvSpPr>
          <p:cNvPr id="98" name="Rectangle 97"/>
          <p:cNvSpPr/>
          <p:nvPr/>
        </p:nvSpPr>
        <p:spPr>
          <a:xfrm>
            <a:off x="865019" y="3852731"/>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a:t>
            </a:r>
          </a:p>
        </p:txBody>
      </p:sp>
      <p:cxnSp>
        <p:nvCxnSpPr>
          <p:cNvPr id="99" name="Straight Connector 98"/>
          <p:cNvCxnSpPr>
            <a:stCxn id="78" idx="2"/>
            <a:endCxn id="97" idx="0"/>
          </p:cNvCxnSpPr>
          <p:nvPr/>
        </p:nvCxnSpPr>
        <p:spPr>
          <a:xfrm flipH="1">
            <a:off x="504751" y="3606125"/>
            <a:ext cx="407472" cy="246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78" idx="2"/>
            <a:endCxn id="98" idx="0"/>
          </p:cNvCxnSpPr>
          <p:nvPr/>
        </p:nvCxnSpPr>
        <p:spPr>
          <a:xfrm>
            <a:off x="912223" y="3606125"/>
            <a:ext cx="89610" cy="246606"/>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4416984" y="3309081"/>
            <a:ext cx="390771" cy="3234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sp>
        <p:nvSpPr>
          <p:cNvPr id="57" name="Rectangle 56"/>
          <p:cNvSpPr/>
          <p:nvPr/>
        </p:nvSpPr>
        <p:spPr>
          <a:xfrm>
            <a:off x="556002" y="2642172"/>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t>
            </a:r>
          </a:p>
        </p:txBody>
      </p:sp>
      <p:sp>
        <p:nvSpPr>
          <p:cNvPr id="59" name="Rectangle 58"/>
          <p:cNvSpPr/>
          <p:nvPr/>
        </p:nvSpPr>
        <p:spPr>
          <a:xfrm>
            <a:off x="2390498" y="1528428"/>
            <a:ext cx="365760" cy="3514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66" name="Straight Connector 65"/>
          <p:cNvCxnSpPr>
            <a:stCxn id="96" idx="2"/>
            <a:endCxn id="57" idx="0"/>
          </p:cNvCxnSpPr>
          <p:nvPr/>
        </p:nvCxnSpPr>
        <p:spPr>
          <a:xfrm flipH="1">
            <a:off x="692816" y="2398060"/>
            <a:ext cx="576299" cy="244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59" idx="2"/>
            <a:endCxn id="96" idx="0"/>
          </p:cNvCxnSpPr>
          <p:nvPr/>
        </p:nvCxnSpPr>
        <p:spPr>
          <a:xfrm flipH="1">
            <a:off x="1269115" y="1879900"/>
            <a:ext cx="1304263" cy="213360"/>
          </a:xfrm>
          <a:prstGeom prst="line">
            <a:avLst/>
          </a:prstGeom>
        </p:spPr>
        <p:style>
          <a:lnRef idx="2">
            <a:schemeClr val="accent1"/>
          </a:lnRef>
          <a:fillRef idx="0">
            <a:schemeClr val="accent1"/>
          </a:fillRef>
          <a:effectRef idx="1">
            <a:schemeClr val="accent1"/>
          </a:effectRef>
          <a:fontRef idx="minor">
            <a:schemeClr val="tx1"/>
          </a:fontRef>
        </p:style>
      </p:cxnSp>
      <p:sp>
        <p:nvSpPr>
          <p:cNvPr id="90" name="Rectangle 89"/>
          <p:cNvSpPr/>
          <p:nvPr/>
        </p:nvSpPr>
        <p:spPr>
          <a:xfrm>
            <a:off x="5667521" y="1527476"/>
            <a:ext cx="398000" cy="3219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95" name="Rectangle 94"/>
          <p:cNvSpPr/>
          <p:nvPr/>
        </p:nvSpPr>
        <p:spPr>
          <a:xfrm>
            <a:off x="4594562" y="910168"/>
            <a:ext cx="483325" cy="2823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52" name="Straight Connector 51"/>
          <p:cNvCxnSpPr>
            <a:stCxn id="204" idx="2"/>
            <a:endCxn id="435" idx="0"/>
          </p:cNvCxnSpPr>
          <p:nvPr/>
        </p:nvCxnSpPr>
        <p:spPr>
          <a:xfrm flipH="1">
            <a:off x="3995032" y="2980310"/>
            <a:ext cx="223023" cy="314097"/>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04" idx="2"/>
            <a:endCxn id="56" idx="0"/>
          </p:cNvCxnSpPr>
          <p:nvPr/>
        </p:nvCxnSpPr>
        <p:spPr>
          <a:xfrm>
            <a:off x="4218055" y="2980310"/>
            <a:ext cx="394315" cy="32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95" idx="2"/>
            <a:endCxn id="59" idx="0"/>
          </p:cNvCxnSpPr>
          <p:nvPr/>
        </p:nvCxnSpPr>
        <p:spPr>
          <a:xfrm flipH="1">
            <a:off x="2573378" y="1192515"/>
            <a:ext cx="2262847" cy="33591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95" idx="2"/>
            <a:endCxn id="90" idx="0"/>
          </p:cNvCxnSpPr>
          <p:nvPr/>
        </p:nvCxnSpPr>
        <p:spPr>
          <a:xfrm>
            <a:off x="4836225" y="1192515"/>
            <a:ext cx="1030296" cy="334961"/>
          </a:xfrm>
          <a:prstGeom prst="line">
            <a:avLst/>
          </a:prstGeom>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1423533" y="2642172"/>
            <a:ext cx="387850" cy="2771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75" name="Straight Connector 74"/>
          <p:cNvCxnSpPr>
            <a:stCxn id="96" idx="2"/>
            <a:endCxn id="74" idx="0"/>
          </p:cNvCxnSpPr>
          <p:nvPr/>
        </p:nvCxnSpPr>
        <p:spPr>
          <a:xfrm>
            <a:off x="1269115" y="2398060"/>
            <a:ext cx="348343" cy="244112"/>
          </a:xfrm>
          <a:prstGeom prst="line">
            <a:avLst/>
          </a:prstGeom>
        </p:spPr>
        <p:style>
          <a:lnRef idx="2">
            <a:schemeClr val="accent1"/>
          </a:lnRef>
          <a:fillRef idx="0">
            <a:schemeClr val="accent1"/>
          </a:fillRef>
          <a:effectRef idx="1">
            <a:schemeClr val="accent1"/>
          </a:effectRef>
          <a:fontRef idx="minor">
            <a:schemeClr val="tx1"/>
          </a:fontRef>
        </p:style>
      </p:cxnSp>
      <p:sp>
        <p:nvSpPr>
          <p:cNvPr id="78" name="Rectangle 77"/>
          <p:cNvSpPr/>
          <p:nvPr/>
        </p:nvSpPr>
        <p:spPr>
          <a:xfrm>
            <a:off x="757646" y="3335478"/>
            <a:ext cx="309154" cy="2706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79" name="Rectangle 78"/>
          <p:cNvSpPr/>
          <p:nvPr/>
        </p:nvSpPr>
        <p:spPr>
          <a:xfrm>
            <a:off x="1750420" y="3312618"/>
            <a:ext cx="333103" cy="3163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80" name="Straight Connector 79"/>
          <p:cNvCxnSpPr>
            <a:stCxn id="74" idx="2"/>
            <a:endCxn id="78" idx="0"/>
          </p:cNvCxnSpPr>
          <p:nvPr/>
        </p:nvCxnSpPr>
        <p:spPr>
          <a:xfrm flipH="1">
            <a:off x="912223" y="2919350"/>
            <a:ext cx="705235" cy="416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4" idx="2"/>
            <a:endCxn id="79" idx="0"/>
          </p:cNvCxnSpPr>
          <p:nvPr/>
        </p:nvCxnSpPr>
        <p:spPr>
          <a:xfrm>
            <a:off x="1617458" y="2919350"/>
            <a:ext cx="299514" cy="393268"/>
          </a:xfrm>
          <a:prstGeom prst="line">
            <a:avLst/>
          </a:prstGeom>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1437607" y="3852731"/>
            <a:ext cx="273627" cy="314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cxnSp>
        <p:nvCxnSpPr>
          <p:cNvPr id="104" name="Straight Connector 103"/>
          <p:cNvCxnSpPr>
            <a:stCxn id="79" idx="2"/>
            <a:endCxn id="91" idx="0"/>
          </p:cNvCxnSpPr>
          <p:nvPr/>
        </p:nvCxnSpPr>
        <p:spPr>
          <a:xfrm flipH="1">
            <a:off x="1574421" y="3628985"/>
            <a:ext cx="342551" cy="223746"/>
          </a:xfrm>
          <a:prstGeom prst="line">
            <a:avLst/>
          </a:prstGeom>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2020070" y="3840825"/>
            <a:ext cx="28117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09" name="Straight Connector 108"/>
          <p:cNvCxnSpPr>
            <a:stCxn id="79" idx="2"/>
            <a:endCxn id="107" idx="0"/>
          </p:cNvCxnSpPr>
          <p:nvPr/>
        </p:nvCxnSpPr>
        <p:spPr>
          <a:xfrm>
            <a:off x="1916972" y="3628985"/>
            <a:ext cx="243683" cy="211840"/>
          </a:xfrm>
          <a:prstGeom prst="line">
            <a:avLst/>
          </a:prstGeom>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1569629" y="4466126"/>
            <a:ext cx="298360" cy="3404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a:t>
            </a:r>
          </a:p>
        </p:txBody>
      </p:sp>
      <p:sp>
        <p:nvSpPr>
          <p:cNvPr id="113" name="Rectangle 112"/>
          <p:cNvSpPr/>
          <p:nvPr/>
        </p:nvSpPr>
        <p:spPr>
          <a:xfrm>
            <a:off x="2286000" y="4486878"/>
            <a:ext cx="313509" cy="2989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14" name="Straight Connector 113"/>
          <p:cNvCxnSpPr>
            <a:stCxn id="107" idx="2"/>
            <a:endCxn id="113" idx="0"/>
          </p:cNvCxnSpPr>
          <p:nvPr/>
        </p:nvCxnSpPr>
        <p:spPr>
          <a:xfrm>
            <a:off x="2160655" y="4178963"/>
            <a:ext cx="282100" cy="307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07" idx="2"/>
            <a:endCxn id="112" idx="0"/>
          </p:cNvCxnSpPr>
          <p:nvPr/>
        </p:nvCxnSpPr>
        <p:spPr>
          <a:xfrm flipH="1">
            <a:off x="1718809" y="4178963"/>
            <a:ext cx="441846" cy="287163"/>
          </a:xfrm>
          <a:prstGeom prst="line">
            <a:avLst/>
          </a:prstGeom>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a:off x="1907176" y="5008454"/>
            <a:ext cx="352697" cy="2394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22" name="Straight Connector 121"/>
          <p:cNvCxnSpPr>
            <a:stCxn id="113" idx="2"/>
            <a:endCxn id="121" idx="0"/>
          </p:cNvCxnSpPr>
          <p:nvPr/>
        </p:nvCxnSpPr>
        <p:spPr>
          <a:xfrm flipH="1">
            <a:off x="2083525" y="4785827"/>
            <a:ext cx="359230" cy="222627"/>
          </a:xfrm>
          <a:prstGeom prst="line">
            <a:avLst/>
          </a:prstGeom>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1112520" y="5427962"/>
            <a:ext cx="304800" cy="3228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30" name="Rectangle 129"/>
          <p:cNvSpPr/>
          <p:nvPr/>
        </p:nvSpPr>
        <p:spPr>
          <a:xfrm>
            <a:off x="2453640" y="5458442"/>
            <a:ext cx="335280" cy="3076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31" name="Straight Connector 130"/>
          <p:cNvCxnSpPr>
            <a:stCxn id="113" idx="2"/>
            <a:endCxn id="437" idx="0"/>
          </p:cNvCxnSpPr>
          <p:nvPr/>
        </p:nvCxnSpPr>
        <p:spPr>
          <a:xfrm>
            <a:off x="2442755" y="4785827"/>
            <a:ext cx="391146" cy="1965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21" idx="2"/>
            <a:endCxn id="129" idx="0"/>
          </p:cNvCxnSpPr>
          <p:nvPr/>
        </p:nvCxnSpPr>
        <p:spPr>
          <a:xfrm flipH="1">
            <a:off x="1264920" y="5247940"/>
            <a:ext cx="818605" cy="1800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2"/>
            <a:endCxn id="130" idx="0"/>
          </p:cNvCxnSpPr>
          <p:nvPr/>
        </p:nvCxnSpPr>
        <p:spPr>
          <a:xfrm>
            <a:off x="2083525" y="5247940"/>
            <a:ext cx="537755" cy="2105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8" name="Straight Connector 167"/>
          <p:cNvCxnSpPr>
            <a:stCxn id="129" idx="2"/>
            <a:endCxn id="448" idx="0"/>
          </p:cNvCxnSpPr>
          <p:nvPr/>
        </p:nvCxnSpPr>
        <p:spPr>
          <a:xfrm flipH="1">
            <a:off x="593220" y="5750860"/>
            <a:ext cx="671700" cy="236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129" idx="2"/>
            <a:endCxn id="449" idx="0"/>
          </p:cNvCxnSpPr>
          <p:nvPr/>
        </p:nvCxnSpPr>
        <p:spPr>
          <a:xfrm>
            <a:off x="1264920" y="5750860"/>
            <a:ext cx="181740" cy="236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30" idx="2"/>
            <a:endCxn id="450" idx="0"/>
          </p:cNvCxnSpPr>
          <p:nvPr/>
        </p:nvCxnSpPr>
        <p:spPr>
          <a:xfrm flipH="1">
            <a:off x="2330580" y="5766100"/>
            <a:ext cx="290700" cy="2212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30" idx="2"/>
            <a:endCxn id="451" idx="0"/>
          </p:cNvCxnSpPr>
          <p:nvPr/>
        </p:nvCxnSpPr>
        <p:spPr>
          <a:xfrm>
            <a:off x="2621280" y="5766100"/>
            <a:ext cx="501780" cy="221250"/>
          </a:xfrm>
          <a:prstGeom prst="line">
            <a:avLst/>
          </a:prstGeom>
        </p:spPr>
        <p:style>
          <a:lnRef idx="2">
            <a:schemeClr val="accent1"/>
          </a:lnRef>
          <a:fillRef idx="0">
            <a:schemeClr val="accent1"/>
          </a:fillRef>
          <a:effectRef idx="1">
            <a:schemeClr val="accent1"/>
          </a:effectRef>
          <a:fontRef idx="minor">
            <a:schemeClr val="tx1"/>
          </a:fontRef>
        </p:style>
      </p:cxnSp>
      <p:sp>
        <p:nvSpPr>
          <p:cNvPr id="197" name="Rectangle 196"/>
          <p:cNvSpPr/>
          <p:nvPr/>
        </p:nvSpPr>
        <p:spPr>
          <a:xfrm>
            <a:off x="3361190" y="2090402"/>
            <a:ext cx="387850" cy="3076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198" name="Rectangle 197"/>
          <p:cNvSpPr/>
          <p:nvPr/>
        </p:nvSpPr>
        <p:spPr>
          <a:xfrm>
            <a:off x="7578055"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p>
        </p:txBody>
      </p:sp>
      <p:sp>
        <p:nvSpPr>
          <p:cNvPr id="199" name="Rectangle 198"/>
          <p:cNvSpPr/>
          <p:nvPr/>
        </p:nvSpPr>
        <p:spPr>
          <a:xfrm>
            <a:off x="8414771"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a:t>
            </a:r>
          </a:p>
        </p:txBody>
      </p:sp>
      <p:cxnSp>
        <p:nvCxnSpPr>
          <p:cNvPr id="200" name="Straight Connector 199"/>
          <p:cNvCxnSpPr>
            <a:stCxn id="367" idx="2"/>
            <a:endCxn id="198" idx="0"/>
          </p:cNvCxnSpPr>
          <p:nvPr/>
        </p:nvCxnSpPr>
        <p:spPr>
          <a:xfrm flipH="1">
            <a:off x="7740197" y="4160947"/>
            <a:ext cx="356589" cy="2990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367" idx="2"/>
            <a:endCxn id="199" idx="0"/>
          </p:cNvCxnSpPr>
          <p:nvPr/>
        </p:nvCxnSpPr>
        <p:spPr>
          <a:xfrm>
            <a:off x="8096786" y="4160947"/>
            <a:ext cx="480127" cy="299011"/>
          </a:xfrm>
          <a:prstGeom prst="line">
            <a:avLst/>
          </a:prstGeom>
        </p:spPr>
        <p:style>
          <a:lnRef idx="2">
            <a:schemeClr val="accent1"/>
          </a:lnRef>
          <a:fillRef idx="0">
            <a:schemeClr val="accent1"/>
          </a:fillRef>
          <a:effectRef idx="1">
            <a:schemeClr val="accent1"/>
          </a:effectRef>
          <a:fontRef idx="minor">
            <a:schemeClr val="tx1"/>
          </a:fontRef>
        </p:style>
      </p:cxnSp>
      <p:sp>
        <p:nvSpPr>
          <p:cNvPr id="202" name="Rectangle 201"/>
          <p:cNvSpPr/>
          <p:nvPr/>
        </p:nvSpPr>
        <p:spPr>
          <a:xfrm>
            <a:off x="3088020" y="2642172"/>
            <a:ext cx="380169" cy="3371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203" name="Straight Connector 202"/>
          <p:cNvCxnSpPr>
            <a:stCxn id="197" idx="2"/>
            <a:endCxn id="202" idx="0"/>
          </p:cNvCxnSpPr>
          <p:nvPr/>
        </p:nvCxnSpPr>
        <p:spPr>
          <a:xfrm flipH="1">
            <a:off x="3278105" y="2398060"/>
            <a:ext cx="277010" cy="244112"/>
          </a:xfrm>
          <a:prstGeom prst="line">
            <a:avLst/>
          </a:prstGeom>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4016510"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205" name="Straight Connector 204"/>
          <p:cNvCxnSpPr>
            <a:stCxn id="197" idx="2"/>
            <a:endCxn id="204" idx="0"/>
          </p:cNvCxnSpPr>
          <p:nvPr/>
        </p:nvCxnSpPr>
        <p:spPr>
          <a:xfrm>
            <a:off x="3555115" y="2398060"/>
            <a:ext cx="662940" cy="244112"/>
          </a:xfrm>
          <a:prstGeom prst="line">
            <a:avLst/>
          </a:prstGeom>
        </p:spPr>
        <p:style>
          <a:lnRef idx="2">
            <a:schemeClr val="accent1"/>
          </a:lnRef>
          <a:fillRef idx="0">
            <a:schemeClr val="accent1"/>
          </a:fillRef>
          <a:effectRef idx="1">
            <a:schemeClr val="accent1"/>
          </a:effectRef>
          <a:fontRef idx="minor">
            <a:schemeClr val="tx1"/>
          </a:fontRef>
        </p:style>
      </p:cxnSp>
      <p:sp>
        <p:nvSpPr>
          <p:cNvPr id="210" name="Rectangle 209"/>
          <p:cNvSpPr/>
          <p:nvPr/>
        </p:nvSpPr>
        <p:spPr>
          <a:xfrm>
            <a:off x="8583873" y="3841390"/>
            <a:ext cx="272744" cy="337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cxnSp>
        <p:nvCxnSpPr>
          <p:cNvPr id="211" name="Straight Connector 210"/>
          <p:cNvCxnSpPr>
            <a:stCxn id="363" idx="2"/>
            <a:endCxn id="210" idx="0"/>
          </p:cNvCxnSpPr>
          <p:nvPr/>
        </p:nvCxnSpPr>
        <p:spPr>
          <a:xfrm>
            <a:off x="8559268" y="3623179"/>
            <a:ext cx="160977" cy="2182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4" name="Straight Connector 213"/>
          <p:cNvCxnSpPr>
            <a:stCxn id="59" idx="2"/>
            <a:endCxn id="197" idx="0"/>
          </p:cNvCxnSpPr>
          <p:nvPr/>
        </p:nvCxnSpPr>
        <p:spPr>
          <a:xfrm>
            <a:off x="2573378" y="1879900"/>
            <a:ext cx="981737" cy="210502"/>
          </a:xfrm>
          <a:prstGeom prst="line">
            <a:avLst/>
          </a:prstGeom>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2503715" y="3861440"/>
            <a:ext cx="354181" cy="296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a:t>
            </a:r>
          </a:p>
        </p:txBody>
      </p:sp>
      <p:sp>
        <p:nvSpPr>
          <p:cNvPr id="219" name="Rectangle 218"/>
          <p:cNvSpPr/>
          <p:nvPr/>
        </p:nvSpPr>
        <p:spPr>
          <a:xfrm>
            <a:off x="3042163" y="3861440"/>
            <a:ext cx="354181" cy="296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220" name="Straight Connector 219"/>
          <p:cNvCxnSpPr>
            <a:stCxn id="222" idx="2"/>
            <a:endCxn id="218" idx="0"/>
          </p:cNvCxnSpPr>
          <p:nvPr/>
        </p:nvCxnSpPr>
        <p:spPr>
          <a:xfrm flipH="1">
            <a:off x="2680806" y="3607961"/>
            <a:ext cx="147302" cy="2534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 name="Straight Connector 220"/>
          <p:cNvCxnSpPr>
            <a:stCxn id="222" idx="2"/>
            <a:endCxn id="219" idx="0"/>
          </p:cNvCxnSpPr>
          <p:nvPr/>
        </p:nvCxnSpPr>
        <p:spPr>
          <a:xfrm>
            <a:off x="2828108" y="3607961"/>
            <a:ext cx="391146" cy="253479"/>
          </a:xfrm>
          <a:prstGeom prst="line">
            <a:avLst/>
          </a:prstGeom>
        </p:spPr>
        <p:style>
          <a:lnRef idx="2">
            <a:schemeClr val="accent1"/>
          </a:lnRef>
          <a:fillRef idx="0">
            <a:schemeClr val="accent1"/>
          </a:fillRef>
          <a:effectRef idx="1">
            <a:schemeClr val="accent1"/>
          </a:effectRef>
          <a:fontRef idx="minor">
            <a:schemeClr val="tx1"/>
          </a:fontRef>
        </p:style>
      </p:cxnSp>
      <p:sp>
        <p:nvSpPr>
          <p:cNvPr id="222" name="Rectangle 221"/>
          <p:cNvSpPr/>
          <p:nvPr/>
        </p:nvSpPr>
        <p:spPr>
          <a:xfrm>
            <a:off x="2651759" y="3333641"/>
            <a:ext cx="352698" cy="2743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225" name="Straight Connector 224"/>
          <p:cNvCxnSpPr>
            <a:stCxn id="202" idx="2"/>
            <a:endCxn id="222" idx="0"/>
          </p:cNvCxnSpPr>
          <p:nvPr/>
        </p:nvCxnSpPr>
        <p:spPr>
          <a:xfrm flipH="1">
            <a:off x="2828108" y="2979357"/>
            <a:ext cx="449997" cy="3542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9" name="Straight Connector 228"/>
          <p:cNvCxnSpPr>
            <a:stCxn id="202" idx="2"/>
            <a:endCxn id="440" idx="0"/>
          </p:cNvCxnSpPr>
          <p:nvPr/>
        </p:nvCxnSpPr>
        <p:spPr>
          <a:xfrm>
            <a:off x="3278105" y="2979357"/>
            <a:ext cx="221162" cy="315050"/>
          </a:xfrm>
          <a:prstGeom prst="line">
            <a:avLst/>
          </a:prstGeom>
        </p:spPr>
        <p:style>
          <a:lnRef idx="2">
            <a:schemeClr val="accent1"/>
          </a:lnRef>
          <a:fillRef idx="0">
            <a:schemeClr val="accent1"/>
          </a:fillRef>
          <a:effectRef idx="1">
            <a:schemeClr val="accent1"/>
          </a:effectRef>
          <a:fontRef idx="minor">
            <a:schemeClr val="tx1"/>
          </a:fontRef>
        </p:style>
      </p:cxnSp>
      <p:sp>
        <p:nvSpPr>
          <p:cNvPr id="302" name="Rectangle 301"/>
          <p:cNvSpPr/>
          <p:nvPr/>
        </p:nvSpPr>
        <p:spPr>
          <a:xfrm>
            <a:off x="4978058" y="3309081"/>
            <a:ext cx="390771" cy="3234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a:t>
            </a:r>
          </a:p>
        </p:txBody>
      </p:sp>
      <p:sp>
        <p:nvSpPr>
          <p:cNvPr id="303" name="Rectangle 302"/>
          <p:cNvSpPr/>
          <p:nvPr/>
        </p:nvSpPr>
        <p:spPr>
          <a:xfrm>
            <a:off x="5669274" y="3311507"/>
            <a:ext cx="347473" cy="318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a:t>
            </a:r>
            <a:endParaRPr lang="en-US" dirty="0"/>
          </a:p>
        </p:txBody>
      </p:sp>
      <p:sp>
        <p:nvSpPr>
          <p:cNvPr id="304" name="Rectangle 303"/>
          <p:cNvSpPr/>
          <p:nvPr/>
        </p:nvSpPr>
        <p:spPr>
          <a:xfrm>
            <a:off x="5068070" y="2120882"/>
            <a:ext cx="387850" cy="3076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05" name="Rectangle 304"/>
          <p:cNvSpPr/>
          <p:nvPr/>
        </p:nvSpPr>
        <p:spPr>
          <a:xfrm>
            <a:off x="5790877"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06" name="Straight Connector 305"/>
          <p:cNvCxnSpPr>
            <a:stCxn id="304" idx="2"/>
            <a:endCxn id="305" idx="0"/>
          </p:cNvCxnSpPr>
          <p:nvPr/>
        </p:nvCxnSpPr>
        <p:spPr>
          <a:xfrm>
            <a:off x="5261995" y="2428540"/>
            <a:ext cx="730427" cy="213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7" name="Straight Connector 306"/>
          <p:cNvCxnSpPr>
            <a:stCxn id="90" idx="2"/>
            <a:endCxn id="304" idx="0"/>
          </p:cNvCxnSpPr>
          <p:nvPr/>
        </p:nvCxnSpPr>
        <p:spPr>
          <a:xfrm flipH="1">
            <a:off x="5261995" y="1849420"/>
            <a:ext cx="604526" cy="271462"/>
          </a:xfrm>
          <a:prstGeom prst="line">
            <a:avLst/>
          </a:prstGeom>
        </p:spPr>
        <p:style>
          <a:lnRef idx="2">
            <a:schemeClr val="accent1"/>
          </a:lnRef>
          <a:fillRef idx="0">
            <a:schemeClr val="accent1"/>
          </a:fillRef>
          <a:effectRef idx="1">
            <a:schemeClr val="accent1"/>
          </a:effectRef>
          <a:fontRef idx="minor">
            <a:schemeClr val="tx1"/>
          </a:fontRef>
        </p:style>
      </p:cxnSp>
      <p:sp>
        <p:nvSpPr>
          <p:cNvPr id="317" name="Rectangle 316"/>
          <p:cNvSpPr/>
          <p:nvPr/>
        </p:nvSpPr>
        <p:spPr>
          <a:xfrm>
            <a:off x="4903087" y="2642172"/>
            <a:ext cx="387372" cy="3286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318" name="Straight Connector 317"/>
          <p:cNvCxnSpPr>
            <a:stCxn id="304" idx="2"/>
            <a:endCxn id="317" idx="0"/>
          </p:cNvCxnSpPr>
          <p:nvPr/>
        </p:nvCxnSpPr>
        <p:spPr>
          <a:xfrm flipH="1">
            <a:off x="5096773" y="2428540"/>
            <a:ext cx="165222" cy="213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2" name="Straight Connector 321"/>
          <p:cNvCxnSpPr>
            <a:stCxn id="305" idx="2"/>
            <a:endCxn id="302" idx="0"/>
          </p:cNvCxnSpPr>
          <p:nvPr/>
        </p:nvCxnSpPr>
        <p:spPr>
          <a:xfrm flipH="1">
            <a:off x="5173444" y="2980310"/>
            <a:ext cx="818978" cy="32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3" name="Straight Connector 322"/>
          <p:cNvCxnSpPr>
            <a:stCxn id="305" idx="2"/>
            <a:endCxn id="303" idx="0"/>
          </p:cNvCxnSpPr>
          <p:nvPr/>
        </p:nvCxnSpPr>
        <p:spPr>
          <a:xfrm flipH="1">
            <a:off x="5843011" y="2980310"/>
            <a:ext cx="149411" cy="331197"/>
          </a:xfrm>
          <a:prstGeom prst="line">
            <a:avLst/>
          </a:prstGeom>
        </p:spPr>
        <p:style>
          <a:lnRef idx="2">
            <a:schemeClr val="accent1"/>
          </a:lnRef>
          <a:fillRef idx="0">
            <a:schemeClr val="accent1"/>
          </a:fillRef>
          <a:effectRef idx="1">
            <a:schemeClr val="accent1"/>
          </a:effectRef>
          <a:fontRef idx="minor">
            <a:schemeClr val="tx1"/>
          </a:fontRef>
        </p:style>
      </p:cxnSp>
      <p:sp>
        <p:nvSpPr>
          <p:cNvPr id="332" name="Rectangle 331"/>
          <p:cNvSpPr/>
          <p:nvPr/>
        </p:nvSpPr>
        <p:spPr>
          <a:xfrm>
            <a:off x="7065965" y="2121836"/>
            <a:ext cx="398000" cy="3219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333" name="Straight Connector 332"/>
          <p:cNvCxnSpPr>
            <a:stCxn id="90" idx="2"/>
            <a:endCxn id="332" idx="0"/>
          </p:cNvCxnSpPr>
          <p:nvPr/>
        </p:nvCxnSpPr>
        <p:spPr>
          <a:xfrm>
            <a:off x="5866521" y="1849420"/>
            <a:ext cx="1398444" cy="27241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6" name="Straight Connector 345"/>
          <p:cNvCxnSpPr>
            <a:stCxn id="332" idx="2"/>
            <a:endCxn id="350" idx="0"/>
          </p:cNvCxnSpPr>
          <p:nvPr/>
        </p:nvCxnSpPr>
        <p:spPr>
          <a:xfrm flipH="1">
            <a:off x="7080990" y="2443780"/>
            <a:ext cx="183975" cy="1983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7" name="Straight Connector 346"/>
          <p:cNvCxnSpPr>
            <a:stCxn id="332" idx="2"/>
            <a:endCxn id="354" idx="0"/>
          </p:cNvCxnSpPr>
          <p:nvPr/>
        </p:nvCxnSpPr>
        <p:spPr>
          <a:xfrm>
            <a:off x="7264965" y="2443780"/>
            <a:ext cx="988054" cy="198392"/>
          </a:xfrm>
          <a:prstGeom prst="line">
            <a:avLst/>
          </a:prstGeom>
        </p:spPr>
        <p:style>
          <a:lnRef idx="2">
            <a:schemeClr val="accent1"/>
          </a:lnRef>
          <a:fillRef idx="0">
            <a:schemeClr val="accent1"/>
          </a:fillRef>
          <a:effectRef idx="1">
            <a:schemeClr val="accent1"/>
          </a:effectRef>
          <a:fontRef idx="minor">
            <a:schemeClr val="tx1"/>
          </a:fontRef>
        </p:style>
      </p:cxnSp>
      <p:sp>
        <p:nvSpPr>
          <p:cNvPr id="350" name="Rectangle 349"/>
          <p:cNvSpPr/>
          <p:nvPr/>
        </p:nvSpPr>
        <p:spPr>
          <a:xfrm>
            <a:off x="6879445"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54" name="Rectangle 353"/>
          <p:cNvSpPr/>
          <p:nvPr/>
        </p:nvSpPr>
        <p:spPr>
          <a:xfrm>
            <a:off x="8051474" y="264217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58" name="Rectangle 357"/>
          <p:cNvSpPr/>
          <p:nvPr/>
        </p:nvSpPr>
        <p:spPr>
          <a:xfrm>
            <a:off x="7817536" y="3294407"/>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359" name="Straight Connector 358"/>
          <p:cNvCxnSpPr>
            <a:stCxn id="354" idx="2"/>
            <a:endCxn id="358" idx="0"/>
          </p:cNvCxnSpPr>
          <p:nvPr/>
        </p:nvCxnSpPr>
        <p:spPr>
          <a:xfrm flipH="1">
            <a:off x="7979678" y="2980310"/>
            <a:ext cx="273341" cy="314097"/>
          </a:xfrm>
          <a:prstGeom prst="line">
            <a:avLst/>
          </a:prstGeom>
        </p:spPr>
        <p:style>
          <a:lnRef idx="2">
            <a:schemeClr val="accent1"/>
          </a:lnRef>
          <a:fillRef idx="0">
            <a:schemeClr val="accent1"/>
          </a:fillRef>
          <a:effectRef idx="1">
            <a:schemeClr val="accent1"/>
          </a:effectRef>
          <a:fontRef idx="minor">
            <a:schemeClr val="tx1"/>
          </a:fontRef>
        </p:style>
      </p:cxnSp>
      <p:sp>
        <p:nvSpPr>
          <p:cNvPr id="363" name="Rectangle 362"/>
          <p:cNvSpPr/>
          <p:nvPr/>
        </p:nvSpPr>
        <p:spPr>
          <a:xfrm>
            <a:off x="8392546" y="3318424"/>
            <a:ext cx="333443" cy="3047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64" name="Straight Connector 363"/>
          <p:cNvCxnSpPr>
            <a:stCxn id="354" idx="2"/>
            <a:endCxn id="363" idx="0"/>
          </p:cNvCxnSpPr>
          <p:nvPr/>
        </p:nvCxnSpPr>
        <p:spPr>
          <a:xfrm>
            <a:off x="8253019" y="2980310"/>
            <a:ext cx="306249" cy="338114"/>
          </a:xfrm>
          <a:prstGeom prst="line">
            <a:avLst/>
          </a:prstGeom>
        </p:spPr>
        <p:style>
          <a:lnRef idx="2">
            <a:schemeClr val="accent1"/>
          </a:lnRef>
          <a:fillRef idx="0">
            <a:schemeClr val="accent1"/>
          </a:fillRef>
          <a:effectRef idx="1">
            <a:schemeClr val="accent1"/>
          </a:effectRef>
          <a:fontRef idx="minor">
            <a:schemeClr val="tx1"/>
          </a:fontRef>
        </p:style>
      </p:cxnSp>
      <p:sp>
        <p:nvSpPr>
          <p:cNvPr id="367" name="Rectangle 366"/>
          <p:cNvSpPr/>
          <p:nvPr/>
        </p:nvSpPr>
        <p:spPr>
          <a:xfrm>
            <a:off x="7942217" y="3858841"/>
            <a:ext cx="309138" cy="3021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68" name="Straight Connector 367"/>
          <p:cNvCxnSpPr>
            <a:stCxn id="363" idx="2"/>
            <a:endCxn id="367" idx="0"/>
          </p:cNvCxnSpPr>
          <p:nvPr/>
        </p:nvCxnSpPr>
        <p:spPr>
          <a:xfrm flipH="1">
            <a:off x="8096786" y="3623179"/>
            <a:ext cx="462482" cy="235662"/>
          </a:xfrm>
          <a:prstGeom prst="line">
            <a:avLst/>
          </a:prstGeom>
        </p:spPr>
        <p:style>
          <a:lnRef idx="2">
            <a:schemeClr val="accent1"/>
          </a:lnRef>
          <a:fillRef idx="0">
            <a:schemeClr val="accent1"/>
          </a:fillRef>
          <a:effectRef idx="1">
            <a:schemeClr val="accent1"/>
          </a:effectRef>
          <a:fontRef idx="minor">
            <a:schemeClr val="tx1"/>
          </a:fontRef>
        </p:style>
      </p:cxnSp>
      <p:sp>
        <p:nvSpPr>
          <p:cNvPr id="382" name="Rectangle 381"/>
          <p:cNvSpPr/>
          <p:nvPr/>
        </p:nvSpPr>
        <p:spPr>
          <a:xfrm>
            <a:off x="6567388" y="3301732"/>
            <a:ext cx="403090" cy="338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83" name="Rectangle 382"/>
          <p:cNvSpPr/>
          <p:nvPr/>
        </p:nvSpPr>
        <p:spPr>
          <a:xfrm>
            <a:off x="7119256" y="3307515"/>
            <a:ext cx="391887" cy="326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a:t>
            </a:r>
          </a:p>
        </p:txBody>
      </p:sp>
      <p:cxnSp>
        <p:nvCxnSpPr>
          <p:cNvPr id="384" name="Straight Connector 383"/>
          <p:cNvCxnSpPr>
            <a:stCxn id="350" idx="2"/>
            <a:endCxn id="382" idx="0"/>
          </p:cNvCxnSpPr>
          <p:nvPr/>
        </p:nvCxnSpPr>
        <p:spPr>
          <a:xfrm flipH="1">
            <a:off x="6768933" y="2980310"/>
            <a:ext cx="312057" cy="3214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5" name="Straight Connector 384"/>
          <p:cNvCxnSpPr>
            <a:stCxn id="350" idx="2"/>
            <a:endCxn id="383" idx="0"/>
          </p:cNvCxnSpPr>
          <p:nvPr/>
        </p:nvCxnSpPr>
        <p:spPr>
          <a:xfrm>
            <a:off x="7080990" y="2980310"/>
            <a:ext cx="234210" cy="327205"/>
          </a:xfrm>
          <a:prstGeom prst="line">
            <a:avLst/>
          </a:prstGeom>
        </p:spPr>
        <p:style>
          <a:lnRef idx="2">
            <a:schemeClr val="accent1"/>
          </a:lnRef>
          <a:fillRef idx="0">
            <a:schemeClr val="accent1"/>
          </a:fillRef>
          <a:effectRef idx="1">
            <a:schemeClr val="accent1"/>
          </a:effectRef>
          <a:fontRef idx="minor">
            <a:schemeClr val="tx1"/>
          </a:fontRef>
        </p:style>
      </p:cxnSp>
      <p:sp>
        <p:nvSpPr>
          <p:cNvPr id="395" name="Rectangle 394"/>
          <p:cNvSpPr/>
          <p:nvPr/>
        </p:nvSpPr>
        <p:spPr>
          <a:xfrm>
            <a:off x="6204856" y="3884241"/>
            <a:ext cx="308421" cy="2513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cxnSp>
        <p:nvCxnSpPr>
          <p:cNvPr id="397" name="Straight Connector 396"/>
          <p:cNvCxnSpPr>
            <a:stCxn id="382" idx="2"/>
            <a:endCxn id="395" idx="0"/>
          </p:cNvCxnSpPr>
          <p:nvPr/>
        </p:nvCxnSpPr>
        <p:spPr>
          <a:xfrm flipH="1">
            <a:off x="6359067" y="3639870"/>
            <a:ext cx="409866" cy="244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8" name="Straight Connector 397"/>
          <p:cNvCxnSpPr>
            <a:stCxn id="382" idx="2"/>
            <a:endCxn id="444" idx="0"/>
          </p:cNvCxnSpPr>
          <p:nvPr/>
        </p:nvCxnSpPr>
        <p:spPr>
          <a:xfrm>
            <a:off x="6768933" y="3639870"/>
            <a:ext cx="382981" cy="226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05" name="Straight Connector 404"/>
          <p:cNvCxnSpPr>
            <a:stCxn id="395" idx="2"/>
            <a:endCxn id="445" idx="0"/>
          </p:cNvCxnSpPr>
          <p:nvPr/>
        </p:nvCxnSpPr>
        <p:spPr>
          <a:xfrm flipH="1">
            <a:off x="6007190" y="4135547"/>
            <a:ext cx="351877" cy="324411"/>
          </a:xfrm>
          <a:prstGeom prst="line">
            <a:avLst/>
          </a:prstGeom>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395" idx="2"/>
            <a:endCxn id="446" idx="0"/>
          </p:cNvCxnSpPr>
          <p:nvPr/>
        </p:nvCxnSpPr>
        <p:spPr>
          <a:xfrm>
            <a:off x="6359067" y="4135547"/>
            <a:ext cx="223583" cy="324411"/>
          </a:xfrm>
          <a:prstGeom prst="line">
            <a:avLst/>
          </a:prstGeom>
        </p:spPr>
        <p:style>
          <a:lnRef idx="2">
            <a:schemeClr val="accent1"/>
          </a:lnRef>
          <a:fillRef idx="0">
            <a:schemeClr val="accent1"/>
          </a:fillRef>
          <a:effectRef idx="1">
            <a:schemeClr val="accent1"/>
          </a:effectRef>
          <a:fontRef idx="minor">
            <a:schemeClr val="tx1"/>
          </a:fontRef>
        </p:style>
      </p:cxnSp>
      <p:sp>
        <p:nvSpPr>
          <p:cNvPr id="435" name="Rectangle 434"/>
          <p:cNvSpPr/>
          <p:nvPr/>
        </p:nvSpPr>
        <p:spPr>
          <a:xfrm>
            <a:off x="3832890" y="3294407"/>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a:t>
            </a:r>
          </a:p>
        </p:txBody>
      </p:sp>
      <p:sp>
        <p:nvSpPr>
          <p:cNvPr id="437" name="Rectangle 436"/>
          <p:cNvSpPr/>
          <p:nvPr/>
        </p:nvSpPr>
        <p:spPr>
          <a:xfrm>
            <a:off x="2676406" y="4982328"/>
            <a:ext cx="314989" cy="3018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k</a:t>
            </a:r>
          </a:p>
        </p:txBody>
      </p:sp>
      <p:sp>
        <p:nvSpPr>
          <p:cNvPr id="440" name="Rectangle 439"/>
          <p:cNvSpPr/>
          <p:nvPr/>
        </p:nvSpPr>
        <p:spPr>
          <a:xfrm>
            <a:off x="3337125" y="3294407"/>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sp>
        <p:nvSpPr>
          <p:cNvPr id="444" name="Rectangle 443"/>
          <p:cNvSpPr/>
          <p:nvPr/>
        </p:nvSpPr>
        <p:spPr>
          <a:xfrm>
            <a:off x="7014753" y="3866203"/>
            <a:ext cx="274321" cy="287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a:t>
            </a:r>
          </a:p>
        </p:txBody>
      </p:sp>
      <p:sp>
        <p:nvSpPr>
          <p:cNvPr id="445" name="Rectangle 444"/>
          <p:cNvSpPr/>
          <p:nvPr/>
        </p:nvSpPr>
        <p:spPr>
          <a:xfrm>
            <a:off x="5845048"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446" name="Rectangle 445"/>
          <p:cNvSpPr/>
          <p:nvPr/>
        </p:nvSpPr>
        <p:spPr>
          <a:xfrm>
            <a:off x="6420508" y="4459958"/>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
            </a:r>
          </a:p>
        </p:txBody>
      </p:sp>
      <p:sp>
        <p:nvSpPr>
          <p:cNvPr id="448" name="Rectangle 447"/>
          <p:cNvSpPr/>
          <p:nvPr/>
        </p:nvSpPr>
        <p:spPr>
          <a:xfrm>
            <a:off x="43107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z</a:t>
            </a:r>
          </a:p>
        </p:txBody>
      </p:sp>
      <p:sp>
        <p:nvSpPr>
          <p:cNvPr id="449" name="Rectangle 448"/>
          <p:cNvSpPr/>
          <p:nvPr/>
        </p:nvSpPr>
        <p:spPr>
          <a:xfrm>
            <a:off x="128451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q</a:t>
            </a:r>
          </a:p>
        </p:txBody>
      </p:sp>
      <p:sp>
        <p:nvSpPr>
          <p:cNvPr id="450" name="Rectangle 449"/>
          <p:cNvSpPr/>
          <p:nvPr/>
        </p:nvSpPr>
        <p:spPr>
          <a:xfrm>
            <a:off x="216843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p>
        </p:txBody>
      </p:sp>
      <p:sp>
        <p:nvSpPr>
          <p:cNvPr id="451" name="Rectangle 450"/>
          <p:cNvSpPr/>
          <p:nvPr/>
        </p:nvSpPr>
        <p:spPr>
          <a:xfrm>
            <a:off x="2960918" y="5987350"/>
            <a:ext cx="324284" cy="3527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t>
            </a:r>
          </a:p>
        </p:txBody>
      </p:sp>
      <p:sp>
        <p:nvSpPr>
          <p:cNvPr id="557" name="Rectangle 556"/>
          <p:cNvSpPr/>
          <p:nvPr/>
        </p:nvSpPr>
        <p:spPr>
          <a:xfrm>
            <a:off x="4320988" y="5562193"/>
            <a:ext cx="4823012" cy="400110"/>
          </a:xfrm>
          <a:prstGeom prst="rect">
            <a:avLst/>
          </a:prstGeom>
        </p:spPr>
        <p:txBody>
          <a:bodyPr wrap="square">
            <a:spAutoFit/>
          </a:bodyPr>
          <a:lstStyle/>
          <a:p>
            <a:pPr marL="914400" lvl="1" indent="-457200">
              <a:tabLst>
                <a:tab pos="6400800" algn="l"/>
              </a:tabLst>
            </a:pPr>
            <a:r>
              <a:rPr lang="en-US" sz="2000" dirty="0">
                <a:latin typeface="Times"/>
              </a:rPr>
              <a:t>See next slide for the coding chart</a:t>
            </a:r>
          </a:p>
        </p:txBody>
      </p:sp>
      <p:sp>
        <p:nvSpPr>
          <p:cNvPr id="101" name="TextBox 100"/>
          <p:cNvSpPr txBox="1"/>
          <p:nvPr/>
        </p:nvSpPr>
        <p:spPr>
          <a:xfrm>
            <a:off x="-2" y="1468414"/>
            <a:ext cx="9144000" cy="5524589"/>
          </a:xfrm>
          <a:prstGeom prst="rect">
            <a:avLst/>
          </a:prstGeom>
          <a:noFill/>
        </p:spPr>
        <p:txBody>
          <a:bodyPr wrap="square" rtlCol="0">
            <a:spAutoFit/>
          </a:bodyPr>
          <a:lstStyle/>
          <a:p>
            <a:r>
              <a:rPr lang="en-US" dirty="0"/>
              <a:t>                                 0                                                   1	</a:t>
            </a:r>
          </a:p>
          <a:p>
            <a:endParaRPr lang="en-US" dirty="0"/>
          </a:p>
          <a:p>
            <a:r>
              <a:rPr lang="en-US" dirty="0"/>
              <a:t>          00                                 01                      10                            11</a:t>
            </a:r>
          </a:p>
          <a:p>
            <a:endParaRPr lang="en-US" dirty="0"/>
          </a:p>
          <a:p>
            <a:r>
              <a:rPr lang="en-US" dirty="0"/>
              <a:t>010         001                    010         011        100        101           110             111              </a:t>
            </a:r>
          </a:p>
          <a:p>
            <a:endParaRPr lang="en-US" dirty="0"/>
          </a:p>
          <a:p>
            <a:pPr>
              <a:spcBef>
                <a:spcPts val="1200"/>
              </a:spcBef>
            </a:pPr>
            <a:r>
              <a:rPr lang="en-US" dirty="0"/>
              <a:t>  0010        0011       0100</a:t>
            </a:r>
          </a:p>
          <a:p>
            <a:pPr>
              <a:spcBef>
                <a:spcPts val="0"/>
              </a:spcBef>
            </a:pPr>
            <a:r>
              <a:rPr lang="en-US" dirty="0"/>
              <a:t>                                                  </a:t>
            </a:r>
            <a:r>
              <a:rPr lang="en-US" sz="1400" dirty="0"/>
              <a:t>0101   0110    0111    1010      1011           1100   1101      1110     1111</a:t>
            </a:r>
            <a:endParaRPr lang="en-US" dirty="0"/>
          </a:p>
          <a:p>
            <a:pPr>
              <a:spcBef>
                <a:spcPts val="0"/>
              </a:spcBef>
            </a:pPr>
            <a:endParaRPr lang="en-US" sz="1400" dirty="0"/>
          </a:p>
          <a:p>
            <a:pPr>
              <a:spcBef>
                <a:spcPts val="600"/>
              </a:spcBef>
            </a:pPr>
            <a:r>
              <a:rPr lang="en-US" sz="1400" dirty="0"/>
              <a:t>00100 00101  00110    00111  01000  01001                                                     11000      11001         11100    11111</a:t>
            </a:r>
          </a:p>
          <a:p>
            <a:pPr>
              <a:spcBef>
                <a:spcPts val="600"/>
              </a:spcBef>
            </a:pPr>
            <a:endParaRPr lang="en-US" sz="1400" dirty="0"/>
          </a:p>
          <a:p>
            <a:pPr>
              <a:spcBef>
                <a:spcPts val="900"/>
              </a:spcBef>
            </a:pPr>
            <a:r>
              <a:rPr lang="en-US" sz="1400" dirty="0"/>
              <a:t>                           001110     001111                                                           110000  110001         111000      111001</a:t>
            </a:r>
          </a:p>
          <a:p>
            <a:pPr>
              <a:spcBef>
                <a:spcPts val="900"/>
              </a:spcBef>
            </a:pPr>
            <a:r>
              <a:rPr lang="en-US" sz="1400" dirty="0"/>
              <a:t>                       0011110                        0011111</a:t>
            </a:r>
          </a:p>
          <a:p>
            <a:pPr>
              <a:spcBef>
                <a:spcPts val="900"/>
              </a:spcBef>
            </a:pPr>
            <a:r>
              <a:rPr lang="en-US" sz="1400" dirty="0"/>
              <a:t>        </a:t>
            </a:r>
          </a:p>
          <a:p>
            <a:pPr>
              <a:spcBef>
                <a:spcPts val="900"/>
              </a:spcBef>
            </a:pPr>
            <a:r>
              <a:rPr lang="en-US" sz="1400" dirty="0"/>
              <a:t>               00111100                  00111101 </a:t>
            </a:r>
          </a:p>
          <a:p>
            <a:pPr>
              <a:spcBef>
                <a:spcPts val="900"/>
              </a:spcBef>
            </a:pPr>
            <a:endParaRPr lang="en-US" sz="1400" dirty="0"/>
          </a:p>
          <a:p>
            <a:pPr>
              <a:spcBef>
                <a:spcPts val="900"/>
              </a:spcBef>
            </a:pPr>
            <a:r>
              <a:rPr lang="en-US" sz="1400" dirty="0"/>
              <a:t>001111000  001111001   001111010   001111011</a:t>
            </a:r>
          </a:p>
          <a:p>
            <a:r>
              <a:rPr lang="en-US" dirty="0"/>
              <a:t>                 </a:t>
            </a:r>
          </a:p>
        </p:txBody>
      </p:sp>
    </p:spTree>
    <p:extLst>
      <p:ext uri="{BB962C8B-B14F-4D97-AF65-F5344CB8AC3E}">
        <p14:creationId xmlns:p14="http://schemas.microsoft.com/office/powerpoint/2010/main" val="175473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9" y="457200"/>
            <a:ext cx="8690317" cy="707886"/>
          </a:xfrm>
          <a:prstGeom prst="rect">
            <a:avLst/>
          </a:prstGeom>
        </p:spPr>
        <p:txBody>
          <a:bodyPr wrap="square">
            <a:spAutoFit/>
          </a:bodyPr>
          <a:lstStyle/>
          <a:p>
            <a:pPr marL="914400" lvl="1" indent="-457200">
              <a:tabLst>
                <a:tab pos="6400800" algn="l"/>
              </a:tabLst>
            </a:pPr>
            <a:r>
              <a:rPr lang="en-US" sz="2000" dirty="0">
                <a:latin typeface="Times"/>
              </a:rPr>
              <a:t>The Huffman coding chart built from the typical frequency of the letters in the English alphabet (https://en.wikipedia.org/wiki/Letter_frequency):</a:t>
            </a:r>
          </a:p>
        </p:txBody>
      </p:sp>
      <p:sp>
        <p:nvSpPr>
          <p:cNvPr id="6" name="TextBox 5"/>
          <p:cNvSpPr txBox="1"/>
          <p:nvPr/>
        </p:nvSpPr>
        <p:spPr>
          <a:xfrm>
            <a:off x="426028" y="76200"/>
            <a:ext cx="7475998" cy="523220"/>
          </a:xfrm>
          <a:prstGeom prst="rect">
            <a:avLst/>
          </a:prstGeom>
          <a:noFill/>
        </p:spPr>
        <p:txBody>
          <a:bodyPr wrap="square" rtlCol="0">
            <a:spAutoFit/>
          </a:bodyPr>
          <a:lstStyle/>
          <a:p>
            <a:r>
              <a:rPr lang="en-US" sz="2800" dirty="0"/>
              <a:t>Huffman Trees – English Alphabet</a:t>
            </a:r>
          </a:p>
        </p:txBody>
      </p:sp>
      <p:graphicFrame>
        <p:nvGraphicFramePr>
          <p:cNvPr id="65" name="Table 64"/>
          <p:cNvGraphicFramePr>
            <a:graphicFrameLocks noGrp="1"/>
          </p:cNvGraphicFramePr>
          <p:nvPr>
            <p:extLst>
              <p:ext uri="{D42A27DB-BD31-4B8C-83A1-F6EECF244321}">
                <p14:modId xmlns:p14="http://schemas.microsoft.com/office/powerpoint/2010/main" val="3578585028"/>
              </p:ext>
            </p:extLst>
          </p:nvPr>
        </p:nvGraphicFramePr>
        <p:xfrm>
          <a:off x="426027" y="1227428"/>
          <a:ext cx="3841173" cy="5120640"/>
        </p:xfrm>
        <a:graphic>
          <a:graphicData uri="http://schemas.openxmlformats.org/drawingml/2006/table">
            <a:tbl>
              <a:tblPr firstRow="1" bandRow="1">
                <a:tableStyleId>{5C22544A-7EE6-4342-B048-85BDC9FD1C3A}</a:tableStyleId>
              </a:tblPr>
              <a:tblGrid>
                <a:gridCol w="1280391">
                  <a:extLst>
                    <a:ext uri="{9D8B030D-6E8A-4147-A177-3AD203B41FA5}">
                      <a16:colId xmlns:a16="http://schemas.microsoft.com/office/drawing/2014/main" val="20000"/>
                    </a:ext>
                  </a:extLst>
                </a:gridCol>
                <a:gridCol w="1280391">
                  <a:extLst>
                    <a:ext uri="{9D8B030D-6E8A-4147-A177-3AD203B41FA5}">
                      <a16:colId xmlns:a16="http://schemas.microsoft.com/office/drawing/2014/main" val="20001"/>
                    </a:ext>
                  </a:extLst>
                </a:gridCol>
                <a:gridCol w="1280391">
                  <a:extLst>
                    <a:ext uri="{9D8B030D-6E8A-4147-A177-3AD203B41FA5}">
                      <a16:colId xmlns:a16="http://schemas.microsoft.com/office/drawing/2014/main" val="20002"/>
                    </a:ext>
                  </a:extLst>
                </a:gridCol>
              </a:tblGrid>
              <a:tr h="36576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65760">
                <a:tc>
                  <a:txBody>
                    <a:bodyPr/>
                    <a:lstStyle/>
                    <a:p>
                      <a:pPr algn="ctr"/>
                      <a:r>
                        <a:rPr lang="en-US" sz="1600" dirty="0"/>
                        <a:t>e</a:t>
                      </a:r>
                    </a:p>
                  </a:txBody>
                  <a:tcPr/>
                </a:tc>
                <a:tc>
                  <a:txBody>
                    <a:bodyPr/>
                    <a:lstStyle/>
                    <a:p>
                      <a:pPr algn="ctr"/>
                      <a:r>
                        <a:rPr lang="en-US" sz="1600" dirty="0"/>
                        <a:t>127</a:t>
                      </a:r>
                    </a:p>
                  </a:txBody>
                  <a:tcPr/>
                </a:tc>
                <a:tc>
                  <a:txBody>
                    <a:bodyPr/>
                    <a:lstStyle/>
                    <a:p>
                      <a:pPr algn="ctr"/>
                      <a:r>
                        <a:rPr lang="en-US" sz="1600" dirty="0"/>
                        <a:t>100</a:t>
                      </a:r>
                    </a:p>
                  </a:txBody>
                  <a:tcPr/>
                </a:tc>
                <a:extLst>
                  <a:ext uri="{0D108BD9-81ED-4DB2-BD59-A6C34878D82A}">
                    <a16:rowId xmlns:a16="http://schemas.microsoft.com/office/drawing/2014/main" val="10001"/>
                  </a:ext>
                </a:extLst>
              </a:tr>
              <a:tr h="365760">
                <a:tc>
                  <a:txBody>
                    <a:bodyPr/>
                    <a:lstStyle/>
                    <a:p>
                      <a:pPr algn="ctr"/>
                      <a:r>
                        <a:rPr lang="en-US" sz="1600" dirty="0"/>
                        <a:t>t</a:t>
                      </a:r>
                    </a:p>
                  </a:txBody>
                  <a:tcPr/>
                </a:tc>
                <a:tc>
                  <a:txBody>
                    <a:bodyPr/>
                    <a:lstStyle/>
                    <a:p>
                      <a:pPr algn="ctr"/>
                      <a:r>
                        <a:rPr lang="en-US" sz="1600" dirty="0"/>
                        <a:t>91</a:t>
                      </a:r>
                    </a:p>
                  </a:txBody>
                  <a:tcPr/>
                </a:tc>
                <a:tc>
                  <a:txBody>
                    <a:bodyPr/>
                    <a:lstStyle/>
                    <a:p>
                      <a:pPr algn="ctr"/>
                      <a:r>
                        <a:rPr lang="en-US" sz="1600" dirty="0"/>
                        <a:t>010</a:t>
                      </a:r>
                    </a:p>
                  </a:txBody>
                  <a:tcPr/>
                </a:tc>
                <a:extLst>
                  <a:ext uri="{0D108BD9-81ED-4DB2-BD59-A6C34878D82A}">
                    <a16:rowId xmlns:a16="http://schemas.microsoft.com/office/drawing/2014/main" val="10002"/>
                  </a:ext>
                </a:extLst>
              </a:tr>
              <a:tr h="365760">
                <a:tc>
                  <a:txBody>
                    <a:bodyPr/>
                    <a:lstStyle/>
                    <a:p>
                      <a:pPr algn="ctr"/>
                      <a:r>
                        <a:rPr lang="en-US" sz="1600" dirty="0"/>
                        <a:t>r</a:t>
                      </a:r>
                    </a:p>
                  </a:txBody>
                  <a:tcPr/>
                </a:tc>
                <a:tc>
                  <a:txBody>
                    <a:bodyPr/>
                    <a:lstStyle/>
                    <a:p>
                      <a:pPr algn="ctr"/>
                      <a:r>
                        <a:rPr lang="en-US" sz="1600" dirty="0"/>
                        <a:t>60</a:t>
                      </a:r>
                    </a:p>
                  </a:txBody>
                  <a:tcPr/>
                </a:tc>
                <a:tc>
                  <a:txBody>
                    <a:bodyPr/>
                    <a:lstStyle/>
                    <a:p>
                      <a:pPr algn="ctr"/>
                      <a:r>
                        <a:rPr lang="en-US" sz="1600" dirty="0"/>
                        <a:t>0101</a:t>
                      </a:r>
                    </a:p>
                  </a:txBody>
                  <a:tcPr/>
                </a:tc>
                <a:extLst>
                  <a:ext uri="{0D108BD9-81ED-4DB2-BD59-A6C34878D82A}">
                    <a16:rowId xmlns:a16="http://schemas.microsoft.com/office/drawing/2014/main" val="10003"/>
                  </a:ext>
                </a:extLst>
              </a:tr>
              <a:tr h="365760">
                <a:tc>
                  <a:txBody>
                    <a:bodyPr/>
                    <a:lstStyle/>
                    <a:p>
                      <a:pPr algn="ctr"/>
                      <a:r>
                        <a:rPr lang="en-US" sz="1600" dirty="0"/>
                        <a:t>h</a:t>
                      </a:r>
                    </a:p>
                  </a:txBody>
                  <a:tcPr/>
                </a:tc>
                <a:tc>
                  <a:txBody>
                    <a:bodyPr/>
                    <a:lstStyle/>
                    <a:p>
                      <a:pPr algn="ctr"/>
                      <a:r>
                        <a:rPr lang="en-US" sz="1600" dirty="0"/>
                        <a:t>61</a:t>
                      </a:r>
                    </a:p>
                  </a:txBody>
                  <a:tcPr/>
                </a:tc>
                <a:tc>
                  <a:txBody>
                    <a:bodyPr/>
                    <a:lstStyle/>
                    <a:p>
                      <a:pPr algn="ctr"/>
                      <a:r>
                        <a:rPr lang="en-US" sz="1600" dirty="0"/>
                        <a:t>0110</a:t>
                      </a:r>
                    </a:p>
                  </a:txBody>
                  <a:tcPr/>
                </a:tc>
                <a:extLst>
                  <a:ext uri="{0D108BD9-81ED-4DB2-BD59-A6C34878D82A}">
                    <a16:rowId xmlns:a16="http://schemas.microsoft.com/office/drawing/2014/main" val="10004"/>
                  </a:ext>
                </a:extLst>
              </a:tr>
              <a:tr h="365760">
                <a:tc>
                  <a:txBody>
                    <a:bodyPr/>
                    <a:lstStyle/>
                    <a:p>
                      <a:pPr algn="ctr"/>
                      <a:r>
                        <a:rPr lang="en-US" sz="1600" dirty="0"/>
                        <a:t>s</a:t>
                      </a:r>
                    </a:p>
                  </a:txBody>
                  <a:tcPr/>
                </a:tc>
                <a:tc>
                  <a:txBody>
                    <a:bodyPr/>
                    <a:lstStyle/>
                    <a:p>
                      <a:pPr algn="ctr"/>
                      <a:r>
                        <a:rPr lang="en-US" sz="1600" dirty="0"/>
                        <a:t>63</a:t>
                      </a:r>
                    </a:p>
                  </a:txBody>
                  <a:tcPr/>
                </a:tc>
                <a:tc>
                  <a:txBody>
                    <a:bodyPr/>
                    <a:lstStyle/>
                    <a:p>
                      <a:pPr algn="ctr"/>
                      <a:r>
                        <a:rPr lang="en-US" sz="1600" dirty="0"/>
                        <a:t>0111</a:t>
                      </a:r>
                    </a:p>
                  </a:txBody>
                  <a:tcPr/>
                </a:tc>
                <a:extLst>
                  <a:ext uri="{0D108BD9-81ED-4DB2-BD59-A6C34878D82A}">
                    <a16:rowId xmlns:a16="http://schemas.microsoft.com/office/drawing/2014/main" val="10005"/>
                  </a:ext>
                </a:extLst>
              </a:tr>
              <a:tr h="365760">
                <a:tc>
                  <a:txBody>
                    <a:bodyPr/>
                    <a:lstStyle/>
                    <a:p>
                      <a:pPr algn="ctr"/>
                      <a:r>
                        <a:rPr lang="en-US" sz="1600" dirty="0"/>
                        <a:t>n</a:t>
                      </a:r>
                    </a:p>
                  </a:txBody>
                  <a:tcPr/>
                </a:tc>
                <a:tc>
                  <a:txBody>
                    <a:bodyPr/>
                    <a:lstStyle/>
                    <a:p>
                      <a:pPr algn="ctr"/>
                      <a:r>
                        <a:rPr lang="en-US" sz="1600" dirty="0"/>
                        <a:t>67</a:t>
                      </a:r>
                    </a:p>
                  </a:txBody>
                  <a:tcPr/>
                </a:tc>
                <a:tc>
                  <a:txBody>
                    <a:bodyPr/>
                    <a:lstStyle/>
                    <a:p>
                      <a:pPr algn="ctr"/>
                      <a:r>
                        <a:rPr lang="en-US" sz="1600" dirty="0"/>
                        <a:t>1010</a:t>
                      </a:r>
                    </a:p>
                  </a:txBody>
                  <a:tcPr/>
                </a:tc>
                <a:extLst>
                  <a:ext uri="{0D108BD9-81ED-4DB2-BD59-A6C34878D82A}">
                    <a16:rowId xmlns:a16="http://schemas.microsoft.com/office/drawing/2014/main" val="10006"/>
                  </a:ext>
                </a:extLst>
              </a:tr>
              <a:tr h="365760">
                <a:tc>
                  <a:txBody>
                    <a:bodyPr/>
                    <a:lstStyle/>
                    <a:p>
                      <a:pPr algn="ctr"/>
                      <a:r>
                        <a:rPr lang="en-US" sz="1600" dirty="0" err="1"/>
                        <a:t>i</a:t>
                      </a:r>
                      <a:endParaRPr lang="en-US" sz="1600" dirty="0"/>
                    </a:p>
                  </a:txBody>
                  <a:tcPr/>
                </a:tc>
                <a:tc>
                  <a:txBody>
                    <a:bodyPr/>
                    <a:lstStyle/>
                    <a:p>
                      <a:pPr algn="ctr"/>
                      <a:r>
                        <a:rPr lang="en-US" sz="1600" dirty="0"/>
                        <a:t>70</a:t>
                      </a:r>
                    </a:p>
                  </a:txBody>
                  <a:tcPr/>
                </a:tc>
                <a:tc>
                  <a:txBody>
                    <a:bodyPr/>
                    <a:lstStyle/>
                    <a:p>
                      <a:pPr algn="ctr"/>
                      <a:r>
                        <a:rPr lang="en-US" sz="1600" dirty="0"/>
                        <a:t>1011</a:t>
                      </a:r>
                    </a:p>
                  </a:txBody>
                  <a:tcPr/>
                </a:tc>
                <a:extLst>
                  <a:ext uri="{0D108BD9-81ED-4DB2-BD59-A6C34878D82A}">
                    <a16:rowId xmlns:a16="http://schemas.microsoft.com/office/drawing/2014/main" val="10007"/>
                  </a:ext>
                </a:extLst>
              </a:tr>
              <a:tr h="365760">
                <a:tc>
                  <a:txBody>
                    <a:bodyPr/>
                    <a:lstStyle/>
                    <a:p>
                      <a:pPr algn="ctr"/>
                      <a:r>
                        <a:rPr lang="en-US" sz="1600" dirty="0"/>
                        <a:t>o</a:t>
                      </a:r>
                    </a:p>
                  </a:txBody>
                  <a:tcPr/>
                </a:tc>
                <a:tc>
                  <a:txBody>
                    <a:bodyPr/>
                    <a:lstStyle/>
                    <a:p>
                      <a:pPr algn="ctr"/>
                      <a:r>
                        <a:rPr lang="en-US" sz="1600" dirty="0"/>
                        <a:t>75</a:t>
                      </a:r>
                    </a:p>
                  </a:txBody>
                  <a:tcPr/>
                </a:tc>
                <a:tc>
                  <a:txBody>
                    <a:bodyPr/>
                    <a:lstStyle/>
                    <a:p>
                      <a:pPr algn="ctr"/>
                      <a:r>
                        <a:rPr lang="en-US" sz="1600" dirty="0"/>
                        <a:t>1101</a:t>
                      </a:r>
                    </a:p>
                  </a:txBody>
                  <a:tcPr/>
                </a:tc>
                <a:extLst>
                  <a:ext uri="{0D108BD9-81ED-4DB2-BD59-A6C34878D82A}">
                    <a16:rowId xmlns:a16="http://schemas.microsoft.com/office/drawing/2014/main" val="10008"/>
                  </a:ext>
                </a:extLst>
              </a:tr>
              <a:tr h="365760">
                <a:tc>
                  <a:txBody>
                    <a:bodyPr/>
                    <a:lstStyle/>
                    <a:p>
                      <a:pPr algn="ctr"/>
                      <a:r>
                        <a:rPr lang="en-US" sz="1600" dirty="0"/>
                        <a:t>a</a:t>
                      </a:r>
                    </a:p>
                  </a:txBody>
                  <a:tcPr/>
                </a:tc>
                <a:tc>
                  <a:txBody>
                    <a:bodyPr/>
                    <a:lstStyle/>
                    <a:p>
                      <a:pPr algn="ctr"/>
                      <a:r>
                        <a:rPr lang="en-US" sz="1600" dirty="0"/>
                        <a:t>82</a:t>
                      </a:r>
                    </a:p>
                  </a:txBody>
                  <a:tcPr/>
                </a:tc>
                <a:tc>
                  <a:txBody>
                    <a:bodyPr/>
                    <a:lstStyle/>
                    <a:p>
                      <a:pPr algn="ctr"/>
                      <a:r>
                        <a:rPr lang="en-US" sz="1600" dirty="0"/>
                        <a:t>1110</a:t>
                      </a:r>
                    </a:p>
                  </a:txBody>
                  <a:tcPr/>
                </a:tc>
                <a:extLst>
                  <a:ext uri="{0D108BD9-81ED-4DB2-BD59-A6C34878D82A}">
                    <a16:rowId xmlns:a16="http://schemas.microsoft.com/office/drawing/2014/main" val="10009"/>
                  </a:ext>
                </a:extLst>
              </a:tr>
              <a:tr h="365760">
                <a:tc>
                  <a:txBody>
                    <a:bodyPr/>
                    <a:lstStyle/>
                    <a:p>
                      <a:pPr algn="ctr"/>
                      <a:r>
                        <a:rPr lang="en-US" sz="1600" dirty="0"/>
                        <a:t>f</a:t>
                      </a:r>
                    </a:p>
                  </a:txBody>
                  <a:tcPr/>
                </a:tc>
                <a:tc>
                  <a:txBody>
                    <a:bodyPr/>
                    <a:lstStyle/>
                    <a:p>
                      <a:pPr algn="ctr"/>
                      <a:r>
                        <a:rPr lang="en-US" sz="1600" dirty="0"/>
                        <a:t>22</a:t>
                      </a:r>
                    </a:p>
                  </a:txBody>
                  <a:tcPr/>
                </a:tc>
                <a:tc>
                  <a:txBody>
                    <a:bodyPr/>
                    <a:lstStyle/>
                    <a:p>
                      <a:pPr algn="ctr"/>
                      <a:r>
                        <a:rPr lang="en-US" sz="1600" dirty="0"/>
                        <a:t>00100</a:t>
                      </a:r>
                    </a:p>
                  </a:txBody>
                  <a:tcPr/>
                </a:tc>
                <a:extLst>
                  <a:ext uri="{0D108BD9-81ED-4DB2-BD59-A6C34878D82A}">
                    <a16:rowId xmlns:a16="http://schemas.microsoft.com/office/drawing/2014/main" val="10010"/>
                  </a:ext>
                </a:extLst>
              </a:tr>
              <a:tr h="365760">
                <a:tc>
                  <a:txBody>
                    <a:bodyPr/>
                    <a:lstStyle/>
                    <a:p>
                      <a:pPr algn="ctr"/>
                      <a:r>
                        <a:rPr lang="en-US" sz="1600" dirty="0"/>
                        <a:t>w</a:t>
                      </a:r>
                    </a:p>
                  </a:txBody>
                  <a:tcPr/>
                </a:tc>
                <a:tc>
                  <a:txBody>
                    <a:bodyPr/>
                    <a:lstStyle/>
                    <a:p>
                      <a:pPr algn="ctr"/>
                      <a:r>
                        <a:rPr lang="en-US" sz="1600" dirty="0"/>
                        <a:t>24</a:t>
                      </a:r>
                    </a:p>
                  </a:txBody>
                  <a:tcPr/>
                </a:tc>
                <a:tc>
                  <a:txBody>
                    <a:bodyPr/>
                    <a:lstStyle/>
                    <a:p>
                      <a:pPr algn="ctr"/>
                      <a:r>
                        <a:rPr lang="en-US" sz="1600" dirty="0"/>
                        <a:t>00101</a:t>
                      </a:r>
                    </a:p>
                  </a:txBody>
                  <a:tcPr/>
                </a:tc>
                <a:extLst>
                  <a:ext uri="{0D108BD9-81ED-4DB2-BD59-A6C34878D82A}">
                    <a16:rowId xmlns:a16="http://schemas.microsoft.com/office/drawing/2014/main" val="10011"/>
                  </a:ext>
                </a:extLst>
              </a:tr>
              <a:tr h="365760">
                <a:tc>
                  <a:txBody>
                    <a:bodyPr/>
                    <a:lstStyle/>
                    <a:p>
                      <a:pPr algn="ctr"/>
                      <a:r>
                        <a:rPr lang="en-US" sz="1600" dirty="0"/>
                        <a:t>m</a:t>
                      </a:r>
                    </a:p>
                  </a:txBody>
                  <a:tcPr/>
                </a:tc>
                <a:tc>
                  <a:txBody>
                    <a:bodyPr/>
                    <a:lstStyle/>
                    <a:p>
                      <a:pPr algn="ctr"/>
                      <a:r>
                        <a:rPr lang="en-US" sz="1600" dirty="0"/>
                        <a:t>24</a:t>
                      </a:r>
                    </a:p>
                  </a:txBody>
                  <a:tcPr/>
                </a:tc>
                <a:tc>
                  <a:txBody>
                    <a:bodyPr/>
                    <a:lstStyle/>
                    <a:p>
                      <a:pPr algn="ctr"/>
                      <a:r>
                        <a:rPr lang="en-US" sz="1600" dirty="0"/>
                        <a:t>00110</a:t>
                      </a:r>
                    </a:p>
                  </a:txBody>
                  <a:tcPr/>
                </a:tc>
                <a:extLst>
                  <a:ext uri="{0D108BD9-81ED-4DB2-BD59-A6C34878D82A}">
                    <a16:rowId xmlns:a16="http://schemas.microsoft.com/office/drawing/2014/main" val="10012"/>
                  </a:ext>
                </a:extLst>
              </a:tr>
              <a:tr h="365760">
                <a:tc>
                  <a:txBody>
                    <a:bodyPr/>
                    <a:lstStyle/>
                    <a:p>
                      <a:pPr algn="ctr"/>
                      <a:r>
                        <a:rPr lang="en-US" sz="1600" dirty="0"/>
                        <a:t>u</a:t>
                      </a:r>
                    </a:p>
                  </a:txBody>
                  <a:tcPr/>
                </a:tc>
                <a:tc>
                  <a:txBody>
                    <a:bodyPr/>
                    <a:lstStyle/>
                    <a:p>
                      <a:pPr algn="ctr"/>
                      <a:r>
                        <a:rPr lang="en-US" sz="1600" dirty="0"/>
                        <a:t>28</a:t>
                      </a:r>
                    </a:p>
                  </a:txBody>
                  <a:tcPr/>
                </a:tc>
                <a:tc>
                  <a:txBody>
                    <a:bodyPr/>
                    <a:lstStyle/>
                    <a:p>
                      <a:pPr algn="ctr"/>
                      <a:r>
                        <a:rPr lang="en-US" sz="1600" dirty="0"/>
                        <a:t>01000</a:t>
                      </a:r>
                    </a:p>
                  </a:txBody>
                  <a:tcPr/>
                </a:tc>
                <a:extLst>
                  <a:ext uri="{0D108BD9-81ED-4DB2-BD59-A6C34878D82A}">
                    <a16:rowId xmlns:a16="http://schemas.microsoft.com/office/drawing/2014/main" val="10013"/>
                  </a:ext>
                </a:extLst>
              </a:tr>
            </a:tbl>
          </a:graphicData>
        </a:graphic>
      </p:graphicFrame>
      <p:graphicFrame>
        <p:nvGraphicFramePr>
          <p:cNvPr id="110" name="Table 109"/>
          <p:cNvGraphicFramePr>
            <a:graphicFrameLocks noGrp="1"/>
          </p:cNvGraphicFramePr>
          <p:nvPr>
            <p:extLst>
              <p:ext uri="{D42A27DB-BD31-4B8C-83A1-F6EECF244321}">
                <p14:modId xmlns:p14="http://schemas.microsoft.com/office/powerpoint/2010/main" val="3578585028"/>
              </p:ext>
            </p:extLst>
          </p:nvPr>
        </p:nvGraphicFramePr>
        <p:xfrm>
          <a:off x="4776355" y="1255137"/>
          <a:ext cx="3841173" cy="5120640"/>
        </p:xfrm>
        <a:graphic>
          <a:graphicData uri="http://schemas.openxmlformats.org/drawingml/2006/table">
            <a:tbl>
              <a:tblPr firstRow="1" bandRow="1">
                <a:tableStyleId>{5C22544A-7EE6-4342-B048-85BDC9FD1C3A}</a:tableStyleId>
              </a:tblPr>
              <a:tblGrid>
                <a:gridCol w="1280391">
                  <a:extLst>
                    <a:ext uri="{9D8B030D-6E8A-4147-A177-3AD203B41FA5}">
                      <a16:colId xmlns:a16="http://schemas.microsoft.com/office/drawing/2014/main" val="20000"/>
                    </a:ext>
                  </a:extLst>
                </a:gridCol>
                <a:gridCol w="1280391">
                  <a:extLst>
                    <a:ext uri="{9D8B030D-6E8A-4147-A177-3AD203B41FA5}">
                      <a16:colId xmlns:a16="http://schemas.microsoft.com/office/drawing/2014/main" val="20001"/>
                    </a:ext>
                  </a:extLst>
                </a:gridCol>
                <a:gridCol w="1280391">
                  <a:extLst>
                    <a:ext uri="{9D8B030D-6E8A-4147-A177-3AD203B41FA5}">
                      <a16:colId xmlns:a16="http://schemas.microsoft.com/office/drawing/2014/main" val="20002"/>
                    </a:ext>
                  </a:extLst>
                </a:gridCol>
              </a:tblGrid>
              <a:tr h="36576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65760">
                <a:tc>
                  <a:txBody>
                    <a:bodyPr/>
                    <a:lstStyle/>
                    <a:p>
                      <a:pPr algn="ctr"/>
                      <a:r>
                        <a:rPr lang="en-US" sz="1600" dirty="0"/>
                        <a:t>c</a:t>
                      </a:r>
                    </a:p>
                  </a:txBody>
                  <a:tcPr/>
                </a:tc>
                <a:tc>
                  <a:txBody>
                    <a:bodyPr/>
                    <a:lstStyle/>
                    <a:p>
                      <a:pPr algn="ctr"/>
                      <a:r>
                        <a:rPr lang="en-US" sz="1600" dirty="0"/>
                        <a:t>28</a:t>
                      </a:r>
                    </a:p>
                  </a:txBody>
                  <a:tcPr/>
                </a:tc>
                <a:tc>
                  <a:txBody>
                    <a:bodyPr/>
                    <a:lstStyle/>
                    <a:p>
                      <a:pPr algn="ctr"/>
                      <a:r>
                        <a:rPr lang="en-US" sz="1600" dirty="0"/>
                        <a:t>01001</a:t>
                      </a:r>
                    </a:p>
                  </a:txBody>
                  <a:tcPr/>
                </a:tc>
                <a:extLst>
                  <a:ext uri="{0D108BD9-81ED-4DB2-BD59-A6C34878D82A}">
                    <a16:rowId xmlns:a16="http://schemas.microsoft.com/office/drawing/2014/main" val="10001"/>
                  </a:ext>
                </a:extLst>
              </a:tr>
              <a:tr h="365760">
                <a:tc>
                  <a:txBody>
                    <a:bodyPr/>
                    <a:lstStyle/>
                    <a:p>
                      <a:pPr algn="ctr"/>
                      <a:r>
                        <a:rPr lang="en-US" sz="1600" dirty="0"/>
                        <a:t>l</a:t>
                      </a:r>
                    </a:p>
                  </a:txBody>
                  <a:tcPr/>
                </a:tc>
                <a:tc>
                  <a:txBody>
                    <a:bodyPr/>
                    <a:lstStyle/>
                    <a:p>
                      <a:pPr algn="ctr"/>
                      <a:r>
                        <a:rPr lang="en-US" sz="1600" dirty="0"/>
                        <a:t>40</a:t>
                      </a:r>
                    </a:p>
                  </a:txBody>
                  <a:tcPr/>
                </a:tc>
                <a:tc>
                  <a:txBody>
                    <a:bodyPr/>
                    <a:lstStyle/>
                    <a:p>
                      <a:pPr algn="ctr"/>
                      <a:r>
                        <a:rPr lang="en-US" sz="1600" dirty="0"/>
                        <a:t>11001</a:t>
                      </a:r>
                    </a:p>
                  </a:txBody>
                  <a:tcPr/>
                </a:tc>
                <a:extLst>
                  <a:ext uri="{0D108BD9-81ED-4DB2-BD59-A6C34878D82A}">
                    <a16:rowId xmlns:a16="http://schemas.microsoft.com/office/drawing/2014/main" val="10002"/>
                  </a:ext>
                </a:extLst>
              </a:tr>
              <a:tr h="365760">
                <a:tc>
                  <a:txBody>
                    <a:bodyPr/>
                    <a:lstStyle/>
                    <a:p>
                      <a:pPr algn="ctr"/>
                      <a:r>
                        <a:rPr lang="en-US" sz="1600" dirty="0"/>
                        <a:t>d</a:t>
                      </a:r>
                    </a:p>
                  </a:txBody>
                  <a:tcPr/>
                </a:tc>
                <a:tc>
                  <a:txBody>
                    <a:bodyPr/>
                    <a:lstStyle/>
                    <a:p>
                      <a:pPr algn="ctr"/>
                      <a:r>
                        <a:rPr lang="en-US" sz="1600" dirty="0"/>
                        <a:t>43</a:t>
                      </a:r>
                    </a:p>
                  </a:txBody>
                  <a:tcPr/>
                </a:tc>
                <a:tc>
                  <a:txBody>
                    <a:bodyPr/>
                    <a:lstStyle/>
                    <a:p>
                      <a:pPr algn="ctr"/>
                      <a:r>
                        <a:rPr lang="en-US" sz="1600" dirty="0"/>
                        <a:t>11111</a:t>
                      </a:r>
                    </a:p>
                  </a:txBody>
                  <a:tcPr/>
                </a:tc>
                <a:extLst>
                  <a:ext uri="{0D108BD9-81ED-4DB2-BD59-A6C34878D82A}">
                    <a16:rowId xmlns:a16="http://schemas.microsoft.com/office/drawing/2014/main" val="10003"/>
                  </a:ext>
                </a:extLst>
              </a:tr>
              <a:tr h="365760">
                <a:tc>
                  <a:txBody>
                    <a:bodyPr/>
                    <a:lstStyle/>
                    <a:p>
                      <a:pPr algn="ctr"/>
                      <a:r>
                        <a:rPr lang="en-US" sz="1600" dirty="0"/>
                        <a:t>v</a:t>
                      </a:r>
                    </a:p>
                  </a:txBody>
                  <a:tcPr/>
                </a:tc>
                <a:tc>
                  <a:txBody>
                    <a:bodyPr/>
                    <a:lstStyle/>
                    <a:p>
                      <a:pPr algn="ctr"/>
                      <a:r>
                        <a:rPr lang="en-US" sz="1600" dirty="0"/>
                        <a:t>10</a:t>
                      </a:r>
                    </a:p>
                  </a:txBody>
                  <a:tcPr/>
                </a:tc>
                <a:tc>
                  <a:txBody>
                    <a:bodyPr/>
                    <a:lstStyle/>
                    <a:p>
                      <a:pPr algn="ctr"/>
                      <a:r>
                        <a:rPr lang="en-US" sz="1600" dirty="0"/>
                        <a:t>001110</a:t>
                      </a:r>
                    </a:p>
                  </a:txBody>
                  <a:tcPr/>
                </a:tc>
                <a:extLst>
                  <a:ext uri="{0D108BD9-81ED-4DB2-BD59-A6C34878D82A}">
                    <a16:rowId xmlns:a16="http://schemas.microsoft.com/office/drawing/2014/main" val="10004"/>
                  </a:ext>
                </a:extLst>
              </a:tr>
              <a:tr h="365760">
                <a:tc>
                  <a:txBody>
                    <a:bodyPr/>
                    <a:lstStyle/>
                    <a:p>
                      <a:pPr algn="ctr"/>
                      <a:r>
                        <a:rPr lang="en-US" sz="1600" dirty="0"/>
                        <a:t>b</a:t>
                      </a:r>
                    </a:p>
                  </a:txBody>
                  <a:tcPr/>
                </a:tc>
                <a:tc>
                  <a:txBody>
                    <a:bodyPr/>
                    <a:lstStyle/>
                    <a:p>
                      <a:pPr algn="ctr"/>
                      <a:r>
                        <a:rPr lang="en-US" sz="1600" dirty="0"/>
                        <a:t>15</a:t>
                      </a:r>
                    </a:p>
                  </a:txBody>
                  <a:tcPr/>
                </a:tc>
                <a:tc>
                  <a:txBody>
                    <a:bodyPr/>
                    <a:lstStyle/>
                    <a:p>
                      <a:pPr algn="ctr"/>
                      <a:r>
                        <a:rPr lang="en-US" sz="1600" dirty="0"/>
                        <a:t>110000</a:t>
                      </a:r>
                    </a:p>
                  </a:txBody>
                  <a:tcPr/>
                </a:tc>
                <a:extLst>
                  <a:ext uri="{0D108BD9-81ED-4DB2-BD59-A6C34878D82A}">
                    <a16:rowId xmlns:a16="http://schemas.microsoft.com/office/drawing/2014/main" val="10005"/>
                  </a:ext>
                </a:extLst>
              </a:tr>
              <a:tr h="365760">
                <a:tc>
                  <a:txBody>
                    <a:bodyPr/>
                    <a:lstStyle/>
                    <a:p>
                      <a:pPr algn="ctr"/>
                      <a:r>
                        <a:rPr lang="en-US" sz="1600" dirty="0"/>
                        <a:t>p</a:t>
                      </a:r>
                    </a:p>
                  </a:txBody>
                  <a:tcPr/>
                </a:tc>
                <a:tc>
                  <a:txBody>
                    <a:bodyPr/>
                    <a:lstStyle/>
                    <a:p>
                      <a:pPr algn="ctr"/>
                      <a:r>
                        <a:rPr lang="en-US" sz="1600" dirty="0"/>
                        <a:t>19</a:t>
                      </a:r>
                    </a:p>
                  </a:txBody>
                  <a:tcPr/>
                </a:tc>
                <a:tc>
                  <a:txBody>
                    <a:bodyPr/>
                    <a:lstStyle/>
                    <a:p>
                      <a:pPr algn="ctr"/>
                      <a:r>
                        <a:rPr lang="en-US" sz="1600" dirty="0"/>
                        <a:t>110001</a:t>
                      </a:r>
                    </a:p>
                  </a:txBody>
                  <a:tcPr/>
                </a:tc>
                <a:extLst>
                  <a:ext uri="{0D108BD9-81ED-4DB2-BD59-A6C34878D82A}">
                    <a16:rowId xmlns:a16="http://schemas.microsoft.com/office/drawing/2014/main" val="10006"/>
                  </a:ext>
                </a:extLst>
              </a:tr>
              <a:tr h="365760">
                <a:tc>
                  <a:txBody>
                    <a:bodyPr/>
                    <a:lstStyle/>
                    <a:p>
                      <a:pPr algn="ctr"/>
                      <a:r>
                        <a:rPr lang="en-US" sz="1600" dirty="0"/>
                        <a:t>y</a:t>
                      </a:r>
                    </a:p>
                  </a:txBody>
                  <a:tcPr/>
                </a:tc>
                <a:tc>
                  <a:txBody>
                    <a:bodyPr/>
                    <a:lstStyle/>
                    <a:p>
                      <a:pPr algn="ctr"/>
                      <a:r>
                        <a:rPr lang="en-US" sz="1600" dirty="0"/>
                        <a:t>20</a:t>
                      </a:r>
                    </a:p>
                  </a:txBody>
                  <a:tcPr/>
                </a:tc>
                <a:tc>
                  <a:txBody>
                    <a:bodyPr/>
                    <a:lstStyle/>
                    <a:p>
                      <a:pPr algn="ctr"/>
                      <a:r>
                        <a:rPr lang="en-US" sz="1600" dirty="0"/>
                        <a:t>111000</a:t>
                      </a:r>
                    </a:p>
                  </a:txBody>
                  <a:tcPr/>
                </a:tc>
                <a:extLst>
                  <a:ext uri="{0D108BD9-81ED-4DB2-BD59-A6C34878D82A}">
                    <a16:rowId xmlns:a16="http://schemas.microsoft.com/office/drawing/2014/main" val="10007"/>
                  </a:ext>
                </a:extLst>
              </a:tr>
              <a:tr h="365760">
                <a:tc>
                  <a:txBody>
                    <a:bodyPr/>
                    <a:lstStyle/>
                    <a:p>
                      <a:pPr algn="ctr"/>
                      <a:r>
                        <a:rPr lang="en-US" sz="1600" dirty="0"/>
                        <a:t>g</a:t>
                      </a:r>
                    </a:p>
                  </a:txBody>
                  <a:tcPr/>
                </a:tc>
                <a:tc>
                  <a:txBody>
                    <a:bodyPr/>
                    <a:lstStyle/>
                    <a:p>
                      <a:pPr algn="ctr"/>
                      <a:r>
                        <a:rPr lang="en-US" sz="1600" dirty="0"/>
                        <a:t>20</a:t>
                      </a:r>
                    </a:p>
                  </a:txBody>
                  <a:tcPr/>
                </a:tc>
                <a:tc>
                  <a:txBody>
                    <a:bodyPr/>
                    <a:lstStyle/>
                    <a:p>
                      <a:pPr algn="ctr"/>
                      <a:r>
                        <a:rPr lang="en-US" sz="1600" dirty="0"/>
                        <a:t>111001</a:t>
                      </a:r>
                    </a:p>
                  </a:txBody>
                  <a:tcPr/>
                </a:tc>
                <a:extLst>
                  <a:ext uri="{0D108BD9-81ED-4DB2-BD59-A6C34878D82A}">
                    <a16:rowId xmlns:a16="http://schemas.microsoft.com/office/drawing/2014/main" val="10008"/>
                  </a:ext>
                </a:extLst>
              </a:tr>
              <a:tr h="365760">
                <a:tc>
                  <a:txBody>
                    <a:bodyPr/>
                    <a:lstStyle/>
                    <a:p>
                      <a:pPr algn="ctr"/>
                      <a:r>
                        <a:rPr lang="en-US" sz="1600" dirty="0"/>
                        <a:t>k</a:t>
                      </a:r>
                    </a:p>
                  </a:txBody>
                  <a:tcPr/>
                </a:tc>
                <a:tc>
                  <a:txBody>
                    <a:bodyPr/>
                    <a:lstStyle/>
                    <a:p>
                      <a:pPr algn="ctr"/>
                      <a:r>
                        <a:rPr lang="en-US" sz="1600" dirty="0"/>
                        <a:t>8</a:t>
                      </a:r>
                    </a:p>
                  </a:txBody>
                  <a:tcPr/>
                </a:tc>
                <a:tc>
                  <a:txBody>
                    <a:bodyPr/>
                    <a:lstStyle/>
                    <a:p>
                      <a:pPr algn="ctr"/>
                      <a:r>
                        <a:rPr lang="en-US" sz="1600" dirty="0"/>
                        <a:t>0011111</a:t>
                      </a:r>
                    </a:p>
                  </a:txBody>
                  <a:tcPr/>
                </a:tc>
                <a:extLst>
                  <a:ext uri="{0D108BD9-81ED-4DB2-BD59-A6C34878D82A}">
                    <a16:rowId xmlns:a16="http://schemas.microsoft.com/office/drawing/2014/main" val="10009"/>
                  </a:ext>
                </a:extLst>
              </a:tr>
              <a:tr h="365760">
                <a:tc>
                  <a:txBody>
                    <a:bodyPr/>
                    <a:lstStyle/>
                    <a:p>
                      <a:pPr algn="ctr"/>
                      <a:r>
                        <a:rPr lang="en-US" sz="1600" dirty="0"/>
                        <a:t>z</a:t>
                      </a:r>
                    </a:p>
                  </a:txBody>
                  <a:tcPr/>
                </a:tc>
                <a:tc>
                  <a:txBody>
                    <a:bodyPr/>
                    <a:lstStyle/>
                    <a:p>
                      <a:pPr algn="ctr"/>
                      <a:r>
                        <a:rPr lang="en-US" sz="1600" dirty="0"/>
                        <a:t>1</a:t>
                      </a:r>
                    </a:p>
                  </a:txBody>
                  <a:tcPr/>
                </a:tc>
                <a:tc>
                  <a:txBody>
                    <a:bodyPr/>
                    <a:lstStyle/>
                    <a:p>
                      <a:pPr algn="ctr"/>
                      <a:r>
                        <a:rPr lang="en-US" sz="1600" dirty="0"/>
                        <a:t>001111000</a:t>
                      </a:r>
                    </a:p>
                  </a:txBody>
                  <a:tcPr/>
                </a:tc>
                <a:extLst>
                  <a:ext uri="{0D108BD9-81ED-4DB2-BD59-A6C34878D82A}">
                    <a16:rowId xmlns:a16="http://schemas.microsoft.com/office/drawing/2014/main" val="10010"/>
                  </a:ext>
                </a:extLst>
              </a:tr>
              <a:tr h="365760">
                <a:tc>
                  <a:txBody>
                    <a:bodyPr/>
                    <a:lstStyle/>
                    <a:p>
                      <a:pPr algn="ctr"/>
                      <a:r>
                        <a:rPr lang="en-US" sz="1600" dirty="0"/>
                        <a:t>q</a:t>
                      </a:r>
                    </a:p>
                  </a:txBody>
                  <a:tcPr/>
                </a:tc>
                <a:tc>
                  <a:txBody>
                    <a:bodyPr/>
                    <a:lstStyle/>
                    <a:p>
                      <a:pPr algn="ctr"/>
                      <a:r>
                        <a:rPr lang="en-US" sz="1600" dirty="0"/>
                        <a:t>1</a:t>
                      </a:r>
                    </a:p>
                  </a:txBody>
                  <a:tcPr/>
                </a:tc>
                <a:tc>
                  <a:txBody>
                    <a:bodyPr/>
                    <a:lstStyle/>
                    <a:p>
                      <a:pPr algn="ctr"/>
                      <a:r>
                        <a:rPr lang="en-US" sz="1600" dirty="0"/>
                        <a:t>001111001</a:t>
                      </a:r>
                    </a:p>
                  </a:txBody>
                  <a:tcPr/>
                </a:tc>
                <a:extLst>
                  <a:ext uri="{0D108BD9-81ED-4DB2-BD59-A6C34878D82A}">
                    <a16:rowId xmlns:a16="http://schemas.microsoft.com/office/drawing/2014/main" val="10011"/>
                  </a:ext>
                </a:extLst>
              </a:tr>
              <a:tr h="365760">
                <a:tc>
                  <a:txBody>
                    <a:bodyPr/>
                    <a:lstStyle/>
                    <a:p>
                      <a:pPr algn="ctr"/>
                      <a:r>
                        <a:rPr lang="en-US" sz="1600" dirty="0"/>
                        <a:t>x</a:t>
                      </a:r>
                    </a:p>
                  </a:txBody>
                  <a:tcPr/>
                </a:tc>
                <a:tc>
                  <a:txBody>
                    <a:bodyPr/>
                    <a:lstStyle/>
                    <a:p>
                      <a:pPr algn="ctr"/>
                      <a:r>
                        <a:rPr lang="en-US" sz="1600" dirty="0"/>
                        <a:t>2</a:t>
                      </a:r>
                    </a:p>
                  </a:txBody>
                  <a:tcPr/>
                </a:tc>
                <a:tc>
                  <a:txBody>
                    <a:bodyPr/>
                    <a:lstStyle/>
                    <a:p>
                      <a:pPr algn="ctr"/>
                      <a:r>
                        <a:rPr lang="en-US" sz="1600" dirty="0"/>
                        <a:t>001111010</a:t>
                      </a:r>
                    </a:p>
                  </a:txBody>
                  <a:tcPr/>
                </a:tc>
                <a:extLst>
                  <a:ext uri="{0D108BD9-81ED-4DB2-BD59-A6C34878D82A}">
                    <a16:rowId xmlns:a16="http://schemas.microsoft.com/office/drawing/2014/main" val="10012"/>
                  </a:ext>
                </a:extLst>
              </a:tr>
              <a:tr h="365760">
                <a:tc>
                  <a:txBody>
                    <a:bodyPr/>
                    <a:lstStyle/>
                    <a:p>
                      <a:pPr algn="ctr"/>
                      <a:r>
                        <a:rPr lang="en-US" sz="1600" dirty="0"/>
                        <a:t>j</a:t>
                      </a:r>
                    </a:p>
                  </a:txBody>
                  <a:tcPr/>
                </a:tc>
                <a:tc>
                  <a:txBody>
                    <a:bodyPr/>
                    <a:lstStyle/>
                    <a:p>
                      <a:pPr algn="ctr"/>
                      <a:r>
                        <a:rPr lang="en-US" sz="1600" dirty="0"/>
                        <a:t>2</a:t>
                      </a:r>
                    </a:p>
                  </a:txBody>
                  <a:tcPr/>
                </a:tc>
                <a:tc>
                  <a:txBody>
                    <a:bodyPr/>
                    <a:lstStyle/>
                    <a:p>
                      <a:pPr algn="ctr"/>
                      <a:r>
                        <a:rPr lang="en-US" sz="1600" dirty="0"/>
                        <a:t>001111011</a:t>
                      </a:r>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75473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57" y="982656"/>
            <a:ext cx="7178452" cy="4154984"/>
          </a:xfrm>
          <a:prstGeom prst="rect">
            <a:avLst/>
          </a:prstGeom>
        </p:spPr>
        <p:txBody>
          <a:bodyPr wrap="square">
            <a:spAutoFit/>
          </a:bodyPr>
          <a:lstStyle/>
          <a:p>
            <a:pPr marL="285750" indent="-285750">
              <a:buFont typeface="Arial" panose="020B0604020202020204" pitchFamily="34" charset="0"/>
              <a:buChar char="•"/>
              <a:defRPr/>
            </a:pPr>
            <a:r>
              <a:rPr lang="en-US" sz="2400" dirty="0">
                <a:solidFill>
                  <a:srgbClr val="7030A0"/>
                </a:solidFill>
              </a:rPr>
              <a:t>These other data structures are FYI only.  You won’t be tested on them </a:t>
            </a:r>
          </a:p>
          <a:p>
            <a:pPr marL="285750" indent="-285750">
              <a:buFont typeface="Arial" panose="020B0604020202020204" pitchFamily="34" charset="0"/>
              <a:buChar char="•"/>
              <a:defRPr/>
            </a:pPr>
            <a:endParaRPr lang="en-US" sz="2400" dirty="0">
              <a:solidFill>
                <a:srgbClr val="7030A0"/>
              </a:solidFill>
            </a:endParaRPr>
          </a:p>
          <a:p>
            <a:pPr marL="285750" indent="-285750">
              <a:buFont typeface="Arial" panose="020B0604020202020204" pitchFamily="34" charset="0"/>
              <a:buChar char="•"/>
              <a:defRPr/>
            </a:pPr>
            <a:r>
              <a:rPr lang="en-US" sz="2400" dirty="0" err="1">
                <a:solidFill>
                  <a:prstClr val="black"/>
                </a:solidFill>
              </a:rPr>
              <a:t>SkipList</a:t>
            </a:r>
            <a:endParaRPr lang="en-US" sz="2400" dirty="0">
              <a:solidFill>
                <a:prstClr val="black"/>
              </a:solidFill>
            </a:endParaRPr>
          </a:p>
          <a:p>
            <a:pPr marL="285750" indent="-285750">
              <a:buFont typeface="Arial" panose="020B0604020202020204" pitchFamily="34" charset="0"/>
              <a:buChar char="•"/>
              <a:defRPr/>
            </a:pPr>
            <a:r>
              <a:rPr lang="en-US" sz="2400" dirty="0">
                <a:solidFill>
                  <a:prstClr val="black"/>
                </a:solidFill>
              </a:rPr>
              <a:t>Rope</a:t>
            </a:r>
          </a:p>
          <a:p>
            <a:pPr marL="285750" indent="-285750">
              <a:buFont typeface="Arial" panose="020B0604020202020204" pitchFamily="34" charset="0"/>
              <a:buChar char="•"/>
              <a:defRPr/>
            </a:pPr>
            <a:r>
              <a:rPr lang="en-US" sz="2400" dirty="0">
                <a:solidFill>
                  <a:prstClr val="black"/>
                </a:solidFill>
              </a:rPr>
              <a:t>Properties</a:t>
            </a:r>
          </a:p>
          <a:p>
            <a:pPr marL="285750" indent="-285750">
              <a:buFont typeface="Arial" panose="020B0604020202020204" pitchFamily="34" charset="0"/>
              <a:buChar char="•"/>
              <a:defRPr/>
            </a:pPr>
            <a:r>
              <a:rPr lang="en-US" sz="2400" dirty="0" err="1">
                <a:solidFill>
                  <a:prstClr val="black"/>
                </a:solidFill>
              </a:rPr>
              <a:t>BitSet</a:t>
            </a:r>
            <a:endParaRPr lang="en-US" sz="2400" dirty="0">
              <a:solidFill>
                <a:prstClr val="black"/>
              </a:solidFill>
            </a:endParaRPr>
          </a:p>
          <a:p>
            <a:pPr marL="285750" indent="-285750">
              <a:buFont typeface="Arial" panose="020B0604020202020204" pitchFamily="34" charset="0"/>
              <a:buChar char="•"/>
              <a:defRPr/>
            </a:pPr>
            <a:r>
              <a:rPr lang="en-US" sz="2400" dirty="0">
                <a:solidFill>
                  <a:prstClr val="black"/>
                </a:solidFill>
              </a:rPr>
              <a:t>Disjoint Set</a:t>
            </a:r>
          </a:p>
          <a:p>
            <a:pPr marL="285750" indent="-285750">
              <a:buFont typeface="Arial" panose="020B0604020202020204" pitchFamily="34" charset="0"/>
              <a:buChar char="•"/>
              <a:defRPr/>
            </a:pPr>
            <a:r>
              <a:rPr lang="en-US" sz="2400" dirty="0">
                <a:solidFill>
                  <a:prstClr val="black"/>
                </a:solidFill>
              </a:rPr>
              <a:t>Cuckoo Hashing</a:t>
            </a:r>
          </a:p>
          <a:p>
            <a:pPr marL="285750" indent="-285750">
              <a:buFont typeface="Arial" panose="020B0604020202020204" pitchFamily="34" charset="0"/>
              <a:buChar char="•"/>
              <a:defRPr/>
            </a:pPr>
            <a:r>
              <a:rPr lang="en-US" sz="2400" dirty="0">
                <a:solidFill>
                  <a:prstClr val="black"/>
                </a:solidFill>
              </a:rPr>
              <a:t>Quad Edge</a:t>
            </a:r>
          </a:p>
          <a:p>
            <a:pPr marL="285750" indent="-285750">
              <a:buFont typeface="Arial" panose="020B0604020202020204" pitchFamily="34" charset="0"/>
              <a:buChar char="•"/>
              <a:defRPr/>
            </a:pPr>
            <a:r>
              <a:rPr lang="en-US" sz="2400" dirty="0">
                <a:solidFill>
                  <a:prstClr val="black"/>
                </a:solidFill>
              </a:rPr>
              <a:t>Doubly connected edge list (DCEL)</a:t>
            </a:r>
          </a:p>
        </p:txBody>
      </p:sp>
      <p:sp>
        <p:nvSpPr>
          <p:cNvPr id="3" name="TextBox 2"/>
          <p:cNvSpPr txBox="1"/>
          <p:nvPr/>
        </p:nvSpPr>
        <p:spPr>
          <a:xfrm>
            <a:off x="326571" y="158020"/>
            <a:ext cx="8599714"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4000" dirty="0">
                <a:solidFill>
                  <a:srgbClr val="1F497D"/>
                </a:solidFill>
                <a:latin typeface="Calibri"/>
              </a:rPr>
              <a:t>Other Data Structures </a:t>
            </a:r>
            <a:endPar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endParaRPr>
          </a:p>
        </p:txBody>
      </p:sp>
    </p:spTree>
    <p:extLst>
      <p:ext uri="{BB962C8B-B14F-4D97-AF65-F5344CB8AC3E}">
        <p14:creationId xmlns:p14="http://schemas.microsoft.com/office/powerpoint/2010/main" val="3221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le:Skip list.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514600"/>
            <a:ext cx="4476750" cy="10477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914400"/>
            <a:ext cx="8001000" cy="147732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skip list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data structure for storing a sorted list of items using a hierarchy of linked lists that connect increasingly sparse subsequences of the items. These auxiliary lists allow item lookup with efficiency comparable to balanced binary search trees (that is, with number of probes proportional to log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n</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instead of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n</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
        <p:nvSpPr>
          <p:cNvPr id="3" name="Rectangle 2"/>
          <p:cNvSpPr/>
          <p:nvPr/>
        </p:nvSpPr>
        <p:spPr>
          <a:xfrm>
            <a:off x="609600" y="3884474"/>
            <a:ext cx="8229600" cy="64633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Each link of the sparser lists skips over many items of the full list in one step, hence the structure's name. </a:t>
            </a:r>
          </a:p>
        </p:txBody>
      </p:sp>
      <p:sp>
        <p:nvSpPr>
          <p:cNvPr id="4" name="TextBox 3"/>
          <p:cNvSpPr txBox="1"/>
          <p:nvPr/>
        </p:nvSpPr>
        <p:spPr>
          <a:xfrm>
            <a:off x="705080" y="228600"/>
            <a:ext cx="4702129" cy="707886"/>
          </a:xfrm>
          <a:prstGeom prst="rect">
            <a:avLst/>
          </a:prstGeom>
          <a:noFill/>
        </p:spPr>
        <p:txBody>
          <a:bodyPr wrap="square" rtlCol="0">
            <a:spAutoFit/>
          </a:bodyPr>
          <a:lstStyle/>
          <a:p>
            <a:pPr>
              <a:defRPr/>
            </a:pPr>
            <a:r>
              <a:rPr lang="en-US" sz="4000" dirty="0">
                <a:solidFill>
                  <a:srgbClr val="1F497D"/>
                </a:solidFill>
                <a:latin typeface="Calibri"/>
              </a:rPr>
              <a:t>Skip Lists</a:t>
            </a:r>
          </a:p>
        </p:txBody>
      </p:sp>
    </p:spTree>
    <p:extLst>
      <p:ext uri="{BB962C8B-B14F-4D97-AF65-F5344CB8AC3E}">
        <p14:creationId xmlns:p14="http://schemas.microsoft.com/office/powerpoint/2010/main" val="121781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8458200" cy="1477328"/>
          </a:xfrm>
          <a:prstGeom prst="rect">
            <a:avLst/>
          </a:prstGeom>
        </p:spPr>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rope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or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cord</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data structure for efficiently storing and manipulating a very long string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Example – a text editing program may use a rope to represent the text being edited, so that operations such as insertion, deletion, and random access can be done efficiently.</a:t>
            </a:r>
            <a:r>
              <a:rPr kumimoji="0" lang="en-US" sz="1800" b="0" i="0" u="none" strike="noStrike" kern="1200" cap="none" spc="0" normalizeH="0" baseline="30000" noProof="0" dirty="0">
                <a:ln>
                  <a:noFill/>
                </a:ln>
                <a:solidFill>
                  <a:prstClr val="black"/>
                </a:solidFill>
                <a:effectLst/>
                <a:uLnTx/>
                <a:uFillTx/>
                <a:latin typeface="Arial" charset="0"/>
                <a:ea typeface="ＭＳ Ｐゴシック" pitchFamily="-107" charset="-128"/>
                <a:cs typeface="+mn-cs"/>
              </a:rPr>
              <a:t> </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It is a binary tree</a:t>
            </a:r>
          </a:p>
        </p:txBody>
      </p:sp>
      <p:sp>
        <p:nvSpPr>
          <p:cNvPr id="3" name="TextBox 2"/>
          <p:cNvSpPr txBox="1"/>
          <p:nvPr/>
        </p:nvSpPr>
        <p:spPr>
          <a:xfrm>
            <a:off x="381000" y="228600"/>
            <a:ext cx="5029200"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dirty="0">
                <a:solidFill>
                  <a:srgbClr val="1F497D"/>
                </a:solidFill>
                <a:latin typeface="Calibri"/>
              </a:rPr>
              <a:t>ROPE</a:t>
            </a:r>
          </a:p>
        </p:txBody>
      </p:sp>
      <p:pic>
        <p:nvPicPr>
          <p:cNvPr id="8194" name="Picture 2" descr="http://upload.wikimedia.org/wikipedia/commons/c/c2/Rope_ex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5037" y="2438400"/>
            <a:ext cx="4810125" cy="399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912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838450"/>
            <a:ext cx="76676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02418" y="836474"/>
            <a:ext cx="8412982" cy="203132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Properties is a subclass of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Hashtable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It is used to maintain lists of values in which the </a:t>
            </a: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key is a String </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and the </a:t>
            </a: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value is also a String</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Properties class is used by many other Java classes. For example, it is the type of object returned by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System.getProperties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 when obtaining environmental values.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3" name="TextBox 2"/>
          <p:cNvSpPr txBox="1"/>
          <p:nvPr/>
        </p:nvSpPr>
        <p:spPr>
          <a:xfrm>
            <a:off x="502418" y="152400"/>
            <a:ext cx="5265427"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dirty="0">
                <a:solidFill>
                  <a:srgbClr val="1F497D"/>
                </a:solidFill>
                <a:latin typeface="Calibri"/>
              </a:rPr>
              <a:t>Properties</a:t>
            </a:r>
          </a:p>
        </p:txBody>
      </p:sp>
    </p:spTree>
    <p:extLst>
      <p:ext uri="{BB962C8B-B14F-4D97-AF65-F5344CB8AC3E}">
        <p14:creationId xmlns:p14="http://schemas.microsoft.com/office/powerpoint/2010/main" val="133804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1676400" y="1524000"/>
            <a:ext cx="6019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spcBef>
                <a:spcPct val="50000"/>
              </a:spcBef>
            </a:pPr>
            <a:r>
              <a:rPr lang="en-US" sz="4000" b="1" dirty="0">
                <a:solidFill>
                  <a:srgbClr val="1F497D"/>
                </a:solidFill>
                <a:latin typeface="Calibri"/>
              </a:rPr>
              <a:t>Huffman Coding</a:t>
            </a:r>
          </a:p>
          <a:p>
            <a:pPr algn="ctr" eaLnBrk="1" hangingPunct="1">
              <a:spcBef>
                <a:spcPct val="50000"/>
              </a:spcBef>
            </a:pPr>
            <a:r>
              <a:rPr lang="en-US" sz="4000" b="1" dirty="0">
                <a:solidFill>
                  <a:srgbClr val="1F497D"/>
                </a:solidFill>
                <a:latin typeface="Calibri"/>
              </a:rPr>
              <a:t>Module 22</a:t>
            </a:r>
          </a:p>
        </p:txBody>
      </p:sp>
      <p:sp>
        <p:nvSpPr>
          <p:cNvPr id="24581" name="Line 4"/>
          <p:cNvSpPr>
            <a:spLocks noChangeShapeType="1"/>
          </p:cNvSpPr>
          <p:nvPr/>
        </p:nvSpPr>
        <p:spPr bwMode="auto">
          <a:xfrm>
            <a:off x="0" y="5867400"/>
            <a:ext cx="9144000" cy="0"/>
          </a:xfrm>
          <a:prstGeom prst="line">
            <a:avLst/>
          </a:prstGeom>
          <a:noFill/>
          <a:ln w="50800">
            <a:solidFill>
              <a:srgbClr val="C6E8B4"/>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712" y="1524000"/>
            <a:ext cx="7648575"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860286"/>
            <a:ext cx="8229600"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BitSet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class creates a special type of </a:t>
            </a: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array</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that holds </a:t>
            </a: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bit values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The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BitSet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array can increase in size as needed. This makes it similar to a vector of bits.</a:t>
            </a:r>
          </a:p>
        </p:txBody>
      </p:sp>
      <p:sp>
        <p:nvSpPr>
          <p:cNvPr id="3" name="TextBox 2"/>
          <p:cNvSpPr txBox="1"/>
          <p:nvPr/>
        </p:nvSpPr>
        <p:spPr>
          <a:xfrm>
            <a:off x="609600" y="152400"/>
            <a:ext cx="4611812" cy="707886"/>
          </a:xfrm>
          <a:prstGeom prst="rect">
            <a:avLst/>
          </a:prstGeom>
          <a:noFill/>
        </p:spPr>
        <p:txBody>
          <a:bodyPr wrap="square" rtlCol="0">
            <a:spAutoFit/>
          </a:bodyPr>
          <a:lstStyle/>
          <a:p>
            <a:pPr>
              <a:defRPr/>
            </a:pPr>
            <a:r>
              <a:rPr lang="en-US" sz="4000" dirty="0" err="1">
                <a:solidFill>
                  <a:srgbClr val="1F497D"/>
                </a:solidFill>
                <a:latin typeface="Calibri"/>
              </a:rPr>
              <a:t>BitSet</a:t>
            </a:r>
            <a:endParaRPr lang="en-US" sz="4000" dirty="0">
              <a:solidFill>
                <a:srgbClr val="1F497D"/>
              </a:solidFill>
              <a:latin typeface="Calibri"/>
            </a:endParaRPr>
          </a:p>
        </p:txBody>
      </p:sp>
    </p:spTree>
    <p:extLst>
      <p:ext uri="{BB962C8B-B14F-4D97-AF65-F5344CB8AC3E}">
        <p14:creationId xmlns:p14="http://schemas.microsoft.com/office/powerpoint/2010/main" val="327552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14400"/>
            <a:ext cx="8839200" cy="535531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disjoint-set data structure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data structure that keeps track of a set of elements partitioned into a number of disjoint (</a:t>
            </a:r>
            <a:r>
              <a:rPr kumimoji="0" lang="en-US" sz="1800" b="1" i="0" u="none" strike="noStrike" kern="1200" cap="none" spc="0" normalizeH="0" baseline="0" noProof="0" dirty="0" err="1">
                <a:ln>
                  <a:noFill/>
                </a:ln>
                <a:solidFill>
                  <a:srgbClr val="7030A0"/>
                </a:solidFill>
                <a:effectLst/>
                <a:uLnTx/>
                <a:uFillTx/>
                <a:latin typeface="Arial" charset="0"/>
                <a:ea typeface="ＭＳ Ｐゴシック" pitchFamily="-107" charset="-128"/>
                <a:cs typeface="+mn-cs"/>
              </a:rPr>
              <a:t>nonoverlapping</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subsets. 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union-find algorithm</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an algorithm that performs two useful operations on such a data structure: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Find</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Determine which subset a particular element is in. This can be used for determining if two elements are in the same subset.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Union</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Join two subsets into a single subset.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Because it supports these two operations, a disjoint-set data structure is sometimes called a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union-find data structure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or </a:t>
            </a:r>
            <a:r>
              <a:rPr kumimoji="0" lang="en-US" sz="1800" b="0" i="1"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merge-find 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The other important operation, </a:t>
            </a:r>
            <a:r>
              <a:rPr kumimoji="0" lang="en-US" sz="1800" b="0" i="1"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MakeSet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which makes a set containing only a given element (a singleton), is generally trivial. With these three operations, many practical partitioning problems can be solved.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Disjoint-set data structures model the </a:t>
            </a:r>
            <a:r>
              <a:rPr kumimoji="0" lang="en-US" sz="1800" b="1"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partitioning of a set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for example to keep track of the connected components of an undirected graph. This model can then be used to determine whether two vertices belong to the same component, or whether adding an edge between them would result in a cycle.</a:t>
            </a:r>
          </a:p>
        </p:txBody>
      </p:sp>
      <p:sp>
        <p:nvSpPr>
          <p:cNvPr id="3" name="TextBox 2"/>
          <p:cNvSpPr txBox="1"/>
          <p:nvPr/>
        </p:nvSpPr>
        <p:spPr>
          <a:xfrm>
            <a:off x="319491" y="206514"/>
            <a:ext cx="5822464" cy="707886"/>
          </a:xfrm>
          <a:prstGeom prst="rect">
            <a:avLst/>
          </a:prstGeom>
          <a:noFill/>
        </p:spPr>
        <p:txBody>
          <a:bodyPr wrap="square" rtlCol="0">
            <a:spAutoFit/>
          </a:bodyPr>
          <a:lstStyle/>
          <a:p>
            <a:pPr>
              <a:defRPr/>
            </a:pPr>
            <a:r>
              <a:rPr lang="en-US" sz="4000" dirty="0">
                <a:solidFill>
                  <a:srgbClr val="1F497D"/>
                </a:solidFill>
                <a:latin typeface="Calibri"/>
              </a:rPr>
              <a:t>Disjoint-Set</a:t>
            </a:r>
          </a:p>
        </p:txBody>
      </p:sp>
    </p:spTree>
    <p:extLst>
      <p:ext uri="{BB962C8B-B14F-4D97-AF65-F5344CB8AC3E}">
        <p14:creationId xmlns:p14="http://schemas.microsoft.com/office/powerpoint/2010/main" val="1309688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534400"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Cuckoo hashing</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scheme for </a:t>
            </a:r>
            <a:r>
              <a:rPr kumimoji="0" lang="en-US" sz="1800" b="1"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resolving hash collisions </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of values of hash functions in a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hashtable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The name derives from the behavior of some species of cuckoo, where the cuckoo chick pushes the other eggs or young out of the nest when it hatches.</a:t>
            </a:r>
          </a:p>
        </p:txBody>
      </p:sp>
      <p:sp>
        <p:nvSpPr>
          <p:cNvPr id="3" name="Rectangle 2"/>
          <p:cNvSpPr/>
          <p:nvPr/>
        </p:nvSpPr>
        <p:spPr>
          <a:xfrm>
            <a:off x="304800" y="2270879"/>
            <a:ext cx="8458200" cy="313932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basic idea is to use </a:t>
            </a:r>
            <a:r>
              <a:rPr kumimoji="0" lang="en-US" sz="1800" b="1" i="0" u="none" strike="noStrike" kern="1200" cap="none" spc="0" normalizeH="0" baseline="0" noProof="0" dirty="0">
                <a:ln>
                  <a:noFill/>
                </a:ln>
                <a:solidFill>
                  <a:srgbClr val="7030A0"/>
                </a:solidFill>
                <a:effectLst/>
                <a:uLnTx/>
                <a:uFillTx/>
                <a:latin typeface="Arial" charset="0"/>
                <a:ea typeface="ＭＳ Ｐゴシック" pitchFamily="-107" charset="-128"/>
                <a:cs typeface="+mn-cs"/>
              </a:rPr>
              <a:t>two hash functions </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instead of only one. This provides two possible locations in the hash table for each key. In one of the commonly used variants of the algorithm, the hash table is split into two smaller tables of equal size, and each hash function provides an index into one of these two tables.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new key is inserted in one of its two possible locations, "kicking out", that is, displacing, any key that might already reside in this location. This displaced key is then inserted in its alternative location, again kicking out any key that might reside there, until a vacant position is found, or the procedure enters an infinite loop. In the latter case, the hash table is rebuilt in-place using new hash functions.</a:t>
            </a:r>
          </a:p>
        </p:txBody>
      </p:sp>
      <p:sp>
        <p:nvSpPr>
          <p:cNvPr id="4" name="TextBox 3"/>
          <p:cNvSpPr txBox="1"/>
          <p:nvPr/>
        </p:nvSpPr>
        <p:spPr>
          <a:xfrm>
            <a:off x="304800" y="206514"/>
            <a:ext cx="6298558" cy="707886"/>
          </a:xfrm>
          <a:prstGeom prst="rect">
            <a:avLst/>
          </a:prstGeom>
          <a:noFill/>
        </p:spPr>
        <p:txBody>
          <a:bodyPr wrap="square" rtlCol="0">
            <a:spAutoFit/>
          </a:bodyPr>
          <a:lstStyle/>
          <a:p>
            <a:pPr marL="0" marR="0" lvl="0" indent="0" defTabSz="914400" eaLnBrk="1" latinLnBrk="0" hangingPunct="1">
              <a:lnSpc>
                <a:spcPct val="100000"/>
              </a:lnSpc>
              <a:buClrTx/>
              <a:buSzTx/>
              <a:buFontTx/>
              <a:buNone/>
              <a:tabLst/>
              <a:defRPr/>
            </a:pPr>
            <a:r>
              <a:rPr lang="en-US" sz="4000" dirty="0">
                <a:solidFill>
                  <a:srgbClr val="1F497D"/>
                </a:solidFill>
                <a:latin typeface="Calibri"/>
              </a:rPr>
              <a:t>Cuckoo Hashing</a:t>
            </a:r>
          </a:p>
        </p:txBody>
      </p:sp>
    </p:spTree>
    <p:extLst>
      <p:ext uri="{BB962C8B-B14F-4D97-AF65-F5344CB8AC3E}">
        <p14:creationId xmlns:p14="http://schemas.microsoft.com/office/powerpoint/2010/main" val="270740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50703"/>
            <a:ext cx="8077200" cy="92333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quad-edge</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data structure is a computer representation of the </a:t>
            </a: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topology</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of a two-dimensional or three-dimensional map, that is, a graph drawn on a (closed) surface. </a:t>
            </a:r>
          </a:p>
        </p:txBody>
      </p:sp>
      <p:sp>
        <p:nvSpPr>
          <p:cNvPr id="3" name="Rectangle 2"/>
          <p:cNvSpPr/>
          <p:nvPr/>
        </p:nvSpPr>
        <p:spPr>
          <a:xfrm>
            <a:off x="609600" y="1874521"/>
            <a:ext cx="8305800" cy="175432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doubly connected edge list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800" b="1"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DCEL</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is a data structure to represent an embedding of a planar graph in the plane and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polytopes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in 3D. This data structure provides efficient manipulation of the topological information associated with the objects in question (</a:t>
            </a:r>
            <a:r>
              <a:rPr kumimoji="0" lang="en-US" sz="1800" b="0" i="0" u="none" strike="noStrike" kern="1200" cap="none" spc="0" normalizeH="0" baseline="0" noProof="0" dirty="0">
                <a:ln>
                  <a:noFill/>
                </a:ln>
                <a:solidFill>
                  <a:srgbClr val="FF0000"/>
                </a:solidFill>
                <a:effectLst/>
                <a:uLnTx/>
                <a:uFillTx/>
                <a:latin typeface="Arial" charset="0"/>
                <a:ea typeface="ＭＳ Ｐゴシック" pitchFamily="-107" charset="-128"/>
                <a:cs typeface="+mn-cs"/>
              </a:rPr>
              <a:t>vertices, edges, faces</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It is used in many algorithms of computational geometry to handle polygonal subdivisions of the plane, commonly called planar straight-line graphs (PSLG).</a:t>
            </a:r>
          </a:p>
        </p:txBody>
      </p:sp>
      <p:sp>
        <p:nvSpPr>
          <p:cNvPr id="5" name="Rectangle 4"/>
          <p:cNvSpPr/>
          <p:nvPr/>
        </p:nvSpPr>
        <p:spPr>
          <a:xfrm>
            <a:off x="615523" y="3981658"/>
            <a:ext cx="7924800" cy="923330"/>
          </a:xfrm>
          <a:prstGeom prst="rect">
            <a:avLst/>
          </a:prstGeom>
        </p:spPr>
        <p:txBody>
          <a:bodyPr wrap="square">
            <a:spAutoFit/>
          </a:bodyPr>
          <a:lstStyle/>
          <a:p>
            <a:pPr>
              <a:defRPr/>
            </a:pPr>
            <a:r>
              <a:rPr lang="en-US" b="1" dirty="0">
                <a:solidFill>
                  <a:prstClr val="black"/>
                </a:solidFill>
              </a:rPr>
              <a:t>Unions</a:t>
            </a:r>
          </a:p>
          <a:p>
            <a:pPr>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 style unions allow the same bit pattern to be interpreted in multiple ways</a:t>
            </a:r>
            <a:r>
              <a:rPr lang="en-US" dirty="0">
                <a:solidFill>
                  <a:prstClr val="black"/>
                </a:solidFill>
              </a:rPr>
              <a:t>. Not available in Java</a:t>
            </a:r>
          </a:p>
        </p:txBody>
      </p:sp>
      <p:sp>
        <p:nvSpPr>
          <p:cNvPr id="7" name="TextBox 6"/>
          <p:cNvSpPr txBox="1"/>
          <p:nvPr/>
        </p:nvSpPr>
        <p:spPr>
          <a:xfrm>
            <a:off x="914400" y="5257800"/>
            <a:ext cx="1438214" cy="138499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union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char key;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4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int</a:t>
            </a: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a:t>
            </a:r>
            <a:r>
              <a:rPr kumimoji="0" lang="en-US" sz="14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num</a:t>
            </a: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double volts;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a:t>
            </a:r>
          </a:p>
        </p:txBody>
      </p:sp>
      <p:sp>
        <p:nvSpPr>
          <p:cNvPr id="8" name="TextBox 7"/>
          <p:cNvSpPr txBox="1"/>
          <p:nvPr/>
        </p:nvSpPr>
        <p:spPr>
          <a:xfrm>
            <a:off x="3200400" y="5486400"/>
            <a:ext cx="5339923" cy="64633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This union contains a single member that can be 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char,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pitchFamily="-107" charset="-128"/>
                <a:cs typeface="+mn-cs"/>
              </a:rPr>
              <a:t>int</a:t>
            </a:r>
            <a:r>
              <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 or double</a:t>
            </a:r>
          </a:p>
        </p:txBody>
      </p:sp>
      <p:sp>
        <p:nvSpPr>
          <p:cNvPr id="9" name="TextBox 8"/>
          <p:cNvSpPr txBox="1"/>
          <p:nvPr/>
        </p:nvSpPr>
        <p:spPr>
          <a:xfrm>
            <a:off x="304800" y="206514"/>
            <a:ext cx="6298558" cy="707886"/>
          </a:xfrm>
          <a:prstGeom prst="rect">
            <a:avLst/>
          </a:prstGeom>
          <a:noFill/>
        </p:spPr>
        <p:txBody>
          <a:bodyPr wrap="square" rtlCol="0">
            <a:spAutoFit/>
          </a:bodyPr>
          <a:lstStyle/>
          <a:p>
            <a:pPr marL="0" marR="0" lvl="0" indent="0" defTabSz="914400" eaLnBrk="1" latinLnBrk="0" hangingPunct="1">
              <a:lnSpc>
                <a:spcPct val="100000"/>
              </a:lnSpc>
              <a:buClrTx/>
              <a:buSzTx/>
              <a:buFontTx/>
              <a:buNone/>
              <a:tabLst/>
              <a:defRPr/>
            </a:pPr>
            <a:r>
              <a:rPr lang="en-US" sz="4000" dirty="0">
                <a:solidFill>
                  <a:srgbClr val="1F497D"/>
                </a:solidFill>
                <a:latin typeface="Calibri"/>
              </a:rPr>
              <a:t>More Good Stuff</a:t>
            </a:r>
          </a:p>
        </p:txBody>
      </p:sp>
    </p:spTree>
    <p:extLst>
      <p:ext uri="{BB962C8B-B14F-4D97-AF65-F5344CB8AC3E}">
        <p14:creationId xmlns:p14="http://schemas.microsoft.com/office/powerpoint/2010/main" val="2736067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57" y="957943"/>
            <a:ext cx="8073852" cy="4185761"/>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The “Big” Picture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a:solidFill>
                  <a:prstClr val="black"/>
                </a:solidFill>
              </a:rPr>
              <a:t>CS vs Information Science  vs Information Systems</a:t>
            </a:r>
            <a:endPar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Value of (College) Education</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a:solidFill>
                  <a:prstClr val="black"/>
                </a:solidFill>
              </a:rPr>
              <a:t>Learning is a Journey</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My Journey</a:t>
            </a:r>
          </a:p>
          <a:p>
            <a:pPr marL="800100" lvl="1" indent="-342900">
              <a:buFont typeface="Arial" panose="020B0604020202020204" pitchFamily="34" charset="0"/>
              <a:buChar char="•"/>
            </a:pPr>
            <a:r>
              <a:rPr lang="en-US" sz="2400" dirty="0">
                <a:solidFill>
                  <a:prstClr val="black"/>
                </a:solidFill>
                <a:hlinkClick r:id="rId3"/>
              </a:rPr>
              <a:t>https://www.quora.com/What-were-the-most-popular-programming-language-in-80s-and-90s</a:t>
            </a:r>
            <a:endPar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a:p>
            <a:pPr marL="800100" lvl="1" indent="-342900">
              <a:buFont typeface="Arial" panose="020B0604020202020204" pitchFamily="34" charset="0"/>
              <a:buChar char="•"/>
            </a:pPr>
            <a:r>
              <a:rPr lang="en-US" sz="2000" dirty="0">
                <a:solidFill>
                  <a:prstClr val="black"/>
                </a:solidFill>
              </a:rPr>
              <a:t>Pascal, C, FORTRAN, COBOL</a:t>
            </a:r>
          </a:p>
          <a:p>
            <a:pPr marL="800100" lvl="1" indent="-342900">
              <a:buFont typeface="Arial" panose="020B0604020202020204" pitchFamily="34" charset="0"/>
              <a:buChar char="•"/>
            </a:pPr>
            <a:r>
              <a:rPr lang="en-US" sz="2000" dirty="0">
                <a:solidFill>
                  <a:prstClr val="black"/>
                </a:solidFill>
              </a:rPr>
              <a:t>Ada, C</a:t>
            </a:r>
          </a:p>
          <a:p>
            <a:pPr marL="800100" lvl="1" indent="-342900">
              <a:buFont typeface="Arial" panose="020B0604020202020204" pitchFamily="34" charset="0"/>
              <a:buChar char="•"/>
            </a:pPr>
            <a:r>
              <a:rPr lang="en-US" sz="2000" dirty="0">
                <a:solidFill>
                  <a:prstClr val="black"/>
                </a:solidFill>
              </a:rPr>
              <a:t>C++, UI, Web, Java, Python, JavaScript</a:t>
            </a:r>
          </a:p>
          <a:p>
            <a:pPr marL="800100" lvl="1" indent="-342900">
              <a:buFont typeface="Arial" panose="020B0604020202020204" pitchFamily="34" charset="0"/>
              <a:buChar char="•"/>
            </a:pPr>
            <a:r>
              <a:rPr kumimoji="0" lang="en-US" sz="20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IBM AT</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3" name="TextBox 2"/>
          <p:cNvSpPr txBox="1"/>
          <p:nvPr/>
        </p:nvSpPr>
        <p:spPr>
          <a:xfrm>
            <a:off x="304800" y="66580"/>
            <a:ext cx="6108585"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rPr>
              <a:t>Words</a:t>
            </a:r>
            <a:r>
              <a:rPr kumimoji="0" lang="en-US" sz="4000" b="0" i="0" u="none" strike="noStrike" kern="1200" cap="none" spc="0" normalizeH="0" noProof="0" dirty="0">
                <a:ln>
                  <a:noFill/>
                </a:ln>
                <a:solidFill>
                  <a:srgbClr val="1F497D"/>
                </a:solidFill>
                <a:effectLst/>
                <a:uLnTx/>
                <a:uFillTx/>
                <a:latin typeface="Calibri"/>
                <a:ea typeface="ＭＳ Ｐゴシック" pitchFamily="-107" charset="-128"/>
                <a:cs typeface="+mn-cs"/>
              </a:rPr>
              <a:t> of Wisdom</a:t>
            </a:r>
            <a:endPar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endParaRPr>
          </a:p>
        </p:txBody>
      </p:sp>
    </p:spTree>
    <p:extLst>
      <p:ext uri="{BB962C8B-B14F-4D97-AF65-F5344CB8AC3E}">
        <p14:creationId xmlns:p14="http://schemas.microsoft.com/office/powerpoint/2010/main" val="89660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57" y="957943"/>
            <a:ext cx="8073852" cy="3262432"/>
          </a:xfrm>
          <a:prstGeom prst="rect">
            <a:avLst/>
          </a:prstGeom>
        </p:spPr>
        <p:txBody>
          <a:bodyPr wrap="square">
            <a:spAutoFit/>
          </a:bodyPr>
          <a:lstStyle/>
          <a:p>
            <a:pPr marL="342900" indent="-342900">
              <a:buFont typeface="Arial" panose="020B0604020202020204" pitchFamily="34" charset="0"/>
              <a:buChar char="•"/>
            </a:pPr>
            <a:r>
              <a:rPr lang="en-US" sz="2400" dirty="0"/>
              <a:t>Huffman Code</a:t>
            </a:r>
          </a:p>
          <a:p>
            <a:pPr marL="800100" lvl="1" indent="-342900">
              <a:buFont typeface="Arial" panose="020B0604020202020204" pitchFamily="34" charset="0"/>
              <a:buChar char="•"/>
            </a:pPr>
            <a:r>
              <a:rPr lang="en-US" sz="2000" dirty="0">
                <a:hlinkClick r:id="rId3">
                  <a:extLst>
                    <a:ext uri="{A12FA001-AC4F-418D-AE19-62706E023703}">
                      <ahyp:hlinkClr xmlns:ahyp="http://schemas.microsoft.com/office/drawing/2018/hyperlinkcolor" val="tx"/>
                    </a:ext>
                  </a:extLst>
                </a:hlinkClick>
              </a:rPr>
              <a:t>https://www.youtube.com/watch?v=iiGZ947Tcck</a:t>
            </a:r>
          </a:p>
          <a:p>
            <a:pPr marL="800100" lvl="1" indent="-342900">
              <a:buFont typeface="Arial" panose="020B0604020202020204" pitchFamily="34" charset="0"/>
              <a:buChar char="•"/>
            </a:pPr>
            <a:r>
              <a:rPr lang="en-US" sz="2000" b="1" dirty="0">
                <a:solidFill>
                  <a:srgbClr val="7030A0"/>
                </a:solidFill>
                <a:hlinkClick r:id="rId3">
                  <a:extLst>
                    <a:ext uri="{A12FA001-AC4F-418D-AE19-62706E023703}">
                      <ahyp:hlinkClr xmlns:ahyp="http://schemas.microsoft.com/office/drawing/2018/hyperlinkcolor" val="tx"/>
                    </a:ext>
                  </a:extLst>
                </a:hlinkClick>
              </a:rPr>
              <a:t>** |</a:t>
            </a:r>
            <a:r>
              <a:rPr lang="en-US" sz="2000" b="1" dirty="0">
                <a:hlinkClick r:id="rId3">
                  <a:extLst>
                    <a:ext uri="{A12FA001-AC4F-418D-AE19-62706E023703}">
                      <ahyp:hlinkClr xmlns:ahyp="http://schemas.microsoft.com/office/drawing/2018/hyperlinkcolor" val="tx"/>
                    </a:ext>
                  </a:extLst>
                </a:hlinkClick>
              </a:rPr>
              <a:t> </a:t>
            </a:r>
            <a:r>
              <a:rPr lang="en-US" sz="2000" dirty="0">
                <a:hlinkClick r:id="rId3">
                  <a:extLst>
                    <a:ext uri="{A12FA001-AC4F-418D-AE19-62706E023703}">
                      <ahyp:hlinkClr xmlns:ahyp="http://schemas.microsoft.com/office/drawing/2018/hyperlinkcolor" val="tx"/>
                    </a:ext>
                  </a:extLst>
                </a:hlinkClick>
              </a:rPr>
              <a:t>https://www.youtube.com/watch?v=IuFKDrdmgIQ</a:t>
            </a:r>
          </a:p>
          <a:p>
            <a:pPr marL="800100" lvl="1" indent="-342900">
              <a:buFont typeface="Arial" panose="020B0604020202020204" pitchFamily="34" charset="0"/>
              <a:buChar char="•"/>
            </a:pPr>
            <a:r>
              <a:rPr lang="en-US" sz="2000" dirty="0">
                <a:hlinkClick r:id="rId3">
                  <a:extLst>
                    <a:ext uri="{A12FA001-AC4F-418D-AE19-62706E023703}">
                      <ahyp:hlinkClr xmlns:ahyp="http://schemas.microsoft.com/office/drawing/2018/hyperlinkcolor" val="tx"/>
                    </a:ext>
                  </a:extLst>
                </a:hlinkClick>
              </a:rPr>
              <a:t>https://www.youtube.com/watch?v=OtDxDvCpPL4</a:t>
            </a:r>
          </a:p>
          <a:p>
            <a:pPr marL="800100" lvl="1" indent="-342900">
              <a:buFont typeface="Arial" panose="020B0604020202020204" pitchFamily="34" charset="0"/>
              <a:buChar char="•"/>
            </a:pPr>
            <a:r>
              <a:rPr lang="en-US" sz="2000" dirty="0">
                <a:hlinkClick r:id="rId3">
                  <a:extLst>
                    <a:ext uri="{A12FA001-AC4F-418D-AE19-62706E023703}">
                      <ahyp:hlinkClr xmlns:ahyp="http://schemas.microsoft.com/office/drawing/2018/hyperlinkcolor" val="tx"/>
                    </a:ext>
                  </a:extLst>
                </a:hlinkClick>
              </a:rPr>
              <a:t>https://www.youtube.com/watch?v=JsTptu56GM8</a:t>
            </a:r>
            <a:endParaRPr lang="en-US" sz="2000" dirty="0"/>
          </a:p>
          <a:p>
            <a:pPr marL="342900" indent="-342900">
              <a:buFont typeface="Arial" panose="020B0604020202020204" pitchFamily="34" charset="0"/>
              <a:buChar char="•"/>
            </a:pPr>
            <a:r>
              <a:rPr lang="en-US" sz="2400" dirty="0"/>
              <a:t>Harvard | Advanced Algorithms</a:t>
            </a:r>
          </a:p>
          <a:p>
            <a:pPr marL="800100" lvl="1" indent="-342900">
              <a:buFont typeface="Arial" panose="020B0604020202020204" pitchFamily="34" charset="0"/>
              <a:buChar char="•"/>
            </a:pPr>
            <a:r>
              <a:rPr lang="en-US" sz="2000" dirty="0"/>
              <a:t>https://www.youtube.com/watch?v=edOWKZE1t84&amp;list=PL2SOU6wwxB0uP4rJgf5ayhHWgw7akUWSf&amp;index=4</a:t>
            </a:r>
          </a:p>
          <a:p>
            <a:pPr marL="800100" lvl="1" indent="-342900">
              <a:buFont typeface="Arial" panose="020B0604020202020204" pitchFamily="34" charset="0"/>
              <a:buChar char="•"/>
            </a:pPr>
            <a:endParaRPr lang="en-US" sz="2000" dirty="0"/>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endParaRPr>
          </a:p>
        </p:txBody>
      </p:sp>
      <p:sp>
        <p:nvSpPr>
          <p:cNvPr id="3" name="TextBox 2"/>
          <p:cNvSpPr txBox="1"/>
          <p:nvPr/>
        </p:nvSpPr>
        <p:spPr>
          <a:xfrm>
            <a:off x="304800" y="66580"/>
            <a:ext cx="6108585"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rPr>
              <a:t>Additional Videos</a:t>
            </a:r>
          </a:p>
        </p:txBody>
      </p:sp>
    </p:spTree>
    <p:extLst>
      <p:ext uri="{BB962C8B-B14F-4D97-AF65-F5344CB8AC3E}">
        <p14:creationId xmlns:p14="http://schemas.microsoft.com/office/powerpoint/2010/main" val="278598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57" y="982656"/>
            <a:ext cx="7772218" cy="1938992"/>
          </a:xfrm>
          <a:prstGeom prst="rect">
            <a:avLst/>
          </a:prstGeom>
        </p:spPr>
        <p:txBody>
          <a:bodyPr wrap="square">
            <a:spAutoFit/>
          </a:bodyPr>
          <a:lstStyle/>
          <a:p>
            <a:pPr lvl="0"/>
            <a:r>
              <a:rPr lang="en-US" sz="2400" b="1" dirty="0"/>
              <a:t>“</a:t>
            </a:r>
            <a:r>
              <a:rPr lang="en-US" sz="2400" b="1" dirty="0">
                <a:solidFill>
                  <a:srgbClr val="7030A0"/>
                </a:solidFill>
              </a:rPr>
              <a:t>This is an example of a Huffman tree</a:t>
            </a:r>
            <a:r>
              <a:rPr lang="en-US" sz="2400" b="1" dirty="0"/>
              <a:t>”</a:t>
            </a:r>
          </a:p>
          <a:p>
            <a:pPr marL="285750" lvl="0" indent="-285750">
              <a:buFont typeface="Arial" panose="020B0604020202020204" pitchFamily="34" charset="0"/>
              <a:buChar char="•"/>
            </a:pPr>
            <a:endParaRPr lang="en-US" sz="2400" b="1" dirty="0">
              <a:solidFill>
                <a:prstClr val="black"/>
              </a:solidFill>
            </a:endParaRPr>
          </a:p>
          <a:p>
            <a:pPr marL="285750" indent="-285750">
              <a:buFont typeface="Arial" panose="020B0604020202020204" pitchFamily="34" charset="0"/>
              <a:buChar char="•"/>
            </a:pPr>
            <a:r>
              <a:rPr lang="en-US" sz="2400" dirty="0">
                <a:solidFill>
                  <a:prstClr val="black"/>
                </a:solidFill>
              </a:rPr>
              <a:t>Compression algorithm</a:t>
            </a:r>
          </a:p>
          <a:p>
            <a:pPr marL="285750" lvl="0" indent="-285750">
              <a:buFont typeface="Arial" panose="020B0604020202020204" pitchFamily="34" charset="0"/>
              <a:buChar char="•"/>
            </a:pPr>
            <a:r>
              <a:rPr lang="en-US" sz="2400" dirty="0">
                <a:solidFill>
                  <a:prstClr val="black"/>
                </a:solidFill>
              </a:rPr>
              <a:t>What’s the file size, if the info is saved in a file?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ＭＳ Ｐゴシック" pitchFamily="-107" charset="-128"/>
                <a:cs typeface="+mn-cs"/>
              </a:rPr>
              <a:t>Can we do better?</a:t>
            </a:r>
          </a:p>
        </p:txBody>
      </p:sp>
      <p:sp>
        <p:nvSpPr>
          <p:cNvPr id="3" name="TextBox 2"/>
          <p:cNvSpPr txBox="1"/>
          <p:nvPr/>
        </p:nvSpPr>
        <p:spPr>
          <a:xfrm>
            <a:off x="304800" y="66580"/>
            <a:ext cx="8708571"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rgbClr val="1F497D"/>
                </a:solidFill>
                <a:effectLst/>
                <a:uLnTx/>
                <a:uFillTx/>
                <a:latin typeface="Calibri"/>
                <a:ea typeface="ＭＳ Ｐゴシック" pitchFamily="-107" charset="-128"/>
                <a:cs typeface="+mn-cs"/>
              </a:rPr>
              <a:t>Hello.txt | Huffman Coding</a:t>
            </a:r>
          </a:p>
        </p:txBody>
      </p:sp>
    </p:spTree>
    <p:extLst>
      <p:ext uri="{BB962C8B-B14F-4D97-AF65-F5344CB8AC3E}">
        <p14:creationId xmlns:p14="http://schemas.microsoft.com/office/powerpoint/2010/main" val="178258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942" y="844157"/>
            <a:ext cx="6614433" cy="2308324"/>
          </a:xfrm>
          <a:prstGeom prst="rect">
            <a:avLst/>
          </a:prstGeom>
        </p:spPr>
        <p:txBody>
          <a:bodyPr wrap="square">
            <a:spAutoFit/>
          </a:bodyPr>
          <a:lstStyle/>
          <a:p>
            <a:pPr marL="285750" indent="-285750">
              <a:buFont typeface="Arial" panose="020B0604020202020204" pitchFamily="34" charset="0"/>
              <a:buChar char="•"/>
            </a:pPr>
            <a:r>
              <a:rPr lang="en-US" b="1" dirty="0"/>
              <a:t>Huffman coding</a:t>
            </a:r>
            <a:r>
              <a:rPr lang="en-US" dirty="0"/>
              <a:t> is an entropy encoding algorithm used for </a:t>
            </a:r>
            <a:r>
              <a:rPr lang="en-US" b="1" dirty="0">
                <a:solidFill>
                  <a:srgbClr val="7030A0"/>
                </a:solidFill>
              </a:rPr>
              <a:t>lossless data compression </a:t>
            </a:r>
          </a:p>
          <a:p>
            <a:pPr marL="285750" indent="-285750">
              <a:buFont typeface="Arial" panose="020B0604020202020204" pitchFamily="34" charset="0"/>
              <a:buChar char="•"/>
            </a:pPr>
            <a:r>
              <a:rPr lang="en-US" dirty="0"/>
              <a:t>Use of a variable-length code table for encoding a source symbol (such as a character in a file) where the variable-length code table has been derived in a particular way based on the estimated probability of occurrence for each possible value of the source symbol </a:t>
            </a:r>
          </a:p>
          <a:p>
            <a:pPr marL="285750" indent="-285750">
              <a:buFont typeface="Arial" panose="020B0604020202020204" pitchFamily="34" charset="0"/>
              <a:buChar char="•"/>
            </a:pPr>
            <a:r>
              <a:rPr lang="en-US" dirty="0"/>
              <a:t>Uses a priority queue based on frequency</a:t>
            </a:r>
          </a:p>
        </p:txBody>
      </p:sp>
      <p:sp>
        <p:nvSpPr>
          <p:cNvPr id="3" name="TextBox 2"/>
          <p:cNvSpPr txBox="1"/>
          <p:nvPr/>
        </p:nvSpPr>
        <p:spPr>
          <a:xfrm>
            <a:off x="304800" y="66580"/>
            <a:ext cx="8708571" cy="707886"/>
          </a:xfrm>
          <a:prstGeom prst="rect">
            <a:avLst/>
          </a:prstGeom>
          <a:noFill/>
        </p:spPr>
        <p:txBody>
          <a:bodyPr wrap="square" rtlCol="0">
            <a:spAutoFit/>
          </a:bodyPr>
          <a:lstStyle/>
          <a:p>
            <a:pPr eaLnBrk="0" hangingPunct="0"/>
            <a:r>
              <a:rPr lang="en-US" sz="4000" dirty="0">
                <a:solidFill>
                  <a:schemeClr val="tx2"/>
                </a:solidFill>
                <a:latin typeface="+mj-lt"/>
              </a:rPr>
              <a:t>Huffman Coding</a:t>
            </a:r>
          </a:p>
        </p:txBody>
      </p:sp>
      <p:pic>
        <p:nvPicPr>
          <p:cNvPr id="10242" name="Picture 2" descr="File:Huffman tree 2.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902" y="3222172"/>
            <a:ext cx="4914094" cy="3160746"/>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7576" y="2036085"/>
            <a:ext cx="16478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804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404" y="870334"/>
            <a:ext cx="8382000" cy="3477875"/>
          </a:xfrm>
          <a:prstGeom prst="rect">
            <a:avLst/>
          </a:prstGeom>
        </p:spPr>
        <p:txBody>
          <a:bodyPr wrap="square">
            <a:spAutoFit/>
          </a:bodyPr>
          <a:lstStyle/>
          <a:p>
            <a:pPr marL="342900" lvl="0" indent="-342900">
              <a:buFont typeface="Arial" panose="020B0604020202020204" pitchFamily="34" charset="0"/>
              <a:buChar char="•"/>
              <a:tabLst>
                <a:tab pos="6400800" algn="l"/>
              </a:tabLst>
            </a:pPr>
            <a:r>
              <a:rPr lang="en-US" sz="2000" b="1" dirty="0">
                <a:solidFill>
                  <a:srgbClr val="7030A0"/>
                </a:solidFill>
                <a:latin typeface="Times"/>
              </a:rPr>
              <a:t>Compute the frequency </a:t>
            </a:r>
            <a:r>
              <a:rPr lang="en-US" sz="2000" dirty="0">
                <a:latin typeface="Times"/>
              </a:rPr>
              <a:t>of each character in the file you wish to encode.  This allows you to determine which characters should have the fewest bits, </a:t>
            </a:r>
            <a:r>
              <a:rPr lang="en-US" sz="2000" dirty="0" err="1">
                <a:latin typeface="Times"/>
              </a:rPr>
              <a:t>etc</a:t>
            </a:r>
            <a:r>
              <a:rPr lang="en-US" sz="2000" dirty="0">
                <a:latin typeface="Times"/>
              </a:rPr>
              <a:t>  </a:t>
            </a:r>
          </a:p>
          <a:p>
            <a:pPr marL="342900" lvl="0" indent="-342900">
              <a:buFont typeface="Arial" panose="020B0604020202020204" pitchFamily="34" charset="0"/>
              <a:buChar char="•"/>
              <a:tabLst>
                <a:tab pos="6400800" algn="l"/>
              </a:tabLst>
            </a:pPr>
            <a:r>
              <a:rPr lang="en-US" sz="2000" b="1" dirty="0">
                <a:solidFill>
                  <a:srgbClr val="7030A0"/>
                </a:solidFill>
                <a:latin typeface="Times"/>
              </a:rPr>
              <a:t>Build</a:t>
            </a:r>
            <a:r>
              <a:rPr lang="en-US" sz="2000" dirty="0">
                <a:latin typeface="Times"/>
              </a:rPr>
              <a:t> a “coding tree” from the </a:t>
            </a:r>
            <a:r>
              <a:rPr lang="en-US" sz="2000" dirty="0">
                <a:solidFill>
                  <a:srgbClr val="7030A0"/>
                </a:solidFill>
                <a:latin typeface="Times"/>
              </a:rPr>
              <a:t>bottom up </a:t>
            </a:r>
            <a:r>
              <a:rPr lang="en-US" sz="2000" dirty="0">
                <a:latin typeface="Times"/>
              </a:rPr>
              <a:t>according to the frequencies </a:t>
            </a:r>
          </a:p>
          <a:p>
            <a:pPr marL="342900" lvl="0" indent="-342900">
              <a:buFont typeface="Arial" panose="020B0604020202020204" pitchFamily="34" charset="0"/>
              <a:buChar char="•"/>
              <a:tabLst>
                <a:tab pos="6400800" algn="l"/>
              </a:tabLst>
            </a:pPr>
            <a:endParaRPr lang="en-US" sz="2000" dirty="0">
              <a:latin typeface="Times"/>
            </a:endParaRPr>
          </a:p>
          <a:p>
            <a:pPr marL="342900" lvl="0" indent="-342900">
              <a:buFont typeface="Arial" panose="020B0604020202020204" pitchFamily="34" charset="0"/>
              <a:buChar char="•"/>
              <a:tabLst>
                <a:tab pos="6400800" algn="l"/>
              </a:tabLst>
            </a:pPr>
            <a:r>
              <a:rPr lang="en-US" sz="2000" dirty="0">
                <a:latin typeface="Times"/>
              </a:rPr>
              <a:t>An example will help make this clear.  To make the example easier, suppose we only want to encode the five letters (</a:t>
            </a:r>
            <a:r>
              <a:rPr lang="en-US" sz="2000" b="1" dirty="0">
                <a:solidFill>
                  <a:srgbClr val="7030A0"/>
                </a:solidFill>
                <a:latin typeface="Times"/>
              </a:rPr>
              <a:t>a, b, c, d, e</a:t>
            </a:r>
            <a:r>
              <a:rPr lang="en-US" sz="2000" dirty="0">
                <a:latin typeface="Times"/>
              </a:rPr>
              <a:t>) and they have frequencies </a:t>
            </a:r>
            <a:r>
              <a:rPr lang="en-US" sz="2000" b="1" dirty="0">
                <a:solidFill>
                  <a:srgbClr val="7030A0"/>
                </a:solidFill>
                <a:latin typeface="Times"/>
              </a:rPr>
              <a:t>3, 3, 1, 1, and 2</a:t>
            </a:r>
            <a:r>
              <a:rPr lang="en-US" sz="2000" dirty="0">
                <a:latin typeface="Times"/>
              </a:rPr>
              <a:t>, respectively</a:t>
            </a:r>
          </a:p>
          <a:p>
            <a:pPr marL="800100" lvl="1" indent="-342900" eaLnBrk="0" hangingPunct="0">
              <a:buFont typeface="Arial" panose="020B0604020202020204" pitchFamily="34" charset="0"/>
              <a:buChar char="•"/>
              <a:tabLst>
                <a:tab pos="6400800" algn="l"/>
              </a:tabLst>
            </a:pPr>
            <a:r>
              <a:rPr lang="en-US" sz="2000" dirty="0">
                <a:latin typeface="Times"/>
              </a:rPr>
              <a:t>We first create a </a:t>
            </a:r>
            <a:r>
              <a:rPr lang="en-US" sz="2000" dirty="0">
                <a:solidFill>
                  <a:srgbClr val="7030A0"/>
                </a:solidFill>
                <a:latin typeface="Times"/>
              </a:rPr>
              <a:t>leaf node </a:t>
            </a:r>
            <a:r>
              <a:rPr lang="en-US" sz="2000" dirty="0">
                <a:latin typeface="Times"/>
              </a:rPr>
              <a:t>for each character/frequency pair and put them into a priority queue, so that the characters with lower frequencies appear first:</a:t>
            </a:r>
            <a:endParaRPr lang="en-US" sz="1200" dirty="0">
              <a:latin typeface="Arial" pitchFamily="34" charset="0"/>
            </a:endParaRPr>
          </a:p>
        </p:txBody>
      </p:sp>
      <p:sp>
        <p:nvSpPr>
          <p:cNvPr id="6" name="TextBox 5"/>
          <p:cNvSpPr txBox="1"/>
          <p:nvPr/>
        </p:nvSpPr>
        <p:spPr>
          <a:xfrm>
            <a:off x="331596" y="162448"/>
            <a:ext cx="6811183" cy="707886"/>
          </a:xfrm>
          <a:prstGeom prst="rect">
            <a:avLst/>
          </a:prstGeom>
          <a:noFill/>
        </p:spPr>
        <p:txBody>
          <a:bodyPr wrap="square" rtlCol="0">
            <a:spAutoFit/>
          </a:bodyPr>
          <a:lstStyle/>
          <a:p>
            <a:pPr eaLnBrk="0" hangingPunct="0"/>
            <a:r>
              <a:rPr lang="en-US" sz="4000" dirty="0">
                <a:solidFill>
                  <a:schemeClr val="tx2"/>
                </a:solidFill>
                <a:latin typeface="+mj-lt"/>
              </a:rPr>
              <a:t>Huffman Tree – how to build</a:t>
            </a:r>
          </a:p>
        </p:txBody>
      </p:sp>
      <p:grpSp>
        <p:nvGrpSpPr>
          <p:cNvPr id="10" name="Group 9"/>
          <p:cNvGrpSpPr/>
          <p:nvPr/>
        </p:nvGrpSpPr>
        <p:grpSpPr>
          <a:xfrm>
            <a:off x="1134291" y="5329250"/>
            <a:ext cx="852055" cy="290945"/>
            <a:chOff x="2362200" y="6165273"/>
            <a:chExt cx="852055" cy="290945"/>
          </a:xfrm>
        </p:grpSpPr>
        <p:sp>
          <p:nvSpPr>
            <p:cNvPr id="7" name="Rectangle 6"/>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9" name="Rectangle 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nvGrpSpPr>
          <p:cNvPr id="11" name="Group 10"/>
          <p:cNvGrpSpPr/>
          <p:nvPr/>
        </p:nvGrpSpPr>
        <p:grpSpPr>
          <a:xfrm>
            <a:off x="2533600" y="5343104"/>
            <a:ext cx="852055" cy="290945"/>
            <a:chOff x="2362200" y="6165273"/>
            <a:chExt cx="852055" cy="290945"/>
          </a:xfrm>
        </p:grpSpPr>
        <p:sp>
          <p:nvSpPr>
            <p:cNvPr id="12" name="Rectangle 1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3" name="Rectangle 1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nvGrpSpPr>
          <p:cNvPr id="14" name="Group 13"/>
          <p:cNvGrpSpPr/>
          <p:nvPr/>
        </p:nvGrpSpPr>
        <p:grpSpPr>
          <a:xfrm>
            <a:off x="3932909" y="5356958"/>
            <a:ext cx="852055" cy="290945"/>
            <a:chOff x="2362200" y="6165273"/>
            <a:chExt cx="852055" cy="290945"/>
          </a:xfrm>
        </p:grpSpPr>
        <p:sp>
          <p:nvSpPr>
            <p:cNvPr id="15" name="Rectangle 1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nvGrpSpPr>
          <p:cNvPr id="17" name="Group 16"/>
          <p:cNvGrpSpPr/>
          <p:nvPr/>
        </p:nvGrpSpPr>
        <p:grpSpPr>
          <a:xfrm>
            <a:off x="5332218" y="5370812"/>
            <a:ext cx="852055" cy="290945"/>
            <a:chOff x="2362200" y="6165273"/>
            <a:chExt cx="852055" cy="290945"/>
          </a:xfrm>
        </p:grpSpPr>
        <p:sp>
          <p:nvSpPr>
            <p:cNvPr id="18" name="Rectangle 1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19" name="Rectangle 1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nvGrpSpPr>
          <p:cNvPr id="20" name="Group 19"/>
          <p:cNvGrpSpPr/>
          <p:nvPr/>
        </p:nvGrpSpPr>
        <p:grpSpPr>
          <a:xfrm>
            <a:off x="6731527" y="5384666"/>
            <a:ext cx="852055" cy="290945"/>
            <a:chOff x="2362200" y="6165273"/>
            <a:chExt cx="852055" cy="290945"/>
          </a:xfrm>
        </p:grpSpPr>
        <p:sp>
          <p:nvSpPr>
            <p:cNvPr id="21" name="Rectangle 2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2" name="Rectangle 2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032808"/>
            <a:ext cx="8077200" cy="1938992"/>
          </a:xfrm>
          <a:prstGeom prst="rect">
            <a:avLst/>
          </a:prstGeom>
          <a:noFill/>
        </p:spPr>
        <p:txBody>
          <a:bodyPr wrap="square" rtlCol="0">
            <a:spAutoFit/>
          </a:bodyPr>
          <a:lstStyle/>
          <a:p>
            <a:r>
              <a:rPr lang="en-US" sz="2000" dirty="0"/>
              <a:t>Now we pick the two nodes with the </a:t>
            </a:r>
            <a:r>
              <a:rPr lang="en-US" sz="2000" dirty="0">
                <a:solidFill>
                  <a:srgbClr val="FF0000"/>
                </a:solidFill>
              </a:rPr>
              <a:t>smallest frequencies </a:t>
            </a:r>
            <a:r>
              <a:rPr lang="en-US" sz="2000" dirty="0"/>
              <a:t>(the two at the front of the priority queue) and create a new node with those two nodes as children (the first value from the queue becomes the left, the second value from the queue becomes the right).  We assign this new branch node a frequency that is the </a:t>
            </a:r>
            <a:r>
              <a:rPr lang="en-US" sz="2000" dirty="0">
                <a:solidFill>
                  <a:srgbClr val="FF0000"/>
                </a:solidFill>
              </a:rPr>
              <a:t>sum of the frequencies </a:t>
            </a:r>
            <a:r>
              <a:rPr lang="en-US" sz="2000" dirty="0"/>
              <a:t>of the two children.  This </a:t>
            </a:r>
            <a:r>
              <a:rPr lang="en-US" sz="2000" dirty="0">
                <a:solidFill>
                  <a:srgbClr val="FF0000"/>
                </a:solidFill>
              </a:rPr>
              <a:t>new node </a:t>
            </a:r>
            <a:r>
              <a:rPr lang="en-US" sz="2000" dirty="0"/>
              <a:t>is then put back into the </a:t>
            </a:r>
            <a:r>
              <a:rPr lang="en-US" sz="2000" dirty="0">
                <a:solidFill>
                  <a:srgbClr val="FF0000"/>
                </a:solidFill>
              </a:rPr>
              <a:t>priority queue</a:t>
            </a:r>
            <a:r>
              <a:rPr lang="en-US" sz="2000" dirty="0"/>
              <a:t>:</a:t>
            </a:r>
          </a:p>
        </p:txBody>
      </p:sp>
      <p:sp>
        <p:nvSpPr>
          <p:cNvPr id="4" name="TextBox 3"/>
          <p:cNvSpPr txBox="1"/>
          <p:nvPr/>
        </p:nvSpPr>
        <p:spPr>
          <a:xfrm>
            <a:off x="609600" y="142352"/>
            <a:ext cx="6533179" cy="707886"/>
          </a:xfrm>
          <a:prstGeom prst="rect">
            <a:avLst/>
          </a:prstGeom>
          <a:noFill/>
        </p:spPr>
        <p:txBody>
          <a:bodyPr wrap="square" rtlCol="0">
            <a:spAutoFit/>
          </a:bodyPr>
          <a:lstStyle/>
          <a:p>
            <a:r>
              <a:rPr lang="en-US" sz="4000" dirty="0">
                <a:solidFill>
                  <a:schemeClr val="tx2"/>
                </a:solidFill>
                <a:latin typeface="+mj-lt"/>
              </a:rPr>
              <a:t>Huffman Tree – how to build</a:t>
            </a:r>
          </a:p>
        </p:txBody>
      </p:sp>
      <p:grpSp>
        <p:nvGrpSpPr>
          <p:cNvPr id="43" name="Group 42"/>
          <p:cNvGrpSpPr/>
          <p:nvPr/>
        </p:nvGrpSpPr>
        <p:grpSpPr>
          <a:xfrm>
            <a:off x="2880852" y="4911659"/>
            <a:ext cx="884904" cy="328935"/>
            <a:chOff x="2792362" y="4542949"/>
            <a:chExt cx="884904" cy="328935"/>
          </a:xfrm>
        </p:grpSpPr>
        <p:sp>
          <p:nvSpPr>
            <p:cNvPr id="33" name="Rectangle 32"/>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2804650" y="4542949"/>
              <a:ext cx="852055" cy="290945"/>
              <a:chOff x="2362200" y="6165273"/>
              <a:chExt cx="852055" cy="290945"/>
            </a:xfrm>
          </p:grpSpPr>
          <p:sp>
            <p:nvSpPr>
              <p:cNvPr id="6" name="Rectangle 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7" name="Rectangle 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44" name="Group 43"/>
          <p:cNvGrpSpPr/>
          <p:nvPr/>
        </p:nvGrpSpPr>
        <p:grpSpPr>
          <a:xfrm>
            <a:off x="4272115" y="4891548"/>
            <a:ext cx="887137" cy="324464"/>
            <a:chOff x="4183625" y="4522838"/>
            <a:chExt cx="887137" cy="324464"/>
          </a:xfrm>
        </p:grpSpPr>
        <p:sp>
          <p:nvSpPr>
            <p:cNvPr id="34" name="Rectangle 33"/>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4218707" y="4542055"/>
              <a:ext cx="852055" cy="290945"/>
              <a:chOff x="2362200" y="6165273"/>
              <a:chExt cx="852055" cy="290945"/>
            </a:xfrm>
          </p:grpSpPr>
          <p:sp>
            <p:nvSpPr>
              <p:cNvPr id="9"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0" name="Rectangle 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11" name="Group 10"/>
          <p:cNvGrpSpPr/>
          <p:nvPr/>
        </p:nvGrpSpPr>
        <p:grpSpPr>
          <a:xfrm>
            <a:off x="1621204" y="3626761"/>
            <a:ext cx="852055" cy="290945"/>
            <a:chOff x="2362200" y="6165273"/>
            <a:chExt cx="852055" cy="290945"/>
          </a:xfrm>
        </p:grpSpPr>
        <p:sp>
          <p:nvSpPr>
            <p:cNvPr id="12" name="Rectangle 1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13" name="Rectangle 1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nvGrpSpPr>
          <p:cNvPr id="14" name="Group 13"/>
          <p:cNvGrpSpPr/>
          <p:nvPr/>
        </p:nvGrpSpPr>
        <p:grpSpPr>
          <a:xfrm>
            <a:off x="5306513" y="3625867"/>
            <a:ext cx="852055" cy="290945"/>
            <a:chOff x="2362200" y="6165273"/>
            <a:chExt cx="852055" cy="290945"/>
          </a:xfrm>
        </p:grpSpPr>
        <p:sp>
          <p:nvSpPr>
            <p:cNvPr id="15" name="Rectangle 1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nvGrpSpPr>
          <p:cNvPr id="17" name="Group 16"/>
          <p:cNvGrpSpPr/>
          <p:nvPr/>
        </p:nvGrpSpPr>
        <p:grpSpPr>
          <a:xfrm>
            <a:off x="6705822" y="3639721"/>
            <a:ext cx="852055" cy="290945"/>
            <a:chOff x="2362200" y="6165273"/>
            <a:chExt cx="852055" cy="290945"/>
          </a:xfrm>
        </p:grpSpPr>
        <p:sp>
          <p:nvSpPr>
            <p:cNvPr id="18" name="Rectangle 1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19" name="Rectangle 1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nvGrpSpPr>
          <p:cNvPr id="45" name="Group 44"/>
          <p:cNvGrpSpPr/>
          <p:nvPr/>
        </p:nvGrpSpPr>
        <p:grpSpPr>
          <a:xfrm>
            <a:off x="3539613" y="3657601"/>
            <a:ext cx="884904" cy="324464"/>
            <a:chOff x="3451123" y="3288891"/>
            <a:chExt cx="884904" cy="324464"/>
          </a:xfrm>
        </p:grpSpPr>
        <p:sp>
          <p:nvSpPr>
            <p:cNvPr id="27" name="Rectangle 26"/>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a:off x="3454921" y="3292464"/>
              <a:ext cx="852055" cy="290945"/>
              <a:chOff x="2362200" y="6165273"/>
              <a:chExt cx="852055" cy="290945"/>
            </a:xfrm>
          </p:grpSpPr>
          <p:sp>
            <p:nvSpPr>
              <p:cNvPr id="21" name="Rectangle 2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22" name="Rectangle 2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31" name="Straight Connector 30"/>
          <p:cNvCxnSpPr>
            <a:stCxn id="27" idx="2"/>
            <a:endCxn id="33" idx="0"/>
          </p:cNvCxnSpPr>
          <p:nvPr/>
        </p:nvCxnSpPr>
        <p:spPr>
          <a:xfrm flipH="1">
            <a:off x="3323304" y="3982065"/>
            <a:ext cx="658761" cy="934065"/>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7" idx="2"/>
            <a:endCxn id="34" idx="0"/>
          </p:cNvCxnSpPr>
          <p:nvPr/>
        </p:nvCxnSpPr>
        <p:spPr>
          <a:xfrm>
            <a:off x="3982065" y="3982065"/>
            <a:ext cx="732502" cy="909483"/>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591" y="914400"/>
            <a:ext cx="7947163" cy="400110"/>
          </a:xfrm>
          <a:prstGeom prst="rect">
            <a:avLst/>
          </a:prstGeom>
          <a:noFill/>
        </p:spPr>
        <p:txBody>
          <a:bodyPr wrap="square" rtlCol="0">
            <a:spAutoFit/>
          </a:bodyPr>
          <a:lstStyle/>
          <a:p>
            <a:r>
              <a:rPr lang="en-US" sz="2000" dirty="0"/>
              <a:t>Continuing in this way, we build up larger and larger </a:t>
            </a:r>
            <a:r>
              <a:rPr lang="en-US" sz="2000" dirty="0" err="1"/>
              <a:t>subtrees</a:t>
            </a:r>
            <a:r>
              <a:rPr lang="en-US" sz="2000" dirty="0"/>
              <a:t>.</a:t>
            </a:r>
          </a:p>
        </p:txBody>
      </p:sp>
      <p:sp>
        <p:nvSpPr>
          <p:cNvPr id="7" name="Freeform 6"/>
          <p:cNvSpPr/>
          <p:nvPr/>
        </p:nvSpPr>
        <p:spPr>
          <a:xfrm>
            <a:off x="4343400" y="2667000"/>
            <a:ext cx="2082800" cy="1143000"/>
          </a:xfrm>
          <a:custGeom>
            <a:avLst/>
            <a:gdLst>
              <a:gd name="connsiteX0" fmla="*/ 0 w 2286000"/>
              <a:gd name="connsiteY0" fmla="*/ 275167 h 2154767"/>
              <a:gd name="connsiteX1" fmla="*/ 1727200 w 2286000"/>
              <a:gd name="connsiteY1" fmla="*/ 313267 h 2154767"/>
              <a:gd name="connsiteX2" fmla="*/ 2286000 w 2286000"/>
              <a:gd name="connsiteY2" fmla="*/ 2154767 h 2154767"/>
            </a:gdLst>
            <a:ahLst/>
            <a:cxnLst>
              <a:cxn ang="0">
                <a:pos x="connsiteX0" y="connsiteY0"/>
              </a:cxn>
              <a:cxn ang="0">
                <a:pos x="connsiteX1" y="connsiteY1"/>
              </a:cxn>
              <a:cxn ang="0">
                <a:pos x="connsiteX2" y="connsiteY2"/>
              </a:cxn>
            </a:cxnLst>
            <a:rect l="l" t="t" r="r" b="b"/>
            <a:pathLst>
              <a:path w="2286000" h="2154767">
                <a:moveTo>
                  <a:pt x="0" y="275167"/>
                </a:moveTo>
                <a:cubicBezTo>
                  <a:pt x="673100" y="137583"/>
                  <a:pt x="1346200" y="0"/>
                  <a:pt x="1727200" y="313267"/>
                </a:cubicBezTo>
                <a:cubicBezTo>
                  <a:pt x="2108200" y="626534"/>
                  <a:pt x="2197100" y="1390650"/>
                  <a:pt x="2286000" y="2154767"/>
                </a:cubicBezTo>
              </a:path>
            </a:pathLst>
          </a:custGeom>
          <a:ln w="50800">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47592" y="142352"/>
            <a:ext cx="6695188" cy="707886"/>
          </a:xfrm>
          <a:prstGeom prst="rect">
            <a:avLst/>
          </a:prstGeom>
          <a:noFill/>
        </p:spPr>
        <p:txBody>
          <a:bodyPr wrap="square" rtlCol="0">
            <a:spAutoFit/>
          </a:bodyPr>
          <a:lstStyle/>
          <a:p>
            <a:r>
              <a:rPr lang="en-US" sz="4000" dirty="0">
                <a:solidFill>
                  <a:schemeClr val="tx2"/>
                </a:solidFill>
                <a:latin typeface="+mj-lt"/>
              </a:rPr>
              <a:t>Huffman Tree – how to build</a:t>
            </a:r>
          </a:p>
        </p:txBody>
      </p:sp>
      <p:grpSp>
        <p:nvGrpSpPr>
          <p:cNvPr id="9" name="Group 8"/>
          <p:cNvGrpSpPr/>
          <p:nvPr/>
        </p:nvGrpSpPr>
        <p:grpSpPr>
          <a:xfrm>
            <a:off x="2711918" y="3068109"/>
            <a:ext cx="884904" cy="328935"/>
            <a:chOff x="2792362" y="4542949"/>
            <a:chExt cx="884904" cy="328935"/>
          </a:xfrm>
        </p:grpSpPr>
        <p:sp>
          <p:nvSpPr>
            <p:cNvPr id="10" name="Rectangle 9"/>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4"/>
            <p:cNvGrpSpPr/>
            <p:nvPr/>
          </p:nvGrpSpPr>
          <p:grpSpPr>
            <a:xfrm>
              <a:off x="2804650" y="4542949"/>
              <a:ext cx="852055" cy="290945"/>
              <a:chOff x="2362200" y="6165273"/>
              <a:chExt cx="852055" cy="290945"/>
            </a:xfrm>
          </p:grpSpPr>
          <p:sp>
            <p:nvSpPr>
              <p:cNvPr id="12" name="Rectangle 1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3" name="Rectangle 1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14" name="Group 13"/>
          <p:cNvGrpSpPr/>
          <p:nvPr/>
        </p:nvGrpSpPr>
        <p:grpSpPr>
          <a:xfrm>
            <a:off x="3743857" y="3033249"/>
            <a:ext cx="887137" cy="324464"/>
            <a:chOff x="4183625" y="4522838"/>
            <a:chExt cx="887137" cy="324464"/>
          </a:xfrm>
        </p:grpSpPr>
        <p:sp>
          <p:nvSpPr>
            <p:cNvPr id="15" name="Rectangle 14"/>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7"/>
            <p:cNvGrpSpPr/>
            <p:nvPr/>
          </p:nvGrpSpPr>
          <p:grpSpPr>
            <a:xfrm>
              <a:off x="4218707" y="4542055"/>
              <a:ext cx="852055" cy="290945"/>
              <a:chOff x="2362200" y="6165273"/>
              <a:chExt cx="852055" cy="290945"/>
            </a:xfrm>
          </p:grpSpPr>
          <p:sp>
            <p:nvSpPr>
              <p:cNvPr id="17"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8" name="Rectangle 17"/>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51" name="Group 50"/>
          <p:cNvGrpSpPr/>
          <p:nvPr/>
        </p:nvGrpSpPr>
        <p:grpSpPr>
          <a:xfrm>
            <a:off x="2082653" y="2310579"/>
            <a:ext cx="884904" cy="324464"/>
            <a:chOff x="6595659" y="2118850"/>
            <a:chExt cx="884904" cy="324464"/>
          </a:xfrm>
        </p:grpSpPr>
        <p:sp>
          <p:nvSpPr>
            <p:cNvPr id="46" name="Rectangle 45"/>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9" name="Group 18"/>
            <p:cNvGrpSpPr/>
            <p:nvPr/>
          </p:nvGrpSpPr>
          <p:grpSpPr>
            <a:xfrm>
              <a:off x="6599457" y="2122424"/>
              <a:ext cx="852055" cy="290945"/>
              <a:chOff x="2362200" y="6165273"/>
              <a:chExt cx="852055" cy="290945"/>
            </a:xfrm>
          </p:grpSpPr>
          <p:sp>
            <p:nvSpPr>
              <p:cNvPr id="20" name="Rectangle 1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21" name="Rectangle 2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grpSp>
        <p:nvGrpSpPr>
          <p:cNvPr id="22" name="Group 21"/>
          <p:cNvGrpSpPr/>
          <p:nvPr/>
        </p:nvGrpSpPr>
        <p:grpSpPr>
          <a:xfrm>
            <a:off x="447591" y="1634834"/>
            <a:ext cx="852055" cy="290945"/>
            <a:chOff x="2362200" y="6165273"/>
            <a:chExt cx="852055" cy="290945"/>
          </a:xfrm>
        </p:grpSpPr>
        <p:sp>
          <p:nvSpPr>
            <p:cNvPr id="23" name="Rectangle 22"/>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4" name="Rectangle 23"/>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nvGrpSpPr>
          <p:cNvPr id="25" name="Group 24"/>
          <p:cNvGrpSpPr/>
          <p:nvPr/>
        </p:nvGrpSpPr>
        <p:grpSpPr>
          <a:xfrm>
            <a:off x="1625674" y="1663437"/>
            <a:ext cx="852055" cy="290945"/>
            <a:chOff x="2362200" y="6165273"/>
            <a:chExt cx="852055" cy="290945"/>
          </a:xfrm>
        </p:grpSpPr>
        <p:sp>
          <p:nvSpPr>
            <p:cNvPr id="26" name="Rectangle 2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7" name="Rectangle 2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nvGrpSpPr>
          <p:cNvPr id="52" name="Group 51"/>
          <p:cNvGrpSpPr/>
          <p:nvPr/>
        </p:nvGrpSpPr>
        <p:grpSpPr>
          <a:xfrm>
            <a:off x="3237943" y="2300746"/>
            <a:ext cx="899653" cy="324466"/>
            <a:chOff x="7750949" y="2109017"/>
            <a:chExt cx="899653" cy="324466"/>
          </a:xfrm>
        </p:grpSpPr>
        <p:sp>
          <p:nvSpPr>
            <p:cNvPr id="47" name="Rectangle 46"/>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8" name="Group 27"/>
            <p:cNvGrpSpPr/>
            <p:nvPr/>
          </p:nvGrpSpPr>
          <p:grpSpPr>
            <a:xfrm>
              <a:off x="7765698" y="2109019"/>
              <a:ext cx="884904" cy="324464"/>
              <a:chOff x="3451123" y="3288891"/>
              <a:chExt cx="884904" cy="324464"/>
            </a:xfrm>
          </p:grpSpPr>
          <p:sp>
            <p:nvSpPr>
              <p:cNvPr id="29" name="Rectangle 28"/>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9"/>
              <p:cNvGrpSpPr/>
              <p:nvPr/>
            </p:nvGrpSpPr>
            <p:grpSpPr>
              <a:xfrm>
                <a:off x="3454921" y="3292464"/>
                <a:ext cx="852055" cy="290945"/>
                <a:chOff x="2362200" y="6165273"/>
                <a:chExt cx="852055" cy="290945"/>
              </a:xfrm>
            </p:grpSpPr>
            <p:sp>
              <p:nvSpPr>
                <p:cNvPr id="31" name="Rectangle 3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32" name="Rectangle 3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grpSp>
      <p:cxnSp>
        <p:nvCxnSpPr>
          <p:cNvPr id="33" name="Straight Connector 32"/>
          <p:cNvCxnSpPr>
            <a:stCxn id="29" idx="2"/>
            <a:endCxn id="10" idx="0"/>
          </p:cNvCxnSpPr>
          <p:nvPr/>
        </p:nvCxnSpPr>
        <p:spPr>
          <a:xfrm flipH="1">
            <a:off x="3154370" y="2625212"/>
            <a:ext cx="540774" cy="44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29" idx="2"/>
            <a:endCxn id="15" idx="0"/>
          </p:cNvCxnSpPr>
          <p:nvPr/>
        </p:nvCxnSpPr>
        <p:spPr>
          <a:xfrm>
            <a:off x="3695144" y="2625212"/>
            <a:ext cx="491165" cy="408037"/>
          </a:xfrm>
          <a:prstGeom prst="line">
            <a:avLst/>
          </a:prstGeom>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2726666" y="1671483"/>
            <a:ext cx="900098" cy="324464"/>
            <a:chOff x="7239672" y="1479754"/>
            <a:chExt cx="900098" cy="324464"/>
          </a:xfrm>
        </p:grpSpPr>
        <p:sp>
          <p:nvSpPr>
            <p:cNvPr id="36" name="Rectangle 35"/>
            <p:cNvSpPr/>
            <p:nvPr/>
          </p:nvSpPr>
          <p:spPr>
            <a:xfrm>
              <a:off x="7239672" y="1479754"/>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37" name="Group 19"/>
            <p:cNvGrpSpPr/>
            <p:nvPr/>
          </p:nvGrpSpPr>
          <p:grpSpPr>
            <a:xfrm>
              <a:off x="7287715" y="1483328"/>
              <a:ext cx="852055" cy="290945"/>
              <a:chOff x="2362200" y="6165273"/>
              <a:chExt cx="852055" cy="290945"/>
            </a:xfrm>
          </p:grpSpPr>
          <p:sp>
            <p:nvSpPr>
              <p:cNvPr id="38" name="Rectangle 3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 </a:t>
                </a:r>
              </a:p>
            </p:txBody>
          </p:sp>
          <p:sp>
            <p:nvSpPr>
              <p:cNvPr id="39" name="Rectangle 3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40" name="Straight Connector 39"/>
          <p:cNvCxnSpPr>
            <a:stCxn id="36" idx="2"/>
            <a:endCxn id="46" idx="0"/>
          </p:cNvCxnSpPr>
          <p:nvPr/>
        </p:nvCxnSpPr>
        <p:spPr>
          <a:xfrm flipH="1">
            <a:off x="2525105" y="1995947"/>
            <a:ext cx="644013" cy="314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6" idx="2"/>
            <a:endCxn id="47" idx="0"/>
          </p:cNvCxnSpPr>
          <p:nvPr/>
        </p:nvCxnSpPr>
        <p:spPr>
          <a:xfrm>
            <a:off x="3169118" y="1995947"/>
            <a:ext cx="511277" cy="304799"/>
          </a:xfrm>
          <a:prstGeom prst="line">
            <a:avLst/>
          </a:prstGeom>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5024285" y="5565503"/>
            <a:ext cx="884904" cy="328935"/>
            <a:chOff x="2792362" y="4542949"/>
            <a:chExt cx="884904" cy="328935"/>
          </a:xfrm>
        </p:grpSpPr>
        <p:sp>
          <p:nvSpPr>
            <p:cNvPr id="54" name="Rectangle 53"/>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4"/>
            <p:cNvGrpSpPr/>
            <p:nvPr/>
          </p:nvGrpSpPr>
          <p:grpSpPr>
            <a:xfrm>
              <a:off x="2804650" y="4542949"/>
              <a:ext cx="852055" cy="290945"/>
              <a:chOff x="2362200" y="6165273"/>
              <a:chExt cx="852055" cy="290945"/>
            </a:xfrm>
          </p:grpSpPr>
          <p:sp>
            <p:nvSpPr>
              <p:cNvPr id="56" name="Rectangle 5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57" name="Rectangle 5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58" name="Group 57"/>
          <p:cNvGrpSpPr/>
          <p:nvPr/>
        </p:nvGrpSpPr>
        <p:grpSpPr>
          <a:xfrm>
            <a:off x="6056224" y="5530643"/>
            <a:ext cx="887137" cy="324464"/>
            <a:chOff x="4183625" y="4522838"/>
            <a:chExt cx="887137" cy="324464"/>
          </a:xfrm>
        </p:grpSpPr>
        <p:sp>
          <p:nvSpPr>
            <p:cNvPr id="59" name="Rectangle 58"/>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7"/>
            <p:cNvGrpSpPr/>
            <p:nvPr/>
          </p:nvGrpSpPr>
          <p:grpSpPr>
            <a:xfrm>
              <a:off x="4218707" y="4542055"/>
              <a:ext cx="852055" cy="290945"/>
              <a:chOff x="2362200" y="6165273"/>
              <a:chExt cx="852055" cy="290945"/>
            </a:xfrm>
          </p:grpSpPr>
          <p:sp>
            <p:nvSpPr>
              <p:cNvPr id="61"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62" name="Rectangle 6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63" name="Group 62"/>
          <p:cNvGrpSpPr/>
          <p:nvPr/>
        </p:nvGrpSpPr>
        <p:grpSpPr>
          <a:xfrm>
            <a:off x="4395020" y="4807973"/>
            <a:ext cx="884904" cy="324464"/>
            <a:chOff x="6595659" y="2118850"/>
            <a:chExt cx="884904" cy="324464"/>
          </a:xfrm>
        </p:grpSpPr>
        <p:sp>
          <p:nvSpPr>
            <p:cNvPr id="64" name="Rectangle 63"/>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65" name="Group 64"/>
            <p:cNvGrpSpPr/>
            <p:nvPr/>
          </p:nvGrpSpPr>
          <p:grpSpPr>
            <a:xfrm>
              <a:off x="6599457" y="2122424"/>
              <a:ext cx="852055" cy="290945"/>
              <a:chOff x="2362200" y="6165273"/>
              <a:chExt cx="852055" cy="290945"/>
            </a:xfrm>
          </p:grpSpPr>
          <p:sp>
            <p:nvSpPr>
              <p:cNvPr id="66" name="Rectangle 6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67" name="Rectangle 6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grpSp>
        <p:nvGrpSpPr>
          <p:cNvPr id="108" name="Group 107"/>
          <p:cNvGrpSpPr/>
          <p:nvPr/>
        </p:nvGrpSpPr>
        <p:grpSpPr>
          <a:xfrm>
            <a:off x="7696876" y="4832556"/>
            <a:ext cx="891608" cy="324464"/>
            <a:chOff x="1178083" y="3918155"/>
            <a:chExt cx="891608" cy="324464"/>
          </a:xfrm>
        </p:grpSpPr>
        <p:sp>
          <p:nvSpPr>
            <p:cNvPr id="92" name="Rectangle 91"/>
            <p:cNvSpPr/>
            <p:nvPr/>
          </p:nvSpPr>
          <p:spPr>
            <a:xfrm>
              <a:off x="1184787" y="3918155"/>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71" name="Group 70"/>
            <p:cNvGrpSpPr/>
            <p:nvPr/>
          </p:nvGrpSpPr>
          <p:grpSpPr>
            <a:xfrm>
              <a:off x="1178083" y="3924857"/>
              <a:ext cx="852055" cy="290945"/>
              <a:chOff x="2362200" y="6165273"/>
              <a:chExt cx="852055" cy="290945"/>
            </a:xfrm>
          </p:grpSpPr>
          <p:sp>
            <p:nvSpPr>
              <p:cNvPr id="72" name="Rectangle 7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73" name="Rectangle 7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grpSp>
        <p:nvGrpSpPr>
          <p:cNvPr id="74" name="Group 73"/>
          <p:cNvGrpSpPr/>
          <p:nvPr/>
        </p:nvGrpSpPr>
        <p:grpSpPr>
          <a:xfrm>
            <a:off x="5550310" y="4798140"/>
            <a:ext cx="899653" cy="324466"/>
            <a:chOff x="7750949" y="2109017"/>
            <a:chExt cx="899653" cy="324466"/>
          </a:xfrm>
        </p:grpSpPr>
        <p:sp>
          <p:nvSpPr>
            <p:cNvPr id="75" name="Rectangle 74"/>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76" name="Group 75"/>
            <p:cNvGrpSpPr/>
            <p:nvPr/>
          </p:nvGrpSpPr>
          <p:grpSpPr>
            <a:xfrm>
              <a:off x="7765698" y="2109019"/>
              <a:ext cx="884904" cy="324464"/>
              <a:chOff x="3451123" y="3288891"/>
              <a:chExt cx="884904" cy="324464"/>
            </a:xfrm>
          </p:grpSpPr>
          <p:sp>
            <p:nvSpPr>
              <p:cNvPr id="77" name="Rectangle 76"/>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8" name="Group 19"/>
              <p:cNvGrpSpPr/>
              <p:nvPr/>
            </p:nvGrpSpPr>
            <p:grpSpPr>
              <a:xfrm>
                <a:off x="3454921" y="3292464"/>
                <a:ext cx="852055" cy="290945"/>
                <a:chOff x="2362200" y="6165273"/>
                <a:chExt cx="852055" cy="290945"/>
              </a:xfrm>
            </p:grpSpPr>
            <p:sp>
              <p:nvSpPr>
                <p:cNvPr id="79" name="Rectangle 7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80" name="Rectangle 7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grpSp>
      <p:cxnSp>
        <p:nvCxnSpPr>
          <p:cNvPr id="81" name="Straight Connector 80"/>
          <p:cNvCxnSpPr>
            <a:stCxn id="77" idx="2"/>
            <a:endCxn id="54" idx="0"/>
          </p:cNvCxnSpPr>
          <p:nvPr/>
        </p:nvCxnSpPr>
        <p:spPr>
          <a:xfrm flipH="1">
            <a:off x="5466737" y="5122606"/>
            <a:ext cx="540774" cy="44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77" idx="2"/>
            <a:endCxn id="59" idx="0"/>
          </p:cNvCxnSpPr>
          <p:nvPr/>
        </p:nvCxnSpPr>
        <p:spPr>
          <a:xfrm>
            <a:off x="6007511" y="5122606"/>
            <a:ext cx="491165" cy="408037"/>
          </a:xfrm>
          <a:prstGeom prst="line">
            <a:avLst/>
          </a:prstGeom>
        </p:spPr>
        <p:style>
          <a:lnRef idx="2">
            <a:schemeClr val="accent1"/>
          </a:lnRef>
          <a:fillRef idx="0">
            <a:schemeClr val="accent1"/>
          </a:fillRef>
          <a:effectRef idx="1">
            <a:schemeClr val="accent1"/>
          </a:effectRef>
          <a:fontRef idx="minor">
            <a:schemeClr val="tx1"/>
          </a:fontRef>
        </p:style>
      </p:cxnSp>
      <p:grpSp>
        <p:nvGrpSpPr>
          <p:cNvPr id="93" name="Group 92"/>
          <p:cNvGrpSpPr/>
          <p:nvPr/>
        </p:nvGrpSpPr>
        <p:grpSpPr>
          <a:xfrm>
            <a:off x="5028082" y="4168877"/>
            <a:ext cx="895855" cy="324464"/>
            <a:chOff x="2528902" y="4331109"/>
            <a:chExt cx="895855" cy="324464"/>
          </a:xfrm>
        </p:grpSpPr>
        <p:sp>
          <p:nvSpPr>
            <p:cNvPr id="84" name="Rectangle 83"/>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85" name="Group 19"/>
            <p:cNvGrpSpPr/>
            <p:nvPr/>
          </p:nvGrpSpPr>
          <p:grpSpPr>
            <a:xfrm>
              <a:off x="2528902" y="4349431"/>
              <a:ext cx="852055" cy="290945"/>
              <a:chOff x="2362200" y="6165273"/>
              <a:chExt cx="852055" cy="290945"/>
            </a:xfrm>
          </p:grpSpPr>
          <p:sp>
            <p:nvSpPr>
              <p:cNvPr id="86" name="Rectangle 8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 </a:t>
                </a:r>
              </a:p>
            </p:txBody>
          </p:sp>
          <p:sp>
            <p:nvSpPr>
              <p:cNvPr id="87" name="Rectangle 8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88" name="Straight Connector 87"/>
          <p:cNvCxnSpPr>
            <a:stCxn id="84" idx="2"/>
            <a:endCxn id="64" idx="0"/>
          </p:cNvCxnSpPr>
          <p:nvPr/>
        </p:nvCxnSpPr>
        <p:spPr>
          <a:xfrm flipH="1">
            <a:off x="4837472" y="4493341"/>
            <a:ext cx="644013" cy="314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4" idx="2"/>
            <a:endCxn id="75" idx="0"/>
          </p:cNvCxnSpPr>
          <p:nvPr/>
        </p:nvCxnSpPr>
        <p:spPr>
          <a:xfrm>
            <a:off x="5481485" y="4493341"/>
            <a:ext cx="511277" cy="304799"/>
          </a:xfrm>
          <a:prstGeom prst="line">
            <a:avLst/>
          </a:prstGeom>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6710517" y="4810654"/>
            <a:ext cx="884904" cy="341448"/>
            <a:chOff x="0" y="3881505"/>
            <a:chExt cx="884904" cy="341448"/>
          </a:xfrm>
        </p:grpSpPr>
        <p:sp>
          <p:nvSpPr>
            <p:cNvPr id="91" name="Rectangle 90"/>
            <p:cNvSpPr/>
            <p:nvPr/>
          </p:nvSpPr>
          <p:spPr>
            <a:xfrm>
              <a:off x="0" y="389848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68" name="Group 67"/>
            <p:cNvGrpSpPr/>
            <p:nvPr/>
          </p:nvGrpSpPr>
          <p:grpSpPr>
            <a:xfrm>
              <a:off x="0" y="3881505"/>
              <a:ext cx="852055" cy="290945"/>
              <a:chOff x="2362200" y="6165273"/>
              <a:chExt cx="852055" cy="290945"/>
            </a:xfrm>
          </p:grpSpPr>
          <p:sp>
            <p:nvSpPr>
              <p:cNvPr id="69" name="Rectangle 6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70" name="Rectangle 6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grpSp>
        <p:nvGrpSpPr>
          <p:cNvPr id="94" name="Group 93"/>
          <p:cNvGrpSpPr/>
          <p:nvPr/>
        </p:nvGrpSpPr>
        <p:grpSpPr>
          <a:xfrm>
            <a:off x="7238556" y="4144297"/>
            <a:ext cx="895855" cy="324464"/>
            <a:chOff x="2528902" y="4331109"/>
            <a:chExt cx="895855" cy="324464"/>
          </a:xfrm>
        </p:grpSpPr>
        <p:sp>
          <p:nvSpPr>
            <p:cNvPr id="95" name="Rectangle 94"/>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96" name="Group 19"/>
            <p:cNvGrpSpPr/>
            <p:nvPr/>
          </p:nvGrpSpPr>
          <p:grpSpPr>
            <a:xfrm>
              <a:off x="2528902" y="4349431"/>
              <a:ext cx="852055" cy="290945"/>
              <a:chOff x="2362200" y="6165273"/>
              <a:chExt cx="852055" cy="290945"/>
            </a:xfrm>
          </p:grpSpPr>
          <p:sp>
            <p:nvSpPr>
              <p:cNvPr id="97" name="Rectangle 96"/>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 </a:t>
                </a:r>
              </a:p>
            </p:txBody>
          </p:sp>
          <p:sp>
            <p:nvSpPr>
              <p:cNvPr id="98" name="Rectangle 97"/>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99" name="Straight Connector 98"/>
          <p:cNvCxnSpPr>
            <a:stCxn id="95" idx="2"/>
            <a:endCxn id="91" idx="0"/>
          </p:cNvCxnSpPr>
          <p:nvPr/>
        </p:nvCxnSpPr>
        <p:spPr>
          <a:xfrm flipH="1">
            <a:off x="7152969" y="4468761"/>
            <a:ext cx="538990" cy="358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5" idx="2"/>
            <a:endCxn id="92" idx="0"/>
          </p:cNvCxnSpPr>
          <p:nvPr/>
        </p:nvCxnSpPr>
        <p:spPr>
          <a:xfrm>
            <a:off x="7691959" y="4468761"/>
            <a:ext cx="454073" cy="36379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304800" y="914400"/>
            <a:ext cx="1752600" cy="461665"/>
          </a:xfrm>
          <a:prstGeom prst="rect">
            <a:avLst/>
          </a:prstGeom>
          <a:noFill/>
        </p:spPr>
        <p:txBody>
          <a:bodyPr wrap="square" rtlCol="0">
            <a:spAutoFit/>
          </a:bodyPr>
          <a:lstStyle/>
          <a:p>
            <a:r>
              <a:rPr lang="en-US" sz="2400" dirty="0"/>
              <a:t>And finally </a:t>
            </a:r>
          </a:p>
        </p:txBody>
      </p:sp>
      <p:sp>
        <p:nvSpPr>
          <p:cNvPr id="4" name="TextBox 3"/>
          <p:cNvSpPr txBox="1"/>
          <p:nvPr/>
        </p:nvSpPr>
        <p:spPr>
          <a:xfrm>
            <a:off x="457200" y="5153561"/>
            <a:ext cx="8458200" cy="1323439"/>
          </a:xfrm>
          <a:prstGeom prst="rect">
            <a:avLst/>
          </a:prstGeom>
          <a:noFill/>
        </p:spPr>
        <p:txBody>
          <a:bodyPr wrap="square" rtlCol="0">
            <a:spAutoFit/>
          </a:bodyPr>
          <a:lstStyle/>
          <a:p>
            <a:r>
              <a:rPr lang="en-US" sz="2000" dirty="0"/>
              <a:t>The Huffman code is derived from this coding tree simply by assigning a </a:t>
            </a:r>
            <a:r>
              <a:rPr lang="en-US" sz="2000" dirty="0">
                <a:solidFill>
                  <a:srgbClr val="7030A0"/>
                </a:solidFill>
              </a:rPr>
              <a:t>zero</a:t>
            </a:r>
            <a:r>
              <a:rPr lang="en-US" sz="2000" dirty="0"/>
              <a:t> to each </a:t>
            </a:r>
            <a:r>
              <a:rPr lang="en-US" sz="2000" dirty="0">
                <a:solidFill>
                  <a:srgbClr val="7030A0"/>
                </a:solidFill>
              </a:rPr>
              <a:t>left</a:t>
            </a:r>
            <a:r>
              <a:rPr lang="en-US" sz="2000" dirty="0"/>
              <a:t> branch and a </a:t>
            </a:r>
            <a:r>
              <a:rPr lang="en-US" sz="2000" dirty="0">
                <a:solidFill>
                  <a:srgbClr val="7030A0"/>
                </a:solidFill>
              </a:rPr>
              <a:t>one</a:t>
            </a:r>
            <a:r>
              <a:rPr lang="en-US" sz="2000" dirty="0"/>
              <a:t> to each </a:t>
            </a:r>
            <a:r>
              <a:rPr lang="en-US" sz="2000" dirty="0">
                <a:solidFill>
                  <a:srgbClr val="7030A0"/>
                </a:solidFill>
              </a:rPr>
              <a:t>right</a:t>
            </a:r>
            <a:r>
              <a:rPr lang="en-US" sz="2000" dirty="0"/>
              <a:t> branch.  The code can be read directly from the tree.  The code for </a:t>
            </a:r>
            <a:r>
              <a:rPr lang="en-US" sz="2000" dirty="0">
                <a:solidFill>
                  <a:srgbClr val="7030A0"/>
                </a:solidFill>
              </a:rPr>
              <a:t>a is 10</a:t>
            </a:r>
            <a:r>
              <a:rPr lang="en-US" sz="2000" dirty="0"/>
              <a:t>, the code for b is 11, the code for c is 010, the code for </a:t>
            </a:r>
            <a:r>
              <a:rPr lang="en-US" sz="2000" dirty="0">
                <a:solidFill>
                  <a:srgbClr val="7030A0"/>
                </a:solidFill>
              </a:rPr>
              <a:t>d is 011 </a:t>
            </a:r>
            <a:r>
              <a:rPr lang="en-US" sz="2000" dirty="0"/>
              <a:t>and the code for </a:t>
            </a:r>
            <a:r>
              <a:rPr lang="en-US" sz="2000" b="1" dirty="0">
                <a:solidFill>
                  <a:srgbClr val="7030A0"/>
                </a:solidFill>
              </a:rPr>
              <a:t>e is 00</a:t>
            </a:r>
            <a:r>
              <a:rPr lang="en-US" sz="2000" dirty="0"/>
              <a:t>.</a:t>
            </a:r>
          </a:p>
        </p:txBody>
      </p:sp>
      <p:sp>
        <p:nvSpPr>
          <p:cNvPr id="5" name="TextBox 4"/>
          <p:cNvSpPr txBox="1"/>
          <p:nvPr/>
        </p:nvSpPr>
        <p:spPr>
          <a:xfrm>
            <a:off x="381838" y="152400"/>
            <a:ext cx="6760942" cy="707886"/>
          </a:xfrm>
          <a:prstGeom prst="rect">
            <a:avLst/>
          </a:prstGeom>
          <a:noFill/>
        </p:spPr>
        <p:txBody>
          <a:bodyPr wrap="square" rtlCol="0">
            <a:spAutoFit/>
          </a:bodyPr>
          <a:lstStyle/>
          <a:p>
            <a:r>
              <a:rPr lang="en-US" sz="4000" dirty="0">
                <a:solidFill>
                  <a:schemeClr val="tx2"/>
                </a:solidFill>
                <a:latin typeface="+mj-lt"/>
              </a:rPr>
              <a:t>Huffman Tree – how to build</a:t>
            </a:r>
          </a:p>
        </p:txBody>
      </p:sp>
      <p:graphicFrame>
        <p:nvGraphicFramePr>
          <p:cNvPr id="6" name="Table 5"/>
          <p:cNvGraphicFramePr>
            <a:graphicFrameLocks noGrp="1"/>
          </p:cNvGraphicFramePr>
          <p:nvPr/>
        </p:nvGraphicFramePr>
        <p:xfrm>
          <a:off x="6324600" y="914400"/>
          <a:ext cx="2438400" cy="22250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70840">
                <a:tc>
                  <a:txBody>
                    <a:bodyPr/>
                    <a:lstStyle/>
                    <a:p>
                      <a:r>
                        <a:rPr lang="en-US" dirty="0"/>
                        <a:t>char</a:t>
                      </a:r>
                    </a:p>
                  </a:txBody>
                  <a:tcPr/>
                </a:tc>
                <a:tc>
                  <a:txBody>
                    <a:bodyPr/>
                    <a:lstStyle/>
                    <a:p>
                      <a:r>
                        <a:rPr lang="en-US" dirty="0"/>
                        <a:t>freq</a:t>
                      </a:r>
                    </a:p>
                  </a:txBody>
                  <a:tcPr/>
                </a:tc>
                <a:tc>
                  <a:txBody>
                    <a:bodyPr/>
                    <a:lstStyle/>
                    <a:p>
                      <a:r>
                        <a:rPr lang="en-US" dirty="0"/>
                        <a:t>code</a:t>
                      </a:r>
                    </a:p>
                  </a:txBody>
                  <a:tcPr/>
                </a:tc>
                <a:extLst>
                  <a:ext uri="{0D108BD9-81ED-4DB2-BD59-A6C34878D82A}">
                    <a16:rowId xmlns:a16="http://schemas.microsoft.com/office/drawing/2014/main" val="10000"/>
                  </a:ext>
                </a:extLst>
              </a:tr>
              <a:tr h="370840">
                <a:tc>
                  <a:txBody>
                    <a:bodyPr/>
                    <a:lstStyle/>
                    <a:p>
                      <a:r>
                        <a:rPr lang="en-US" dirty="0"/>
                        <a:t>b</a:t>
                      </a:r>
                    </a:p>
                  </a:txBody>
                  <a:tcPr/>
                </a:tc>
                <a:tc>
                  <a:txBody>
                    <a:bodyPr/>
                    <a:lstStyle/>
                    <a:p>
                      <a:r>
                        <a:rPr lang="en-US" dirty="0"/>
                        <a:t>3</a:t>
                      </a:r>
                    </a:p>
                  </a:txBody>
                  <a:tcPr/>
                </a:tc>
                <a:tc>
                  <a:txBody>
                    <a:bodyPr/>
                    <a:lstStyle/>
                    <a:p>
                      <a:r>
                        <a:rPr lang="en-US" dirty="0"/>
                        <a:t>11</a:t>
                      </a:r>
                    </a:p>
                  </a:txBody>
                  <a:tcPr/>
                </a:tc>
                <a:extLst>
                  <a:ext uri="{0D108BD9-81ED-4DB2-BD59-A6C34878D82A}">
                    <a16:rowId xmlns:a16="http://schemas.microsoft.com/office/drawing/2014/main" val="10001"/>
                  </a:ext>
                </a:extLst>
              </a:tr>
              <a:tr h="370840">
                <a:tc>
                  <a:txBody>
                    <a:bodyPr/>
                    <a:lstStyle/>
                    <a:p>
                      <a:r>
                        <a:rPr lang="en-US" dirty="0"/>
                        <a:t>a</a:t>
                      </a:r>
                    </a:p>
                  </a:txBody>
                  <a:tcPr/>
                </a:tc>
                <a:tc>
                  <a:txBody>
                    <a:bodyPr/>
                    <a:lstStyle/>
                    <a:p>
                      <a:r>
                        <a:rPr lang="en-US" dirty="0"/>
                        <a:t>3</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e</a:t>
                      </a:r>
                    </a:p>
                  </a:txBody>
                  <a:tcPr/>
                </a:tc>
                <a:tc>
                  <a:txBody>
                    <a:bodyPr/>
                    <a:lstStyle/>
                    <a:p>
                      <a:r>
                        <a:rPr lang="en-US" dirty="0"/>
                        <a:t>2</a:t>
                      </a:r>
                    </a:p>
                  </a:txBody>
                  <a:tcPr/>
                </a:tc>
                <a:tc>
                  <a:txBody>
                    <a:bodyPr/>
                    <a:lstStyle/>
                    <a:p>
                      <a:r>
                        <a:rPr lang="en-US" dirty="0"/>
                        <a:t>00</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1</a:t>
                      </a:r>
                    </a:p>
                  </a:txBody>
                  <a:tcPr/>
                </a:tc>
                <a:tc>
                  <a:txBody>
                    <a:bodyPr/>
                    <a:lstStyle/>
                    <a:p>
                      <a:r>
                        <a:rPr lang="en-US" dirty="0"/>
                        <a:t>011</a:t>
                      </a:r>
                    </a:p>
                  </a:txBody>
                  <a:tcPr/>
                </a:tc>
                <a:extLst>
                  <a:ext uri="{0D108BD9-81ED-4DB2-BD59-A6C34878D82A}">
                    <a16:rowId xmlns:a16="http://schemas.microsoft.com/office/drawing/2014/main" val="10004"/>
                  </a:ext>
                </a:extLst>
              </a:tr>
              <a:tr h="370840">
                <a:tc>
                  <a:txBody>
                    <a:bodyPr/>
                    <a:lstStyle/>
                    <a:p>
                      <a:r>
                        <a:rPr lang="en-US" dirty="0"/>
                        <a:t>c</a:t>
                      </a:r>
                    </a:p>
                  </a:txBody>
                  <a:tcPr/>
                </a:tc>
                <a:tc>
                  <a:txBody>
                    <a:bodyPr/>
                    <a:lstStyle/>
                    <a:p>
                      <a:r>
                        <a:rPr lang="en-US" dirty="0"/>
                        <a:t>1</a:t>
                      </a:r>
                    </a:p>
                  </a:txBody>
                  <a:tcPr/>
                </a:tc>
                <a:tc>
                  <a:txBody>
                    <a:bodyPr/>
                    <a:lstStyle/>
                    <a:p>
                      <a:r>
                        <a:rPr lang="en-US" dirty="0"/>
                        <a:t>010</a:t>
                      </a:r>
                    </a:p>
                  </a:txBody>
                  <a:tcPr/>
                </a:tc>
                <a:extLst>
                  <a:ext uri="{0D108BD9-81ED-4DB2-BD59-A6C34878D82A}">
                    <a16:rowId xmlns:a16="http://schemas.microsoft.com/office/drawing/2014/main" val="10005"/>
                  </a:ext>
                </a:extLst>
              </a:tr>
            </a:tbl>
          </a:graphicData>
        </a:graphic>
      </p:graphicFrame>
      <p:grpSp>
        <p:nvGrpSpPr>
          <p:cNvPr id="7" name="Group 6"/>
          <p:cNvGrpSpPr/>
          <p:nvPr/>
        </p:nvGrpSpPr>
        <p:grpSpPr>
          <a:xfrm>
            <a:off x="1558414" y="3490897"/>
            <a:ext cx="884904" cy="328935"/>
            <a:chOff x="2792362" y="4542949"/>
            <a:chExt cx="884904" cy="328935"/>
          </a:xfrm>
        </p:grpSpPr>
        <p:sp>
          <p:nvSpPr>
            <p:cNvPr id="8" name="Rectangle 7"/>
            <p:cNvSpPr/>
            <p:nvPr/>
          </p:nvSpPr>
          <p:spPr>
            <a:xfrm>
              <a:off x="2792362" y="454742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4"/>
            <p:cNvGrpSpPr/>
            <p:nvPr/>
          </p:nvGrpSpPr>
          <p:grpSpPr>
            <a:xfrm>
              <a:off x="2804650" y="4542949"/>
              <a:ext cx="852055" cy="290945"/>
              <a:chOff x="2362200" y="6165273"/>
              <a:chExt cx="852055" cy="290945"/>
            </a:xfrm>
          </p:grpSpPr>
          <p:sp>
            <p:nvSpPr>
              <p:cNvPr id="10" name="Rectangle 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1" name="Rectangle 1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grpSp>
      </p:grpSp>
      <p:grpSp>
        <p:nvGrpSpPr>
          <p:cNvPr id="12" name="Group 11"/>
          <p:cNvGrpSpPr/>
          <p:nvPr/>
        </p:nvGrpSpPr>
        <p:grpSpPr>
          <a:xfrm>
            <a:off x="2590353" y="3456037"/>
            <a:ext cx="887137" cy="324464"/>
            <a:chOff x="4183625" y="4522838"/>
            <a:chExt cx="887137" cy="324464"/>
          </a:xfrm>
        </p:grpSpPr>
        <p:sp>
          <p:nvSpPr>
            <p:cNvPr id="13" name="Rectangle 12"/>
            <p:cNvSpPr/>
            <p:nvPr/>
          </p:nvSpPr>
          <p:spPr>
            <a:xfrm>
              <a:off x="4183625" y="4522838"/>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7"/>
            <p:cNvGrpSpPr/>
            <p:nvPr/>
          </p:nvGrpSpPr>
          <p:grpSpPr>
            <a:xfrm>
              <a:off x="4218707" y="4542055"/>
              <a:ext cx="852055" cy="290945"/>
              <a:chOff x="2362200" y="6165273"/>
              <a:chExt cx="852055" cy="290945"/>
            </a:xfrm>
          </p:grpSpPr>
          <p:sp>
            <p:nvSpPr>
              <p:cNvPr id="15" name="Rectangle 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 </a:t>
                </a:r>
              </a:p>
            </p:txBody>
          </p:sp>
          <p:sp>
            <p:nvSpPr>
              <p:cNvPr id="16" name="Rectangle 1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grpSp>
      </p:grpSp>
      <p:grpSp>
        <p:nvGrpSpPr>
          <p:cNvPr id="17" name="Group 16"/>
          <p:cNvGrpSpPr/>
          <p:nvPr/>
        </p:nvGrpSpPr>
        <p:grpSpPr>
          <a:xfrm>
            <a:off x="929149" y="2733367"/>
            <a:ext cx="884904" cy="324464"/>
            <a:chOff x="6595659" y="2118850"/>
            <a:chExt cx="884904" cy="324464"/>
          </a:xfrm>
        </p:grpSpPr>
        <p:sp>
          <p:nvSpPr>
            <p:cNvPr id="18" name="Rectangle 17"/>
            <p:cNvSpPr/>
            <p:nvPr/>
          </p:nvSpPr>
          <p:spPr>
            <a:xfrm>
              <a:off x="6595659" y="2118850"/>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9" name="Group 121"/>
            <p:cNvGrpSpPr/>
            <p:nvPr/>
          </p:nvGrpSpPr>
          <p:grpSpPr>
            <a:xfrm>
              <a:off x="6599457" y="2122424"/>
              <a:ext cx="852055" cy="290945"/>
              <a:chOff x="2362200" y="6165273"/>
              <a:chExt cx="852055" cy="290945"/>
            </a:xfrm>
          </p:grpSpPr>
          <p:sp>
            <p:nvSpPr>
              <p:cNvPr id="20" name="Rectangle 19"/>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21" name="Rectangle 20"/>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grpSp>
      </p:grpSp>
      <p:grpSp>
        <p:nvGrpSpPr>
          <p:cNvPr id="22" name="Group 21"/>
          <p:cNvGrpSpPr/>
          <p:nvPr/>
        </p:nvGrpSpPr>
        <p:grpSpPr>
          <a:xfrm>
            <a:off x="4231005" y="2757950"/>
            <a:ext cx="891608" cy="324464"/>
            <a:chOff x="1178083" y="3918155"/>
            <a:chExt cx="891608" cy="324464"/>
          </a:xfrm>
        </p:grpSpPr>
        <p:sp>
          <p:nvSpPr>
            <p:cNvPr id="23" name="Rectangle 22"/>
            <p:cNvSpPr/>
            <p:nvPr/>
          </p:nvSpPr>
          <p:spPr>
            <a:xfrm>
              <a:off x="1184787" y="3918155"/>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4" name="Group 126"/>
            <p:cNvGrpSpPr/>
            <p:nvPr/>
          </p:nvGrpSpPr>
          <p:grpSpPr>
            <a:xfrm>
              <a:off x="1178083" y="3924857"/>
              <a:ext cx="852055" cy="290945"/>
              <a:chOff x="2362200" y="6165273"/>
              <a:chExt cx="852055" cy="290945"/>
            </a:xfrm>
          </p:grpSpPr>
          <p:sp>
            <p:nvSpPr>
              <p:cNvPr id="25" name="Rectangle 24"/>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26" name="Rectangle 25"/>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grpSp>
      </p:grpSp>
      <p:grpSp>
        <p:nvGrpSpPr>
          <p:cNvPr id="27" name="Group 26"/>
          <p:cNvGrpSpPr/>
          <p:nvPr/>
        </p:nvGrpSpPr>
        <p:grpSpPr>
          <a:xfrm>
            <a:off x="2084439" y="2723534"/>
            <a:ext cx="899653" cy="324466"/>
            <a:chOff x="7750949" y="2109017"/>
            <a:chExt cx="899653" cy="324466"/>
          </a:xfrm>
        </p:grpSpPr>
        <p:sp>
          <p:nvSpPr>
            <p:cNvPr id="28" name="Rectangle 27"/>
            <p:cNvSpPr/>
            <p:nvPr/>
          </p:nvSpPr>
          <p:spPr>
            <a:xfrm>
              <a:off x="7750949" y="2109017"/>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29" name="Group 131"/>
            <p:cNvGrpSpPr/>
            <p:nvPr/>
          </p:nvGrpSpPr>
          <p:grpSpPr>
            <a:xfrm>
              <a:off x="7765698" y="2109019"/>
              <a:ext cx="884904" cy="324464"/>
              <a:chOff x="3451123" y="3288891"/>
              <a:chExt cx="884904" cy="324464"/>
            </a:xfrm>
          </p:grpSpPr>
          <p:sp>
            <p:nvSpPr>
              <p:cNvPr id="30" name="Rectangle 29"/>
              <p:cNvSpPr/>
              <p:nvPr/>
            </p:nvSpPr>
            <p:spPr>
              <a:xfrm>
                <a:off x="3451123" y="3288891"/>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19"/>
              <p:cNvGrpSpPr/>
              <p:nvPr/>
            </p:nvGrpSpPr>
            <p:grpSpPr>
              <a:xfrm>
                <a:off x="3454921" y="3292464"/>
                <a:ext cx="852055" cy="290945"/>
                <a:chOff x="2362200" y="6165273"/>
                <a:chExt cx="852055" cy="290945"/>
              </a:xfrm>
            </p:grpSpPr>
            <p:sp>
              <p:nvSpPr>
                <p:cNvPr id="32" name="Rectangle 31"/>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 </a:t>
                  </a:r>
                </a:p>
              </p:txBody>
            </p:sp>
            <p:sp>
              <p:nvSpPr>
                <p:cNvPr id="33" name="Rectangle 32"/>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grpSp>
      <p:cxnSp>
        <p:nvCxnSpPr>
          <p:cNvPr id="34" name="Straight Connector 33"/>
          <p:cNvCxnSpPr>
            <a:stCxn id="30" idx="2"/>
            <a:endCxn id="8" idx="0"/>
          </p:cNvCxnSpPr>
          <p:nvPr/>
        </p:nvCxnSpPr>
        <p:spPr>
          <a:xfrm flipH="1">
            <a:off x="2000866" y="3048000"/>
            <a:ext cx="540774" cy="44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0" idx="2"/>
            <a:endCxn id="13" idx="0"/>
          </p:cNvCxnSpPr>
          <p:nvPr/>
        </p:nvCxnSpPr>
        <p:spPr>
          <a:xfrm>
            <a:off x="2541640" y="3048000"/>
            <a:ext cx="491165" cy="408037"/>
          </a:xfrm>
          <a:prstGeom prst="line">
            <a:avLst/>
          </a:prstGeom>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562211" y="2094271"/>
            <a:ext cx="895855" cy="324464"/>
            <a:chOff x="2528902" y="4331109"/>
            <a:chExt cx="895855" cy="324464"/>
          </a:xfrm>
        </p:grpSpPr>
        <p:sp>
          <p:nvSpPr>
            <p:cNvPr id="37" name="Rectangle 36"/>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38" name="Group 19"/>
            <p:cNvGrpSpPr/>
            <p:nvPr/>
          </p:nvGrpSpPr>
          <p:grpSpPr>
            <a:xfrm>
              <a:off x="2528902" y="4349431"/>
              <a:ext cx="852055" cy="290945"/>
              <a:chOff x="2362200" y="6165273"/>
              <a:chExt cx="852055" cy="290945"/>
            </a:xfrm>
          </p:grpSpPr>
          <p:sp>
            <p:nvSpPr>
              <p:cNvPr id="39" name="Rectangle 38"/>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 </a:t>
                </a:r>
              </a:p>
            </p:txBody>
          </p:sp>
          <p:sp>
            <p:nvSpPr>
              <p:cNvPr id="40" name="Rectangle 39"/>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41" name="Straight Connector 40"/>
          <p:cNvCxnSpPr>
            <a:stCxn id="37" idx="2"/>
            <a:endCxn id="18" idx="0"/>
          </p:cNvCxnSpPr>
          <p:nvPr/>
        </p:nvCxnSpPr>
        <p:spPr>
          <a:xfrm flipH="1">
            <a:off x="1371601" y="2418735"/>
            <a:ext cx="644013" cy="314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7" idx="2"/>
            <a:endCxn id="28" idx="0"/>
          </p:cNvCxnSpPr>
          <p:nvPr/>
        </p:nvCxnSpPr>
        <p:spPr>
          <a:xfrm>
            <a:off x="2015614" y="2418735"/>
            <a:ext cx="511277" cy="304799"/>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3244646" y="2736048"/>
            <a:ext cx="884904" cy="341448"/>
            <a:chOff x="0" y="3881505"/>
            <a:chExt cx="884904" cy="341448"/>
          </a:xfrm>
        </p:grpSpPr>
        <p:sp>
          <p:nvSpPr>
            <p:cNvPr id="44" name="Rectangle 43"/>
            <p:cNvSpPr/>
            <p:nvPr/>
          </p:nvSpPr>
          <p:spPr>
            <a:xfrm>
              <a:off x="0" y="389848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45" name="Group 147"/>
            <p:cNvGrpSpPr/>
            <p:nvPr/>
          </p:nvGrpSpPr>
          <p:grpSpPr>
            <a:xfrm>
              <a:off x="0" y="3881505"/>
              <a:ext cx="852055" cy="290945"/>
              <a:chOff x="2362200" y="6165273"/>
              <a:chExt cx="852055" cy="290945"/>
            </a:xfrm>
          </p:grpSpPr>
          <p:sp>
            <p:nvSpPr>
              <p:cNvPr id="46" name="Rectangle 45"/>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 </a:t>
                </a:r>
              </a:p>
            </p:txBody>
          </p:sp>
          <p:sp>
            <p:nvSpPr>
              <p:cNvPr id="47" name="Rectangle 46"/>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grpSp>
      </p:grpSp>
      <p:grpSp>
        <p:nvGrpSpPr>
          <p:cNvPr id="48" name="Group 47"/>
          <p:cNvGrpSpPr/>
          <p:nvPr/>
        </p:nvGrpSpPr>
        <p:grpSpPr>
          <a:xfrm>
            <a:off x="3772685" y="2069691"/>
            <a:ext cx="895855" cy="324464"/>
            <a:chOff x="2528902" y="4331109"/>
            <a:chExt cx="895855" cy="324464"/>
          </a:xfrm>
        </p:grpSpPr>
        <p:sp>
          <p:nvSpPr>
            <p:cNvPr id="49" name="Rectangle 48"/>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50" name="Group 19"/>
            <p:cNvGrpSpPr/>
            <p:nvPr/>
          </p:nvGrpSpPr>
          <p:grpSpPr>
            <a:xfrm>
              <a:off x="2528902" y="4349431"/>
              <a:ext cx="852055" cy="290945"/>
              <a:chOff x="2362200" y="6165273"/>
              <a:chExt cx="852055" cy="290945"/>
            </a:xfrm>
          </p:grpSpPr>
          <p:sp>
            <p:nvSpPr>
              <p:cNvPr id="51" name="Rectangle 50"/>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 </a:t>
                </a:r>
              </a:p>
            </p:txBody>
          </p:sp>
          <p:sp>
            <p:nvSpPr>
              <p:cNvPr id="52" name="Rectangle 51"/>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53" name="Straight Connector 52"/>
          <p:cNvCxnSpPr>
            <a:stCxn id="49" idx="2"/>
            <a:endCxn id="44" idx="0"/>
          </p:cNvCxnSpPr>
          <p:nvPr/>
        </p:nvCxnSpPr>
        <p:spPr>
          <a:xfrm flipH="1">
            <a:off x="3687098" y="2394155"/>
            <a:ext cx="538990" cy="358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9" idx="2"/>
            <a:endCxn id="23" idx="0"/>
          </p:cNvCxnSpPr>
          <p:nvPr/>
        </p:nvCxnSpPr>
        <p:spPr>
          <a:xfrm>
            <a:off x="4226088" y="2394155"/>
            <a:ext cx="454073" cy="363795"/>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700969" y="1396181"/>
            <a:ext cx="895855" cy="324464"/>
            <a:chOff x="2528902" y="4331109"/>
            <a:chExt cx="895855" cy="324464"/>
          </a:xfrm>
        </p:grpSpPr>
        <p:sp>
          <p:nvSpPr>
            <p:cNvPr id="56" name="Rectangle 55"/>
            <p:cNvSpPr/>
            <p:nvPr/>
          </p:nvSpPr>
          <p:spPr>
            <a:xfrm>
              <a:off x="2539853" y="4331109"/>
              <a:ext cx="884904" cy="324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57" name="Group 19"/>
            <p:cNvGrpSpPr/>
            <p:nvPr/>
          </p:nvGrpSpPr>
          <p:grpSpPr>
            <a:xfrm>
              <a:off x="2528902" y="4349431"/>
              <a:ext cx="852055" cy="290945"/>
              <a:chOff x="2362200" y="6165273"/>
              <a:chExt cx="852055" cy="290945"/>
            </a:xfrm>
          </p:grpSpPr>
          <p:sp>
            <p:nvSpPr>
              <p:cNvPr id="58" name="Rectangle 57"/>
              <p:cNvSpPr/>
              <p:nvPr/>
            </p:nvSpPr>
            <p:spPr>
              <a:xfrm>
                <a:off x="2362200" y="6165273"/>
                <a:ext cx="422564" cy="2909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10</a:t>
                </a:r>
              </a:p>
            </p:txBody>
          </p:sp>
          <p:sp>
            <p:nvSpPr>
              <p:cNvPr id="59" name="Rectangle 58"/>
              <p:cNvSpPr/>
              <p:nvPr/>
            </p:nvSpPr>
            <p:spPr>
              <a:xfrm>
                <a:off x="2791691" y="6172199"/>
                <a:ext cx="422564" cy="284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cxnSp>
        <p:nvCxnSpPr>
          <p:cNvPr id="60" name="Straight Connector 59"/>
          <p:cNvCxnSpPr>
            <a:stCxn id="56" idx="2"/>
            <a:endCxn id="37" idx="0"/>
          </p:cNvCxnSpPr>
          <p:nvPr/>
        </p:nvCxnSpPr>
        <p:spPr>
          <a:xfrm flipH="1">
            <a:off x="2015614" y="1720645"/>
            <a:ext cx="1138758" cy="373626"/>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2"/>
            <a:endCxn id="49" idx="0"/>
          </p:cNvCxnSpPr>
          <p:nvPr/>
        </p:nvCxnSpPr>
        <p:spPr>
          <a:xfrm>
            <a:off x="3154372" y="1720645"/>
            <a:ext cx="1071716" cy="349046"/>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3475</TotalTime>
  <Words>2652</Words>
  <Application>Microsoft Office PowerPoint</Application>
  <PresentationFormat>On-screen Show (4:3)</PresentationFormat>
  <Paragraphs>539</Paragraphs>
  <Slides>24</Slides>
  <Notes>18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ＭＳ Ｐゴシック</vt:lpstr>
      <vt:lpstr>Arial</vt:lpstr>
      <vt:lpstr>Calibri</vt:lpstr>
      <vt:lpstr>Times</vt:lpstr>
      <vt:lpstr>Default Design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Bill</dc:creator>
  <cp:lastModifiedBy>Gary Thai</cp:lastModifiedBy>
  <cp:revision>264</cp:revision>
  <dcterms:created xsi:type="dcterms:W3CDTF">2009-11-02T12:45:22Z</dcterms:created>
  <dcterms:modified xsi:type="dcterms:W3CDTF">2021-12-04T20:35:29Z</dcterms:modified>
</cp:coreProperties>
</file>