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39"/>
  </p:notesMasterIdLst>
  <p:sldIdLst>
    <p:sldId id="256" r:id="rId3"/>
    <p:sldId id="432" r:id="rId4"/>
    <p:sldId id="258" r:id="rId5"/>
    <p:sldId id="433" r:id="rId6"/>
    <p:sldId id="434" r:id="rId7"/>
    <p:sldId id="406" r:id="rId8"/>
    <p:sldId id="407" r:id="rId9"/>
    <p:sldId id="435" r:id="rId10"/>
    <p:sldId id="266" r:id="rId11"/>
    <p:sldId id="420" r:id="rId12"/>
    <p:sldId id="423" r:id="rId13"/>
    <p:sldId id="262" r:id="rId14"/>
    <p:sldId id="263" r:id="rId15"/>
    <p:sldId id="264" r:id="rId16"/>
    <p:sldId id="267" r:id="rId17"/>
    <p:sldId id="268" r:id="rId18"/>
    <p:sldId id="269" r:id="rId19"/>
    <p:sldId id="273" r:id="rId20"/>
    <p:sldId id="274" r:id="rId21"/>
    <p:sldId id="277" r:id="rId22"/>
    <p:sldId id="280" r:id="rId23"/>
    <p:sldId id="279" r:id="rId24"/>
    <p:sldId id="409" r:id="rId25"/>
    <p:sldId id="422" r:id="rId26"/>
    <p:sldId id="290" r:id="rId27"/>
    <p:sldId id="439" r:id="rId28"/>
    <p:sldId id="438" r:id="rId29"/>
    <p:sldId id="391" r:id="rId30"/>
    <p:sldId id="390" r:id="rId31"/>
    <p:sldId id="405" r:id="rId32"/>
    <p:sldId id="384" r:id="rId33"/>
    <p:sldId id="419" r:id="rId34"/>
    <p:sldId id="385" r:id="rId35"/>
    <p:sldId id="428" r:id="rId36"/>
    <p:sldId id="429" r:id="rId37"/>
    <p:sldId id="437" r:id="rId3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1" autoAdjust="0"/>
    <p:restoredTop sz="83598" autoAdjust="0"/>
  </p:normalViewPr>
  <p:slideViewPr>
    <p:cSldViewPr snapToGrid="0">
      <p:cViewPr varScale="1">
        <p:scale>
          <a:sx n="84" d="100"/>
          <a:sy n="84" d="100"/>
        </p:scale>
        <p:origin x="5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4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79ECB-4404-4650-996B-465F1DF935F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1D35692E-8FF8-4280-82E0-8055AD4B4A66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F08AF669-AE55-4786-975A-774F8E2888D4}" type="parTrans" cxnId="{23010382-247E-4120-8D60-A55AEDFF1856}">
      <dgm:prSet/>
      <dgm:spPr/>
      <dgm:t>
        <a:bodyPr/>
        <a:lstStyle/>
        <a:p>
          <a:endParaRPr lang="en-US"/>
        </a:p>
      </dgm:t>
    </dgm:pt>
    <dgm:pt modelId="{6EC40576-C3DF-4FDC-A741-D19DBFDFCDF2}" type="sibTrans" cxnId="{23010382-247E-4120-8D60-A55AEDFF1856}">
      <dgm:prSet/>
      <dgm:spPr/>
      <dgm:t>
        <a:bodyPr/>
        <a:lstStyle/>
        <a:p>
          <a:endParaRPr lang="en-US"/>
        </a:p>
      </dgm:t>
    </dgm:pt>
    <dgm:pt modelId="{CCB17E0F-EB65-4EFB-9F95-EDEB87869C3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21EFC32-C2AC-4C11-9C87-6A1544EC3ACA}" type="parTrans" cxnId="{7FC6B341-15CD-4529-97F6-86A56432BC4C}">
      <dgm:prSet/>
      <dgm:spPr/>
      <dgm:t>
        <a:bodyPr/>
        <a:lstStyle/>
        <a:p>
          <a:endParaRPr lang="en-US"/>
        </a:p>
      </dgm:t>
    </dgm:pt>
    <dgm:pt modelId="{65A0F25F-94A3-41AF-83B5-D41F9D840BB3}" type="sibTrans" cxnId="{7FC6B341-15CD-4529-97F6-86A56432BC4C}">
      <dgm:prSet/>
      <dgm:spPr/>
      <dgm:t>
        <a:bodyPr/>
        <a:lstStyle/>
        <a:p>
          <a:endParaRPr lang="en-US"/>
        </a:p>
      </dgm:t>
    </dgm:pt>
    <dgm:pt modelId="{09D6FDFF-82CF-46A1-A84F-A44BBDDC1618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94F9E88-02F3-43D4-A4CA-BA54078CB342}" type="parTrans" cxnId="{F439E783-409C-4D67-90EE-7E6B72E3C15E}">
      <dgm:prSet/>
      <dgm:spPr/>
      <dgm:t>
        <a:bodyPr/>
        <a:lstStyle/>
        <a:p>
          <a:endParaRPr lang="en-US"/>
        </a:p>
      </dgm:t>
    </dgm:pt>
    <dgm:pt modelId="{72E17ED9-B94B-4FF8-94C2-DF0929683C46}" type="sibTrans" cxnId="{F439E783-409C-4D67-90EE-7E6B72E3C15E}">
      <dgm:prSet/>
      <dgm:spPr/>
      <dgm:t>
        <a:bodyPr/>
        <a:lstStyle/>
        <a:p>
          <a:endParaRPr lang="en-US"/>
        </a:p>
      </dgm:t>
    </dgm:pt>
    <dgm:pt modelId="{92019500-15A7-41B1-94DB-D84D18525C99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B9A02B2D-2C41-444F-B026-89B71634818D}" type="parTrans" cxnId="{F76F36BD-241D-4B58-BEA2-2314032AF9A5}">
      <dgm:prSet/>
      <dgm:spPr/>
      <dgm:t>
        <a:bodyPr/>
        <a:lstStyle/>
        <a:p>
          <a:endParaRPr lang="en-US"/>
        </a:p>
      </dgm:t>
    </dgm:pt>
    <dgm:pt modelId="{EAC67AF0-1050-4BD9-B219-28E2E0232B26}" type="sibTrans" cxnId="{F76F36BD-241D-4B58-BEA2-2314032AF9A5}">
      <dgm:prSet/>
      <dgm:spPr/>
      <dgm:t>
        <a:bodyPr/>
        <a:lstStyle/>
        <a:p>
          <a:endParaRPr lang="en-US"/>
        </a:p>
      </dgm:t>
    </dgm:pt>
    <dgm:pt modelId="{70A9D98A-4416-4A8C-A40E-7C631B431B23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36B550A-E4BF-4758-8793-39C0CF2D1822}" type="parTrans" cxnId="{D47551B7-93FD-414E-9A55-8E4A7979C932}">
      <dgm:prSet/>
      <dgm:spPr/>
      <dgm:t>
        <a:bodyPr/>
        <a:lstStyle/>
        <a:p>
          <a:endParaRPr lang="en-US"/>
        </a:p>
      </dgm:t>
    </dgm:pt>
    <dgm:pt modelId="{FD8313CD-302E-44E4-9BEC-0FDDE9327F48}" type="sibTrans" cxnId="{D47551B7-93FD-414E-9A55-8E4A7979C932}">
      <dgm:prSet/>
      <dgm:spPr/>
      <dgm:t>
        <a:bodyPr/>
        <a:lstStyle/>
        <a:p>
          <a:endParaRPr lang="en-US"/>
        </a:p>
      </dgm:t>
    </dgm:pt>
    <dgm:pt modelId="{777324C7-4D3D-439E-9855-16E1D3589CCC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00CC3830-0869-4F9A-B724-55B6CA4E9C42}" type="parTrans" cxnId="{B9F32018-F9E0-4B25-A9FF-F85D36E0A8A8}">
      <dgm:prSet/>
      <dgm:spPr/>
      <dgm:t>
        <a:bodyPr/>
        <a:lstStyle/>
        <a:p>
          <a:endParaRPr lang="en-US"/>
        </a:p>
      </dgm:t>
    </dgm:pt>
    <dgm:pt modelId="{2B3A3325-1F44-4F7D-9AA8-FC93BAB97377}" type="sibTrans" cxnId="{B9F32018-F9E0-4B25-A9FF-F85D36E0A8A8}">
      <dgm:prSet/>
      <dgm:spPr/>
      <dgm:t>
        <a:bodyPr/>
        <a:lstStyle/>
        <a:p>
          <a:endParaRPr lang="en-US"/>
        </a:p>
      </dgm:t>
    </dgm:pt>
    <dgm:pt modelId="{02535CC1-E528-4E57-9590-5BFBD066912E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38595AAA-7FA9-47E8-93A0-6E310A7F6215}" type="parTrans" cxnId="{E39B2A4E-1A1B-4A68-A027-A2F2EEDBE864}">
      <dgm:prSet/>
      <dgm:spPr/>
      <dgm:t>
        <a:bodyPr/>
        <a:lstStyle/>
        <a:p>
          <a:endParaRPr lang="en-US"/>
        </a:p>
      </dgm:t>
    </dgm:pt>
    <dgm:pt modelId="{0CA1DBE8-236C-450D-A469-6702B4D20509}" type="sibTrans" cxnId="{E39B2A4E-1A1B-4A68-A027-A2F2EEDBE864}">
      <dgm:prSet/>
      <dgm:spPr/>
      <dgm:t>
        <a:bodyPr/>
        <a:lstStyle/>
        <a:p>
          <a:endParaRPr lang="en-US"/>
        </a:p>
      </dgm:t>
    </dgm:pt>
    <dgm:pt modelId="{E5C81A1B-DB95-42DC-A2F8-D11E6343ECB0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A23CD534-4BCE-425A-B178-3623A1B3788D}" type="parTrans" cxnId="{D3F2646F-4F53-4714-A1D5-D9E3E6E17891}">
      <dgm:prSet/>
      <dgm:spPr/>
      <dgm:t>
        <a:bodyPr/>
        <a:lstStyle/>
        <a:p>
          <a:endParaRPr lang="en-US"/>
        </a:p>
      </dgm:t>
    </dgm:pt>
    <dgm:pt modelId="{ACFE2599-6C06-412C-B709-A34254296E85}" type="sibTrans" cxnId="{D3F2646F-4F53-4714-A1D5-D9E3E6E17891}">
      <dgm:prSet/>
      <dgm:spPr/>
      <dgm:t>
        <a:bodyPr/>
        <a:lstStyle/>
        <a:p>
          <a:endParaRPr lang="en-US"/>
        </a:p>
      </dgm:t>
    </dgm:pt>
    <dgm:pt modelId="{4DABB5D8-A663-4A5B-9A46-A0C2A20C0BDC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8E1D5AA5-3497-4E16-89C2-62AEB80DCFF6}" type="parTrans" cxnId="{1CBE60D4-D417-4B80-837D-58419838F033}">
      <dgm:prSet/>
      <dgm:spPr/>
      <dgm:t>
        <a:bodyPr/>
        <a:lstStyle/>
        <a:p>
          <a:endParaRPr lang="en-US"/>
        </a:p>
      </dgm:t>
    </dgm:pt>
    <dgm:pt modelId="{1AD0A88C-9194-4C0C-838D-1B71423393B4}" type="sibTrans" cxnId="{1CBE60D4-D417-4B80-837D-58419838F033}">
      <dgm:prSet/>
      <dgm:spPr/>
      <dgm:t>
        <a:bodyPr/>
        <a:lstStyle/>
        <a:p>
          <a:endParaRPr lang="en-US"/>
        </a:p>
      </dgm:t>
    </dgm:pt>
    <dgm:pt modelId="{C997ECB4-9BCB-481A-9E98-E46B6A036F2C}" type="pres">
      <dgm:prSet presAssocID="{25979ECB-4404-4650-996B-465F1DF935F5}" presName="Name0" presStyleCnt="0">
        <dgm:presLayoutVars>
          <dgm:resizeHandles/>
        </dgm:presLayoutVars>
      </dgm:prSet>
      <dgm:spPr/>
    </dgm:pt>
    <dgm:pt modelId="{A6103D25-28C4-40FC-B0E7-A212FD0A2A87}" type="pres">
      <dgm:prSet presAssocID="{1D35692E-8FF8-4280-82E0-8055AD4B4A66}" presName="text" presStyleLbl="node1" presStyleIdx="0" presStyleCnt="9" custLinFactNeighborX="157" custLinFactNeighborY="-4574">
        <dgm:presLayoutVars>
          <dgm:bulletEnabled val="1"/>
        </dgm:presLayoutVars>
      </dgm:prSet>
      <dgm:spPr/>
    </dgm:pt>
    <dgm:pt modelId="{5B57F56D-E8A0-42CD-8BA4-EB8FC2843E46}" type="pres">
      <dgm:prSet presAssocID="{6EC40576-C3DF-4FDC-A741-D19DBFDFCDF2}" presName="space" presStyleCnt="0"/>
      <dgm:spPr/>
    </dgm:pt>
    <dgm:pt modelId="{330A2BA5-4559-4101-9663-293637046675}" type="pres">
      <dgm:prSet presAssocID="{CCB17E0F-EB65-4EFB-9F95-EDEB87869C37}" presName="text" presStyleLbl="node1" presStyleIdx="1" presStyleCnt="9">
        <dgm:presLayoutVars>
          <dgm:bulletEnabled val="1"/>
        </dgm:presLayoutVars>
      </dgm:prSet>
      <dgm:spPr/>
    </dgm:pt>
    <dgm:pt modelId="{D75D96DE-7140-4C5A-865F-6D5F240362DA}" type="pres">
      <dgm:prSet presAssocID="{65A0F25F-94A3-41AF-83B5-D41F9D840BB3}" presName="space" presStyleCnt="0"/>
      <dgm:spPr/>
    </dgm:pt>
    <dgm:pt modelId="{A0F05444-FD17-48BC-9ABF-042AAAA64CDD}" type="pres">
      <dgm:prSet presAssocID="{09D6FDFF-82CF-46A1-A84F-A44BBDDC1618}" presName="text" presStyleLbl="node1" presStyleIdx="2" presStyleCnt="9" custLinFactNeighborX="-7584" custLinFactNeighborY="-98683">
        <dgm:presLayoutVars>
          <dgm:bulletEnabled val="1"/>
        </dgm:presLayoutVars>
      </dgm:prSet>
      <dgm:spPr/>
    </dgm:pt>
    <dgm:pt modelId="{56727570-B994-4D02-96BF-783A56C66A31}" type="pres">
      <dgm:prSet presAssocID="{72E17ED9-B94B-4FF8-94C2-DF0929683C46}" presName="space" presStyleCnt="0"/>
      <dgm:spPr/>
    </dgm:pt>
    <dgm:pt modelId="{41CE3297-8F2E-4AEA-A231-11B5A1BD7642}" type="pres">
      <dgm:prSet presAssocID="{92019500-15A7-41B1-94DB-D84D18525C99}" presName="text" presStyleLbl="node1" presStyleIdx="3" presStyleCnt="9">
        <dgm:presLayoutVars>
          <dgm:bulletEnabled val="1"/>
        </dgm:presLayoutVars>
      </dgm:prSet>
      <dgm:spPr/>
    </dgm:pt>
    <dgm:pt modelId="{749BC254-5868-46D2-8D15-F1CA36F602B6}" type="pres">
      <dgm:prSet presAssocID="{EAC67AF0-1050-4BD9-B219-28E2E0232B26}" presName="space" presStyleCnt="0"/>
      <dgm:spPr/>
    </dgm:pt>
    <dgm:pt modelId="{FDB8DD2C-2D47-47A0-A6C9-361B65E67310}" type="pres">
      <dgm:prSet presAssocID="{70A9D98A-4416-4A8C-A40E-7C631B431B23}" presName="text" presStyleLbl="node1" presStyleIdx="4" presStyleCnt="9">
        <dgm:presLayoutVars>
          <dgm:bulletEnabled val="1"/>
        </dgm:presLayoutVars>
      </dgm:prSet>
      <dgm:spPr/>
    </dgm:pt>
    <dgm:pt modelId="{A0A692E1-3F67-412F-9E8A-7CE099420281}" type="pres">
      <dgm:prSet presAssocID="{FD8313CD-302E-44E4-9BEC-0FDDE9327F48}" presName="space" presStyleCnt="0"/>
      <dgm:spPr/>
    </dgm:pt>
    <dgm:pt modelId="{8878C8E0-3D2E-4B70-91C9-DDB61F61AABC}" type="pres">
      <dgm:prSet presAssocID="{777324C7-4D3D-439E-9855-16E1D3589CCC}" presName="text" presStyleLbl="node1" presStyleIdx="5" presStyleCnt="9">
        <dgm:presLayoutVars>
          <dgm:bulletEnabled val="1"/>
        </dgm:presLayoutVars>
      </dgm:prSet>
      <dgm:spPr/>
    </dgm:pt>
    <dgm:pt modelId="{6D0706BF-5A89-4CEE-B24E-219CCB2E41DC}" type="pres">
      <dgm:prSet presAssocID="{2B3A3325-1F44-4F7D-9AA8-FC93BAB97377}" presName="space" presStyleCnt="0"/>
      <dgm:spPr/>
    </dgm:pt>
    <dgm:pt modelId="{6BB096A6-E444-44B4-BDBA-DC931838185C}" type="pres">
      <dgm:prSet presAssocID="{02535CC1-E528-4E57-9590-5BFBD066912E}" presName="text" presStyleLbl="node1" presStyleIdx="6" presStyleCnt="9">
        <dgm:presLayoutVars>
          <dgm:bulletEnabled val="1"/>
        </dgm:presLayoutVars>
      </dgm:prSet>
      <dgm:spPr/>
    </dgm:pt>
    <dgm:pt modelId="{A11A0EE1-6CE3-445B-8427-73AB5AAA4F57}" type="pres">
      <dgm:prSet presAssocID="{0CA1DBE8-236C-450D-A469-6702B4D20509}" presName="space" presStyleCnt="0"/>
      <dgm:spPr/>
    </dgm:pt>
    <dgm:pt modelId="{B449BFEC-BB4B-42CF-9F40-D79C90841047}" type="pres">
      <dgm:prSet presAssocID="{E5C81A1B-DB95-42DC-A2F8-D11E6343ECB0}" presName="text" presStyleLbl="node1" presStyleIdx="7" presStyleCnt="9">
        <dgm:presLayoutVars>
          <dgm:bulletEnabled val="1"/>
        </dgm:presLayoutVars>
      </dgm:prSet>
      <dgm:spPr/>
    </dgm:pt>
    <dgm:pt modelId="{8AA25550-B622-4B7E-84C5-4697D3355FD5}" type="pres">
      <dgm:prSet presAssocID="{ACFE2599-6C06-412C-B709-A34254296E85}" presName="space" presStyleCnt="0"/>
      <dgm:spPr/>
    </dgm:pt>
    <dgm:pt modelId="{A6FC10DC-CBC3-4BEF-946C-1461D2E063D7}" type="pres">
      <dgm:prSet presAssocID="{4DABB5D8-A663-4A5B-9A46-A0C2A20C0BDC}" presName="text" presStyleLbl="node1" presStyleIdx="8" presStyleCnt="9">
        <dgm:presLayoutVars>
          <dgm:bulletEnabled val="1"/>
        </dgm:presLayoutVars>
      </dgm:prSet>
      <dgm:spPr/>
    </dgm:pt>
  </dgm:ptLst>
  <dgm:cxnLst>
    <dgm:cxn modelId="{1E73EB17-4886-4108-AB3F-FC80B1546642}" type="presOf" srcId="{09D6FDFF-82CF-46A1-A84F-A44BBDDC1618}" destId="{A0F05444-FD17-48BC-9ABF-042AAAA64CDD}" srcOrd="0" destOrd="0" presId="urn:diagrams.loki3.com/VaryingWidthList"/>
    <dgm:cxn modelId="{B9F32018-F9E0-4B25-A9FF-F85D36E0A8A8}" srcId="{25979ECB-4404-4650-996B-465F1DF935F5}" destId="{777324C7-4D3D-439E-9855-16E1D3589CCC}" srcOrd="5" destOrd="0" parTransId="{00CC3830-0869-4F9A-B724-55B6CA4E9C42}" sibTransId="{2B3A3325-1F44-4F7D-9AA8-FC93BAB97377}"/>
    <dgm:cxn modelId="{7FC6B341-15CD-4529-97F6-86A56432BC4C}" srcId="{25979ECB-4404-4650-996B-465F1DF935F5}" destId="{CCB17E0F-EB65-4EFB-9F95-EDEB87869C37}" srcOrd="1" destOrd="0" parTransId="{421EFC32-C2AC-4C11-9C87-6A1544EC3ACA}" sibTransId="{65A0F25F-94A3-41AF-83B5-D41F9D840BB3}"/>
    <dgm:cxn modelId="{4A5C126D-4A35-4EDE-BB0E-F1308B90A5F4}" type="presOf" srcId="{4DABB5D8-A663-4A5B-9A46-A0C2A20C0BDC}" destId="{A6FC10DC-CBC3-4BEF-946C-1461D2E063D7}" srcOrd="0" destOrd="0" presId="urn:diagrams.loki3.com/VaryingWidthList"/>
    <dgm:cxn modelId="{E39B2A4E-1A1B-4A68-A027-A2F2EEDBE864}" srcId="{25979ECB-4404-4650-996B-465F1DF935F5}" destId="{02535CC1-E528-4E57-9590-5BFBD066912E}" srcOrd="6" destOrd="0" parTransId="{38595AAA-7FA9-47E8-93A0-6E310A7F6215}" sibTransId="{0CA1DBE8-236C-450D-A469-6702B4D20509}"/>
    <dgm:cxn modelId="{D3F2646F-4F53-4714-A1D5-D9E3E6E17891}" srcId="{25979ECB-4404-4650-996B-465F1DF935F5}" destId="{E5C81A1B-DB95-42DC-A2F8-D11E6343ECB0}" srcOrd="7" destOrd="0" parTransId="{A23CD534-4BCE-425A-B178-3623A1B3788D}" sibTransId="{ACFE2599-6C06-412C-B709-A34254296E85}"/>
    <dgm:cxn modelId="{B1B21073-F689-4D50-A599-452782C4DF78}" type="presOf" srcId="{CCB17E0F-EB65-4EFB-9F95-EDEB87869C37}" destId="{330A2BA5-4559-4101-9663-293637046675}" srcOrd="0" destOrd="0" presId="urn:diagrams.loki3.com/VaryingWidthList"/>
    <dgm:cxn modelId="{70403359-DAED-4A8A-A0D3-A6CF1805FE68}" type="presOf" srcId="{02535CC1-E528-4E57-9590-5BFBD066912E}" destId="{6BB096A6-E444-44B4-BDBA-DC931838185C}" srcOrd="0" destOrd="0" presId="urn:diagrams.loki3.com/VaryingWidthList"/>
    <dgm:cxn modelId="{54CCA17D-33F4-40B5-8029-ABF751068056}" type="presOf" srcId="{25979ECB-4404-4650-996B-465F1DF935F5}" destId="{C997ECB4-9BCB-481A-9E98-E46B6A036F2C}" srcOrd="0" destOrd="0" presId="urn:diagrams.loki3.com/VaryingWidthList"/>
    <dgm:cxn modelId="{23010382-247E-4120-8D60-A55AEDFF1856}" srcId="{25979ECB-4404-4650-996B-465F1DF935F5}" destId="{1D35692E-8FF8-4280-82E0-8055AD4B4A66}" srcOrd="0" destOrd="0" parTransId="{F08AF669-AE55-4786-975A-774F8E2888D4}" sibTransId="{6EC40576-C3DF-4FDC-A741-D19DBFDFCDF2}"/>
    <dgm:cxn modelId="{F439E783-409C-4D67-90EE-7E6B72E3C15E}" srcId="{25979ECB-4404-4650-996B-465F1DF935F5}" destId="{09D6FDFF-82CF-46A1-A84F-A44BBDDC1618}" srcOrd="2" destOrd="0" parTransId="{094F9E88-02F3-43D4-A4CA-BA54078CB342}" sibTransId="{72E17ED9-B94B-4FF8-94C2-DF0929683C46}"/>
    <dgm:cxn modelId="{5AFE5D95-69D2-4829-BBDE-657F46325AE9}" type="presOf" srcId="{92019500-15A7-41B1-94DB-D84D18525C99}" destId="{41CE3297-8F2E-4AEA-A231-11B5A1BD7642}" srcOrd="0" destOrd="0" presId="urn:diagrams.loki3.com/VaryingWidthList"/>
    <dgm:cxn modelId="{D47551B7-93FD-414E-9A55-8E4A7979C932}" srcId="{25979ECB-4404-4650-996B-465F1DF935F5}" destId="{70A9D98A-4416-4A8C-A40E-7C631B431B23}" srcOrd="4" destOrd="0" parTransId="{C36B550A-E4BF-4758-8793-39C0CF2D1822}" sibTransId="{FD8313CD-302E-44E4-9BEC-0FDDE9327F48}"/>
    <dgm:cxn modelId="{F76F36BD-241D-4B58-BEA2-2314032AF9A5}" srcId="{25979ECB-4404-4650-996B-465F1DF935F5}" destId="{92019500-15A7-41B1-94DB-D84D18525C99}" srcOrd="3" destOrd="0" parTransId="{B9A02B2D-2C41-444F-B026-89B71634818D}" sibTransId="{EAC67AF0-1050-4BD9-B219-28E2E0232B26}"/>
    <dgm:cxn modelId="{F08A17BE-003E-49A2-A3F8-305AEA26C74E}" type="presOf" srcId="{E5C81A1B-DB95-42DC-A2F8-D11E6343ECB0}" destId="{B449BFEC-BB4B-42CF-9F40-D79C90841047}" srcOrd="0" destOrd="0" presId="urn:diagrams.loki3.com/VaryingWidthList"/>
    <dgm:cxn modelId="{1CBE60D4-D417-4B80-837D-58419838F033}" srcId="{25979ECB-4404-4650-996B-465F1DF935F5}" destId="{4DABB5D8-A663-4A5B-9A46-A0C2A20C0BDC}" srcOrd="8" destOrd="0" parTransId="{8E1D5AA5-3497-4E16-89C2-62AEB80DCFF6}" sibTransId="{1AD0A88C-9194-4C0C-838D-1B71423393B4}"/>
    <dgm:cxn modelId="{16D5E3E4-A94F-4C00-A378-032B6EE8C208}" type="presOf" srcId="{70A9D98A-4416-4A8C-A40E-7C631B431B23}" destId="{FDB8DD2C-2D47-47A0-A6C9-361B65E67310}" srcOrd="0" destOrd="0" presId="urn:diagrams.loki3.com/VaryingWidthList"/>
    <dgm:cxn modelId="{69AEB8E8-0419-4C8C-A91B-9E5FACDA88D5}" type="presOf" srcId="{1D35692E-8FF8-4280-82E0-8055AD4B4A66}" destId="{A6103D25-28C4-40FC-B0E7-A212FD0A2A87}" srcOrd="0" destOrd="0" presId="urn:diagrams.loki3.com/VaryingWidthList"/>
    <dgm:cxn modelId="{6A2898F0-299E-41B3-96A3-B42BD567391C}" type="presOf" srcId="{777324C7-4D3D-439E-9855-16E1D3589CCC}" destId="{8878C8E0-3D2E-4B70-91C9-DDB61F61AABC}" srcOrd="0" destOrd="0" presId="urn:diagrams.loki3.com/VaryingWidthList"/>
    <dgm:cxn modelId="{ED93BF77-CD82-485D-A000-0397B005973C}" type="presParOf" srcId="{C997ECB4-9BCB-481A-9E98-E46B6A036F2C}" destId="{A6103D25-28C4-40FC-B0E7-A212FD0A2A87}" srcOrd="0" destOrd="0" presId="urn:diagrams.loki3.com/VaryingWidthList"/>
    <dgm:cxn modelId="{D57CAD05-0B21-40E4-BAB8-2838532BB5CD}" type="presParOf" srcId="{C997ECB4-9BCB-481A-9E98-E46B6A036F2C}" destId="{5B57F56D-E8A0-42CD-8BA4-EB8FC2843E46}" srcOrd="1" destOrd="0" presId="urn:diagrams.loki3.com/VaryingWidthList"/>
    <dgm:cxn modelId="{AD54F9C1-2A9D-4B9A-9A0B-C74B44C29122}" type="presParOf" srcId="{C997ECB4-9BCB-481A-9E98-E46B6A036F2C}" destId="{330A2BA5-4559-4101-9663-293637046675}" srcOrd="2" destOrd="0" presId="urn:diagrams.loki3.com/VaryingWidthList"/>
    <dgm:cxn modelId="{A7488F7D-ED9E-4B60-AAA8-427983E2F5B5}" type="presParOf" srcId="{C997ECB4-9BCB-481A-9E98-E46B6A036F2C}" destId="{D75D96DE-7140-4C5A-865F-6D5F240362DA}" srcOrd="3" destOrd="0" presId="urn:diagrams.loki3.com/VaryingWidthList"/>
    <dgm:cxn modelId="{AF7C1AC2-FD27-44DA-B572-B8EF833C53C7}" type="presParOf" srcId="{C997ECB4-9BCB-481A-9E98-E46B6A036F2C}" destId="{A0F05444-FD17-48BC-9ABF-042AAAA64CDD}" srcOrd="4" destOrd="0" presId="urn:diagrams.loki3.com/VaryingWidthList"/>
    <dgm:cxn modelId="{EFA2D371-F4A0-42F4-8E85-ABEE1EBAC5F2}" type="presParOf" srcId="{C997ECB4-9BCB-481A-9E98-E46B6A036F2C}" destId="{56727570-B994-4D02-96BF-783A56C66A31}" srcOrd="5" destOrd="0" presId="urn:diagrams.loki3.com/VaryingWidthList"/>
    <dgm:cxn modelId="{B1BC4B0E-994A-427B-BA61-885C1DE3F6D8}" type="presParOf" srcId="{C997ECB4-9BCB-481A-9E98-E46B6A036F2C}" destId="{41CE3297-8F2E-4AEA-A231-11B5A1BD7642}" srcOrd="6" destOrd="0" presId="urn:diagrams.loki3.com/VaryingWidthList"/>
    <dgm:cxn modelId="{8F4E20CB-0A7F-4B71-9D71-4FD2901EB2F1}" type="presParOf" srcId="{C997ECB4-9BCB-481A-9E98-E46B6A036F2C}" destId="{749BC254-5868-46D2-8D15-F1CA36F602B6}" srcOrd="7" destOrd="0" presId="urn:diagrams.loki3.com/VaryingWidthList"/>
    <dgm:cxn modelId="{E6493810-AE53-477A-9C43-7B7B0DF78673}" type="presParOf" srcId="{C997ECB4-9BCB-481A-9E98-E46B6A036F2C}" destId="{FDB8DD2C-2D47-47A0-A6C9-361B65E67310}" srcOrd="8" destOrd="0" presId="urn:diagrams.loki3.com/VaryingWidthList"/>
    <dgm:cxn modelId="{044785EC-5B6D-4E30-8257-03858E9A37BF}" type="presParOf" srcId="{C997ECB4-9BCB-481A-9E98-E46B6A036F2C}" destId="{A0A692E1-3F67-412F-9E8A-7CE099420281}" srcOrd="9" destOrd="0" presId="urn:diagrams.loki3.com/VaryingWidthList"/>
    <dgm:cxn modelId="{91B6E01F-84AA-4F5D-997B-7AE5D9944753}" type="presParOf" srcId="{C997ECB4-9BCB-481A-9E98-E46B6A036F2C}" destId="{8878C8E0-3D2E-4B70-91C9-DDB61F61AABC}" srcOrd="10" destOrd="0" presId="urn:diagrams.loki3.com/VaryingWidthList"/>
    <dgm:cxn modelId="{E7C5A53D-EDCD-49C2-BA89-54165674102A}" type="presParOf" srcId="{C997ECB4-9BCB-481A-9E98-E46B6A036F2C}" destId="{6D0706BF-5A89-4CEE-B24E-219CCB2E41DC}" srcOrd="11" destOrd="0" presId="urn:diagrams.loki3.com/VaryingWidthList"/>
    <dgm:cxn modelId="{6AFA9B5D-A410-4516-8894-70FDF9354D46}" type="presParOf" srcId="{C997ECB4-9BCB-481A-9E98-E46B6A036F2C}" destId="{6BB096A6-E444-44B4-BDBA-DC931838185C}" srcOrd="12" destOrd="0" presId="urn:diagrams.loki3.com/VaryingWidthList"/>
    <dgm:cxn modelId="{3CEACEB8-EB99-4246-A7CF-896ED8DB09C4}" type="presParOf" srcId="{C997ECB4-9BCB-481A-9E98-E46B6A036F2C}" destId="{A11A0EE1-6CE3-445B-8427-73AB5AAA4F57}" srcOrd="13" destOrd="0" presId="urn:diagrams.loki3.com/VaryingWidthList"/>
    <dgm:cxn modelId="{412A427F-E52D-425F-8015-FF939AE59CA6}" type="presParOf" srcId="{C997ECB4-9BCB-481A-9E98-E46B6A036F2C}" destId="{B449BFEC-BB4B-42CF-9F40-D79C90841047}" srcOrd="14" destOrd="0" presId="urn:diagrams.loki3.com/VaryingWidthList"/>
    <dgm:cxn modelId="{40C315AF-0521-46F6-B5B2-9C55B9AC6CFF}" type="presParOf" srcId="{C997ECB4-9BCB-481A-9E98-E46B6A036F2C}" destId="{8AA25550-B622-4B7E-84C5-4697D3355FD5}" srcOrd="15" destOrd="0" presId="urn:diagrams.loki3.com/VaryingWidthList"/>
    <dgm:cxn modelId="{2247F786-08ED-4D2B-8850-52C26781B570}" type="presParOf" srcId="{C997ECB4-9BCB-481A-9E98-E46B6A036F2C}" destId="{A6FC10DC-CBC3-4BEF-946C-1461D2E063D7}" srcOrd="1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03D25-28C4-40FC-B0E7-A212FD0A2A87}">
      <dsp:nvSpPr>
        <dsp:cNvPr id="0" name=""/>
        <dsp:cNvSpPr/>
      </dsp:nvSpPr>
      <dsp:spPr>
        <a:xfrm>
          <a:off x="0" y="99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</a:t>
          </a:r>
        </a:p>
      </dsp:txBody>
      <dsp:txXfrm>
        <a:off x="0" y="99"/>
        <a:ext cx="688482" cy="280778"/>
      </dsp:txXfrm>
    </dsp:sp>
    <dsp:sp modelId="{330A2BA5-4559-4101-9663-293637046675}">
      <dsp:nvSpPr>
        <dsp:cNvPr id="0" name=""/>
        <dsp:cNvSpPr/>
      </dsp:nvSpPr>
      <dsp:spPr>
        <a:xfrm>
          <a:off x="0" y="295558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</a:t>
          </a:r>
        </a:p>
      </dsp:txBody>
      <dsp:txXfrm>
        <a:off x="0" y="295558"/>
        <a:ext cx="688482" cy="280778"/>
      </dsp:txXfrm>
    </dsp:sp>
    <dsp:sp modelId="{A0F05444-FD17-48BC-9ABF-042AAAA64CDD}">
      <dsp:nvSpPr>
        <dsp:cNvPr id="0" name=""/>
        <dsp:cNvSpPr/>
      </dsp:nvSpPr>
      <dsp:spPr>
        <a:xfrm>
          <a:off x="0" y="576521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</a:p>
      </dsp:txBody>
      <dsp:txXfrm>
        <a:off x="0" y="576521"/>
        <a:ext cx="688482" cy="280778"/>
      </dsp:txXfrm>
    </dsp:sp>
    <dsp:sp modelId="{41CE3297-8F2E-4AEA-A231-11B5A1BD7642}">
      <dsp:nvSpPr>
        <dsp:cNvPr id="0" name=""/>
        <dsp:cNvSpPr/>
      </dsp:nvSpPr>
      <dsp:spPr>
        <a:xfrm>
          <a:off x="0" y="885193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</a:t>
          </a:r>
        </a:p>
      </dsp:txBody>
      <dsp:txXfrm>
        <a:off x="0" y="885193"/>
        <a:ext cx="688482" cy="280778"/>
      </dsp:txXfrm>
    </dsp:sp>
    <dsp:sp modelId="{FDB8DD2C-2D47-47A0-A6C9-361B65E67310}">
      <dsp:nvSpPr>
        <dsp:cNvPr id="0" name=""/>
        <dsp:cNvSpPr/>
      </dsp:nvSpPr>
      <dsp:spPr>
        <a:xfrm>
          <a:off x="0" y="1180010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</a:t>
          </a:r>
        </a:p>
      </dsp:txBody>
      <dsp:txXfrm>
        <a:off x="0" y="1180010"/>
        <a:ext cx="688482" cy="280778"/>
      </dsp:txXfrm>
    </dsp:sp>
    <dsp:sp modelId="{8878C8E0-3D2E-4B70-91C9-DDB61F61AABC}">
      <dsp:nvSpPr>
        <dsp:cNvPr id="0" name=""/>
        <dsp:cNvSpPr/>
      </dsp:nvSpPr>
      <dsp:spPr>
        <a:xfrm>
          <a:off x="0" y="1474827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</a:t>
          </a:r>
        </a:p>
      </dsp:txBody>
      <dsp:txXfrm>
        <a:off x="0" y="1474827"/>
        <a:ext cx="688482" cy="280778"/>
      </dsp:txXfrm>
    </dsp:sp>
    <dsp:sp modelId="{6BB096A6-E444-44B4-BDBA-DC931838185C}">
      <dsp:nvSpPr>
        <dsp:cNvPr id="0" name=""/>
        <dsp:cNvSpPr/>
      </dsp:nvSpPr>
      <dsp:spPr>
        <a:xfrm>
          <a:off x="0" y="1769644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</a:t>
          </a:r>
        </a:p>
      </dsp:txBody>
      <dsp:txXfrm>
        <a:off x="0" y="1769644"/>
        <a:ext cx="688482" cy="280778"/>
      </dsp:txXfrm>
    </dsp:sp>
    <dsp:sp modelId="{B449BFEC-BB4B-42CF-9F40-D79C90841047}">
      <dsp:nvSpPr>
        <dsp:cNvPr id="0" name=""/>
        <dsp:cNvSpPr/>
      </dsp:nvSpPr>
      <dsp:spPr>
        <a:xfrm>
          <a:off x="0" y="2064462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</a:t>
          </a:r>
        </a:p>
      </dsp:txBody>
      <dsp:txXfrm>
        <a:off x="0" y="2064462"/>
        <a:ext cx="688482" cy="280778"/>
      </dsp:txXfrm>
    </dsp:sp>
    <dsp:sp modelId="{A6FC10DC-CBC3-4BEF-946C-1461D2E063D7}">
      <dsp:nvSpPr>
        <dsp:cNvPr id="0" name=""/>
        <dsp:cNvSpPr/>
      </dsp:nvSpPr>
      <dsp:spPr>
        <a:xfrm>
          <a:off x="0" y="2359279"/>
          <a:ext cx="688482" cy="28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</a:p>
      </dsp:txBody>
      <dsp:txXfrm>
        <a:off x="0" y="2359279"/>
        <a:ext cx="688482" cy="280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0089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53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node is the unit that we are declaring.</a:t>
            </a:r>
            <a:r>
              <a:rPr lang="en-US" baseline="0" dirty="0"/>
              <a:t>  It’s used to store one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 this example (only,) class Node is private because it’s going to be a nested class within another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</a:t>
            </a:r>
            <a:r>
              <a:rPr lang="en-US" b="1" baseline="0" dirty="0"/>
              <a:t>does not </a:t>
            </a:r>
            <a:r>
              <a:rPr lang="en-US" baseline="0" dirty="0"/>
              <a:t>have to be this way </a:t>
            </a:r>
          </a:p>
        </p:txBody>
      </p:sp>
    </p:spTree>
    <p:extLst>
      <p:ext uri="{BB962C8B-B14F-4D97-AF65-F5344CB8AC3E}">
        <p14:creationId xmlns:p14="http://schemas.microsoft.com/office/powerpoint/2010/main" val="1402538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BagInterface</a:t>
            </a:r>
            <a:r>
              <a:rPr lang="en-US" dirty="0"/>
              <a:t> specifies what</a:t>
            </a:r>
            <a:r>
              <a:rPr lang="en-US" baseline="0" dirty="0"/>
              <a:t> a bag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 </a:t>
            </a:r>
            <a:r>
              <a:rPr lang="en-US" b="1" baseline="0" dirty="0" err="1"/>
              <a:t>LinkedBag</a:t>
            </a:r>
            <a:r>
              <a:rPr lang="en-US" baseline="0" dirty="0"/>
              <a:t> is an actual implementation of a bag using linked list (to do so)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Watch</a:t>
            </a:r>
            <a:r>
              <a:rPr lang="en-US" baseline="0" dirty="0"/>
              <a:t> the corresponding video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3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Node class </a:t>
            </a:r>
            <a:r>
              <a:rPr lang="en-US" b="1" dirty="0"/>
              <a:t>is nested </a:t>
            </a:r>
            <a:r>
              <a:rPr lang="en-US" dirty="0"/>
              <a:t>inside the </a:t>
            </a:r>
            <a:r>
              <a:rPr lang="en-US" dirty="0" err="1"/>
              <a:t>LinkedBag</a:t>
            </a:r>
            <a:r>
              <a:rPr lang="en-US" dirty="0"/>
              <a:t>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566378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how we add a new entry to a </a:t>
            </a:r>
            <a:r>
              <a:rPr lang="en-US" dirty="0" err="1"/>
              <a:t>linkedbag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99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</a:t>
            </a:r>
            <a:r>
              <a:rPr lang="en-US" baseline="0" dirty="0"/>
              <a:t> student should c</a:t>
            </a:r>
            <a:r>
              <a:rPr lang="en-US" dirty="0"/>
              <a:t>omplete</a:t>
            </a:r>
            <a:r>
              <a:rPr lang="en-US" baseline="0" dirty="0"/>
              <a:t> the </a:t>
            </a:r>
            <a:r>
              <a:rPr lang="en-US" baseline="0" dirty="0" err="1"/>
              <a:t>LinkedBag</a:t>
            </a:r>
            <a:r>
              <a:rPr lang="en-US" baseline="0" dirty="0"/>
              <a:t> class and test it using the provided test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Same test program </a:t>
            </a:r>
            <a:r>
              <a:rPr lang="en-US" baseline="0" dirty="0"/>
              <a:t>can be used to  test both the </a:t>
            </a:r>
            <a:r>
              <a:rPr lang="en-US" b="1" baseline="0" dirty="0" err="1"/>
              <a:t>ArrayBag</a:t>
            </a:r>
            <a:r>
              <a:rPr lang="en-US" baseline="0" dirty="0"/>
              <a:t> and </a:t>
            </a:r>
            <a:r>
              <a:rPr lang="en-US" b="1" baseline="0" dirty="0" err="1"/>
              <a:t>LinkedBag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3310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should we simply remove the first node?</a:t>
            </a:r>
          </a:p>
        </p:txBody>
      </p:sp>
    </p:spTree>
    <p:extLst>
      <p:ext uri="{BB962C8B-B14F-4D97-AF65-F5344CB8AC3E}">
        <p14:creationId xmlns:p14="http://schemas.microsoft.com/office/powerpoint/2010/main" val="51956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the logic to do so</a:t>
            </a:r>
          </a:p>
        </p:txBody>
      </p:sp>
    </p:spTree>
    <p:extLst>
      <p:ext uri="{BB962C8B-B14F-4D97-AF65-F5344CB8AC3E}">
        <p14:creationId xmlns:p14="http://schemas.microsoft.com/office/powerpoint/2010/main" val="240255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 a chain require more memory?</a:t>
            </a:r>
          </a:p>
        </p:txBody>
      </p:sp>
    </p:spTree>
    <p:extLst>
      <p:ext uri="{BB962C8B-B14F-4D97-AF65-F5344CB8AC3E}">
        <p14:creationId xmlns:p14="http://schemas.microsoft.com/office/powerpoint/2010/main" val="655771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Complete</a:t>
            </a:r>
            <a:r>
              <a:rPr lang="en-US" baseline="0" dirty="0"/>
              <a:t> the </a:t>
            </a:r>
            <a:r>
              <a:rPr lang="en-US" baseline="0" dirty="0" err="1"/>
              <a:t>LinkedBag</a:t>
            </a:r>
            <a:r>
              <a:rPr lang="en-US" baseline="0" dirty="0"/>
              <a:t> class and test it against the provided test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32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It’s not easy </a:t>
            </a:r>
            <a:r>
              <a:rPr lang="en-US" dirty="0"/>
              <a:t>to perform binary search for a linked list</a:t>
            </a:r>
          </a:p>
        </p:txBody>
      </p:sp>
    </p:spTree>
    <p:extLst>
      <p:ext uri="{BB962C8B-B14F-4D97-AF65-F5344CB8AC3E}">
        <p14:creationId xmlns:p14="http://schemas.microsoft.com/office/powerpoint/2010/main" val="350876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38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Why? </a:t>
            </a:r>
            <a:r>
              <a:rPr lang="en-US" b="0" baseline="0" dirty="0"/>
              <a:t>Next Slide</a:t>
            </a:r>
            <a:endParaRPr lang="en-US" baseline="0" dirty="0"/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list</a:t>
            </a:r>
            <a:r>
              <a:rPr lang="en-US" baseline="0" dirty="0"/>
              <a:t> tells us the </a:t>
            </a:r>
            <a:r>
              <a:rPr lang="en-US" b="1" baseline="0" dirty="0"/>
              <a:t>starting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free</a:t>
            </a:r>
            <a:r>
              <a:rPr lang="en-US" baseline="0" dirty="0"/>
              <a:t> tells us where to add new node to 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First node (of list) is David</a:t>
            </a:r>
          </a:p>
        </p:txBody>
      </p:sp>
    </p:spTree>
    <p:extLst>
      <p:ext uri="{BB962C8B-B14F-4D97-AF65-F5344CB8AC3E}">
        <p14:creationId xmlns:p14="http://schemas.microsoft.com/office/powerpoint/2010/main" val="3639787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array of records is representing our linked data</a:t>
            </a:r>
          </a:p>
        </p:txBody>
      </p:sp>
    </p:spTree>
    <p:extLst>
      <p:ext uri="{BB962C8B-B14F-4D97-AF65-F5344CB8AC3E}">
        <p14:creationId xmlns:p14="http://schemas.microsoft.com/office/powerpoint/2010/main" val="4106700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[1] &lt;- Eric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Free =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Eric.next</a:t>
            </a:r>
            <a:r>
              <a:rPr lang="en-US" dirty="0"/>
              <a:t>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List = 1</a:t>
            </a:r>
          </a:p>
        </p:txBody>
      </p:sp>
    </p:spTree>
    <p:extLst>
      <p:ext uri="{BB962C8B-B14F-4D97-AF65-F5344CB8AC3E}">
        <p14:creationId xmlns:p14="http://schemas.microsoft.com/office/powerpoint/2010/main" val="334437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09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are we</a:t>
            </a:r>
            <a:r>
              <a:rPr lang="en-US" baseline="0" dirty="0"/>
              <a:t> doing this?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Although it’s not common, we could be working on a system which does NOT support linked list (feature)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those cases, we would be able to mimic the Linked List using an Array (of Records)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What’s our linked list looked like?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Starting with index 3 (.first tells us so,) we have the following list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 -&gt; B -&gt; C -&gt; D -&gt;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</a:t>
            </a:r>
            <a:r>
              <a:rPr lang="en-US" b="1" dirty="0"/>
              <a:t>reference</a:t>
            </a:r>
            <a:r>
              <a:rPr lang="en-US" dirty="0"/>
              <a:t>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Logic view vs. </a:t>
            </a:r>
            <a:r>
              <a:rPr lang="en-US"/>
              <a:t>physical</a:t>
            </a:r>
            <a:r>
              <a:rPr lang="en-US" baseline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8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</a:t>
            </a:r>
            <a:r>
              <a:rPr lang="en-US" b="1" dirty="0"/>
              <a:t>reference</a:t>
            </a:r>
            <a:r>
              <a:rPr lang="en-US" dirty="0"/>
              <a:t>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Logic view vs. </a:t>
            </a:r>
            <a:r>
              <a:rPr lang="en-US"/>
              <a:t>physical</a:t>
            </a:r>
            <a:r>
              <a:rPr lang="en-US" baseline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7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</a:t>
            </a:r>
            <a:r>
              <a:rPr lang="en-US" b="1" dirty="0"/>
              <a:t>reference</a:t>
            </a:r>
            <a:r>
              <a:rPr lang="en-US" dirty="0"/>
              <a:t>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Logic view vs. physical</a:t>
            </a:r>
            <a:r>
              <a:rPr lang="en-US" baseline="0" dirty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Benefit of adding it to the beginning</a:t>
            </a:r>
            <a:r>
              <a:rPr lang="en-US" baseline="0" dirty="0"/>
              <a:t> of a chain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about adding it to the </a:t>
            </a:r>
            <a:r>
              <a:rPr lang="en-US" b="1" baseline="0" dirty="0"/>
              <a:t>end of the chain</a:t>
            </a:r>
            <a:r>
              <a:rPr lang="en-US" baseline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9882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Adding a new node to a brand</a:t>
            </a:r>
            <a:r>
              <a:rPr lang="en-US" baseline="0" dirty="0"/>
              <a:t> new (blank) linked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Why is a </a:t>
            </a:r>
            <a:r>
              <a:rPr lang="en-US" baseline="0" dirty="0" err="1"/>
              <a:t>newEntry</a:t>
            </a:r>
            <a:r>
              <a:rPr lang="en-US" baseline="0" dirty="0"/>
              <a:t> needed?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1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adding an entry to a </a:t>
            </a:r>
            <a:r>
              <a:rPr lang="en-US" dirty="0" err="1"/>
              <a:t>LinkedBag</a:t>
            </a:r>
            <a:r>
              <a:rPr lang="en-US" dirty="0"/>
              <a:t>, we can</a:t>
            </a:r>
            <a:r>
              <a:rPr lang="en-US" baseline="0" dirty="0"/>
              <a:t> </a:t>
            </a:r>
            <a:r>
              <a:rPr lang="en-US" dirty="0"/>
              <a:t>add it </a:t>
            </a:r>
            <a:r>
              <a:rPr lang="en-US" baseline="0" dirty="0"/>
              <a:t>to anywhere (positions.)  However, it’s easiest to add it to the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4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60007" y="0"/>
            <a:ext cx="8513565" cy="83744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04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CC691-E6E8-4315-B4B7-BEA8C888FA17}" type="datetime1">
              <a:rPr lang="en-US"/>
              <a:pPr>
                <a:defRPr/>
              </a:pPr>
              <a:t>8/31/2021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DA1DA-38CA-40B0-99C5-45657B606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E69D9-0E48-44E7-A192-4A21E4C7AAFE}" type="datetime1">
              <a:rPr lang="en-US"/>
              <a:pPr>
                <a:defRPr/>
              </a:pPr>
              <a:t>8/31/2021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75FC4-8EAA-45FF-A2FE-C29A08010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3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C6BEC-5102-4469-82AA-32F471BB09F6}" type="datetime1">
              <a:rPr lang="en-US"/>
              <a:pPr>
                <a:defRPr/>
              </a:pPr>
              <a:t>8/31/2021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28663-33E8-42C6-BD99-7CD3D2914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251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52782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05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02a-an-array-based-adt-ba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diaplayer.pearsoncmg.com/assets/secs-vn-ch03c-completing-linked-list" TargetMode="External"/><Relationship Id="rId4" Type="http://schemas.openxmlformats.org/officeDocument/2006/relationships/hyperlink" Target="https://mediaplayer.pearsoncmg.com/assets/secs-vn-ch03b-the-linked-lis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hdhirezvi/an-introduction-to-linked-lists-for-dummies-1b45d2e7b36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swlh/implementing-linked-lists-with-java-25a4a708b5fc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618066" y="155519"/>
            <a:ext cx="8229601" cy="8668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4000" dirty="0"/>
              <a:t>Module 5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4582065" y="1614169"/>
            <a:ext cx="4265602" cy="214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/>
          <a:p>
            <a:pPr defTabSz="749808">
              <a:defRPr sz="3607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dirty="0"/>
              <a:t>Chapter 3 - </a:t>
            </a:r>
            <a:r>
              <a:rPr sz="3200" dirty="0"/>
              <a:t>A Bag </a:t>
            </a:r>
            <a:endParaRPr lang="en-US" sz="3200" dirty="0"/>
          </a:p>
          <a:p>
            <a:pPr defTabSz="749808">
              <a:defRPr sz="3607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 dirty="0"/>
              <a:t>Implementation</a:t>
            </a:r>
          </a:p>
          <a:p>
            <a:pPr defTabSz="749808">
              <a:defRPr sz="3607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dirty="0"/>
              <a:t>t</a:t>
            </a:r>
            <a:r>
              <a:rPr sz="3200" dirty="0"/>
              <a:t>hat Links Data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413" y="1614169"/>
            <a:ext cx="3791100" cy="4390302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 noGrp="1"/>
          </p:cNvSpPr>
          <p:nvPr>
            <p:ph type="title"/>
          </p:nvPr>
        </p:nvSpPr>
        <p:spPr>
          <a:xfrm>
            <a:off x="245327" y="133814"/>
            <a:ext cx="8428245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Beginning a Chain of Nodes</a:t>
            </a:r>
          </a:p>
        </p:txBody>
      </p:sp>
      <p:pic>
        <p:nvPicPr>
          <p:cNvPr id="88" name="A diagram illustrates 2 methods to add a new node to an empty chain.&#10;&#10;Picture 1" descr="A diagram illustrates 2 methods to add a new node to an empty chain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106" y="1421984"/>
            <a:ext cx="8459788" cy="3438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/>
          <p:cNvSpPr/>
          <p:nvPr/>
        </p:nvSpPr>
        <p:spPr>
          <a:xfrm>
            <a:off x="160007" y="3947160"/>
            <a:ext cx="1409713" cy="1066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3116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>
            <a:spLocks noGrp="1"/>
          </p:cNvSpPr>
          <p:nvPr>
            <p:ph type="title"/>
          </p:nvPr>
        </p:nvSpPr>
        <p:spPr>
          <a:xfrm>
            <a:off x="185407" y="76200"/>
            <a:ext cx="8823985" cy="8374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95527">
              <a:defRPr sz="3567"/>
            </a:lvl1pPr>
          </a:lstStyle>
          <a:p>
            <a:r>
              <a:rPr dirty="0"/>
              <a:t>Forming a Chain by Adding to Its Beginning</a:t>
            </a:r>
          </a:p>
        </p:txBody>
      </p:sp>
      <p:sp>
        <p:nvSpPr>
          <p:cNvPr id="61" name="FIGURE 3-2…"/>
          <p:cNvSpPr txBox="1">
            <a:spLocks noGrp="1"/>
          </p:cNvSpPr>
          <p:nvPr>
            <p:ph type="body" sz="quarter" idx="1"/>
          </p:nvPr>
        </p:nvSpPr>
        <p:spPr>
          <a:xfrm>
            <a:off x="619241" y="3086698"/>
            <a:ext cx="1450744" cy="1082090"/>
          </a:xfrm>
          <a:prstGeom prst="rect">
            <a:avLst/>
          </a:prstGeom>
        </p:spPr>
        <p:txBody>
          <a:bodyPr anchor="ctr"/>
          <a:lstStyle/>
          <a:p>
            <a:pPr algn="ctr" defTabSz="374904">
              <a:defRPr sz="1803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3-2 </a:t>
            </a:r>
          </a:p>
          <a:p>
            <a:pPr algn="ctr" defTabSz="374904">
              <a:defRPr sz="1803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One desk in the room</a:t>
            </a:r>
          </a:p>
        </p:txBody>
      </p:sp>
      <p:pic>
        <p:nvPicPr>
          <p:cNvPr id="62" name="A man is standing facing towards desk number 10 and the speech bubble reads 10.&#10;&#10;Picture 2" descr="A man is standing facing towards desk number 10 and the speech bubble reads 10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07" y="1018115"/>
            <a:ext cx="2212599" cy="2088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Two desks arranged in a single row with the newest desk first.&#10;&#10;Picture 2" descr="Two desks arranged in a single row with the newest desk first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65134" y="2052407"/>
            <a:ext cx="2798414" cy="2088817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FIGURE 3-3…"/>
          <p:cNvSpPr txBox="1"/>
          <p:nvPr/>
        </p:nvSpPr>
        <p:spPr>
          <a:xfrm>
            <a:off x="2813475" y="4212921"/>
            <a:ext cx="2550073" cy="99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ctr">
            <a:normAutofit lnSpcReduction="10000"/>
          </a:bodyPr>
          <a:lstStyle/>
          <a:p>
            <a:pPr algn="ctr" defTabSz="384047">
              <a:defRPr sz="184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3-3 </a:t>
            </a:r>
          </a:p>
          <a:p>
            <a:pPr algn="ctr" defTabSz="384047">
              <a:defRPr sz="184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Two linked desks, with the newest desk first</a:t>
            </a:r>
          </a:p>
        </p:txBody>
      </p:sp>
      <p:pic>
        <p:nvPicPr>
          <p:cNvPr id="65" name="Three desks arranged in a single row with the newest desk first.&#10;&#10;Picture 2" descr="Three desks arranged in a single row with the newest desk first.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56076" y="2909548"/>
            <a:ext cx="3427916" cy="245830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FIGURE 3-4  Three linked desks, with the newest desk first"/>
          <p:cNvSpPr txBox="1"/>
          <p:nvPr/>
        </p:nvSpPr>
        <p:spPr>
          <a:xfrm>
            <a:off x="5985402" y="5439551"/>
            <a:ext cx="2998590" cy="99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 lnSpcReduction="10000"/>
          </a:bodyPr>
          <a:lstStyle/>
          <a:p>
            <a:pPr algn="ctr" defTabSz="384047">
              <a:defRPr sz="184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3-4 </a:t>
            </a:r>
            <a:br/>
            <a:r>
              <a:t>Three linked desks, with the newest desk first</a:t>
            </a:r>
          </a:p>
        </p:txBody>
      </p:sp>
    </p:spTree>
    <p:extLst>
      <p:ext uri="{BB962C8B-B14F-4D97-AF65-F5344CB8AC3E}">
        <p14:creationId xmlns:p14="http://schemas.microsoft.com/office/powerpoint/2010/main" val="39574418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xfrm>
            <a:off x="184070" y="115095"/>
            <a:ext cx="8513565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The Private Class Node</a:t>
            </a:r>
          </a:p>
        </p:txBody>
      </p:sp>
      <p:pic>
        <p:nvPicPr>
          <p:cNvPr id="74" name="An illustration represents linked nodes comprising of 2 nodes linked together. Each node has a data and a next. The data parts point to an object in a bag. A next part point to the next node.&#10;&#10;Picture 2" descr="An illustration represents linked nodes comprising of 2 nodes linked together. Each node has a data and a next. The data parts point to an object in a bag. A next part point to the next nod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4759" y="1361547"/>
            <a:ext cx="3845203" cy="129638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itle 1"/>
          <p:cNvSpPr txBox="1"/>
          <p:nvPr/>
        </p:nvSpPr>
        <p:spPr>
          <a:xfrm>
            <a:off x="5741234" y="2818068"/>
            <a:ext cx="3043206" cy="104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pPr defTabSz="402336">
              <a:defRPr sz="1936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Two linked nodes that each reference object data</a:t>
            </a:r>
          </a:p>
        </p:txBody>
      </p:sp>
      <p:sp>
        <p:nvSpPr>
          <p:cNvPr id="76" name="private class Node…"/>
          <p:cNvSpPr txBox="1"/>
          <p:nvPr/>
        </p:nvSpPr>
        <p:spPr>
          <a:xfrm>
            <a:off x="300789" y="1129475"/>
            <a:ext cx="4763970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    data; </a:t>
            </a:r>
            <a:r>
              <a:rPr dirty="0"/>
              <a:t>// Entry in bag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next; </a:t>
            </a:r>
            <a:r>
              <a:rPr dirty="0"/>
              <a:t>// Link to next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Node(T </a:t>
            </a:r>
            <a:r>
              <a:rPr dirty="0" err="1"/>
              <a:t>dataPortion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</a:t>
            </a:r>
            <a:r>
              <a:rPr dirty="0" err="1"/>
              <a:t>dataPortion</a:t>
            </a:r>
            <a:r>
              <a:rPr dirty="0"/>
              <a:t>,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);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Node(T </a:t>
            </a:r>
            <a:r>
              <a:rPr dirty="0" err="1"/>
              <a:t>dataPortion</a:t>
            </a:r>
            <a:r>
              <a:rPr dirty="0"/>
              <a:t>, Node </a:t>
            </a:r>
            <a:r>
              <a:rPr dirty="0" err="1"/>
              <a:t>nextNode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data = </a:t>
            </a:r>
            <a:r>
              <a:rPr dirty="0" err="1"/>
              <a:t>dataPortion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next = </a:t>
            </a:r>
            <a:r>
              <a:rPr dirty="0" err="1"/>
              <a:t>nextNode</a:t>
            </a:r>
            <a:r>
              <a:rPr dirty="0"/>
              <a:t>;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Oval 1"/>
          <p:cNvSpPr/>
          <p:nvPr/>
        </p:nvSpPr>
        <p:spPr>
          <a:xfrm>
            <a:off x="1447799" y="952543"/>
            <a:ext cx="721895" cy="698303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6529138" y="1136002"/>
            <a:ext cx="1167063" cy="1036209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xfrm>
            <a:off x="160007" y="-1"/>
            <a:ext cx="8513565" cy="943429"/>
          </a:xfrm>
          <a:prstGeom prst="rect">
            <a:avLst/>
          </a:prstGeom>
        </p:spPr>
        <p:txBody>
          <a:bodyPr/>
          <a:lstStyle>
            <a:lvl1pPr defTabSz="731520">
              <a:defRPr sz="3520"/>
            </a:lvl1pPr>
          </a:lstStyle>
          <a:p>
            <a:r>
              <a:rPr sz="4000" dirty="0"/>
              <a:t>Class </a:t>
            </a:r>
            <a:r>
              <a:rPr sz="4000" dirty="0" err="1"/>
              <a:t>LinkedBag</a:t>
            </a:r>
            <a:r>
              <a:rPr sz="4000" dirty="0"/>
              <a:t> </a:t>
            </a:r>
            <a:r>
              <a:rPr sz="3200" dirty="0"/>
              <a:t>(</a:t>
            </a:r>
            <a:r>
              <a:rPr lang="en-US" sz="3200" dirty="0"/>
              <a:t>1 of 2</a:t>
            </a:r>
            <a:r>
              <a:rPr sz="3200" dirty="0"/>
              <a:t>)</a:t>
            </a:r>
          </a:p>
        </p:txBody>
      </p:sp>
      <p:sp>
        <p:nvSpPr>
          <p:cNvPr id="80" name="/** OUTLINE…"/>
          <p:cNvSpPr txBox="1"/>
          <p:nvPr/>
        </p:nvSpPr>
        <p:spPr>
          <a:xfrm>
            <a:off x="207307" y="1133781"/>
            <a:ext cx="6679070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OUTLINE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2" indent="457200"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 class of bags whose entries are stored in a chain of linked nodes.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The bag is never full.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LinkedBag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b="1" dirty="0" err="1">
                <a:solidFill>
                  <a:srgbClr val="7030A0"/>
                </a:solidFill>
              </a:rPr>
              <a:t>BagInterface</a:t>
            </a:r>
            <a:r>
              <a:rPr b="1" dirty="0">
                <a:solidFill>
                  <a:srgbClr val="7030A0"/>
                </a:solidFill>
              </a:rPr>
              <a:t>&lt;T&gt;</a:t>
            </a:r>
            <a:endParaRPr b="1" dirty="0">
              <a:solidFill>
                <a:srgbClr val="7030A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</a:t>
            </a:r>
            <a:r>
              <a:rPr dirty="0" err="1">
                <a:solidFill>
                  <a:srgbClr val="000000"/>
                </a:solidFill>
              </a:rPr>
              <a:t>firstNode</a:t>
            </a:r>
            <a:r>
              <a:rPr dirty="0">
                <a:solidFill>
                  <a:srgbClr val="000000"/>
                </a:solidFill>
              </a:rPr>
              <a:t>;       </a:t>
            </a:r>
            <a:r>
              <a:rPr dirty="0"/>
              <a:t>// reference to first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LinkedBag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firstNode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. . 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109207" y="188686"/>
            <a:ext cx="8513565" cy="837448"/>
          </a:xfrm>
          <a:prstGeom prst="rect">
            <a:avLst/>
          </a:prstGeom>
        </p:spPr>
        <p:txBody>
          <a:bodyPr/>
          <a:lstStyle>
            <a:lvl1pPr defTabSz="731520">
              <a:defRPr sz="3520"/>
            </a:lvl1pPr>
          </a:lstStyle>
          <a:p>
            <a:r>
              <a:rPr sz="4000" dirty="0"/>
              <a:t>Class </a:t>
            </a:r>
            <a:r>
              <a:rPr sz="4000" dirty="0" err="1"/>
              <a:t>LinkedBag</a:t>
            </a:r>
            <a:r>
              <a:rPr sz="4000" dirty="0"/>
              <a:t> </a:t>
            </a:r>
            <a:r>
              <a:rPr sz="3200" dirty="0"/>
              <a:t>(</a:t>
            </a:r>
            <a:r>
              <a:rPr lang="en-US" sz="3200" dirty="0"/>
              <a:t>2 of </a:t>
            </a:r>
            <a:r>
              <a:rPr sz="3200" dirty="0"/>
              <a:t>2)</a:t>
            </a:r>
          </a:p>
        </p:txBody>
      </p:sp>
      <p:sp>
        <p:nvSpPr>
          <p:cNvPr id="84" name="private class Node…"/>
          <p:cNvSpPr txBox="1"/>
          <p:nvPr/>
        </p:nvSpPr>
        <p:spPr>
          <a:xfrm>
            <a:off x="313108" y="1026134"/>
            <a:ext cx="5988349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    data; </a:t>
            </a:r>
            <a:r>
              <a:rPr dirty="0"/>
              <a:t>// Entry in bag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next; </a:t>
            </a:r>
            <a:r>
              <a:rPr dirty="0"/>
              <a:t>// Link to next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Node(T </a:t>
            </a:r>
            <a:r>
              <a:rPr dirty="0" err="1"/>
              <a:t>dataPortion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</a:t>
            </a:r>
            <a:r>
              <a:rPr dirty="0" err="1"/>
              <a:t>dataPortion</a:t>
            </a:r>
            <a:r>
              <a:rPr dirty="0"/>
              <a:t>,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Node(T </a:t>
            </a:r>
            <a:r>
              <a:rPr dirty="0" err="1"/>
              <a:t>dataPortion</a:t>
            </a:r>
            <a:r>
              <a:rPr dirty="0"/>
              <a:t>, Node </a:t>
            </a:r>
            <a:r>
              <a:rPr dirty="0" err="1"/>
              <a:t>nextNode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data = </a:t>
            </a:r>
            <a:r>
              <a:rPr dirty="0" err="1"/>
              <a:t>dataPortion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next = </a:t>
            </a:r>
            <a:r>
              <a:rPr dirty="0" err="1"/>
              <a:t>nextNode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LinkedBag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108" y="5643612"/>
            <a:ext cx="846626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Arial"/>
              </a:rPr>
              <a:t>Nested Classes </a:t>
            </a:r>
            <a:r>
              <a:rPr lang="en-US" sz="1600" dirty="0">
                <a:solidFill>
                  <a:srgbClr val="0070C0"/>
                </a:solidFill>
                <a:latin typeface="Arial"/>
              </a:rPr>
              <a:t>| </a:t>
            </a:r>
            <a:r>
              <a:rPr lang="en-US" sz="1600" dirty="0"/>
              <a:t>https://docs.oracle.com/javase/tutorial/java/javaOO/nested.html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Beginning a Chain of Nodes</a:t>
            </a:r>
          </a:p>
        </p:txBody>
      </p:sp>
      <p:sp>
        <p:nvSpPr>
          <p:cNvPr id="96" name="/** Adds a new entry to this bag.…"/>
          <p:cNvSpPr txBox="1"/>
          <p:nvPr/>
        </p:nvSpPr>
        <p:spPr>
          <a:xfrm>
            <a:off x="-40640" y="1263226"/>
            <a:ext cx="7134167" cy="3863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Adds a new entry to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The object to be added as a new entry.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@return</a:t>
            </a:r>
            <a:r>
              <a:rPr dirty="0"/>
              <a:t>  True.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>
                <a:solidFill>
                  <a:srgbClr val="000000"/>
                </a:solidFill>
              </a:rPr>
              <a:t>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>
                <a:solidFill>
                  <a:srgbClr val="000000"/>
                </a:solidFill>
              </a:rPr>
              <a:t> add(T </a:t>
            </a:r>
            <a:r>
              <a:rPr b="1" dirty="0" err="1">
                <a:solidFill>
                  <a:srgbClr val="000000"/>
                </a:solidFill>
              </a:rPr>
              <a:t>newEntry</a:t>
            </a:r>
            <a:r>
              <a:rPr b="1" dirty="0">
                <a:solidFill>
                  <a:srgbClr val="000000"/>
                </a:solidFill>
              </a:rPr>
              <a:t>) </a:t>
            </a:r>
            <a:r>
              <a:rPr dirty="0"/>
              <a:t>// </a:t>
            </a:r>
            <a:r>
              <a:rPr dirty="0" err="1"/>
              <a:t>OutOfMemoryError</a:t>
            </a:r>
            <a:r>
              <a:rPr dirty="0"/>
              <a:t> possible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Add to beginning of chain: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Node </a:t>
            </a:r>
            <a:r>
              <a:rPr dirty="0" err="1"/>
              <a:t>newNode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Node(</a:t>
            </a:r>
            <a:r>
              <a:rPr dirty="0" err="1"/>
              <a:t>newEntry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 err="1">
                <a:solidFill>
                  <a:srgbClr val="000000"/>
                </a:solidFill>
              </a:rPr>
              <a:t>newNode.next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 err="1">
                <a:solidFill>
                  <a:srgbClr val="000000"/>
                </a:solidFill>
              </a:rPr>
              <a:t>firstNode</a:t>
            </a:r>
            <a:r>
              <a:rPr dirty="0">
                <a:solidFill>
                  <a:srgbClr val="000000"/>
                </a:solidFill>
              </a:rPr>
              <a:t>;  </a:t>
            </a:r>
            <a:r>
              <a:rPr dirty="0"/>
              <a:t>// Make new node reference rest of chain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                        </a:t>
            </a:r>
            <a:r>
              <a:rPr dirty="0"/>
              <a:t>// (</a:t>
            </a:r>
            <a:r>
              <a:rPr dirty="0" err="1"/>
              <a:t>firstNode</a:t>
            </a:r>
            <a:r>
              <a:rPr dirty="0"/>
              <a:t> is null if chain is empty)        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firstNode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 err="1">
                <a:solidFill>
                  <a:srgbClr val="000000"/>
                </a:solidFill>
              </a:rPr>
              <a:t>newNode</a:t>
            </a:r>
            <a:r>
              <a:rPr dirty="0">
                <a:solidFill>
                  <a:srgbClr val="000000"/>
                </a:solidFill>
              </a:rPr>
              <a:t>;       </a:t>
            </a:r>
            <a:r>
              <a:rPr dirty="0"/>
              <a:t>// New node is at beginning of chain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true</a:t>
            </a:r>
            <a:r>
              <a:rPr dirty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110000"/>
              </a:lnSpc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xfrm>
            <a:off x="531873" y="129672"/>
            <a:ext cx="8168246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96111">
              <a:defRPr sz="4312"/>
            </a:pPr>
            <a:r>
              <a:rPr dirty="0"/>
              <a:t>Method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toArray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/** Retrieves all entries that are in this bag.…"/>
          <p:cNvSpPr txBox="1"/>
          <p:nvPr/>
        </p:nvSpPr>
        <p:spPr>
          <a:xfrm>
            <a:off x="300788" y="1017920"/>
            <a:ext cx="8843212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Retrieves all entries that are in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@return</a:t>
            </a:r>
            <a:r>
              <a:rPr dirty="0"/>
              <a:t>  A newly allocated array of all the entries in the bag.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T[] </a:t>
            </a:r>
            <a:r>
              <a:rPr dirty="0" err="1"/>
              <a:t>toArray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result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numberOfEntries</a:t>
            </a:r>
            <a:r>
              <a:rPr dirty="0"/>
              <a:t>]; </a:t>
            </a:r>
            <a:r>
              <a:rPr dirty="0">
                <a:solidFill>
                  <a:srgbClr val="008400"/>
                </a:solidFill>
              </a:rPr>
              <a:t>// Unchecked cast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((index &lt; </a:t>
            </a:r>
            <a:r>
              <a:rPr dirty="0" err="1"/>
              <a:t>numberOfEntries</a:t>
            </a:r>
            <a:r>
              <a:rPr dirty="0"/>
              <a:t>)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result[index] = </a:t>
            </a:r>
            <a:r>
              <a:rPr dirty="0" err="1"/>
              <a:t>currentNode.data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index++;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currentNode.next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toArray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xfrm>
            <a:off x="367048" y="0"/>
            <a:ext cx="8306524" cy="83744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1">
              <a:defRPr sz="4312"/>
            </a:pPr>
            <a:r>
              <a:rPr sz="4000" dirty="0"/>
              <a:t>Test Program </a:t>
            </a:r>
            <a:endParaRPr sz="2800" dirty="0"/>
          </a:p>
        </p:txBody>
      </p:sp>
      <p:sp>
        <p:nvSpPr>
          <p:cNvPr id="104" name="/** A test of the methods add, toArray, isEmpty, and getCurrentSize,…"/>
          <p:cNvSpPr txBox="1"/>
          <p:nvPr/>
        </p:nvSpPr>
        <p:spPr>
          <a:xfrm>
            <a:off x="605132" y="1128495"/>
            <a:ext cx="7830355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A test of the methods add, </a:t>
            </a:r>
            <a:r>
              <a:rPr dirty="0" err="1"/>
              <a:t>toArray</a:t>
            </a:r>
            <a:r>
              <a:rPr dirty="0"/>
              <a:t>, </a:t>
            </a:r>
            <a:r>
              <a:rPr dirty="0" err="1"/>
              <a:t>isEmpty</a:t>
            </a:r>
            <a:r>
              <a:rPr dirty="0"/>
              <a:t>, and </a:t>
            </a:r>
            <a:r>
              <a:rPr dirty="0" err="1"/>
              <a:t>getCurrentSize</a:t>
            </a:r>
            <a:r>
              <a:rPr dirty="0"/>
              <a:t>, 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as defined in the first draft of the class </a:t>
            </a:r>
            <a:r>
              <a:rPr dirty="0" err="1"/>
              <a:t>LinkedBag</a:t>
            </a:r>
            <a:r>
              <a:rPr dirty="0"/>
              <a:t>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LinkedBagDemo1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"Creating an empty bag."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BagInterface</a:t>
            </a:r>
            <a:r>
              <a:rPr dirty="0"/>
              <a:t>&lt;String&gt; </a:t>
            </a:r>
            <a:r>
              <a:rPr dirty="0" err="1"/>
              <a:t>aBag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LinkedBag1&lt;&gt;();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testIsEmpty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,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displayBag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String[] </a:t>
            </a:r>
            <a:r>
              <a:rPr dirty="0" err="1"/>
              <a:t>contentsOfBag</a:t>
            </a:r>
            <a:r>
              <a:rPr dirty="0"/>
              <a:t> = {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"D"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"B"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"C"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"D"</a:t>
            </a:r>
            <a:r>
              <a:rPr dirty="0"/>
              <a:t>};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testAdd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, </a:t>
            </a:r>
            <a:r>
              <a:rPr dirty="0" err="1"/>
              <a:t>contentsOfBag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testIsEmpty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,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main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96111">
              <a:defRPr sz="4312"/>
            </a:pPr>
            <a:r>
              <a:rPr dirty="0"/>
              <a:t>Method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getFrequencyOf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/** Counts the number of times a given entry appears in this bag.…"/>
          <p:cNvSpPr txBox="1"/>
          <p:nvPr/>
        </p:nvSpPr>
        <p:spPr>
          <a:xfrm>
            <a:off x="160007" y="930834"/>
            <a:ext cx="6009015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Counts the number of times a given entry appears in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anEntry</a:t>
            </a:r>
            <a:r>
              <a:rPr dirty="0"/>
              <a:t>  The entry to be counted.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 </a:t>
            </a:r>
            <a:r>
              <a:rPr b="1" dirty="0"/>
              <a:t>@return</a:t>
            </a:r>
            <a:r>
              <a:rPr dirty="0"/>
              <a:t>  The number of times </a:t>
            </a:r>
            <a:r>
              <a:rPr dirty="0" err="1"/>
              <a:t>anEntry</a:t>
            </a:r>
            <a:r>
              <a:rPr dirty="0"/>
              <a:t> appears in the bag.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getFrequencyOf</a:t>
            </a:r>
            <a:r>
              <a:rPr dirty="0"/>
              <a:t>(T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frequency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loopCounter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((</a:t>
            </a:r>
            <a:r>
              <a:rPr dirty="0" err="1"/>
              <a:t>loopCounter</a:t>
            </a:r>
            <a:r>
              <a:rPr dirty="0"/>
              <a:t> &lt; </a:t>
            </a:r>
            <a:r>
              <a:rPr dirty="0" err="1"/>
              <a:t>numberOfEntries</a:t>
            </a:r>
            <a:r>
              <a:rPr dirty="0"/>
              <a:t>)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anEntry.equals</a:t>
            </a:r>
            <a:r>
              <a:rPr dirty="0"/>
              <a:t>(</a:t>
            </a:r>
            <a:r>
              <a:rPr dirty="0" err="1"/>
              <a:t>currentNode.data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frequency++;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} </a:t>
            </a:r>
            <a:r>
              <a:rPr dirty="0">
                <a:solidFill>
                  <a:srgbClr val="008400"/>
                </a:solidFill>
              </a:rPr>
              <a:t>// end if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loopCounter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 err="1">
                <a:solidFill>
                  <a:srgbClr val="0070C0"/>
                </a:solidFill>
              </a:rPr>
              <a:t>currentNode</a:t>
            </a:r>
            <a:r>
              <a:rPr b="1" dirty="0">
                <a:solidFill>
                  <a:srgbClr val="0070C0"/>
                </a:solidFill>
              </a:rPr>
              <a:t> = </a:t>
            </a:r>
            <a:r>
              <a:rPr b="1" dirty="0" err="1">
                <a:solidFill>
                  <a:srgbClr val="0070C0"/>
                </a:solidFill>
              </a:rPr>
              <a:t>currentNode.next</a:t>
            </a:r>
            <a:r>
              <a:rPr b="1" dirty="0">
                <a:solidFill>
                  <a:srgbClr val="0070C0"/>
                </a:solidFill>
              </a:rPr>
              <a:t>;</a:t>
            </a:r>
            <a:endParaRPr b="1" dirty="0">
              <a:solidFill>
                <a:srgbClr val="0070C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frequency;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getFrequencyOf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96111">
              <a:defRPr sz="4312"/>
            </a:pPr>
            <a:r>
              <a:rPr dirty="0"/>
              <a:t>Method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</a:p>
        </p:txBody>
      </p:sp>
      <p:sp>
        <p:nvSpPr>
          <p:cNvPr id="127" name="/** Tests whether this bag contains a given entry.…"/>
          <p:cNvSpPr txBox="1"/>
          <p:nvPr/>
        </p:nvSpPr>
        <p:spPr>
          <a:xfrm>
            <a:off x="205271" y="1011507"/>
            <a:ext cx="8423038" cy="467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Tests whether this bag contains a given entry.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anEntry  The entry to locate.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/>
              <a:t>@return</a:t>
            </a:r>
            <a:r>
              <a:t>  True if the bag contains anEntry, or false otherwise */</a:t>
            </a:r>
            <a:br/>
            <a:r>
              <a:t>	</a:t>
            </a:r>
          </a:p>
          <a:p>
            <a:pPr lvl="1" indent="228600"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contains(T anEntry)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found = </a:t>
            </a:r>
            <a:r>
              <a:rPr>
                <a:solidFill>
                  <a:srgbClr val="BA2DA2"/>
                </a:solidFill>
              </a:rPr>
              <a:t>false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Node currentNode = firstNode;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while</a:t>
            </a:r>
            <a:r>
              <a:t> (!found &amp;&amp; (currentNode !=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(anEntry.equals(currentNode.data))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   found = </a:t>
            </a:r>
            <a:r>
              <a:rPr>
                <a:solidFill>
                  <a:srgbClr val="BA2DA2"/>
                </a:solidFill>
              </a:rPr>
              <a:t>true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else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   currentNode = currentNode.next;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while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found;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contains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Linked Data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https://mediaplayer.pearsoncmg.com/assets/secs-vn-ch03a-linked-data</a:t>
            </a:r>
          </a:p>
          <a:p>
            <a:r>
              <a:rPr lang="en-US" dirty="0"/>
              <a:t>The Linked List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https://mediaplayer.pearsoncmg.com/assets/secs-vn-ch03b-the-linked-list</a:t>
            </a:r>
            <a:endParaRPr lang="en-US" sz="2000" dirty="0"/>
          </a:p>
          <a:p>
            <a:r>
              <a:rPr lang="en-US" dirty="0"/>
              <a:t>Completing Linked List</a:t>
            </a:r>
          </a:p>
          <a:p>
            <a:pPr lvl="1"/>
            <a:r>
              <a:rPr lang="en-US" sz="2000" dirty="0">
                <a:hlinkClick r:id="rId5"/>
              </a:rPr>
              <a:t>https://mediaplayer.pearsoncmg.com/assets/secs-vn-ch03c-completing-linked-list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9220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49435" y="84666"/>
            <a:ext cx="8513565" cy="837449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3784"/>
            </a:lvl1pPr>
          </a:lstStyle>
          <a:p>
            <a:r>
              <a:rPr sz="4000" dirty="0"/>
              <a:t>Removing an Item</a:t>
            </a:r>
          </a:p>
        </p:txBody>
      </p:sp>
      <p:sp>
        <p:nvSpPr>
          <p:cNvPr id="140" name="FIGURE 3-10 A chain of nodes just before and just after its first node is removed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74904">
              <a:defRPr sz="1803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A chain of nodes just before and just after its first node is removed</a:t>
            </a:r>
          </a:p>
        </p:txBody>
      </p:sp>
      <p:pic>
        <p:nvPicPr>
          <p:cNvPr id="141" name="A diagram illustrates a chain of linked nodes before and after removing its first node.&#10;&#10;Picture 2" descr="A diagram illustrates a chain of linked nodes before and after removing its first nod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307" y="1512438"/>
            <a:ext cx="6233386" cy="4047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Method remove</a:t>
            </a:r>
          </a:p>
        </p:txBody>
      </p:sp>
      <p:sp>
        <p:nvSpPr>
          <p:cNvPr id="152" name="/** Removes one unspecified entry from this bag, if possible.…"/>
          <p:cNvSpPr txBox="1"/>
          <p:nvPr/>
        </p:nvSpPr>
        <p:spPr>
          <a:xfrm>
            <a:off x="160007" y="985096"/>
            <a:ext cx="8479494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Removes one unspecified entry from this bag, if possible.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Either the removed entry, </a:t>
            </a:r>
          </a:p>
          <a:p>
            <a:pPr lvl="8" indent="1828800"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if the removal was successful, or null 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remove()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T result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(firstNode !=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result = firstNode.data;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firstNode = firstNode.next; </a:t>
            </a:r>
            <a:r>
              <a:rPr>
                <a:solidFill>
                  <a:srgbClr val="008400"/>
                </a:solidFill>
              </a:rPr>
              <a:t>// Remove first node from chain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numberOfEntries--;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if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result;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} </a:t>
            </a:r>
            <a:r>
              <a:t>// end remove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96111">
              <a:defRPr sz="4312"/>
            </a:pPr>
            <a:r>
              <a:rPr dirty="0"/>
              <a:t>Method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</a:p>
        </p:txBody>
      </p:sp>
      <p:sp>
        <p:nvSpPr>
          <p:cNvPr id="148" name="// Locates a given entry within this bag.…"/>
          <p:cNvSpPr txBox="1"/>
          <p:nvPr/>
        </p:nvSpPr>
        <p:spPr>
          <a:xfrm>
            <a:off x="227741" y="932661"/>
            <a:ext cx="8824298" cy="467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	</a:t>
            </a:r>
            <a:r>
              <a:t>// Locates a given entry within this bag.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// Returns a reference to the node containing the entry, if located,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// or null otherwise.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Node getReferenceTo(T anEntry)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found = </a:t>
            </a:r>
            <a:r>
              <a:rPr>
                <a:solidFill>
                  <a:srgbClr val="BA2DA2"/>
                </a:solidFill>
              </a:rPr>
              <a:t>false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Node currentNode = firstNode;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</a:t>
            </a:r>
            <a:r>
              <a:rPr>
                <a:solidFill>
                  <a:srgbClr val="BA2DA2"/>
                </a:solidFill>
              </a:rPr>
              <a:t>while</a:t>
            </a:r>
            <a:r>
              <a:t> (!found &amp;&amp; (currentNode !=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))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	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(anEntry.equals(currentNode.data))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		found = </a:t>
            </a:r>
            <a:r>
              <a:rPr>
                <a:solidFill>
                  <a:srgbClr val="BA2DA2"/>
                </a:solidFill>
              </a:rPr>
              <a:t>true</a:t>
            </a:r>
            <a:r>
              <a:t>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t>else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		currentNode = currentNode.next;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	} </a:t>
            </a:r>
            <a:r>
              <a:t>// end while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currentNode;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} </a:t>
            </a:r>
            <a:r>
              <a:t>// end getReferenceTo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Using a Chain</a:t>
            </a:r>
            <a:r>
              <a:rPr lang="en-US" sz="4000" dirty="0"/>
              <a:t> (Linked Data)</a:t>
            </a:r>
            <a:endParaRPr sz="4000" dirty="0"/>
          </a:p>
        </p:txBody>
      </p:sp>
      <p:sp>
        <p:nvSpPr>
          <p:cNvPr id="17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sz="2000" dirty="0"/>
              <a:t>Bag can grow and shrink in size as necessary.</a:t>
            </a:r>
          </a:p>
          <a:p>
            <a:pPr lvl="1"/>
            <a:r>
              <a:rPr sz="2000" dirty="0"/>
              <a:t>Remove and recycle nodes that are no longer needed</a:t>
            </a:r>
          </a:p>
          <a:p>
            <a:pPr lvl="1"/>
            <a:r>
              <a:rPr sz="2000" dirty="0"/>
              <a:t>Adding new entry to end of array or to beginning of chain both relatively simple</a:t>
            </a:r>
          </a:p>
          <a:p>
            <a:pPr lvl="1"/>
            <a:r>
              <a:rPr sz="2000" dirty="0"/>
              <a:t>Similar for removal</a:t>
            </a:r>
            <a:endParaRPr lang="en-US" sz="2000" dirty="0"/>
          </a:p>
          <a:p>
            <a:r>
              <a:rPr lang="en-US" dirty="0"/>
              <a:t>Cons</a:t>
            </a:r>
          </a:p>
          <a:p>
            <a:pPr lvl="1"/>
            <a:r>
              <a:rPr lang="en-US" sz="2000" dirty="0"/>
              <a:t>Removing specific entry requires search of chain</a:t>
            </a:r>
          </a:p>
          <a:p>
            <a:pPr lvl="1"/>
            <a:r>
              <a:rPr lang="en-US" sz="2000" dirty="0"/>
              <a:t>Chain requires more memory than array of same length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60470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 | Tutorials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066" y="1137423"/>
            <a:ext cx="8229601" cy="492523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7030A0"/>
                </a:solidFill>
              </a:rPr>
              <a:t>An Introduction to Linked Lists for Dummies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hlinkClick r:id="rId3"/>
              </a:rPr>
              <a:t>https://medium.com/@mahdhirezvi/an-introduction-to-linked-lists-for-dummies-1b45d2e7b36e</a:t>
            </a:r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Implementing Linked Lists with Java</a:t>
            </a:r>
          </a:p>
          <a:p>
            <a:pPr lvl="1"/>
            <a:r>
              <a:rPr lang="en-US" sz="2000" dirty="0">
                <a:hlinkClick r:id="rId4"/>
              </a:rPr>
              <a:t>https://medium.com/swlh/implementing-linked-lists-with-java-25a4a708b5fc</a:t>
            </a:r>
            <a:endParaRPr lang="en-US" sz="2000" dirty="0"/>
          </a:p>
          <a:p>
            <a:pPr lvl="1"/>
            <a:r>
              <a:rPr lang="en-US" sz="2000" dirty="0"/>
              <a:t>Complete the tutorial</a:t>
            </a:r>
          </a:p>
        </p:txBody>
      </p:sp>
    </p:spTree>
    <p:extLst>
      <p:ext uri="{BB962C8B-B14F-4D97-AF65-F5344CB8AC3E}">
        <p14:creationId xmlns:p14="http://schemas.microsoft.com/office/powerpoint/2010/main" val="260930533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90AB6A-02B3-4D9C-AEA8-D0593E54EE2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8915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CDA4696-755F-43F0-AD65-F00FE2296522}" type="slidenum">
              <a:rPr lang="en-US" sz="1400"/>
              <a:pPr algn="r"/>
              <a:t>25</a:t>
            </a:fld>
            <a:endParaRPr lang="en-US" sz="1400"/>
          </a:p>
        </p:txBody>
      </p:sp>
      <p:sp>
        <p:nvSpPr>
          <p:cNvPr id="3891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3A34E00-32F8-499A-BCAE-3EA288F2FA3A}" type="slidenum">
              <a:rPr lang="en-US" sz="1400"/>
              <a:pPr algn="r"/>
              <a:t>25</a:t>
            </a:fld>
            <a:endParaRPr lang="en-US" sz="1400"/>
          </a:p>
        </p:txBody>
      </p:sp>
      <p:sp>
        <p:nvSpPr>
          <p:cNvPr id="38917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468E362-ADA5-4B7A-990E-F3FB2D77CA01}" type="slidenum">
              <a:rPr lang="en-US" sz="1400"/>
              <a:pPr algn="r"/>
              <a:t>25</a:t>
            </a:fld>
            <a:endParaRPr lang="en-US" sz="1400"/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Types of Linked Lists</a:t>
            </a:r>
          </a:p>
        </p:txBody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959" y="1382713"/>
            <a:ext cx="8405813" cy="49794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Singly linked variations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7030A0"/>
                </a:solidFill>
              </a:rPr>
              <a:t>Circular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The last node references the dummy node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lvl="2"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7030A0"/>
                </a:solidFill>
              </a:rPr>
              <a:t>Double-Ended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 reference variable references the last node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7030A0"/>
                </a:solidFill>
              </a:rPr>
              <a:t>Sorted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Nodes are stored in key field sorted order</a:t>
            </a:r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2540970"/>
            <a:ext cx="4615229" cy="82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148" y="4284417"/>
            <a:ext cx="4471621" cy="9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8F61F5-3A67-4380-9C36-190115A90863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Sorted Singly Linked List Algorithms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Same as Singly Linked list except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add algorithm is modified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Uses a </a:t>
            </a:r>
            <a:r>
              <a:rPr lang="en-US" sz="1800" dirty="0">
                <a:solidFill>
                  <a:srgbClr val="FF0000"/>
                </a:solidFill>
              </a:rPr>
              <a:t>binary search </a:t>
            </a:r>
            <a:r>
              <a:rPr lang="en-US" sz="1800" dirty="0"/>
              <a:t>to find insertion point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Search continues until a node is found whose key is </a:t>
            </a:r>
            <a:r>
              <a:rPr lang="en-US" sz="1800" i="1" dirty="0"/>
              <a:t>greater than</a:t>
            </a:r>
            <a:r>
              <a:rPr lang="en-US" sz="1800" dirty="0"/>
              <a:t> the new node’s key, or the last node is found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the remove algorithm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sequential search Boolean condition is expanded to halt when a node is found whose key is </a:t>
            </a:r>
            <a:r>
              <a:rPr lang="en-US" sz="1800" i="1" dirty="0">
                <a:solidFill>
                  <a:srgbClr val="FF0000"/>
                </a:solidFill>
              </a:rPr>
              <a:t>greater than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the given key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Halt on expanded condition means key not found</a:t>
            </a:r>
          </a:p>
        </p:txBody>
      </p:sp>
    </p:spTree>
    <p:extLst>
      <p:ext uri="{BB962C8B-B14F-4D97-AF65-F5344CB8AC3E}">
        <p14:creationId xmlns:p14="http://schemas.microsoft.com/office/powerpoint/2010/main" val="3375487791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651206-DADD-47E0-8E1C-B04157579A8F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Circular Singly Linked List</a:t>
            </a:r>
          </a:p>
        </p:txBody>
      </p:sp>
      <p:sp>
        <p:nvSpPr>
          <p:cNvPr id="39940" name="AutoShape 5"/>
          <p:cNvSpPr>
            <a:spLocks noChangeAspect="1" noChangeArrowheads="1"/>
          </p:cNvSpPr>
          <p:nvPr/>
        </p:nvSpPr>
        <p:spPr bwMode="auto">
          <a:xfrm>
            <a:off x="627063" y="1828800"/>
            <a:ext cx="80422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942" name="Group 7"/>
          <p:cNvGrpSpPr>
            <a:grpSpLocks/>
          </p:cNvGrpSpPr>
          <p:nvPr/>
        </p:nvGrpSpPr>
        <p:grpSpPr bwMode="auto">
          <a:xfrm>
            <a:off x="618066" y="2989263"/>
            <a:ext cx="1744662" cy="825500"/>
            <a:chOff x="2670" y="10961"/>
            <a:chExt cx="1500" cy="618"/>
          </a:xfrm>
        </p:grpSpPr>
        <p:sp>
          <p:nvSpPr>
            <p:cNvPr id="40001" name="Text Box 8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649 </a:t>
              </a:r>
            </a:p>
          </p:txBody>
        </p:sp>
        <p:sp>
          <p:nvSpPr>
            <p:cNvPr id="40002" name="Text Box 9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300</a:t>
              </a:r>
            </a:p>
          </p:txBody>
        </p:sp>
        <p:sp>
          <p:nvSpPr>
            <p:cNvPr id="40003" name="Text Box 10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180</a:t>
              </a:r>
            </a:p>
          </p:txBody>
        </p:sp>
      </p:grpSp>
      <p:grpSp>
        <p:nvGrpSpPr>
          <p:cNvPr id="39943" name="Group 11"/>
          <p:cNvGrpSpPr>
            <a:grpSpLocks/>
          </p:cNvGrpSpPr>
          <p:nvPr/>
        </p:nvGrpSpPr>
        <p:grpSpPr bwMode="auto">
          <a:xfrm>
            <a:off x="2537353" y="2989263"/>
            <a:ext cx="1746250" cy="825500"/>
            <a:chOff x="2670" y="10961"/>
            <a:chExt cx="1500" cy="618"/>
          </a:xfrm>
        </p:grpSpPr>
        <p:sp>
          <p:nvSpPr>
            <p:cNvPr id="39998" name="Text Box 12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20 </a:t>
              </a:r>
            </a:p>
          </p:txBody>
        </p:sp>
        <p:sp>
          <p:nvSpPr>
            <p:cNvPr id="39999" name="Text Box 13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54</a:t>
              </a:r>
            </a:p>
          </p:txBody>
        </p:sp>
        <p:sp>
          <p:nvSpPr>
            <p:cNvPr id="40000" name="Text Box 14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300</a:t>
              </a:r>
            </a:p>
          </p:txBody>
        </p:sp>
      </p:grpSp>
      <p:grpSp>
        <p:nvGrpSpPr>
          <p:cNvPr id="39944" name="Group 15"/>
          <p:cNvGrpSpPr>
            <a:grpSpLocks/>
          </p:cNvGrpSpPr>
          <p:nvPr/>
        </p:nvGrpSpPr>
        <p:grpSpPr bwMode="auto">
          <a:xfrm>
            <a:off x="4458228" y="2989263"/>
            <a:ext cx="1744663" cy="825500"/>
            <a:chOff x="2670" y="10961"/>
            <a:chExt cx="1500" cy="618"/>
          </a:xfrm>
        </p:grpSpPr>
        <p:sp>
          <p:nvSpPr>
            <p:cNvPr id="39995" name="Text Box 16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973 </a:t>
              </a:r>
            </a:p>
          </p:txBody>
        </p:sp>
        <p:sp>
          <p:nvSpPr>
            <p:cNvPr id="39996" name="Text Box 17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39997" name="Text Box 18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54</a:t>
              </a:r>
            </a:p>
          </p:txBody>
        </p:sp>
      </p:grpSp>
      <p:grpSp>
        <p:nvGrpSpPr>
          <p:cNvPr id="39945" name="Group 19"/>
          <p:cNvGrpSpPr>
            <a:grpSpLocks/>
          </p:cNvGrpSpPr>
          <p:nvPr/>
        </p:nvGrpSpPr>
        <p:grpSpPr bwMode="auto">
          <a:xfrm>
            <a:off x="6377516" y="2989263"/>
            <a:ext cx="1744662" cy="825500"/>
            <a:chOff x="7620" y="10961"/>
            <a:chExt cx="1500" cy="618"/>
          </a:xfrm>
        </p:grpSpPr>
        <p:sp>
          <p:nvSpPr>
            <p:cNvPr id="39992" name="Text Box 20"/>
            <p:cNvSpPr txBox="1">
              <a:spLocks noChangeArrowheads="1"/>
            </p:cNvSpPr>
            <p:nvPr/>
          </p:nvSpPr>
          <p:spPr bwMode="auto">
            <a:xfrm>
              <a:off x="7770" y="10961"/>
              <a:ext cx="75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332 </a:t>
              </a:r>
            </a:p>
          </p:txBody>
        </p:sp>
        <p:sp>
          <p:nvSpPr>
            <p:cNvPr id="39993" name="Text Box 21"/>
            <p:cNvSpPr txBox="1">
              <a:spLocks noChangeArrowheads="1"/>
            </p:cNvSpPr>
            <p:nvPr/>
          </p:nvSpPr>
          <p:spPr bwMode="auto">
            <a:xfrm>
              <a:off x="8520" y="10961"/>
              <a:ext cx="600" cy="309"/>
            </a:xfrm>
            <a:prstGeom prst="rect">
              <a:avLst/>
            </a:prstGeom>
            <a:solidFill>
              <a:srgbClr val="3366FF">
                <a:alpha val="3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200</a:t>
              </a:r>
            </a:p>
          </p:txBody>
        </p:sp>
        <p:sp>
          <p:nvSpPr>
            <p:cNvPr id="39994" name="Text Box 22"/>
            <p:cNvSpPr txBox="1">
              <a:spLocks noChangeArrowheads="1"/>
            </p:cNvSpPr>
            <p:nvPr/>
          </p:nvSpPr>
          <p:spPr bwMode="auto">
            <a:xfrm>
              <a:off x="7620" y="11270"/>
              <a:ext cx="60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5</a:t>
              </a:r>
            </a:p>
          </p:txBody>
        </p:sp>
      </p:grpSp>
      <p:sp>
        <p:nvSpPr>
          <p:cNvPr id="39946" name="Line 23"/>
          <p:cNvSpPr>
            <a:spLocks noChangeShapeType="1"/>
          </p:cNvSpPr>
          <p:nvPr/>
        </p:nvSpPr>
        <p:spPr bwMode="auto">
          <a:xfrm>
            <a:off x="1665816" y="2166938"/>
            <a:ext cx="6969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47" name="Line 24"/>
          <p:cNvSpPr>
            <a:spLocks noChangeShapeType="1"/>
          </p:cNvSpPr>
          <p:nvPr/>
        </p:nvSpPr>
        <p:spPr bwMode="auto">
          <a:xfrm>
            <a:off x="2362728" y="3197225"/>
            <a:ext cx="34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48" name="Line 25"/>
          <p:cNvSpPr>
            <a:spLocks noChangeShapeType="1"/>
          </p:cNvSpPr>
          <p:nvPr/>
        </p:nvSpPr>
        <p:spPr bwMode="auto">
          <a:xfrm>
            <a:off x="4283603" y="3197225"/>
            <a:ext cx="34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49" name="Line 26"/>
          <p:cNvSpPr>
            <a:spLocks noChangeShapeType="1"/>
          </p:cNvSpPr>
          <p:nvPr/>
        </p:nvSpPr>
        <p:spPr bwMode="auto">
          <a:xfrm>
            <a:off x="6202891" y="3197225"/>
            <a:ext cx="349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950" name="Group 27"/>
          <p:cNvGrpSpPr>
            <a:grpSpLocks/>
          </p:cNvGrpSpPr>
          <p:nvPr/>
        </p:nvGrpSpPr>
        <p:grpSpPr bwMode="auto">
          <a:xfrm>
            <a:off x="2188103" y="1962150"/>
            <a:ext cx="1746250" cy="823913"/>
            <a:chOff x="2670" y="10961"/>
            <a:chExt cx="1500" cy="618"/>
          </a:xfrm>
        </p:grpSpPr>
        <p:sp>
          <p:nvSpPr>
            <p:cNvPr id="39989" name="Text Box 28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null </a:t>
              </a:r>
            </a:p>
          </p:txBody>
        </p:sp>
        <p:sp>
          <p:nvSpPr>
            <p:cNvPr id="39990" name="Text Box 29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180</a:t>
              </a:r>
            </a:p>
          </p:txBody>
        </p:sp>
        <p:sp>
          <p:nvSpPr>
            <p:cNvPr id="39991" name="Text Box 30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200</a:t>
              </a:r>
            </a:p>
          </p:txBody>
        </p:sp>
      </p:grpSp>
      <p:grpSp>
        <p:nvGrpSpPr>
          <p:cNvPr id="39951" name="Group 31"/>
          <p:cNvGrpSpPr>
            <a:grpSpLocks/>
          </p:cNvGrpSpPr>
          <p:nvPr/>
        </p:nvGrpSpPr>
        <p:grpSpPr bwMode="auto">
          <a:xfrm>
            <a:off x="6377516" y="4432300"/>
            <a:ext cx="1744662" cy="825500"/>
            <a:chOff x="2670" y="10961"/>
            <a:chExt cx="1500" cy="618"/>
          </a:xfrm>
        </p:grpSpPr>
        <p:sp>
          <p:nvSpPr>
            <p:cNvPr id="39986" name="Text Box 32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B’s key </a:t>
              </a:r>
            </a:p>
          </p:txBody>
        </p:sp>
        <p:sp>
          <p:nvSpPr>
            <p:cNvPr id="39987" name="Text Box 33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info</a:t>
              </a:r>
            </a:p>
          </p:txBody>
        </p:sp>
        <p:sp>
          <p:nvSpPr>
            <p:cNvPr id="39988" name="Text Box 34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332</a:t>
              </a:r>
            </a:p>
          </p:txBody>
        </p:sp>
      </p:grpSp>
      <p:sp>
        <p:nvSpPr>
          <p:cNvPr id="39952" name="Line 35"/>
          <p:cNvSpPr>
            <a:spLocks noChangeShapeType="1"/>
          </p:cNvSpPr>
          <p:nvPr/>
        </p:nvSpPr>
        <p:spPr bwMode="auto">
          <a:xfrm>
            <a:off x="6901391" y="3402013"/>
            <a:ext cx="0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953" name="Group 36"/>
          <p:cNvGrpSpPr>
            <a:grpSpLocks/>
          </p:cNvGrpSpPr>
          <p:nvPr/>
        </p:nvGrpSpPr>
        <p:grpSpPr bwMode="auto">
          <a:xfrm>
            <a:off x="4458228" y="4432300"/>
            <a:ext cx="1744663" cy="825500"/>
            <a:chOff x="2670" y="10961"/>
            <a:chExt cx="1500" cy="618"/>
          </a:xfrm>
        </p:grpSpPr>
        <p:sp>
          <p:nvSpPr>
            <p:cNvPr id="39983" name="Text Box 37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G’s key </a:t>
              </a:r>
            </a:p>
          </p:txBody>
        </p:sp>
        <p:sp>
          <p:nvSpPr>
            <p:cNvPr id="39984" name="Text Box 38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info</a:t>
              </a:r>
            </a:p>
          </p:txBody>
        </p:sp>
        <p:sp>
          <p:nvSpPr>
            <p:cNvPr id="39985" name="Text Box 39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973</a:t>
              </a:r>
            </a:p>
          </p:txBody>
        </p:sp>
      </p:grpSp>
      <p:sp>
        <p:nvSpPr>
          <p:cNvPr id="39954" name="Line 40"/>
          <p:cNvSpPr>
            <a:spLocks noChangeShapeType="1"/>
          </p:cNvSpPr>
          <p:nvPr/>
        </p:nvSpPr>
        <p:spPr bwMode="auto">
          <a:xfrm>
            <a:off x="4980516" y="3402013"/>
            <a:ext cx="0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955" name="Group 41"/>
          <p:cNvGrpSpPr>
            <a:grpSpLocks/>
          </p:cNvGrpSpPr>
          <p:nvPr/>
        </p:nvGrpSpPr>
        <p:grpSpPr bwMode="auto">
          <a:xfrm>
            <a:off x="2537353" y="4432300"/>
            <a:ext cx="1746250" cy="825500"/>
            <a:chOff x="2670" y="10961"/>
            <a:chExt cx="1500" cy="618"/>
          </a:xfrm>
        </p:grpSpPr>
        <p:sp>
          <p:nvSpPr>
            <p:cNvPr id="39980" name="Text Box 42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X’s key </a:t>
              </a:r>
            </a:p>
          </p:txBody>
        </p:sp>
        <p:sp>
          <p:nvSpPr>
            <p:cNvPr id="39981" name="Text Box 43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info</a:t>
              </a:r>
            </a:p>
          </p:txBody>
        </p:sp>
        <p:sp>
          <p:nvSpPr>
            <p:cNvPr id="39982" name="Text Box 44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20</a:t>
              </a:r>
            </a:p>
          </p:txBody>
        </p:sp>
      </p:grpSp>
      <p:grpSp>
        <p:nvGrpSpPr>
          <p:cNvPr id="39956" name="Group 45"/>
          <p:cNvGrpSpPr>
            <a:grpSpLocks/>
          </p:cNvGrpSpPr>
          <p:nvPr/>
        </p:nvGrpSpPr>
        <p:grpSpPr bwMode="auto">
          <a:xfrm>
            <a:off x="618066" y="4432300"/>
            <a:ext cx="1744662" cy="825500"/>
            <a:chOff x="2670" y="10961"/>
            <a:chExt cx="1500" cy="618"/>
          </a:xfrm>
        </p:grpSpPr>
        <p:sp>
          <p:nvSpPr>
            <p:cNvPr id="39977" name="Text Box 46"/>
            <p:cNvSpPr txBox="1">
              <a:spLocks noChangeArrowheads="1"/>
            </p:cNvSpPr>
            <p:nvPr/>
          </p:nvSpPr>
          <p:spPr bwMode="auto">
            <a:xfrm>
              <a:off x="2820" y="10961"/>
              <a:ext cx="75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T’s key </a:t>
              </a:r>
            </a:p>
          </p:txBody>
        </p:sp>
        <p:sp>
          <p:nvSpPr>
            <p:cNvPr id="39978" name="Text Box 47"/>
            <p:cNvSpPr txBox="1">
              <a:spLocks noChangeArrowheads="1"/>
            </p:cNvSpPr>
            <p:nvPr/>
          </p:nvSpPr>
          <p:spPr bwMode="auto">
            <a:xfrm>
              <a:off x="3570" y="10961"/>
              <a:ext cx="60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info</a:t>
              </a:r>
            </a:p>
          </p:txBody>
        </p:sp>
        <p:sp>
          <p:nvSpPr>
            <p:cNvPr id="39979" name="Text Box 48"/>
            <p:cNvSpPr txBox="1">
              <a:spLocks noChangeArrowheads="1"/>
            </p:cNvSpPr>
            <p:nvPr/>
          </p:nvSpPr>
          <p:spPr bwMode="auto">
            <a:xfrm>
              <a:off x="2670" y="11270"/>
              <a:ext cx="600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649</a:t>
              </a:r>
            </a:p>
          </p:txBody>
        </p:sp>
      </p:grpSp>
      <p:sp>
        <p:nvSpPr>
          <p:cNvPr id="39957" name="Line 49"/>
          <p:cNvSpPr>
            <a:spLocks noChangeShapeType="1"/>
          </p:cNvSpPr>
          <p:nvPr/>
        </p:nvSpPr>
        <p:spPr bwMode="auto">
          <a:xfrm flipH="1">
            <a:off x="1665816" y="2373313"/>
            <a:ext cx="1744662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58" name="Line 50"/>
          <p:cNvSpPr>
            <a:spLocks noChangeShapeType="1"/>
          </p:cNvSpPr>
          <p:nvPr/>
        </p:nvSpPr>
        <p:spPr bwMode="auto">
          <a:xfrm>
            <a:off x="3061228" y="3402013"/>
            <a:ext cx="0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59" name="Line 51"/>
          <p:cNvSpPr>
            <a:spLocks noChangeShapeType="1"/>
          </p:cNvSpPr>
          <p:nvPr/>
        </p:nvSpPr>
        <p:spPr bwMode="auto">
          <a:xfrm>
            <a:off x="1141941" y="3402013"/>
            <a:ext cx="0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60" name="Text Box 52"/>
          <p:cNvSpPr txBox="1">
            <a:spLocks noChangeArrowheads="1"/>
          </p:cNvSpPr>
          <p:nvPr/>
        </p:nvSpPr>
        <p:spPr bwMode="auto">
          <a:xfrm>
            <a:off x="2537353" y="1549400"/>
            <a:ext cx="349250" cy="41275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</a:t>
            </a:r>
          </a:p>
        </p:txBody>
      </p:sp>
      <p:sp>
        <p:nvSpPr>
          <p:cNvPr id="39961" name="Text Box 53"/>
          <p:cNvSpPr txBox="1">
            <a:spLocks noChangeArrowheads="1"/>
          </p:cNvSpPr>
          <p:nvPr/>
        </p:nvSpPr>
        <p:spPr bwMode="auto">
          <a:xfrm>
            <a:off x="3235853" y="1549400"/>
            <a:ext cx="698500" cy="41275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</a:t>
            </a:r>
          </a:p>
        </p:txBody>
      </p:sp>
      <p:sp>
        <p:nvSpPr>
          <p:cNvPr id="39962" name="Text Box 54"/>
          <p:cNvSpPr txBox="1">
            <a:spLocks noChangeArrowheads="1"/>
          </p:cNvSpPr>
          <p:nvPr/>
        </p:nvSpPr>
        <p:spPr bwMode="auto">
          <a:xfrm>
            <a:off x="3061228" y="2579688"/>
            <a:ext cx="34925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</a:t>
            </a:r>
          </a:p>
        </p:txBody>
      </p:sp>
      <p:sp>
        <p:nvSpPr>
          <p:cNvPr id="39963" name="Text Box 55"/>
          <p:cNvSpPr txBox="1">
            <a:spLocks noChangeArrowheads="1"/>
          </p:cNvSpPr>
          <p:nvPr/>
        </p:nvSpPr>
        <p:spPr bwMode="auto">
          <a:xfrm>
            <a:off x="4980516" y="2579688"/>
            <a:ext cx="34925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</a:t>
            </a:r>
          </a:p>
        </p:txBody>
      </p:sp>
      <p:sp>
        <p:nvSpPr>
          <p:cNvPr id="39964" name="Text Box 56"/>
          <p:cNvSpPr txBox="1">
            <a:spLocks noChangeArrowheads="1"/>
          </p:cNvSpPr>
          <p:nvPr/>
        </p:nvSpPr>
        <p:spPr bwMode="auto">
          <a:xfrm>
            <a:off x="6726766" y="2579688"/>
            <a:ext cx="34925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</a:t>
            </a:r>
          </a:p>
        </p:txBody>
      </p:sp>
      <p:sp>
        <p:nvSpPr>
          <p:cNvPr id="39965" name="Text Box 57"/>
          <p:cNvSpPr txBox="1">
            <a:spLocks noChangeArrowheads="1"/>
          </p:cNvSpPr>
          <p:nvPr/>
        </p:nvSpPr>
        <p:spPr bwMode="auto">
          <a:xfrm>
            <a:off x="7425266" y="2579688"/>
            <a:ext cx="696912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</a:t>
            </a:r>
          </a:p>
        </p:txBody>
      </p:sp>
      <p:sp>
        <p:nvSpPr>
          <p:cNvPr id="39966" name="Text Box 58"/>
          <p:cNvSpPr txBox="1">
            <a:spLocks noChangeArrowheads="1"/>
          </p:cNvSpPr>
          <p:nvPr/>
        </p:nvSpPr>
        <p:spPr bwMode="auto">
          <a:xfrm>
            <a:off x="5504391" y="2579688"/>
            <a:ext cx="69850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</a:t>
            </a:r>
          </a:p>
        </p:txBody>
      </p:sp>
      <p:sp>
        <p:nvSpPr>
          <p:cNvPr id="39967" name="Text Box 59"/>
          <p:cNvSpPr txBox="1">
            <a:spLocks noChangeArrowheads="1"/>
          </p:cNvSpPr>
          <p:nvPr/>
        </p:nvSpPr>
        <p:spPr bwMode="auto">
          <a:xfrm>
            <a:off x="3585103" y="2579688"/>
            <a:ext cx="69850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</a:t>
            </a:r>
          </a:p>
        </p:txBody>
      </p:sp>
      <p:sp>
        <p:nvSpPr>
          <p:cNvPr id="39968" name="Text Box 60"/>
          <p:cNvSpPr txBox="1">
            <a:spLocks noChangeArrowheads="1"/>
          </p:cNvSpPr>
          <p:nvPr/>
        </p:nvSpPr>
        <p:spPr bwMode="auto">
          <a:xfrm>
            <a:off x="1665816" y="2579688"/>
            <a:ext cx="696912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</a:t>
            </a:r>
          </a:p>
        </p:txBody>
      </p:sp>
      <p:sp>
        <p:nvSpPr>
          <p:cNvPr id="39969" name="Text Box 61"/>
          <p:cNvSpPr txBox="1">
            <a:spLocks noChangeArrowheads="1"/>
          </p:cNvSpPr>
          <p:nvPr/>
        </p:nvSpPr>
        <p:spPr bwMode="auto">
          <a:xfrm>
            <a:off x="967316" y="2579688"/>
            <a:ext cx="349250" cy="41116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</a:t>
            </a:r>
          </a:p>
        </p:txBody>
      </p:sp>
      <p:sp>
        <p:nvSpPr>
          <p:cNvPr id="39970" name="Line 62"/>
          <p:cNvSpPr>
            <a:spLocks noChangeShapeType="1"/>
          </p:cNvSpPr>
          <p:nvPr/>
        </p:nvSpPr>
        <p:spPr bwMode="auto">
          <a:xfrm>
            <a:off x="8122178" y="3197225"/>
            <a:ext cx="34925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71" name="Line 63"/>
          <p:cNvSpPr>
            <a:spLocks noChangeShapeType="1"/>
          </p:cNvSpPr>
          <p:nvPr/>
        </p:nvSpPr>
        <p:spPr bwMode="auto">
          <a:xfrm flipV="1">
            <a:off x="8471428" y="1549400"/>
            <a:ext cx="0" cy="1647825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72" name="Line 64"/>
          <p:cNvSpPr>
            <a:spLocks noChangeShapeType="1"/>
          </p:cNvSpPr>
          <p:nvPr/>
        </p:nvSpPr>
        <p:spPr bwMode="auto">
          <a:xfrm flipH="1">
            <a:off x="2013478" y="1549400"/>
            <a:ext cx="6457950" cy="1588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73" name="Line 65"/>
          <p:cNvSpPr>
            <a:spLocks noChangeShapeType="1"/>
          </p:cNvSpPr>
          <p:nvPr/>
        </p:nvSpPr>
        <p:spPr bwMode="auto">
          <a:xfrm>
            <a:off x="2013478" y="1549400"/>
            <a:ext cx="0" cy="41275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74" name="Line 66"/>
          <p:cNvSpPr>
            <a:spLocks noChangeShapeType="1"/>
          </p:cNvSpPr>
          <p:nvPr/>
        </p:nvSpPr>
        <p:spPr bwMode="auto">
          <a:xfrm>
            <a:off x="2013478" y="1962150"/>
            <a:ext cx="34925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75" name="Text Box 67"/>
          <p:cNvSpPr txBox="1">
            <a:spLocks noChangeArrowheads="1"/>
          </p:cNvSpPr>
          <p:nvPr/>
        </p:nvSpPr>
        <p:spPr bwMode="auto">
          <a:xfrm>
            <a:off x="744650" y="1958976"/>
            <a:ext cx="1046151" cy="195266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firstNode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1877678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553452" y="1287379"/>
            <a:ext cx="7495674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 i="1" dirty="0"/>
              <a:t>doubly linked list</a:t>
            </a:r>
            <a:r>
              <a:rPr lang="en-US" sz="2400" dirty="0"/>
              <a:t> </a:t>
            </a:r>
          </a:p>
          <a:p>
            <a:pPr marL="693738" lvl="1" indent="-236538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/>
              <a:t>Class stores two links:</a:t>
            </a:r>
            <a:r>
              <a:rPr lang="en-US" sz="2000" dirty="0"/>
              <a:t> </a:t>
            </a:r>
          </a:p>
          <a:p>
            <a:pPr marL="1150938" lvl="2" indent="-236538" algn="l">
              <a:spcBef>
                <a:spcPts val="1200"/>
              </a:spcBef>
              <a:buSzPct val="75000"/>
              <a:buFont typeface="Courier New" pitchFamily="49" charset="0"/>
              <a:buChar char="o"/>
            </a:pPr>
            <a:r>
              <a:rPr lang="en-US" sz="2000" i="1" dirty="0"/>
              <a:t>One to the next element, and </a:t>
            </a:r>
          </a:p>
          <a:p>
            <a:pPr marL="1150938" lvl="2" indent="-236538" algn="l">
              <a:spcBef>
                <a:spcPts val="1200"/>
              </a:spcBef>
              <a:buSzPct val="75000"/>
              <a:buFont typeface="Courier New" pitchFamily="49" charset="0"/>
              <a:buChar char="o"/>
            </a:pPr>
            <a:r>
              <a:rPr lang="en-US" sz="2000" i="1" dirty="0"/>
              <a:t>One to the previous element </a:t>
            </a:r>
          </a:p>
          <a:p>
            <a:pPr marL="236538" indent="-236538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/>
              <a:t> To move the list position backwards, use: </a:t>
            </a:r>
          </a:p>
          <a:p>
            <a:pPr marL="693738" lvl="1" indent="-236538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 err="1"/>
              <a:t>hasPrevious</a:t>
            </a:r>
            <a:r>
              <a:rPr lang="en-US" sz="2000" i="1" dirty="0"/>
              <a:t> </a:t>
            </a:r>
          </a:p>
          <a:p>
            <a:pPr marL="693738" lvl="1" indent="-236538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i="1" dirty="0"/>
              <a:t>previous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53452" y="304800"/>
            <a:ext cx="70708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LinkedList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&lt;E&gt;</a:t>
            </a:r>
            <a:r>
              <a:rPr lang="en-US" sz="40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(Java Standard Library)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75FC4-8EAA-45FF-A2FE-C29A0801033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457199"/>
            <a:ext cx="8223288" cy="618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493295" y="3777916"/>
            <a:ext cx="1395663" cy="31282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13816">
              <a:defRPr sz="3916"/>
            </a:lvl1pPr>
          </a:lstStyle>
          <a:p>
            <a:r>
              <a:rPr sz="4000" dirty="0"/>
              <a:t>Array Implementation</a:t>
            </a:r>
            <a:r>
              <a:rPr lang="en-US" sz="4000" dirty="0"/>
              <a:t> Challenges</a:t>
            </a:r>
            <a:endParaRPr sz="4000" dirty="0"/>
          </a:p>
        </p:txBody>
      </p:sp>
      <p:sp>
        <p:nvSpPr>
          <p:cNvPr id="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3051916"/>
          </a:xfrm>
          <a:prstGeom prst="rect">
            <a:avLst/>
          </a:prstGeom>
        </p:spPr>
        <p:txBody>
          <a:bodyPr/>
          <a:lstStyle/>
          <a:p>
            <a:r>
              <a:rPr dirty="0"/>
              <a:t>Array has fixed size</a:t>
            </a:r>
          </a:p>
          <a:p>
            <a:pPr lvl="1"/>
            <a:r>
              <a:rPr sz="2000" dirty="0"/>
              <a:t>May become full</a:t>
            </a:r>
          </a:p>
          <a:p>
            <a:pPr lvl="1"/>
            <a:r>
              <a:rPr sz="2000" dirty="0"/>
              <a:t>Resizing is possible but requires overhead of time</a:t>
            </a:r>
            <a:endParaRPr lang="en-US" sz="2000" dirty="0"/>
          </a:p>
          <a:p>
            <a:r>
              <a:rPr lang="en-US" dirty="0"/>
              <a:t>Alternatively may have wasted space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452" y="1278778"/>
            <a:ext cx="78581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53452" y="304800"/>
            <a:ext cx="64569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LinkedList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&lt;E&gt;</a:t>
            </a:r>
          </a:p>
        </p:txBody>
      </p:sp>
    </p:spTree>
    <p:extLst>
      <p:ext uri="{BB962C8B-B14F-4D97-AF65-F5344CB8AC3E}">
        <p14:creationId xmlns:p14="http://schemas.microsoft.com/office/powerpoint/2010/main" val="38997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923AE0-474E-4736-B3AA-C7AF5BAC033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5955" name="Rectangle 2"/>
          <p:cNvSpPr>
            <a:spLocks noChangeArrowheads="1"/>
          </p:cNvSpPr>
          <p:nvPr/>
        </p:nvSpPr>
        <p:spPr bwMode="auto">
          <a:xfrm>
            <a:off x="1865313" y="1798638"/>
            <a:ext cx="4572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4130675" y="4586288"/>
            <a:ext cx="3276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5957" name="Rectangle 4"/>
          <p:cNvSpPr>
            <a:spLocks noChangeArrowheads="1"/>
          </p:cNvSpPr>
          <p:nvPr/>
        </p:nvSpPr>
        <p:spPr bwMode="auto">
          <a:xfrm>
            <a:off x="4130675" y="4129088"/>
            <a:ext cx="32766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5958" name="Rectangle 5"/>
          <p:cNvSpPr>
            <a:spLocks noChangeArrowheads="1"/>
          </p:cNvSpPr>
          <p:nvPr/>
        </p:nvSpPr>
        <p:spPr bwMode="auto">
          <a:xfrm>
            <a:off x="4130675" y="3367088"/>
            <a:ext cx="3276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5959" name="Rectangle 6"/>
          <p:cNvSpPr>
            <a:spLocks noChangeArrowheads="1"/>
          </p:cNvSpPr>
          <p:nvPr/>
        </p:nvSpPr>
        <p:spPr bwMode="auto">
          <a:xfrm>
            <a:off x="4130675" y="2528888"/>
            <a:ext cx="32766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5960" name="Rectangle 7"/>
          <p:cNvSpPr>
            <a:spLocks noChangeArrowheads="1"/>
          </p:cNvSpPr>
          <p:nvPr/>
        </p:nvSpPr>
        <p:spPr bwMode="auto">
          <a:xfrm>
            <a:off x="4130675" y="1766888"/>
            <a:ext cx="3276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4130675" y="1766888"/>
            <a:ext cx="32766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4130675" y="37480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>
            <a:off x="4130675" y="41290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4130675" y="45862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4130675" y="49672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4130675" y="53482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Line 15"/>
          <p:cNvSpPr>
            <a:spLocks noChangeShapeType="1"/>
          </p:cNvSpPr>
          <p:nvPr/>
        </p:nvSpPr>
        <p:spPr bwMode="auto">
          <a:xfrm>
            <a:off x="4130675" y="21478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4130675" y="25288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4130675" y="29860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4130675" y="33670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>
            <a:off x="4130675" y="37480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>
            <a:off x="6264275" y="1766888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200400" y="1295400"/>
            <a:ext cx="658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nodes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4724400" y="1371600"/>
            <a:ext cx="563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.info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416675" y="1385888"/>
            <a:ext cx="585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.next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597275" y="1614488"/>
            <a:ext cx="4222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65000"/>
              </a:lnSpc>
            </a:pPr>
            <a:r>
              <a:rPr lang="en-US" sz="1600" dirty="0"/>
              <a:t>[</a:t>
            </a:r>
            <a:r>
              <a:rPr lang="en-US" sz="1600" b="1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[1]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</a:t>
            </a:r>
            <a:r>
              <a:rPr lang="en-US" sz="1600" b="1" dirty="0">
                <a:solidFill>
                  <a:srgbClr val="7030A0"/>
                </a:solidFill>
              </a:rPr>
              <a:t>2</a:t>
            </a:r>
            <a:r>
              <a:rPr lang="en-US" sz="1600" dirty="0"/>
              <a:t>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[3]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</a:t>
            </a:r>
            <a:r>
              <a:rPr lang="en-US" sz="1600" b="1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[5]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[6]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[7]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[8]</a:t>
            </a:r>
          </a:p>
          <a:p>
            <a:pPr eaLnBrk="0" hangingPunct="0">
              <a:lnSpc>
                <a:spcPct val="165000"/>
              </a:lnSpc>
            </a:pPr>
            <a:r>
              <a:rPr lang="en-US" sz="1600" dirty="0"/>
              <a:t>[9]</a:t>
            </a: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4661914" y="1843088"/>
            <a:ext cx="742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70C0"/>
                </a:solidFill>
              </a:rPr>
              <a:t>David</a:t>
            </a: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4609808" y="2605088"/>
            <a:ext cx="848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7030A0"/>
                </a:solidFill>
              </a:rPr>
              <a:t>Miriam</a:t>
            </a: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4582565" y="3443288"/>
            <a:ext cx="9012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FF0000"/>
                </a:solidFill>
              </a:rPr>
              <a:t>Joshua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4664075" y="4205288"/>
            <a:ext cx="738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Robert</a:t>
            </a:r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4738688" y="466248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Leah</a:t>
            </a:r>
          </a:p>
        </p:txBody>
      </p:sp>
      <p:sp>
        <p:nvSpPr>
          <p:cNvPr id="106526" name="Text Box 30"/>
          <p:cNvSpPr txBox="1">
            <a:spLocks noChangeArrowheads="1"/>
          </p:cNvSpPr>
          <p:nvPr/>
        </p:nvSpPr>
        <p:spPr bwMode="auto">
          <a:xfrm>
            <a:off x="6562377" y="1614488"/>
            <a:ext cx="36740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65000"/>
              </a:lnSpc>
            </a:pPr>
            <a:r>
              <a:rPr lang="en-US" sz="1600" b="1" dirty="0">
                <a:solidFill>
                  <a:srgbClr val="0070C0"/>
                </a:solidFill>
              </a:rPr>
              <a:t>4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5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b="1" dirty="0">
                <a:solidFill>
                  <a:srgbClr val="7030A0"/>
                </a:solidFill>
              </a:rPr>
              <a:t>6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8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3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-1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2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9</a:t>
            </a:r>
          </a:p>
          <a:p>
            <a:pPr algn="ctr" eaLnBrk="0" hangingPunct="0">
              <a:lnSpc>
                <a:spcPct val="165000"/>
              </a:lnSpc>
            </a:pPr>
            <a:r>
              <a:rPr lang="en-US" sz="1600" dirty="0"/>
              <a:t>-1</a:t>
            </a:r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1255713" y="1722438"/>
            <a:ext cx="501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/>
              <a:t>list</a:t>
            </a:r>
          </a:p>
          <a:p>
            <a:pPr eaLnBrk="0" hangingPunct="0"/>
            <a:r>
              <a:rPr lang="en-US" sz="1600" dirty="0"/>
              <a:t>free</a:t>
            </a:r>
          </a:p>
        </p:txBody>
      </p:sp>
      <p:sp>
        <p:nvSpPr>
          <p:cNvPr id="106528" name="Rectangle 32"/>
          <p:cNvSpPr>
            <a:spLocks noChangeArrowheads="1"/>
          </p:cNvSpPr>
          <p:nvPr/>
        </p:nvSpPr>
        <p:spPr bwMode="auto">
          <a:xfrm>
            <a:off x="1865313" y="17986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9" name="Line 33"/>
          <p:cNvSpPr>
            <a:spLocks noChangeShapeType="1"/>
          </p:cNvSpPr>
          <p:nvPr/>
        </p:nvSpPr>
        <p:spPr bwMode="auto">
          <a:xfrm>
            <a:off x="1865313" y="2027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30" name="Text Box 34"/>
          <p:cNvSpPr txBox="1">
            <a:spLocks noChangeArrowheads="1"/>
          </p:cNvSpPr>
          <p:nvPr/>
        </p:nvSpPr>
        <p:spPr bwMode="auto">
          <a:xfrm>
            <a:off x="1941513" y="1722438"/>
            <a:ext cx="285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0</a:t>
            </a:r>
          </a:p>
          <a:p>
            <a:pPr eaLnBrk="0" hangingPunct="0"/>
            <a:r>
              <a:rPr lang="en-US" sz="1600"/>
              <a:t>1</a:t>
            </a:r>
          </a:p>
        </p:txBody>
      </p:sp>
      <p:sp>
        <p:nvSpPr>
          <p:cNvPr id="106531" name="Text Box 35"/>
          <p:cNvSpPr txBox="1">
            <a:spLocks noChangeArrowheads="1"/>
          </p:cNvSpPr>
          <p:nvPr/>
        </p:nvSpPr>
        <p:spPr bwMode="auto">
          <a:xfrm>
            <a:off x="524931" y="6034088"/>
            <a:ext cx="7040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800" dirty="0"/>
              <a:t>An array with a linked list of values and free space</a:t>
            </a:r>
          </a:p>
        </p:txBody>
      </p:sp>
      <p:sp>
        <p:nvSpPr>
          <p:cNvPr id="106532" name="Rectangle 2"/>
          <p:cNvSpPr>
            <a:spLocks noChangeArrowheads="1"/>
          </p:cNvSpPr>
          <p:nvPr/>
        </p:nvSpPr>
        <p:spPr bwMode="auto">
          <a:xfrm>
            <a:off x="317500" y="0"/>
            <a:ext cx="7454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Linked List as an Array of Records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Linked List as an Array of Records</a:t>
            </a:r>
            <a:endParaRPr dirty="0"/>
          </a:p>
        </p:txBody>
      </p:sp>
      <p:sp>
        <p:nvSpPr>
          <p:cNvPr id="50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618067" y="1030687"/>
            <a:ext cx="7388509" cy="50319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pPr lvl="1" eaLnBrk="0" hangingPunct="0"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If we want to write (save) the nodes to a file for the next time we run the program, references (pointer addresses) are meaningless after the execution of a program.  An index, however remains valid on the next run of the program once it’s loaded from a file</a:t>
            </a:r>
          </a:p>
          <a:p>
            <a:pPr lvl="1" eaLnBrk="0" hangingPunct="0">
              <a:buFontTx/>
              <a:buChar char="•"/>
            </a:pPr>
            <a:r>
              <a:rPr lang="en-US" sz="2000" dirty="0"/>
              <a:t> Perhaps dynamic allocation is too costly (runtime allocation of each node individually)</a:t>
            </a:r>
          </a:p>
          <a:p>
            <a:pPr lvl="1" eaLnBrk="0" hangingPunct="0">
              <a:buFontTx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 programming languages do not support dynamic allocation or pointer types.  Can still use linked structures, but pointer values are represented as array indexes (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hhis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not as critical nowadays)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939522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fld id="{43549AF7-80B6-420F-9D6E-FE48C7B6EB1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7523" name="Text Box 21"/>
          <p:cNvSpPr txBox="1">
            <a:spLocks noChangeArrowheads="1"/>
          </p:cNvSpPr>
          <p:nvPr/>
        </p:nvSpPr>
        <p:spPr bwMode="auto">
          <a:xfrm>
            <a:off x="234462" y="492369"/>
            <a:ext cx="658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/>
              <a:t>nodes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33400" y="457205"/>
            <a:ext cx="3810000" cy="4367213"/>
            <a:chOff x="2266" y="864"/>
            <a:chExt cx="2400" cy="2751"/>
          </a:xfrm>
        </p:grpSpPr>
        <p:sp>
          <p:nvSpPr>
            <p:cNvPr id="127037" name="Rectangle 3"/>
            <p:cNvSpPr>
              <a:spLocks noChangeArrowheads="1"/>
            </p:cNvSpPr>
            <p:nvPr/>
          </p:nvSpPr>
          <p:spPr bwMode="auto">
            <a:xfrm>
              <a:off x="2602" y="2889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038" name="Rectangle 4"/>
            <p:cNvSpPr>
              <a:spLocks noChangeArrowheads="1"/>
            </p:cNvSpPr>
            <p:nvPr/>
          </p:nvSpPr>
          <p:spPr bwMode="auto">
            <a:xfrm>
              <a:off x="2602" y="2601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039" name="Rectangle 5"/>
            <p:cNvSpPr>
              <a:spLocks noChangeArrowheads="1"/>
            </p:cNvSpPr>
            <p:nvPr/>
          </p:nvSpPr>
          <p:spPr bwMode="auto">
            <a:xfrm>
              <a:off x="2602" y="2121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040" name="Rectangle 6"/>
            <p:cNvSpPr>
              <a:spLocks noChangeArrowheads="1"/>
            </p:cNvSpPr>
            <p:nvPr/>
          </p:nvSpPr>
          <p:spPr bwMode="auto">
            <a:xfrm>
              <a:off x="2602" y="1593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041" name="Rectangle 7"/>
            <p:cNvSpPr>
              <a:spLocks noChangeArrowheads="1"/>
            </p:cNvSpPr>
            <p:nvPr/>
          </p:nvSpPr>
          <p:spPr bwMode="auto">
            <a:xfrm>
              <a:off x="2602" y="1113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86" name="Rectangle 9"/>
            <p:cNvSpPr>
              <a:spLocks noChangeArrowheads="1"/>
            </p:cNvSpPr>
            <p:nvPr/>
          </p:nvSpPr>
          <p:spPr bwMode="auto">
            <a:xfrm>
              <a:off x="2602" y="1113"/>
              <a:ext cx="2064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7" name="Line 10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8" name="Line 11"/>
            <p:cNvSpPr>
              <a:spLocks noChangeShapeType="1"/>
            </p:cNvSpPr>
            <p:nvPr/>
          </p:nvSpPr>
          <p:spPr bwMode="auto">
            <a:xfrm>
              <a:off x="2602" y="260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9" name="Line 12"/>
            <p:cNvSpPr>
              <a:spLocks noChangeShapeType="1"/>
            </p:cNvSpPr>
            <p:nvPr/>
          </p:nvSpPr>
          <p:spPr bwMode="auto">
            <a:xfrm>
              <a:off x="2602" y="288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0" name="Line 13"/>
            <p:cNvSpPr>
              <a:spLocks noChangeShapeType="1"/>
            </p:cNvSpPr>
            <p:nvPr/>
          </p:nvSpPr>
          <p:spPr bwMode="auto">
            <a:xfrm>
              <a:off x="2602" y="312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1" name="Line 14"/>
            <p:cNvSpPr>
              <a:spLocks noChangeShapeType="1"/>
            </p:cNvSpPr>
            <p:nvPr/>
          </p:nvSpPr>
          <p:spPr bwMode="auto">
            <a:xfrm>
              <a:off x="2602" y="336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2" name="Line 15"/>
            <p:cNvSpPr>
              <a:spLocks noChangeShapeType="1"/>
            </p:cNvSpPr>
            <p:nvPr/>
          </p:nvSpPr>
          <p:spPr bwMode="auto">
            <a:xfrm>
              <a:off x="2602" y="135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3" name="Line 16"/>
            <p:cNvSpPr>
              <a:spLocks noChangeShapeType="1"/>
            </p:cNvSpPr>
            <p:nvPr/>
          </p:nvSpPr>
          <p:spPr bwMode="auto">
            <a:xfrm>
              <a:off x="2602" y="159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4" name="Line 17"/>
            <p:cNvSpPr>
              <a:spLocks noChangeShapeType="1"/>
            </p:cNvSpPr>
            <p:nvPr/>
          </p:nvSpPr>
          <p:spPr bwMode="auto">
            <a:xfrm>
              <a:off x="2602" y="188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5" name="Line 18"/>
            <p:cNvSpPr>
              <a:spLocks noChangeShapeType="1"/>
            </p:cNvSpPr>
            <p:nvPr/>
          </p:nvSpPr>
          <p:spPr bwMode="auto">
            <a:xfrm>
              <a:off x="2602" y="212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6" name="Line 19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7" name="Line 20"/>
            <p:cNvSpPr>
              <a:spLocks noChangeShapeType="1"/>
            </p:cNvSpPr>
            <p:nvPr/>
          </p:nvSpPr>
          <p:spPr bwMode="auto">
            <a:xfrm>
              <a:off x="3946" y="1113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8" name="Text Box 22"/>
            <p:cNvSpPr txBox="1">
              <a:spLocks noChangeArrowheads="1"/>
            </p:cNvSpPr>
            <p:nvPr/>
          </p:nvSpPr>
          <p:spPr bwMode="auto">
            <a:xfrm>
              <a:off x="2976" y="864"/>
              <a:ext cx="3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.info</a:t>
              </a:r>
            </a:p>
          </p:txBody>
        </p:sp>
        <p:sp>
          <p:nvSpPr>
            <p:cNvPr id="107599" name="Text Box 23"/>
            <p:cNvSpPr txBox="1">
              <a:spLocks noChangeArrowheads="1"/>
            </p:cNvSpPr>
            <p:nvPr/>
          </p:nvSpPr>
          <p:spPr bwMode="auto">
            <a:xfrm>
              <a:off x="4042" y="873"/>
              <a:ext cx="3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.next</a:t>
              </a:r>
            </a:p>
          </p:txBody>
        </p:sp>
        <p:sp>
          <p:nvSpPr>
            <p:cNvPr id="107600" name="Text Box 24"/>
            <p:cNvSpPr txBox="1">
              <a:spLocks noChangeArrowheads="1"/>
            </p:cNvSpPr>
            <p:nvPr/>
          </p:nvSpPr>
          <p:spPr bwMode="auto">
            <a:xfrm>
              <a:off x="2266" y="1017"/>
              <a:ext cx="266" cy="2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[0]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[1]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[2]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[3]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[4]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[5]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[6]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[7]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[8]</a:t>
              </a:r>
            </a:p>
            <a:p>
              <a:pPr eaLnBrk="0" hangingPunct="0">
                <a:lnSpc>
                  <a:spcPct val="165000"/>
                </a:lnSpc>
              </a:pPr>
              <a:r>
                <a:rPr lang="en-US" sz="1600"/>
                <a:t>[9]</a:t>
              </a:r>
            </a:p>
          </p:txBody>
        </p:sp>
        <p:sp>
          <p:nvSpPr>
            <p:cNvPr id="107601" name="Text Box 25"/>
            <p:cNvSpPr txBox="1">
              <a:spLocks noChangeArrowheads="1"/>
            </p:cNvSpPr>
            <p:nvPr/>
          </p:nvSpPr>
          <p:spPr bwMode="auto">
            <a:xfrm>
              <a:off x="2956" y="1161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David</a:t>
              </a:r>
            </a:p>
          </p:txBody>
        </p:sp>
        <p:sp>
          <p:nvSpPr>
            <p:cNvPr id="107602" name="Text Box 26"/>
            <p:cNvSpPr txBox="1">
              <a:spLocks noChangeArrowheads="1"/>
            </p:cNvSpPr>
            <p:nvPr/>
          </p:nvSpPr>
          <p:spPr bwMode="auto">
            <a:xfrm>
              <a:off x="2920" y="1641"/>
              <a:ext cx="5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Miriam</a:t>
              </a:r>
            </a:p>
          </p:txBody>
        </p:sp>
        <p:sp>
          <p:nvSpPr>
            <p:cNvPr id="107603" name="Text Box 27"/>
            <p:cNvSpPr txBox="1">
              <a:spLocks noChangeArrowheads="1"/>
            </p:cNvSpPr>
            <p:nvPr/>
          </p:nvSpPr>
          <p:spPr bwMode="auto">
            <a:xfrm>
              <a:off x="2938" y="216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Joshua</a:t>
              </a:r>
            </a:p>
          </p:txBody>
        </p:sp>
        <p:sp>
          <p:nvSpPr>
            <p:cNvPr id="107604" name="Text Box 28"/>
            <p:cNvSpPr txBox="1">
              <a:spLocks noChangeArrowheads="1"/>
            </p:cNvSpPr>
            <p:nvPr/>
          </p:nvSpPr>
          <p:spPr bwMode="auto">
            <a:xfrm>
              <a:off x="2938" y="264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Robert</a:t>
              </a:r>
            </a:p>
          </p:txBody>
        </p:sp>
        <p:sp>
          <p:nvSpPr>
            <p:cNvPr id="107605" name="Text Box 29"/>
            <p:cNvSpPr txBox="1">
              <a:spLocks noChangeArrowheads="1"/>
            </p:cNvSpPr>
            <p:nvPr/>
          </p:nvSpPr>
          <p:spPr bwMode="auto">
            <a:xfrm>
              <a:off x="2985" y="2937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Leah</a:t>
              </a:r>
            </a:p>
          </p:txBody>
        </p:sp>
        <p:sp>
          <p:nvSpPr>
            <p:cNvPr id="107606" name="Text Box 30"/>
            <p:cNvSpPr txBox="1">
              <a:spLocks noChangeArrowheads="1"/>
            </p:cNvSpPr>
            <p:nvPr/>
          </p:nvSpPr>
          <p:spPr bwMode="auto">
            <a:xfrm>
              <a:off x="4138" y="1017"/>
              <a:ext cx="223" cy="2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4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5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6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8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7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3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-1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2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9</a:t>
              </a:r>
            </a:p>
            <a:p>
              <a:pPr algn="ctr" eaLnBrk="0" hangingPunct="0">
                <a:lnSpc>
                  <a:spcPct val="165000"/>
                </a:lnSpc>
              </a:pPr>
              <a:r>
                <a:rPr lang="en-US" sz="1600"/>
                <a:t>-1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175250" y="852493"/>
            <a:ext cx="1066800" cy="581025"/>
            <a:chOff x="1066" y="2841"/>
            <a:chExt cx="672" cy="366"/>
          </a:xfrm>
        </p:grpSpPr>
        <p:sp>
          <p:nvSpPr>
            <p:cNvPr id="107576" name="Rectangle 2"/>
            <p:cNvSpPr>
              <a:spLocks noChangeArrowheads="1"/>
            </p:cNvSpPr>
            <p:nvPr/>
          </p:nvSpPr>
          <p:spPr bwMode="auto">
            <a:xfrm>
              <a:off x="1450" y="2889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7" name="Text Box 31"/>
            <p:cNvSpPr txBox="1">
              <a:spLocks noChangeArrowheads="1"/>
            </p:cNvSpPr>
            <p:nvPr/>
          </p:nvSpPr>
          <p:spPr bwMode="auto">
            <a:xfrm>
              <a:off x="1066" y="2841"/>
              <a:ext cx="3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list</a:t>
              </a:r>
            </a:p>
            <a:p>
              <a:pPr eaLnBrk="0" hangingPunct="0"/>
              <a:r>
                <a:rPr lang="en-US" sz="1600"/>
                <a:t>free</a:t>
              </a:r>
            </a:p>
          </p:txBody>
        </p:sp>
        <p:sp>
          <p:nvSpPr>
            <p:cNvPr id="127034" name="Rectangle 32"/>
            <p:cNvSpPr>
              <a:spLocks noChangeArrowheads="1"/>
            </p:cNvSpPr>
            <p:nvPr/>
          </p:nvSpPr>
          <p:spPr bwMode="auto">
            <a:xfrm>
              <a:off x="1450" y="2889"/>
              <a:ext cx="288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79" name="Line 33"/>
            <p:cNvSpPr>
              <a:spLocks noChangeShapeType="1"/>
            </p:cNvSpPr>
            <p:nvPr/>
          </p:nvSpPr>
          <p:spPr bwMode="auto">
            <a:xfrm>
              <a:off x="1450" y="303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0" name="Text Box 34"/>
            <p:cNvSpPr txBox="1">
              <a:spLocks noChangeArrowheads="1"/>
            </p:cNvSpPr>
            <p:nvPr/>
          </p:nvSpPr>
          <p:spPr bwMode="auto">
            <a:xfrm>
              <a:off x="1498" y="2841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  <a:p>
              <a:pPr eaLnBrk="0" hangingPunct="0"/>
              <a:r>
                <a:rPr lang="en-US" sz="1600"/>
                <a:t>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00D12D4-6E76-4368-A802-67E92947FF37}"/>
              </a:ext>
            </a:extLst>
          </p:cNvPr>
          <p:cNvGrpSpPr/>
          <p:nvPr/>
        </p:nvGrpSpPr>
        <p:grpSpPr>
          <a:xfrm>
            <a:off x="601663" y="5246085"/>
            <a:ext cx="8153400" cy="1408113"/>
            <a:chOff x="601663" y="4876800"/>
            <a:chExt cx="8153400" cy="1408113"/>
          </a:xfrm>
        </p:grpSpPr>
        <p:sp>
          <p:nvSpPr>
            <p:cNvPr id="89" name="Rectangle 39">
              <a:extLst>
                <a:ext uri="{FF2B5EF4-FFF2-40B4-BE49-F238E27FC236}">
                  <a16:creationId xmlns:a16="http://schemas.microsoft.com/office/drawing/2014/main" id="{BB73E0A1-F0DB-440A-BBF8-9865B646C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38" y="4916488"/>
              <a:ext cx="292100" cy="52070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40">
              <a:extLst>
                <a:ext uri="{FF2B5EF4-FFF2-40B4-BE49-F238E27FC236}">
                  <a16:creationId xmlns:a16="http://schemas.microsoft.com/office/drawing/2014/main" id="{64CB68B0-B1C5-407E-A934-5DED7ECD7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5181600"/>
              <a:ext cx="6143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1" name="Group 41">
              <a:extLst>
                <a:ext uri="{FF2B5EF4-FFF2-40B4-BE49-F238E27FC236}">
                  <a16:creationId xmlns:a16="http://schemas.microsoft.com/office/drawing/2014/main" id="{D16E08BD-1E54-4928-B304-60369B096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313" y="4876800"/>
              <a:ext cx="6635750" cy="569913"/>
              <a:chOff x="1383" y="3156"/>
              <a:chExt cx="4180" cy="359"/>
            </a:xfrm>
          </p:grpSpPr>
          <p:sp>
            <p:nvSpPr>
              <p:cNvPr id="119" name="Line 42">
                <a:extLst>
                  <a:ext uri="{FF2B5EF4-FFF2-40B4-BE49-F238E27FC236}">
                    <a16:creationId xmlns:a16="http://schemas.microsoft.com/office/drawing/2014/main" id="{4CBF7A45-1665-42C1-A8A0-E5593B1B1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5" y="3169"/>
                <a:ext cx="0" cy="3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0" name="Group 43">
                <a:extLst>
                  <a:ext uri="{FF2B5EF4-FFF2-40B4-BE49-F238E27FC236}">
                    <a16:creationId xmlns:a16="http://schemas.microsoft.com/office/drawing/2014/main" id="{6F9C8997-0D50-4F05-A4E4-15B066DEF0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3156"/>
                <a:ext cx="2410" cy="357"/>
                <a:chOff x="1383" y="3156"/>
                <a:chExt cx="2410" cy="357"/>
              </a:xfrm>
            </p:grpSpPr>
            <p:sp>
              <p:nvSpPr>
                <p:cNvPr id="130" name="Rectangle 44">
                  <a:extLst>
                    <a:ext uri="{FF2B5EF4-FFF2-40B4-BE49-F238E27FC236}">
                      <a16:creationId xmlns:a16="http://schemas.microsoft.com/office/drawing/2014/main" id="{4FCACC3B-9B43-47DD-9474-ED7B6AA99A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3156"/>
                  <a:ext cx="624" cy="357"/>
                </a:xfrm>
                <a:prstGeom prst="rect">
                  <a:avLst/>
                </a:prstGeom>
                <a:solidFill>
                  <a:srgbClr val="BBE0E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31" name="Group 45">
                  <a:extLst>
                    <a:ext uri="{FF2B5EF4-FFF2-40B4-BE49-F238E27FC236}">
                      <a16:creationId xmlns:a16="http://schemas.microsoft.com/office/drawing/2014/main" id="{90E74B41-1A81-4FCA-9129-90A95FBFD8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2" y="3156"/>
                  <a:ext cx="985" cy="354"/>
                  <a:chOff x="1922" y="3156"/>
                  <a:chExt cx="985" cy="354"/>
                </a:xfrm>
              </p:grpSpPr>
              <p:sp>
                <p:nvSpPr>
                  <p:cNvPr id="136" name="Line 46">
                    <a:extLst>
                      <a:ext uri="{FF2B5EF4-FFF2-40B4-BE49-F238E27FC236}">
                        <a16:creationId xmlns:a16="http://schemas.microsoft.com/office/drawing/2014/main" id="{F011273D-B901-445C-8D8A-1CCB2C1D3A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2" y="3336"/>
                    <a:ext cx="35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7" name="Rectangle 47">
                    <a:extLst>
                      <a:ext uri="{FF2B5EF4-FFF2-40B4-BE49-F238E27FC236}">
                        <a16:creationId xmlns:a16="http://schemas.microsoft.com/office/drawing/2014/main" id="{CD9B1342-B155-426E-B257-890C57AA13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3" y="3156"/>
                    <a:ext cx="624" cy="354"/>
                  </a:xfrm>
                  <a:prstGeom prst="rect">
                    <a:avLst/>
                  </a:prstGeom>
                  <a:solidFill>
                    <a:srgbClr val="BBE0E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8" name="Line 48">
                    <a:extLst>
                      <a:ext uri="{FF2B5EF4-FFF2-40B4-BE49-F238E27FC236}">
                        <a16:creationId xmlns:a16="http://schemas.microsoft.com/office/drawing/2014/main" id="{01E97DD4-2423-42B2-A85A-1ACD6CFF84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15" y="3166"/>
                    <a:ext cx="0" cy="34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32" name="Group 49">
                  <a:extLst>
                    <a:ext uri="{FF2B5EF4-FFF2-40B4-BE49-F238E27FC236}">
                      <a16:creationId xmlns:a16="http://schemas.microsoft.com/office/drawing/2014/main" id="{BB003465-AFD4-4923-82FF-3C862E1E87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3156"/>
                  <a:ext cx="986" cy="357"/>
                  <a:chOff x="2807" y="3156"/>
                  <a:chExt cx="986" cy="357"/>
                </a:xfrm>
              </p:grpSpPr>
              <p:sp>
                <p:nvSpPr>
                  <p:cNvPr id="133" name="Line 50">
                    <a:extLst>
                      <a:ext uri="{FF2B5EF4-FFF2-40B4-BE49-F238E27FC236}">
                        <a16:creationId xmlns:a16="http://schemas.microsoft.com/office/drawing/2014/main" id="{162936E4-2496-45CE-9FA9-37E04938BF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07" y="3338"/>
                    <a:ext cx="35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51">
                    <a:extLst>
                      <a:ext uri="{FF2B5EF4-FFF2-40B4-BE49-F238E27FC236}">
                        <a16:creationId xmlns:a16="http://schemas.microsoft.com/office/drawing/2014/main" id="{6ADC2F2D-C690-4F85-A606-1F7123536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156"/>
                    <a:ext cx="625" cy="357"/>
                  </a:xfrm>
                  <a:prstGeom prst="rect">
                    <a:avLst/>
                  </a:prstGeom>
                  <a:solidFill>
                    <a:srgbClr val="BBE0E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Line 52">
                    <a:extLst>
                      <a:ext uri="{FF2B5EF4-FFF2-40B4-BE49-F238E27FC236}">
                        <a16:creationId xmlns:a16="http://schemas.microsoft.com/office/drawing/2014/main" id="{AF9594FB-0564-4F21-9693-FD7CAED741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166"/>
                    <a:ext cx="0" cy="34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21" name="Line 53">
                <a:extLst>
                  <a:ext uri="{FF2B5EF4-FFF2-40B4-BE49-F238E27FC236}">
                    <a16:creationId xmlns:a16="http://schemas.microsoft.com/office/drawing/2014/main" id="{35E4EC55-BFBD-48A0-9A3B-BC6F1BF91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0" y="3171"/>
                <a:ext cx="0" cy="3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Line 54">
                <a:extLst>
                  <a:ext uri="{FF2B5EF4-FFF2-40B4-BE49-F238E27FC236}">
                    <a16:creationId xmlns:a16="http://schemas.microsoft.com/office/drawing/2014/main" id="{494D906F-29C9-46D1-8E68-67560D034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1" y="3169"/>
                <a:ext cx="0" cy="3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Rectangle 55">
                <a:extLst>
                  <a:ext uri="{FF2B5EF4-FFF2-40B4-BE49-F238E27FC236}">
                    <a16:creationId xmlns:a16="http://schemas.microsoft.com/office/drawing/2014/main" id="{44E0A974-3328-47E6-8FDA-354AE3A7F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3156"/>
                <a:ext cx="624" cy="35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4" name="Group 56">
                <a:extLst>
                  <a:ext uri="{FF2B5EF4-FFF2-40B4-BE49-F238E27FC236}">
                    <a16:creationId xmlns:a16="http://schemas.microsoft.com/office/drawing/2014/main" id="{EF496F19-5200-4C26-B2DE-5B60B90789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7" y="3156"/>
                <a:ext cx="986" cy="354"/>
                <a:chOff x="4577" y="3156"/>
                <a:chExt cx="986" cy="354"/>
              </a:xfrm>
            </p:grpSpPr>
            <p:sp>
              <p:nvSpPr>
                <p:cNvPr id="127" name="Line 57">
                  <a:extLst>
                    <a:ext uri="{FF2B5EF4-FFF2-40B4-BE49-F238E27FC236}">
                      <a16:creationId xmlns:a16="http://schemas.microsoft.com/office/drawing/2014/main" id="{3AE782FB-56BC-4CD4-8486-CB609E0D19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7" y="3336"/>
                  <a:ext cx="35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Rectangle 58">
                  <a:extLst>
                    <a:ext uri="{FF2B5EF4-FFF2-40B4-BE49-F238E27FC236}">
                      <a16:creationId xmlns:a16="http://schemas.microsoft.com/office/drawing/2014/main" id="{2F73FB56-79FD-4017-BFFA-844F6BCA9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9" y="3156"/>
                  <a:ext cx="624" cy="354"/>
                </a:xfrm>
                <a:prstGeom prst="rect">
                  <a:avLst/>
                </a:prstGeom>
                <a:solidFill>
                  <a:srgbClr val="BBE0E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Line 59">
                  <a:extLst>
                    <a:ext uri="{FF2B5EF4-FFF2-40B4-BE49-F238E27FC236}">
                      <a16:creationId xmlns:a16="http://schemas.microsoft.com/office/drawing/2014/main" id="{2428BEA3-F48B-4727-95CD-31353E11F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71" y="3166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25" name="Line 60">
                <a:extLst>
                  <a:ext uri="{FF2B5EF4-FFF2-40B4-BE49-F238E27FC236}">
                    <a16:creationId xmlns:a16="http://schemas.microsoft.com/office/drawing/2014/main" id="{BA03706C-002D-44DC-AAF0-8977813DE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6" y="3351"/>
                <a:ext cx="320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Line 61">
                <a:extLst>
                  <a:ext uri="{FF2B5EF4-FFF2-40B4-BE49-F238E27FC236}">
                    <a16:creationId xmlns:a16="http://schemas.microsoft.com/office/drawing/2014/main" id="{8820E4CC-7413-47E3-94E2-6BE01D606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3171"/>
                <a:ext cx="0" cy="3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234947D3-1C3B-475F-B2D2-ED2780EF1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3" y="4953000"/>
              <a:ext cx="549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list</a:t>
              </a:r>
            </a:p>
          </p:txBody>
        </p:sp>
        <p:sp>
          <p:nvSpPr>
            <p:cNvPr id="93" name="Rectangle 63">
              <a:extLst>
                <a:ext uri="{FF2B5EF4-FFF2-40B4-BE49-F238E27FC236}">
                  <a16:creationId xmlns:a16="http://schemas.microsoft.com/office/drawing/2014/main" id="{9525C90C-1A28-455E-B09D-B030451C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876800"/>
              <a:ext cx="64817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David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        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Joshua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       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Leah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        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Miriam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</a:t>
              </a: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</a:t>
              </a:r>
              <a:r>
                <a:rPr kumimoji="0" lang="en-US" altLang="en-US" sz="12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Robert</a:t>
              </a:r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027ED8AE-F91C-47A7-B570-C3C78EEED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38" y="5754688"/>
              <a:ext cx="292100" cy="52070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65">
              <a:extLst>
                <a:ext uri="{FF2B5EF4-FFF2-40B4-BE49-F238E27FC236}">
                  <a16:creationId xmlns:a16="http://schemas.microsoft.com/office/drawing/2014/main" id="{C5FAE102-FFA7-4E72-B4FF-D715985B7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6019800"/>
              <a:ext cx="6143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6" name="Group 66">
              <a:extLst>
                <a:ext uri="{FF2B5EF4-FFF2-40B4-BE49-F238E27FC236}">
                  <a16:creationId xmlns:a16="http://schemas.microsoft.com/office/drawing/2014/main" id="{30B6B63D-3244-4F77-BEB7-C27BA3E61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313" y="5715000"/>
              <a:ext cx="6635750" cy="569913"/>
              <a:chOff x="1383" y="3156"/>
              <a:chExt cx="4180" cy="359"/>
            </a:xfrm>
          </p:grpSpPr>
          <p:sp>
            <p:nvSpPr>
              <p:cNvPr id="99" name="Line 67">
                <a:extLst>
                  <a:ext uri="{FF2B5EF4-FFF2-40B4-BE49-F238E27FC236}">
                    <a16:creationId xmlns:a16="http://schemas.microsoft.com/office/drawing/2014/main" id="{1BA1F695-C2DA-4A1C-AA56-7DF87A52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5" y="3169"/>
                <a:ext cx="0" cy="3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0" name="Group 68">
                <a:extLst>
                  <a:ext uri="{FF2B5EF4-FFF2-40B4-BE49-F238E27FC236}">
                    <a16:creationId xmlns:a16="http://schemas.microsoft.com/office/drawing/2014/main" id="{D623ABD8-99AF-4F28-932F-2BDE752DFB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3156"/>
                <a:ext cx="2410" cy="357"/>
                <a:chOff x="1383" y="3156"/>
                <a:chExt cx="2410" cy="357"/>
              </a:xfrm>
            </p:grpSpPr>
            <p:sp>
              <p:nvSpPr>
                <p:cNvPr id="110" name="Rectangle 69">
                  <a:extLst>
                    <a:ext uri="{FF2B5EF4-FFF2-40B4-BE49-F238E27FC236}">
                      <a16:creationId xmlns:a16="http://schemas.microsoft.com/office/drawing/2014/main" id="{CC61182B-2BC5-44E4-832E-50E95520A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3156"/>
                  <a:ext cx="624" cy="357"/>
                </a:xfrm>
                <a:prstGeom prst="rect">
                  <a:avLst/>
                </a:prstGeom>
                <a:solidFill>
                  <a:srgbClr val="BBE0E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1" name="Group 70">
                  <a:extLst>
                    <a:ext uri="{FF2B5EF4-FFF2-40B4-BE49-F238E27FC236}">
                      <a16:creationId xmlns:a16="http://schemas.microsoft.com/office/drawing/2014/main" id="{87C9F9F1-C4A9-4A94-A5BA-3DBBA020AA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2" y="3156"/>
                  <a:ext cx="985" cy="354"/>
                  <a:chOff x="1922" y="3156"/>
                  <a:chExt cx="985" cy="354"/>
                </a:xfrm>
              </p:grpSpPr>
              <p:sp>
                <p:nvSpPr>
                  <p:cNvPr id="116" name="Line 71">
                    <a:extLst>
                      <a:ext uri="{FF2B5EF4-FFF2-40B4-BE49-F238E27FC236}">
                        <a16:creationId xmlns:a16="http://schemas.microsoft.com/office/drawing/2014/main" id="{15BFB1FC-40AB-47F0-A94F-24374BFDF8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2" y="3336"/>
                    <a:ext cx="35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7" name="Rectangle 72">
                    <a:extLst>
                      <a:ext uri="{FF2B5EF4-FFF2-40B4-BE49-F238E27FC236}">
                        <a16:creationId xmlns:a16="http://schemas.microsoft.com/office/drawing/2014/main" id="{82CD70DE-AA07-43A6-B90F-149ACA3B9B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3" y="3156"/>
                    <a:ext cx="624" cy="354"/>
                  </a:xfrm>
                  <a:prstGeom prst="rect">
                    <a:avLst/>
                  </a:prstGeom>
                  <a:solidFill>
                    <a:srgbClr val="BBE0E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8" name="Line 73">
                    <a:extLst>
                      <a:ext uri="{FF2B5EF4-FFF2-40B4-BE49-F238E27FC236}">
                        <a16:creationId xmlns:a16="http://schemas.microsoft.com/office/drawing/2014/main" id="{30DA5F5C-F969-40A9-8CD0-CED188168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15" y="3166"/>
                    <a:ext cx="0" cy="34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12" name="Group 74">
                  <a:extLst>
                    <a:ext uri="{FF2B5EF4-FFF2-40B4-BE49-F238E27FC236}">
                      <a16:creationId xmlns:a16="http://schemas.microsoft.com/office/drawing/2014/main" id="{3228F20F-CE42-4DF0-B88F-1B12BC403A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7" y="3156"/>
                  <a:ext cx="986" cy="357"/>
                  <a:chOff x="2807" y="3156"/>
                  <a:chExt cx="986" cy="357"/>
                </a:xfrm>
              </p:grpSpPr>
              <p:sp>
                <p:nvSpPr>
                  <p:cNvPr id="113" name="Line 75">
                    <a:extLst>
                      <a:ext uri="{FF2B5EF4-FFF2-40B4-BE49-F238E27FC236}">
                        <a16:creationId xmlns:a16="http://schemas.microsoft.com/office/drawing/2014/main" id="{2FD34E18-A6AB-41F5-8359-B179DFDD53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07" y="3338"/>
                    <a:ext cx="35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stealth" w="med" len="lg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Rectangle 76">
                    <a:extLst>
                      <a:ext uri="{FF2B5EF4-FFF2-40B4-BE49-F238E27FC236}">
                        <a16:creationId xmlns:a16="http://schemas.microsoft.com/office/drawing/2014/main" id="{45EB7C22-65F1-4A45-B4DB-7825A700B6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156"/>
                    <a:ext cx="625" cy="357"/>
                  </a:xfrm>
                  <a:prstGeom prst="rect">
                    <a:avLst/>
                  </a:prstGeom>
                  <a:solidFill>
                    <a:srgbClr val="BBE0E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5" name="Line 77">
                    <a:extLst>
                      <a:ext uri="{FF2B5EF4-FFF2-40B4-BE49-F238E27FC236}">
                        <a16:creationId xmlns:a16="http://schemas.microsoft.com/office/drawing/2014/main" id="{8F0C4904-F86C-47C3-96B8-D84F031BDB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166"/>
                    <a:ext cx="0" cy="34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01" name="Line 78">
                <a:extLst>
                  <a:ext uri="{FF2B5EF4-FFF2-40B4-BE49-F238E27FC236}">
                    <a16:creationId xmlns:a16="http://schemas.microsoft.com/office/drawing/2014/main" id="{8A0A82E8-9A60-4A96-85DA-388630A08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0" y="3171"/>
                <a:ext cx="0" cy="3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Line 79">
                <a:extLst>
                  <a:ext uri="{FF2B5EF4-FFF2-40B4-BE49-F238E27FC236}">
                    <a16:creationId xmlns:a16="http://schemas.microsoft.com/office/drawing/2014/main" id="{844D35C5-F4A6-4C92-8844-2F47296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1" y="3169"/>
                <a:ext cx="0" cy="3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80">
                <a:extLst>
                  <a:ext uri="{FF2B5EF4-FFF2-40B4-BE49-F238E27FC236}">
                    <a16:creationId xmlns:a16="http://schemas.microsoft.com/office/drawing/2014/main" id="{5C7872AE-0C7B-4145-8077-D0BCDFF89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3156"/>
                <a:ext cx="624" cy="35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4" name="Group 81">
                <a:extLst>
                  <a:ext uri="{FF2B5EF4-FFF2-40B4-BE49-F238E27FC236}">
                    <a16:creationId xmlns:a16="http://schemas.microsoft.com/office/drawing/2014/main" id="{C4A9E892-C5DA-4011-B012-7FFAB6CAE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7" y="3156"/>
                <a:ext cx="986" cy="354"/>
                <a:chOff x="4577" y="3156"/>
                <a:chExt cx="986" cy="354"/>
              </a:xfrm>
            </p:grpSpPr>
            <p:sp>
              <p:nvSpPr>
                <p:cNvPr id="107" name="Line 82">
                  <a:extLst>
                    <a:ext uri="{FF2B5EF4-FFF2-40B4-BE49-F238E27FC236}">
                      <a16:creationId xmlns:a16="http://schemas.microsoft.com/office/drawing/2014/main" id="{36E80E5B-C168-4CAB-8F87-3B673EF0CD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7" y="3336"/>
                  <a:ext cx="35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Rectangle 83">
                  <a:extLst>
                    <a:ext uri="{FF2B5EF4-FFF2-40B4-BE49-F238E27FC236}">
                      <a16:creationId xmlns:a16="http://schemas.microsoft.com/office/drawing/2014/main" id="{74ECB350-E655-438C-9C51-A47FFCA60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9" y="3156"/>
                  <a:ext cx="624" cy="354"/>
                </a:xfrm>
                <a:prstGeom prst="rect">
                  <a:avLst/>
                </a:prstGeom>
                <a:solidFill>
                  <a:srgbClr val="BBE0E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Line 84">
                  <a:extLst>
                    <a:ext uri="{FF2B5EF4-FFF2-40B4-BE49-F238E27FC236}">
                      <a16:creationId xmlns:a16="http://schemas.microsoft.com/office/drawing/2014/main" id="{4DCA69E9-97A0-4D2C-B7FA-99EBE6F5B8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71" y="3166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05" name="Line 85">
                <a:extLst>
                  <a:ext uri="{FF2B5EF4-FFF2-40B4-BE49-F238E27FC236}">
                    <a16:creationId xmlns:a16="http://schemas.microsoft.com/office/drawing/2014/main" id="{5050D990-DBA1-4A6A-AF35-FF0CE8312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6" y="3351"/>
                <a:ext cx="320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Line 86">
                <a:extLst>
                  <a:ext uri="{FF2B5EF4-FFF2-40B4-BE49-F238E27FC236}">
                    <a16:creationId xmlns:a16="http://schemas.microsoft.com/office/drawing/2014/main" id="{53C89300-A0D9-4BC2-8D00-C210CCCD7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3171"/>
                <a:ext cx="0" cy="3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7" name="Rectangle 87">
              <a:extLst>
                <a:ext uri="{FF2B5EF4-FFF2-40B4-BE49-F238E27FC236}">
                  <a16:creationId xmlns:a16="http://schemas.microsoft.com/office/drawing/2014/main" id="{07089B64-5492-493C-AE27-B48A4D5B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943600"/>
              <a:ext cx="64563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Position 1                        Position  5                      Position 3                      Position 8                        Position 9</a:t>
              </a:r>
            </a:p>
          </p:txBody>
        </p:sp>
        <p:sp>
          <p:nvSpPr>
            <p:cNvPr id="98" name="Rectangle 88">
              <a:extLst>
                <a:ext uri="{FF2B5EF4-FFF2-40B4-BE49-F238E27FC236}">
                  <a16:creationId xmlns:a16="http://schemas.microsoft.com/office/drawing/2014/main" id="{3922A93D-36C2-42EC-B077-C0784CE32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791200"/>
              <a:ext cx="649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free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697134" y="1143000"/>
            <a:ext cx="4466301" cy="4443413"/>
            <a:chOff x="2016" y="816"/>
            <a:chExt cx="2650" cy="2799"/>
          </a:xfrm>
        </p:grpSpPr>
        <p:sp>
          <p:nvSpPr>
            <p:cNvPr id="128011" name="Rectangle 3"/>
            <p:cNvSpPr>
              <a:spLocks noChangeArrowheads="1"/>
            </p:cNvSpPr>
            <p:nvPr/>
          </p:nvSpPr>
          <p:spPr bwMode="auto">
            <a:xfrm>
              <a:off x="2602" y="2889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2" name="Rectangle 4"/>
            <p:cNvSpPr>
              <a:spLocks noChangeArrowheads="1"/>
            </p:cNvSpPr>
            <p:nvPr/>
          </p:nvSpPr>
          <p:spPr bwMode="auto">
            <a:xfrm>
              <a:off x="2602" y="2592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3" name="Rectangle 5"/>
            <p:cNvSpPr>
              <a:spLocks noChangeArrowheads="1"/>
            </p:cNvSpPr>
            <p:nvPr/>
          </p:nvSpPr>
          <p:spPr bwMode="auto">
            <a:xfrm>
              <a:off x="2602" y="2121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4" name="Rectangle 6"/>
            <p:cNvSpPr>
              <a:spLocks noChangeArrowheads="1"/>
            </p:cNvSpPr>
            <p:nvPr/>
          </p:nvSpPr>
          <p:spPr bwMode="auto">
            <a:xfrm>
              <a:off x="2602" y="1593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5" name="Rectangle 7"/>
            <p:cNvSpPr>
              <a:spLocks noChangeArrowheads="1"/>
            </p:cNvSpPr>
            <p:nvPr/>
          </p:nvSpPr>
          <p:spPr bwMode="auto">
            <a:xfrm>
              <a:off x="2602" y="1113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0" name="Rectangle 9"/>
            <p:cNvSpPr>
              <a:spLocks noChangeArrowheads="1"/>
            </p:cNvSpPr>
            <p:nvPr/>
          </p:nvSpPr>
          <p:spPr bwMode="auto">
            <a:xfrm>
              <a:off x="2602" y="1113"/>
              <a:ext cx="2064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1" name="Line 10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2" name="Line 11"/>
            <p:cNvSpPr>
              <a:spLocks noChangeShapeType="1"/>
            </p:cNvSpPr>
            <p:nvPr/>
          </p:nvSpPr>
          <p:spPr bwMode="auto">
            <a:xfrm>
              <a:off x="2602" y="260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3" name="Line 12"/>
            <p:cNvSpPr>
              <a:spLocks noChangeShapeType="1"/>
            </p:cNvSpPr>
            <p:nvPr/>
          </p:nvSpPr>
          <p:spPr bwMode="auto">
            <a:xfrm>
              <a:off x="2602" y="288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4" name="Line 13"/>
            <p:cNvSpPr>
              <a:spLocks noChangeShapeType="1"/>
            </p:cNvSpPr>
            <p:nvPr/>
          </p:nvSpPr>
          <p:spPr bwMode="auto">
            <a:xfrm>
              <a:off x="2602" y="312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5" name="Line 14"/>
            <p:cNvSpPr>
              <a:spLocks noChangeShapeType="1"/>
            </p:cNvSpPr>
            <p:nvPr/>
          </p:nvSpPr>
          <p:spPr bwMode="auto">
            <a:xfrm>
              <a:off x="2602" y="336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6" name="Line 15"/>
            <p:cNvSpPr>
              <a:spLocks noChangeShapeType="1"/>
            </p:cNvSpPr>
            <p:nvPr/>
          </p:nvSpPr>
          <p:spPr bwMode="auto">
            <a:xfrm>
              <a:off x="2602" y="135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7" name="Line 16"/>
            <p:cNvSpPr>
              <a:spLocks noChangeShapeType="1"/>
            </p:cNvSpPr>
            <p:nvPr/>
          </p:nvSpPr>
          <p:spPr bwMode="auto">
            <a:xfrm>
              <a:off x="2602" y="159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8" name="Line 17"/>
            <p:cNvSpPr>
              <a:spLocks noChangeShapeType="1"/>
            </p:cNvSpPr>
            <p:nvPr/>
          </p:nvSpPr>
          <p:spPr bwMode="auto">
            <a:xfrm>
              <a:off x="2602" y="188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9" name="Line 18"/>
            <p:cNvSpPr>
              <a:spLocks noChangeShapeType="1"/>
            </p:cNvSpPr>
            <p:nvPr/>
          </p:nvSpPr>
          <p:spPr bwMode="auto">
            <a:xfrm>
              <a:off x="2602" y="212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0" name="Line 19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1" name="Line 20"/>
            <p:cNvSpPr>
              <a:spLocks noChangeShapeType="1"/>
            </p:cNvSpPr>
            <p:nvPr/>
          </p:nvSpPr>
          <p:spPr bwMode="auto">
            <a:xfrm>
              <a:off x="3946" y="1113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2" name="Text Box 21"/>
            <p:cNvSpPr txBox="1">
              <a:spLocks noChangeArrowheads="1"/>
            </p:cNvSpPr>
            <p:nvPr/>
          </p:nvSpPr>
          <p:spPr bwMode="auto">
            <a:xfrm>
              <a:off x="2016" y="816"/>
              <a:ext cx="4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nodes</a:t>
              </a:r>
            </a:p>
          </p:txBody>
        </p:sp>
        <p:sp>
          <p:nvSpPr>
            <p:cNvPr id="108573" name="Text Box 22"/>
            <p:cNvSpPr txBox="1">
              <a:spLocks noChangeArrowheads="1"/>
            </p:cNvSpPr>
            <p:nvPr/>
          </p:nvSpPr>
          <p:spPr bwMode="auto">
            <a:xfrm>
              <a:off x="2976" y="864"/>
              <a:ext cx="3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.info</a:t>
              </a:r>
            </a:p>
          </p:txBody>
        </p:sp>
        <p:sp>
          <p:nvSpPr>
            <p:cNvPr id="108574" name="Text Box 23"/>
            <p:cNvSpPr txBox="1">
              <a:spLocks noChangeArrowheads="1"/>
            </p:cNvSpPr>
            <p:nvPr/>
          </p:nvSpPr>
          <p:spPr bwMode="auto">
            <a:xfrm>
              <a:off x="4042" y="873"/>
              <a:ext cx="3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.next</a:t>
              </a:r>
            </a:p>
          </p:txBody>
        </p:sp>
        <p:sp>
          <p:nvSpPr>
            <p:cNvPr id="108575" name="Text Box 24"/>
            <p:cNvSpPr txBox="1">
              <a:spLocks noChangeArrowheads="1"/>
            </p:cNvSpPr>
            <p:nvPr/>
          </p:nvSpPr>
          <p:spPr bwMode="auto">
            <a:xfrm>
              <a:off x="2266" y="1017"/>
              <a:ext cx="266" cy="2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[0]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[1]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[2]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[3]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[4]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[5]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[6]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[7]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[8]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[9]</a:t>
              </a:r>
            </a:p>
          </p:txBody>
        </p:sp>
        <p:sp>
          <p:nvSpPr>
            <p:cNvPr id="108576" name="Text Box 25"/>
            <p:cNvSpPr txBox="1">
              <a:spLocks noChangeArrowheads="1"/>
            </p:cNvSpPr>
            <p:nvPr/>
          </p:nvSpPr>
          <p:spPr bwMode="auto">
            <a:xfrm>
              <a:off x="2956" y="1161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David</a:t>
              </a:r>
            </a:p>
          </p:txBody>
        </p:sp>
        <p:sp>
          <p:nvSpPr>
            <p:cNvPr id="108577" name="Text Box 26"/>
            <p:cNvSpPr txBox="1">
              <a:spLocks noChangeArrowheads="1"/>
            </p:cNvSpPr>
            <p:nvPr/>
          </p:nvSpPr>
          <p:spPr bwMode="auto">
            <a:xfrm>
              <a:off x="2920" y="1641"/>
              <a:ext cx="5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Miriam</a:t>
              </a:r>
            </a:p>
          </p:txBody>
        </p:sp>
        <p:sp>
          <p:nvSpPr>
            <p:cNvPr id="108578" name="Text Box 27"/>
            <p:cNvSpPr txBox="1">
              <a:spLocks noChangeArrowheads="1"/>
            </p:cNvSpPr>
            <p:nvPr/>
          </p:nvSpPr>
          <p:spPr bwMode="auto">
            <a:xfrm>
              <a:off x="2938" y="216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Joshua</a:t>
              </a:r>
            </a:p>
          </p:txBody>
        </p:sp>
        <p:sp>
          <p:nvSpPr>
            <p:cNvPr id="108579" name="Text Box 28"/>
            <p:cNvSpPr txBox="1">
              <a:spLocks noChangeArrowheads="1"/>
            </p:cNvSpPr>
            <p:nvPr/>
          </p:nvSpPr>
          <p:spPr bwMode="auto">
            <a:xfrm>
              <a:off x="2938" y="264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Robert</a:t>
              </a:r>
            </a:p>
          </p:txBody>
        </p:sp>
        <p:sp>
          <p:nvSpPr>
            <p:cNvPr id="108580" name="Text Box 29"/>
            <p:cNvSpPr txBox="1">
              <a:spLocks noChangeArrowheads="1"/>
            </p:cNvSpPr>
            <p:nvPr/>
          </p:nvSpPr>
          <p:spPr bwMode="auto">
            <a:xfrm>
              <a:off x="2985" y="2937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Leah</a:t>
              </a:r>
            </a:p>
          </p:txBody>
        </p:sp>
        <p:sp>
          <p:nvSpPr>
            <p:cNvPr id="108581" name="Text Box 30"/>
            <p:cNvSpPr txBox="1">
              <a:spLocks noChangeArrowheads="1"/>
            </p:cNvSpPr>
            <p:nvPr/>
          </p:nvSpPr>
          <p:spPr bwMode="auto">
            <a:xfrm>
              <a:off x="4138" y="1017"/>
              <a:ext cx="223" cy="2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4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5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6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8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7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9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</a:p>
          </p:txBody>
        </p:sp>
      </p:grpSp>
      <p:sp>
        <p:nvSpPr>
          <p:cNvPr id="108553" name="Text Box 40"/>
          <p:cNvSpPr txBox="1">
            <a:spLocks noChangeArrowheads="1"/>
          </p:cNvSpPr>
          <p:nvPr/>
        </p:nvSpPr>
        <p:spPr bwMode="auto">
          <a:xfrm>
            <a:off x="573316" y="5865813"/>
            <a:ext cx="737824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Let’s add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Eric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our linked list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Where should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Eric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be placed?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What would be the algorithm for adding “</a:t>
            </a:r>
            <a:r>
              <a:rPr lang="en-US" sz="1800" b="1" dirty="0"/>
              <a:t>Eric</a:t>
            </a:r>
            <a:r>
              <a:rPr lang="en-US" sz="1800" dirty="0"/>
              <a:t>”?</a:t>
            </a:r>
          </a:p>
        </p:txBody>
      </p:sp>
      <p:sp>
        <p:nvSpPr>
          <p:cNvPr id="108551" name="Rectangle 2"/>
          <p:cNvSpPr>
            <a:spLocks noChangeArrowheads="1"/>
          </p:cNvSpPr>
          <p:nvPr/>
        </p:nvSpPr>
        <p:spPr bwMode="auto">
          <a:xfrm>
            <a:off x="312290" y="0"/>
            <a:ext cx="74601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Arial"/>
              </a:rPr>
              <a:t>Linked List as an Array of Records</a:t>
            </a:r>
          </a:p>
        </p:txBody>
      </p:sp>
      <p:sp>
        <p:nvSpPr>
          <p:cNvPr id="4" name="Oval 3"/>
          <p:cNvSpPr/>
          <p:nvPr/>
        </p:nvSpPr>
        <p:spPr>
          <a:xfrm>
            <a:off x="1110235" y="1363555"/>
            <a:ext cx="1018722" cy="432789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Before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113476" y="2016900"/>
            <a:ext cx="50612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free</a:t>
            </a: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1676899" y="2016900"/>
            <a:ext cx="31685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540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236561" y="1134780"/>
            <a:ext cx="5715000" cy="4473576"/>
            <a:chOff x="1066" y="816"/>
            <a:chExt cx="3600" cy="2818"/>
          </a:xfrm>
        </p:grpSpPr>
        <p:sp>
          <p:nvSpPr>
            <p:cNvPr id="128010" name="Rectangle 2"/>
            <p:cNvSpPr>
              <a:spLocks noChangeArrowheads="1"/>
            </p:cNvSpPr>
            <p:nvPr/>
          </p:nvSpPr>
          <p:spPr bwMode="auto">
            <a:xfrm>
              <a:off x="1450" y="2889"/>
              <a:ext cx="288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1" name="Rectangle 3"/>
            <p:cNvSpPr>
              <a:spLocks noChangeArrowheads="1"/>
            </p:cNvSpPr>
            <p:nvPr/>
          </p:nvSpPr>
          <p:spPr bwMode="auto">
            <a:xfrm>
              <a:off x="2602" y="2889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2" name="Rectangle 4"/>
            <p:cNvSpPr>
              <a:spLocks noChangeArrowheads="1"/>
            </p:cNvSpPr>
            <p:nvPr/>
          </p:nvSpPr>
          <p:spPr bwMode="auto">
            <a:xfrm>
              <a:off x="2602" y="2592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3" name="Rectangle 5"/>
            <p:cNvSpPr>
              <a:spLocks noChangeArrowheads="1"/>
            </p:cNvSpPr>
            <p:nvPr/>
          </p:nvSpPr>
          <p:spPr bwMode="auto">
            <a:xfrm>
              <a:off x="2602" y="2121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4" name="Rectangle 6"/>
            <p:cNvSpPr>
              <a:spLocks noChangeArrowheads="1"/>
            </p:cNvSpPr>
            <p:nvPr/>
          </p:nvSpPr>
          <p:spPr bwMode="auto">
            <a:xfrm>
              <a:off x="2602" y="1593"/>
              <a:ext cx="2064" cy="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15" name="Rectangle 7"/>
            <p:cNvSpPr>
              <a:spLocks noChangeArrowheads="1"/>
            </p:cNvSpPr>
            <p:nvPr/>
          </p:nvSpPr>
          <p:spPr bwMode="auto">
            <a:xfrm>
              <a:off x="2602" y="1113"/>
              <a:ext cx="2064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0" name="Rectangle 9"/>
            <p:cNvSpPr>
              <a:spLocks noChangeArrowheads="1"/>
            </p:cNvSpPr>
            <p:nvPr/>
          </p:nvSpPr>
          <p:spPr bwMode="auto">
            <a:xfrm>
              <a:off x="2602" y="1113"/>
              <a:ext cx="2064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1" name="Line 10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2" name="Line 11"/>
            <p:cNvSpPr>
              <a:spLocks noChangeShapeType="1"/>
            </p:cNvSpPr>
            <p:nvPr/>
          </p:nvSpPr>
          <p:spPr bwMode="auto">
            <a:xfrm>
              <a:off x="2602" y="260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3" name="Line 12"/>
            <p:cNvSpPr>
              <a:spLocks noChangeShapeType="1"/>
            </p:cNvSpPr>
            <p:nvPr/>
          </p:nvSpPr>
          <p:spPr bwMode="auto">
            <a:xfrm>
              <a:off x="2602" y="288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4" name="Line 13"/>
            <p:cNvSpPr>
              <a:spLocks noChangeShapeType="1"/>
            </p:cNvSpPr>
            <p:nvPr/>
          </p:nvSpPr>
          <p:spPr bwMode="auto">
            <a:xfrm>
              <a:off x="2602" y="312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5" name="Line 14"/>
            <p:cNvSpPr>
              <a:spLocks noChangeShapeType="1"/>
            </p:cNvSpPr>
            <p:nvPr/>
          </p:nvSpPr>
          <p:spPr bwMode="auto">
            <a:xfrm>
              <a:off x="2602" y="336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6" name="Line 15"/>
            <p:cNvSpPr>
              <a:spLocks noChangeShapeType="1"/>
            </p:cNvSpPr>
            <p:nvPr/>
          </p:nvSpPr>
          <p:spPr bwMode="auto">
            <a:xfrm>
              <a:off x="2602" y="135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7" name="Line 16"/>
            <p:cNvSpPr>
              <a:spLocks noChangeShapeType="1"/>
            </p:cNvSpPr>
            <p:nvPr/>
          </p:nvSpPr>
          <p:spPr bwMode="auto">
            <a:xfrm>
              <a:off x="2602" y="1593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8" name="Line 17"/>
            <p:cNvSpPr>
              <a:spLocks noChangeShapeType="1"/>
            </p:cNvSpPr>
            <p:nvPr/>
          </p:nvSpPr>
          <p:spPr bwMode="auto">
            <a:xfrm>
              <a:off x="2602" y="188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69" name="Line 18"/>
            <p:cNvSpPr>
              <a:spLocks noChangeShapeType="1"/>
            </p:cNvSpPr>
            <p:nvPr/>
          </p:nvSpPr>
          <p:spPr bwMode="auto">
            <a:xfrm>
              <a:off x="2602" y="212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0" name="Line 19"/>
            <p:cNvSpPr>
              <a:spLocks noChangeShapeType="1"/>
            </p:cNvSpPr>
            <p:nvPr/>
          </p:nvSpPr>
          <p:spPr bwMode="auto">
            <a:xfrm>
              <a:off x="2602" y="2361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1" name="Line 20"/>
            <p:cNvSpPr>
              <a:spLocks noChangeShapeType="1"/>
            </p:cNvSpPr>
            <p:nvPr/>
          </p:nvSpPr>
          <p:spPr bwMode="auto">
            <a:xfrm>
              <a:off x="3946" y="1113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72" name="Text Box 21"/>
            <p:cNvSpPr txBox="1">
              <a:spLocks noChangeArrowheads="1"/>
            </p:cNvSpPr>
            <p:nvPr/>
          </p:nvSpPr>
          <p:spPr bwMode="auto">
            <a:xfrm>
              <a:off x="2016" y="816"/>
              <a:ext cx="4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nodes</a:t>
              </a:r>
            </a:p>
          </p:txBody>
        </p:sp>
        <p:sp>
          <p:nvSpPr>
            <p:cNvPr id="108573" name="Text Box 22"/>
            <p:cNvSpPr txBox="1">
              <a:spLocks noChangeArrowheads="1"/>
            </p:cNvSpPr>
            <p:nvPr/>
          </p:nvSpPr>
          <p:spPr bwMode="auto">
            <a:xfrm>
              <a:off x="2976" y="864"/>
              <a:ext cx="3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.info</a:t>
              </a:r>
            </a:p>
          </p:txBody>
        </p:sp>
        <p:sp>
          <p:nvSpPr>
            <p:cNvPr id="108574" name="Text Box 23"/>
            <p:cNvSpPr txBox="1">
              <a:spLocks noChangeArrowheads="1"/>
            </p:cNvSpPr>
            <p:nvPr/>
          </p:nvSpPr>
          <p:spPr bwMode="auto">
            <a:xfrm>
              <a:off x="4042" y="873"/>
              <a:ext cx="3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.next</a:t>
              </a:r>
            </a:p>
          </p:txBody>
        </p:sp>
        <p:sp>
          <p:nvSpPr>
            <p:cNvPr id="108575" name="Text Box 24"/>
            <p:cNvSpPr txBox="1">
              <a:spLocks noChangeArrowheads="1"/>
            </p:cNvSpPr>
            <p:nvPr/>
          </p:nvSpPr>
          <p:spPr bwMode="auto">
            <a:xfrm>
              <a:off x="2266" y="1017"/>
              <a:ext cx="266" cy="2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[0]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[1]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[2]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[3]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[4]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[5]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[6]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[7]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[8]</a:t>
              </a:r>
            </a:p>
            <a:p>
              <a:pPr marL="0" marR="0" lvl="0" indent="0" algn="l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[9]</a:t>
              </a:r>
            </a:p>
          </p:txBody>
        </p:sp>
        <p:sp>
          <p:nvSpPr>
            <p:cNvPr id="108576" name="Text Box 25"/>
            <p:cNvSpPr txBox="1">
              <a:spLocks noChangeArrowheads="1"/>
            </p:cNvSpPr>
            <p:nvPr/>
          </p:nvSpPr>
          <p:spPr bwMode="auto">
            <a:xfrm>
              <a:off x="2956" y="1161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David</a:t>
              </a:r>
            </a:p>
          </p:txBody>
        </p:sp>
        <p:sp>
          <p:nvSpPr>
            <p:cNvPr id="108577" name="Text Box 26"/>
            <p:cNvSpPr txBox="1">
              <a:spLocks noChangeArrowheads="1"/>
            </p:cNvSpPr>
            <p:nvPr/>
          </p:nvSpPr>
          <p:spPr bwMode="auto">
            <a:xfrm>
              <a:off x="2920" y="1641"/>
              <a:ext cx="5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Miriam</a:t>
              </a:r>
            </a:p>
          </p:txBody>
        </p:sp>
        <p:sp>
          <p:nvSpPr>
            <p:cNvPr id="108578" name="Text Box 27"/>
            <p:cNvSpPr txBox="1">
              <a:spLocks noChangeArrowheads="1"/>
            </p:cNvSpPr>
            <p:nvPr/>
          </p:nvSpPr>
          <p:spPr bwMode="auto">
            <a:xfrm>
              <a:off x="2938" y="216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Joshua</a:t>
              </a:r>
            </a:p>
          </p:txBody>
        </p:sp>
        <p:sp>
          <p:nvSpPr>
            <p:cNvPr id="108579" name="Text Box 28"/>
            <p:cNvSpPr txBox="1">
              <a:spLocks noChangeArrowheads="1"/>
            </p:cNvSpPr>
            <p:nvPr/>
          </p:nvSpPr>
          <p:spPr bwMode="auto">
            <a:xfrm>
              <a:off x="2938" y="2649"/>
              <a:ext cx="4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Robert</a:t>
              </a:r>
            </a:p>
          </p:txBody>
        </p:sp>
        <p:sp>
          <p:nvSpPr>
            <p:cNvPr id="108580" name="Text Box 29"/>
            <p:cNvSpPr txBox="1">
              <a:spLocks noChangeArrowheads="1"/>
            </p:cNvSpPr>
            <p:nvPr/>
          </p:nvSpPr>
          <p:spPr bwMode="auto">
            <a:xfrm>
              <a:off x="2985" y="2937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Leah</a:t>
              </a:r>
            </a:p>
          </p:txBody>
        </p:sp>
        <p:sp>
          <p:nvSpPr>
            <p:cNvPr id="108581" name="Text Box 30"/>
            <p:cNvSpPr txBox="1">
              <a:spLocks noChangeArrowheads="1"/>
            </p:cNvSpPr>
            <p:nvPr/>
          </p:nvSpPr>
          <p:spPr bwMode="auto">
            <a:xfrm>
              <a:off x="4134" y="1017"/>
              <a:ext cx="231" cy="2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4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0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6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8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7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3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9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-1</a:t>
              </a:r>
            </a:p>
          </p:txBody>
        </p:sp>
        <p:sp>
          <p:nvSpPr>
            <p:cNvPr id="108582" name="Text Box 31"/>
            <p:cNvSpPr txBox="1">
              <a:spLocks noChangeArrowheads="1"/>
            </p:cNvSpPr>
            <p:nvPr/>
          </p:nvSpPr>
          <p:spPr bwMode="auto">
            <a:xfrm>
              <a:off x="1066" y="2841"/>
              <a:ext cx="3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list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free</a:t>
              </a:r>
            </a:p>
          </p:txBody>
        </p:sp>
        <p:sp>
          <p:nvSpPr>
            <p:cNvPr id="108583" name="Rectangle 32"/>
            <p:cNvSpPr>
              <a:spLocks noChangeArrowheads="1"/>
            </p:cNvSpPr>
            <p:nvPr/>
          </p:nvSpPr>
          <p:spPr bwMode="auto">
            <a:xfrm>
              <a:off x="1450" y="2889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84" name="Line 33"/>
            <p:cNvSpPr>
              <a:spLocks noChangeShapeType="1"/>
            </p:cNvSpPr>
            <p:nvPr/>
          </p:nvSpPr>
          <p:spPr bwMode="auto">
            <a:xfrm>
              <a:off x="1450" y="303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85" name="Text Box 34"/>
            <p:cNvSpPr txBox="1">
              <a:spLocks noChangeArrowheads="1"/>
            </p:cNvSpPr>
            <p:nvPr/>
          </p:nvSpPr>
          <p:spPr bwMode="auto">
            <a:xfrm>
              <a:off x="1498" y="2841"/>
              <a:ext cx="1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1</a:t>
              </a: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</a:rPr>
                <a:t>5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8553" name="Text Box 40"/>
          <p:cNvSpPr txBox="1">
            <a:spLocks noChangeArrowheads="1"/>
          </p:cNvSpPr>
          <p:nvPr/>
        </p:nvSpPr>
        <p:spPr bwMode="auto">
          <a:xfrm>
            <a:off x="735980" y="5865813"/>
            <a:ext cx="72155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Adding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Eric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What’s easier, add to beginning or end of list?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2290" y="1425248"/>
            <a:ext cx="321434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 to beginning of list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temp = list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 = free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free = nodes[free].next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nodes[list].info = “Eric”</a:t>
            </a:r>
          </a:p>
          <a:p>
            <a:pPr marL="457200" marR="0" lvl="0" indent="-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nodes[list].next = temp</a:t>
            </a:r>
          </a:p>
        </p:txBody>
      </p:sp>
      <p:sp>
        <p:nvSpPr>
          <p:cNvPr id="108551" name="Rectangle 2"/>
          <p:cNvSpPr>
            <a:spLocks noChangeArrowheads="1"/>
          </p:cNvSpPr>
          <p:nvPr/>
        </p:nvSpPr>
        <p:spPr bwMode="auto">
          <a:xfrm>
            <a:off x="312290" y="0"/>
            <a:ext cx="74601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Arial"/>
              </a:rPr>
              <a:t>Linked List as an Array of Records</a:t>
            </a:r>
          </a:p>
        </p:txBody>
      </p:sp>
      <p:sp>
        <p:nvSpPr>
          <p:cNvPr id="4" name="Oval 3"/>
          <p:cNvSpPr/>
          <p:nvPr/>
        </p:nvSpPr>
        <p:spPr>
          <a:xfrm>
            <a:off x="573315" y="4295139"/>
            <a:ext cx="958396" cy="432789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After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5302726" y="1993619"/>
            <a:ext cx="5725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10848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31AB2-A196-4917-9C65-0F17C356F3F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57452" y="0"/>
            <a:ext cx="790434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Arial"/>
              </a:rPr>
              <a:t>Linked List as an Array of Records</a:t>
            </a: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1219200" y="2057400"/>
            <a:ext cx="28829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protected class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NodeType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char data;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next;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public class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ListType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NodeType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nodes[5];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first;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ListType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list = new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ListType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();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57453" y="1559165"/>
            <a:ext cx="33332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linked list in static storage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5654675" y="2376488"/>
            <a:ext cx="838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flipV="1">
            <a:off x="5654675" y="3200400"/>
            <a:ext cx="16605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 flipV="1">
            <a:off x="5654675" y="3505200"/>
            <a:ext cx="16605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5654675" y="3748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flipV="1">
            <a:off x="5654675" y="2895600"/>
            <a:ext cx="16605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 flipV="1">
            <a:off x="5654675" y="2590800"/>
            <a:ext cx="16605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4343400" y="2057400"/>
            <a:ext cx="8620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.nodes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5257800" y="2286000"/>
            <a:ext cx="4222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[0]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[1]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[2]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[3]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[4]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5867400" y="2286000"/>
            <a:ext cx="3302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6492875" y="2381585"/>
            <a:ext cx="838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6705600" y="2286000"/>
            <a:ext cx="354013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-1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  <a:p>
            <a:pPr marL="0" marR="0" lvl="0" indent="0" algn="l" defTabSz="914400" rtl="0" eaLnBrk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4724400" y="3810000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.first</a:t>
            </a: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4419600" y="21336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7" name="Rectangle 44"/>
          <p:cNvSpPr>
            <a:spLocks noChangeArrowheads="1"/>
          </p:cNvSpPr>
          <p:nvPr/>
        </p:nvSpPr>
        <p:spPr bwMode="auto">
          <a:xfrm>
            <a:off x="4419600" y="17526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68" name="Text Box 45"/>
          <p:cNvSpPr txBox="1">
            <a:spLocks noChangeArrowheads="1"/>
          </p:cNvSpPr>
          <p:nvPr/>
        </p:nvSpPr>
        <p:spPr bwMode="auto">
          <a:xfrm>
            <a:off x="3886200" y="1752600"/>
            <a:ext cx="49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</a:t>
            </a:r>
          </a:p>
        </p:txBody>
      </p:sp>
      <p:sp>
        <p:nvSpPr>
          <p:cNvPr id="104469" name="Line 46"/>
          <p:cNvSpPr>
            <a:spLocks noChangeShapeType="1"/>
          </p:cNvSpPr>
          <p:nvPr/>
        </p:nvSpPr>
        <p:spPr bwMode="auto">
          <a:xfrm>
            <a:off x="4572000" y="1905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83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E9A-39A1-4306-B167-C7E96FF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6" y="191614"/>
            <a:ext cx="8229601" cy="866842"/>
          </a:xfrm>
        </p:spPr>
        <p:txBody>
          <a:bodyPr>
            <a:normAutofit/>
          </a:bodyPr>
          <a:lstStyle/>
          <a:p>
            <a:r>
              <a:rPr lang="en-US" sz="4000" dirty="0"/>
              <a:t>Variables vs. Reference Variables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1AB943B-512B-46FD-88DA-EEAF8457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65" y="1159728"/>
            <a:ext cx="6873025" cy="59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Variable vs. Reference Variable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35210393"/>
              </p:ext>
            </p:extLst>
          </p:nvPr>
        </p:nvGraphicFramePr>
        <p:xfrm>
          <a:off x="7196943" y="2826890"/>
          <a:ext cx="688482" cy="264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ED021B-2A96-4AE5-B00A-3F26F945D5C0}"/>
              </a:ext>
            </a:extLst>
          </p:cNvPr>
          <p:cNvSpPr txBox="1"/>
          <p:nvPr/>
        </p:nvSpPr>
        <p:spPr>
          <a:xfrm>
            <a:off x="7144727" y="2468812"/>
            <a:ext cx="11242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My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344" y="2185039"/>
            <a:ext cx="5115639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506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E9A-39A1-4306-B167-C7E96FF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6" y="191614"/>
            <a:ext cx="8229601" cy="866842"/>
          </a:xfrm>
        </p:spPr>
        <p:txBody>
          <a:bodyPr>
            <a:normAutofit/>
          </a:bodyPr>
          <a:lstStyle/>
          <a:p>
            <a:r>
              <a:rPr lang="en-US" sz="4000" dirty="0"/>
              <a:t>Variables vs. Reference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45" y="1233055"/>
            <a:ext cx="6064792" cy="52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863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E9A-39A1-4306-B167-C7E96FF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6" y="191614"/>
            <a:ext cx="8229601" cy="866842"/>
          </a:xfrm>
        </p:spPr>
        <p:txBody>
          <a:bodyPr>
            <a:normAutofit/>
          </a:bodyPr>
          <a:lstStyle/>
          <a:p>
            <a:r>
              <a:rPr lang="en-US" sz="4000" dirty="0"/>
              <a:t>Linked Nodes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1AB943B-512B-46FD-88DA-EEAF8457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66" y="1159727"/>
            <a:ext cx="4134044" cy="407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28575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</a:rPr>
              <a:t>Noncontiguous dynamic structures</a:t>
            </a:r>
          </a:p>
          <a:p>
            <a:pPr lvl="1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defRPr/>
            </a:pPr>
            <a:r>
              <a:rPr lang="en-US" sz="2000" dirty="0">
                <a:solidFill>
                  <a:srgbClr val="000000"/>
                </a:solidFill>
              </a:rPr>
              <a:t>Expand and contrast at runtime during every Insert/Delete operation</a:t>
            </a:r>
          </a:p>
          <a:p>
            <a:pPr marL="400050" indent="-28575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</a:rPr>
              <a:t>Memory frugal</a:t>
            </a:r>
          </a:p>
          <a:p>
            <a:pPr lvl="1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defRPr/>
            </a:pPr>
            <a:r>
              <a:rPr lang="en-US" sz="2000" dirty="0">
                <a:solidFill>
                  <a:srgbClr val="000000"/>
                </a:solidFill>
              </a:rPr>
              <a:t>Never assigned more memory than they need</a:t>
            </a:r>
          </a:p>
        </p:txBody>
      </p:sp>
      <p:pic>
        <p:nvPicPr>
          <p:cNvPr id="4" name="An illustration represents linked nodes comprising of 2 nodes linked together. Each node has a data and a next. The data parts point to an object in a bag. A next part point to the next node.&#10;&#10;Picture 2" descr="An illustration represents linked nodes comprising of 2 nodes linked together. Each node has a data and a next. The data parts point to an object in a bag. A next part point to the next nod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7490" y="1159727"/>
            <a:ext cx="3845203" cy="1296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01" y="4561705"/>
            <a:ext cx="7549018" cy="17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931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DDB2-E071-42F5-AB51-91BFBD7C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Noncontiguous Structures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901DE-F09A-461E-B924-81FBAE55A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66" y="1071719"/>
            <a:ext cx="8339190" cy="181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not require contiguous (sequential) memory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Client needs not specify the maximum number of nodes to be stored in the structure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They can utilize fragmented memory</a:t>
            </a: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761F2C13-8ABE-4B7C-ABB8-75907BA8E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9143" y="2783280"/>
            <a:ext cx="2386013" cy="2800350"/>
            <a:chOff x="4545" y="6186"/>
            <a:chExt cx="2926" cy="4167"/>
          </a:xfrm>
        </p:grpSpPr>
        <p:sp>
          <p:nvSpPr>
            <p:cNvPr id="6" name="AutoShape 25">
              <a:extLst>
                <a:ext uri="{FF2B5EF4-FFF2-40B4-BE49-F238E27FC236}">
                  <a16:creationId xmlns:a16="http://schemas.microsoft.com/office/drawing/2014/main" id="{CD6A4DA1-061C-4E4D-9A56-F1267201D6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" y="6186"/>
              <a:ext cx="2926" cy="4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 Box 26">
              <a:extLst>
                <a:ext uri="{FF2B5EF4-FFF2-40B4-BE49-F238E27FC236}">
                  <a16:creationId xmlns:a16="http://schemas.microsoft.com/office/drawing/2014/main" id="{93C67487-4603-4B68-9258-DA342E8E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6572"/>
              <a:ext cx="1650" cy="9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Application A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 Box 27">
              <a:extLst>
                <a:ext uri="{FF2B5EF4-FFF2-40B4-BE49-F238E27FC236}">
                  <a16:creationId xmlns:a16="http://schemas.microsoft.com/office/drawing/2014/main" id="{BD671098-5C03-4C3C-B542-1E6F28D1D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7498"/>
              <a:ext cx="1650" cy="5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20 Kbytes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F30AB24E-C4F7-44B7-928B-BEBB21B2A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8012"/>
              <a:ext cx="1650" cy="65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Application B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29">
              <a:extLst>
                <a:ext uri="{FF2B5EF4-FFF2-40B4-BE49-F238E27FC236}">
                  <a16:creationId xmlns:a16="http://schemas.microsoft.com/office/drawing/2014/main" id="{846855A4-E212-4C13-A2A1-29BACC07F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8668"/>
              <a:ext cx="1650" cy="5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20 Kbytes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6FAB92AA-4348-417D-9BE1-9B7D02F65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9195"/>
              <a:ext cx="1650" cy="5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Application C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31">
              <a:extLst>
                <a:ext uri="{FF2B5EF4-FFF2-40B4-BE49-F238E27FC236}">
                  <a16:creationId xmlns:a16="http://schemas.microsoft.com/office/drawing/2014/main" id="{36CD19EF-BF63-47C8-B7E4-7BAFEE262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6186"/>
              <a:ext cx="2688" cy="46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Fragmented RAM Memory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C77CBCA9-A9E1-4134-B95E-19E001EFB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" y="7381"/>
              <a:ext cx="913" cy="49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t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Unused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AutoShape 33">
              <a:extLst>
                <a:ext uri="{FF2B5EF4-FFF2-40B4-BE49-F238E27FC236}">
                  <a16:creationId xmlns:a16="http://schemas.microsoft.com/office/drawing/2014/main" id="{5367C442-F7C3-4805-B4B6-69EB8CEA8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" y="7517"/>
              <a:ext cx="119" cy="4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AutoShape 34">
              <a:extLst>
                <a:ext uri="{FF2B5EF4-FFF2-40B4-BE49-F238E27FC236}">
                  <a16:creationId xmlns:a16="http://schemas.microsoft.com/office/drawing/2014/main" id="{F305F570-B6A9-4D20-9B47-233C53AF1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" y="8674"/>
              <a:ext cx="106" cy="489"/>
            </a:xfrm>
            <a:prstGeom prst="rightBrace">
              <a:avLst>
                <a:gd name="adj1" fmla="val 3844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35">
              <a:extLst>
                <a:ext uri="{FF2B5EF4-FFF2-40B4-BE49-F238E27FC236}">
                  <a16:creationId xmlns:a16="http://schemas.microsoft.com/office/drawing/2014/main" id="{315918EF-FA7E-41DF-BA86-B6A3331C2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" y="9774"/>
              <a:ext cx="1650" cy="5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20 Kbytes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36">
              <a:extLst>
                <a:ext uri="{FF2B5EF4-FFF2-40B4-BE49-F238E27FC236}">
                  <a16:creationId xmlns:a16="http://schemas.microsoft.com/office/drawing/2014/main" id="{8D892491-57D8-4A1E-8D79-B1C45CD92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8" y="9774"/>
              <a:ext cx="119" cy="540"/>
            </a:xfrm>
            <a:prstGeom prst="rightBrace">
              <a:avLst>
                <a:gd name="adj1" fmla="val 3781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37">
              <a:extLst>
                <a:ext uri="{FF2B5EF4-FFF2-40B4-BE49-F238E27FC236}">
                  <a16:creationId xmlns:a16="http://schemas.microsoft.com/office/drawing/2014/main" id="{38ACEBD2-B4B9-42DC-BAE6-FFF648670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" y="8526"/>
              <a:ext cx="913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t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Unused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38">
              <a:extLst>
                <a:ext uri="{FF2B5EF4-FFF2-40B4-BE49-F238E27FC236}">
                  <a16:creationId xmlns:a16="http://schemas.microsoft.com/office/drawing/2014/main" id="{89B37960-22CD-417D-87DD-CE2D0FA2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9" y="9683"/>
              <a:ext cx="912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t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Unused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Line 39">
            <a:extLst>
              <a:ext uri="{FF2B5EF4-FFF2-40B4-BE49-F238E27FC236}">
                <a16:creationId xmlns:a16="http://schemas.microsoft.com/office/drawing/2014/main" id="{BB9B2418-A9C8-4E31-B151-2C3E89A01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493" y="3205555"/>
            <a:ext cx="1660525" cy="592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40">
            <a:extLst>
              <a:ext uri="{FF2B5EF4-FFF2-40B4-BE49-F238E27FC236}">
                <a16:creationId xmlns:a16="http://schemas.microsoft.com/office/drawing/2014/main" id="{9883214E-A9BA-4767-80ED-69A52D400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5781" y="3205555"/>
            <a:ext cx="1631950" cy="137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41">
            <a:extLst>
              <a:ext uri="{FF2B5EF4-FFF2-40B4-BE49-F238E27FC236}">
                <a16:creationId xmlns:a16="http://schemas.microsoft.com/office/drawing/2014/main" id="{57C6FB86-AE2C-45E2-A78A-554A55E71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0068" y="3205555"/>
            <a:ext cx="1631950" cy="2152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ED021B-2A96-4AE5-B00A-3F26F945D5C0}"/>
              </a:ext>
            </a:extLst>
          </p:cNvPr>
          <p:cNvSpPr txBox="1"/>
          <p:nvPr/>
        </p:nvSpPr>
        <p:spPr>
          <a:xfrm>
            <a:off x="936912" y="2888796"/>
            <a:ext cx="140519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Unused memory</a:t>
            </a:r>
          </a:p>
        </p:txBody>
      </p:sp>
    </p:spTree>
    <p:extLst>
      <p:ext uri="{BB962C8B-B14F-4D97-AF65-F5344CB8AC3E}">
        <p14:creationId xmlns:p14="http://schemas.microsoft.com/office/powerpoint/2010/main" val="8179532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E9A-39A1-4306-B167-C7E96FF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6" y="191614"/>
            <a:ext cx="8229601" cy="866842"/>
          </a:xfrm>
        </p:spPr>
        <p:txBody>
          <a:bodyPr>
            <a:normAutofit/>
          </a:bodyPr>
          <a:lstStyle/>
          <a:p>
            <a:r>
              <a:rPr lang="en-US" sz="4000" dirty="0"/>
              <a:t>Linked Data Characteristics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1AB943B-512B-46FD-88DA-EEAF8457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66" y="1273627"/>
            <a:ext cx="8068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Linked Data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Every node has a field that is a node reference, called a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field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Every node’s address is stored in at least one other node (except perhaps the unique first node)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The link fields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locate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and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order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the nodes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5815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262655" y="204536"/>
            <a:ext cx="8513565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Beginning a Chain of Nodes</a:t>
            </a:r>
          </a:p>
        </p:txBody>
      </p:sp>
      <p:pic>
        <p:nvPicPr>
          <p:cNvPr id="92" name="A diagram illustrates the steps before and after adding a new node.&#10;&#10;Picture 1" descr="A diagram illustrates the steps before and after adding a new node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782" y="1715165"/>
            <a:ext cx="8408438" cy="24624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7901DE-F09A-461E-B924-81FBAE55A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0" y="4696691"/>
            <a:ext cx="8339190" cy="108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Adding a new node</a:t>
            </a:r>
          </a:p>
          <a:p>
            <a:pPr indent="-285750" eaLnBrk="1" hangingPunct="1"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Where should the new node being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added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2752</Words>
  <Application>Microsoft Office PowerPoint</Application>
  <PresentationFormat>On-screen Show (4:3)</PresentationFormat>
  <Paragraphs>580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Courier New</vt:lpstr>
      <vt:lpstr>Helvetica</vt:lpstr>
      <vt:lpstr>Menlo</vt:lpstr>
      <vt:lpstr>Times New Roman</vt:lpstr>
      <vt:lpstr>Verdana</vt:lpstr>
      <vt:lpstr>Wingdings</vt:lpstr>
      <vt:lpstr>508 Lecture</vt:lpstr>
      <vt:lpstr>2_508 Lecture</vt:lpstr>
      <vt:lpstr>Module 5</vt:lpstr>
      <vt:lpstr>Video Notes</vt:lpstr>
      <vt:lpstr>Array Implementation Challenges</vt:lpstr>
      <vt:lpstr>Variables vs. Reference Variables</vt:lpstr>
      <vt:lpstr>Variables vs. Reference Variables</vt:lpstr>
      <vt:lpstr>Linked Nodes</vt:lpstr>
      <vt:lpstr>Noncontiguous Structures </vt:lpstr>
      <vt:lpstr>Linked Data Characteristics</vt:lpstr>
      <vt:lpstr>Beginning a Chain of Nodes</vt:lpstr>
      <vt:lpstr>Beginning a Chain of Nodes</vt:lpstr>
      <vt:lpstr>Forming a Chain by Adding to Its Beginning</vt:lpstr>
      <vt:lpstr>The Private Class Node</vt:lpstr>
      <vt:lpstr>Class LinkedBag (1 of 2)</vt:lpstr>
      <vt:lpstr>Class LinkedBag (2 of 2)</vt:lpstr>
      <vt:lpstr>Beginning a Chain of Nodes</vt:lpstr>
      <vt:lpstr>Method toArray</vt:lpstr>
      <vt:lpstr>Test Program </vt:lpstr>
      <vt:lpstr>Method getFrequencyOf</vt:lpstr>
      <vt:lpstr>Method contains</vt:lpstr>
      <vt:lpstr>Removing an Item</vt:lpstr>
      <vt:lpstr>Method remove</vt:lpstr>
      <vt:lpstr>Method remove</vt:lpstr>
      <vt:lpstr>Using a Chain (Linked Data)</vt:lpstr>
      <vt:lpstr>Activity | Tutorials</vt:lpstr>
      <vt:lpstr>Other Types of Linked Lists</vt:lpstr>
      <vt:lpstr>Sorted Singly Linked List Algorithms</vt:lpstr>
      <vt:lpstr>Circular Singly Linked List</vt:lpstr>
      <vt:lpstr>PowerPoint Presentation</vt:lpstr>
      <vt:lpstr>PowerPoint Presentation</vt:lpstr>
      <vt:lpstr>PowerPoint Presentation</vt:lpstr>
      <vt:lpstr>PowerPoint Presentation</vt:lpstr>
      <vt:lpstr>Linked List as an Array of Records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228</cp:revision>
  <dcterms:modified xsi:type="dcterms:W3CDTF">2021-08-31T22:24:48Z</dcterms:modified>
</cp:coreProperties>
</file>