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468" r:id="rId3"/>
    <p:sldId id="263" r:id="rId4"/>
    <p:sldId id="262" r:id="rId5"/>
    <p:sldId id="415" r:id="rId6"/>
    <p:sldId id="416" r:id="rId7"/>
    <p:sldId id="417" r:id="rId8"/>
    <p:sldId id="339" r:id="rId9"/>
    <p:sldId id="341" r:id="rId10"/>
    <p:sldId id="342" r:id="rId11"/>
    <p:sldId id="450" r:id="rId12"/>
    <p:sldId id="340" r:id="rId13"/>
    <p:sldId id="343" r:id="rId14"/>
    <p:sldId id="346" r:id="rId15"/>
    <p:sldId id="348" r:id="rId16"/>
    <p:sldId id="466" r:id="rId17"/>
    <p:sldId id="467" r:id="rId18"/>
    <p:sldId id="350" r:id="rId19"/>
    <p:sldId id="349" r:id="rId20"/>
    <p:sldId id="359" r:id="rId21"/>
    <p:sldId id="358" r:id="rId22"/>
    <p:sldId id="360" r:id="rId23"/>
    <p:sldId id="410" r:id="rId24"/>
    <p:sldId id="411" r:id="rId25"/>
    <p:sldId id="387" r:id="rId26"/>
    <p:sldId id="459" r:id="rId27"/>
    <p:sldId id="398" r:id="rId28"/>
    <p:sldId id="400" r:id="rId29"/>
    <p:sldId id="457" r:id="rId30"/>
    <p:sldId id="458" r:id="rId31"/>
    <p:sldId id="455" r:id="rId32"/>
    <p:sldId id="399" r:id="rId33"/>
    <p:sldId id="401" r:id="rId34"/>
    <p:sldId id="406" r:id="rId35"/>
    <p:sldId id="462" r:id="rId36"/>
    <p:sldId id="408" r:id="rId37"/>
    <p:sldId id="433" r:id="rId38"/>
    <p:sldId id="435" r:id="rId39"/>
    <p:sldId id="437" r:id="rId40"/>
    <p:sldId id="438" r:id="rId41"/>
    <p:sldId id="431" r:id="rId42"/>
    <p:sldId id="381" r:id="rId43"/>
    <p:sldId id="383" r:id="rId44"/>
    <p:sldId id="384" r:id="rId45"/>
    <p:sldId id="385" r:id="rId4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DDDDDD"/>
              </a:solidFill>
              <a:prstDash val="solid"/>
              <a:miter lim="400000"/>
            </a:ln>
          </a:top>
          <a:bottom>
            <a:ln w="12700" cap="flat">
              <a:solidFill>
                <a:srgbClr val="DDDDDD"/>
              </a:solidFill>
              <a:prstDash val="solid"/>
              <a:miter lim="400000"/>
            </a:ln>
          </a:bottom>
          <a:insideH>
            <a:ln w="12700" cap="flat">
              <a:solidFill>
                <a:srgbClr val="DDDDDD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 autoAdjust="0"/>
    <p:restoredTop sz="81725" autoAdjust="0"/>
  </p:normalViewPr>
  <p:slideViewPr>
    <p:cSldViewPr snapToGrid="0">
      <p:cViewPr varScale="1">
        <p:scale>
          <a:sx n="78" d="100"/>
          <a:sy n="78" d="100"/>
        </p:scale>
        <p:origin x="3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final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2905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to come</a:t>
            </a:r>
          </a:p>
        </p:txBody>
      </p:sp>
    </p:spTree>
    <p:extLst>
      <p:ext uri="{BB962C8B-B14F-4D97-AF65-F5344CB8AC3E}">
        <p14:creationId xmlns:p14="http://schemas.microsoft.com/office/powerpoint/2010/main" val="338496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learn more about what a </a:t>
            </a:r>
            <a:r>
              <a:rPr lang="en-US" b="1" dirty="0"/>
              <a:t>heap </a:t>
            </a:r>
            <a:r>
              <a:rPr lang="en-US" b="0" dirty="0"/>
              <a:t>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94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need to think about due</a:t>
            </a:r>
            <a:r>
              <a:rPr lang="en-US" baseline="0" dirty="0"/>
              <a:t>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including a </a:t>
            </a:r>
            <a:r>
              <a:rPr lang="en-US" dirty="0" err="1"/>
              <a:t>lastNode</a:t>
            </a:r>
            <a:r>
              <a:rPr lang="en-US" dirty="0"/>
              <a:t>, implementation</a:t>
            </a:r>
            <a:r>
              <a:rPr lang="en-US" baseline="0" dirty="0"/>
              <a:t> becomes much easier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happen if we don’t do not utilize a </a:t>
            </a:r>
            <a:r>
              <a:rPr lang="en-US" baseline="0" dirty="0" err="1"/>
              <a:t>lastNode</a:t>
            </a:r>
            <a:r>
              <a:rPr lang="en-US" baseline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4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addition to our implementation</a:t>
            </a:r>
            <a:r>
              <a:rPr lang="en-US" baseline="0" dirty="0"/>
              <a:t> - </a:t>
            </a:r>
            <a:r>
              <a:rPr lang="en-US" baseline="0" dirty="0" err="1"/>
              <a:t>lastNode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2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should a circular array be used?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</a:t>
            </a:r>
            <a:r>
              <a:rPr lang="en-US" baseline="0" dirty="0"/>
              <a:t> this scenario, </a:t>
            </a:r>
            <a:r>
              <a:rPr lang="en-US" b="1" baseline="0" dirty="0"/>
              <a:t>no point to expand </a:t>
            </a:r>
            <a:r>
              <a:rPr lang="en-US" baseline="0" dirty="0"/>
              <a:t>the array just yet! (45 available nodes still)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Circular vs. “linear” array?</a:t>
            </a:r>
          </a:p>
        </p:txBody>
      </p:sp>
    </p:spTree>
    <p:extLst>
      <p:ext uri="{BB962C8B-B14F-4D97-AF65-F5344CB8AC3E}">
        <p14:creationId xmlns:p14="http://schemas.microsoft.com/office/powerpoint/2010/main" val="103185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doubling the size, be mindful that we are using</a:t>
            </a:r>
            <a:r>
              <a:rPr lang="en-US" baseline="0" dirty="0"/>
              <a:t> a circular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we</a:t>
            </a:r>
            <a:r>
              <a:rPr lang="en-US" baseline="0" dirty="0"/>
              <a:t> mean by circular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Queue is an</a:t>
            </a:r>
            <a:r>
              <a:rPr lang="en-US" baseline="0" dirty="0"/>
              <a:t> interface in the Java Standard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22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/>
              <a:t>Removing the front of a </a:t>
            </a:r>
            <a:r>
              <a:rPr lang="en-US" sz="1200" b="0" dirty="0" err="1"/>
              <a:t>deque</a:t>
            </a:r>
            <a:r>
              <a:rPr lang="en-US" sz="1200" b="0" dirty="0"/>
              <a:t> containing at least two entries</a:t>
            </a:r>
          </a:p>
        </p:txBody>
      </p:sp>
    </p:spTree>
    <p:extLst>
      <p:ext uri="{BB962C8B-B14F-4D97-AF65-F5344CB8AC3E}">
        <p14:creationId xmlns:p14="http://schemas.microsoft.com/office/powerpoint/2010/main" val="121188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C7867-A298-4CC7-B91A-ECC57409CE22}" type="datetime1">
              <a:rPr lang="en-US"/>
              <a:pPr/>
              <a:t>9/12/2021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7271-F3EF-4CCF-A8F6-3DA314AF0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7a-adt-queue" TargetMode="External"/><Relationship Id="rId7" Type="http://schemas.openxmlformats.org/officeDocument/2006/relationships/hyperlink" Target="https://mediaplayer.pearsoncmg.com/assets/secs-vn-ch08c-other-queue-implem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player.pearsoncmg.com/assets/secs-vn-ch08b-array-queue" TargetMode="External"/><Relationship Id="rId5" Type="http://schemas.openxmlformats.org/officeDocument/2006/relationships/hyperlink" Target="https://mediaplayer.pearsoncmg.com/assets/secs-vn-ch08a-linked-queue" TargetMode="External"/><Relationship Id="rId4" Type="http://schemas.openxmlformats.org/officeDocument/2006/relationships/hyperlink" Target="https://mediaplayer.pearsoncmg.com/assets/secs-vn-ch07b-adts-dequeue-and-priority-queu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79413" y="162560"/>
            <a:ext cx="8513234" cy="8160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US" sz="3600" dirty="0"/>
              <a:t>Module 8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982832" y="2991656"/>
            <a:ext cx="3909815" cy="1354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2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400" dirty="0"/>
              <a:t>Queues, Deques, </a:t>
            </a:r>
            <a:r>
              <a:rPr lang="en-US" sz="2400" dirty="0"/>
              <a:t>&amp;</a:t>
            </a:r>
            <a:r>
              <a:rPr sz="2400" dirty="0"/>
              <a:t> Priority Queues</a:t>
            </a:r>
            <a:r>
              <a:rPr lang="en-US" sz="2400" dirty="0"/>
              <a:t>; Implementations</a:t>
            </a:r>
          </a:p>
          <a:p>
            <a:endParaRPr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408223" y="120129"/>
            <a:ext cx="8513565" cy="807816"/>
          </a:xfrm>
          <a:prstGeom prst="rect">
            <a:avLst/>
          </a:prstGeom>
        </p:spPr>
        <p:txBody>
          <a:bodyPr>
            <a:noAutofit/>
          </a:bodyPr>
          <a:lstStyle>
            <a:lvl1pPr defTabSz="448055">
              <a:defRPr sz="2156"/>
            </a:lvl1pPr>
          </a:lstStyle>
          <a:p>
            <a:r>
              <a:rPr sz="4000" dirty="0"/>
              <a:t>Adding </a:t>
            </a:r>
            <a:r>
              <a:rPr lang="en-US" sz="4000" dirty="0"/>
              <a:t>N</a:t>
            </a:r>
            <a:r>
              <a:rPr sz="4000" dirty="0"/>
              <a:t>ew </a:t>
            </a:r>
            <a:r>
              <a:rPr lang="en-US" sz="4000" dirty="0"/>
              <a:t>N</a:t>
            </a:r>
            <a:r>
              <a:rPr sz="4000" dirty="0"/>
              <a:t>ode to </a:t>
            </a:r>
            <a:r>
              <a:rPr lang="en-US" sz="4000" dirty="0"/>
              <a:t>E</a:t>
            </a:r>
            <a:r>
              <a:rPr sz="4000" dirty="0"/>
              <a:t>nd</a:t>
            </a:r>
            <a:r>
              <a:rPr lang="en-US" sz="4000" dirty="0"/>
              <a:t> of Queue</a:t>
            </a:r>
            <a:r>
              <a:rPr sz="4000" dirty="0"/>
              <a:t> </a:t>
            </a:r>
          </a:p>
        </p:txBody>
      </p:sp>
      <p:pic>
        <p:nvPicPr>
          <p:cNvPr id="64" name="Before adding a new node.&#10;&#10;Picture 2" descr="Before adding a new nod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80" y="998262"/>
            <a:ext cx="3050309" cy="1483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While adding a new node." descr="While adding a new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880" y="2570630"/>
            <a:ext cx="5915829" cy="1563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After adding a new node.&#10;&#10;Picture 2" descr="After adding a new node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5880" y="4274735"/>
            <a:ext cx="5023130" cy="1532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 noGrp="1"/>
          </p:cNvSpPr>
          <p:nvPr>
            <p:ph type="title"/>
          </p:nvPr>
        </p:nvSpPr>
        <p:spPr>
          <a:xfrm>
            <a:off x="399708" y="-1"/>
            <a:ext cx="8363292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rPr lang="en-US" sz="4000" dirty="0"/>
              <a:t>R</a:t>
            </a:r>
            <a:r>
              <a:rPr sz="4000" dirty="0"/>
              <a:t>emoving </a:t>
            </a:r>
            <a:r>
              <a:rPr lang="en-US" sz="4000" dirty="0"/>
              <a:t>E</a:t>
            </a:r>
            <a:r>
              <a:rPr sz="4000" dirty="0"/>
              <a:t>ntry at </a:t>
            </a:r>
            <a:r>
              <a:rPr lang="en-US" sz="4000" dirty="0"/>
              <a:t>F</a:t>
            </a:r>
            <a:r>
              <a:rPr sz="4000" dirty="0"/>
              <a:t>ront of a </a:t>
            </a:r>
            <a:r>
              <a:rPr lang="en-US" sz="4000" dirty="0"/>
              <a:t>Q</a:t>
            </a:r>
            <a:r>
              <a:rPr sz="4000" dirty="0"/>
              <a:t>ueue</a:t>
            </a:r>
          </a:p>
        </p:txBody>
      </p:sp>
      <p:pic>
        <p:nvPicPr>
          <p:cNvPr id="78" name="Two diagram represents removing a node from lists. A queue of more than one entry.&#10;&#10;Picture 2" descr="Two diagram represents removing a node from lists. A queue of more than one entr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051" y="956543"/>
            <a:ext cx="7421428" cy="2173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Two diagram represents removing a node from lists. After removing the entry at the queue’s front.&#10;&#10;Picture 2" descr="Two diagram represents removing a node from lists. After removing the entry at the queue’s front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051" y="3235075"/>
            <a:ext cx="7504977" cy="22407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9015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255259" y="64065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Queue | </a:t>
            </a:r>
            <a:r>
              <a:rPr sz="4000" dirty="0"/>
              <a:t>Linked Implementation</a:t>
            </a:r>
          </a:p>
        </p:txBody>
      </p:sp>
      <p:sp>
        <p:nvSpPr>
          <p:cNvPr id="55" name="/** A class that implements a queue of objects by using…"/>
          <p:cNvSpPr txBox="1"/>
          <p:nvPr/>
        </p:nvSpPr>
        <p:spPr>
          <a:xfrm>
            <a:off x="583752" y="1064079"/>
            <a:ext cx="5799021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sym typeface="Helvetica"/>
              </a:rPr>
              <a:t> </a:t>
            </a:r>
            <a:r>
              <a:rPr dirty="0"/>
              <a:t>A class that implements a queue of objects by using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a chain of linked nodes that has both head and tail references.</a:t>
            </a:r>
            <a:r>
              <a:rPr dirty="0">
                <a:solidFill>
                  <a:srgbClr val="000000"/>
                </a:solidFill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LinkedQueue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QueueInterface</a:t>
            </a:r>
            <a:r>
              <a:rPr dirty="0"/>
              <a:t>&lt;T&gt;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References node at front of queue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</a:t>
            </a:r>
            <a:r>
              <a:rPr dirty="0" err="1">
                <a:solidFill>
                  <a:srgbClr val="000000"/>
                </a:solidFill>
              </a:rPr>
              <a:t>lastNode</a:t>
            </a:r>
            <a:r>
              <a:rPr dirty="0">
                <a:solidFill>
                  <a:srgbClr val="000000"/>
                </a:solidFill>
              </a:rPr>
              <a:t>;  </a:t>
            </a:r>
            <a:r>
              <a:rPr dirty="0"/>
              <a:t>// References node at back of queue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	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LinkedQueue</a:t>
            </a:r>
            <a:r>
              <a:rPr dirty="0"/>
              <a:t>()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firstNode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lastNode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queue operations go here. &gt;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sym typeface="Helvetica"/>
            </a:endParaRPr>
          </a:p>
          <a:p>
            <a:pPr lvl="2" indent="457200"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 of the inner class Node goes here. &gt;</a:t>
            </a: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LinkedQueue</a:t>
            </a:r>
            <a:endParaRPr dirty="0">
              <a:solidFill>
                <a:srgbClr val="000000"/>
              </a:solidFill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 noGrp="1"/>
          </p:cNvSpPr>
          <p:nvPr>
            <p:ph type="title"/>
          </p:nvPr>
        </p:nvSpPr>
        <p:spPr>
          <a:xfrm>
            <a:off x="315217" y="12230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rPr lang="en-US" dirty="0"/>
              <a:t>Queue | </a:t>
            </a:r>
            <a:r>
              <a:rPr dirty="0"/>
              <a:t>Linked Implementation</a:t>
            </a:r>
          </a:p>
        </p:txBody>
      </p:sp>
      <p:sp>
        <p:nvSpPr>
          <p:cNvPr id="6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5640756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sz="1800" b="0" dirty="0"/>
              <a:t> Performance is O(1)</a:t>
            </a:r>
          </a:p>
        </p:txBody>
      </p:sp>
      <p:sp>
        <p:nvSpPr>
          <p:cNvPr id="70" name="public void enqueue(T newEntry)…"/>
          <p:cNvSpPr txBox="1"/>
          <p:nvPr/>
        </p:nvSpPr>
        <p:spPr>
          <a:xfrm>
            <a:off x="695086" y="1224055"/>
            <a:ext cx="4316244" cy="280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enqueue</a:t>
            </a:r>
            <a:r>
              <a:rPr sz="1600" dirty="0"/>
              <a:t>(T </a:t>
            </a:r>
            <a:r>
              <a:rPr sz="1600" dirty="0" err="1"/>
              <a:t>newEntry</a:t>
            </a:r>
            <a:r>
              <a:rPr sz="1600" dirty="0"/>
              <a:t>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Node </a:t>
            </a:r>
            <a:r>
              <a:rPr sz="1600" dirty="0" err="1"/>
              <a:t>newNode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Node(</a:t>
            </a:r>
            <a:r>
              <a:rPr sz="1600" dirty="0" err="1"/>
              <a:t>newEntry</a:t>
            </a:r>
            <a:r>
              <a:rPr sz="1600" dirty="0"/>
              <a:t>,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isEmpty</a:t>
            </a:r>
            <a:r>
              <a:rPr sz="1600" dirty="0"/>
              <a:t>())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 err="1"/>
              <a:t>newNode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lastNode.setNextNode</a:t>
            </a:r>
            <a:r>
              <a:rPr sz="1600" dirty="0"/>
              <a:t>(</a:t>
            </a:r>
            <a:r>
              <a:rPr sz="1600" dirty="0" err="1"/>
              <a:t>newNode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 err="1"/>
              <a:t>newNode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enqueue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xfrm>
            <a:off x="272732" y="16566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rPr lang="en-US" dirty="0"/>
              <a:t>Queue | </a:t>
            </a:r>
            <a:r>
              <a:rPr dirty="0"/>
              <a:t>Linked Implementation</a:t>
            </a:r>
          </a:p>
        </p:txBody>
      </p:sp>
      <p:sp>
        <p:nvSpPr>
          <p:cNvPr id="82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1800" b="0" dirty="0"/>
              <a:t>Removing the front entry</a:t>
            </a:r>
          </a:p>
        </p:txBody>
      </p:sp>
      <p:sp>
        <p:nvSpPr>
          <p:cNvPr id="83" name="public T dequeue()…"/>
          <p:cNvSpPr txBox="1"/>
          <p:nvPr/>
        </p:nvSpPr>
        <p:spPr>
          <a:xfrm>
            <a:off x="457200" y="1401972"/>
            <a:ext cx="556017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</a:t>
            </a:r>
            <a:r>
              <a:rPr sz="1600" dirty="0" err="1"/>
              <a:t>dequeue</a:t>
            </a:r>
            <a:r>
              <a:rPr sz="1600" dirty="0"/>
              <a:t>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T front = </a:t>
            </a:r>
            <a:r>
              <a:rPr sz="1600" dirty="0" err="1">
                <a:solidFill>
                  <a:srgbClr val="000000"/>
                </a:solidFill>
              </a:rPr>
              <a:t>getFront</a:t>
            </a:r>
            <a:r>
              <a:rPr sz="1600" dirty="0">
                <a:solidFill>
                  <a:srgbClr val="000000"/>
                </a:solidFill>
              </a:rPr>
              <a:t>();  </a:t>
            </a:r>
            <a:r>
              <a:rPr sz="1600" dirty="0"/>
              <a:t>// Might throw </a:t>
            </a:r>
            <a:r>
              <a:rPr sz="1600" dirty="0" err="1"/>
              <a:t>EmptyQueueException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// Assertion: </a:t>
            </a:r>
            <a:r>
              <a:rPr sz="1600" dirty="0" err="1"/>
              <a:t>firstNode</a:t>
            </a:r>
            <a:r>
              <a:rPr sz="1600" dirty="0"/>
              <a:t> != null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firstNode.setData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 err="1"/>
              <a:t>firstNode.getNextNode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firstNode</a:t>
            </a:r>
            <a:r>
              <a:rPr sz="1600" dirty="0"/>
              <a:t> ==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front;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dequeue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72732" y="116483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Queue | </a:t>
            </a:r>
            <a:r>
              <a:rPr sz="4000" dirty="0"/>
              <a:t>Linked Implementation</a:t>
            </a:r>
          </a:p>
        </p:txBody>
      </p:sp>
      <p:sp>
        <p:nvSpPr>
          <p:cNvPr id="92" name="public boolean isEmpty()…"/>
          <p:cNvSpPr txBox="1"/>
          <p:nvPr/>
        </p:nvSpPr>
        <p:spPr>
          <a:xfrm>
            <a:off x="587022" y="1265655"/>
            <a:ext cx="4430108" cy="280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>
                <a:solidFill>
                  <a:srgbClr val="BA2DA2"/>
                </a:solidFill>
              </a:rPr>
              <a:t>boolean</a:t>
            </a:r>
            <a:r>
              <a:rPr sz="1600" dirty="0"/>
              <a:t> </a:t>
            </a:r>
            <a:r>
              <a:rPr sz="1600" dirty="0" err="1"/>
              <a:t>isEmpty</a:t>
            </a:r>
            <a:r>
              <a:rPr sz="1600" dirty="0"/>
              <a:t>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(</a:t>
            </a:r>
            <a:r>
              <a:rPr sz="1600" dirty="0" err="1"/>
              <a:t>firstNode</a:t>
            </a:r>
            <a:r>
              <a:rPr sz="1600" dirty="0"/>
              <a:t> ==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 &amp;&amp; (</a:t>
            </a:r>
            <a:r>
              <a:rPr sz="1600" dirty="0" err="1"/>
              <a:t>lastNode</a:t>
            </a:r>
            <a:r>
              <a:rPr sz="1600" dirty="0"/>
              <a:t> ==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isEmpty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void</a:t>
            </a:r>
            <a:r>
              <a:rPr sz="1600" dirty="0"/>
              <a:t> clear()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clear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xfrm>
            <a:off x="355904" y="-1"/>
            <a:ext cx="8407096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Waiting </a:t>
            </a:r>
            <a:r>
              <a:rPr lang="en-US" dirty="0"/>
              <a:t>in </a:t>
            </a:r>
            <a:r>
              <a:rPr dirty="0"/>
              <a:t>Line</a:t>
            </a:r>
            <a:r>
              <a:rPr lang="en-US" dirty="0"/>
              <a:t> | Simulation</a:t>
            </a:r>
            <a:endParaRPr dirty="0"/>
          </a:p>
        </p:txBody>
      </p:sp>
      <p:sp>
        <p:nvSpPr>
          <p:cNvPr id="82" name="FIGURE 7-4 A CRC card for the class WaitLine"/>
          <p:cNvSpPr txBox="1">
            <a:spLocks noGrp="1"/>
          </p:cNvSpPr>
          <p:nvPr>
            <p:ph type="body" sz="quarter" idx="1"/>
          </p:nvPr>
        </p:nvSpPr>
        <p:spPr>
          <a:xfrm>
            <a:off x="457199" y="5709095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sz="1800" b="0" dirty="0"/>
              <a:t>A CRC card for the class </a:t>
            </a:r>
            <a:r>
              <a:rPr sz="1800" b="0" dirty="0" err="1"/>
              <a:t>WaitLine</a:t>
            </a:r>
            <a:endParaRPr sz="1800" b="0" dirty="0"/>
          </a:p>
        </p:txBody>
      </p:sp>
      <p:pic>
        <p:nvPicPr>
          <p:cNvPr id="83" name="A class responsibility collaboration diagram explains the class wait line.&#10;&#10;Picture 2" descr="A class responsibility collaboration diagram explains the class wait lin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323" y="1182107"/>
            <a:ext cx="7397354" cy="427461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4" name="Table"/>
          <p:cNvGraphicFramePr/>
          <p:nvPr/>
        </p:nvGraphicFramePr>
        <p:xfrm>
          <a:off x="902971" y="1182107"/>
          <a:ext cx="7338056" cy="431307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33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443">
                <a:tc>
                  <a:txBody>
                    <a:bodyPr/>
                    <a:lstStyle/>
                    <a:p>
                      <a:pPr marL="979805" marR="973455" algn="ctr" defTabSz="457200">
                        <a:spcBef>
                          <a:spcPts val="200"/>
                        </a:spcBef>
                        <a:defRPr sz="1800" b="0"/>
                      </a:pPr>
                      <a:r>
                        <a:rPr sz="3600" b="1" i="1">
                          <a:solidFill>
                            <a:srgbClr val="2F2A2B"/>
                          </a:solidFill>
                        </a:rPr>
                        <a:t>WaitLine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118745" algn="l" defTabSz="457200">
                        <a:defRPr sz="2400" i="1" spc="-20">
                          <a:solidFill>
                            <a:srgbClr val="2F2A2B"/>
                          </a:solidFill>
                        </a:defRPr>
                      </a:pPr>
                      <a:r>
                        <a:t>Res</a:t>
                      </a:r>
                      <a:r>
                        <a:rPr spc="-40"/>
                        <a:t>p</a:t>
                      </a:r>
                      <a:r>
                        <a:t>ons</a:t>
                      </a:r>
                      <a:r>
                        <a:rPr spc="10"/>
                        <a:t>i</a:t>
                      </a:r>
                      <a:r>
                        <a:rPr spc="-10"/>
                        <a:t>b</a:t>
                      </a:r>
                      <a:r>
                        <a:rPr spc="10"/>
                        <a:t>ili</a:t>
                      </a:r>
                      <a:r>
                        <a:rPr spc="-10"/>
                        <a:t>t</a:t>
                      </a:r>
                      <a:r>
                        <a:rPr spc="10"/>
                        <a:t>i</a:t>
                      </a:r>
                      <a:r>
                        <a:t>es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09245" algn="l" defTabSz="457200">
                        <a:defRPr sz="1800" b="0"/>
                      </a:pPr>
                      <a:r>
                        <a:rPr sz="2400" i="1">
                          <a:solidFill>
                            <a:srgbClr val="2F2A2B"/>
                          </a:solidFill>
                        </a:rPr>
                        <a:t>Simulate customers entering and leaving a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79095" algn="l" defTabSz="457200">
                        <a:defRPr sz="1800" b="0"/>
                      </a:pPr>
                      <a:r>
                        <a:rPr sz="2400" i="1">
                          <a:solidFill>
                            <a:srgbClr val="2F2A2B"/>
                          </a:solidFill>
                        </a:rPr>
                        <a:t>		waiting line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09245" algn="l" defTabSz="457200">
                        <a:defRPr sz="2400" b="0" i="1" spc="-10">
                          <a:solidFill>
                            <a:srgbClr val="2F2A2B"/>
                          </a:solidFill>
                        </a:defRPr>
                      </a:pPr>
                      <a:r>
                        <a:rPr spc="-30"/>
                        <a:t>D</a:t>
                      </a:r>
                      <a:r>
                        <a:rPr spc="10"/>
                        <a:t>i</a:t>
                      </a:r>
                      <a:r>
                        <a:rPr spc="-20"/>
                        <a:t>sp</a:t>
                      </a:r>
                      <a:r>
                        <a:rPr spc="10"/>
                        <a:t>l</a:t>
                      </a:r>
                      <a:r>
                        <a:rPr spc="-20"/>
                        <a:t>a</a:t>
                      </a:r>
                      <a:r>
                        <a:t>y</a:t>
                      </a:r>
                      <a:r>
                        <a:rPr spc="-150"/>
                        <a:t> </a:t>
                      </a:r>
                      <a:r>
                        <a:t>nu</a:t>
                      </a:r>
                      <a:r>
                        <a:rPr spc="-50"/>
                        <a:t>m</a:t>
                      </a:r>
                      <a:r>
                        <a:rPr spc="-30"/>
                        <a:t>b</a:t>
                      </a:r>
                      <a:r>
                        <a:t>er</a:t>
                      </a:r>
                      <a:r>
                        <a:rPr spc="-150"/>
                        <a:t> </a:t>
                      </a:r>
                      <a:r>
                        <a:t>ser</a:t>
                      </a:r>
                      <a:r>
                        <a:rPr spc="-40"/>
                        <a:t>v</a:t>
                      </a:r>
                      <a:r>
                        <a:t>ed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spc="-110"/>
                        <a:t> </a:t>
                      </a:r>
                      <a:r>
                        <a:rPr spc="-30"/>
                        <a:t>t</a:t>
                      </a:r>
                      <a:r>
                        <a:rPr spc="-20"/>
                        <a:t>ota</a:t>
                      </a:r>
                      <a:r>
                        <a:t>l</a:t>
                      </a:r>
                      <a:r>
                        <a:rPr spc="-110"/>
                        <a:t> </a:t>
                      </a:r>
                      <a:r>
                        <a:rPr spc="-60"/>
                        <a:t>w</a:t>
                      </a:r>
                      <a:r>
                        <a:rPr spc="-20"/>
                        <a:t>a</a:t>
                      </a:r>
                      <a:r>
                        <a:rPr spc="10"/>
                        <a:t>i</a:t>
                      </a:r>
                      <a:r>
                        <a:t>t</a:t>
                      </a:r>
                      <a:r>
                        <a:rPr spc="-150"/>
                        <a:t> </a:t>
                      </a:r>
                      <a:r>
                        <a:t>t</a:t>
                      </a:r>
                      <a:r>
                        <a:rPr spc="10"/>
                        <a:t>i</a:t>
                      </a:r>
                      <a:r>
                        <a:rPr spc="-50"/>
                        <a:t>m</a:t>
                      </a:r>
                      <a:r>
                        <a:t>e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51790" algn="l" defTabSz="457200">
                        <a:defRPr sz="2400" b="0" i="1">
                          <a:solidFill>
                            <a:srgbClr val="2F2A2B"/>
                          </a:solidFill>
                        </a:defRPr>
                      </a:pPr>
                      <a:r>
                        <a:t>		</a:t>
                      </a:r>
                      <a:r>
                        <a:rPr spc="-10"/>
                        <a:t>a</a:t>
                      </a:r>
                      <a:r>
                        <a:rPr spc="-40"/>
                        <a:t>v</a:t>
                      </a:r>
                      <a:r>
                        <a:t>e</a:t>
                      </a:r>
                      <a:r>
                        <a:rPr spc="-40"/>
                        <a:t>r</a:t>
                      </a:r>
                      <a:r>
                        <a:rPr spc="-20"/>
                        <a:t>ag</a:t>
                      </a:r>
                      <a:r>
                        <a:t>e</a:t>
                      </a:r>
                      <a:r>
                        <a:rPr spc="-150"/>
                        <a:t> </a:t>
                      </a:r>
                      <a:r>
                        <a:rPr spc="-60"/>
                        <a:t>w</a:t>
                      </a:r>
                      <a:r>
                        <a:rPr spc="-20"/>
                        <a:t>a</a:t>
                      </a:r>
                      <a:r>
                        <a:rPr spc="10"/>
                        <a:t>i</a:t>
                      </a:r>
                      <a:r>
                        <a:t>t</a:t>
                      </a:r>
                      <a:r>
                        <a:rPr spc="-150"/>
                        <a:t> </a:t>
                      </a:r>
                      <a:r>
                        <a:rPr spc="-10"/>
                        <a:t>t</a:t>
                      </a:r>
                      <a:r>
                        <a:rPr spc="10"/>
                        <a:t>i</a:t>
                      </a:r>
                      <a:r>
                        <a:rPr spc="-50"/>
                        <a:t>m</a:t>
                      </a:r>
                      <a:r>
                        <a:rPr spc="-10"/>
                        <a:t>e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spc="-110"/>
                        <a:t> </a:t>
                      </a:r>
                      <a:r>
                        <a:rPr spc="-10"/>
                        <a:t>a</a:t>
                      </a:r>
                      <a:r>
                        <a:rPr spc="-20"/>
                        <a:t>n</a:t>
                      </a:r>
                      <a:r>
                        <a:t>d</a:t>
                      </a:r>
                      <a:r>
                        <a:rPr spc="-150"/>
                        <a:t> </a:t>
                      </a:r>
                      <a:r>
                        <a:rPr spc="-10"/>
                        <a:t>nu</a:t>
                      </a:r>
                      <a:r>
                        <a:rPr spc="-50"/>
                        <a:t>m</a:t>
                      </a:r>
                      <a:r>
                        <a:rPr spc="-30"/>
                        <a:t>b</a:t>
                      </a:r>
                      <a:r>
                        <a:rPr spc="-10"/>
                        <a:t>e</a:t>
                      </a:r>
                      <a:r>
                        <a:t>r</a:t>
                      </a:r>
                      <a:r>
                        <a:rPr spc="-150"/>
                        <a:t> </a:t>
                      </a:r>
                      <a:r>
                        <a:rPr spc="10"/>
                        <a:t>l</a:t>
                      </a:r>
                      <a:r>
                        <a:t>eft</a:t>
                      </a:r>
                      <a:r>
                        <a:rPr spc="-150"/>
                        <a:t> </a:t>
                      </a:r>
                      <a:r>
                        <a:rPr spc="10"/>
                        <a:t>i</a:t>
                      </a:r>
                      <a:r>
                        <a:t>n</a:t>
                      </a:r>
                      <a:r>
                        <a:rPr spc="-150"/>
                        <a:t> </a:t>
                      </a:r>
                      <a:r>
                        <a:rPr spc="10"/>
                        <a:t>li</a:t>
                      </a:r>
                      <a:r>
                        <a:rPr spc="-20"/>
                        <a:t>n</a:t>
                      </a:r>
                      <a:r>
                        <a:t>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endParaRPr/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118745" algn="l" defTabSz="457200">
                        <a:defRPr sz="1800" b="0"/>
                      </a:pPr>
                      <a:r>
                        <a:rPr sz="2400" b="1" i="1">
                          <a:solidFill>
                            <a:srgbClr val="2F2A2B"/>
                          </a:solidFill>
                        </a:rPr>
                        <a:t>Collaborations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09245" algn="l" defTabSz="457200">
                        <a:defRPr sz="1800" b="0"/>
                      </a:pPr>
                      <a:r>
                        <a:rPr sz="2400" i="1">
                          <a:solidFill>
                            <a:srgbClr val="2F2A2B"/>
                          </a:solidFill>
                        </a:rPr>
                        <a:t>Customer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endParaRPr/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endParaRPr/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494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xfrm>
            <a:off x="339478" y="17420"/>
            <a:ext cx="8393042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Waiting in Line | Simulation</a:t>
            </a:r>
            <a:endParaRPr dirty="0"/>
          </a:p>
        </p:txBody>
      </p:sp>
      <p:graphicFrame>
        <p:nvGraphicFramePr>
          <p:cNvPr id="88" name="Table"/>
          <p:cNvGraphicFramePr/>
          <p:nvPr>
            <p:extLst/>
          </p:nvPr>
        </p:nvGraphicFramePr>
        <p:xfrm>
          <a:off x="1267523" y="1117933"/>
          <a:ext cx="6265474" cy="236093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626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pPr marL="1214966" marR="1161448" algn="ctr" defTabSz="457200">
                        <a:spcBef>
                          <a:spcPts val="600"/>
                        </a:spcBef>
                        <a:defRPr sz="1800" b="0"/>
                      </a:pPr>
                      <a:r>
                        <a:rPr sz="2400">
                          <a:solidFill>
                            <a:srgbClr val="2F2A2B"/>
                          </a:solidFill>
                        </a:rPr>
                        <a:t>WaitLine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199">
                <a:tc>
                  <a:txBody>
                    <a:bodyPr/>
                    <a:lstStyle/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>
                          <a:latin typeface="+mj-lt"/>
                          <a:ea typeface="+mj-ea"/>
                          <a:cs typeface="+mj-cs"/>
                          <a:sym typeface="Arial"/>
                        </a:rPr>
                        <a:t>line</a:t>
                      </a:r>
                      <a:r>
                        <a:rPr dirty="0"/>
                        <a:t>—a queue of customers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numberOfArrivals</a:t>
                      </a:r>
                      <a:r>
                        <a:rPr dirty="0"/>
                        <a:t>—number of customers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numberServed</a:t>
                      </a:r>
                      <a:r>
                        <a:rPr dirty="0"/>
                        <a:t>—number of customers actually served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totalTimeWaited</a:t>
                      </a:r>
                      <a:r>
                        <a:rPr dirty="0"/>
                        <a:t>—total time customers have waited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973">
                <a:tc>
                  <a:txBody>
                    <a:bodyPr/>
                    <a:lstStyle/>
                    <a:p>
                      <a:pPr marL="15621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>
                          <a:solidFill>
                            <a:srgbClr val="2F2A2B"/>
                          </a:solidFill>
                        </a:rPr>
                        <a:t>simulate(duration, 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arrivalProbability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, 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maxTransactionTime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displayResults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Table"/>
          <p:cNvGraphicFramePr/>
          <p:nvPr>
            <p:extLst/>
          </p:nvPr>
        </p:nvGraphicFramePr>
        <p:xfrm>
          <a:off x="1267523" y="3848290"/>
          <a:ext cx="6265474" cy="2077594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626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pPr marL="1214966" marR="1161448" algn="ctr" defTabSz="457200">
                        <a:spcBef>
                          <a:spcPts val="600"/>
                        </a:spcBef>
                        <a:defRPr sz="1800" b="0"/>
                      </a:pPr>
                      <a:r>
                        <a:rPr sz="2400">
                          <a:solidFill>
                            <a:srgbClr val="2F2A2B"/>
                          </a:solidFill>
                        </a:rPr>
                        <a:t>Customer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763">
                <a:tc>
                  <a:txBody>
                    <a:bodyPr/>
                    <a:lstStyle/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arrivalTime</a:t>
                      </a:r>
                      <a:r>
                        <a:rPr dirty="0">
                          <a:latin typeface="+mj-lt"/>
                          <a:ea typeface="+mj-ea"/>
                          <a:cs typeface="+mj-cs"/>
                          <a:sym typeface="Arial"/>
                        </a:rPr>
                        <a:t>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transactionTime</a:t>
                      </a:r>
                      <a:r>
                        <a:rPr dirty="0">
                          <a:latin typeface="+mj-lt"/>
                          <a:ea typeface="+mj-ea"/>
                          <a:cs typeface="+mj-cs"/>
                          <a:sym typeface="Arial"/>
                        </a:rPr>
                        <a:t>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customerNumber</a:t>
                      </a:r>
                      <a:endParaRPr dirty="0"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13">
                <a:tc>
                  <a:txBody>
                    <a:bodyPr/>
                    <a:lstStyle/>
                    <a:p>
                      <a:pPr marL="15621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getArrivalTime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getTransactionTime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getCustomerNumber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Connection Line"/>
          <p:cNvSpPr/>
          <p:nvPr/>
        </p:nvSpPr>
        <p:spPr>
          <a:xfrm>
            <a:off x="379400" y="1973125"/>
            <a:ext cx="848974" cy="2412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6162" y="0"/>
                </a:moveTo>
                <a:cubicBezTo>
                  <a:pt x="-5400" y="5189"/>
                  <a:pt x="-5387" y="12389"/>
                  <a:pt x="16200" y="21600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91" name="1"/>
          <p:cNvSpPr txBox="1"/>
          <p:nvPr/>
        </p:nvSpPr>
        <p:spPr>
          <a:xfrm>
            <a:off x="1032025" y="1667351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1</a:t>
            </a:r>
          </a:p>
        </p:txBody>
      </p:sp>
      <p:sp>
        <p:nvSpPr>
          <p:cNvPr id="92" name="*"/>
          <p:cNvSpPr txBox="1"/>
          <p:nvPr/>
        </p:nvSpPr>
        <p:spPr>
          <a:xfrm>
            <a:off x="930513" y="4423788"/>
            <a:ext cx="17333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672928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Circular Array</a:t>
            </a:r>
          </a:p>
        </p:txBody>
      </p:sp>
      <p:sp>
        <p:nvSpPr>
          <p:cNvPr id="100" name="FIGURE 8-7 A circular array that represents the queue in Figure 8-6c after adding two more entries"/>
          <p:cNvSpPr txBox="1">
            <a:spLocks noGrp="1"/>
          </p:cNvSpPr>
          <p:nvPr>
            <p:ph type="body" sz="quarter" idx="1"/>
          </p:nvPr>
        </p:nvSpPr>
        <p:spPr>
          <a:xfrm>
            <a:off x="457200" y="5787550"/>
            <a:ext cx="8229600" cy="503742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rPr sz="1800" b="0" dirty="0"/>
              <a:t>A circular array that represents the queue after adding two more entries</a:t>
            </a:r>
          </a:p>
        </p:txBody>
      </p:sp>
      <p:pic>
        <p:nvPicPr>
          <p:cNvPr id="101" name="A circular array represents the queue in figure 8 hyphen 6 C. &#10;&#10;Picture 1" descr="A circular array represents the queue in figure 8 hyphen 6 C. 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124" y="3295267"/>
            <a:ext cx="8360876" cy="2412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A figure explains the array based implementation of a queue.&#10;&#10;Picture 2" descr="A figure explains the array based implementation of a queue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834" y="958466"/>
            <a:ext cx="8497456" cy="233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8640">
              <a:defRPr sz="2640"/>
            </a:lvl1pPr>
          </a:lstStyle>
          <a:p>
            <a:r>
              <a:rPr lang="en-US" sz="3200" dirty="0"/>
              <a:t>Circular Array with One Unused Location</a:t>
            </a:r>
            <a:endParaRPr sz="3200" dirty="0"/>
          </a:p>
        </p:txBody>
      </p:sp>
      <p:pic>
        <p:nvPicPr>
          <p:cNvPr id="96" name="A figure explains the array based implementation of a queue.&#10;&#10;Picture 2" descr="A figure explains the array based implementation of a queu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971" y="807814"/>
            <a:ext cx="8586666" cy="233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A figure explains the array based implementation of a queue.&#10;&#10;Picture 2" descr="A figure explains the array based implementation of a queue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317" y="3469545"/>
            <a:ext cx="8541829" cy="233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ADT Queue</a:t>
            </a:r>
          </a:p>
          <a:p>
            <a:pPr lvl="1"/>
            <a:r>
              <a:rPr lang="en-US" sz="2100" dirty="0">
                <a:hlinkClick r:id="rId3"/>
              </a:rPr>
              <a:t>https://mediaplayer.pearsoncmg.com/assets/secs-vn-ch07a-adt-queue</a:t>
            </a:r>
            <a:endParaRPr lang="en-US" sz="2100" dirty="0"/>
          </a:p>
          <a:p>
            <a:r>
              <a:rPr lang="en-US" dirty="0"/>
              <a:t>ADTs </a:t>
            </a:r>
            <a:r>
              <a:rPr lang="en-US" dirty="0" err="1"/>
              <a:t>Deque</a:t>
            </a:r>
            <a:r>
              <a:rPr lang="en-US" dirty="0"/>
              <a:t> and Priority Queue</a:t>
            </a:r>
          </a:p>
          <a:p>
            <a:pPr lvl="1"/>
            <a:r>
              <a:rPr lang="en-US" sz="2100" dirty="0">
                <a:hlinkClick r:id="rId4"/>
              </a:rPr>
              <a:t>https://mediaplayer.pearsoncmg.com/assets/secs-vn-ch07b-adts-dequeue-and-priority-queue</a:t>
            </a:r>
            <a:endParaRPr lang="en-US" sz="2100" dirty="0"/>
          </a:p>
          <a:p>
            <a:r>
              <a:rPr lang="en-US" dirty="0" err="1"/>
              <a:t>LinkedQueue</a:t>
            </a:r>
            <a:endParaRPr lang="en-US" dirty="0"/>
          </a:p>
          <a:p>
            <a:pPr lvl="1"/>
            <a:r>
              <a:rPr lang="en-US" sz="2100" dirty="0">
                <a:hlinkClick r:id="rId5"/>
              </a:rPr>
              <a:t>https://mediaplayer.pearsoncmg.com/assets/secs-vn-ch08a-linked-queue</a:t>
            </a:r>
            <a:endParaRPr lang="en-US" sz="2100" dirty="0"/>
          </a:p>
          <a:p>
            <a:r>
              <a:rPr lang="en-US" dirty="0" err="1"/>
              <a:t>ArrayQueue</a:t>
            </a:r>
            <a:endParaRPr lang="en-US" dirty="0"/>
          </a:p>
          <a:p>
            <a:pPr lvl="1"/>
            <a:r>
              <a:rPr lang="en-US" sz="2100" dirty="0">
                <a:hlinkClick r:id="rId6"/>
              </a:rPr>
              <a:t>https://mediaplayer.pearsoncmg.com/assets/secs-vn-ch08b-array-queue</a:t>
            </a:r>
            <a:endParaRPr lang="en-US" sz="2100" dirty="0"/>
          </a:p>
          <a:p>
            <a:r>
              <a:rPr lang="en-US" dirty="0"/>
              <a:t>Other Queue Implementations</a:t>
            </a:r>
          </a:p>
          <a:p>
            <a:pPr lvl="1"/>
            <a:r>
              <a:rPr lang="en-US" sz="2100" dirty="0">
                <a:hlinkClick r:id="rId7"/>
              </a:rPr>
              <a:t>https://mediaplayer.pearsoncmg.com/assets/secs-vn-ch08c-other-queue-implementations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8166077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/>
            </a:lvl1pPr>
          </a:lstStyle>
          <a:p>
            <a:r>
              <a:t>Circular Array with One Unused Location</a:t>
            </a:r>
          </a:p>
        </p:txBody>
      </p:sp>
      <p:sp>
        <p:nvSpPr>
          <p:cNvPr id="148" name="FIGURE 8-11 Doubling the size of an array-based queue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94070"/>
          </a:xfrm>
          <a:prstGeom prst="rect">
            <a:avLst/>
          </a:prstGeom>
        </p:spPr>
        <p:txBody>
          <a:bodyPr>
            <a:normAutofit/>
          </a:bodyPr>
          <a:lstStyle>
            <a:lvl1pPr defTabSz="539495">
              <a:defRPr sz="2596"/>
            </a:lvl1pPr>
          </a:lstStyle>
          <a:p>
            <a:r>
              <a:rPr sz="1800" b="0" dirty="0"/>
              <a:t>Doubling the size of an array-based queue</a:t>
            </a:r>
          </a:p>
        </p:txBody>
      </p:sp>
      <p:pic>
        <p:nvPicPr>
          <p:cNvPr id="149" name="A diagram illustrates doubling the size of an array based implementation of a queue. &#10;&#10;Picture 1" descr="A diagram illustrates doubling the size of an array based implementation of a queue. 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971" y="1432288"/>
            <a:ext cx="8382001" cy="3322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315217" y="133705"/>
            <a:ext cx="8513565" cy="807816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3564"/>
            </a:lvl1pPr>
          </a:lstStyle>
          <a:p>
            <a:r>
              <a:rPr sz="3600" dirty="0"/>
              <a:t>Circular Array with One Unused Location</a:t>
            </a:r>
          </a:p>
        </p:txBody>
      </p:sp>
      <p:sp>
        <p:nvSpPr>
          <p:cNvPr id="145" name="public T dequeue()…"/>
          <p:cNvSpPr txBox="1"/>
          <p:nvPr/>
        </p:nvSpPr>
        <p:spPr>
          <a:xfrm>
            <a:off x="654315" y="1096161"/>
            <a:ext cx="703235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public</a:t>
            </a:r>
            <a:r>
              <a:rPr sz="1800" dirty="0"/>
              <a:t> T </a:t>
            </a:r>
            <a:r>
              <a:rPr sz="1800" dirty="0" err="1"/>
              <a:t>dequeue</a:t>
            </a:r>
            <a:r>
              <a:rPr sz="1800" dirty="0"/>
              <a:t>()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 err="1"/>
              <a:t>checkIntegrity</a:t>
            </a:r>
            <a:r>
              <a:rPr sz="1800" dirty="0"/>
              <a:t>();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isEmpty</a:t>
            </a:r>
            <a:r>
              <a:rPr sz="1800" dirty="0"/>
              <a:t>())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A2DA2"/>
                </a:solidFill>
              </a:rPr>
              <a:t>throw</a:t>
            </a:r>
            <a:r>
              <a:rPr sz="1800" dirty="0"/>
              <a:t> </a:t>
            </a:r>
            <a:r>
              <a:rPr sz="1800" dirty="0">
                <a:solidFill>
                  <a:srgbClr val="BA2DA2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EmptyQueueException</a:t>
            </a:r>
            <a:r>
              <a:rPr sz="1800" dirty="0"/>
              <a:t>();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</a:t>
            </a:r>
            <a:r>
              <a:rPr sz="1800" dirty="0"/>
              <a:t>else</a:t>
            </a:r>
            <a:endParaRPr sz="18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{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T front = queue[</a:t>
            </a:r>
            <a:r>
              <a:rPr sz="1800" dirty="0" err="1"/>
              <a:t>frontIndex</a:t>
            </a:r>
            <a:r>
              <a:rPr sz="1800" dirty="0"/>
              <a:t>];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queue[</a:t>
            </a:r>
            <a:r>
              <a:rPr sz="1800" dirty="0" err="1"/>
              <a:t>frontIndex</a:t>
            </a:r>
            <a:r>
              <a:rPr sz="1800" dirty="0"/>
              <a:t>] = </a:t>
            </a:r>
            <a:r>
              <a:rPr sz="1800" dirty="0">
                <a:solidFill>
                  <a:srgbClr val="BA2DA2"/>
                </a:solidFill>
              </a:rPr>
              <a:t>null</a:t>
            </a:r>
            <a:r>
              <a:rPr sz="1800" dirty="0"/>
              <a:t>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b="1" dirty="0"/>
              <a:t>      </a:t>
            </a:r>
            <a:r>
              <a:rPr sz="1800" b="1" dirty="0" err="1"/>
              <a:t>frontIndex</a:t>
            </a:r>
            <a:r>
              <a:rPr sz="1800" b="1" dirty="0"/>
              <a:t> = (</a:t>
            </a:r>
            <a:r>
              <a:rPr sz="1800" b="1" dirty="0" err="1"/>
              <a:t>frontIndex</a:t>
            </a:r>
            <a:r>
              <a:rPr sz="1800" b="1" dirty="0"/>
              <a:t> + </a:t>
            </a:r>
            <a:r>
              <a:rPr sz="1800" b="1" dirty="0">
                <a:solidFill>
                  <a:srgbClr val="272AD8"/>
                </a:solidFill>
              </a:rPr>
              <a:t>1</a:t>
            </a:r>
            <a:r>
              <a:rPr sz="1800" b="1" dirty="0"/>
              <a:t>) % </a:t>
            </a:r>
            <a:r>
              <a:rPr sz="1800" b="1" dirty="0" err="1"/>
              <a:t>queue.length</a:t>
            </a:r>
            <a:r>
              <a:rPr sz="1800" b="1" dirty="0"/>
              <a:t>;</a:t>
            </a:r>
            <a:endParaRPr sz="1800" b="1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A2DA2"/>
                </a:solidFill>
              </a:rPr>
              <a:t>return</a:t>
            </a:r>
            <a:r>
              <a:rPr sz="1800" dirty="0"/>
              <a:t> front;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} </a:t>
            </a:r>
            <a:r>
              <a:rPr sz="1800" dirty="0"/>
              <a:t>// end if</a:t>
            </a:r>
            <a:endParaRPr sz="18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</a:t>
            </a:r>
            <a:r>
              <a:rPr sz="1800" dirty="0" err="1"/>
              <a:t>dequeue</a:t>
            </a:r>
            <a:endParaRPr sz="180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/>
            </a:lvl1pPr>
          </a:lstStyle>
          <a:p>
            <a:r>
              <a:t>Circular Array with One Unused Location</a:t>
            </a:r>
          </a:p>
        </p:txBody>
      </p:sp>
      <p:sp>
        <p:nvSpPr>
          <p:cNvPr id="153" name="// Doubles the size of the array queue if it is full.…"/>
          <p:cNvSpPr txBox="1"/>
          <p:nvPr/>
        </p:nvSpPr>
        <p:spPr>
          <a:xfrm>
            <a:off x="423651" y="939895"/>
            <a:ext cx="7903101" cy="524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Doubles the size of the array queue if it is full.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Precondition: </a:t>
            </a:r>
            <a:r>
              <a:rPr dirty="0" err="1"/>
              <a:t>checkIntegrity</a:t>
            </a:r>
            <a:r>
              <a:rPr dirty="0"/>
              <a:t> has been called.</a:t>
            </a: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>
                <a:solidFill>
                  <a:srgbClr val="000000"/>
                </a:solidFill>
              </a:rPr>
              <a:t>ensureCapacity</a:t>
            </a:r>
            <a:r>
              <a:rPr dirty="0">
                <a:solidFill>
                  <a:srgbClr val="000000"/>
                </a:solidFill>
              </a:rPr>
              <a:t>()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frontIndex</a:t>
            </a:r>
            <a:r>
              <a:rPr dirty="0"/>
              <a:t> == ((</a:t>
            </a:r>
            <a:r>
              <a:rPr dirty="0" err="1"/>
              <a:t>backIndex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) % </a:t>
            </a:r>
            <a:r>
              <a:rPr dirty="0" err="1"/>
              <a:t>queue.length</a:t>
            </a:r>
            <a:r>
              <a:rPr dirty="0"/>
              <a:t>)) </a:t>
            </a:r>
            <a:r>
              <a:rPr dirty="0">
                <a:solidFill>
                  <a:srgbClr val="008400"/>
                </a:solidFill>
              </a:rPr>
              <a:t>// If array is full,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                                                   </a:t>
            </a:r>
            <a:r>
              <a:rPr dirty="0">
                <a:solidFill>
                  <a:srgbClr val="008400"/>
                </a:solidFill>
              </a:rPr>
              <a:t>// double size of array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oldQueue</a:t>
            </a:r>
            <a:r>
              <a:rPr dirty="0"/>
              <a:t> = queue;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oldSize</a:t>
            </a:r>
            <a:r>
              <a:rPr dirty="0"/>
              <a:t> = </a:t>
            </a:r>
            <a:r>
              <a:rPr dirty="0" err="1"/>
              <a:t>oldQueue.length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newSize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 * </a:t>
            </a:r>
            <a:r>
              <a:rPr dirty="0" err="1"/>
              <a:t>oldSize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newSize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tempQueue</a:t>
            </a:r>
            <a:r>
              <a:rPr dirty="0"/>
              <a:t> = (T[])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newSize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queue = </a:t>
            </a:r>
            <a:r>
              <a:rPr dirty="0" err="1"/>
              <a:t>tempQueue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 index &lt; </a:t>
            </a:r>
            <a:r>
              <a:rPr dirty="0" err="1"/>
              <a:t>oldSize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queue[index] = </a:t>
            </a:r>
            <a:r>
              <a:rPr dirty="0" err="1"/>
              <a:t>oldQueue</a:t>
            </a:r>
            <a:r>
              <a:rPr dirty="0"/>
              <a:t>[</a:t>
            </a:r>
            <a:r>
              <a:rPr dirty="0" err="1"/>
              <a:t>frontIndex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frontIndex</a:t>
            </a:r>
            <a:r>
              <a:rPr dirty="0"/>
              <a:t> = (</a:t>
            </a:r>
            <a:r>
              <a:rPr dirty="0" err="1"/>
              <a:t>frontIndex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 % </a:t>
            </a:r>
            <a:r>
              <a:rPr dirty="0" err="1"/>
              <a:t>oldSize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frontIndex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backIndex</a:t>
            </a:r>
            <a:r>
              <a:rPr dirty="0"/>
              <a:t> = </a:t>
            </a:r>
            <a:r>
              <a:rPr dirty="0" err="1"/>
              <a:t>oldSize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ensureCapacity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85725"/>
            <a:ext cx="725805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981199" y="6578221"/>
            <a:ext cx="4883625" cy="279779"/>
            <a:chOff x="1981199" y="6578221"/>
            <a:chExt cx="4883625" cy="279779"/>
          </a:xfrm>
        </p:grpSpPr>
        <p:sp>
          <p:nvSpPr>
            <p:cNvPr id="3" name="Rectangle 2"/>
            <p:cNvSpPr/>
            <p:nvPr/>
          </p:nvSpPr>
          <p:spPr>
            <a:xfrm>
              <a:off x="5472752" y="6578221"/>
              <a:ext cx="1392072" cy="279779"/>
            </a:xfrm>
            <a:prstGeom prst="rect">
              <a:avLst/>
            </a:prstGeom>
            <a:solidFill>
              <a:srgbClr val="FFFF00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1199" y="6578221"/>
              <a:ext cx="1062252" cy="279779"/>
            </a:xfrm>
            <a:prstGeom prst="rect">
              <a:avLst/>
            </a:prstGeom>
            <a:solidFill>
              <a:srgbClr val="FFFF00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91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4" y="645373"/>
            <a:ext cx="82264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7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249435" y="2564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</a:t>
            </a:r>
            <a:r>
              <a:rPr dirty="0" err="1"/>
              <a:t>Deque</a:t>
            </a:r>
            <a:endParaRPr dirty="0"/>
          </a:p>
        </p:txBody>
      </p:sp>
      <p:pic>
        <p:nvPicPr>
          <p:cNvPr id="151" name="A figure illustrates an instance d of a dequeue.&#10;&#10;Picture 1" descr="A figure illustrates an instance d of a dequeue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163" y="1357721"/>
            <a:ext cx="8382000" cy="174225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391416" y="3493013"/>
            <a:ext cx="8229601" cy="19138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4800" indent="-20320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</a:pP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A double ended queue</a:t>
            </a:r>
          </a:p>
          <a:p>
            <a:pPr marL="304800" indent="-20320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</a:pPr>
            <a:r>
              <a:rPr sz="2400" b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ourier New"/>
              </a:rPr>
              <a:t>Deque</a:t>
            </a: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pronounced “deck”</a:t>
            </a:r>
          </a:p>
          <a:p>
            <a:pPr marL="304800" indent="-20320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It h</a:t>
            </a: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as both </a:t>
            </a:r>
            <a:r>
              <a:rPr sz="2400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Arial"/>
              </a:rPr>
              <a:t>queue-like</a:t>
            </a: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&amp; </a:t>
            </a:r>
            <a:r>
              <a:rPr sz="2400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Arial"/>
              </a:rPr>
              <a:t>stack-like</a:t>
            </a: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487810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/>
              <a:t>Example: Read &amp; Display Keyboard Input</a:t>
            </a:r>
            <a:endParaRPr sz="3200" dirty="0"/>
          </a:p>
        </p:txBody>
      </p:sp>
      <p:sp>
        <p:nvSpPr>
          <p:cNvPr id="16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1980"/>
            </a:lvl1pPr>
          </a:lstStyle>
          <a:p>
            <a:r>
              <a:rPr sz="1800" b="0" dirty="0"/>
              <a:t>Pseudocode that uses a </a:t>
            </a:r>
            <a:r>
              <a:rPr sz="1800" b="0" dirty="0" err="1"/>
              <a:t>deque</a:t>
            </a:r>
            <a:r>
              <a:rPr sz="1800" b="0" dirty="0"/>
              <a:t> to read and display a line of keyboard input</a:t>
            </a:r>
          </a:p>
        </p:txBody>
      </p:sp>
      <p:sp>
        <p:nvSpPr>
          <p:cNvPr id="165" name="// Read a line…"/>
          <p:cNvSpPr txBox="1"/>
          <p:nvPr/>
        </p:nvSpPr>
        <p:spPr>
          <a:xfrm>
            <a:off x="1256772" y="1011014"/>
            <a:ext cx="6266137" cy="4416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100" i="1">
                <a:solidFill>
                  <a:srgbClr val="9294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i="0" dirty="0">
                <a:sym typeface="Arial"/>
              </a:rPr>
              <a:t>// </a:t>
            </a:r>
            <a:r>
              <a:rPr sz="2000" dirty="0"/>
              <a:t>Read a line</a:t>
            </a:r>
            <a:endParaRPr sz="2000" dirty="0">
              <a:solidFill>
                <a:srgbClr val="000000"/>
              </a:solidFill>
            </a:endParaRPr>
          </a:p>
          <a:p>
            <a:pPr defTabSz="457200">
              <a:defRPr sz="210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i="0" dirty="0">
                <a:sym typeface="Arial"/>
              </a:rPr>
              <a:t>d = </a:t>
            </a:r>
            <a:r>
              <a:rPr sz="2000" dirty="0"/>
              <a:t>a new empty </a:t>
            </a:r>
            <a:r>
              <a:rPr sz="2000" dirty="0" err="1"/>
              <a:t>deque</a:t>
            </a:r>
            <a:endParaRPr sz="2000" dirty="0">
              <a:solidFill>
                <a:srgbClr val="000000"/>
              </a:solidFill>
            </a:endParaRPr>
          </a:p>
          <a:p>
            <a:pPr defTabSz="457200">
              <a:defRPr sz="210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 i="0" dirty="0">
                <a:sym typeface="Arial"/>
              </a:rPr>
              <a:t>while </a:t>
            </a:r>
            <a:r>
              <a:rPr sz="2000" i="0" dirty="0">
                <a:sym typeface="Arial"/>
              </a:rPr>
              <a:t>(</a:t>
            </a:r>
            <a:r>
              <a:rPr sz="2000" dirty="0"/>
              <a:t>not end of line</a:t>
            </a:r>
            <a:r>
              <a:rPr sz="2000" i="0" dirty="0">
                <a:sym typeface="Arial"/>
              </a:rPr>
              <a:t>)</a:t>
            </a:r>
            <a:endParaRPr sz="2000" i="0" dirty="0">
              <a:solidFill>
                <a:srgbClr val="000000"/>
              </a:solidFill>
            </a:endParaRPr>
          </a:p>
          <a:p>
            <a:pPr defTabSz="457200">
              <a:defRPr sz="21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lvl="1" indent="228600" defTabSz="457200">
              <a:defRPr sz="210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i="0" dirty="0">
                <a:sym typeface="Arial"/>
              </a:rPr>
              <a:t>character = </a:t>
            </a:r>
            <a:r>
              <a:rPr sz="2000" dirty="0"/>
              <a:t>next character read</a:t>
            </a:r>
            <a:endParaRPr sz="2000" dirty="0">
              <a:solidFill>
                <a:srgbClr val="000000"/>
              </a:solidFill>
            </a:endParaRPr>
          </a:p>
          <a:p>
            <a:pPr marR="3441700" lvl="1" indent="228600" defTabSz="457200">
              <a:tabLst>
                <a:tab pos="3073400" algn="l"/>
              </a:tabLst>
              <a:defRPr sz="2100">
                <a:solidFill>
                  <a:srgbClr val="2F2A2B"/>
                </a:solidFill>
              </a:defRPr>
            </a:pPr>
            <a:r>
              <a:rPr sz="2000" b="1" dirty="0"/>
              <a:t>if</a:t>
            </a:r>
            <a:r>
              <a:rPr sz="2000" b="1" spc="192" dirty="0"/>
              <a:t> </a:t>
            </a:r>
            <a:r>
              <a:rPr sz="2000" dirty="0"/>
              <a:t>(character</a:t>
            </a:r>
            <a:r>
              <a:rPr sz="2000" spc="332" dirty="0"/>
              <a:t> </a:t>
            </a:r>
            <a:r>
              <a:rPr sz="2000" dirty="0"/>
              <a:t>== ←) </a:t>
            </a:r>
          </a:p>
          <a:p>
            <a:pPr marR="3441700" lvl="2" indent="457200" defTabSz="457200">
              <a:tabLst>
                <a:tab pos="3073400" algn="l"/>
              </a:tabLst>
              <a:defRPr sz="2100">
                <a:solidFill>
                  <a:srgbClr val="2F2A2B"/>
                </a:solidFill>
              </a:defRPr>
            </a:pPr>
            <a:r>
              <a:rPr sz="2000" dirty="0" err="1"/>
              <a:t>d.removeBack</a:t>
            </a:r>
            <a:r>
              <a:rPr sz="2000" dirty="0"/>
              <a:t>()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228600" defTabSz="457200">
              <a:defRPr sz="2100" b="1">
                <a:solidFill>
                  <a:srgbClr val="2F2A2B"/>
                </a:solidFill>
              </a:defRPr>
            </a:pPr>
            <a:r>
              <a:rPr sz="2000" dirty="0"/>
              <a:t>else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defRPr sz="2100" b="1">
                <a:solidFill>
                  <a:srgbClr val="2F2A2B"/>
                </a:solidFill>
              </a:defRPr>
            </a:pPr>
            <a:r>
              <a:rPr sz="2000" dirty="0" err="1"/>
              <a:t>d.addToBack</a:t>
            </a:r>
            <a:r>
              <a:rPr sz="2000" dirty="0"/>
              <a:t>(character)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21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}</a:t>
            </a:r>
            <a:endParaRPr sz="2000" dirty="0">
              <a:solidFill>
                <a:srgbClr val="000000"/>
              </a:solidFill>
            </a:endParaRPr>
          </a:p>
          <a:p>
            <a:pPr defTabSz="457200">
              <a:defRPr sz="2100" i="1">
                <a:solidFill>
                  <a:srgbClr val="9294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i="0" dirty="0">
                <a:sym typeface="Arial"/>
              </a:rPr>
              <a:t>// </a:t>
            </a:r>
            <a:r>
              <a:rPr sz="2000" dirty="0"/>
              <a:t>Display the corrected line</a:t>
            </a:r>
            <a:endParaRPr sz="2000" dirty="0">
              <a:solidFill>
                <a:srgbClr val="000000"/>
              </a:solidFill>
            </a:endParaRPr>
          </a:p>
          <a:p>
            <a:pPr marR="2067560" defTabSz="457200">
              <a:defRPr sz="2100">
                <a:solidFill>
                  <a:srgbClr val="2F2A2B"/>
                </a:solidFill>
              </a:defRPr>
            </a:pPr>
            <a:r>
              <a:rPr sz="2000" b="1" dirty="0"/>
              <a:t>while </a:t>
            </a:r>
            <a:r>
              <a:rPr sz="2000" dirty="0"/>
              <a:t>(!</a:t>
            </a:r>
            <a:r>
              <a:rPr sz="2000" dirty="0" err="1"/>
              <a:t>d.isEmpty</a:t>
            </a:r>
            <a:r>
              <a:rPr sz="2000" dirty="0"/>
              <a:t>()) </a:t>
            </a:r>
          </a:p>
          <a:p>
            <a:pPr marR="2067560" lvl="1" indent="228600" defTabSz="457200">
              <a:defRPr sz="2100">
                <a:solidFill>
                  <a:srgbClr val="2F2A2B"/>
                </a:solidFill>
              </a:defRPr>
            </a:pPr>
            <a:r>
              <a:rPr sz="2000" dirty="0" err="1"/>
              <a:t>System.out.print</a:t>
            </a:r>
            <a:r>
              <a:rPr sz="2000" dirty="0"/>
              <a:t>(</a:t>
            </a:r>
            <a:r>
              <a:rPr sz="2000" dirty="0" err="1"/>
              <a:t>d.removeFront</a:t>
            </a:r>
            <a:r>
              <a:rPr sz="2000" dirty="0"/>
              <a:t>())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2100">
                <a:solidFill>
                  <a:srgbClr val="2F2A2B"/>
                </a:solidFill>
              </a:defRPr>
            </a:pPr>
            <a:r>
              <a:rPr sz="2000" dirty="0" err="1"/>
              <a:t>System.out.println</a:t>
            </a:r>
            <a:r>
              <a:rPr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522683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xfrm>
            <a:off x="249435" y="182879"/>
            <a:ext cx="8513565" cy="807816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3564"/>
            </a:lvl1pPr>
          </a:lstStyle>
          <a:p>
            <a:r>
              <a:rPr lang="en-US" sz="3600" dirty="0" err="1"/>
              <a:t>Deque</a:t>
            </a:r>
            <a:r>
              <a:rPr lang="en-US" sz="3600" dirty="0"/>
              <a:t> </a:t>
            </a:r>
            <a:r>
              <a:rPr sz="3600" dirty="0"/>
              <a:t>Implementation</a:t>
            </a:r>
          </a:p>
        </p:txBody>
      </p:sp>
      <p:sp>
        <p:nvSpPr>
          <p:cNvPr id="213" name="FIGURE 8-17 A doubly linked chain with head and tail references"/>
          <p:cNvSpPr txBox="1">
            <a:spLocks noGrp="1"/>
          </p:cNvSpPr>
          <p:nvPr>
            <p:ph type="body" sz="quarter" idx="1"/>
          </p:nvPr>
        </p:nvSpPr>
        <p:spPr>
          <a:xfrm>
            <a:off x="457200" y="5654878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466344">
              <a:defRPr sz="2243"/>
            </a:lvl1pPr>
          </a:lstStyle>
          <a:p>
            <a:r>
              <a:rPr sz="1800" b="0" dirty="0"/>
              <a:t>A </a:t>
            </a:r>
            <a:r>
              <a:rPr sz="1800" dirty="0"/>
              <a:t>doubly linked </a:t>
            </a:r>
            <a:r>
              <a:rPr sz="1800" b="0" dirty="0"/>
              <a:t>chain with head and tail references</a:t>
            </a:r>
          </a:p>
        </p:txBody>
      </p:sp>
      <p:pic>
        <p:nvPicPr>
          <p:cNvPr id="214" name="An illustration represents a doubly linked chain comprising of a series of nodes with pointers pointing to the next node and the previous node.&#10;&#10;Picture 1" descr="An illustration represents a doubly linked chain comprising of a series of nodes with pointers pointing to the next node and the previous node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90091"/>
            <a:ext cx="8382000" cy="945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298256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31520">
              <a:defRPr sz="3520"/>
            </a:lvl1pPr>
          </a:lstStyle>
          <a:p>
            <a:r>
              <a:rPr lang="en-US" sz="4000" dirty="0" err="1"/>
              <a:t>Deque</a:t>
            </a:r>
            <a:r>
              <a:rPr lang="en-US" sz="4000" dirty="0"/>
              <a:t> | Implementation</a:t>
            </a:r>
            <a:endParaRPr sz="3600" dirty="0"/>
          </a:p>
        </p:txBody>
      </p:sp>
      <p:sp>
        <p:nvSpPr>
          <p:cNvPr id="221" name="FIGURE 8-18 Adding to the back of a nonempty dequ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1800" b="0" dirty="0"/>
              <a:t>Adding to the back of a nonempty </a:t>
            </a:r>
            <a:r>
              <a:rPr sz="1800" b="0" dirty="0" err="1"/>
              <a:t>deque</a:t>
            </a:r>
            <a:endParaRPr sz="1800" b="0" dirty="0"/>
          </a:p>
        </p:txBody>
      </p:sp>
      <p:pic>
        <p:nvPicPr>
          <p:cNvPr id="222" name="A diagram illustrates the addition of a new node at the back of a nonempty dequeue in 2 sections.  After the new node is allocated." descr="A diagram illustrates the addition of a new node at the back of a nonempty dequeue in 2 sections.  After the new node is allocated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3607" y="956213"/>
            <a:ext cx="6755022" cy="2243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A diagram illustrates the addition of a new node at the back of a nonempty dequeue in 2 sections.  After the new node is allocated." descr="A diagram illustrates the addition of a new node at the back of a nonempty dequeue in 2 sections.  After the new node is allocat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8955" y="3570055"/>
            <a:ext cx="7204327" cy="22436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4211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4000" dirty="0"/>
              <a:t>Adding to </a:t>
            </a:r>
            <a:r>
              <a:rPr lang="en-US" sz="4000" dirty="0"/>
              <a:t>F</a:t>
            </a:r>
            <a:r>
              <a:rPr sz="4000" dirty="0"/>
              <a:t>ront </a:t>
            </a:r>
            <a:r>
              <a:rPr lang="en-US" sz="4000" dirty="0"/>
              <a:t>| N</a:t>
            </a:r>
            <a:r>
              <a:rPr sz="4000" dirty="0"/>
              <a:t>onempty </a:t>
            </a:r>
            <a:r>
              <a:rPr lang="en-US" sz="4000" dirty="0" err="1"/>
              <a:t>D</a:t>
            </a:r>
            <a:r>
              <a:rPr sz="4000" dirty="0" err="1"/>
              <a:t>eque</a:t>
            </a:r>
            <a:endParaRPr sz="4000" dirty="0"/>
          </a:p>
        </p:txBody>
      </p:sp>
      <p:pic>
        <p:nvPicPr>
          <p:cNvPr id="231" name="A diagram illustrates the addition of a new node at the front of a nonempty dequeue in 2 sections. After the new node is allocated." descr="A diagram illustrates the addition of a new node at the front of a nonempty dequeue in 2 sections. After the new node is allocated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931578"/>
            <a:ext cx="8382000" cy="2155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A diagram illustrates the addition of a new node at the front of a nonempty dequeue in 2 sections. After the new node is added." descr="A diagram illustrates the addition of a new node at the front of a nonempty dequeue in 2 sections. After the new node is add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282" y="3429000"/>
            <a:ext cx="8367436" cy="21755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475467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xfrm>
            <a:off x="249434" y="18080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Waiting </a:t>
            </a:r>
            <a:r>
              <a:rPr lang="en-US" dirty="0"/>
              <a:t>in </a:t>
            </a:r>
            <a:r>
              <a:rPr dirty="0"/>
              <a:t>Line</a:t>
            </a:r>
          </a:p>
        </p:txBody>
      </p:sp>
      <p:sp>
        <p:nvSpPr>
          <p:cNvPr id="78" name="FIGURE 7-3 A line, or queue, of people"/>
          <p:cNvSpPr txBox="1">
            <a:spLocks noGrp="1"/>
          </p:cNvSpPr>
          <p:nvPr>
            <p:ph type="body" sz="quarter" idx="1"/>
          </p:nvPr>
        </p:nvSpPr>
        <p:spPr>
          <a:xfrm>
            <a:off x="457200" y="5639227"/>
            <a:ext cx="8229600" cy="520654"/>
          </a:xfrm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sz="1800" b="0" dirty="0"/>
              <a:t>A line, or queue, of people</a:t>
            </a:r>
          </a:p>
        </p:txBody>
      </p:sp>
      <p:pic>
        <p:nvPicPr>
          <p:cNvPr id="79" name="A diagram shows people in a queue waiting for tickets.&#10;&#10;Picture 2" descr="A diagram shows people in a queue waiting for ticket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686742"/>
            <a:ext cx="8382000" cy="3484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305800" cy="807816"/>
          </a:xfrm>
          <a:prstGeom prst="rect">
            <a:avLst/>
          </a:prstGeom>
        </p:spPr>
        <p:txBody>
          <a:bodyPr>
            <a:noAutofit/>
          </a:bodyPr>
          <a:lstStyle>
            <a:lvl1pPr defTabSz="731520">
              <a:defRPr sz="3520"/>
            </a:lvl1pPr>
          </a:lstStyle>
          <a:p>
            <a:r>
              <a:rPr lang="en-US" sz="4000" dirty="0"/>
              <a:t>Removing from Front | </a:t>
            </a:r>
            <a:r>
              <a:rPr lang="en-US" sz="4000" dirty="0" err="1"/>
              <a:t>Deque</a:t>
            </a:r>
            <a:endParaRPr sz="4000" dirty="0"/>
          </a:p>
        </p:txBody>
      </p:sp>
      <p:pic>
        <p:nvPicPr>
          <p:cNvPr id="240" name="A diagram represents the removal of a node from a doubly linked list in 2 sections. A sequel containing two entries." descr="A diagram represents the removal of a node from a doubly linked list in 2 sections. A sequel containing two entrie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549" y="957324"/>
            <a:ext cx="7712902" cy="2550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A diagram represents the removal of a node from a doubly linked list in 2 sections. After removing the first node and returning a reference to its data." descr="A diagram represents the removal of a node from a doubly linked list in 2 sections. After removing the first node and returning a reference to its data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5549" y="3657600"/>
            <a:ext cx="6725183" cy="25507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043996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272013" y="-4793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</a:t>
            </a:r>
            <a:r>
              <a:rPr dirty="0" err="1"/>
              <a:t>Deque</a:t>
            </a:r>
            <a:r>
              <a:rPr lang="en-US" dirty="0"/>
              <a:t> | Interface</a:t>
            </a:r>
            <a:endParaRPr dirty="0"/>
          </a:p>
        </p:txBody>
      </p:sp>
      <p:sp>
        <p:nvSpPr>
          <p:cNvPr id="161" name="/** An interface for the ADT deque. */…"/>
          <p:cNvSpPr txBox="1"/>
          <p:nvPr/>
        </p:nvSpPr>
        <p:spPr>
          <a:xfrm>
            <a:off x="464291" y="759883"/>
            <a:ext cx="6909115" cy="5439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 interface for the ADT </a:t>
            </a:r>
            <a:r>
              <a:rPr dirty="0" err="1"/>
              <a:t>deque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DequeInterface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Adds a new entry to the front/back of this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An object to be added.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addToFront</a:t>
            </a:r>
            <a:r>
              <a:rPr dirty="0"/>
              <a:t>(T </a:t>
            </a:r>
            <a:r>
              <a:rPr dirty="0" err="1"/>
              <a:t>newEntry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addToBack</a:t>
            </a:r>
            <a:r>
              <a:rPr dirty="0"/>
              <a:t>(T </a:t>
            </a:r>
            <a:r>
              <a:rPr dirty="0" err="1"/>
              <a:t>newEntry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Removes and returns the front/back entry of this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object at the front/back of the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@throws</a:t>
            </a:r>
            <a:r>
              <a:rPr dirty="0"/>
              <a:t>  </a:t>
            </a:r>
            <a:r>
              <a:rPr dirty="0" err="1"/>
              <a:t>EmptyQueueException</a:t>
            </a:r>
            <a:r>
              <a:rPr dirty="0"/>
              <a:t> if the </a:t>
            </a:r>
            <a:r>
              <a:rPr dirty="0" err="1"/>
              <a:t>deque</a:t>
            </a:r>
            <a:r>
              <a:rPr dirty="0"/>
              <a:t> is empty before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removeFront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removeBack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Retrieves the front/back entry of this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object at the front/back of the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@throws</a:t>
            </a:r>
            <a:r>
              <a:rPr dirty="0"/>
              <a:t>  </a:t>
            </a:r>
            <a:r>
              <a:rPr dirty="0" err="1"/>
              <a:t>EmptyQueueException</a:t>
            </a:r>
            <a:r>
              <a:rPr dirty="0"/>
              <a:t> if the </a:t>
            </a:r>
            <a:r>
              <a:rPr dirty="0" err="1"/>
              <a:t>deque</a:t>
            </a:r>
            <a:r>
              <a:rPr dirty="0"/>
              <a:t> is empty.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getFront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getBack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Detects whether this </a:t>
            </a:r>
            <a:r>
              <a:rPr dirty="0" err="1"/>
              <a:t>deque</a:t>
            </a:r>
            <a:r>
              <a:rPr dirty="0"/>
              <a:t> is empty.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</a:t>
            </a:r>
            <a:r>
              <a:rPr dirty="0" err="1"/>
              <a:t>deque</a:t>
            </a:r>
            <a:r>
              <a:rPr dirty="0"/>
              <a:t> is empty, or false otherwise.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isEmpty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  Removes all entries from this </a:t>
            </a:r>
            <a:r>
              <a:rPr dirty="0" err="1"/>
              <a:t>deque</a:t>
            </a:r>
            <a:r>
              <a:rPr dirty="0"/>
              <a:t>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clear();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DequeInterface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5860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xfrm>
            <a:off x="249435" y="-152401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31520">
              <a:defRPr sz="3520"/>
            </a:lvl1pPr>
          </a:lstStyle>
          <a:p>
            <a:r>
              <a:rPr lang="en-US" sz="4000" dirty="0" err="1"/>
              <a:t>Deque</a:t>
            </a:r>
            <a:r>
              <a:rPr lang="en-US" sz="4000" dirty="0"/>
              <a:t> | </a:t>
            </a:r>
            <a:r>
              <a:rPr sz="4000" dirty="0"/>
              <a:t>Implementation</a:t>
            </a:r>
          </a:p>
        </p:txBody>
      </p:sp>
      <p:sp>
        <p:nvSpPr>
          <p:cNvPr id="218" name="/**  A class that implements the a deque of objects by using…"/>
          <p:cNvSpPr txBox="1"/>
          <p:nvPr/>
        </p:nvSpPr>
        <p:spPr>
          <a:xfrm>
            <a:off x="457200" y="655415"/>
            <a:ext cx="8383941" cy="590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 A class that implements the a </a:t>
            </a:r>
            <a:r>
              <a:rPr dirty="0" err="1"/>
              <a:t>deque</a:t>
            </a:r>
            <a:r>
              <a:rPr dirty="0"/>
              <a:t> of objects by using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a chain of doubly linked nodes.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LinkedDeque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DequeInterface</a:t>
            </a:r>
            <a:r>
              <a:rPr dirty="0"/>
              <a:t>&lt;T&gt;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References node at front of </a:t>
            </a:r>
            <a:r>
              <a:rPr dirty="0" err="1"/>
              <a:t>deque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lastNode</a:t>
            </a:r>
            <a:r>
              <a:rPr dirty="0">
                <a:solidFill>
                  <a:srgbClr val="000000"/>
                </a:solidFill>
              </a:rPr>
              <a:t>;  </a:t>
            </a:r>
            <a:r>
              <a:rPr dirty="0"/>
              <a:t>// References node at back of </a:t>
            </a:r>
            <a:r>
              <a:rPr dirty="0" err="1"/>
              <a:t>deque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LinkedDeque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firstNode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lastNode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</a:t>
            </a:r>
            <a:r>
              <a:rPr dirty="0" err="1"/>
              <a:t>deque</a:t>
            </a:r>
            <a:r>
              <a:rPr dirty="0"/>
              <a:t> operations go here. &gt;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T      data;  	 </a:t>
            </a:r>
            <a:r>
              <a:rPr dirty="0">
                <a:solidFill>
                  <a:srgbClr val="008400"/>
                </a:solidFill>
              </a:rPr>
              <a:t>// </a:t>
            </a:r>
            <a:r>
              <a:rPr dirty="0" err="1">
                <a:solidFill>
                  <a:srgbClr val="008400"/>
                </a:solidFill>
              </a:rPr>
              <a:t>Deque</a:t>
            </a:r>
            <a:r>
              <a:rPr dirty="0">
                <a:solidFill>
                  <a:srgbClr val="008400"/>
                </a:solidFill>
              </a:rPr>
              <a:t> entry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r>
              <a:rPr dirty="0">
                <a:solidFill>
                  <a:srgbClr val="000000"/>
                </a:solidFill>
              </a:rPr>
              <a:t> next;  	 </a:t>
            </a:r>
            <a:r>
              <a:rPr dirty="0"/>
              <a:t>// Link to next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r>
              <a:rPr dirty="0">
                <a:solidFill>
                  <a:srgbClr val="000000"/>
                </a:solidFill>
              </a:rPr>
              <a:t> previous; </a:t>
            </a:r>
            <a:r>
              <a:rPr dirty="0"/>
              <a:t>// Link to previous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&lt; Constructors and the methods </a:t>
            </a:r>
            <a:r>
              <a:rPr dirty="0" err="1"/>
              <a:t>getData</a:t>
            </a:r>
            <a:r>
              <a:rPr dirty="0"/>
              <a:t>, </a:t>
            </a:r>
            <a:r>
              <a:rPr dirty="0" err="1"/>
              <a:t>setData</a:t>
            </a:r>
            <a:r>
              <a:rPr dirty="0"/>
              <a:t>, </a:t>
            </a:r>
            <a:r>
              <a:rPr dirty="0" err="1"/>
              <a:t>getNextNode</a:t>
            </a:r>
            <a:r>
              <a:rPr dirty="0"/>
              <a:t>, </a:t>
            </a:r>
            <a:r>
              <a:rPr dirty="0" err="1"/>
              <a:t>setNextNode</a:t>
            </a:r>
            <a:r>
              <a:rPr dirty="0"/>
              <a:t>,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</a:t>
            </a:r>
            <a:r>
              <a:rPr dirty="0" err="1"/>
              <a:t>getPreviousNode</a:t>
            </a:r>
            <a:r>
              <a:rPr dirty="0"/>
              <a:t>, and </a:t>
            </a:r>
            <a:r>
              <a:rPr dirty="0" err="1"/>
              <a:t>setPreviousNode</a:t>
            </a:r>
            <a:r>
              <a:rPr dirty="0"/>
              <a:t> are here. &gt;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. . 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} // end </a:t>
            </a:r>
            <a:r>
              <a:rPr dirty="0" err="1"/>
              <a:t>DLNode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LinkedDeque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2028975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>
            <a:spLocks noGrp="1"/>
          </p:cNvSpPr>
          <p:nvPr>
            <p:ph type="title"/>
          </p:nvPr>
        </p:nvSpPr>
        <p:spPr>
          <a:xfrm>
            <a:off x="249435" y="128131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 err="1"/>
              <a:t>Deque</a:t>
            </a:r>
            <a:r>
              <a:rPr lang="en-US" sz="4000" dirty="0"/>
              <a:t> </a:t>
            </a:r>
            <a:r>
              <a:rPr sz="4000" dirty="0"/>
              <a:t>Implementation</a:t>
            </a:r>
          </a:p>
        </p:txBody>
      </p:sp>
      <p:sp>
        <p:nvSpPr>
          <p:cNvPr id="227" name="public void addToBack(T newEntry)…"/>
          <p:cNvSpPr txBox="1"/>
          <p:nvPr/>
        </p:nvSpPr>
        <p:spPr>
          <a:xfrm>
            <a:off x="457200" y="1136753"/>
            <a:ext cx="5762153" cy="280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addToBack</a:t>
            </a:r>
            <a:r>
              <a:rPr sz="1600" dirty="0"/>
              <a:t>(T </a:t>
            </a:r>
            <a:r>
              <a:rPr sz="1600" dirty="0" err="1"/>
              <a:t>newEntry</a:t>
            </a:r>
            <a:r>
              <a:rPr sz="1600" dirty="0"/>
              <a:t>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DLNode</a:t>
            </a:r>
            <a:r>
              <a:rPr sz="1600" dirty="0"/>
              <a:t> </a:t>
            </a:r>
            <a:r>
              <a:rPr sz="1600" dirty="0" err="1"/>
              <a:t>newNode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DLNode</a:t>
            </a:r>
            <a:r>
              <a:rPr sz="1600" dirty="0"/>
              <a:t>(</a:t>
            </a:r>
            <a:r>
              <a:rPr sz="1600" dirty="0" err="1"/>
              <a:t>lastNode</a:t>
            </a:r>
            <a:r>
              <a:rPr sz="1600" dirty="0"/>
              <a:t>, </a:t>
            </a:r>
            <a:r>
              <a:rPr sz="1600" dirty="0" err="1"/>
              <a:t>newEntry</a:t>
            </a:r>
            <a:r>
              <a:rPr sz="1600" dirty="0"/>
              <a:t>,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isEmpty</a:t>
            </a:r>
            <a:r>
              <a:rPr sz="1600" dirty="0"/>
              <a:t>())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 err="1"/>
              <a:t>newNode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lastNode.setNextNode</a:t>
            </a:r>
            <a:r>
              <a:rPr sz="1600" dirty="0"/>
              <a:t>(</a:t>
            </a:r>
            <a:r>
              <a:rPr sz="1600" dirty="0" err="1"/>
              <a:t>newNode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 err="1"/>
              <a:t>newNode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addToBack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095089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3564"/>
            </a:lvl1pPr>
          </a:lstStyle>
          <a:p>
            <a:r>
              <a:rPr lang="en-US" sz="4000" dirty="0" err="1"/>
              <a:t>Deque</a:t>
            </a:r>
            <a:r>
              <a:rPr lang="en-US" sz="4000" dirty="0"/>
              <a:t> </a:t>
            </a:r>
            <a:r>
              <a:rPr sz="4000" dirty="0"/>
              <a:t>Implementation</a:t>
            </a:r>
          </a:p>
        </p:txBody>
      </p:sp>
      <p:sp>
        <p:nvSpPr>
          <p:cNvPr id="248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Implementation of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removeBack</a:t>
            </a:r>
            <a:r>
              <a:rPr sz="1800" b="0" dirty="0"/>
              <a:t>, an O(1) operation</a:t>
            </a:r>
          </a:p>
        </p:txBody>
      </p:sp>
      <p:sp>
        <p:nvSpPr>
          <p:cNvPr id="249" name="public T removeBack()…"/>
          <p:cNvSpPr txBox="1"/>
          <p:nvPr/>
        </p:nvSpPr>
        <p:spPr>
          <a:xfrm>
            <a:off x="496937" y="1159583"/>
            <a:ext cx="5556968" cy="357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</a:t>
            </a:r>
            <a:r>
              <a:rPr sz="1600" dirty="0" err="1"/>
              <a:t>removeBack</a:t>
            </a:r>
            <a:r>
              <a:rPr sz="1600" dirty="0"/>
              <a:t>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T back = </a:t>
            </a:r>
            <a:r>
              <a:rPr sz="1600" dirty="0" err="1">
                <a:solidFill>
                  <a:srgbClr val="000000"/>
                </a:solidFill>
              </a:rPr>
              <a:t>getBack</a:t>
            </a:r>
            <a:r>
              <a:rPr sz="1600" dirty="0">
                <a:solidFill>
                  <a:srgbClr val="000000"/>
                </a:solidFill>
              </a:rPr>
              <a:t>();  </a:t>
            </a:r>
            <a:r>
              <a:rPr sz="1600" dirty="0"/>
              <a:t>// Might throw </a:t>
            </a:r>
            <a:r>
              <a:rPr sz="1600" dirty="0" err="1"/>
              <a:t>EmptyQueueException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// Assertion: </a:t>
            </a:r>
            <a:r>
              <a:rPr sz="1600" dirty="0" err="1"/>
              <a:t>lastNode</a:t>
            </a:r>
            <a:r>
              <a:rPr sz="1600" dirty="0"/>
              <a:t> != null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 err="1"/>
              <a:t>lastNode.getPreviousNode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lastNode</a:t>
            </a:r>
            <a:r>
              <a:rPr sz="1600" dirty="0"/>
              <a:t> ==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lastNode.setNextNode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} </a:t>
            </a:r>
            <a:r>
              <a:rPr sz="1600" dirty="0"/>
              <a:t>// end if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return</a:t>
            </a:r>
            <a:r>
              <a:rPr sz="1600" dirty="0">
                <a:solidFill>
                  <a:srgbClr val="000000"/>
                </a:solidFill>
              </a:rPr>
              <a:t> back;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removeBack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3787645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xfrm>
            <a:off x="258232" y="167268"/>
            <a:ext cx="8513234" cy="81604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758951">
              <a:defRPr sz="3652"/>
            </a:pPr>
            <a:r>
              <a:rPr sz="4000" dirty="0"/>
              <a:t>Interface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-US" sz="2800" b="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 dirty="0"/>
              <a:t>Java Class Library) </a:t>
            </a:r>
            <a:endParaRPr sz="2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93131" y="1130079"/>
            <a:ext cx="8229601" cy="4606842"/>
          </a:xfrm>
          <a:prstGeom prst="rect">
            <a:avLst/>
          </a:prstGeom>
        </p:spPr>
        <p:txBody>
          <a:bodyPr/>
          <a:lstStyle/>
          <a:p>
            <a:r>
              <a:rPr dirty="0"/>
              <a:t>Methods provided</a:t>
            </a:r>
          </a:p>
          <a:p>
            <a:pPr lvl="1"/>
            <a:r>
              <a:rPr sz="2000" dirty="0"/>
              <a:t>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addFirst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offerFirst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addLast</a:t>
            </a:r>
            <a:r>
              <a:rPr sz="2000" dirty="0"/>
              <a:t>, </a:t>
            </a:r>
            <a:r>
              <a:rPr sz="2000" dirty="0" err="1"/>
              <a:t>offerLast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removeFirst</a:t>
            </a:r>
            <a:r>
              <a:rPr sz="2000" dirty="0"/>
              <a:t>, </a:t>
            </a:r>
            <a:r>
              <a:rPr sz="2000" dirty="0" err="1"/>
              <a:t>pollFirst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removeLast</a:t>
            </a:r>
            <a:r>
              <a:rPr sz="2000" dirty="0"/>
              <a:t>, </a:t>
            </a:r>
            <a:r>
              <a:rPr sz="2000" dirty="0" err="1"/>
              <a:t>pollLast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getFirst</a:t>
            </a:r>
            <a:r>
              <a:rPr sz="2000" dirty="0"/>
              <a:t>, </a:t>
            </a:r>
            <a:r>
              <a:rPr sz="2000" dirty="0" err="1"/>
              <a:t>peekFirst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getLast</a:t>
            </a:r>
            <a:r>
              <a:rPr sz="2000" dirty="0"/>
              <a:t>, </a:t>
            </a:r>
            <a:r>
              <a:rPr sz="2000" dirty="0" err="1"/>
              <a:t>peekLast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isEmpty</a:t>
            </a:r>
            <a:r>
              <a:rPr sz="2000" dirty="0"/>
              <a:t>, clear, size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push, pop</a:t>
            </a:r>
          </a:p>
        </p:txBody>
      </p:sp>
    </p:spTree>
    <p:extLst>
      <p:ext uri="{BB962C8B-B14F-4D97-AF65-F5344CB8AC3E}">
        <p14:creationId xmlns:p14="http://schemas.microsoft.com/office/powerpoint/2010/main" val="15050314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914400"/>
            <a:ext cx="82534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2955" y="5445457"/>
            <a:ext cx="7492621" cy="286603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42C682-8EE0-4D0F-9287-5AC94DF14B19}"/>
              </a:ext>
            </a:extLst>
          </p:cNvPr>
          <p:cNvSpPr txBox="1">
            <a:spLocks/>
          </p:cNvSpPr>
          <p:nvPr/>
        </p:nvSpPr>
        <p:spPr>
          <a:xfrm>
            <a:off x="272955" y="98358"/>
            <a:ext cx="8513234" cy="816042"/>
          </a:xfrm>
          <a:prstGeom prst="rect">
            <a:avLst/>
          </a:prstGeom>
        </p:spPr>
        <p:txBody>
          <a:bodyPr/>
          <a:lstStyle>
            <a:lvl1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defTabSz="694944" hangingPunct="1">
              <a:defRPr sz="3343"/>
            </a:pPr>
            <a:r>
              <a:rPr lang="en-US" sz="4000" dirty="0"/>
              <a:t>Class </a:t>
            </a:r>
            <a:r>
              <a:rPr lang="en-US" sz="4000" dirty="0" err="1">
                <a:latin typeface="Courier New"/>
                <a:ea typeface="Courier New"/>
                <a:cs typeface="Courier New"/>
                <a:sym typeface="Courier New"/>
              </a:rPr>
              <a:t>ArrayDeque</a:t>
            </a:r>
            <a:endParaRPr lang="en-US"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43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xfrm>
            <a:off x="258232" y="189571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Priority Queue</a:t>
            </a:r>
          </a:p>
        </p:txBody>
      </p:sp>
      <p:sp>
        <p:nvSpPr>
          <p:cNvPr id="178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193180"/>
            <a:ext cx="8229601" cy="4751808"/>
          </a:xfrm>
          <a:prstGeom prst="rect">
            <a:avLst/>
          </a:prstGeom>
        </p:spPr>
        <p:txBody>
          <a:bodyPr/>
          <a:lstStyle/>
          <a:p>
            <a:r>
              <a:rPr dirty="0"/>
              <a:t>Consider how a hospital assigns a priority to each patient that overrides time at which patient arrived.</a:t>
            </a:r>
          </a:p>
          <a:p>
            <a:r>
              <a:rPr dirty="0"/>
              <a:t>ADT priority queue organizes objects according to their priorities</a:t>
            </a:r>
          </a:p>
          <a:p>
            <a:r>
              <a:rPr dirty="0"/>
              <a:t>Definition of “priority” depends on nature of the items in the queue</a:t>
            </a:r>
          </a:p>
        </p:txBody>
      </p:sp>
    </p:spTree>
    <p:extLst>
      <p:ext uri="{BB962C8B-B14F-4D97-AF65-F5344CB8AC3E}">
        <p14:creationId xmlns:p14="http://schemas.microsoft.com/office/powerpoint/2010/main" val="84606654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3343"/>
            </a:lvl1pPr>
          </a:lstStyle>
          <a:p>
            <a:r>
              <a:rPr lang="en-US" dirty="0"/>
              <a:t>Priority Queue | </a:t>
            </a:r>
            <a:r>
              <a:rPr dirty="0">
                <a:solidFill>
                  <a:srgbClr val="7030A0"/>
                </a:solidFill>
              </a:rPr>
              <a:t>Possible</a:t>
            </a:r>
            <a:r>
              <a:rPr dirty="0"/>
              <a:t> </a:t>
            </a:r>
            <a:r>
              <a:rPr dirty="0">
                <a:solidFill>
                  <a:srgbClr val="7030A0"/>
                </a:solidFill>
              </a:rPr>
              <a:t>Implementations</a:t>
            </a:r>
            <a:endParaRPr dirty="0"/>
          </a:p>
        </p:txBody>
      </p:sp>
      <p:sp>
        <p:nvSpPr>
          <p:cNvPr id="252" name="FIGURE 8-21 Two possible implementations of a priority queu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5487">
              <a:defRPr sz="2288"/>
            </a:lvl1pPr>
          </a:lstStyle>
          <a:p>
            <a:r>
              <a:rPr sz="2000" b="0" dirty="0"/>
              <a:t>Two possible implementations of a priority queue</a:t>
            </a:r>
          </a:p>
        </p:txBody>
      </p:sp>
      <p:pic>
        <p:nvPicPr>
          <p:cNvPr id="253" name="A diagram illustrates the 2 implementations of a priority queue. Array-based." descr="A diagram illustrates the 2 implementations of a priority queue. Array-bas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047" y="919574"/>
            <a:ext cx="8458201" cy="2017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A diagram illustrates the 2 implementations of a priority queue. &#10;Link-based." descr="A diagram illustrates the 2 implementations of a priority queue. Link-based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047" y="3304191"/>
            <a:ext cx="8384953" cy="25094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122501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42C682-8EE0-4D0F-9287-5AC94DF14B19}"/>
              </a:ext>
            </a:extLst>
          </p:cNvPr>
          <p:cNvSpPr txBox="1">
            <a:spLocks/>
          </p:cNvSpPr>
          <p:nvPr/>
        </p:nvSpPr>
        <p:spPr>
          <a:xfrm>
            <a:off x="258232" y="65704"/>
            <a:ext cx="8604413" cy="750337"/>
          </a:xfrm>
          <a:prstGeom prst="rect">
            <a:avLst/>
          </a:prstGeom>
        </p:spPr>
        <p:txBody>
          <a:bodyPr/>
          <a:lstStyle>
            <a:lvl1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defTabSz="694944" hangingPunct="1">
              <a:defRPr sz="3343"/>
            </a:pPr>
            <a:r>
              <a:rPr lang="en-US" sz="3600" dirty="0"/>
              <a:t>Class </a:t>
            </a:r>
            <a:r>
              <a:rPr lang="en-US" sz="3600" dirty="0" err="1">
                <a:latin typeface="Courier New"/>
                <a:cs typeface="Courier New"/>
                <a:sym typeface="Courier New"/>
              </a:rPr>
              <a:t>PriorityQu</a:t>
            </a:r>
            <a:r>
              <a:rPr lang="en-US" sz="3600" dirty="0" err="1">
                <a:latin typeface="Courier New"/>
                <a:ea typeface="Courier New"/>
                <a:cs typeface="Courier New"/>
                <a:sym typeface="Courier New"/>
              </a:rPr>
              <a:t>eue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lang="en-US" sz="3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9E1F63-68CC-4114-8914-51001A00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70" y="854370"/>
            <a:ext cx="8355536" cy="4905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" y="5110496"/>
            <a:ext cx="5659315" cy="200057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9C816-99B6-4049-AC98-03BDC0E825DA}"/>
              </a:ext>
            </a:extLst>
          </p:cNvPr>
          <p:cNvSpPr/>
          <p:nvPr/>
        </p:nvSpPr>
        <p:spPr>
          <a:xfrm flipV="1">
            <a:off x="2867757" y="4288706"/>
            <a:ext cx="1018443" cy="200058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>
            <a:spLocks noGrp="1"/>
          </p:cNvSpPr>
          <p:nvPr>
            <p:ph type="title"/>
          </p:nvPr>
        </p:nvSpPr>
        <p:spPr>
          <a:xfrm>
            <a:off x="249435" y="-12700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9495">
              <a:defRPr sz="2596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Q</a:t>
            </a:r>
            <a:r>
              <a:rPr sz="4000" dirty="0"/>
              <a:t>ueue</a:t>
            </a:r>
            <a:r>
              <a:rPr lang="en-US" sz="4000" dirty="0"/>
              <a:t> Operations | FIFO</a:t>
            </a:r>
            <a:endParaRPr sz="4000" dirty="0"/>
          </a:p>
        </p:txBody>
      </p:sp>
      <p:pic>
        <p:nvPicPr>
          <p:cNvPr id="68" name="A figure illustrates the additions to the queue. Enqueue add Jada. &#10;&#10;Picture 2" descr="A figure illustrates the additions to the queue. Enqueue add Jada. 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928" y="706924"/>
            <a:ext cx="4406135" cy="371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A figure illustrates the additions to the queue. Enqueue add Jess. &#10;&#10;Picture 2" descr="A figure illustrates the additions to the queue. Enqueue add Jess. 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259">
            <a:off x="579966" y="1425013"/>
            <a:ext cx="5246424" cy="397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A figure illustrates the additions to the queue. Enqueue add Jazmin. &#10;&#10;Picture 2" descr="A figure illustrates the additions to the queue. Enqueue add Jazmin. 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557" y="2145443"/>
            <a:ext cx="6101708" cy="418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A figure illustrates the additions to the queue. Enqueue add Jorge. &#10;&#10;Picture 2" descr="A figure illustrates the additions to the queue. Enqueue add Jorge. 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2135" y="2864017"/>
            <a:ext cx="6895610" cy="443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 figure illustrates the additions to the queue. Enqueue add Jamal.&#10;&#10;Picture 2" descr="A figure illustrates the additions to the queue. Enqueue add Jamal.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7637" y="3580660"/>
            <a:ext cx="7774726" cy="472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A figure illustrates the additions to the queue. Dequeue relieves and removes Jada. &#10;&#10;Picture 3" descr="A figure illustrates the additions to the queue. Dequeue relieves and removes Jada. 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9732" y="4258186"/>
            <a:ext cx="6928412" cy="579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A figure illustrates the additions to the queue. Enqueue add Jerry. &#10;&#10;Picture 3" descr="A figure illustrates the additions to the queue. Enqueue add Jerry. 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2771" y="5048903"/>
            <a:ext cx="7752622" cy="459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A figure illustrates the additions to the queue. Dequeue relieves and removes Jess. &#10;&#10;&#10;Picture 2" descr="A figure illustrates the additions to the queue. Dequeue relieves and removes Jess. 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0971" y="5717565"/>
            <a:ext cx="6932713" cy="58432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2865435" y="1281013"/>
            <a:ext cx="978408" cy="61138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Front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xfrm>
            <a:off x="249435" y="21187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9223">
              <a:defRPr sz="3124"/>
            </a:pPr>
            <a:r>
              <a:rPr sz="4000" dirty="0"/>
              <a:t>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AbstractQueue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public boolean add(T newEntry)…"/>
          <p:cNvSpPr txBox="1"/>
          <p:nvPr/>
        </p:nvSpPr>
        <p:spPr>
          <a:xfrm>
            <a:off x="249435" y="1345485"/>
            <a:ext cx="5409098" cy="344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1634" marR="27476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b="1" dirty="0" err="1"/>
              <a:t>boolean</a:t>
            </a:r>
            <a:r>
              <a:rPr b="1" dirty="0"/>
              <a:t> </a:t>
            </a:r>
            <a:r>
              <a:rPr dirty="0"/>
              <a:t>add(T </a:t>
            </a:r>
            <a:r>
              <a:rPr dirty="0" err="1"/>
              <a:t>newEntry</a:t>
            </a:r>
            <a:r>
              <a:rPr dirty="0"/>
              <a:t>) </a:t>
            </a:r>
          </a:p>
          <a:p>
            <a:pPr marL="381634" marR="27476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b="1" dirty="0" err="1"/>
              <a:t>boolean</a:t>
            </a:r>
            <a:r>
              <a:rPr b="1" dirty="0"/>
              <a:t> </a:t>
            </a:r>
            <a:r>
              <a:rPr dirty="0"/>
              <a:t>offer(T </a:t>
            </a:r>
            <a:r>
              <a:rPr dirty="0" err="1"/>
              <a:t>newEntry</a:t>
            </a:r>
            <a:r>
              <a:rPr dirty="0"/>
              <a:t>) </a:t>
            </a:r>
          </a:p>
          <a:p>
            <a:pPr marL="381634" marR="27476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remove()</a:t>
            </a:r>
            <a:endParaRPr dirty="0">
              <a:solidFill>
                <a:srgbClr val="000000"/>
              </a:solidFill>
            </a:endParaRPr>
          </a:p>
          <a:p>
            <a:pPr marL="381634" marR="37255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poll() </a:t>
            </a:r>
          </a:p>
          <a:p>
            <a:pPr marL="381634" marR="37255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element() </a:t>
            </a:r>
          </a:p>
          <a:p>
            <a:pPr marL="381634" marR="37255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peek()</a:t>
            </a:r>
            <a:endParaRPr dirty="0">
              <a:solidFill>
                <a:srgbClr val="000000"/>
              </a:solidFill>
            </a:endParaRPr>
          </a:p>
          <a:p>
            <a:pPr marL="381634" marR="3404870" defTabSz="457200">
              <a:lnSpc>
                <a:spcPct val="108750"/>
              </a:lnSpc>
              <a:spcBef>
                <a:spcPts val="300"/>
              </a:spcBef>
              <a:defRPr sz="19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</a:t>
            </a:r>
            <a:r>
              <a:rPr dirty="0" err="1"/>
              <a:t>boolean</a:t>
            </a:r>
            <a:r>
              <a:rPr dirty="0"/>
              <a:t> </a:t>
            </a:r>
            <a:r>
              <a:rPr b="0" dirty="0" err="1"/>
              <a:t>isEmpty</a:t>
            </a:r>
            <a:r>
              <a:rPr b="0" dirty="0"/>
              <a:t>() </a:t>
            </a:r>
          </a:p>
          <a:p>
            <a:pPr marL="381634" marR="3404870" defTabSz="457200">
              <a:lnSpc>
                <a:spcPct val="108750"/>
              </a:lnSpc>
              <a:spcBef>
                <a:spcPts val="300"/>
              </a:spcBef>
              <a:defRPr sz="19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void </a:t>
            </a:r>
            <a:r>
              <a:rPr b="0" dirty="0"/>
              <a:t>clear() </a:t>
            </a:r>
          </a:p>
          <a:p>
            <a:pPr marL="381634" marR="3404870" defTabSz="457200">
              <a:lnSpc>
                <a:spcPct val="108750"/>
              </a:lnSpc>
              <a:spcBef>
                <a:spcPts val="300"/>
              </a:spcBef>
              <a:defRPr sz="19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</a:t>
            </a:r>
            <a:r>
              <a:rPr dirty="0" err="1"/>
              <a:t>int</a:t>
            </a:r>
            <a:r>
              <a:rPr dirty="0"/>
              <a:t> </a:t>
            </a:r>
            <a:r>
              <a:rPr b="0" dirty="0"/>
              <a:t>size()</a:t>
            </a:r>
            <a:endParaRPr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5004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Tracking Your Assignments</a:t>
            </a:r>
            <a:r>
              <a:rPr lang="en-US" dirty="0"/>
              <a:t> </a:t>
            </a:r>
            <a:r>
              <a:rPr lang="en-US" b="0" dirty="0"/>
              <a:t>| Activity</a:t>
            </a:r>
            <a:endParaRPr b="0" dirty="0"/>
          </a:p>
        </p:txBody>
      </p:sp>
      <p:graphicFrame>
        <p:nvGraphicFramePr>
          <p:cNvPr id="186" name="Table"/>
          <p:cNvGraphicFramePr/>
          <p:nvPr>
            <p:extLst>
              <p:ext uri="{D42A27DB-BD31-4B8C-83A1-F6EECF244321}">
                <p14:modId xmlns:p14="http://schemas.microsoft.com/office/powerpoint/2010/main" val="581306474"/>
              </p:ext>
            </p:extLst>
          </p:nvPr>
        </p:nvGraphicFramePr>
        <p:xfrm>
          <a:off x="754567" y="931449"/>
          <a:ext cx="6265474" cy="2362899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626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pPr marL="1214966" marR="1161448" algn="ctr" defTabSz="457200">
                        <a:spcBef>
                          <a:spcPts val="600"/>
                        </a:spcBef>
                        <a:defRPr sz="1800" b="0"/>
                      </a:pPr>
                      <a:r>
                        <a:rPr sz="2400">
                          <a:solidFill>
                            <a:srgbClr val="2F2A2B"/>
                          </a:solidFill>
                        </a:rPr>
                        <a:t>Assignment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63">
                <a:tc>
                  <a:txBody>
                    <a:bodyPr/>
                    <a:lstStyle/>
                    <a:p>
                      <a:pPr marL="144145" marR="105156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course—the course code
task—a description of the assignment
date—the due date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973">
                <a:tc>
                  <a:txBody>
                    <a:bodyPr/>
                    <a:lstStyle/>
                    <a:p>
                      <a:pPr marL="15621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getCourseCode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getTask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getDueDate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compareTo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7" name="Table"/>
          <p:cNvGraphicFramePr/>
          <p:nvPr>
            <p:extLst>
              <p:ext uri="{D42A27DB-BD31-4B8C-83A1-F6EECF244321}">
                <p14:modId xmlns:p14="http://schemas.microsoft.com/office/powerpoint/2010/main" val="825769912"/>
              </p:ext>
            </p:extLst>
          </p:nvPr>
        </p:nvGraphicFramePr>
        <p:xfrm>
          <a:off x="754567" y="3523170"/>
          <a:ext cx="6265474" cy="207902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626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pPr marL="1214966" marR="1161448" algn="ctr" defTabSz="457200">
                        <a:spcBef>
                          <a:spcPts val="600"/>
                        </a:spcBef>
                        <a:defRPr sz="1800" b="0"/>
                      </a:pPr>
                      <a:r>
                        <a:rPr sz="2400">
                          <a:solidFill>
                            <a:srgbClr val="2F2A2B"/>
                          </a:solidFill>
                        </a:rPr>
                        <a:t>AssignmentLog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41">
                <a:tc>
                  <a:txBody>
                    <a:bodyPr/>
                    <a:lstStyle/>
                    <a:p>
                      <a:pPr marL="144145" marR="105156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log—a priority queue of assignments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13">
                <a:tc>
                  <a:txBody>
                    <a:bodyPr/>
                    <a:lstStyle/>
                    <a:p>
                      <a:pPr marL="15621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 err="1">
                          <a:solidFill>
                            <a:srgbClr val="2F2A2B"/>
                          </a:solidFill>
                        </a:rPr>
                        <a:t>addProject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newAssignment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addProject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courseCode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, task, 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dueDate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getNextProject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removeNextProject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1296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9" y="0"/>
            <a:ext cx="8371418" cy="816042"/>
          </a:xfrm>
        </p:spPr>
        <p:txBody>
          <a:bodyPr>
            <a:normAutofit/>
          </a:bodyPr>
          <a:lstStyle/>
          <a:p>
            <a:r>
              <a:rPr lang="en-US" sz="4000" dirty="0"/>
              <a:t>Waiting in Line | Simulation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4099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5922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21791">
              <a:defRPr sz="2992"/>
            </a:lvl1pPr>
          </a:lstStyle>
          <a:p>
            <a:r>
              <a:t>Simulating a Waiting Line</a:t>
            </a:r>
          </a:p>
        </p:txBody>
      </p:sp>
      <p:sp>
        <p:nvSpPr>
          <p:cNvPr id="109" name="/** Simulates a waiting line.  */…"/>
          <p:cNvSpPr txBox="1"/>
          <p:nvPr/>
        </p:nvSpPr>
        <p:spPr>
          <a:xfrm>
            <a:off x="372533" y="448281"/>
            <a:ext cx="6610919" cy="6063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Simulates a waiting line. 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WaitLine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QueueInterface</a:t>
            </a:r>
            <a:r>
              <a:rPr dirty="0"/>
              <a:t>&lt;Customer&gt; line;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numberOfArrivals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numberServed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totalTimeWaited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WaitLine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line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LinkedQueue</a:t>
            </a:r>
            <a:r>
              <a:rPr dirty="0"/>
              <a:t>&lt;&gt;();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reset();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Initializes the simulation. */</a:t>
            </a:r>
            <a:r>
              <a:rPr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reset()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line.clear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numberOfArrivals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numberServed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totalTimeWaited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reset</a:t>
            </a: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simulate(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duration, </a:t>
            </a:r>
            <a:r>
              <a:rPr dirty="0">
                <a:solidFill>
                  <a:srgbClr val="BA2DA2"/>
                </a:solidFill>
              </a:rPr>
              <a:t>double</a:t>
            </a:r>
            <a:r>
              <a:rPr dirty="0"/>
              <a:t> </a:t>
            </a:r>
            <a:r>
              <a:rPr dirty="0" err="1"/>
              <a:t>arrivalProbability</a:t>
            </a:r>
            <a:r>
              <a:rPr dirty="0"/>
              <a:t>,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maxTransactionTime</a:t>
            </a:r>
            <a:r>
              <a:rPr dirty="0"/>
              <a:t>)</a:t>
            </a:r>
          </a:p>
          <a:p>
            <a:pPr defTabSz="344804">
              <a:tabLst>
                <a:tab pos="342900" algn="l"/>
              </a:tabLst>
              <a:defRPr sz="1300" b="1" i="1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i="0" dirty="0">
                <a:solidFill>
                  <a:srgbClr val="000000"/>
                </a:solidFill>
              </a:rPr>
              <a:t> {  </a:t>
            </a:r>
            <a:r>
              <a:rPr dirty="0"/>
              <a:t> &lt; implementation on next slide &gt; </a:t>
            </a:r>
            <a:r>
              <a:rPr i="0" dirty="0">
                <a:solidFill>
                  <a:srgbClr val="000000"/>
                </a:solidFill>
              </a:rPr>
              <a:t>}</a:t>
            </a: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endParaRPr i="0" dirty="0">
              <a:solidFill>
                <a:srgbClr val="000000"/>
              </a:solidFill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displayResults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</a:t>
            </a:r>
            <a:r>
              <a:rPr b="1" i="1" dirty="0">
                <a:solidFill>
                  <a:srgbClr val="3D8123"/>
                </a:solidFill>
              </a:rPr>
              <a:t>&lt; implementation on next slide &gt;</a:t>
            </a:r>
            <a:r>
              <a:rPr dirty="0"/>
              <a:t>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}</a:t>
            </a: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WaitLine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9568695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5729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58951">
              <a:defRPr sz="2739"/>
            </a:lvl1pPr>
          </a:lstStyle>
          <a:p>
            <a:r>
              <a:t>Simulating a Waiting Line</a:t>
            </a:r>
          </a:p>
        </p:txBody>
      </p:sp>
      <p:sp>
        <p:nvSpPr>
          <p:cNvPr id="112" name="public void simulate(int duration, double arrivalProbability, int maxTransactionTime)…"/>
          <p:cNvSpPr txBox="1"/>
          <p:nvPr/>
        </p:nvSpPr>
        <p:spPr>
          <a:xfrm>
            <a:off x="143933" y="449580"/>
            <a:ext cx="8220706" cy="595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simulate(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duration, </a:t>
            </a:r>
            <a:r>
              <a:rPr dirty="0">
                <a:solidFill>
                  <a:srgbClr val="BA2DA2"/>
                </a:solidFill>
              </a:rPr>
              <a:t>double</a:t>
            </a:r>
            <a:r>
              <a:rPr dirty="0"/>
              <a:t> </a:t>
            </a:r>
            <a:r>
              <a:rPr dirty="0" err="1"/>
              <a:t>arrivalProbability</a:t>
            </a:r>
            <a:r>
              <a:rPr dirty="0"/>
              <a:t>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maxTransactionTime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transactionTimeLeft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clock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 clock &lt; duration; clock++)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Math.random</a:t>
            </a:r>
            <a:r>
              <a:rPr dirty="0"/>
              <a:t>() &lt; </a:t>
            </a:r>
            <a:r>
              <a:rPr dirty="0" err="1"/>
              <a:t>arrivalProbability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numberOfArrivals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transactionTime</a:t>
            </a:r>
            <a:r>
              <a:rPr dirty="0"/>
              <a:t> =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)(</a:t>
            </a:r>
            <a:r>
              <a:rPr dirty="0" err="1"/>
              <a:t>Math.random</a:t>
            </a:r>
            <a:r>
              <a:rPr dirty="0"/>
              <a:t>() * </a:t>
            </a:r>
            <a:r>
              <a:rPr dirty="0" err="1"/>
              <a:t>maxTransactionTime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Customer </a:t>
            </a:r>
            <a:r>
              <a:rPr dirty="0" err="1"/>
              <a:t>nextArrival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Customer(clock, </a:t>
            </a:r>
            <a:r>
              <a:rPr dirty="0" err="1"/>
              <a:t>transactionTime</a:t>
            </a:r>
            <a:r>
              <a:rPr dirty="0"/>
              <a:t>,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         </a:t>
            </a:r>
            <a:r>
              <a:rPr dirty="0" err="1"/>
              <a:t>numberOfArrivals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line.enqueue</a:t>
            </a:r>
            <a:r>
              <a:rPr dirty="0"/>
              <a:t>(</a:t>
            </a:r>
            <a:r>
              <a:rPr dirty="0" err="1"/>
              <a:t>nextArrival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"Customer "</a:t>
            </a:r>
            <a:r>
              <a:rPr dirty="0"/>
              <a:t> + </a:t>
            </a:r>
            <a:r>
              <a:rPr dirty="0" err="1"/>
              <a:t>numberOfArrivals</a:t>
            </a:r>
            <a:r>
              <a:rPr dirty="0"/>
              <a:t>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</a:t>
            </a:r>
            <a:r>
              <a:rPr dirty="0">
                <a:solidFill>
                  <a:srgbClr val="D12F1B"/>
                </a:solidFill>
              </a:rPr>
              <a:t>" enters line at time "</a:t>
            </a:r>
            <a:r>
              <a:rPr dirty="0"/>
              <a:t> + clock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</a:t>
            </a:r>
            <a:r>
              <a:rPr dirty="0">
                <a:solidFill>
                  <a:srgbClr val="D12F1B"/>
                </a:solidFill>
              </a:rPr>
              <a:t>". Transaction time is "</a:t>
            </a:r>
            <a:r>
              <a:rPr dirty="0"/>
              <a:t> + </a:t>
            </a:r>
            <a:r>
              <a:rPr dirty="0" err="1"/>
              <a:t>transactionTime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} </a:t>
            </a:r>
            <a:r>
              <a:rPr dirty="0">
                <a:solidFill>
                  <a:srgbClr val="008400"/>
                </a:solidFill>
              </a:rPr>
              <a:t>// end if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transactionTimeLeft</a:t>
            </a:r>
            <a:r>
              <a:rPr dirty="0"/>
              <a:t> &gt;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transactionTimeLeft</a:t>
            </a:r>
            <a:r>
              <a:rPr dirty="0"/>
              <a:t>--;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(!</a:t>
            </a:r>
            <a:r>
              <a:rPr dirty="0" err="1"/>
              <a:t>line.isEmpty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Customer </a:t>
            </a:r>
            <a:r>
              <a:rPr dirty="0" err="1"/>
              <a:t>nextCustomer</a:t>
            </a:r>
            <a:r>
              <a:rPr dirty="0"/>
              <a:t> = </a:t>
            </a:r>
            <a:r>
              <a:rPr dirty="0" err="1"/>
              <a:t>line.dequeue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transactionTimeLeft</a:t>
            </a:r>
            <a:r>
              <a:rPr dirty="0"/>
              <a:t> = </a:t>
            </a:r>
            <a:r>
              <a:rPr dirty="0" err="1"/>
              <a:t>nextCustomer.getTransactionTime</a:t>
            </a:r>
            <a:r>
              <a:rPr dirty="0"/>
              <a:t>()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timeWaited</a:t>
            </a:r>
            <a:r>
              <a:rPr dirty="0"/>
              <a:t> = clock - </a:t>
            </a:r>
            <a:r>
              <a:rPr dirty="0" err="1"/>
              <a:t>nextCustomer.getArrivalTime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totalTimeWaited</a:t>
            </a:r>
            <a:r>
              <a:rPr dirty="0"/>
              <a:t> = </a:t>
            </a:r>
            <a:r>
              <a:rPr dirty="0" err="1"/>
              <a:t>totalTimeWaited</a:t>
            </a:r>
            <a:r>
              <a:rPr dirty="0"/>
              <a:t> + </a:t>
            </a:r>
            <a:r>
              <a:rPr dirty="0" err="1"/>
              <a:t>timeWaited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numberServed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"Customer "</a:t>
            </a:r>
            <a:r>
              <a:rPr dirty="0"/>
              <a:t> + </a:t>
            </a:r>
            <a:r>
              <a:rPr dirty="0" err="1"/>
              <a:t>nextCustomer.getCustomerNumber</a:t>
            </a:r>
            <a:r>
              <a:rPr dirty="0"/>
              <a:t>()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</a:t>
            </a:r>
            <a:r>
              <a:rPr dirty="0">
                <a:solidFill>
                  <a:srgbClr val="D12F1B"/>
                </a:solidFill>
              </a:rPr>
              <a:t>" begins service at time "</a:t>
            </a:r>
            <a:r>
              <a:rPr dirty="0"/>
              <a:t> + clock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</a:t>
            </a:r>
            <a:r>
              <a:rPr dirty="0">
                <a:solidFill>
                  <a:srgbClr val="D12F1B"/>
                </a:solidFill>
              </a:rPr>
              <a:t>". Time waited is "</a:t>
            </a:r>
            <a:r>
              <a:rPr dirty="0"/>
              <a:t> + </a:t>
            </a:r>
            <a:r>
              <a:rPr dirty="0" err="1"/>
              <a:t>timeWaited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} </a:t>
            </a:r>
            <a:r>
              <a:rPr dirty="0">
                <a:solidFill>
                  <a:srgbClr val="008400"/>
                </a:solidFill>
              </a:rPr>
              <a:t>// end if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} </a:t>
            </a:r>
            <a:r>
              <a:rPr dirty="0"/>
              <a:t>// end simulate</a:t>
            </a:r>
          </a:p>
        </p:txBody>
      </p:sp>
    </p:spTree>
    <p:extLst>
      <p:ext uri="{BB962C8B-B14F-4D97-AF65-F5344CB8AC3E}">
        <p14:creationId xmlns:p14="http://schemas.microsoft.com/office/powerpoint/2010/main" val="271835573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Simulating a Waiting Line</a:t>
            </a:r>
          </a:p>
        </p:txBody>
      </p:sp>
      <p:sp>
        <p:nvSpPr>
          <p:cNvPr id="115" name="/** Displays summary results of the simulation. */…"/>
          <p:cNvSpPr txBox="1"/>
          <p:nvPr/>
        </p:nvSpPr>
        <p:spPr>
          <a:xfrm>
            <a:off x="249435" y="1170939"/>
            <a:ext cx="6936171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Displays summary results of the simulation. */</a:t>
            </a:r>
            <a:r>
              <a:rPr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displayResults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"Number served = "</a:t>
            </a:r>
            <a:r>
              <a:rPr dirty="0"/>
              <a:t> + </a:t>
            </a:r>
            <a:r>
              <a:rPr dirty="0" err="1"/>
              <a:t>numberServed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"Total time waited = "</a:t>
            </a:r>
            <a:r>
              <a:rPr dirty="0"/>
              <a:t> + </a:t>
            </a:r>
            <a:r>
              <a:rPr dirty="0" err="1"/>
              <a:t>totalTimeWaited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double</a:t>
            </a:r>
            <a:r>
              <a:rPr dirty="0"/>
              <a:t> </a:t>
            </a:r>
            <a:r>
              <a:rPr dirty="0" err="1"/>
              <a:t>averageTimeWaited</a:t>
            </a:r>
            <a:r>
              <a:rPr dirty="0"/>
              <a:t> = ((</a:t>
            </a:r>
            <a:r>
              <a:rPr dirty="0">
                <a:solidFill>
                  <a:srgbClr val="BA2DA2"/>
                </a:solidFill>
              </a:rPr>
              <a:t>double</a:t>
            </a:r>
            <a:r>
              <a:rPr dirty="0"/>
              <a:t>)</a:t>
            </a:r>
            <a:r>
              <a:rPr dirty="0" err="1"/>
              <a:t>totalTimeWaited</a:t>
            </a:r>
            <a:r>
              <a:rPr dirty="0"/>
              <a:t>) / </a:t>
            </a:r>
            <a:r>
              <a:rPr dirty="0" err="1"/>
              <a:t>numberServed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"Average time waited = "</a:t>
            </a:r>
            <a:r>
              <a:rPr dirty="0"/>
              <a:t> + </a:t>
            </a:r>
            <a:r>
              <a:rPr dirty="0" err="1"/>
              <a:t>averageTimeWaited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leftInLine</a:t>
            </a:r>
            <a:r>
              <a:rPr dirty="0"/>
              <a:t> = </a:t>
            </a:r>
            <a:r>
              <a:rPr dirty="0" err="1"/>
              <a:t>numberOfArrivals</a:t>
            </a:r>
            <a:r>
              <a:rPr dirty="0"/>
              <a:t> - </a:t>
            </a:r>
            <a:r>
              <a:rPr dirty="0" err="1"/>
              <a:t>numberServed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"Number left in line = "</a:t>
            </a:r>
            <a:r>
              <a:rPr dirty="0"/>
              <a:t> + </a:t>
            </a:r>
            <a:r>
              <a:rPr dirty="0" err="1"/>
              <a:t>leftInLine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displayResults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2147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258232" y="178419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Queue</a:t>
            </a:r>
          </a:p>
        </p:txBody>
      </p:sp>
      <p:sp>
        <p:nvSpPr>
          <p:cNvPr id="5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8" y="1144230"/>
            <a:ext cx="8229601" cy="47295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Used within operating systems and to simulate real-world events</a:t>
            </a:r>
          </a:p>
          <a:p>
            <a:pPr lvl="1"/>
            <a:r>
              <a:rPr sz="2000" dirty="0"/>
              <a:t>Come into play whenever processes or events must wait</a:t>
            </a:r>
          </a:p>
          <a:p>
            <a:r>
              <a:rPr dirty="0">
                <a:solidFill>
                  <a:srgbClr val="0070C0"/>
                </a:solidFill>
              </a:rPr>
              <a:t>Entries organized first-in, first-out</a:t>
            </a:r>
            <a:r>
              <a:rPr lang="en-US" dirty="0">
                <a:solidFill>
                  <a:srgbClr val="0070C0"/>
                </a:solidFill>
              </a:rPr>
              <a:t> (FIFO)</a:t>
            </a:r>
          </a:p>
          <a:p>
            <a:pPr lvl="1"/>
            <a:r>
              <a:rPr lang="en-US" sz="2000" dirty="0"/>
              <a:t>Item added first, or earliest, is at the front of the queue</a:t>
            </a:r>
          </a:p>
          <a:p>
            <a:pPr lvl="1"/>
            <a:r>
              <a:rPr lang="en-US" sz="2000" dirty="0"/>
              <a:t>Item added most recently is at the back of the queue</a:t>
            </a:r>
          </a:p>
          <a:p>
            <a:r>
              <a:rPr lang="en-US" dirty="0">
                <a:solidFill>
                  <a:schemeClr val="tx1"/>
                </a:solidFill>
              </a:rPr>
              <a:t>Client can look at or remove only the entry at the front of the queue</a:t>
            </a:r>
          </a:p>
          <a:p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110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Queue</a:t>
            </a:r>
          </a:p>
        </p:txBody>
      </p:sp>
      <p:graphicFrame>
        <p:nvGraphicFramePr>
          <p:cNvPr id="60" name="Table"/>
          <p:cNvGraphicFramePr/>
          <p:nvPr>
            <p:extLst>
              <p:ext uri="{D42A27DB-BD31-4B8C-83A1-F6EECF244321}">
                <p14:modId xmlns:p14="http://schemas.microsoft.com/office/powerpoint/2010/main" val="2434935297"/>
              </p:ext>
            </p:extLst>
          </p:nvPr>
        </p:nvGraphicFramePr>
        <p:xfrm>
          <a:off x="688906" y="1916163"/>
          <a:ext cx="7651888" cy="421132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3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66090" algn="l" defTabSz="457200">
                        <a:spcBef>
                          <a:spcPts val="1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Pseudocode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012825" algn="l" defTabSz="457200">
                        <a:spcBef>
                          <a:spcPts val="1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UML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896619" marR="791209" algn="ctr" defTabSz="457200">
                        <a:spcBef>
                          <a:spcPts val="1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3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enqueue(newEntry)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50215" indent="-305435" algn="l" defTabSz="457200">
                        <a:lnSpc>
                          <a:spcPct val="115833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+enqueue(newEntry: integer): void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69265" marR="204470" indent="-324485" algn="l" defTabSz="457200">
                        <a:lnSpc>
                          <a:spcPct val="103750"/>
                        </a:lnSpc>
                        <a:spcBef>
                          <a:spcPts val="200"/>
                        </a:spcBef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Task: Adds a new entry to the back of the queue.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44779" marR="387350" algn="l" defTabSz="457200">
                        <a:lnSpc>
                          <a:spcPct val="103750"/>
                        </a:lnSpc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Input: </a:t>
                      </a:r>
                      <a:r>
                        <a:rPr sz="1100">
                          <a:latin typeface="+mj-lt"/>
                          <a:ea typeface="+mj-ea"/>
                          <a:cs typeface="+mj-cs"/>
                          <a:sym typeface="Arial"/>
                        </a:rPr>
                        <a:t>newEntry </a:t>
                      </a:r>
                      <a:r>
                        <a:t>is the new entry. Output: None.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dequeue()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defRPr sz="11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dequeue</a:t>
                      </a:r>
                      <a:r>
                        <a:rPr dirty="0"/>
                        <a:t>():</a:t>
                      </a:r>
                      <a:r>
                        <a:rPr spc="233" dirty="0"/>
                        <a:t> </a:t>
                      </a:r>
                      <a:r>
                        <a:rPr dirty="0"/>
                        <a:t>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50215" marR="204470" indent="-304800" algn="l" defTabSz="457200">
                        <a:lnSpc>
                          <a:spcPct val="103750"/>
                        </a:lnSpc>
                        <a:spcBef>
                          <a:spcPts val="400"/>
                        </a:spcBef>
                        <a:defRPr sz="1200" spc="-3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Task:</a:t>
                      </a:r>
                      <a:r>
                        <a:rPr spc="-104"/>
                        <a:t> </a:t>
                      </a:r>
                      <a:r>
                        <a:t>Removes</a:t>
                      </a:r>
                      <a:r>
                        <a:rPr spc="-104"/>
                        <a:t> </a:t>
                      </a:r>
                      <a:r>
                        <a:t>and</a:t>
                      </a:r>
                      <a:r>
                        <a:rPr spc="-104"/>
                        <a:t> </a:t>
                      </a:r>
                      <a:r>
                        <a:rPr spc="-15"/>
                        <a:t>returns</a:t>
                      </a:r>
                      <a:r>
                        <a:rPr spc="-104"/>
                        <a:t> </a:t>
                      </a:r>
                      <a:r>
                        <a:t>the</a:t>
                      </a:r>
                      <a:r>
                        <a:rPr spc="-104"/>
                        <a:t> </a:t>
                      </a:r>
                      <a:r>
                        <a:rPr spc="-15"/>
                        <a:t>entry</a:t>
                      </a:r>
                      <a:r>
                        <a:rPr spc="-104"/>
                        <a:t> </a:t>
                      </a:r>
                      <a:r>
                        <a:rPr spc="-25"/>
                        <a:t>at </a:t>
                      </a:r>
                      <a:r>
                        <a:t>the </a:t>
                      </a:r>
                      <a:r>
                        <a:rPr spc="-20"/>
                        <a:t>front </a:t>
                      </a:r>
                      <a:r>
                        <a:t>of the</a:t>
                      </a:r>
                      <a:r>
                        <a:rPr spc="-145"/>
                        <a:t> </a:t>
                      </a:r>
                      <a:r>
                        <a:rPr spc="-25"/>
                        <a:t>queue.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 spc="-3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Input: None.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603884" marR="209550" indent="-459105" algn="l" defTabSz="457200">
                        <a:lnSpc>
                          <a:spcPct val="103750"/>
                        </a:lnSpc>
                        <a:defRPr sz="1200" spc="-3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Output: Returns the </a:t>
                      </a:r>
                      <a:r>
                        <a:rPr spc="-15"/>
                        <a:t>queue’s </a:t>
                      </a:r>
                      <a:r>
                        <a:t>front </a:t>
                      </a:r>
                      <a:r>
                        <a:rPr spc="-20"/>
                        <a:t>entry.</a:t>
                      </a:r>
                      <a:r>
                        <a:rPr spc="-120"/>
                        <a:t> </a:t>
                      </a:r>
                      <a:r>
                        <a:rPr spc="-15"/>
                        <a:t>Throws</a:t>
                      </a:r>
                      <a:r>
                        <a:rPr spc="-120"/>
                        <a:t> </a:t>
                      </a:r>
                      <a:r>
                        <a:t>an</a:t>
                      </a:r>
                      <a:r>
                        <a:rPr spc="-120"/>
                        <a:t> </a:t>
                      </a:r>
                      <a:r>
                        <a:t>exception</a:t>
                      </a:r>
                      <a:r>
                        <a:rPr spc="-120"/>
                        <a:t> </a:t>
                      </a:r>
                      <a:r>
                        <a:t>if the</a:t>
                      </a:r>
                      <a:r>
                        <a:rPr spc="-125"/>
                        <a:t> </a:t>
                      </a:r>
                      <a:r>
                        <a:t>queue</a:t>
                      </a:r>
                      <a:r>
                        <a:rPr spc="-125"/>
                        <a:t> </a:t>
                      </a:r>
                      <a:r>
                        <a:t>is</a:t>
                      </a:r>
                      <a:r>
                        <a:rPr spc="-125"/>
                        <a:t> </a:t>
                      </a:r>
                      <a:r>
                        <a:t>empty</a:t>
                      </a:r>
                      <a:r>
                        <a:rPr spc="-125"/>
                        <a:t> </a:t>
                      </a:r>
                      <a:r>
                        <a:t>before</a:t>
                      </a:r>
                      <a:r>
                        <a:rPr spc="-125"/>
                        <a:t> </a:t>
                      </a:r>
                      <a:r>
                        <a:t>the operation.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getFront()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defRPr sz="1800"/>
                      </a:pPr>
                      <a:r>
                        <a:rPr sz="1100" dirty="0">
                          <a:solidFill>
                            <a:srgbClr val="2F2A2B"/>
                          </a:solidFill>
                        </a:rPr>
                        <a:t>+</a:t>
                      </a:r>
                      <a:r>
                        <a:rPr sz="1100" dirty="0" err="1">
                          <a:solidFill>
                            <a:srgbClr val="2F2A2B"/>
                          </a:solidFill>
                        </a:rPr>
                        <a:t>getFront</a:t>
                      </a:r>
                      <a:r>
                        <a:rPr sz="1100" dirty="0">
                          <a:solidFill>
                            <a:srgbClr val="2F2A2B"/>
                          </a:solidFill>
                        </a:rPr>
                        <a:t>(): 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69265" indent="-324485" algn="l" defTabSz="457200">
                        <a:lnSpc>
                          <a:spcPct val="103750"/>
                        </a:lnSpc>
                        <a:spcBef>
                          <a:spcPts val="300"/>
                        </a:spcBef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Task: Retrieves the queue’s front entry without changing the queue in any way.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Input: None.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Output: Returns the queue’s front entry.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603884" marR="349884" algn="l" defTabSz="457200">
                        <a:lnSpc>
                          <a:spcPct val="103750"/>
                        </a:lnSpc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Throws an exception if the queue is empty.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6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isEmpty()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spcBef>
                          <a:spcPts val="8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+isEmpty(): boolean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lnSpc>
                          <a:spcPct val="103750"/>
                        </a:lnSpc>
                        <a:spcBef>
                          <a:spcPts val="600"/>
                        </a:spcBef>
                        <a:defRPr sz="1200" spc="-15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pc="-30"/>
                        <a:t>Task: </a:t>
                      </a:r>
                      <a:r>
                        <a:t>Detects </a:t>
                      </a:r>
                      <a:r>
                        <a:rPr spc="-20"/>
                        <a:t>whether </a:t>
                      </a:r>
                      <a:r>
                        <a:t>the queue is </a:t>
                      </a:r>
                      <a:r>
                        <a:rPr spc="-35"/>
                        <a:t>empty. </a:t>
                      </a:r>
                      <a:r>
                        <a:t>Input: None.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 spc="-2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Output: </a:t>
                      </a:r>
                      <a:r>
                        <a:rPr spc="-25"/>
                        <a:t>Returns </a:t>
                      </a:r>
                      <a:r>
                        <a:rPr spc="-15"/>
                        <a:t>true </a:t>
                      </a:r>
                      <a:r>
                        <a:t>if </a:t>
                      </a:r>
                      <a:r>
                        <a:rPr spc="-15"/>
                        <a:t>the </a:t>
                      </a:r>
                      <a:r>
                        <a:t>queue is </a:t>
                      </a:r>
                      <a:r>
                        <a:rPr spc="-40"/>
                        <a:t>empty.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clear()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+clear(): void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lnSpc>
                          <a:spcPct val="103750"/>
                        </a:lnSpc>
                        <a:spcBef>
                          <a:spcPts val="300"/>
                        </a:spcBef>
                        <a:defRPr sz="1200" spc="-25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Task: Removes </a:t>
                      </a:r>
                      <a:r>
                        <a:rPr spc="-20" dirty="0"/>
                        <a:t>all </a:t>
                      </a:r>
                      <a:r>
                        <a:rPr dirty="0"/>
                        <a:t>entries </a:t>
                      </a:r>
                      <a:r>
                        <a:rPr spc="-15" dirty="0"/>
                        <a:t>from </a:t>
                      </a:r>
                      <a:r>
                        <a:rPr dirty="0"/>
                        <a:t>the </a:t>
                      </a:r>
                      <a:r>
                        <a:rPr spc="-20" dirty="0"/>
                        <a:t>queue. </a:t>
                      </a:r>
                      <a:r>
                        <a:rPr dirty="0"/>
                        <a:t>Input: </a:t>
                      </a:r>
                      <a:r>
                        <a:rPr spc="-15" dirty="0"/>
                        <a:t>None.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 spc="-25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Output: None.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" name="Data…"/>
          <p:cNvSpPr txBox="1">
            <a:spLocks noGrp="1"/>
          </p:cNvSpPr>
          <p:nvPr>
            <p:ph type="body" sz="quarter" idx="1"/>
          </p:nvPr>
        </p:nvSpPr>
        <p:spPr>
          <a:xfrm>
            <a:off x="400049" y="913013"/>
            <a:ext cx="8591188" cy="1003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152400" defTabSz="685800">
              <a:spcBef>
                <a:spcPts val="1100"/>
              </a:spcBef>
              <a:defRPr sz="1800"/>
            </a:lvl1pPr>
            <a:lvl2pPr marL="590550" indent="-171450" defTabSz="685800">
              <a:spcBef>
                <a:spcPts val="1100"/>
              </a:spcBef>
              <a:defRPr sz="1800"/>
            </a:lvl2pPr>
          </a:lstStyle>
          <a:p>
            <a:r>
              <a:rPr sz="2400" dirty="0"/>
              <a:t>Data</a:t>
            </a:r>
          </a:p>
          <a:p>
            <a:pPr lvl="1"/>
            <a:r>
              <a:rPr sz="2100" dirty="0"/>
              <a:t>A collection of objects in chronological order and having the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19174304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Queue</a:t>
            </a:r>
          </a:p>
        </p:txBody>
      </p:sp>
      <p:sp>
        <p:nvSpPr>
          <p:cNvPr id="65" name="/** An interface for the ADT queue.  */…"/>
          <p:cNvSpPr txBox="1"/>
          <p:nvPr/>
        </p:nvSpPr>
        <p:spPr>
          <a:xfrm>
            <a:off x="598310" y="807815"/>
            <a:ext cx="7930841" cy="527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sz="15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 interface for the ADT queue. 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QueueInterface</a:t>
            </a:r>
            <a:r>
              <a:rPr dirty="0"/>
              <a:t>&lt;T&gt;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Adds a new entry to the back of this queue.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An object to be added.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enqueue</a:t>
            </a:r>
            <a:r>
              <a:rPr dirty="0"/>
              <a:t>(T </a:t>
            </a:r>
            <a:r>
              <a:rPr dirty="0" err="1"/>
              <a:t>newEntry</a:t>
            </a:r>
            <a:r>
              <a:rPr dirty="0"/>
              <a:t>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Removes and returns the entry at the front of this queue.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@return</a:t>
            </a:r>
            <a:r>
              <a:rPr dirty="0"/>
              <a:t>  The object at the front of the queue. 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@throws</a:t>
            </a:r>
            <a:r>
              <a:rPr dirty="0"/>
              <a:t>  </a:t>
            </a:r>
            <a:r>
              <a:rPr dirty="0" err="1"/>
              <a:t>EmptyQueueException</a:t>
            </a:r>
            <a:r>
              <a:rPr dirty="0"/>
              <a:t> if the queue is empty before the operation.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dequeue</a:t>
            </a:r>
            <a:r>
              <a:rPr dirty="0"/>
              <a:t>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 Retrieves the entry at the front of this queue.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@return</a:t>
            </a:r>
            <a:r>
              <a:rPr dirty="0"/>
              <a:t>  The object at the front of the queue.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@throws</a:t>
            </a:r>
            <a:r>
              <a:rPr dirty="0"/>
              <a:t>  </a:t>
            </a:r>
            <a:r>
              <a:rPr dirty="0" err="1"/>
              <a:t>EmptyQueueException</a:t>
            </a:r>
            <a:r>
              <a:rPr dirty="0"/>
              <a:t> if the queue is empty.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getFront</a:t>
            </a:r>
            <a:r>
              <a:rPr dirty="0"/>
              <a:t>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Detects whether this queue is empty.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@return</a:t>
            </a:r>
            <a:r>
              <a:rPr dirty="0"/>
              <a:t>  True if the queue is empty, or false otherwise.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isEmpty</a:t>
            </a:r>
            <a:r>
              <a:rPr dirty="0"/>
              <a:t>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Removes all entries from this queue.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clear();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QueueInterface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5509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315217" y="209671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Queue | </a:t>
            </a:r>
            <a:r>
              <a:rPr sz="4000" dirty="0"/>
              <a:t>Linked Implementation</a:t>
            </a:r>
          </a:p>
        </p:txBody>
      </p:sp>
      <p:pic>
        <p:nvPicPr>
          <p:cNvPr id="51" name="A diagram represents a queue of nodes.&#10;&#10;Picture 1" descr="A diagram represents a queue of node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2450592"/>
            <a:ext cx="8382000" cy="192187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7427066" y="2217881"/>
            <a:ext cx="1735718" cy="1193648"/>
          </a:xfrm>
          <a:prstGeom prst="ellipse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xfrm>
            <a:off x="249434" y="9318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rPr lang="en-US" dirty="0"/>
              <a:t>Queue | </a:t>
            </a:r>
            <a:r>
              <a:rPr dirty="0"/>
              <a:t>Linked Implementation</a:t>
            </a:r>
          </a:p>
        </p:txBody>
      </p:sp>
      <p:pic>
        <p:nvPicPr>
          <p:cNvPr id="59" name="A diagram represents node before adding to an empty chain.&#10;&#10;Picture 2" descr="A diagram represents node before adding to an empty chain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93" y="1120249"/>
            <a:ext cx="4165424" cy="2448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A diagram represents node after adding to an empty chain.&#10;&#10;Picture 2" descr="A diagram represents node after adding to an empty chain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3411" y="4073556"/>
            <a:ext cx="4507999" cy="149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2325</Words>
  <Application>Microsoft Office PowerPoint</Application>
  <PresentationFormat>On-screen Show (4:3)</PresentationFormat>
  <Paragraphs>453</Paragraphs>
  <Slides>45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Module 8</vt:lpstr>
      <vt:lpstr>Video Notes</vt:lpstr>
      <vt:lpstr>Waiting in Line</vt:lpstr>
      <vt:lpstr>  Queue Operations | FIFO</vt:lpstr>
      <vt:lpstr>ADT Queue</vt:lpstr>
      <vt:lpstr>ADT Queue</vt:lpstr>
      <vt:lpstr>ADT Queue</vt:lpstr>
      <vt:lpstr>Queue | Linked Implementation</vt:lpstr>
      <vt:lpstr>Queue | Linked Implementation</vt:lpstr>
      <vt:lpstr>Adding New Node to End of Queue </vt:lpstr>
      <vt:lpstr>Removing Entry at Front of a Queue</vt:lpstr>
      <vt:lpstr>Queue | Linked Implementation</vt:lpstr>
      <vt:lpstr>Queue | Linked Implementation</vt:lpstr>
      <vt:lpstr>Queue | Linked Implementation</vt:lpstr>
      <vt:lpstr>Queue | Linked Implementation</vt:lpstr>
      <vt:lpstr>Waiting in Line | Simulation</vt:lpstr>
      <vt:lpstr>Waiting in Line | Simulation</vt:lpstr>
      <vt:lpstr>Circular Array</vt:lpstr>
      <vt:lpstr>Circular Array with One Unused Location</vt:lpstr>
      <vt:lpstr>Circular Array with One Unused Location</vt:lpstr>
      <vt:lpstr>Circular Array with One Unused Location</vt:lpstr>
      <vt:lpstr>Circular Array with One Unused Location</vt:lpstr>
      <vt:lpstr>PowerPoint Presentation</vt:lpstr>
      <vt:lpstr>PowerPoint Presentation</vt:lpstr>
      <vt:lpstr>ADT Deque</vt:lpstr>
      <vt:lpstr>Example: Read &amp; Display Keyboard Input</vt:lpstr>
      <vt:lpstr>Deque Implementation</vt:lpstr>
      <vt:lpstr>Deque | Implementation</vt:lpstr>
      <vt:lpstr>Adding to Front | Nonempty Deque</vt:lpstr>
      <vt:lpstr>Removing from Front | Deque</vt:lpstr>
      <vt:lpstr>ADT Deque | Interface</vt:lpstr>
      <vt:lpstr>Deque | Implementation</vt:lpstr>
      <vt:lpstr>Deque Implementation</vt:lpstr>
      <vt:lpstr>Deque Implementation</vt:lpstr>
      <vt:lpstr>Interface Deque(Java Class Library) </vt:lpstr>
      <vt:lpstr>PowerPoint Presentation</vt:lpstr>
      <vt:lpstr>ADT Priority Queue</vt:lpstr>
      <vt:lpstr>Priority Queue | Possible Implementations</vt:lpstr>
      <vt:lpstr>PowerPoint Presentation</vt:lpstr>
      <vt:lpstr>Class AbstractQueue (Java Class Library) </vt:lpstr>
      <vt:lpstr>Tracking Your Assignments | Activity</vt:lpstr>
      <vt:lpstr>Waiting in Line | Simulation</vt:lpstr>
      <vt:lpstr>Simulating a Waiting Line</vt:lpstr>
      <vt:lpstr>Simulating a Waiting Line</vt:lpstr>
      <vt:lpstr>Simulating a Waiting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Montgomery College</cp:lastModifiedBy>
  <cp:revision>271</cp:revision>
  <dcterms:modified xsi:type="dcterms:W3CDTF">2021-09-12T14:12:05Z</dcterms:modified>
</cp:coreProperties>
</file>