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511" r:id="rId3"/>
    <p:sldId id="397" r:id="rId4"/>
    <p:sldId id="402" r:id="rId5"/>
    <p:sldId id="403" r:id="rId6"/>
    <p:sldId id="398" r:id="rId7"/>
    <p:sldId id="404" r:id="rId8"/>
    <p:sldId id="405" r:id="rId9"/>
    <p:sldId id="489" r:id="rId10"/>
    <p:sldId id="406" r:id="rId11"/>
    <p:sldId id="407" r:id="rId12"/>
    <p:sldId id="408" r:id="rId13"/>
    <p:sldId id="409" r:id="rId14"/>
    <p:sldId id="410" r:id="rId15"/>
    <p:sldId id="366" r:id="rId16"/>
    <p:sldId id="258" r:id="rId17"/>
    <p:sldId id="259" r:id="rId18"/>
    <p:sldId id="260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71" r:id="rId27"/>
    <p:sldId id="272" r:id="rId28"/>
    <p:sldId id="273" r:id="rId29"/>
    <p:sldId id="274" r:id="rId30"/>
    <p:sldId id="276" r:id="rId31"/>
    <p:sldId id="514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7" autoAdjust="0"/>
  </p:normalViewPr>
  <p:slideViewPr>
    <p:cSldViewPr snapToGrid="0">
      <p:cViewPr varScale="1">
        <p:scale>
          <a:sx n="91" d="100"/>
          <a:sy n="91" d="100"/>
        </p:scale>
        <p:origin x="69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3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concept for</a:t>
            </a:r>
            <a:r>
              <a:rPr lang="en-US" baseline="0" dirty="0"/>
              <a:t> a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hasNext</a:t>
            </a:r>
            <a:r>
              <a:rPr lang="en-US" baseline="0" dirty="0"/>
              <a:t> vs. 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Call </a:t>
            </a:r>
            <a:r>
              <a:rPr lang="en-US" baseline="0" dirty="0" err="1"/>
              <a:t>hasNext</a:t>
            </a:r>
            <a:r>
              <a:rPr lang="en-US" baseline="0" dirty="0"/>
              <a:t>() first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1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</a:t>
            </a:r>
            <a:r>
              <a:rPr lang="en-US" baseline="0" dirty="0"/>
              <a:t> is how</a:t>
            </a:r>
            <a:r>
              <a:rPr lang="en-US" dirty="0"/>
              <a:t> remove</a:t>
            </a:r>
            <a:r>
              <a:rPr lang="en-US" baseline="0" dirty="0"/>
              <a:t>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Count number of times Jane appears in a list of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Purpose of using two iterators</a:t>
            </a:r>
          </a:p>
        </p:txBody>
      </p:sp>
    </p:spTree>
    <p:extLst>
      <p:ext uri="{BB962C8B-B14F-4D97-AF65-F5344CB8AC3E}">
        <p14:creationId xmlns:p14="http://schemas.microsoft.com/office/powerpoint/2010/main" val="320071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https://docs.oracle.com/javase/8/docs/api/java/util/ListIterator.html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https://docs.oracle.com/javase/8/docs/api/java/util/Iterator.html</a:t>
            </a:r>
          </a:p>
        </p:txBody>
      </p:sp>
    </p:spTree>
    <p:extLst>
      <p:ext uri="{BB962C8B-B14F-4D97-AF65-F5344CB8AC3E}">
        <p14:creationId xmlns:p14="http://schemas.microsoft.com/office/powerpoint/2010/main" val="39259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idea as nested class</a:t>
            </a:r>
          </a:p>
        </p:txBody>
      </p:sp>
    </p:spTree>
    <p:extLst>
      <p:ext uri="{BB962C8B-B14F-4D97-AF65-F5344CB8AC3E}">
        <p14:creationId xmlns:p14="http://schemas.microsoft.com/office/powerpoint/2010/main" val="334911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FIGURE 13-1</a:t>
            </a:r>
          </a:p>
          <a:p>
            <a:r>
              <a:t>A separate class iterator with a reference to an ADT, an indicator of its position within the iteration, and no knowledge of the ADT’s implementation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https://docs.oracle.com/javase/8/docs/api/java/lang/Iterable.html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https://www.geeksforgeeks.org/java-implementing-iterator-and-iterable-interface/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https://www.techiedelight.com/differences-between-iterator-and-iterable-in-java/</a:t>
            </a:r>
          </a:p>
        </p:txBody>
      </p:sp>
    </p:spTree>
    <p:extLst>
      <p:ext uri="{BB962C8B-B14F-4D97-AF65-F5344CB8AC3E}">
        <p14:creationId xmlns:p14="http://schemas.microsoft.com/office/powerpoint/2010/main" val="49840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CC691-E6E8-4315-B4B7-BEA8C888FA17}" type="datetime1">
              <a:rPr lang="en-US"/>
              <a:pPr>
                <a:defRPr/>
              </a:pPr>
              <a:t>9/24/2021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DA1DA-38CA-40B0-99C5-45657B606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JI04-Iterato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aplayer.pearsoncmg.com/assets/secs-vn-ch13b-inner-class-iterators" TargetMode="External"/><Relationship Id="rId4" Type="http://schemas.openxmlformats.org/officeDocument/2006/relationships/hyperlink" Target="https://mediaplayer.pearsoncmg.com/assets/secs-vn-ch13a-iterators-as-separate-clas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use-iterator-in-jav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util/Iterator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differences.com/difference-between-iterator-and-listiterator-in-java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83325" y="169333"/>
            <a:ext cx="8513234" cy="8160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/>
              <a:t>Iterators</a:t>
            </a:r>
            <a:r>
              <a:rPr sz="4000" dirty="0"/>
              <a:t> 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771918" y="1421040"/>
            <a:ext cx="4124641" cy="2201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400" dirty="0"/>
              <a:t>Java Interlude 4 – Iterators</a:t>
            </a:r>
          </a:p>
          <a:p>
            <a:r>
              <a:rPr lang="en-US" sz="2400" dirty="0"/>
              <a:t>Chapter 13 - Iterators</a:t>
            </a:r>
            <a:endParaRPr sz="24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xfrm>
            <a:off x="249435" y="148376"/>
            <a:ext cx="8513565" cy="501865"/>
          </a:xfrm>
          <a:prstGeom prst="rect">
            <a:avLst/>
          </a:prstGeom>
        </p:spPr>
        <p:txBody>
          <a:bodyPr/>
          <a:lstStyle/>
          <a:p>
            <a:pPr defTabSz="429768">
              <a:defRPr sz="2068"/>
            </a:pPr>
            <a:r>
              <a:rPr dirty="0"/>
              <a:t>Java’s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java.util.ListIterator</a:t>
            </a:r>
            <a:r>
              <a:rPr dirty="0"/>
              <a:t> (Part 1)</a:t>
            </a:r>
          </a:p>
        </p:txBody>
      </p:sp>
      <p:sp>
        <p:nvSpPr>
          <p:cNvPr id="86" name="package java.util;…"/>
          <p:cNvSpPr txBox="1"/>
          <p:nvPr/>
        </p:nvSpPr>
        <p:spPr>
          <a:xfrm>
            <a:off x="86929" y="648669"/>
            <a:ext cx="6337622" cy="581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package</a:t>
            </a:r>
            <a:r>
              <a:rPr dirty="0"/>
              <a:t> </a:t>
            </a:r>
            <a:r>
              <a:rPr dirty="0" err="1"/>
              <a:t>java.util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ListIterator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extends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Detects whether this iterator has gone beyond the last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entry in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True if the iterator has another entry to return when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traversing the list forward; otherwise returns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hasNext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Retrieves the next entry in the list and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advances this iterator by one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A reference to the next entry in the iteration,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if one exists.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NoSuchElementException</a:t>
            </a:r>
            <a:r>
              <a:rPr dirty="0"/>
              <a:t> if the iterator is at the end,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that is, if </a:t>
            </a:r>
            <a:r>
              <a:rPr dirty="0" err="1"/>
              <a:t>hasNext</a:t>
            </a:r>
            <a:r>
              <a:rPr dirty="0"/>
              <a:t>() is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T next();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Removes from the list the last entry that either next()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or previous() has returned.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Precondition: next() or previous() has been called, but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iterator's remove() or add() method has not been called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since then. That is, you can call remove only once per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call to next() or previous(). The list has not been altered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during the iteration except by calls to the iterator's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remove(), add(), or set() methods.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IllegalStateException</a:t>
            </a:r>
            <a:r>
              <a:rPr dirty="0"/>
              <a:t> if next() or previous() has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been called, or if remove() or add() has been called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already after the last call to next() or previous().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permit a remove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>
                <a:solidFill>
                  <a:srgbClr val="000000"/>
                </a:solidFill>
              </a:rPr>
              <a:t> remove(); </a:t>
            </a:r>
            <a:r>
              <a:rPr b="1" dirty="0"/>
              <a:t>// Optional method</a:t>
            </a:r>
            <a:endParaRPr b="1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7" name="These three methods are in the interface Iterator; they are duplicated here for reference and to show new behavior for remove."/>
          <p:cNvSpPr txBox="1"/>
          <p:nvPr/>
        </p:nvSpPr>
        <p:spPr>
          <a:xfrm>
            <a:off x="5674092" y="1373538"/>
            <a:ext cx="2846672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6039" defTabSz="457200">
              <a:spcBef>
                <a:spcPts val="300"/>
              </a:spcBef>
              <a:defRPr sz="1700"/>
            </a:pPr>
            <a:r>
              <a:rPr dirty="0"/>
              <a:t>These three methods are in the interface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dirty="0"/>
              <a:t>; they are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duplicated here for reference and to show new behavior for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/** Detects whether this iterator has gone before the first…"/>
          <p:cNvSpPr txBox="1"/>
          <p:nvPr/>
        </p:nvSpPr>
        <p:spPr>
          <a:xfrm>
            <a:off x="335334" y="757118"/>
            <a:ext cx="7205498" cy="5293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Detects whether this iterator has gone before the first</a:t>
            </a:r>
            <a:r>
              <a:rPr lang="en-US" dirty="0"/>
              <a:t> </a:t>
            </a:r>
            <a:r>
              <a:rPr dirty="0"/>
              <a:t>entry in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True if the iterator has another entry to visit when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traversing the list backward; otherwise returns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hasPrevious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Retrieves the previous entry in the list and moves this</a:t>
            </a:r>
            <a:r>
              <a:rPr lang="en-US" dirty="0"/>
              <a:t> </a:t>
            </a:r>
            <a:r>
              <a:rPr dirty="0"/>
              <a:t>iterator back by one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A reference to the previous entry in the iteration, if</a:t>
            </a:r>
            <a:r>
              <a:rPr lang="en-US" dirty="0"/>
              <a:t> </a:t>
            </a:r>
            <a:r>
              <a:rPr dirty="0"/>
              <a:t>one exists.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NoSuchElementException</a:t>
            </a:r>
            <a:r>
              <a:rPr dirty="0"/>
              <a:t> if the iterator has no previous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entry, that is, if </a:t>
            </a:r>
            <a:r>
              <a:rPr dirty="0" err="1"/>
              <a:t>hasPrevious</a:t>
            </a:r>
            <a:r>
              <a:rPr dirty="0"/>
              <a:t>() is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T previous();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Gets the index of the next entry.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The index of the list entry that a subsequent call to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next() would return. If next() would not return an entry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because the iterator is at the end of the list, returns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the size of the list. Note that the iterator numbers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the list entries from 0 instead of 1.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</a:t>
            </a:r>
            <a:r>
              <a:rPr b="1" dirty="0" err="1"/>
              <a:t>nextIndex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Gets the index of the previous entry.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The index of the list entry that a subsequent call to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previous() would return. If previous() would not return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an entry because the iterator is at the beginning of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list, returns −1. Note that the iterator numbers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list entries from 0 instead of 1.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</a:t>
            </a:r>
            <a:r>
              <a:rPr b="1" dirty="0" err="1"/>
              <a:t>previousIndex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49435" y="148376"/>
            <a:ext cx="8513565" cy="501865"/>
          </a:xfrm>
          <a:prstGeom prst="rect">
            <a:avLst/>
          </a:prstGeom>
        </p:spPr>
        <p:txBody>
          <a:bodyPr/>
          <a:lstStyle/>
          <a:p>
            <a:pPr defTabSz="429768">
              <a:defRPr sz="2068"/>
            </a:pPr>
            <a:r>
              <a:rPr dirty="0"/>
              <a:t>Java’s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java.util.ListIterator</a:t>
            </a:r>
            <a:r>
              <a:rPr dirty="0"/>
              <a:t> (Part 2)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/** Adds an entry to the list just before the entry, if any,…"/>
          <p:cNvSpPr txBox="1"/>
          <p:nvPr/>
        </p:nvSpPr>
        <p:spPr>
          <a:xfrm>
            <a:off x="249435" y="668118"/>
            <a:ext cx="7576404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/** Adds an entry to the list just before the entry, if any,</a:t>
            </a:r>
            <a:r>
              <a:rPr lang="en-US" dirty="0"/>
              <a:t> </a:t>
            </a:r>
            <a:r>
              <a:rPr dirty="0"/>
              <a:t>that next() would have returned before the</a:t>
            </a:r>
            <a:r>
              <a:rPr lang="en-US" dirty="0"/>
              <a:t>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</a:t>
            </a: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addition. This</a:t>
            </a:r>
            <a:r>
              <a:rPr lang="en-US" dirty="0"/>
              <a:t> </a:t>
            </a:r>
            <a:r>
              <a:rPr dirty="0"/>
              <a:t>addition is just after the entry, if any, that previous()</a:t>
            </a:r>
            <a:r>
              <a:rPr lang="en-US" dirty="0"/>
              <a:t> </a:t>
            </a:r>
            <a:r>
              <a:rPr dirty="0"/>
              <a:t> would have returned. After the </a:t>
            </a:r>
            <a:endParaRPr lang="en-US" dirty="0"/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   </a:t>
            </a:r>
            <a:r>
              <a:rPr dirty="0"/>
              <a:t>addition, a call to</a:t>
            </a:r>
            <a:r>
              <a:rPr lang="en-US" dirty="0"/>
              <a:t> </a:t>
            </a:r>
            <a:r>
              <a:rPr dirty="0"/>
              <a:t>previous() will return the new entry, but a call to next()</a:t>
            </a:r>
            <a:r>
              <a:rPr lang="en-US" dirty="0"/>
              <a:t> </a:t>
            </a:r>
            <a:r>
              <a:rPr dirty="0"/>
              <a:t>will behave as it would </a:t>
            </a:r>
            <a:endParaRPr lang="en-US" dirty="0"/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   </a:t>
            </a:r>
            <a:r>
              <a:rPr dirty="0"/>
              <a:t>have before the addition.</a:t>
            </a:r>
            <a:r>
              <a:rPr lang="en-US" dirty="0"/>
              <a:t>  </a:t>
            </a:r>
            <a:r>
              <a:rPr dirty="0"/>
              <a:t>Further, the addition increases by 1 the values that</a:t>
            </a:r>
            <a:r>
              <a:rPr lang="en-US" dirty="0"/>
              <a:t> </a:t>
            </a:r>
            <a:r>
              <a:rPr dirty="0" err="1"/>
              <a:t>nextIndex</a:t>
            </a:r>
            <a:r>
              <a:rPr dirty="0"/>
              <a:t>() and </a:t>
            </a:r>
            <a:endParaRPr lang="en-US" dirty="0"/>
          </a:p>
          <a:p>
            <a:pPr defTabSz="344804">
              <a:tabLst>
                <a:tab pos="342900" algn="l"/>
              </a:tabLst>
              <a:defRPr sz="1200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   </a:t>
            </a:r>
            <a:r>
              <a:rPr dirty="0" err="1"/>
              <a:t>previousIndex</a:t>
            </a:r>
            <a:r>
              <a:rPr dirty="0"/>
              <a:t>() will return.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An object to be added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ClassCastException</a:t>
            </a:r>
            <a:r>
              <a:rPr dirty="0"/>
              <a:t> if the class of </a:t>
            </a:r>
            <a:r>
              <a:rPr dirty="0" err="1"/>
              <a:t>newEntry</a:t>
            </a:r>
            <a:r>
              <a:rPr dirty="0"/>
              <a:t> prevents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IllegalArgumentException</a:t>
            </a:r>
            <a:r>
              <a:rPr dirty="0"/>
              <a:t> if some other aspect of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newEntry</a:t>
            </a:r>
            <a:r>
              <a:rPr dirty="0"/>
              <a:t> prevents the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permit an add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/>
              <a:t> add(T </a:t>
            </a:r>
            <a:r>
              <a:rPr b="1" dirty="0" err="1"/>
              <a:t>newEntry</a:t>
            </a:r>
            <a:r>
              <a:rPr b="1" dirty="0"/>
              <a:t>); </a:t>
            </a:r>
            <a:r>
              <a:rPr b="1" dirty="0">
                <a:solidFill>
                  <a:srgbClr val="008400"/>
                </a:solidFill>
              </a:rPr>
              <a:t>// Optional method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Replaces the last entry in the list that either next()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or previous() has returned.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Precondition: next() or previous() has been called, but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iterator's remove() or add() method has not been called since then.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An object that is the replacement entry.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ClassCastException</a:t>
            </a:r>
            <a:r>
              <a:rPr dirty="0"/>
              <a:t> if the class of </a:t>
            </a:r>
            <a:r>
              <a:rPr dirty="0" err="1"/>
              <a:t>newEntry</a:t>
            </a:r>
            <a:r>
              <a:rPr dirty="0"/>
              <a:t> prevents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IllegalArgumentException</a:t>
            </a:r>
            <a:r>
              <a:rPr dirty="0"/>
              <a:t> if some other aspect of </a:t>
            </a:r>
            <a:r>
              <a:rPr dirty="0" err="1"/>
              <a:t>newEntry</a:t>
            </a:r>
            <a:r>
              <a:rPr dirty="0"/>
              <a:t>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prevents the addition to the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IllegalStateException</a:t>
            </a:r>
            <a:r>
              <a:rPr dirty="0"/>
              <a:t> if next() or previous() has not been called,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	or if remove() or add() has been called already </a:t>
            </a: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		after the last call to next() or previous().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 not permit a set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/>
              <a:t> set(T </a:t>
            </a:r>
            <a:r>
              <a:rPr b="1" dirty="0" err="1"/>
              <a:t>newEntry</a:t>
            </a:r>
            <a:r>
              <a:rPr b="1" dirty="0"/>
              <a:t>); </a:t>
            </a:r>
            <a:r>
              <a:rPr b="1" dirty="0">
                <a:solidFill>
                  <a:srgbClr val="008400"/>
                </a:solidFill>
              </a:rPr>
              <a:t>// Optional method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} </a:t>
            </a:r>
            <a:r>
              <a:rPr dirty="0"/>
              <a:t>// end </a:t>
            </a:r>
            <a:r>
              <a:rPr dirty="0" err="1"/>
              <a:t>ListIterator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501865"/>
          </a:xfrm>
          <a:prstGeom prst="rect">
            <a:avLst/>
          </a:prstGeom>
        </p:spPr>
        <p:txBody>
          <a:bodyPr/>
          <a:lstStyle/>
          <a:p>
            <a:pPr defTabSz="429768">
              <a:defRPr sz="2068"/>
            </a:pPr>
            <a:r>
              <a:rPr dirty="0"/>
              <a:t>Java’s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java.util.ListIterator</a:t>
            </a:r>
            <a:r>
              <a:rPr dirty="0"/>
              <a:t> (Part 3)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758951">
              <a:defRPr sz="3652"/>
            </a:pPr>
            <a:r>
              <a:rPr sz="3600" dirty="0"/>
              <a:t>Using the Java Interface </a:t>
            </a:r>
            <a:r>
              <a:rPr sz="36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endParaRPr sz="3600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FIGURE J4-6 The effect of a call to previous on a list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4302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76072">
              <a:defRPr sz="2772"/>
            </a:lvl1pPr>
          </a:lstStyle>
          <a:p>
            <a:r>
              <a:rPr sz="1800" b="0" dirty="0"/>
              <a:t>The effect of a call to previous on a list</a:t>
            </a:r>
          </a:p>
        </p:txBody>
      </p:sp>
      <p:pic>
        <p:nvPicPr>
          <p:cNvPr id="97" name="A diagram illustrates previous left parenthesis right parenthesis method. Before call to previous." descr="A diagram illustrates previous left parenthesis right parenthesis method. Before call to previous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1732685"/>
            <a:ext cx="377094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A diagram illustrates previous left parenthesis right parenthesis method. After previous returns Joey." descr="A diagram illustrates previous left parenthesis right parenthesis method. After previous returns Joey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6858" y="1732685"/>
            <a:ext cx="4456142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3652"/>
            </a:pPr>
            <a:r>
              <a:rPr sz="3600" dirty="0"/>
              <a:t>Using the Java Interface </a:t>
            </a:r>
            <a:r>
              <a:rPr sz="36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endParaRPr sz="3600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FIGURE J4-7 The indices returned by the methods nextIndex and previousIndex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65760">
              <a:defRPr sz="1760"/>
            </a:pPr>
            <a:r>
              <a:rPr sz="1800" b="0" dirty="0"/>
              <a:t>The indices returned by the methods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nextIndex</a:t>
            </a:r>
            <a:r>
              <a:rPr sz="1800" b="0" dirty="0"/>
              <a:t> and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previousIndex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A diagram illustrates the next Index and previous Index methods.&#10;&#10;Picture 2" descr="A diagram illustrates the next Index and previous Index method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2334767"/>
            <a:ext cx="8458200" cy="2168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59F54-0374-4119-98CC-23174E8576E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Implementing an Iterator Class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841" y="1005229"/>
            <a:ext cx="8291395" cy="5535271"/>
          </a:xfrm>
        </p:spPr>
        <p:txBody>
          <a:bodyPr>
            <a:normAutofit/>
          </a:bodyPr>
          <a:lstStyle/>
          <a:p>
            <a:r>
              <a:rPr lang="en-US" dirty="0"/>
              <a:t>Two techniques. The iterator class is defined</a:t>
            </a:r>
          </a:p>
          <a:p>
            <a:pPr lvl="1"/>
            <a:r>
              <a:rPr lang="en-US" sz="24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Inside the data structure class </a:t>
            </a:r>
            <a:r>
              <a:rPr lang="en-US" sz="2000" dirty="0"/>
              <a:t>(as an inner class)</a:t>
            </a:r>
          </a:p>
          <a:p>
            <a:pPr lvl="2"/>
            <a:r>
              <a:rPr lang="en-US" sz="1800" dirty="0"/>
              <a:t>Maintains the data structure’s encapsulation</a:t>
            </a:r>
          </a:p>
          <a:p>
            <a:pPr lvl="2"/>
            <a:r>
              <a:rPr lang="en-US" sz="1800" dirty="0"/>
              <a:t>Called an </a:t>
            </a:r>
            <a:r>
              <a:rPr lang="en-US" sz="1800" b="1" dirty="0">
                <a:solidFill>
                  <a:srgbClr val="7030A0"/>
                </a:solidFill>
              </a:rPr>
              <a:t>internal iterator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Outside the data structure class</a:t>
            </a:r>
          </a:p>
          <a:p>
            <a:pPr lvl="2"/>
            <a:r>
              <a:rPr lang="en-US" sz="1800" dirty="0"/>
              <a:t>Allows the client to specify the name of the iterator objects</a:t>
            </a:r>
          </a:p>
          <a:p>
            <a:pPr lvl="2"/>
            <a:r>
              <a:rPr lang="en-US" sz="1800" dirty="0"/>
              <a:t>Iterator class can be used by multiple data structures</a:t>
            </a:r>
          </a:p>
          <a:p>
            <a:pPr lvl="2"/>
            <a:r>
              <a:rPr lang="en-US" sz="1800" dirty="0"/>
              <a:t>Implementation un-encapsulates the data structure</a:t>
            </a:r>
          </a:p>
          <a:p>
            <a:pPr lvl="2"/>
            <a:r>
              <a:rPr lang="en-US" sz="1800" dirty="0"/>
              <a:t>Called an </a:t>
            </a:r>
            <a:r>
              <a:rPr lang="en-US" sz="1800" b="1" dirty="0">
                <a:solidFill>
                  <a:srgbClr val="7030A0"/>
                </a:solidFill>
              </a:rPr>
              <a:t>external iterator</a:t>
            </a:r>
          </a:p>
          <a:p>
            <a:r>
              <a:rPr lang="en-US" dirty="0">
                <a:solidFill>
                  <a:schemeClr val="tx1"/>
                </a:solidFill>
              </a:rPr>
              <a:t>Same idea as nested classes</a:t>
            </a:r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eparate Class Iterator"/>
          <p:cNvSpPr txBox="1">
            <a:spLocks noGrp="1"/>
          </p:cNvSpPr>
          <p:nvPr>
            <p:ph type="title"/>
          </p:nvPr>
        </p:nvSpPr>
        <p:spPr>
          <a:xfrm>
            <a:off x="353316" y="147056"/>
            <a:ext cx="84373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External Iterator – Separate Class</a:t>
            </a:r>
            <a:endParaRPr dirty="0"/>
          </a:p>
        </p:txBody>
      </p:sp>
      <p:sp>
        <p:nvSpPr>
          <p:cNvPr id="53" name="Figure 13-1 A separate class iterator with a reference to an ADT, an indicator  of its position within the iteration, and no knowledge of the ADT’s implementation"/>
          <p:cNvSpPr txBox="1">
            <a:spLocks noGrp="1"/>
          </p:cNvSpPr>
          <p:nvPr>
            <p:ph type="body" sz="half" idx="1"/>
          </p:nvPr>
        </p:nvSpPr>
        <p:spPr>
          <a:xfrm>
            <a:off x="457199" y="5378824"/>
            <a:ext cx="8229600" cy="828340"/>
          </a:xfrm>
          <a:prstGeom prst="rect">
            <a:avLst/>
          </a:prstGeom>
        </p:spPr>
        <p:txBody>
          <a:bodyPr>
            <a:normAutofit/>
          </a:bodyPr>
          <a:lstStyle>
            <a:lvl1pPr defTabSz="804672">
              <a:defRPr sz="3168"/>
            </a:lvl1pPr>
          </a:lstStyle>
          <a:p>
            <a:r>
              <a:rPr sz="1800" b="0" dirty="0"/>
              <a:t>A separate class iterator with a reference to an ADT, an indicator of its position within the iteration, and no knowledge of the ADT’s implementation</a:t>
            </a:r>
          </a:p>
        </p:txBody>
      </p:sp>
      <p:pic>
        <p:nvPicPr>
          <p:cNvPr id="54" name=" A separate class iterator with a reference to an ADT, an indicator  of its position within the iteration, and no knowledge of the ADT’s implementation" descr=" A separate class iterator with a reference to an ADT, an indicator  of its position within the iteration, and no knowledge of the ADT’s implementatio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2751" y="1292174"/>
            <a:ext cx="4292698" cy="3057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xfrm>
            <a:off x="315217" y="16933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Separate Class Iterator</a:t>
            </a:r>
          </a:p>
        </p:txBody>
      </p:sp>
      <p:sp>
        <p:nvSpPr>
          <p:cNvPr id="59" name="FIGURE 13-2 Changes to a list and nextPosition when removing Chris from the list"/>
          <p:cNvSpPr txBox="1">
            <a:spLocks noGrp="1"/>
          </p:cNvSpPr>
          <p:nvPr>
            <p:ph type="body" sz="quarter" idx="1"/>
          </p:nvPr>
        </p:nvSpPr>
        <p:spPr>
          <a:xfrm>
            <a:off x="457200" y="5604201"/>
            <a:ext cx="8229600" cy="80781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2068"/>
            </a:pPr>
            <a:r>
              <a:rPr sz="1800" b="0" dirty="0"/>
              <a:t>Changes to a list and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nextPosition</a:t>
            </a:r>
            <a:r>
              <a:rPr sz="1800" b="0" dirty="0"/>
              <a:t> when removing Chris from the list</a:t>
            </a:r>
          </a:p>
        </p:txBody>
      </p:sp>
      <p:pic>
        <p:nvPicPr>
          <p:cNvPr id="60" name="Changes to a list and nextPosition when removing Chris from the list. Before call to next" descr="Changes to a list and nextPosition when removing Chris from the list. Before call to nex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418221"/>
            <a:ext cx="2031197" cy="2261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hanges to a list and nextPosition when removing Chris from the list. After call to next returns Chris." descr="Changes to a list and nextPosition when removing Chris from the list. After call to next returns Chri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8739" y="2418221"/>
            <a:ext cx="2505500" cy="226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Changes to a list and nextPosition when removing Chris from the list. After call to remove removes Chris" descr="Changes to a list and nextPosition when removing Chris from the list. After call to remove removes Chris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8849" y="2418221"/>
            <a:ext cx="2739933" cy="226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 noGrp="1"/>
          </p:cNvSpPr>
          <p:nvPr>
            <p:ph type="title"/>
          </p:nvPr>
        </p:nvSpPr>
        <p:spPr>
          <a:xfrm>
            <a:off x="373028" y="142974"/>
            <a:ext cx="8513565" cy="67517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Separate Class Iterator</a:t>
            </a:r>
          </a:p>
        </p:txBody>
      </p:sp>
      <p:sp>
        <p:nvSpPr>
          <p:cNvPr id="6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39653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defTabSz="685800">
              <a:defRPr sz="2700"/>
            </a:lvl1pPr>
          </a:lstStyle>
          <a:p>
            <a:r>
              <a:rPr sz="1800" b="0" dirty="0"/>
              <a:t>An outline of the class </a:t>
            </a:r>
            <a:r>
              <a:rPr sz="1800" b="0" dirty="0" err="1"/>
              <a:t>SeparateIterator</a:t>
            </a:r>
            <a:endParaRPr sz="1800" b="0" dirty="0"/>
          </a:p>
        </p:txBody>
      </p:sp>
      <p:sp>
        <p:nvSpPr>
          <p:cNvPr id="66" name="/**  A class that represents an iterator for the ADT list. */…"/>
          <p:cNvSpPr txBox="1"/>
          <p:nvPr/>
        </p:nvSpPr>
        <p:spPr>
          <a:xfrm>
            <a:off x="457200" y="1172067"/>
            <a:ext cx="7422444" cy="3572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A class that represents an iterator for the ADT list.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SeparateIterator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ListInterface</a:t>
            </a:r>
            <a:r>
              <a:rPr dirty="0"/>
              <a:t>&lt;T&gt; list;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             </a:t>
            </a:r>
            <a:r>
              <a:rPr dirty="0" err="1">
                <a:solidFill>
                  <a:srgbClr val="000000"/>
                </a:solidFill>
              </a:rPr>
              <a:t>nextPosition</a:t>
            </a:r>
            <a:r>
              <a:rPr dirty="0">
                <a:solidFill>
                  <a:srgbClr val="000000"/>
                </a:solidFill>
              </a:rPr>
              <a:t>;  </a:t>
            </a:r>
            <a:r>
              <a:rPr dirty="0"/>
              <a:t>// Position of entry last returned by next()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         </a:t>
            </a:r>
            <a:r>
              <a:rPr dirty="0" err="1"/>
              <a:t>wasNextCalled</a:t>
            </a:r>
            <a:r>
              <a:rPr dirty="0"/>
              <a:t>; </a:t>
            </a:r>
            <a:r>
              <a:rPr dirty="0">
                <a:solidFill>
                  <a:srgbClr val="008400"/>
                </a:solidFill>
              </a:rPr>
              <a:t>// Needed by remove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SeparateIterator</a:t>
            </a:r>
            <a:r>
              <a:rPr dirty="0"/>
              <a:t>(</a:t>
            </a:r>
            <a:r>
              <a:rPr dirty="0" err="1"/>
              <a:t>ListInterface</a:t>
            </a:r>
            <a:r>
              <a:rPr dirty="0"/>
              <a:t>&lt;T&gt; </a:t>
            </a:r>
            <a:r>
              <a:rPr dirty="0" err="1"/>
              <a:t>myList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 = </a:t>
            </a:r>
            <a:r>
              <a:rPr dirty="0" err="1"/>
              <a:t>myList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nextPosition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 &lt; Implementations of the methods </a:t>
            </a:r>
            <a:r>
              <a:rPr dirty="0" err="1"/>
              <a:t>hasNext</a:t>
            </a:r>
            <a:r>
              <a:rPr dirty="0"/>
              <a:t>, next, and remove go here.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. . 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SeparateIterator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 Class Iterator</a:t>
            </a:r>
          </a:p>
        </p:txBody>
      </p:sp>
      <p:sp>
        <p:nvSpPr>
          <p:cNvPr id="7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71638" y="5787702"/>
            <a:ext cx="8229600" cy="425406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Implementation of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</a:p>
        </p:txBody>
      </p:sp>
      <p:sp>
        <p:nvSpPr>
          <p:cNvPr id="74" name="public T next()…"/>
          <p:cNvSpPr txBox="1"/>
          <p:nvPr/>
        </p:nvSpPr>
        <p:spPr>
          <a:xfrm>
            <a:off x="614513" y="1224761"/>
            <a:ext cx="7389309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next()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nextPosition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list.getEntry</a:t>
            </a:r>
            <a:r>
              <a:rPr dirty="0"/>
              <a:t>(</a:t>
            </a:r>
            <a:r>
              <a:rPr dirty="0" err="1"/>
              <a:t>nextPosition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NoSuchElementException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next();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</a:t>
            </a:r>
            <a:r>
              <a:rPr dirty="0">
                <a:solidFill>
                  <a:srgbClr val="D12F1B"/>
                </a:solidFill>
              </a:rPr>
              <a:t>"iterator is after end of list."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next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Iterators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https://mediaplayer.pearsoncmg.com/assets/secs-vn-JI04-Iterators</a:t>
            </a:r>
            <a:endParaRPr lang="en-US" sz="2000" dirty="0"/>
          </a:p>
          <a:p>
            <a:r>
              <a:rPr lang="en-US" dirty="0"/>
              <a:t>Iterators As a Separate Class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https://mediaplayer.pearsoncmg.com/assets/secs-vn-ch13a-iterators-as-separate-class</a:t>
            </a:r>
            <a:endParaRPr lang="en-US" sz="2000" dirty="0"/>
          </a:p>
          <a:p>
            <a:r>
              <a:rPr lang="en-US" dirty="0"/>
              <a:t>Iterators As an Inner Class</a:t>
            </a:r>
          </a:p>
          <a:p>
            <a:pPr lvl="1"/>
            <a:r>
              <a:rPr lang="en-US" sz="2000" dirty="0">
                <a:hlinkClick r:id="rId5"/>
              </a:rPr>
              <a:t>https://mediaplayer.pearsoncmg.com/assets/secs-vn-ch13b-inner-class-iterators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30704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 Class Iterator</a:t>
            </a:r>
          </a:p>
        </p:txBody>
      </p:sp>
      <p:sp>
        <p:nvSpPr>
          <p:cNvPr id="7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8797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Implementation of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</a:p>
        </p:txBody>
      </p:sp>
      <p:sp>
        <p:nvSpPr>
          <p:cNvPr id="78" name="public void remove()…"/>
          <p:cNvSpPr txBox="1"/>
          <p:nvPr/>
        </p:nvSpPr>
        <p:spPr>
          <a:xfrm>
            <a:off x="450683" y="1088588"/>
            <a:ext cx="8111067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remove()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wasNextCalled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</a:t>
            </a:r>
            <a:r>
              <a:rPr dirty="0" err="1"/>
              <a:t>nextPosition</a:t>
            </a:r>
            <a:r>
              <a:rPr dirty="0"/>
              <a:t> was incremented by the call to next(), so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it is the position number of the entry to be removed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list.remove</a:t>
            </a:r>
            <a:r>
              <a:rPr dirty="0"/>
              <a:t>(</a:t>
            </a:r>
            <a:r>
              <a:rPr dirty="0" err="1"/>
              <a:t>nextPosition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nextPosition</a:t>
            </a:r>
            <a:r>
              <a:rPr dirty="0">
                <a:solidFill>
                  <a:srgbClr val="000000"/>
                </a:solidFill>
              </a:rPr>
              <a:t>--;        </a:t>
            </a:r>
            <a:r>
              <a:rPr dirty="0"/>
              <a:t>// A subsequent call to next() must be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</a:t>
            </a:r>
            <a:r>
              <a:rPr dirty="0">
                <a:solidFill>
                  <a:srgbClr val="008400"/>
                </a:solidFill>
              </a:rPr>
              <a:t>// unaffected by this removal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 </a:t>
            </a:r>
            <a:r>
              <a:rPr dirty="0">
                <a:solidFill>
                  <a:srgbClr val="008400"/>
                </a:solidFill>
              </a:rPr>
              <a:t>// Reset flag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IllegalStateException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remove();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</a:t>
            </a:r>
            <a:r>
              <a:rPr dirty="0">
                <a:solidFill>
                  <a:srgbClr val="D12F1B"/>
                </a:solidFill>
              </a:rPr>
              <a:t>"next() was not called."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remove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6659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Internal Iterator – Inner Class</a:t>
            </a:r>
            <a:endParaRPr dirty="0"/>
          </a:p>
        </p:txBody>
      </p:sp>
      <p:sp>
        <p:nvSpPr>
          <p:cNvPr id="81" name="FIGURE 13-3 An inner class iterator with direct access to the linked chain that implements the ADT"/>
          <p:cNvSpPr txBox="1">
            <a:spLocks noGrp="1"/>
          </p:cNvSpPr>
          <p:nvPr>
            <p:ph type="body" sz="quarter" idx="1"/>
          </p:nvPr>
        </p:nvSpPr>
        <p:spPr>
          <a:xfrm>
            <a:off x="457200" y="5712594"/>
            <a:ext cx="8458200" cy="4523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48055">
              <a:defRPr sz="2156"/>
            </a:lvl1pPr>
          </a:lstStyle>
          <a:p>
            <a:r>
              <a:rPr sz="1800" b="0" dirty="0"/>
              <a:t>An inner class iterator with direct access to the linked chain that implements the ADT</a:t>
            </a:r>
          </a:p>
        </p:txBody>
      </p:sp>
      <p:pic>
        <p:nvPicPr>
          <p:cNvPr id="82" name="An inner class iterator with direct access to the linked chain that implements the ADT" descr="An inner class iterator with direct access to the linked chain that implements the AD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1496984"/>
            <a:ext cx="8458200" cy="3026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Inner Class Iterator</a:t>
            </a:r>
          </a:p>
        </p:txBody>
      </p:sp>
      <p:sp>
        <p:nvSpPr>
          <p:cNvPr id="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91417" y="5734197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85215">
              <a:defRPr sz="2304"/>
            </a:pPr>
            <a:r>
              <a:rPr sz="2000" b="0" dirty="0"/>
              <a:t>The interface </a:t>
            </a:r>
            <a:r>
              <a:rPr sz="2000" b="0" dirty="0" err="1">
                <a:latin typeface="Courier New"/>
                <a:ea typeface="Courier New"/>
                <a:cs typeface="Courier New"/>
                <a:sym typeface="Courier New"/>
              </a:rPr>
              <a:t>ListWithIteratorInterface</a:t>
            </a:r>
            <a:endParaRPr sz="20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/** An interface for the ADT list that has an iterator.  */…"/>
          <p:cNvSpPr txBox="1"/>
          <p:nvPr/>
        </p:nvSpPr>
        <p:spPr>
          <a:xfrm>
            <a:off x="353660" y="1334333"/>
            <a:ext cx="8065404" cy="198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 interface for the ADT list that has an iterator.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ListWithIteratorInterface</a:t>
            </a:r>
            <a:r>
              <a:rPr dirty="0"/>
              <a:t>&lt;T&gt; 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			</a:t>
            </a:r>
            <a:r>
              <a:rPr dirty="0">
                <a:solidFill>
                  <a:srgbClr val="BA2DA2"/>
                </a:solidFill>
              </a:rPr>
              <a:t>extends</a:t>
            </a:r>
            <a:r>
              <a:rPr dirty="0"/>
              <a:t> </a:t>
            </a:r>
            <a:r>
              <a:rPr dirty="0" err="1"/>
              <a:t>ListInterface</a:t>
            </a:r>
            <a:r>
              <a:rPr dirty="0"/>
              <a:t>&lt;T&gt;, </a:t>
            </a:r>
            <a:r>
              <a:rPr dirty="0" err="1"/>
              <a:t>Iterable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</a:t>
            </a:r>
            <a:r>
              <a:rPr dirty="0" err="1"/>
              <a:t>getIterator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ListWithIteratorInterface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6534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Inner Class Iterator (Part 1)</a:t>
            </a:r>
          </a:p>
        </p:txBody>
      </p:sp>
      <p:sp>
        <p:nvSpPr>
          <p:cNvPr id="8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20490" y="5932616"/>
            <a:ext cx="8650275" cy="48743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94359">
              <a:defRPr sz="2340"/>
            </a:pPr>
            <a:r>
              <a:rPr sz="1800" b="0" dirty="0"/>
              <a:t>An outline of 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LinkedListWithIterator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/**  A class that implements the ADT list by using a chain of linked nodes.…"/>
          <p:cNvSpPr txBox="1"/>
          <p:nvPr/>
        </p:nvSpPr>
        <p:spPr>
          <a:xfrm>
            <a:off x="320490" y="653453"/>
            <a:ext cx="7703389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dirty="0"/>
              <a:t>A class that implements the ADT list by using a chain of linked nodes.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The list has an iterator. The class is similar to </a:t>
            </a:r>
            <a:r>
              <a:rPr dirty="0" err="1"/>
              <a:t>LList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LinkedListWithIterator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ListWithIteratorInterface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 </a:t>
            </a:r>
            <a:r>
              <a:rPr dirty="0" err="1"/>
              <a:t>numberOfEntries</a:t>
            </a:r>
            <a:r>
              <a:rPr dirty="0"/>
              <a:t>;;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LinkedListWithIterator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initializeDataFields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</a:t>
            </a:r>
            <a:r>
              <a:rPr dirty="0"/>
              <a:t>/*	&lt; Implementations of the methods of the ADT list go here;</a:t>
            </a:r>
            <a:r>
              <a:rPr lang="en-US" dirty="0"/>
              <a:t> </a:t>
            </a:r>
            <a:r>
              <a:rPr dirty="0"/>
              <a:t>you can see them in Chapter 12, </a:t>
            </a:r>
            <a:endParaRPr lang="en-US" dirty="0"/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        </a:t>
            </a:r>
            <a:r>
              <a:rPr dirty="0"/>
              <a:t>beginning at Segment 12.7 &gt;</a:t>
            </a:r>
            <a:r>
              <a:rPr lang="en-US" dirty="0"/>
              <a:t> </a:t>
            </a:r>
            <a:r>
              <a:rPr dirty="0"/>
              <a:t> . . 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iterator()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IteratorForLinkedList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</a:t>
            </a:r>
            <a:r>
              <a:rPr dirty="0" err="1"/>
              <a:t>getIterator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iterator();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getIterator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Inner Class Iterator (Part 2)</a:t>
            </a:r>
          </a:p>
        </p:txBody>
      </p:sp>
      <p:sp>
        <p:nvSpPr>
          <p:cNvPr id="9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478345"/>
          </a:xfrm>
          <a:prstGeom prst="rect">
            <a:avLst/>
          </a:prstGeom>
        </p:spPr>
        <p:txBody>
          <a:bodyPr>
            <a:normAutofit/>
          </a:bodyPr>
          <a:lstStyle>
            <a:lvl1pPr defTabSz="603504">
              <a:defRPr sz="2376"/>
            </a:lvl1pPr>
          </a:lstStyle>
          <a:p>
            <a:r>
              <a:rPr sz="1800" b="0" dirty="0"/>
              <a:t>An outline of the class </a:t>
            </a:r>
            <a:r>
              <a:rPr sz="1800" b="0" dirty="0" err="1"/>
              <a:t>LinkedListWithIterator</a:t>
            </a:r>
            <a:endParaRPr sz="1800" b="0" dirty="0"/>
          </a:p>
        </p:txBody>
      </p:sp>
      <p:sp>
        <p:nvSpPr>
          <p:cNvPr id="94" name="private class IteratorForLinkedList implements Iterator&lt;T&gt;…"/>
          <p:cNvSpPr txBox="1"/>
          <p:nvPr/>
        </p:nvSpPr>
        <p:spPr>
          <a:xfrm>
            <a:off x="443971" y="1002030"/>
            <a:ext cx="8074843" cy="485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IteratorForLinkedList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nextNode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IteratorForLinkedList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 err="1"/>
              <a:t>nextNode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Implementations of the methods in the interface Iterator go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IteratorForLinkedList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Implementations of the methods in inner class Node go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LinkedListWithIterator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Inner Class Iterator</a:t>
            </a:r>
          </a:p>
        </p:txBody>
      </p:sp>
      <p:sp>
        <p:nvSpPr>
          <p:cNvPr id="9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5848708"/>
            <a:ext cx="8229601" cy="441401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The method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sz="1800" b="0" dirty="0"/>
          </a:p>
        </p:txBody>
      </p:sp>
      <p:sp>
        <p:nvSpPr>
          <p:cNvPr id="98" name="public T next()…"/>
          <p:cNvSpPr txBox="1"/>
          <p:nvPr/>
        </p:nvSpPr>
        <p:spPr>
          <a:xfrm>
            <a:off x="443971" y="1161485"/>
            <a:ext cx="7796918" cy="309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next()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 result;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hasNext</a:t>
            </a:r>
            <a:r>
              <a:rPr dirty="0"/>
              <a:t>())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result = </a:t>
            </a:r>
            <a:r>
              <a:rPr dirty="0" err="1"/>
              <a:t>nextNode.getData</a:t>
            </a:r>
            <a:r>
              <a:rPr dirty="0"/>
              <a:t>();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nextNode</a:t>
            </a:r>
            <a:r>
              <a:rPr dirty="0"/>
              <a:t> = </a:t>
            </a:r>
            <a:r>
              <a:rPr dirty="0" err="1"/>
              <a:t>nextNode.getNextNode</a:t>
            </a:r>
            <a:r>
              <a:rPr dirty="0"/>
              <a:t>(); </a:t>
            </a:r>
            <a:r>
              <a:rPr dirty="0">
                <a:solidFill>
                  <a:srgbClr val="008400"/>
                </a:solidFill>
              </a:rPr>
              <a:t>// Advance iterator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NoSuchElementException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next();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</a:t>
            </a:r>
            <a:r>
              <a:rPr dirty="0">
                <a:solidFill>
                  <a:srgbClr val="D12F1B"/>
                </a:solidFill>
              </a:rPr>
              <a:t>"iterator is after end of list."</a:t>
            </a:r>
            <a:r>
              <a:rPr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>
                <a:solidFill>
                  <a:srgbClr val="000000"/>
                </a:solidFill>
              </a:rPr>
              <a:t> result; </a:t>
            </a:r>
            <a:r>
              <a:rPr dirty="0"/>
              <a:t>// Return next entry in iteration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next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Iterators for Array-Based Lists</a:t>
            </a:r>
          </a:p>
        </p:txBody>
      </p:sp>
      <p:sp>
        <p:nvSpPr>
          <p:cNvPr id="109" name="FIGURE 13-4 Changes to the array of list entries and nextIndex when removing Chris from the list"/>
          <p:cNvSpPr txBox="1">
            <a:spLocks noGrp="1"/>
          </p:cNvSpPr>
          <p:nvPr>
            <p:ph type="body" sz="quarter" idx="1"/>
          </p:nvPr>
        </p:nvSpPr>
        <p:spPr>
          <a:xfrm>
            <a:off x="457200" y="5693343"/>
            <a:ext cx="8229600" cy="4957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2068"/>
            </a:pPr>
            <a:r>
              <a:rPr sz="1800" b="0" dirty="0"/>
              <a:t>Changes to the array of list entries and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nextIndex</a:t>
            </a:r>
            <a:r>
              <a:rPr sz="1800" b="0" dirty="0"/>
              <a:t> when removing Chris from the list</a:t>
            </a:r>
          </a:p>
        </p:txBody>
      </p:sp>
      <p:pic>
        <p:nvPicPr>
          <p:cNvPr id="110" name="Changes to the array of list entries and nextIndex when removing Chris from the list. Before call to next." descr="Changes to the array of list entries and nextIndex when removing Chris from the list. Before call to next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441" y="1450412"/>
            <a:ext cx="2238375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Changes to the array of list entries and nextIndex when removing Chris from the list. After next returns Chris. " descr="Changes to the array of list entries and nextIndex when removing Chris from the list. After next returns Chris. 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6985" y="1457052"/>
            <a:ext cx="2679701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Changes to the array of list entries and nextIndex when removing Chris from the list. After remove removes Chris." descr="Changes to the array of list entries and nextIndex when removing Chris from the list. After remove removes Chris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2221" y="1463440"/>
            <a:ext cx="2783462" cy="3427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4672">
              <a:defRPr sz="3872"/>
            </a:lvl1pPr>
          </a:lstStyle>
          <a:p>
            <a:r>
              <a:t>Iterators for Array-Based Lists (Part 1)</a:t>
            </a:r>
          </a:p>
        </p:txBody>
      </p:sp>
      <p:sp>
        <p:nvSpPr>
          <p:cNvPr id="11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51684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7784">
              <a:defRPr sz="2196"/>
            </a:pPr>
            <a:r>
              <a:rPr sz="1800" b="0" dirty="0"/>
              <a:t>An outline of 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ArrayListWithIterator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/**  A class that implements the ADT list by using a resizable array and…"/>
          <p:cNvSpPr txBox="1"/>
          <p:nvPr/>
        </p:nvSpPr>
        <p:spPr>
          <a:xfrm>
            <a:off x="409089" y="1250903"/>
            <a:ext cx="8194255" cy="3108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A class that implements the ADT list by using a resizable array and gives it an iterator.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ArrayListWithIterator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ListWithIteratorInterface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T[] list; </a:t>
            </a:r>
            <a:r>
              <a:rPr dirty="0"/>
              <a:t>// Array of list entries; ignore list[0]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25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MAX_CAPACITY = </a:t>
            </a:r>
            <a:r>
              <a:rPr dirty="0">
                <a:solidFill>
                  <a:srgbClr val="272AD8"/>
                </a:solidFill>
              </a:rPr>
              <a:t>10000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ArrayListWithIterator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(DEFAULT_CAPACITY);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4672">
              <a:defRPr sz="3872"/>
            </a:lvl1pPr>
          </a:lstStyle>
          <a:p>
            <a:r>
              <a:t>Iterators for Array-Based Lists (Part 2)</a:t>
            </a:r>
          </a:p>
        </p:txBody>
      </p:sp>
      <p:sp>
        <p:nvSpPr>
          <p:cNvPr id="11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8797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7784">
              <a:defRPr sz="2196"/>
            </a:pPr>
            <a:r>
              <a:rPr sz="1800" b="0" dirty="0"/>
              <a:t>An outline of 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ArrayListWithIterator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public ArrayListWithIterator(int initialCapacity)…"/>
          <p:cNvSpPr txBox="1"/>
          <p:nvPr/>
        </p:nvSpPr>
        <p:spPr>
          <a:xfrm>
            <a:off x="443971" y="1133745"/>
            <a:ext cx="7539619" cy="437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ArrayListWithIterator(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initialCapacity)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Is initialCapacity too small?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(initialCapacity &lt; DEFAULT_CAPACITY)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initialCapacity = DEFAULT_CAPACITY;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t>// Is initialCapacity too big?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 checkCapacity(initialCapacity);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The cast is safe because the new array contains null entries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@SuppressWarnings(</a:t>
            </a:r>
            <a:r>
              <a:rPr>
                <a:solidFill>
                  <a:srgbClr val="D12F1B"/>
                </a:solidFill>
              </a:rPr>
              <a:t>"unchecked"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T[] tempList = (T[])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Object[initialCapacity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];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list = tempList;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numberOfEntries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integrityOK = </a:t>
            </a:r>
            <a:r>
              <a:rPr>
                <a:solidFill>
                  <a:srgbClr val="BA2DA2"/>
                </a:solidFill>
              </a:rPr>
              <a:t>true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} </a:t>
            </a:r>
            <a:r>
              <a:t>// end constructor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&lt; Implementations of the methods of the ADT list go here;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you can see them in Chapter 11, beginning at Segment 11.5.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726708"/>
          </a:xfrm>
          <a:prstGeom prst="rect">
            <a:avLst/>
          </a:prstGeom>
        </p:spPr>
        <p:txBody>
          <a:bodyPr>
            <a:noAutofit/>
          </a:bodyPr>
          <a:lstStyle>
            <a:lvl1pPr defTabSz="804672">
              <a:defRPr sz="3872"/>
            </a:lvl1pPr>
          </a:lstStyle>
          <a:p>
            <a:r>
              <a:rPr sz="3600" dirty="0"/>
              <a:t>Iterators for Array-Based Lists (Part 3)</a:t>
            </a:r>
          </a:p>
        </p:txBody>
      </p:sp>
      <p:sp>
        <p:nvSpPr>
          <p:cNvPr id="12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5848708"/>
            <a:ext cx="8229601" cy="5810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7784">
              <a:defRPr sz="2196"/>
            </a:pPr>
            <a:r>
              <a:rPr sz="1800" b="0" dirty="0"/>
              <a:t>An outline of 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ArrayListWithIterator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public Iterator&lt;T&gt; iterator()…"/>
          <p:cNvSpPr txBox="1"/>
          <p:nvPr/>
        </p:nvSpPr>
        <p:spPr>
          <a:xfrm>
            <a:off x="427534" y="627379"/>
            <a:ext cx="5629103" cy="547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iterator()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IteratorForArrayList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Iterator&lt;T&gt; </a:t>
            </a:r>
            <a:r>
              <a:rPr dirty="0" err="1"/>
              <a:t>getIterator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iterator();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getIterator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IteratorForArrayList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    </a:t>
            </a:r>
            <a:r>
              <a:rPr dirty="0" err="1">
                <a:solidFill>
                  <a:srgbClr val="000000"/>
                </a:solidFill>
              </a:rPr>
              <a:t>nextIndex</a:t>
            </a:r>
            <a:r>
              <a:rPr dirty="0">
                <a:solidFill>
                  <a:srgbClr val="000000"/>
                </a:solidFill>
              </a:rPr>
              <a:t>;     </a:t>
            </a:r>
            <a:r>
              <a:rPr dirty="0"/>
              <a:t>// Index of next entry in the iteration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wasNextCalled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Needed by remove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IteratorForArrayList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 err="1">
                <a:solidFill>
                  <a:srgbClr val="000000"/>
                </a:solidFill>
              </a:rPr>
              <a:t>nextIndex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;         </a:t>
            </a:r>
            <a:r>
              <a:rPr dirty="0"/>
              <a:t>// Iteration begins at list's first entry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Implementations of the methods in the interface Iterator go here.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IteratorForArrayList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ArrayListWithIterator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258233" y="184418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What Is an Iterator?</a:t>
            </a:r>
          </a:p>
        </p:txBody>
      </p:sp>
      <p:sp>
        <p:nvSpPr>
          <p:cNvPr id="50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00049" y="1000460"/>
            <a:ext cx="8229601" cy="49445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An object that traverses a collection of data</a:t>
            </a:r>
          </a:p>
          <a:p>
            <a:r>
              <a:rPr dirty="0"/>
              <a:t>During iteration, each data item is considered once</a:t>
            </a:r>
          </a:p>
          <a:p>
            <a:pPr lvl="1"/>
            <a:r>
              <a:rPr sz="2000" dirty="0"/>
              <a:t>Possible to modify item 	</a:t>
            </a:r>
          </a:p>
          <a:p>
            <a:r>
              <a:rPr lang="en-US" dirty="0">
                <a:solidFill>
                  <a:srgbClr val="0070C0"/>
                </a:solidFill>
              </a:rPr>
              <a:t>Doesn’t it sound just like a </a:t>
            </a:r>
            <a:r>
              <a:rPr lang="en-US" b="1" dirty="0">
                <a:solidFill>
                  <a:srgbClr val="0070C0"/>
                </a:solidFill>
              </a:rPr>
              <a:t>loop?</a:t>
            </a:r>
            <a:endParaRPr lang="en-US" dirty="0">
              <a:solidFill>
                <a:srgbClr val="0070C0"/>
              </a:solidFill>
            </a:endParaRPr>
          </a:p>
          <a:p>
            <a:r>
              <a:rPr dirty="0"/>
              <a:t>Should implement as a distinct class that interacts with the ADT</a:t>
            </a:r>
            <a:endParaRPr lang="en-US" dirty="0"/>
          </a:p>
          <a:p>
            <a:r>
              <a:rPr lang="en-US" dirty="0"/>
              <a:t>References</a:t>
            </a:r>
          </a:p>
          <a:p>
            <a:pPr lvl="1"/>
            <a:r>
              <a:rPr lang="en-US" sz="2000" dirty="0">
                <a:hlinkClick r:id="rId3"/>
              </a:rPr>
              <a:t>https://www.geeksforgeeks.org/how-to-use-iterator-in-java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sz="2000" dirty="0">
                <a:hlinkClick r:id="rId4"/>
              </a:rPr>
              <a:t>https://docs.oracle.com/javase/8/docs/api/java/util/Iterator.html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Iterators for Array-Based Lists</a:t>
            </a:r>
          </a:p>
        </p:txBody>
      </p:sp>
      <p:sp>
        <p:nvSpPr>
          <p:cNvPr id="131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2000" b="0" dirty="0"/>
              <a:t>Method </a:t>
            </a:r>
            <a:r>
              <a:rPr sz="2000" b="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</a:p>
        </p:txBody>
      </p:sp>
      <p:sp>
        <p:nvSpPr>
          <p:cNvPr id="132" name="public T next()…"/>
          <p:cNvSpPr txBox="1"/>
          <p:nvPr/>
        </p:nvSpPr>
        <p:spPr>
          <a:xfrm>
            <a:off x="465334" y="919122"/>
            <a:ext cx="8081765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next()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wasNextCalled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</a:t>
            </a:r>
            <a:r>
              <a:rPr dirty="0" err="1"/>
              <a:t>nextEntry</a:t>
            </a:r>
            <a:r>
              <a:rPr dirty="0"/>
              <a:t> = list[</a:t>
            </a:r>
            <a:r>
              <a:rPr dirty="0" err="1"/>
              <a:t>nextIndex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nextIndex</a:t>
            </a:r>
            <a:r>
              <a:rPr dirty="0"/>
              <a:t>++; </a:t>
            </a:r>
            <a:r>
              <a:rPr dirty="0">
                <a:solidFill>
                  <a:srgbClr val="008400"/>
                </a:solidFill>
              </a:rPr>
              <a:t>// Advance iterator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nextEntry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NoSuchElementException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"Illegal call to next();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</a:t>
            </a:r>
            <a:r>
              <a:rPr dirty="0">
                <a:solidFill>
                  <a:srgbClr val="D12F1B"/>
                </a:solidFill>
              </a:rPr>
              <a:t>"iterator is after end of list."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next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173235" y="1068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package java.lang;…"/>
          <p:cNvSpPr txBox="1"/>
          <p:nvPr/>
        </p:nvSpPr>
        <p:spPr>
          <a:xfrm>
            <a:off x="457200" y="1007392"/>
            <a:ext cx="77318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package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java.lang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interface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Iterable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An iterator for a collection of objects of type T. */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</a:p>
          <a:p>
            <a:pPr marL="0" marR="0" lvl="3" indent="6858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Iterator&lt;T&gt; iterator();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Iterable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586303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the Java Interface Iterator</a:t>
            </a:r>
          </a:p>
        </p:txBody>
      </p:sp>
      <p:sp>
        <p:nvSpPr>
          <p:cNvPr id="70" name="FIGURE J4-3 The effect of the iterator methods hasNext and next on a lis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93192">
              <a:defRPr sz="1892"/>
            </a:pPr>
            <a:r>
              <a:rPr sz="1800" b="0" dirty="0"/>
              <a:t>The effect of the iterator methods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sz="1800" b="0" dirty="0"/>
              <a:t> and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sz="1800" b="0" dirty="0"/>
              <a:t> on a list</a:t>
            </a:r>
          </a:p>
        </p:txBody>
      </p:sp>
      <p:pic>
        <p:nvPicPr>
          <p:cNvPr id="71" name="Five blocks containing the same list as follows. Jamie, Joey, and Rachel. Each block determines the position of an iterator cursor when, has Next or next methods are performed.&#10;" descr="Five blocks containing the same list as follows. Jamie, Joey, and Rachel. Each block determines the position of an iterator cursor when, has Next or next methods are perform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137" y="897227"/>
            <a:ext cx="5109719" cy="4844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Using the Java Interface Iterator</a:t>
            </a:r>
          </a:p>
        </p:txBody>
      </p:sp>
      <p:sp>
        <p:nvSpPr>
          <p:cNvPr id="74" name="FIGURE J4-4 The effect of the iterator methods next and remove on a lis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02336">
              <a:defRPr sz="1936"/>
            </a:pPr>
            <a:r>
              <a:rPr sz="1800" b="0" dirty="0"/>
              <a:t>The effect of the iterator methods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sz="1800" b="0" dirty="0"/>
              <a:t> and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sz="1800" b="0" dirty="0"/>
              <a:t> on a list</a:t>
            </a:r>
          </a:p>
        </p:txBody>
      </p:sp>
      <p:pic>
        <p:nvPicPr>
          <p:cNvPr id="75" name="Five blocks determines the position of an iterator cursor when the next and remove method is performed.&#10;" descr="Five blocks determines the position of an iterator cursor when the next and remove method is perform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090" y="923875"/>
            <a:ext cx="4808586" cy="498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3314850" y="3915150"/>
            <a:ext cx="996215" cy="779646"/>
          </a:xfrm>
          <a:prstGeom prst="ellips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xfrm>
            <a:off x="249435" y="53141"/>
            <a:ext cx="8513565" cy="70153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13231">
              <a:defRPr sz="3432"/>
            </a:pPr>
            <a:r>
              <a:t>The Java Interface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</a:p>
        </p:txBody>
      </p:sp>
      <p:sp>
        <p:nvSpPr>
          <p:cNvPr id="53" name="package java.util;…"/>
          <p:cNvSpPr txBox="1"/>
          <p:nvPr/>
        </p:nvSpPr>
        <p:spPr>
          <a:xfrm>
            <a:off x="594122" y="645357"/>
            <a:ext cx="7611728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package</a:t>
            </a:r>
            <a:r>
              <a:rPr dirty="0"/>
              <a:t> </a:t>
            </a:r>
            <a:r>
              <a:rPr dirty="0" err="1"/>
              <a:t>java.util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Iterator&lt;T&gt;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Detects whether this iterator has completed its traversal</a:t>
            </a:r>
            <a:r>
              <a:rPr lang="en-US" dirty="0"/>
              <a:t> </a:t>
            </a:r>
            <a:r>
              <a:rPr dirty="0"/>
              <a:t>and gone beyond the last </a:t>
            </a:r>
            <a:endParaRPr lang="en-US" dirty="0"/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		      </a:t>
            </a:r>
            <a:r>
              <a:rPr dirty="0"/>
              <a:t>entry in the collection of data.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True if the iterator has another entry to return.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hasNext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Retrieves the next entry in the collection and</a:t>
            </a:r>
            <a:r>
              <a:rPr lang="en-US" dirty="0"/>
              <a:t> </a:t>
            </a:r>
            <a:r>
              <a:rPr dirty="0"/>
              <a:t>advances this iterator by one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@return</a:t>
            </a:r>
            <a:r>
              <a:rPr dirty="0"/>
              <a:t> A reference to the next entry in the iteration,</a:t>
            </a:r>
            <a:r>
              <a:rPr lang="en-US" dirty="0"/>
              <a:t> </a:t>
            </a:r>
            <a:r>
              <a:rPr dirty="0"/>
              <a:t>if one exists.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NoSuchElementException</a:t>
            </a:r>
            <a:r>
              <a:rPr dirty="0"/>
              <a:t> if the iterator had reached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end already, that is, if </a:t>
            </a:r>
            <a:r>
              <a:rPr dirty="0" err="1"/>
              <a:t>hasNext</a:t>
            </a:r>
            <a:r>
              <a:rPr dirty="0"/>
              <a:t>() is false.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T next();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dirty="0"/>
              <a:t>/** Removes from the collection of data the last entry that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next() returned. A subsequent call to next() will behave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as it would have before the removal.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Precondition: next() has been called, and remove() has not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been called since then. The collection has not been altered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during the iteration except by calls to this method.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IllegalStateException</a:t>
            </a:r>
            <a:r>
              <a:rPr dirty="0"/>
              <a:t> if next() has not been called, 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if remove() was called already after the last call to next().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/>
              <a:t>@throws</a:t>
            </a:r>
            <a:r>
              <a:rPr dirty="0"/>
              <a:t> </a:t>
            </a:r>
            <a:r>
              <a:rPr dirty="0" err="1"/>
              <a:t>UnsupportedOperationException</a:t>
            </a:r>
            <a:r>
              <a:rPr dirty="0"/>
              <a:t> if the iterator does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not permit a remove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BA2DA2"/>
                </a:solidFill>
              </a:rPr>
              <a:t>void</a:t>
            </a:r>
            <a:r>
              <a:rPr b="1" dirty="0">
                <a:solidFill>
                  <a:srgbClr val="000000"/>
                </a:solidFill>
              </a:rPr>
              <a:t> remove()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Optional method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} </a:t>
            </a:r>
            <a:r>
              <a:rPr dirty="0"/>
              <a:t>// end Iterator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73598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Jane appearing in a list of names</a:t>
            </a:r>
            <a:endParaRPr sz="4000" dirty="0"/>
          </a:p>
        </p:txBody>
      </p:sp>
      <p:pic>
        <p:nvPicPr>
          <p:cNvPr id="79" name="A diagram illustrates a list of names and explains the counting of number of times the name, Jane appears. " descr="A diagram illustrates a list of names and explains the counting of number of times the name, Jane appears. 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8110" y="874996"/>
            <a:ext cx="5657868" cy="5182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xfrm>
            <a:off x="265833" y="1068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Multiple Iterators</a:t>
            </a:r>
          </a:p>
        </p:txBody>
      </p:sp>
      <p:sp>
        <p:nvSpPr>
          <p:cNvPr id="8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516846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1800" b="0" dirty="0"/>
              <a:t>Code that counts the occurrences of each name</a:t>
            </a:r>
          </a:p>
        </p:txBody>
      </p:sp>
      <p:sp>
        <p:nvSpPr>
          <p:cNvPr id="83" name="Iterator&lt;String&gt; nameIterator = namelist.iterator();…"/>
          <p:cNvSpPr txBox="1"/>
          <p:nvPr/>
        </p:nvSpPr>
        <p:spPr>
          <a:xfrm>
            <a:off x="598778" y="1049386"/>
            <a:ext cx="6252672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Iterator&lt;String&gt; </a:t>
            </a:r>
            <a:r>
              <a:rPr b="1" dirty="0" err="1"/>
              <a:t>nameIterator</a:t>
            </a:r>
            <a:r>
              <a:rPr b="1" dirty="0"/>
              <a:t> = </a:t>
            </a:r>
            <a:r>
              <a:rPr b="1" dirty="0" err="1"/>
              <a:t>namelist.iterator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</a:t>
            </a:r>
            <a:r>
              <a:rPr dirty="0" err="1"/>
              <a:t>nameIterator.hasNext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String </a:t>
            </a:r>
            <a:r>
              <a:rPr dirty="0" err="1"/>
              <a:t>currentName</a:t>
            </a:r>
            <a:r>
              <a:rPr dirty="0"/>
              <a:t> = </a:t>
            </a:r>
            <a:r>
              <a:rPr dirty="0" err="1"/>
              <a:t>nameIterator.next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nameCount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b="1" dirty="0"/>
              <a:t>Iterator&lt;String&gt; </a:t>
            </a:r>
            <a:r>
              <a:rPr b="1" dirty="0" err="1"/>
              <a:t>countingIterator</a:t>
            </a:r>
            <a:r>
              <a:rPr b="1" dirty="0"/>
              <a:t> = </a:t>
            </a:r>
            <a:r>
              <a:rPr b="1" dirty="0" err="1"/>
              <a:t>namelist.iterator</a:t>
            </a:r>
            <a:r>
              <a:rPr b="1" dirty="0"/>
              <a:t>();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</a:t>
            </a:r>
            <a:r>
              <a:rPr dirty="0" err="1"/>
              <a:t>countingIterator.hasNext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String </a:t>
            </a:r>
            <a:r>
              <a:rPr dirty="0" err="1"/>
              <a:t>nextName</a:t>
            </a:r>
            <a:r>
              <a:rPr dirty="0"/>
              <a:t> = </a:t>
            </a:r>
            <a:r>
              <a:rPr dirty="0" err="1"/>
              <a:t>countingIterator.next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currentName.equals</a:t>
            </a:r>
            <a:r>
              <a:rPr dirty="0"/>
              <a:t>(</a:t>
            </a:r>
            <a:r>
              <a:rPr dirty="0" err="1"/>
              <a:t>nextName</a:t>
            </a:r>
            <a:r>
              <a:rPr dirty="0"/>
              <a:t>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nameCount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currentName</a:t>
            </a:r>
            <a:r>
              <a:rPr dirty="0"/>
              <a:t> + </a:t>
            </a:r>
            <a:r>
              <a:rPr dirty="0">
                <a:solidFill>
                  <a:srgbClr val="D12F1B"/>
                </a:solidFill>
              </a:rPr>
              <a:t>" occurs "</a:t>
            </a:r>
            <a:r>
              <a:rPr dirty="0"/>
              <a:t> + </a:t>
            </a:r>
            <a:r>
              <a:rPr dirty="0" err="1"/>
              <a:t>nameCount</a:t>
            </a:r>
            <a:r>
              <a:rPr dirty="0"/>
              <a:t> + </a:t>
            </a:r>
            <a:r>
              <a:rPr dirty="0">
                <a:solidFill>
                  <a:srgbClr val="D12F1B"/>
                </a:solidFill>
              </a:rPr>
              <a:t>" times."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xfrm>
            <a:off x="258232" y="118753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68680">
              <a:defRPr sz="4180"/>
            </a:pPr>
            <a:r>
              <a:rPr lang="en-US" sz="4000" dirty="0"/>
              <a:t>Java Interface </a:t>
            </a:r>
            <a:r>
              <a:rPr lang="en-US" sz="4000" dirty="0" err="1">
                <a:latin typeface="Courier New"/>
                <a:ea typeface="Courier New"/>
                <a:cs typeface="Courier New"/>
                <a:sym typeface="Courier New"/>
              </a:rPr>
              <a:t>ListIterator</a:t>
            </a:r>
            <a:endParaRPr sz="4000" dirty="0"/>
          </a:p>
        </p:txBody>
      </p:sp>
      <p:sp>
        <p:nvSpPr>
          <p:cNvPr id="105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00049" y="1080654"/>
            <a:ext cx="8229601" cy="522727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Iterator</a:t>
            </a:r>
            <a:r>
              <a:rPr lang="en-US" sz="2600" dirty="0">
                <a:solidFill>
                  <a:srgbClr val="7030A0"/>
                </a:solidFill>
              </a:rPr>
              <a:t> vs. </a:t>
            </a:r>
            <a:r>
              <a:rPr lang="en-US" sz="2600" b="1" dirty="0" err="1">
                <a:solidFill>
                  <a:srgbClr val="7030A0"/>
                </a:solidFill>
              </a:rPr>
              <a:t>ListIterator</a:t>
            </a:r>
            <a:endParaRPr lang="en-US" sz="2600" b="1" dirty="0">
              <a:solidFill>
                <a:srgbClr val="7030A0"/>
              </a:solidFill>
            </a:endParaRPr>
          </a:p>
          <a:p>
            <a:pPr lvl="1"/>
            <a:r>
              <a:rPr lang="en-US" sz="2200" b="1" dirty="0"/>
              <a:t>Iterator</a:t>
            </a:r>
            <a:r>
              <a:rPr lang="en-US" sz="2200" dirty="0"/>
              <a:t> can traverse the elements in the collection only in </a:t>
            </a:r>
            <a:r>
              <a:rPr lang="en-US" sz="2200" b="1" dirty="0"/>
              <a:t>forward</a:t>
            </a:r>
            <a:r>
              <a:rPr lang="en-US" sz="2200" dirty="0"/>
              <a:t> direction whereas, the </a:t>
            </a:r>
            <a:r>
              <a:rPr lang="en-US" sz="2200" b="1" dirty="0" err="1"/>
              <a:t>ListIterator</a:t>
            </a:r>
            <a:r>
              <a:rPr lang="en-US" sz="2200" dirty="0"/>
              <a:t> can traverse the elements in a collection in both the </a:t>
            </a:r>
            <a:r>
              <a:rPr lang="en-US" sz="2200" b="1" dirty="0"/>
              <a:t>forward</a:t>
            </a:r>
            <a:r>
              <a:rPr lang="en-US" sz="2200" dirty="0"/>
              <a:t> as well as the </a:t>
            </a:r>
            <a:r>
              <a:rPr lang="en-US" sz="2200" b="1" dirty="0"/>
              <a:t>backwards</a:t>
            </a:r>
            <a:r>
              <a:rPr lang="en-US" sz="2200" dirty="0"/>
              <a:t> direction</a:t>
            </a:r>
            <a:endParaRPr lang="en-US" sz="2200" dirty="0">
              <a:hlinkClick r:id="rId3"/>
            </a:endParaRPr>
          </a:p>
          <a:p>
            <a:pPr lvl="1"/>
            <a:r>
              <a:rPr lang="en-US" sz="2200" dirty="0">
                <a:hlinkClick r:id="rId3"/>
              </a:rPr>
              <a:t>https://techdifferences.com/difference-between-iterator-and-listiterator-in-java.html</a:t>
            </a:r>
            <a:endParaRPr lang="en-US" sz="2200" dirty="0"/>
          </a:p>
          <a:p>
            <a:r>
              <a:rPr lang="en-US" sz="2600" b="1" dirty="0" err="1"/>
              <a:t>ListIterator</a:t>
            </a:r>
            <a:endParaRPr lang="en-US" sz="2600" b="1" dirty="0"/>
          </a:p>
          <a:p>
            <a:pPr lvl="1"/>
            <a:r>
              <a:rPr sz="2200" dirty="0"/>
              <a:t>Method </a:t>
            </a:r>
            <a:r>
              <a:rPr sz="2200" dirty="0">
                <a:solidFill>
                  <a:srgbClr val="7030A0"/>
                </a:solidFill>
              </a:rPr>
              <a:t>set</a:t>
            </a:r>
            <a:r>
              <a:rPr sz="2200" dirty="0"/>
              <a:t> replaces entry that either next or previous just returned</a:t>
            </a:r>
          </a:p>
          <a:p>
            <a:pPr lvl="1"/>
            <a:r>
              <a:rPr sz="2200" dirty="0"/>
              <a:t>Method </a:t>
            </a:r>
            <a:r>
              <a:rPr sz="2200" dirty="0">
                <a:solidFill>
                  <a:srgbClr val="7030A0"/>
                </a:solidFill>
              </a:rPr>
              <a:t>add</a:t>
            </a:r>
            <a:r>
              <a:rPr sz="2200" dirty="0"/>
              <a:t> inserts an entry into list just before iterator’s current position</a:t>
            </a:r>
          </a:p>
          <a:p>
            <a:pPr lvl="1"/>
            <a:r>
              <a:rPr sz="2200" dirty="0"/>
              <a:t>Method </a:t>
            </a:r>
            <a:r>
              <a:rPr sz="2200" dirty="0">
                <a:solidFill>
                  <a:srgbClr val="7030A0"/>
                </a:solidFill>
              </a:rPr>
              <a:t>remove</a:t>
            </a:r>
            <a:r>
              <a:rPr sz="2200" dirty="0"/>
              <a:t> removes list entry that last call to either next or previous returned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05200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2110</Words>
  <Application>Microsoft Office PowerPoint</Application>
  <PresentationFormat>On-screen Show (4:3)</PresentationFormat>
  <Paragraphs>417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Iterators </vt:lpstr>
      <vt:lpstr>Video Notes</vt:lpstr>
      <vt:lpstr>What Is an Iterator?</vt:lpstr>
      <vt:lpstr>Using the Java Interface Iterator</vt:lpstr>
      <vt:lpstr>Using the Java Interface Iterator</vt:lpstr>
      <vt:lpstr>The Java Interface Iterator</vt:lpstr>
      <vt:lpstr>Jane appearing in a list of names</vt:lpstr>
      <vt:lpstr>Multiple Iterators</vt:lpstr>
      <vt:lpstr>Java Interface ListIterator</vt:lpstr>
      <vt:lpstr>Java’s interface java.util.ListIterator (Part 1)</vt:lpstr>
      <vt:lpstr>Java’s interface java.util.ListIterator (Part 2)</vt:lpstr>
      <vt:lpstr>Java’s interface java.util.ListIterator (Part 3)</vt:lpstr>
      <vt:lpstr>Using the Java Interface ListIterator</vt:lpstr>
      <vt:lpstr>Using the Java Interface ListIterator</vt:lpstr>
      <vt:lpstr>Implementing an Iterator Class</vt:lpstr>
      <vt:lpstr>External Iterator – Separate Class</vt:lpstr>
      <vt:lpstr>Separate Class Iterator</vt:lpstr>
      <vt:lpstr>Separate Class Iterator</vt:lpstr>
      <vt:lpstr>Separate Class Iterator</vt:lpstr>
      <vt:lpstr>Separate Class Iterator</vt:lpstr>
      <vt:lpstr>Internal Iterator – Inner Class</vt:lpstr>
      <vt:lpstr>Inner Class Iterator</vt:lpstr>
      <vt:lpstr>Inner Class Iterator (Part 1)</vt:lpstr>
      <vt:lpstr>Inner Class Iterator (Part 2)</vt:lpstr>
      <vt:lpstr>Inner Class Iterator</vt:lpstr>
      <vt:lpstr>Iterators for Array-Based Lists</vt:lpstr>
      <vt:lpstr>Iterators for Array-Based Lists (Part 1)</vt:lpstr>
      <vt:lpstr>Iterators for Array-Based Lists (Part 2)</vt:lpstr>
      <vt:lpstr>Iterators for Array-Based Lists (Part 3)</vt:lpstr>
      <vt:lpstr>Iterators for Array-Based Lists</vt:lpstr>
      <vt:lpstr>The Interface Iterable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Montgomery College</cp:lastModifiedBy>
  <cp:revision>201</cp:revision>
  <dcterms:modified xsi:type="dcterms:W3CDTF">2021-09-24T22:23:53Z</dcterms:modified>
</cp:coreProperties>
</file>