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6" r:id="rId8"/>
    <p:sldId id="263" r:id="rId9"/>
    <p:sldId id="267" r:id="rId10"/>
    <p:sldId id="265" r:id="rId11"/>
    <p:sldId id="268" r:id="rId12"/>
    <p:sldId id="264" r:id="rId13"/>
    <p:sldId id="269" r:id="rId14"/>
    <p:sldId id="271" r:id="rId15"/>
    <p:sldId id="272" r:id="rId16"/>
    <p:sldId id="273" r:id="rId1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22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2E6D-1C41-487F-BE58-BDC18D710709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8F56-A759-4F11-9E9E-C7FE529A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Rob Alexander</a:t>
            </a:r>
          </a:p>
          <a:p>
            <a:r>
              <a:rPr lang="en-US" smtClean="0"/>
              <a:t>June 15, 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“Search”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6667500" cy="7543799"/>
          </a:xfrm>
        </p:spPr>
        <p:txBody>
          <a:bodyPr>
            <a:normAutofit/>
          </a:bodyPr>
          <a:lstStyle/>
          <a:p>
            <a:r>
              <a:rPr lang="en-US" smtClean="0"/>
              <a:t>Search:</a:t>
            </a:r>
          </a:p>
          <a:p>
            <a:pPr lvl="1"/>
            <a:r>
              <a:rPr lang="en-US" sz="2400" smtClean="0"/>
              <a:t>Given a key to search for</a:t>
            </a:r>
          </a:p>
          <a:p>
            <a:pPr lvl="1"/>
            <a:r>
              <a:rPr lang="en-US" sz="2400" smtClean="0"/>
              <a:t>Compare the key with the key of root R</a:t>
            </a:r>
          </a:p>
          <a:p>
            <a:pPr lvl="2"/>
            <a:r>
              <a:rPr lang="en-US" sz="2000" smtClean="0"/>
              <a:t>If key &lt; R</a:t>
            </a:r>
          </a:p>
          <a:p>
            <a:pPr lvl="3"/>
            <a:r>
              <a:rPr lang="en-US" sz="1900" smtClean="0"/>
              <a:t>if left child is null, no such node in tree</a:t>
            </a:r>
          </a:p>
          <a:p>
            <a:pPr lvl="3"/>
            <a:r>
              <a:rPr lang="en-US" sz="1900" smtClean="0"/>
              <a:t>Else search subtree whose root is left child of R</a:t>
            </a:r>
          </a:p>
          <a:p>
            <a:pPr lvl="2"/>
            <a:r>
              <a:rPr lang="en-US" sz="2000" smtClean="0"/>
              <a:t>If key &gt; R</a:t>
            </a:r>
          </a:p>
          <a:p>
            <a:pPr lvl="3"/>
            <a:r>
              <a:rPr lang="en-US" sz="1900" smtClean="0"/>
              <a:t>If right child is null, no such node in tree</a:t>
            </a:r>
          </a:p>
          <a:p>
            <a:pPr lvl="3"/>
            <a:r>
              <a:rPr lang="en-US" sz="1900" smtClean="0"/>
              <a:t>Else search subtree whose root is right child of R</a:t>
            </a:r>
            <a:endParaRPr lang="en-US" sz="2600" smtClean="0"/>
          </a:p>
          <a:p>
            <a:pPr lvl="2"/>
            <a:r>
              <a:rPr lang="en-US" sz="2000" smtClean="0"/>
              <a:t>If key = R, return the node</a:t>
            </a:r>
          </a:p>
          <a:p>
            <a:endParaRPr lang="en-US" sz="2400" smtClean="0"/>
          </a:p>
          <a:p>
            <a:pPr lvl="1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64094" y="5355772"/>
            <a:ext cx="2514600" cy="2819400"/>
            <a:chOff x="2057400" y="1828800"/>
            <a:chExt cx="2514600" cy="2819400"/>
          </a:xfrm>
        </p:grpSpPr>
        <p:sp>
          <p:nvSpPr>
            <p:cNvPr id="5" name="Oval 4"/>
            <p:cNvSpPr/>
            <p:nvPr/>
          </p:nvSpPr>
          <p:spPr>
            <a:xfrm>
              <a:off x="3124200" y="18288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2743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505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9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12" idx="7"/>
            </p:cNvCxnSpPr>
            <p:nvPr/>
          </p:nvCxnSpPr>
          <p:spPr>
            <a:xfrm flipH="1">
              <a:off x="2904845" y="2209800"/>
              <a:ext cx="447955" cy="512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  <a:endCxn id="10" idx="0"/>
            </p:cNvCxnSpPr>
            <p:nvPr/>
          </p:nvCxnSpPr>
          <p:spPr>
            <a:xfrm>
              <a:off x="2743200" y="3048000"/>
              <a:ext cx="3048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9" idx="7"/>
            </p:cNvCxnSpPr>
            <p:nvPr/>
          </p:nvCxnSpPr>
          <p:spPr>
            <a:xfrm flipH="1">
              <a:off x="4124045" y="3124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4"/>
              <a:endCxn id="8" idx="1"/>
            </p:cNvCxnSpPr>
            <p:nvPr/>
          </p:nvCxnSpPr>
          <p:spPr>
            <a:xfrm>
              <a:off x="3352800" y="2209800"/>
              <a:ext cx="828955" cy="58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6" idx="7"/>
            </p:cNvCxnSpPr>
            <p:nvPr/>
          </p:nvCxnSpPr>
          <p:spPr>
            <a:xfrm flipH="1">
              <a:off x="3743045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4"/>
              <a:endCxn id="11" idx="0"/>
            </p:cNvCxnSpPr>
            <p:nvPr/>
          </p:nvCxnSpPr>
          <p:spPr>
            <a:xfrm flipH="1">
              <a:off x="2286000" y="3048000"/>
              <a:ext cx="4572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7" idx="1"/>
            </p:cNvCxnSpPr>
            <p:nvPr/>
          </p:nvCxnSpPr>
          <p:spPr>
            <a:xfrm>
              <a:off x="3962400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6896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“Search” Method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25394"/>
            <a:ext cx="6503437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         public Node find(int key) {</a:t>
            </a:r>
          </a:p>
          <a:p>
            <a:r>
              <a:rPr lang="en-US" smtClean="0"/>
              <a:t>		System.out.println();</a:t>
            </a:r>
          </a:p>
          <a:p>
            <a:r>
              <a:rPr lang="en-US" smtClean="0"/>
              <a:t>		return(findNode(key, root));</a:t>
            </a:r>
          </a:p>
          <a:p>
            <a:r>
              <a:rPr lang="en-US" smtClean="0"/>
              <a:t>	}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          private Node findNode(int key, Node node) {</a:t>
            </a:r>
          </a:p>
          <a:p>
            <a:r>
              <a:rPr lang="en-US" smtClean="0"/>
              <a:t>		System.out.print(".");</a:t>
            </a:r>
          </a:p>
          <a:p>
            <a:r>
              <a:rPr lang="en-US" smtClean="0"/>
              <a:t>	    if (node == null || node.getKey() == key) </a:t>
            </a:r>
          </a:p>
          <a:p>
            <a:r>
              <a:rPr lang="en-US" smtClean="0"/>
              <a:t>	        return(node); </a:t>
            </a:r>
          </a:p>
          <a:p>
            <a:r>
              <a:rPr lang="en-US" smtClean="0"/>
              <a:t>	    else if (key &lt; node.getKey()) </a:t>
            </a:r>
          </a:p>
          <a:p>
            <a:r>
              <a:rPr lang="en-US" smtClean="0"/>
              <a:t>	        return(findNode(key, node.getLeftChild())); </a:t>
            </a:r>
          </a:p>
          <a:p>
            <a:r>
              <a:rPr lang="en-US" smtClean="0"/>
              <a:t>	    else</a:t>
            </a:r>
          </a:p>
          <a:p>
            <a:r>
              <a:rPr lang="en-US" smtClean="0"/>
              <a:t>	        return(findNode(key, node.getRightChild()));</a:t>
            </a:r>
          </a:p>
          <a:p>
            <a:r>
              <a:rPr lang="en-US" smtClean="0"/>
              <a:t>	}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          //alternate iterative form of above recursive find method</a:t>
            </a:r>
          </a:p>
          <a:p>
            <a:r>
              <a:rPr lang="en-US" smtClean="0"/>
              <a:t>          public Node findIterative(int key) {</a:t>
            </a:r>
          </a:p>
          <a:p>
            <a:r>
              <a:rPr lang="en-US" smtClean="0"/>
              <a:t>	   Node currentNode = root;</a:t>
            </a:r>
          </a:p>
          <a:p>
            <a:r>
              <a:rPr lang="en-US" smtClean="0"/>
              <a:t>	   while (currentNode != null) {</a:t>
            </a:r>
          </a:p>
          <a:p>
            <a:r>
              <a:rPr lang="en-US" smtClean="0"/>
              <a:t>	         if (currentNode.getKey() == key) {</a:t>
            </a:r>
          </a:p>
          <a:p>
            <a:r>
              <a:rPr lang="en-US" smtClean="0"/>
              <a:t>		return(currentNode);</a:t>
            </a:r>
          </a:p>
          <a:p>
            <a:r>
              <a:rPr lang="en-US" smtClean="0"/>
              <a:t>	         }</a:t>
            </a:r>
          </a:p>
          <a:p>
            <a:r>
              <a:rPr lang="en-US" smtClean="0"/>
              <a:t>	         else if (currentNode.getKey() &lt; key) {</a:t>
            </a:r>
          </a:p>
          <a:p>
            <a:r>
              <a:rPr lang="en-US" smtClean="0"/>
              <a:t>	               currentNode = currentNode.getLeftChild();</a:t>
            </a:r>
          </a:p>
          <a:p>
            <a:r>
              <a:rPr lang="en-US" smtClean="0"/>
              <a:t>	          }</a:t>
            </a:r>
          </a:p>
          <a:p>
            <a:r>
              <a:rPr lang="en-US" smtClean="0"/>
              <a:t>	              else currentNode = currentNode.getRightChild();</a:t>
            </a:r>
          </a:p>
          <a:p>
            <a:r>
              <a:rPr lang="en-US" smtClean="0"/>
              <a:t>	    }</a:t>
            </a:r>
          </a:p>
          <a:p>
            <a:r>
              <a:rPr lang="en-US" smtClean="0"/>
              <a:t>	return (null);</a:t>
            </a:r>
          </a:p>
          <a:p>
            <a:r>
              <a:rPr lang="en-US" smtClean="0"/>
              <a:t>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“Delete”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6667500" cy="7543799"/>
          </a:xfrm>
        </p:spPr>
        <p:txBody>
          <a:bodyPr>
            <a:normAutofit/>
          </a:bodyPr>
          <a:lstStyle/>
          <a:p>
            <a:r>
              <a:rPr lang="en-US" smtClean="0"/>
              <a:t>Delete:</a:t>
            </a:r>
          </a:p>
          <a:p>
            <a:pPr lvl="1"/>
            <a:r>
              <a:rPr lang="en-US" sz="2400" smtClean="0"/>
              <a:t>Search for the node</a:t>
            </a:r>
          </a:p>
          <a:p>
            <a:pPr lvl="1"/>
            <a:r>
              <a:rPr lang="en-US" sz="2400" smtClean="0"/>
              <a:t>If node to delete (call it D) is a leaf node (ie, has no children), just delete it</a:t>
            </a:r>
          </a:p>
          <a:p>
            <a:pPr lvl="1"/>
            <a:r>
              <a:rPr lang="en-US" sz="2400" smtClean="0"/>
              <a:t>If node D has exactly one child, replace node with its child</a:t>
            </a:r>
          </a:p>
          <a:p>
            <a:pPr lvl="1"/>
            <a:r>
              <a:rPr lang="en-US" sz="2400" smtClean="0"/>
              <a:t>If node D has two children,</a:t>
            </a:r>
          </a:p>
          <a:p>
            <a:pPr lvl="2"/>
            <a:r>
              <a:rPr lang="en-US" sz="2000" smtClean="0"/>
              <a:t>Find D’s in-order successor S (the very next node in order) or in-order predecessor (the previous node in order)</a:t>
            </a:r>
          </a:p>
          <a:p>
            <a:pPr lvl="2"/>
            <a:r>
              <a:rPr lang="en-US" sz="2000" smtClean="0"/>
              <a:t>Replace D with a copy of S</a:t>
            </a:r>
          </a:p>
          <a:p>
            <a:pPr lvl="2"/>
            <a:r>
              <a:rPr lang="en-US" sz="2000" smtClean="0"/>
              <a:t>Delete S</a:t>
            </a:r>
          </a:p>
          <a:p>
            <a:endParaRPr lang="en-US" sz="2400" smtClean="0"/>
          </a:p>
          <a:p>
            <a:pPr lvl="1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94722" y="5766319"/>
            <a:ext cx="2514600" cy="2819400"/>
            <a:chOff x="2057400" y="1828800"/>
            <a:chExt cx="2514600" cy="2819400"/>
          </a:xfrm>
        </p:grpSpPr>
        <p:sp>
          <p:nvSpPr>
            <p:cNvPr id="5" name="Oval 4"/>
            <p:cNvSpPr/>
            <p:nvPr/>
          </p:nvSpPr>
          <p:spPr>
            <a:xfrm>
              <a:off x="3124200" y="18288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2743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505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9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12" idx="7"/>
            </p:cNvCxnSpPr>
            <p:nvPr/>
          </p:nvCxnSpPr>
          <p:spPr>
            <a:xfrm flipH="1">
              <a:off x="2904845" y="2209800"/>
              <a:ext cx="447955" cy="512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  <a:endCxn id="10" idx="0"/>
            </p:cNvCxnSpPr>
            <p:nvPr/>
          </p:nvCxnSpPr>
          <p:spPr>
            <a:xfrm>
              <a:off x="2743200" y="3048000"/>
              <a:ext cx="3048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9" idx="7"/>
            </p:cNvCxnSpPr>
            <p:nvPr/>
          </p:nvCxnSpPr>
          <p:spPr>
            <a:xfrm flipH="1">
              <a:off x="4124045" y="3124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4"/>
              <a:endCxn id="8" idx="1"/>
            </p:cNvCxnSpPr>
            <p:nvPr/>
          </p:nvCxnSpPr>
          <p:spPr>
            <a:xfrm>
              <a:off x="3352800" y="2209800"/>
              <a:ext cx="828955" cy="58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6" idx="7"/>
            </p:cNvCxnSpPr>
            <p:nvPr/>
          </p:nvCxnSpPr>
          <p:spPr>
            <a:xfrm flipH="1">
              <a:off x="3743045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4"/>
              <a:endCxn id="11" idx="0"/>
            </p:cNvCxnSpPr>
            <p:nvPr/>
          </p:nvCxnSpPr>
          <p:spPr>
            <a:xfrm flipH="1">
              <a:off x="2286000" y="3048000"/>
              <a:ext cx="4572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7" idx="1"/>
            </p:cNvCxnSpPr>
            <p:nvPr/>
          </p:nvCxnSpPr>
          <p:spPr>
            <a:xfrm>
              <a:off x="3962400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6610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“Delete” Method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274" y="1294007"/>
            <a:ext cx="7483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public void delete (Node dNode, BST bsTree) {</a:t>
            </a:r>
          </a:p>
          <a:p>
            <a:r>
              <a:rPr lang="en-US" smtClean="0"/>
              <a:t>     int key = dNode.getKey();</a:t>
            </a:r>
          </a:p>
          <a:p>
            <a:r>
              <a:rPr lang="en-US" smtClean="0"/>
              <a:t>     deleteNode(key, root);  }</a:t>
            </a:r>
          </a:p>
          <a:p>
            <a:endParaRPr lang="en-US" smtClean="0"/>
          </a:p>
          <a:p>
            <a:r>
              <a:rPr lang="en-US" smtClean="0"/>
              <a:t>private void deleteNode(int key, Node node) {</a:t>
            </a:r>
          </a:p>
          <a:p>
            <a:r>
              <a:rPr lang="en-US" smtClean="0"/>
              <a:t>     if (node.getKey() == key) { //this is the node to delete</a:t>
            </a:r>
          </a:p>
          <a:p>
            <a:r>
              <a:rPr lang="en-US" smtClean="0"/>
              <a:t>            if ((node.getLeftChild()==null)&amp;&amp;(node.getRightChild()==null)) {</a:t>
            </a:r>
          </a:p>
          <a:p>
            <a:r>
              <a:rPr lang="en-US" smtClean="0"/>
              <a:t>                //this is a leaf node – just remove link from parent</a:t>
            </a:r>
          </a:p>
          <a:p>
            <a:r>
              <a:rPr lang="en-US" smtClean="0"/>
              <a:t>                //if node to be deleted is left child</a:t>
            </a:r>
          </a:p>
          <a:p>
            <a:r>
              <a:rPr lang="en-US" smtClean="0"/>
              <a:t>                if (node.getParent().getLeftChild() == node) </a:t>
            </a:r>
          </a:p>
          <a:p>
            <a:r>
              <a:rPr lang="en-US" smtClean="0"/>
              <a:t>	    	node.getParent().setLeftChild(null);</a:t>
            </a:r>
          </a:p>
          <a:p>
            <a:r>
              <a:rPr lang="en-US" smtClean="0"/>
              <a:t>                 //if the node to be deleted is right child</a:t>
            </a:r>
          </a:p>
          <a:p>
            <a:r>
              <a:rPr lang="en-US" smtClean="0"/>
              <a:t>                 else node.getParent().setRightChild(null);</a:t>
            </a:r>
          </a:p>
          <a:p>
            <a:r>
              <a:rPr lang="en-US" smtClean="0"/>
              <a:t>              }</a:t>
            </a:r>
          </a:p>
          <a:p>
            <a:endParaRPr lang="en-US" smtClean="0"/>
          </a:p>
          <a:p>
            <a:r>
              <a:rPr lang="en-US" smtClean="0"/>
              <a:t>         (continued on next slide)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42593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“Delete” Method </a:t>
            </a:r>
            <a:r>
              <a:rPr lang="en-US" sz="3100" smtClean="0"/>
              <a:t>(continued)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3935" y="1443297"/>
            <a:ext cx="66340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private void deleteNode(int key, Node node) {</a:t>
            </a:r>
          </a:p>
          <a:p>
            <a:endParaRPr lang="en-US" smtClean="0"/>
          </a:p>
          <a:p>
            <a:r>
              <a:rPr lang="en-US" smtClean="0"/>
              <a:t>    (continued…)</a:t>
            </a:r>
          </a:p>
          <a:p>
            <a:endParaRPr lang="en-US" smtClean="0"/>
          </a:p>
          <a:p>
            <a:r>
              <a:rPr lang="en-US" smtClean="0"/>
              <a:t>       //if node has two children find in-order predecessor, </a:t>
            </a:r>
          </a:p>
          <a:p>
            <a:r>
              <a:rPr lang="en-US" smtClean="0"/>
              <a:t>       //replace node's value with IOP, then delete IOP</a:t>
            </a:r>
          </a:p>
          <a:p>
            <a:r>
              <a:rPr lang="en-US" smtClean="0"/>
              <a:t>         else if ((node.getLeftChild() != null) </a:t>
            </a:r>
          </a:p>
          <a:p>
            <a:r>
              <a:rPr lang="en-US" smtClean="0"/>
              <a:t>                                              &amp;&amp; (node.getRightChild() !=null)) {</a:t>
            </a:r>
          </a:p>
          <a:p>
            <a:r>
              <a:rPr lang="en-US" smtClean="0"/>
              <a:t>            Node inOrderSuccessorNode = findSuccessor(node);</a:t>
            </a:r>
          </a:p>
          <a:p>
            <a:r>
              <a:rPr lang="en-US" smtClean="0"/>
              <a:t>            int IOPKey = inOrderSuccessorNode.getKey();</a:t>
            </a:r>
          </a:p>
          <a:p>
            <a:r>
              <a:rPr lang="en-US" smtClean="0"/>
              <a:t>            node.setNodeData(inOrderSuccessorNode.getNodeData());</a:t>
            </a:r>
          </a:p>
          <a:p>
            <a:r>
              <a:rPr lang="en-US" smtClean="0"/>
              <a:t>            node.setParent(inOrderSuccessorNode.getParent();</a:t>
            </a:r>
          </a:p>
          <a:p>
            <a:r>
              <a:rPr lang="en-US" smtClean="0"/>
              <a:t>            deleteNode(IOPKey, BST.getRoot());</a:t>
            </a:r>
          </a:p>
          <a:p>
            <a:r>
              <a:rPr lang="en-US" smtClean="0"/>
              <a:t>            node.setKey(inOrderSuccessorNode.getKey());</a:t>
            </a:r>
          </a:p>
          <a:p>
            <a:r>
              <a:rPr lang="en-US" smtClean="0"/>
              <a:t>          } </a:t>
            </a:r>
          </a:p>
          <a:p>
            <a:r>
              <a:rPr lang="en-US" smtClean="0"/>
              <a:t>        //if left child is only child, replace node with its left child</a:t>
            </a:r>
          </a:p>
          <a:p>
            <a:r>
              <a:rPr lang="en-US" smtClean="0"/>
              <a:t>        else if (node.getLeftChild() != null)</a:t>
            </a:r>
          </a:p>
          <a:p>
            <a:r>
              <a:rPr lang="en-US" smtClean="0"/>
              <a:t>             replaceNode (node, node.getLeftChild());</a:t>
            </a:r>
          </a:p>
          <a:p>
            <a:r>
              <a:rPr lang="en-US" smtClean="0"/>
              <a:t>        //if right child is only child, replace node with its right child</a:t>
            </a:r>
          </a:p>
          <a:p>
            <a:r>
              <a:rPr lang="en-US" smtClean="0"/>
              <a:t>        else replaceNode (node, node.getRightChild());</a:t>
            </a:r>
          </a:p>
          <a:p>
            <a:r>
              <a:rPr lang="en-US" smtClean="0"/>
              <a:t>    }</a:t>
            </a:r>
          </a:p>
          <a:p>
            <a:r>
              <a:rPr lang="en-US" smtClean="0"/>
              <a:t>    else if (key &lt; node.getKey()) deleteNode(key, node.getLeftChild()); </a:t>
            </a:r>
          </a:p>
          <a:p>
            <a:r>
              <a:rPr lang="en-US" smtClean="0"/>
              <a:t>    else deleteNode(key, node.getRightChild());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42593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“Delete” Method </a:t>
            </a:r>
            <a:r>
              <a:rPr lang="en-US" sz="3100" smtClean="0"/>
              <a:t>(continued)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225" y="1648571"/>
            <a:ext cx="61395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public Node findSuccessor(Node node)</a:t>
            </a:r>
          </a:p>
          <a:p>
            <a:r>
              <a:rPr lang="en-US" smtClean="0"/>
              <a:t>    {</a:t>
            </a:r>
          </a:p>
          <a:p>
            <a:r>
              <a:rPr lang="en-US" smtClean="0"/>
              <a:t>        if (node == null)</a:t>
            </a:r>
          </a:p>
          <a:p>
            <a:r>
              <a:rPr lang="en-US" smtClean="0"/>
              <a:t>            return null;</a:t>
            </a:r>
          </a:p>
          <a:p>
            <a:r>
              <a:rPr lang="en-US" smtClean="0"/>
              <a:t>        if (node.getRightChild() != null)</a:t>
            </a:r>
          </a:p>
          <a:p>
            <a:r>
              <a:rPr lang="en-US" smtClean="0"/>
              <a:t>            return (findMinimum(node.getRightChild()));</a:t>
            </a:r>
          </a:p>
          <a:p>
            <a:r>
              <a:rPr lang="en-US" smtClean="0"/>
              <a:t>        Node pNode = node.getParent();</a:t>
            </a:r>
          </a:p>
          <a:p>
            <a:r>
              <a:rPr lang="en-US" smtClean="0"/>
              <a:t>        Node rChild = node;</a:t>
            </a:r>
          </a:p>
          <a:p>
            <a:r>
              <a:rPr lang="en-US" smtClean="0"/>
              <a:t>        while (pNode != null &amp;&amp; rChild == pNode.getRightChild()) {</a:t>
            </a:r>
          </a:p>
          <a:p>
            <a:r>
              <a:rPr lang="en-US" smtClean="0"/>
              <a:t>              rChild = pNode;</a:t>
            </a:r>
          </a:p>
          <a:p>
            <a:r>
              <a:rPr lang="en-US" smtClean="0"/>
              <a:t>             pNode = pNode.getParent();</a:t>
            </a:r>
          </a:p>
          <a:p>
            <a:r>
              <a:rPr lang="en-US" smtClean="0"/>
              <a:t>        }</a:t>
            </a:r>
          </a:p>
          <a:p>
            <a:r>
              <a:rPr lang="en-US" smtClean="0"/>
              <a:t>    // The first node on the right is the next larger number</a:t>
            </a:r>
          </a:p>
          <a:p>
            <a:r>
              <a:rPr lang="en-US" smtClean="0"/>
              <a:t>        return pNode;</a:t>
            </a:r>
          </a:p>
          <a:p>
            <a:r>
              <a:rPr lang="en-US" smtClean="0"/>
              <a:t>    }</a:t>
            </a:r>
          </a:p>
          <a:p>
            <a:endParaRPr lang="en-US" smtClean="0"/>
          </a:p>
          <a:p>
            <a:r>
              <a:rPr lang="en-US" smtClean="0"/>
              <a:t>public Node findMinimum(Node root)</a:t>
            </a:r>
          </a:p>
          <a:p>
            <a:r>
              <a:rPr lang="en-US" smtClean="0"/>
              <a:t>    {</a:t>
            </a:r>
          </a:p>
          <a:p>
            <a:r>
              <a:rPr lang="en-US" smtClean="0"/>
              <a:t>        if (root == null)</a:t>
            </a:r>
          </a:p>
          <a:p>
            <a:r>
              <a:rPr lang="en-US" smtClean="0"/>
              <a:t>            return null;</a:t>
            </a:r>
          </a:p>
          <a:p>
            <a:r>
              <a:rPr lang="en-US" smtClean="0"/>
              <a:t>        if (root.getLeftChild() != null)</a:t>
            </a:r>
          </a:p>
          <a:p>
            <a:r>
              <a:rPr lang="en-US" smtClean="0"/>
              <a:t>            return findMinimum(root.getLeftChild());</a:t>
            </a:r>
          </a:p>
          <a:p>
            <a:r>
              <a:rPr lang="en-US" smtClean="0"/>
              <a:t>        return root;</a:t>
            </a:r>
          </a:p>
          <a:p>
            <a:r>
              <a:rPr lang="en-US" smtClean="0"/>
              <a:t>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12" y="1234751"/>
            <a:ext cx="6515100" cy="7543799"/>
          </a:xfrm>
        </p:spPr>
        <p:txBody>
          <a:bodyPr>
            <a:normAutofit/>
          </a:bodyPr>
          <a:lstStyle/>
          <a:p>
            <a:r>
              <a:rPr lang="en-US" smtClean="0"/>
              <a:t>What is a Binary Search Tree?</a:t>
            </a:r>
          </a:p>
          <a:p>
            <a:pPr lvl="1"/>
            <a:r>
              <a:rPr lang="en-US" smtClean="0"/>
              <a:t>A data structure where:</a:t>
            </a:r>
          </a:p>
          <a:p>
            <a:pPr lvl="2"/>
            <a:r>
              <a:rPr lang="en-US" sz="2000" smtClean="0"/>
              <a:t>each node has no more than two child nodes</a:t>
            </a:r>
          </a:p>
          <a:p>
            <a:pPr lvl="2"/>
            <a:r>
              <a:rPr lang="en-US" sz="2000" smtClean="0"/>
              <a:t>Tree </a:t>
            </a:r>
            <a:r>
              <a:rPr lang="en-US" sz="2000" smtClean="0"/>
              <a:t>is organized so that left subtrees contain only nodes </a:t>
            </a:r>
            <a:r>
              <a:rPr lang="en-US" sz="2000" smtClean="0"/>
              <a:t>that are </a:t>
            </a:r>
            <a:r>
              <a:rPr lang="en-US" sz="2000" smtClean="0"/>
              <a:t>less than their root and right subtrees are greater than the root</a:t>
            </a:r>
          </a:p>
          <a:p>
            <a:r>
              <a:rPr lang="en-US" smtClean="0"/>
              <a:t>Why bother?</a:t>
            </a:r>
          </a:p>
          <a:p>
            <a:pPr lvl="1"/>
            <a:r>
              <a:rPr lang="en-US" sz="2200" smtClean="0"/>
              <a:t>A binary search tree is one of the most efficient data structures to search – O(log n) on average</a:t>
            </a:r>
          </a:p>
          <a:p>
            <a:pPr lvl="1"/>
            <a:r>
              <a:rPr lang="en-US" sz="2200" smtClean="0"/>
              <a:t>One sorting method is to take a list of items, insert them all into a BST, then do an in-order traversal.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24416"/>
          </a:xfrm>
        </p:spPr>
        <p:txBody>
          <a:bodyPr>
            <a:normAutofit fontScale="90000"/>
          </a:bodyPr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6172200" cy="73151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mtClean="0"/>
              <a:t>Definition of Terms</a:t>
            </a:r>
          </a:p>
          <a:p>
            <a:pPr>
              <a:lnSpc>
                <a:spcPct val="200000"/>
              </a:lnSpc>
            </a:pPr>
            <a:r>
              <a:rPr lang="en-US" smtClean="0"/>
              <a:t>Concepts</a:t>
            </a:r>
          </a:p>
          <a:p>
            <a:pPr>
              <a:lnSpc>
                <a:spcPct val="200000"/>
              </a:lnSpc>
            </a:pPr>
            <a:r>
              <a:rPr lang="en-US" smtClean="0"/>
              <a:t>Example Implementation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ro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802434"/>
            <a:ext cx="2057400" cy="809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7973"/>
            <a:ext cx="6172200" cy="624416"/>
          </a:xfrm>
        </p:spPr>
        <p:txBody>
          <a:bodyPr>
            <a:normAutofit fontScale="90000"/>
          </a:bodyPr>
          <a:lstStyle/>
          <a:p>
            <a:r>
              <a:rPr lang="en-US" smtClean="0"/>
              <a:t>Definitions</a:t>
            </a:r>
            <a:endParaRPr lang="en-US"/>
          </a:p>
        </p:txBody>
      </p:sp>
      <p:pic>
        <p:nvPicPr>
          <p:cNvPr id="1026" name="Picture 2" descr="C:\Users\ralexander\AppData\Local\Microsoft\Windows\Temporary Internet Files\Content.IE5\GQ1PIP67\MP90044909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3484"/>
            <a:ext cx="6858000" cy="5143500"/>
          </a:xfrm>
          <a:prstGeom prst="rect">
            <a:avLst/>
          </a:prstGeom>
          <a:noFill/>
        </p:spPr>
      </p:pic>
      <p:pic>
        <p:nvPicPr>
          <p:cNvPr id="8" name="Picture 2" descr="C:\Users\ralexander\AppData\Local\Microsoft\Windows\Temporary Internet Files\Content.IE5\GQ1PIP67\MP90044909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1564434"/>
            <a:ext cx="6858000" cy="51435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2785803" y="1524151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Root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 rot="19530117">
            <a:off x="2447794" y="2753088"/>
            <a:ext cx="98357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/>
              <a:t>Branch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 rot="16200000">
            <a:off x="2946376" y="1973179"/>
            <a:ext cx="7456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/>
              <a:t>Trunk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62003" y="2438551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/>
              <a:t>Fork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33230" y="1564434"/>
            <a:ext cx="3372170" cy="4781840"/>
            <a:chOff x="5562600" y="0"/>
            <a:chExt cx="3372170" cy="4781840"/>
          </a:xfrm>
        </p:grpSpPr>
        <p:sp>
          <p:nvSpPr>
            <p:cNvPr id="15" name="Oval 14"/>
            <p:cNvSpPr/>
            <p:nvPr/>
          </p:nvSpPr>
          <p:spPr>
            <a:xfrm>
              <a:off x="6629400" y="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ROOT</a:t>
              </a: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6640176" y="522624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2912565">
              <a:off x="7107061" y="1552720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86970" y="2038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NODE</a:t>
              </a: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4003890">
              <a:off x="7655508" y="2615260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020370" y="3181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7748622">
              <a:off x="6411577" y="1568220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2038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NODE</a:t>
              </a: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7748622">
              <a:off x="5801976" y="2637464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62600" y="3181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912565">
              <a:off x="6554291" y="2619520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8000" y="3181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NODE</a:t>
              </a: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797417">
              <a:off x="6690144" y="3803853"/>
              <a:ext cx="892848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LINK</a:t>
              </a: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629400" y="432464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29400" y="106680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NODE</a:t>
              </a:r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05000" y="2631234"/>
            <a:ext cx="2545959" cy="2790276"/>
            <a:chOff x="1938597" y="3012083"/>
            <a:chExt cx="2545959" cy="2790276"/>
          </a:xfrm>
        </p:grpSpPr>
        <p:sp>
          <p:nvSpPr>
            <p:cNvPr id="20" name="Oval 19"/>
            <p:cNvSpPr/>
            <p:nvPr/>
          </p:nvSpPr>
          <p:spPr>
            <a:xfrm>
              <a:off x="2133600" y="3657600"/>
              <a:ext cx="762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Fork</a:t>
              </a: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81400" y="3810000"/>
              <a:ext cx="762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Fork</a:t>
              </a: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3234666">
              <a:off x="3106828" y="3275270"/>
              <a:ext cx="983573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Branch</a:t>
              </a: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4316766">
              <a:off x="3764169" y="4348420"/>
              <a:ext cx="983573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Branch</a:t>
              </a: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8593505">
              <a:off x="1675410" y="4073187"/>
              <a:ext cx="983573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Branch</a:t>
              </a: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5920481">
              <a:off x="2138201" y="4210380"/>
              <a:ext cx="983573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Branch</a:t>
              </a: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7602584">
              <a:off x="1970577" y="5081973"/>
              <a:ext cx="983573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Branch</a:t>
              </a: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286000" y="4768451"/>
              <a:ext cx="762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Fork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5603" y="4191151"/>
            <a:ext cx="3810000" cy="1415651"/>
            <a:chOff x="1219200" y="4572000"/>
            <a:chExt cx="3810000" cy="1415651"/>
          </a:xfrm>
        </p:grpSpPr>
        <p:sp>
          <p:nvSpPr>
            <p:cNvPr id="11" name="Oval 10"/>
            <p:cNvSpPr/>
            <p:nvPr/>
          </p:nvSpPr>
          <p:spPr>
            <a:xfrm>
              <a:off x="1219200" y="457200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14800" y="5029200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05000" y="5530451"/>
              <a:ext cx="914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Leaf</a:t>
              </a: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4834"/>
            <a:ext cx="6553200" cy="8077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Tree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Binary Tree </a:t>
            </a:r>
            <a:r>
              <a:rPr lang="en-US" sz="2000" smtClean="0"/>
              <a:t>– no more than two child links per node</a:t>
            </a:r>
          </a:p>
          <a:p>
            <a:r>
              <a:rPr lang="en-US" smtClean="0"/>
              <a:t>Search Tree </a:t>
            </a:r>
            <a:r>
              <a:rPr lang="en-US" sz="2000" smtClean="0"/>
              <a:t>– data structure used to search for info</a:t>
            </a:r>
          </a:p>
          <a:p>
            <a:pPr lvl="1"/>
            <a:r>
              <a:rPr lang="en-US" sz="2000" smtClean="0"/>
              <a:t>Implies the ability to compare nodes (using a key value or a “comparator” function)</a:t>
            </a:r>
            <a:endParaRPr lang="en-US" sz="160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0" y="726234"/>
            <a:ext cx="6858000" cy="6019800"/>
            <a:chOff x="0" y="838200"/>
            <a:chExt cx="6858000" cy="6019800"/>
          </a:xfrm>
        </p:grpSpPr>
        <p:sp>
          <p:nvSpPr>
            <p:cNvPr id="53" name="Rectangle 52"/>
            <p:cNvSpPr/>
            <p:nvPr/>
          </p:nvSpPr>
          <p:spPr>
            <a:xfrm>
              <a:off x="0" y="1600200"/>
              <a:ext cx="68580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9800" y="838200"/>
              <a:ext cx="24384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57400" y="1716834"/>
            <a:ext cx="2514600" cy="2819400"/>
            <a:chOff x="2057400" y="1828800"/>
            <a:chExt cx="2514600" cy="2819400"/>
          </a:xfrm>
        </p:grpSpPr>
        <p:sp>
          <p:nvSpPr>
            <p:cNvPr id="56" name="Oval 55"/>
            <p:cNvSpPr/>
            <p:nvPr/>
          </p:nvSpPr>
          <p:spPr>
            <a:xfrm>
              <a:off x="3124200" y="18288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352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14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4800" y="2743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733800" y="3505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819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057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514600" y="26670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65" name="Straight Connector 64"/>
            <p:cNvCxnSpPr>
              <a:stCxn id="56" idx="4"/>
              <a:endCxn id="63" idx="7"/>
            </p:cNvCxnSpPr>
            <p:nvPr/>
          </p:nvCxnSpPr>
          <p:spPr>
            <a:xfrm flipH="1">
              <a:off x="2904845" y="2209800"/>
              <a:ext cx="447955" cy="512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4"/>
              <a:endCxn id="61" idx="0"/>
            </p:cNvCxnSpPr>
            <p:nvPr/>
          </p:nvCxnSpPr>
          <p:spPr>
            <a:xfrm>
              <a:off x="2743200" y="3048000"/>
              <a:ext cx="3048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4"/>
              <a:endCxn id="60" idx="7"/>
            </p:cNvCxnSpPr>
            <p:nvPr/>
          </p:nvCxnSpPr>
          <p:spPr>
            <a:xfrm flipH="1">
              <a:off x="4124045" y="3124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6" idx="4"/>
              <a:endCxn id="59" idx="1"/>
            </p:cNvCxnSpPr>
            <p:nvPr/>
          </p:nvCxnSpPr>
          <p:spPr>
            <a:xfrm>
              <a:off x="3352800" y="2209800"/>
              <a:ext cx="828955" cy="58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4"/>
              <a:endCxn id="57" idx="7"/>
            </p:cNvCxnSpPr>
            <p:nvPr/>
          </p:nvCxnSpPr>
          <p:spPr>
            <a:xfrm flipH="1">
              <a:off x="3743045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3" idx="4"/>
              <a:endCxn id="62" idx="0"/>
            </p:cNvCxnSpPr>
            <p:nvPr/>
          </p:nvCxnSpPr>
          <p:spPr>
            <a:xfrm flipH="1">
              <a:off x="2286000" y="3048000"/>
              <a:ext cx="4572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0" idx="4"/>
              <a:endCxn id="58" idx="1"/>
            </p:cNvCxnSpPr>
            <p:nvPr/>
          </p:nvCxnSpPr>
          <p:spPr>
            <a:xfrm>
              <a:off x="3962400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60"/>
                            </p:stCondLst>
                            <p:childTnLst>
                              <p:par>
                                <p:cTn id="8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9" grpId="0" animBg="1"/>
      <p:bldP spid="29" grpId="1" animBg="1"/>
      <p:bldP spid="36" grpId="0" animBg="1"/>
      <p:bldP spid="36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6515100" cy="7543799"/>
          </a:xfrm>
        </p:spPr>
        <p:txBody>
          <a:bodyPr>
            <a:normAutofit/>
          </a:bodyPr>
          <a:lstStyle/>
          <a:p>
            <a:r>
              <a:rPr lang="en-US" smtClean="0"/>
              <a:t>Why bother?</a:t>
            </a:r>
          </a:p>
          <a:p>
            <a:pPr lvl="1"/>
            <a:r>
              <a:rPr lang="en-US" sz="2200" smtClean="0"/>
              <a:t>A binary search tree is one of the most efficient data structures to search – O(log n) on average </a:t>
            </a:r>
          </a:p>
          <a:p>
            <a:r>
              <a:rPr lang="en-US" smtClean="0"/>
              <a:t>Requirements for a BST:</a:t>
            </a:r>
          </a:p>
          <a:p>
            <a:pPr lvl="1"/>
            <a:r>
              <a:rPr lang="en-US" sz="2200" smtClean="0"/>
              <a:t>Left subtree contains only nodes whose keys are less than the root</a:t>
            </a:r>
          </a:p>
          <a:p>
            <a:pPr lvl="1"/>
            <a:r>
              <a:rPr lang="en-US" sz="2200" smtClean="0"/>
              <a:t>Right subtree contains only nodes whose keys are greater than the root</a:t>
            </a:r>
          </a:p>
          <a:p>
            <a:pPr lvl="1"/>
            <a:r>
              <a:rPr lang="en-US" sz="2200" smtClean="0"/>
              <a:t>Each subtree is also a BST</a:t>
            </a:r>
          </a:p>
          <a:p>
            <a:pPr lvl="1"/>
            <a:r>
              <a:rPr lang="en-US" sz="2200" smtClean="0"/>
              <a:t>Each node is unique (ie, no key equals any other key in the tree)</a:t>
            </a:r>
          </a:p>
          <a:p>
            <a:r>
              <a:rPr lang="en-US" smtClean="0"/>
              <a:t>Balance:</a:t>
            </a:r>
          </a:p>
          <a:p>
            <a:pPr lvl="1"/>
            <a:r>
              <a:rPr lang="en-US" sz="2000" smtClean="0"/>
              <a:t>The BST could become unbalanced if the order of insertion is entirely lower-to-higher or vice-versa</a:t>
            </a:r>
          </a:p>
          <a:p>
            <a:pPr lvl="1"/>
            <a:r>
              <a:rPr lang="en-US" sz="2000" smtClean="0"/>
              <a:t>Various specializations of BSTs have been found that tend to keep a BST balanced (for some cost in overhead)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Autofit/>
          </a:bodyPr>
          <a:lstStyle/>
          <a:p>
            <a:r>
              <a:rPr lang="en-US" sz="4000" smtClean="0"/>
              <a:t>Concepts – Attributes and Methods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33326"/>
            <a:ext cx="6434235" cy="7162802"/>
          </a:xfrm>
        </p:spPr>
        <p:txBody>
          <a:bodyPr>
            <a:noAutofit/>
          </a:bodyPr>
          <a:lstStyle/>
          <a:p>
            <a:r>
              <a:rPr lang="en-US" sz="2800" u="sng" smtClean="0"/>
              <a:t>Node</a:t>
            </a:r>
            <a:r>
              <a:rPr lang="en-US" sz="2800" smtClean="0"/>
              <a:t>: The only data type needed – contains all relevant information</a:t>
            </a:r>
          </a:p>
          <a:p>
            <a:r>
              <a:rPr lang="en-US" sz="2800" u="sng" smtClean="0"/>
              <a:t>Comparator:</a:t>
            </a:r>
            <a:endParaRPr lang="en-US" sz="2800" smtClean="0"/>
          </a:p>
          <a:p>
            <a:pPr lvl="1"/>
            <a:r>
              <a:rPr lang="en-US" sz="2000" smtClean="0"/>
              <a:t>Given any two nodes, returns the node first in order </a:t>
            </a:r>
            <a:endParaRPr lang="en-US" sz="2000" smtClean="0"/>
          </a:p>
          <a:p>
            <a:pPr lvl="1"/>
            <a:r>
              <a:rPr lang="en-US" sz="2000" smtClean="0"/>
              <a:t>Example: alphabetic order</a:t>
            </a:r>
          </a:p>
          <a:p>
            <a:pPr lvl="1"/>
            <a:r>
              <a:rPr lang="en-US" sz="2000" smtClean="0"/>
              <a:t>We will use integers for our </a:t>
            </a:r>
            <a:r>
              <a:rPr lang="en-US" sz="2000" smtClean="0"/>
              <a:t>examples (“&lt;=“)</a:t>
            </a:r>
            <a:endParaRPr lang="en-US" sz="2400" smtClean="0"/>
          </a:p>
          <a:p>
            <a:r>
              <a:rPr lang="en-US" sz="2800" u="sng" smtClean="0"/>
              <a:t>Insert</a:t>
            </a:r>
            <a:r>
              <a:rPr lang="en-US" sz="2800" smtClean="0"/>
              <a:t>: a method that adds a new node in the right place in the </a:t>
            </a:r>
            <a:r>
              <a:rPr lang="en-US" sz="2800" smtClean="0"/>
              <a:t>tree</a:t>
            </a:r>
          </a:p>
          <a:p>
            <a:r>
              <a:rPr lang="en-US" sz="2800" u="sng" smtClean="0"/>
              <a:t>Search</a:t>
            </a:r>
            <a:r>
              <a:rPr lang="en-US" sz="2800" smtClean="0"/>
              <a:t>: a method that finds the node with a specified key</a:t>
            </a:r>
          </a:p>
          <a:p>
            <a:r>
              <a:rPr lang="en-US" sz="2800" u="sng" smtClean="0"/>
              <a:t>Delete</a:t>
            </a:r>
            <a:r>
              <a:rPr lang="en-US" sz="2800" smtClean="0"/>
              <a:t>: a method that removes a node from the tree</a:t>
            </a:r>
          </a:p>
          <a:p>
            <a:r>
              <a:rPr lang="en-US" sz="2800" u="sng" smtClean="0"/>
              <a:t>Traversal</a:t>
            </a:r>
            <a:r>
              <a:rPr lang="en-US" sz="2800" smtClean="0"/>
              <a:t>: a method that visits each node in the tree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022038" y="4655267"/>
            <a:ext cx="2609850" cy="3114679"/>
            <a:chOff x="2000250" y="1828800"/>
            <a:chExt cx="2609850" cy="3114679"/>
          </a:xfrm>
        </p:grpSpPr>
        <p:sp>
          <p:nvSpPr>
            <p:cNvPr id="184" name="Oval 183"/>
            <p:cNvSpPr/>
            <p:nvPr/>
          </p:nvSpPr>
          <p:spPr>
            <a:xfrm>
              <a:off x="3124200" y="18288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352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114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2743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733800" y="3505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819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057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514600" y="26670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92" name="Straight Connector 191"/>
            <p:cNvCxnSpPr>
              <a:stCxn id="184" idx="4"/>
              <a:endCxn id="191" idx="7"/>
            </p:cNvCxnSpPr>
            <p:nvPr/>
          </p:nvCxnSpPr>
          <p:spPr>
            <a:xfrm flipH="1">
              <a:off x="2904845" y="2209800"/>
              <a:ext cx="447955" cy="512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91" idx="4"/>
              <a:endCxn id="189" idx="0"/>
            </p:cNvCxnSpPr>
            <p:nvPr/>
          </p:nvCxnSpPr>
          <p:spPr>
            <a:xfrm>
              <a:off x="2743200" y="3048000"/>
              <a:ext cx="3048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87" idx="4"/>
              <a:endCxn id="188" idx="7"/>
            </p:cNvCxnSpPr>
            <p:nvPr/>
          </p:nvCxnSpPr>
          <p:spPr>
            <a:xfrm flipH="1">
              <a:off x="4124045" y="3124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84" idx="4"/>
              <a:endCxn id="187" idx="1"/>
            </p:cNvCxnSpPr>
            <p:nvPr/>
          </p:nvCxnSpPr>
          <p:spPr>
            <a:xfrm>
              <a:off x="3352800" y="2209800"/>
              <a:ext cx="828955" cy="58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8" idx="4"/>
              <a:endCxn id="185" idx="7"/>
            </p:cNvCxnSpPr>
            <p:nvPr/>
          </p:nvCxnSpPr>
          <p:spPr>
            <a:xfrm flipH="1">
              <a:off x="3743045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1" idx="4"/>
              <a:endCxn id="190" idx="0"/>
            </p:cNvCxnSpPr>
            <p:nvPr/>
          </p:nvCxnSpPr>
          <p:spPr>
            <a:xfrm flipH="1">
              <a:off x="2286000" y="3048000"/>
              <a:ext cx="4572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8" idx="4"/>
              <a:endCxn id="186" idx="1"/>
            </p:cNvCxnSpPr>
            <p:nvPr/>
          </p:nvCxnSpPr>
          <p:spPr>
            <a:xfrm>
              <a:off x="3962400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90" idx="4"/>
            </p:cNvCxnSpPr>
            <p:nvPr/>
          </p:nvCxnSpPr>
          <p:spPr>
            <a:xfrm>
              <a:off x="2286000" y="3962400"/>
              <a:ext cx="161925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0" idx="4"/>
            </p:cNvCxnSpPr>
            <p:nvPr/>
          </p:nvCxnSpPr>
          <p:spPr>
            <a:xfrm flipH="1">
              <a:off x="2095500" y="3962400"/>
              <a:ext cx="190500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2000250" y="4162425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047880" y="4200508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2093139" y="4226730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2347912" y="4167188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2395542" y="4205271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440801" y="4231493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3076575" y="3967162"/>
              <a:ext cx="161925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2886075" y="3967162"/>
              <a:ext cx="190500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2790825" y="4167187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2838455" y="4205270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 flipV="1">
              <a:off x="2883714" y="4231492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3138487" y="4171950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3186117" y="4210033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 flipV="1">
              <a:off x="3231376" y="4236255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185" idx="4"/>
            </p:cNvCxnSpPr>
            <p:nvPr/>
          </p:nvCxnSpPr>
          <p:spPr>
            <a:xfrm>
              <a:off x="3581400" y="4648200"/>
              <a:ext cx="176213" cy="195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185" idx="4"/>
            </p:cNvCxnSpPr>
            <p:nvPr/>
          </p:nvCxnSpPr>
          <p:spPr>
            <a:xfrm flipH="1">
              <a:off x="3402757" y="4648200"/>
              <a:ext cx="178643" cy="196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3309938" y="4843472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3357568" y="4881555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 flipV="1">
              <a:off x="3402827" y="4907777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3657600" y="4843472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3705230" y="4886318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 flipV="1">
              <a:off x="3750489" y="4912540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4352925" y="4657725"/>
              <a:ext cx="176213" cy="195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>
              <a:off x="4174282" y="4657725"/>
              <a:ext cx="178643" cy="196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4081463" y="4852997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4129093" y="4891080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4174352" y="4917302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4429125" y="4852997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4476755" y="4895843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 flipV="1">
              <a:off x="4522014" y="4922065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187" idx="4"/>
            </p:cNvCxnSpPr>
            <p:nvPr/>
          </p:nvCxnSpPr>
          <p:spPr>
            <a:xfrm>
              <a:off x="4343400" y="3124200"/>
              <a:ext cx="176214" cy="19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4419601" y="3317091"/>
              <a:ext cx="1809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4467231" y="3359937"/>
              <a:ext cx="8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 flipV="1">
              <a:off x="4512490" y="3386159"/>
              <a:ext cx="6" cy="21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0" y="1050521"/>
            <a:ext cx="6515100" cy="7543799"/>
          </a:xfrm>
        </p:spPr>
        <p:txBody>
          <a:bodyPr>
            <a:normAutofit/>
          </a:bodyPr>
          <a:lstStyle/>
          <a:p>
            <a:r>
              <a:rPr lang="en-US" smtClean="0"/>
              <a:t>Traversal:</a:t>
            </a:r>
          </a:p>
          <a:p>
            <a:pPr lvl="1"/>
            <a:r>
              <a:rPr lang="en-US" sz="2400" smtClean="0"/>
              <a:t>“depth-first traversal” visits each node with a deep dive</a:t>
            </a:r>
          </a:p>
          <a:p>
            <a:pPr lvl="1"/>
            <a:r>
              <a:rPr lang="en-US" sz="2400" smtClean="0"/>
              <a:t>“breadth-first traversal” visits each layer of the tree in turn.</a:t>
            </a:r>
          </a:p>
          <a:p>
            <a:pPr lvl="1"/>
            <a:r>
              <a:rPr lang="en-US" sz="2400" smtClean="0"/>
              <a:t>“in-order traversal” visits each node in key order; left subtree first, then root, then right subtree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615615" y="4818806"/>
            <a:ext cx="647700" cy="7334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48865" y="6695231"/>
            <a:ext cx="352425" cy="42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48865" y="6661894"/>
            <a:ext cx="228602" cy="4524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01290" y="6685707"/>
            <a:ext cx="285750" cy="4476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96540" y="6590456"/>
            <a:ext cx="180975" cy="5619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06065" y="5714156"/>
            <a:ext cx="333375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39440" y="5723681"/>
            <a:ext cx="257175" cy="876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63265" y="6609506"/>
            <a:ext cx="123825" cy="5619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72791" y="6619031"/>
            <a:ext cx="228599" cy="5286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10915" y="6638081"/>
            <a:ext cx="190500" cy="485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67940" y="5552231"/>
            <a:ext cx="457200" cy="11049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065" y="6561881"/>
            <a:ext cx="142875" cy="5905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63265" y="5571281"/>
            <a:ext cx="314325" cy="10001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863265" y="4961681"/>
            <a:ext cx="504825" cy="6191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68090" y="4971206"/>
            <a:ext cx="904875" cy="7524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949115" y="5714156"/>
            <a:ext cx="323850" cy="9525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501440" y="6657132"/>
            <a:ext cx="447675" cy="647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272840" y="7285781"/>
            <a:ext cx="238125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282365" y="7352456"/>
            <a:ext cx="3048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587165" y="7333406"/>
            <a:ext cx="85725" cy="3524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682415" y="7295306"/>
            <a:ext cx="9526" cy="4381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663365" y="6733334"/>
            <a:ext cx="361950" cy="5714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015790" y="6733337"/>
            <a:ext cx="295275" cy="6095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111040" y="7361981"/>
            <a:ext cx="209550" cy="371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120565" y="7409606"/>
            <a:ext cx="314325" cy="3333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4434891" y="7419131"/>
            <a:ext cx="228599" cy="266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4434890" y="7257206"/>
            <a:ext cx="238125" cy="4381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4101516" y="6647608"/>
            <a:ext cx="352424" cy="6572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091990" y="5809406"/>
            <a:ext cx="266700" cy="8382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4349165" y="5818931"/>
            <a:ext cx="238125" cy="323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4396790" y="5657006"/>
            <a:ext cx="200025" cy="476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463341" y="4828331"/>
            <a:ext cx="942974" cy="847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596686" y="4842590"/>
            <a:ext cx="695325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625261" y="5737940"/>
            <a:ext cx="1704975" cy="1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663361" y="5766515"/>
            <a:ext cx="1714500" cy="47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168061" y="5785565"/>
            <a:ext cx="504825" cy="809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187112" y="6604715"/>
            <a:ext cx="866774" cy="95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3072937" y="6576140"/>
            <a:ext cx="904874" cy="285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015786" y="6595190"/>
            <a:ext cx="952501" cy="114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196636" y="6719015"/>
            <a:ext cx="8191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34737" y="6728540"/>
            <a:ext cx="1323974" cy="609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577763" y="7328615"/>
            <a:ext cx="771523" cy="9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2588864" y="4778638"/>
            <a:ext cx="647700" cy="73342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>
            <a:off x="1922114" y="6655063"/>
            <a:ext cx="352425" cy="428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H="1">
            <a:off x="1922114" y="6621726"/>
            <a:ext cx="228602" cy="4524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2274539" y="6645539"/>
            <a:ext cx="285750" cy="4476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2369789" y="6550288"/>
            <a:ext cx="180975" cy="5619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H="1">
            <a:off x="2379314" y="5673988"/>
            <a:ext cx="333375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2712689" y="5683513"/>
            <a:ext cx="257175" cy="876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V="1">
            <a:off x="2836514" y="6569338"/>
            <a:ext cx="123825" cy="5619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>
            <a:off x="2846040" y="6578863"/>
            <a:ext cx="228599" cy="5286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3084164" y="6597913"/>
            <a:ext cx="190500" cy="485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>
            <a:off x="2141189" y="5512063"/>
            <a:ext cx="457200" cy="11049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141314" y="6521713"/>
            <a:ext cx="142875" cy="5905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2836514" y="5531113"/>
            <a:ext cx="314325" cy="10001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>
            <a:off x="2836514" y="4921513"/>
            <a:ext cx="504825" cy="6191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3341339" y="4931038"/>
            <a:ext cx="904875" cy="75247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flipV="1">
            <a:off x="3922364" y="5673988"/>
            <a:ext cx="323850" cy="952501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V="1">
            <a:off x="3474689" y="6616964"/>
            <a:ext cx="447675" cy="64769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3246089" y="7245613"/>
            <a:ext cx="238125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3255614" y="7312288"/>
            <a:ext cx="3048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flipH="1" flipV="1">
            <a:off x="3560414" y="7293238"/>
            <a:ext cx="85725" cy="3524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 flipV="1">
            <a:off x="3655664" y="7255138"/>
            <a:ext cx="9526" cy="4381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3636614" y="6693166"/>
            <a:ext cx="361950" cy="5714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 flipV="1">
            <a:off x="3989039" y="6693169"/>
            <a:ext cx="295275" cy="6095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4084289" y="7321813"/>
            <a:ext cx="209550" cy="371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4093814" y="7369438"/>
            <a:ext cx="314325" cy="3333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H="1" flipV="1">
            <a:off x="4408140" y="7378963"/>
            <a:ext cx="228599" cy="266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flipH="1" flipV="1">
            <a:off x="4408139" y="7217038"/>
            <a:ext cx="238125" cy="4381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 flipV="1">
            <a:off x="4074765" y="6607440"/>
            <a:ext cx="352424" cy="6572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4065239" y="5769238"/>
            <a:ext cx="266700" cy="8382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H="1" flipV="1">
            <a:off x="4322414" y="5778763"/>
            <a:ext cx="238125" cy="323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flipH="1" flipV="1">
            <a:off x="4370039" y="5616838"/>
            <a:ext cx="200025" cy="476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H="1" flipV="1">
            <a:off x="3436590" y="4788163"/>
            <a:ext cx="942974" cy="847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3149098" y="46397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377698" y="70781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139698" y="70781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139698" y="55541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758698" y="63161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844298" y="63923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082298" y="63923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539498" y="5477917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grpSp>
        <p:nvGrpSpPr>
          <p:cNvPr id="474" name="Group 473"/>
          <p:cNvGrpSpPr/>
          <p:nvPr/>
        </p:nvGrpSpPr>
        <p:grpSpPr>
          <a:xfrm>
            <a:off x="1586204" y="4329403"/>
            <a:ext cx="3470988" cy="3806890"/>
            <a:chOff x="7371183" y="1194317"/>
            <a:chExt cx="3470988" cy="3806890"/>
          </a:xfrm>
        </p:grpSpPr>
        <p:sp>
          <p:nvSpPr>
            <p:cNvPr id="473" name="Rectangle 472"/>
            <p:cNvSpPr/>
            <p:nvPr/>
          </p:nvSpPr>
          <p:spPr>
            <a:xfrm>
              <a:off x="7371183" y="1194317"/>
              <a:ext cx="3470988" cy="3806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1" name="Group 420"/>
            <p:cNvGrpSpPr/>
            <p:nvPr/>
          </p:nvGrpSpPr>
          <p:grpSpPr>
            <a:xfrm>
              <a:off x="7811083" y="1504629"/>
              <a:ext cx="2609850" cy="3114679"/>
              <a:chOff x="2000250" y="1828800"/>
              <a:chExt cx="2609850" cy="3114679"/>
            </a:xfrm>
            <a:solidFill>
              <a:schemeClr val="bg1"/>
            </a:solidFill>
          </p:grpSpPr>
          <p:sp>
            <p:nvSpPr>
              <p:cNvPr id="422" name="Oval 421"/>
              <p:cNvSpPr/>
              <p:nvPr/>
            </p:nvSpPr>
            <p:spPr>
              <a:xfrm>
                <a:off x="3124200" y="18288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5</a:t>
                </a:r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3352800" y="42672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6</a:t>
                </a:r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4114800" y="42672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8</a:t>
                </a:r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4114800" y="27432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9</a:t>
                </a:r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3733800" y="35052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7</a:t>
                </a:r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819400" y="35814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2057400" y="35814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514600" y="2667000"/>
                <a:ext cx="457200" cy="381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</a:t>
                </a:r>
                <a:endParaRPr lang="en-US"/>
              </a:p>
            </p:txBody>
          </p:sp>
          <p:cxnSp>
            <p:nvCxnSpPr>
              <p:cNvPr id="430" name="Straight Connector 429"/>
              <p:cNvCxnSpPr>
                <a:stCxn id="422" idx="4"/>
                <a:endCxn id="429" idx="7"/>
              </p:cNvCxnSpPr>
              <p:nvPr/>
            </p:nvCxnSpPr>
            <p:spPr>
              <a:xfrm flipH="1">
                <a:off x="2904845" y="2209800"/>
                <a:ext cx="447955" cy="5129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>
                <a:stCxn id="429" idx="4"/>
                <a:endCxn id="427" idx="0"/>
              </p:cNvCxnSpPr>
              <p:nvPr/>
            </p:nvCxnSpPr>
            <p:spPr>
              <a:xfrm>
                <a:off x="2743200" y="3048000"/>
                <a:ext cx="304800" cy="5334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25" idx="4"/>
                <a:endCxn id="426" idx="7"/>
              </p:cNvCxnSpPr>
              <p:nvPr/>
            </p:nvCxnSpPr>
            <p:spPr>
              <a:xfrm flipH="1">
                <a:off x="4124045" y="3124200"/>
                <a:ext cx="219355" cy="4367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22" idx="4"/>
                <a:endCxn id="425" idx="1"/>
              </p:cNvCxnSpPr>
              <p:nvPr/>
            </p:nvCxnSpPr>
            <p:spPr>
              <a:xfrm>
                <a:off x="3352800" y="2209800"/>
                <a:ext cx="828955" cy="5891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>
                <a:stCxn id="426" idx="4"/>
                <a:endCxn id="423" idx="7"/>
              </p:cNvCxnSpPr>
              <p:nvPr/>
            </p:nvCxnSpPr>
            <p:spPr>
              <a:xfrm flipH="1">
                <a:off x="3743045" y="3886200"/>
                <a:ext cx="219355" cy="4367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stCxn id="429" idx="4"/>
                <a:endCxn id="428" idx="0"/>
              </p:cNvCxnSpPr>
              <p:nvPr/>
            </p:nvCxnSpPr>
            <p:spPr>
              <a:xfrm flipH="1">
                <a:off x="2286000" y="3048000"/>
                <a:ext cx="457200" cy="5334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>
                <a:stCxn id="426" idx="4"/>
                <a:endCxn id="424" idx="1"/>
              </p:cNvCxnSpPr>
              <p:nvPr/>
            </p:nvCxnSpPr>
            <p:spPr>
              <a:xfrm>
                <a:off x="3962400" y="3886200"/>
                <a:ext cx="219355" cy="4367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>
                <a:stCxn id="428" idx="4"/>
              </p:cNvCxnSpPr>
              <p:nvPr/>
            </p:nvCxnSpPr>
            <p:spPr>
              <a:xfrm>
                <a:off x="2286000" y="3962400"/>
                <a:ext cx="161925" cy="2000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28" idx="4"/>
              </p:cNvCxnSpPr>
              <p:nvPr/>
            </p:nvCxnSpPr>
            <p:spPr>
              <a:xfrm flipH="1">
                <a:off x="2095500" y="3962400"/>
                <a:ext cx="190500" cy="2000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>
                <a:off x="2000250" y="4162425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>
                <a:off x="2047880" y="4200508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2093139" y="4226730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flipH="1">
                <a:off x="2347912" y="4167188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2395542" y="4205271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H="1" flipV="1">
                <a:off x="2440801" y="4231493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3076575" y="3967162"/>
                <a:ext cx="161925" cy="2000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2886075" y="3967162"/>
                <a:ext cx="190500" cy="2000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 flipH="1">
                <a:off x="2790825" y="4167187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 flipH="1">
                <a:off x="2838455" y="4205270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2883714" y="4231492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3138487" y="4171950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 flipH="1">
                <a:off x="3186117" y="4210033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 flipV="1">
                <a:off x="3231376" y="4236255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>
                <a:stCxn id="423" idx="4"/>
              </p:cNvCxnSpPr>
              <p:nvPr/>
            </p:nvCxnSpPr>
            <p:spPr>
              <a:xfrm>
                <a:off x="3581400" y="4648200"/>
                <a:ext cx="176213" cy="19527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>
                <a:stCxn id="423" idx="4"/>
              </p:cNvCxnSpPr>
              <p:nvPr/>
            </p:nvCxnSpPr>
            <p:spPr>
              <a:xfrm flipH="1">
                <a:off x="3402757" y="4648200"/>
                <a:ext cx="178643" cy="1963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flipH="1">
                <a:off x="3309938" y="4843472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 flipH="1">
                <a:off x="3357568" y="4881555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 flipH="1" flipV="1">
                <a:off x="3402827" y="4907777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 flipH="1">
                <a:off x="3657600" y="4843472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>
                <a:off x="3705230" y="4886318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3750489" y="4912540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4352925" y="4657725"/>
                <a:ext cx="176213" cy="19527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H="1">
                <a:off x="4174282" y="4657725"/>
                <a:ext cx="178643" cy="1963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>
                <a:off x="4081463" y="4852997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flipH="1">
                <a:off x="4129093" y="4891080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flipH="1" flipV="1">
                <a:off x="4174352" y="4917302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flipH="1">
                <a:off x="4429125" y="4852997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flipH="1">
                <a:off x="4476755" y="4895843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H="1" flipV="1">
                <a:off x="4522014" y="4922065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>
                <a:stCxn id="425" idx="4"/>
              </p:cNvCxnSpPr>
              <p:nvPr/>
            </p:nvCxnSpPr>
            <p:spPr>
              <a:xfrm>
                <a:off x="4343400" y="3124200"/>
                <a:ext cx="176214" cy="19289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>
                <a:off x="4419601" y="3317091"/>
                <a:ext cx="18097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4467231" y="3359937"/>
                <a:ext cx="8572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 flipV="1">
                <a:off x="4512490" y="3386159"/>
                <a:ext cx="6" cy="2141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0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5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500"/>
                            </p:stCondLst>
                            <p:childTnLst>
                              <p:par>
                                <p:cTn id="3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0"/>
                            </p:stCondLst>
                            <p:childTnLst>
                              <p:par>
                                <p:cTn id="3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500"/>
                            </p:stCondLst>
                            <p:childTnLst>
                              <p:par>
                                <p:cTn id="3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6500"/>
                            </p:stCondLst>
                            <p:childTnLst>
                              <p:par>
                                <p:cTn id="3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000"/>
                            </p:stCondLst>
                            <p:childTnLst>
                              <p:par>
                                <p:cTn id="3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3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9000"/>
                            </p:stCondLst>
                            <p:childTnLst>
                              <p:par>
                                <p:cTn id="3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95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4" grpId="0" animBg="1"/>
      <p:bldP spid="205" grpId="0" animBg="1"/>
      <p:bldP spid="206" grpId="0" animBg="1"/>
      <p:bldP spid="207" grpId="0" animBg="1"/>
      <p:bldP spid="209" grpId="0" animBg="1"/>
      <p:bldP spid="210" grpId="0" animBg="1"/>
      <p:bldP spid="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- Data Structures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143000"/>
            <a:ext cx="487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public class Node {</a:t>
            </a:r>
          </a:p>
          <a:p>
            <a:r>
              <a:rPr lang="en-US" smtClean="0"/>
              <a:t>	private Node parent = null;</a:t>
            </a:r>
          </a:p>
          <a:p>
            <a:r>
              <a:rPr lang="en-US" smtClean="0"/>
              <a:t>	private Node leftChild = null;</a:t>
            </a:r>
          </a:p>
          <a:p>
            <a:r>
              <a:rPr lang="en-US" smtClean="0"/>
              <a:t>	private Node rightChild = null;</a:t>
            </a:r>
          </a:p>
          <a:p>
            <a:r>
              <a:rPr lang="en-US" smtClean="0"/>
              <a:t>	private int nodeData = 0;</a:t>
            </a:r>
          </a:p>
          <a:p>
            <a:r>
              <a:rPr lang="en-US" smtClean="0"/>
              <a:t>	private int key = 0;</a:t>
            </a:r>
          </a:p>
          <a:p>
            <a:r>
              <a:rPr lang="en-US" smtClean="0"/>
              <a:t>	public boolean visited = false;</a:t>
            </a:r>
          </a:p>
          <a:p>
            <a:endParaRPr lang="en-US" smtClean="0"/>
          </a:p>
          <a:p>
            <a:r>
              <a:rPr lang="en-US" smtClean="0"/>
              <a:t>	//ACCESSORS and MUTATORS</a:t>
            </a:r>
          </a:p>
          <a:p>
            <a:r>
              <a:rPr lang="en-US" smtClean="0"/>
              <a:t>	public void setParent (Node pNode) {</a:t>
            </a:r>
          </a:p>
          <a:p>
            <a:r>
              <a:rPr lang="en-US" smtClean="0"/>
              <a:t>		parent = pNode;</a:t>
            </a:r>
          </a:p>
          <a:p>
            <a:r>
              <a:rPr lang="en-US" smtClean="0"/>
              <a:t>	}</a:t>
            </a:r>
          </a:p>
          <a:p>
            <a:r>
              <a:rPr lang="en-US" smtClean="0"/>
              <a:t>	public Node getParent () {</a:t>
            </a:r>
          </a:p>
          <a:p>
            <a:r>
              <a:rPr lang="en-US" smtClean="0"/>
              <a:t>		return (parent);</a:t>
            </a:r>
          </a:p>
          <a:p>
            <a:r>
              <a:rPr lang="en-US" smtClean="0"/>
              <a:t>	}</a:t>
            </a:r>
          </a:p>
          <a:p>
            <a:r>
              <a:rPr lang="en-US" sz="3200" smtClean="0"/>
              <a:t>…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914400" y="6096000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public class BST {</a:t>
            </a:r>
          </a:p>
          <a:p>
            <a:r>
              <a:rPr lang="en-US" smtClean="0"/>
              <a:t>	private static Node root;</a:t>
            </a:r>
          </a:p>
          <a:p>
            <a:r>
              <a:rPr lang="en-US" smtClean="0"/>
              <a:t>	</a:t>
            </a:r>
          </a:p>
          <a:p>
            <a:r>
              <a:rPr lang="en-US" smtClean="0"/>
              <a:t>	public static Node getRoot () {</a:t>
            </a:r>
          </a:p>
          <a:p>
            <a:r>
              <a:rPr lang="en-US" smtClean="0"/>
              <a:t>		return(root);</a:t>
            </a:r>
          </a:p>
          <a:p>
            <a:r>
              <a:rPr lang="en-US" smtClean="0"/>
              <a:t>	}</a:t>
            </a:r>
          </a:p>
          <a:p>
            <a:r>
              <a:rPr lang="en-US" sz="3200" smtClean="0"/>
              <a:t>…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“Insert”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6667500" cy="7543799"/>
          </a:xfrm>
        </p:spPr>
        <p:txBody>
          <a:bodyPr>
            <a:normAutofit/>
          </a:bodyPr>
          <a:lstStyle/>
          <a:p>
            <a:r>
              <a:rPr lang="en-US" smtClean="0"/>
              <a:t>Insert:</a:t>
            </a:r>
          </a:p>
          <a:p>
            <a:pPr lvl="1"/>
            <a:r>
              <a:rPr lang="en-US" sz="2400" smtClean="0"/>
              <a:t>Given a new node X to insert into the tree</a:t>
            </a:r>
          </a:p>
          <a:p>
            <a:pPr lvl="1"/>
            <a:r>
              <a:rPr lang="en-US" sz="2400" smtClean="0"/>
              <a:t>Compare the node X with the root R</a:t>
            </a:r>
          </a:p>
          <a:p>
            <a:pPr lvl="2"/>
            <a:r>
              <a:rPr lang="en-US" sz="2000" smtClean="0"/>
              <a:t>If R is null, insert X at that position</a:t>
            </a:r>
          </a:p>
          <a:p>
            <a:pPr lvl="2"/>
            <a:r>
              <a:rPr lang="en-US" sz="2000" smtClean="0"/>
              <a:t>If X &lt; R, insert X in the subtree whose root is the left child of R</a:t>
            </a:r>
          </a:p>
          <a:p>
            <a:pPr lvl="2"/>
            <a:r>
              <a:rPr lang="en-US" sz="2000" smtClean="0"/>
              <a:t>If X &gt; R, , insert X in the subtree whose root is the right child of R</a:t>
            </a:r>
          </a:p>
          <a:p>
            <a:pPr lvl="2"/>
            <a:r>
              <a:rPr lang="en-US" sz="2000" smtClean="0"/>
              <a:t>If X = R, reject the insert</a:t>
            </a:r>
            <a:endParaRPr lang="en-US" sz="2400" smtClean="0"/>
          </a:p>
          <a:p>
            <a:pPr lvl="1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7400" y="5131838"/>
            <a:ext cx="2514600" cy="2819400"/>
            <a:chOff x="2057400" y="1828800"/>
            <a:chExt cx="2514600" cy="2819400"/>
          </a:xfrm>
        </p:grpSpPr>
        <p:sp>
          <p:nvSpPr>
            <p:cNvPr id="5" name="Oval 4"/>
            <p:cNvSpPr/>
            <p:nvPr/>
          </p:nvSpPr>
          <p:spPr>
            <a:xfrm>
              <a:off x="3124200" y="18288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4267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2743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5052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9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5814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457200" cy="381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12" idx="7"/>
            </p:cNvCxnSpPr>
            <p:nvPr/>
          </p:nvCxnSpPr>
          <p:spPr>
            <a:xfrm flipH="1">
              <a:off x="2904845" y="2209800"/>
              <a:ext cx="447955" cy="512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  <a:endCxn id="10" idx="0"/>
            </p:cNvCxnSpPr>
            <p:nvPr/>
          </p:nvCxnSpPr>
          <p:spPr>
            <a:xfrm>
              <a:off x="2743200" y="3048000"/>
              <a:ext cx="3048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9" idx="7"/>
            </p:cNvCxnSpPr>
            <p:nvPr/>
          </p:nvCxnSpPr>
          <p:spPr>
            <a:xfrm flipH="1">
              <a:off x="4124045" y="3124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4"/>
              <a:endCxn id="8" idx="1"/>
            </p:cNvCxnSpPr>
            <p:nvPr/>
          </p:nvCxnSpPr>
          <p:spPr>
            <a:xfrm>
              <a:off x="3352800" y="2209800"/>
              <a:ext cx="828955" cy="589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6" idx="7"/>
            </p:cNvCxnSpPr>
            <p:nvPr/>
          </p:nvCxnSpPr>
          <p:spPr>
            <a:xfrm flipH="1">
              <a:off x="3743045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4"/>
              <a:endCxn id="11" idx="0"/>
            </p:cNvCxnSpPr>
            <p:nvPr/>
          </p:nvCxnSpPr>
          <p:spPr>
            <a:xfrm flipH="1">
              <a:off x="2286000" y="3048000"/>
              <a:ext cx="4572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7" idx="1"/>
            </p:cNvCxnSpPr>
            <p:nvPr/>
          </p:nvCxnSpPr>
          <p:spPr>
            <a:xfrm>
              <a:off x="3962400" y="3886200"/>
              <a:ext cx="219355" cy="436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6200"/>
            <a:ext cx="6172200" cy="548216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– “Insert” Method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741700"/>
            <a:ext cx="57912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public void insert(int value) {</a:t>
            </a:r>
          </a:p>
          <a:p>
            <a:r>
              <a:rPr lang="en-US" smtClean="0"/>
              <a:t>     if (root == null)</a:t>
            </a:r>
          </a:p>
          <a:p>
            <a:r>
              <a:rPr lang="en-US" smtClean="0"/>
              <a:t>          root = new Node(value);</a:t>
            </a:r>
          </a:p>
          <a:p>
            <a:r>
              <a:rPr lang="en-US" smtClean="0"/>
              <a:t>     else</a:t>
            </a:r>
          </a:p>
          <a:p>
            <a:r>
              <a:rPr lang="en-US" smtClean="0"/>
              <a:t>          insertNode(root, value);</a:t>
            </a:r>
          </a:p>
          <a:p>
            <a:r>
              <a:rPr lang="en-US" smtClean="0"/>
              <a:t>   }</a:t>
            </a:r>
          </a:p>
          <a:p>
            <a:r>
              <a:rPr lang="en-US" smtClean="0"/>
              <a:t>	 </a:t>
            </a:r>
          </a:p>
          <a:p>
            <a:r>
              <a:rPr lang="en-US" smtClean="0"/>
              <a:t>private void insertNode(Node node, int value) {</a:t>
            </a:r>
          </a:p>
          <a:p>
            <a:r>
              <a:rPr lang="en-US" smtClean="0"/>
              <a:t>     if(value == node.getKey()) {</a:t>
            </a:r>
          </a:p>
          <a:p>
            <a:r>
              <a:rPr lang="en-US" smtClean="0"/>
              <a:t>          return</a:t>
            </a:r>
            <a:r>
              <a:rPr lang="en-US" smtClean="0"/>
              <a:t>;  //reject the insertion</a:t>
            </a:r>
            <a:endParaRPr lang="en-US" smtClean="0"/>
          </a:p>
          <a:p>
            <a:r>
              <a:rPr lang="en-US" smtClean="0"/>
              <a:t>          } </a:t>
            </a:r>
          </a:p>
          <a:p>
            <a:r>
              <a:rPr lang="en-US" smtClean="0"/>
              <a:t>     else if (value &lt; node.getKey()) {</a:t>
            </a:r>
          </a:p>
          <a:p>
            <a:r>
              <a:rPr lang="en-US" smtClean="0"/>
              <a:t>                   if (node.getLeftChild() == null) {</a:t>
            </a:r>
          </a:p>
          <a:p>
            <a:r>
              <a:rPr lang="en-US" smtClean="0"/>
              <a:t>                        node.setLeftChild(new Node(value));</a:t>
            </a:r>
          </a:p>
          <a:p>
            <a:r>
              <a:rPr lang="en-US" smtClean="0"/>
              <a:t>                        node.getLeftChild().setParent(node);</a:t>
            </a:r>
          </a:p>
          <a:p>
            <a:r>
              <a:rPr lang="en-US" smtClean="0"/>
              <a:t>                        }</a:t>
            </a:r>
          </a:p>
          <a:p>
            <a:r>
              <a:rPr lang="en-US" smtClean="0"/>
              <a:t>                   else {</a:t>
            </a:r>
          </a:p>
          <a:p>
            <a:r>
              <a:rPr lang="en-US" smtClean="0"/>
              <a:t>                        insertNode(node.getLeftChild(), value); </a:t>
            </a:r>
          </a:p>
          <a:p>
            <a:r>
              <a:rPr lang="en-US" smtClean="0"/>
              <a:t>                        }</a:t>
            </a:r>
          </a:p>
          <a:p>
            <a:r>
              <a:rPr lang="en-US" smtClean="0"/>
              <a:t>                }</a:t>
            </a:r>
          </a:p>
          <a:p>
            <a:r>
              <a:rPr lang="en-US" smtClean="0"/>
              <a:t>      else {</a:t>
            </a:r>
          </a:p>
          <a:p>
            <a:r>
              <a:rPr lang="en-US" smtClean="0"/>
              <a:t>                  if (node.getRightChild() == null) {</a:t>
            </a:r>
          </a:p>
          <a:p>
            <a:r>
              <a:rPr lang="en-US" smtClean="0"/>
              <a:t>                         node.setRightChild(new Node(value));</a:t>
            </a:r>
          </a:p>
          <a:p>
            <a:r>
              <a:rPr lang="en-US" smtClean="0"/>
              <a:t>                         node.getRightChild().setParent(node);</a:t>
            </a:r>
          </a:p>
          <a:p>
            <a:r>
              <a:rPr lang="en-US" smtClean="0"/>
              <a:t>                        }</a:t>
            </a:r>
          </a:p>
          <a:p>
            <a:r>
              <a:rPr lang="en-US" smtClean="0"/>
              <a:t>                  else {</a:t>
            </a:r>
          </a:p>
          <a:p>
            <a:r>
              <a:rPr lang="en-US" smtClean="0"/>
              <a:t>                        insertNode(node.getRightChild(), value);</a:t>
            </a:r>
          </a:p>
          <a:p>
            <a:r>
              <a:rPr lang="en-US" smtClean="0"/>
              <a:t>                        }</a:t>
            </a:r>
          </a:p>
          <a:p>
            <a:r>
              <a:rPr lang="en-US" smtClean="0"/>
              <a:t>              }</a:t>
            </a:r>
          </a:p>
          <a:p>
            <a:r>
              <a:rPr lang="en-US" smtClean="0"/>
              <a:t>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1195</Words>
  <Application>Microsoft Office PowerPoint</Application>
  <PresentationFormat>On-screen Show (4:3)</PresentationFormat>
  <Paragraphs>322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Binary Search Trees</vt:lpstr>
      <vt:lpstr>Topics</vt:lpstr>
      <vt:lpstr>Definitions</vt:lpstr>
      <vt:lpstr>Concepts</vt:lpstr>
      <vt:lpstr>Concepts – Attributes and Methods</vt:lpstr>
      <vt:lpstr>Concepts</vt:lpstr>
      <vt:lpstr>Example - Data Structures</vt:lpstr>
      <vt:lpstr>Example – “Insert” Method</vt:lpstr>
      <vt:lpstr>Example – “Insert” Method</vt:lpstr>
      <vt:lpstr>Example – “Search” Method</vt:lpstr>
      <vt:lpstr>Example – “Search” Method</vt:lpstr>
      <vt:lpstr>Example – “Delete” Method</vt:lpstr>
      <vt:lpstr>Example – “Delete” Method</vt:lpstr>
      <vt:lpstr>Example – “Delete” Method (continued)</vt:lpstr>
      <vt:lpstr>Example – “Delete” Method (continued)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Rob Alexander</dc:creator>
  <cp:lastModifiedBy>Rob Alexander</cp:lastModifiedBy>
  <cp:revision>21</cp:revision>
  <dcterms:created xsi:type="dcterms:W3CDTF">2013-06-06T20:05:34Z</dcterms:created>
  <dcterms:modified xsi:type="dcterms:W3CDTF">2013-06-12T14:03:42Z</dcterms:modified>
</cp:coreProperties>
</file>