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3" r:id="rId6"/>
    <p:sldId id="279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80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6235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java/cloning/a-guide-to-object-cloning-in-java/" TargetMode="External"/><Relationship Id="rId2" Type="http://schemas.openxmlformats.org/officeDocument/2006/relationships/hyperlink" Target="https://dzone.com/articles/java-cloning-copy-constructor-vs-cl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lone-method-in-java-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99"/>
          <p:cNvSpPr txBox="1"/>
          <p:nvPr/>
        </p:nvSpPr>
        <p:spPr>
          <a:xfrm>
            <a:off x="4781765" y="1421040"/>
            <a:ext cx="3989702" cy="94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600" dirty="0" smtClean="0"/>
              <a:t>Java </a:t>
            </a:r>
            <a:r>
              <a:rPr lang="en-US" sz="2600" dirty="0"/>
              <a:t>Interlude 9 - </a:t>
            </a:r>
            <a:r>
              <a:rPr sz="2600" dirty="0"/>
              <a:t>Cloning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>
            <a:spLocks noGrp="1"/>
          </p:cNvSpPr>
          <p:nvPr>
            <p:ph type="title"/>
          </p:nvPr>
        </p:nvSpPr>
        <p:spPr>
          <a:xfrm>
            <a:off x="225041" y="12665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Cloning an Array</a:t>
            </a:r>
          </a:p>
        </p:txBody>
      </p:sp>
      <p:sp>
        <p:nvSpPr>
          <p:cNvPr id="8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67022" y="5063840"/>
            <a:ext cx="8229601" cy="9620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sz="2000" b="0" dirty="0"/>
              <a:t>Then begin </a:t>
            </a:r>
            <a:r>
              <a:rPr sz="2000" b="0" dirty="0" err="1"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r>
              <a:rPr sz="2000" b="0" dirty="0"/>
              <a:t> one of different possible ways</a:t>
            </a:r>
          </a:p>
        </p:txBody>
      </p:sp>
      <p:sp>
        <p:nvSpPr>
          <p:cNvPr id="88" name="/**  An interface for a public clone method. */…"/>
          <p:cNvSpPr txBox="1"/>
          <p:nvPr/>
        </p:nvSpPr>
        <p:spPr>
          <a:xfrm>
            <a:off x="367024" y="1207313"/>
            <a:ext cx="5069345" cy="133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An interface for a public clone method.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interface</a:t>
            </a:r>
            <a:r>
              <a:t> Copyable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Cloneable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Object clone();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Copyable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9" name="public class AList&lt;T extends Copyable&gt; implements ListInterface&lt;T&gt;, Cloneable…"/>
          <p:cNvSpPr txBox="1"/>
          <p:nvPr/>
        </p:nvSpPr>
        <p:spPr>
          <a:xfrm>
            <a:off x="367024" y="4157338"/>
            <a:ext cx="839597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ListInterface&lt;T&gt;, Cloneable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ListInterface&lt;T&gt;, Copyable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AList&lt;T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CloneableListInterface&lt;T&gt;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0" name="Define a new interface that declares a public method clone to override Object’s protected method"/>
          <p:cNvSpPr txBox="1"/>
          <p:nvPr/>
        </p:nvSpPr>
        <p:spPr>
          <a:xfrm>
            <a:off x="367022" y="2742289"/>
            <a:ext cx="806304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Define a new interface that declares a public method clone to override 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sz="2000" dirty="0"/>
              <a:t>’s protected method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Cloning an </a:t>
            </a:r>
            <a:r>
              <a:rPr dirty="0" smtClean="0"/>
              <a:t>Array</a:t>
            </a:r>
            <a:r>
              <a:rPr lang="en-US" dirty="0" smtClean="0"/>
              <a:t> </a:t>
            </a:r>
            <a:r>
              <a:rPr lang="en-US" sz="3100" dirty="0" smtClean="0"/>
              <a:t>(Shallow Copy)</a:t>
            </a:r>
            <a:endParaRPr sz="3100" dirty="0"/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lang="en-US" sz="2000" b="0" dirty="0"/>
              <a:t>https://www.baeldung.com/java-array-copy</a:t>
            </a:r>
            <a:endParaRPr sz="2000" b="0" dirty="0"/>
          </a:p>
        </p:txBody>
      </p:sp>
      <p:sp>
        <p:nvSpPr>
          <p:cNvPr id="94" name="public Object clone()…"/>
          <p:cNvSpPr txBox="1"/>
          <p:nvPr/>
        </p:nvSpPr>
        <p:spPr>
          <a:xfrm>
            <a:off x="457200" y="821955"/>
            <a:ext cx="7623136" cy="51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Object clone()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AList</a:t>
            </a:r>
            <a:r>
              <a:rPr dirty="0"/>
              <a:t>&lt;T&gt; </a:t>
            </a:r>
            <a:r>
              <a:rPr dirty="0" err="1"/>
              <a:t>theCopy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AList</a:t>
            </a:r>
            <a:r>
              <a:rPr dirty="0"/>
              <a:t>&lt;T&gt; temp = (</a:t>
            </a:r>
            <a:r>
              <a:rPr dirty="0" err="1"/>
              <a:t>AList</a:t>
            </a:r>
            <a:r>
              <a:rPr dirty="0"/>
              <a:t>&lt;T&gt;)</a:t>
            </a:r>
            <a:r>
              <a:rPr dirty="0" err="1">
                <a:solidFill>
                  <a:srgbClr val="BA2DA2"/>
                </a:solidFill>
              </a:rPr>
              <a:t>super</a:t>
            </a:r>
            <a:r>
              <a:rPr dirty="0" err="1"/>
              <a:t>.clone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theCopy</a:t>
            </a:r>
            <a:r>
              <a:rPr dirty="0"/>
              <a:t> = temp;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catch</a:t>
            </a:r>
            <a:r>
              <a:rPr dirty="0"/>
              <a:t> (</a:t>
            </a:r>
            <a:r>
              <a:rPr dirty="0" err="1"/>
              <a:t>CloneNotSupportedException</a:t>
            </a:r>
            <a:r>
              <a:rPr dirty="0"/>
              <a:t> e)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Error(</a:t>
            </a:r>
            <a:r>
              <a:rPr dirty="0" err="1"/>
              <a:t>e.toString</a:t>
            </a:r>
            <a:r>
              <a:rPr dirty="0"/>
              <a:t>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For a deep copy, we need to do more here, as you will see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. . 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theCopy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clone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249435" y="-1270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Cloning an </a:t>
            </a:r>
            <a:r>
              <a:rPr dirty="0" smtClean="0"/>
              <a:t>Array</a:t>
            </a:r>
            <a:r>
              <a:rPr lang="en-US" dirty="0" smtClean="0"/>
              <a:t> </a:t>
            </a:r>
            <a:r>
              <a:rPr lang="en-US" sz="3100" dirty="0" smtClean="0"/>
              <a:t>(Deep </a:t>
            </a:r>
            <a:r>
              <a:rPr lang="en-US" sz="3100" dirty="0"/>
              <a:t>Copy)</a:t>
            </a:r>
            <a:endParaRPr sz="3100" dirty="0"/>
          </a:p>
        </p:txBody>
      </p:sp>
      <p:sp>
        <p:nvSpPr>
          <p:cNvPr id="98" name="public Object clone() {…"/>
          <p:cNvSpPr txBox="1"/>
          <p:nvPr/>
        </p:nvSpPr>
        <p:spPr>
          <a:xfrm>
            <a:off x="443971" y="671024"/>
            <a:ext cx="6909115" cy="5693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Object clone()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AList</a:t>
            </a:r>
            <a:r>
              <a:rPr dirty="0"/>
              <a:t>&lt;T&gt; </a:t>
            </a:r>
            <a:r>
              <a:rPr dirty="0" err="1"/>
              <a:t>theCopy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Clone the list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AList</a:t>
            </a:r>
            <a:r>
              <a:rPr dirty="0"/>
              <a:t>&lt;T&gt; temp = (</a:t>
            </a:r>
            <a:r>
              <a:rPr dirty="0" err="1"/>
              <a:t>AList</a:t>
            </a:r>
            <a:r>
              <a:rPr dirty="0"/>
              <a:t>&lt;T&gt;)</a:t>
            </a:r>
            <a:r>
              <a:rPr dirty="0" err="1">
                <a:solidFill>
                  <a:srgbClr val="BA2DA2"/>
                </a:solidFill>
              </a:rPr>
              <a:t>super</a:t>
            </a:r>
            <a:r>
              <a:rPr dirty="0" err="1"/>
              <a:t>.clone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theCopy</a:t>
            </a:r>
            <a:r>
              <a:rPr dirty="0"/>
              <a:t> = temp;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catch</a:t>
            </a:r>
            <a:r>
              <a:rPr dirty="0"/>
              <a:t> (</a:t>
            </a:r>
            <a:r>
              <a:rPr dirty="0" err="1"/>
              <a:t>CloneNotSupportedException</a:t>
            </a:r>
            <a:r>
              <a:rPr dirty="0"/>
              <a:t> e)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Error(</a:t>
            </a:r>
            <a:r>
              <a:rPr dirty="0" err="1"/>
              <a:t>e.toString</a:t>
            </a:r>
            <a:r>
              <a:rPr dirty="0"/>
              <a:t>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Clone the list's 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theCopy.list</a:t>
            </a:r>
            <a:r>
              <a:rPr dirty="0"/>
              <a:t> = </a:t>
            </a:r>
            <a:r>
              <a:rPr dirty="0" err="1"/>
              <a:t>list.clone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Clone the entries in the array (list[0] is unused and ignored)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index &lt;= </a:t>
            </a:r>
            <a:r>
              <a:rPr dirty="0" err="1"/>
              <a:t>numberOfEntries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temp = (T)list[index].clone();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theCopy.list</a:t>
            </a:r>
            <a:r>
              <a:rPr dirty="0"/>
              <a:t>[index] = temp;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theCopy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clone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Cloning a Chain</a:t>
            </a:r>
          </a:p>
        </p:txBody>
      </p:sp>
      <p:sp>
        <p:nvSpPr>
          <p:cNvPr id="10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512721"/>
            <a:ext cx="8229600" cy="89929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12648">
              <a:defRPr sz="2412"/>
            </a:pPr>
            <a:r>
              <a:rPr sz="2000" b="0" dirty="0"/>
              <a:t>Need a clone method to a linked implementation of the ADT list, such as class </a:t>
            </a:r>
            <a:r>
              <a:rPr sz="2000" b="0" dirty="0" err="1">
                <a:latin typeface="Courier New"/>
                <a:ea typeface="Courier New"/>
                <a:cs typeface="Courier New"/>
                <a:sym typeface="Courier New"/>
              </a:rPr>
              <a:t>LList</a:t>
            </a:r>
            <a:endParaRPr sz="20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public class LList&lt;T extends Copyable&gt; implements CloneableListInterface&lt;T&gt;…"/>
          <p:cNvSpPr txBox="1"/>
          <p:nvPr/>
        </p:nvSpPr>
        <p:spPr>
          <a:xfrm>
            <a:off x="581113" y="2094230"/>
            <a:ext cx="8181887" cy="153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LList&lt;T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Copyable&gt;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CloneableListInterface&lt;T&gt;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firstNode; </a:t>
            </a:r>
            <a:r>
              <a:t>// Reference to first node of chain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 numberOfEntries;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. . 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Cloning a Chain</a:t>
            </a:r>
          </a:p>
        </p:txBody>
      </p:sp>
      <p:sp>
        <p:nvSpPr>
          <p:cNvPr id="105" name="FIGURE J9-6 A list and its shallow clone: linked implementation"/>
          <p:cNvSpPr txBox="1">
            <a:spLocks noGrp="1"/>
          </p:cNvSpPr>
          <p:nvPr>
            <p:ph type="body" sz="quarter" idx="1"/>
          </p:nvPr>
        </p:nvSpPr>
        <p:spPr>
          <a:xfrm>
            <a:off x="249435" y="1245461"/>
            <a:ext cx="2616845" cy="1689622"/>
          </a:xfrm>
          <a:prstGeom prst="rect">
            <a:avLst/>
          </a:prstGeom>
        </p:spPr>
        <p:txBody>
          <a:bodyPr/>
          <a:lstStyle>
            <a:lvl1pPr defTabSz="502920">
              <a:defRPr sz="2420"/>
            </a:lvl1pPr>
          </a:lstStyle>
          <a:p>
            <a:r>
              <a:rPr dirty="0" smtClean="0"/>
              <a:t>A </a:t>
            </a:r>
            <a:r>
              <a:rPr dirty="0"/>
              <a:t>list and its shallow clone: linked implementation</a:t>
            </a:r>
          </a:p>
        </p:txBody>
      </p:sp>
      <p:pic>
        <p:nvPicPr>
          <p:cNvPr id="106" name="A list and its shallow clone: linked implementation" descr="A list and its shallow clone: linked implementatio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7116" y="1004137"/>
            <a:ext cx="5410223" cy="2531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A list and its deep clone: linked implementation" descr="A list and its deep clone: linked implementatio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3432" y="3798783"/>
            <a:ext cx="5410224" cy="273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FIGURE J9-7 A list and its deep clone: linked implementation"/>
          <p:cNvSpPr txBox="1"/>
          <p:nvPr/>
        </p:nvSpPr>
        <p:spPr>
          <a:xfrm>
            <a:off x="249435" y="4115661"/>
            <a:ext cx="2286000" cy="1689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502920">
              <a:defRPr sz="242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/>
              <a:t>A </a:t>
            </a:r>
            <a:r>
              <a:rPr dirty="0"/>
              <a:t>list and its deep clone: linked implementation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3"/>
          <p:cNvSpPr txBox="1">
            <a:spLocks noGrp="1"/>
          </p:cNvSpPr>
          <p:nvPr>
            <p:ph type="title"/>
          </p:nvPr>
        </p:nvSpPr>
        <p:spPr>
          <a:xfrm>
            <a:off x="258233" y="99012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 smtClean="0"/>
              <a:t>Cloneable</a:t>
            </a:r>
            <a:r>
              <a:rPr dirty="0" smtClean="0"/>
              <a:t> </a:t>
            </a:r>
            <a:r>
              <a:rPr dirty="0"/>
              <a:t>Objects</a:t>
            </a:r>
          </a:p>
        </p:txBody>
      </p:sp>
      <p:sp>
        <p:nvSpPr>
          <p:cNvPr id="5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258233" y="1124027"/>
            <a:ext cx="8229601" cy="319132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sz="2800" dirty="0"/>
              <a:t>A clone is a copy of an object</a:t>
            </a:r>
          </a:p>
          <a:p>
            <a:r>
              <a:rPr sz="2800" dirty="0"/>
              <a:t>Typically, we clone only mutable objects</a:t>
            </a:r>
          </a:p>
          <a:p>
            <a:pPr lvl="1"/>
            <a:r>
              <a:rPr dirty="0"/>
              <a:t>Sharing an immutable object is safe </a:t>
            </a:r>
          </a:p>
          <a:p>
            <a:r>
              <a:rPr sz="2800" dirty="0"/>
              <a:t>Class Object contains a protected method clone that returns a copy of an object</a:t>
            </a:r>
            <a:endParaRPr lang="en-US" sz="2800" dirty="0"/>
          </a:p>
          <a:p>
            <a:pPr lvl="1"/>
            <a:r>
              <a:rPr lang="en-US" b="1" dirty="0"/>
              <a:t>protected </a:t>
            </a:r>
            <a:r>
              <a:rPr lang="en-US" dirty="0"/>
              <a:t>Object clone() </a:t>
            </a:r>
            <a:r>
              <a:rPr lang="en-US" b="1" dirty="0"/>
              <a:t>throws </a:t>
            </a:r>
            <a:r>
              <a:rPr lang="en-US" dirty="0" err="1"/>
              <a:t>CloneNotSupportedException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Cloneable Objects</a:t>
            </a:r>
          </a:p>
        </p:txBody>
      </p:sp>
      <p:sp>
        <p:nvSpPr>
          <p:cNvPr id="62" name="FIGURE J9-1 Two clones of an object, shallow and deep"/>
          <p:cNvSpPr txBox="1">
            <a:spLocks noGrp="1"/>
          </p:cNvSpPr>
          <p:nvPr>
            <p:ph type="body" sz="quarter" idx="1"/>
          </p:nvPr>
        </p:nvSpPr>
        <p:spPr>
          <a:xfrm>
            <a:off x="457200" y="5642235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548640">
              <a:defRPr sz="2640"/>
            </a:lvl1pPr>
          </a:lstStyle>
          <a:p>
            <a:r>
              <a:rPr sz="2000" b="0" dirty="0" smtClean="0"/>
              <a:t>Two </a:t>
            </a:r>
            <a:r>
              <a:rPr sz="2000" b="0" dirty="0"/>
              <a:t>clones of an object, shallow and deep</a:t>
            </a:r>
          </a:p>
        </p:txBody>
      </p:sp>
      <p:pic>
        <p:nvPicPr>
          <p:cNvPr id="63" name="An object and it’s shallow clone" descr="An object and it’s shallow cl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017" y="1477891"/>
            <a:ext cx="7162800" cy="1412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An object and its deep clone" descr="An object and its deep clo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017" y="3560063"/>
            <a:ext cx="8534401" cy="1420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xfrm>
            <a:off x="249435" y="45435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Shallow Clones</a:t>
            </a:r>
          </a:p>
        </p:txBody>
      </p:sp>
      <p:sp>
        <p:nvSpPr>
          <p:cNvPr id="67" name="FIGURE J9-2 An instance of Name and its shallow clone"/>
          <p:cNvSpPr txBox="1">
            <a:spLocks noGrp="1"/>
          </p:cNvSpPr>
          <p:nvPr>
            <p:ph type="body" sz="quarter" idx="1"/>
          </p:nvPr>
        </p:nvSpPr>
        <p:spPr>
          <a:xfrm>
            <a:off x="700545" y="4913415"/>
            <a:ext cx="3337312" cy="117969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48055">
              <a:defRPr sz="2156"/>
            </a:pPr>
            <a:r>
              <a:rPr sz="2000" b="0" dirty="0" smtClean="0"/>
              <a:t>An </a:t>
            </a:r>
            <a:r>
              <a:rPr sz="2000" b="0" dirty="0"/>
              <a:t>instance of </a:t>
            </a:r>
            <a:r>
              <a:rPr sz="2000" b="0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sz="2000" b="0" dirty="0"/>
              <a:t> and its shallow clone</a:t>
            </a:r>
          </a:p>
        </p:txBody>
      </p:sp>
      <p:pic>
        <p:nvPicPr>
          <p:cNvPr id="68" name="An instance of Name and its shallow clone" descr="An instance of Name and its shallow clo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45" y="1045768"/>
            <a:ext cx="3402099" cy="3867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The clone twin, after the statement twin.setLast(“Smith”) changes one of its data fields" descr="The clone twin, after the statement twin.setLast(“Smith”) changes one of its data field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2251" y="1115422"/>
            <a:ext cx="3337312" cy="3797994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FIGURE J9-3 The clone twin, after the statement twin.setLast(“Smith”) changes one of its data fields"/>
          <p:cNvSpPr txBox="1"/>
          <p:nvPr/>
        </p:nvSpPr>
        <p:spPr>
          <a:xfrm>
            <a:off x="4658222" y="4913415"/>
            <a:ext cx="3925370" cy="1471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576072">
              <a:defRPr sz="2079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 smtClean="0"/>
              <a:t>The </a:t>
            </a:r>
            <a:r>
              <a:rPr sz="2000" dirty="0"/>
              <a:t>clone 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twin</a:t>
            </a:r>
            <a:r>
              <a:rPr sz="2000" dirty="0"/>
              <a:t>, after the statement 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twin.setLast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(“Smith”)</a:t>
            </a:r>
            <a:r>
              <a:rPr sz="2000" dirty="0"/>
              <a:t> changes one of its data fields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Deep Clones</a:t>
            </a:r>
          </a:p>
        </p:txBody>
      </p:sp>
      <p:sp>
        <p:nvSpPr>
          <p:cNvPr id="77" name="FIGURE J9-4 An instance of Student and its clone, including a deep copy of fullName"/>
          <p:cNvSpPr txBox="1">
            <a:spLocks noGrp="1"/>
          </p:cNvSpPr>
          <p:nvPr>
            <p:ph type="body" sz="quarter" idx="1"/>
          </p:nvPr>
        </p:nvSpPr>
        <p:spPr>
          <a:xfrm>
            <a:off x="114300" y="2960889"/>
            <a:ext cx="8915400" cy="581002"/>
          </a:xfrm>
          <a:prstGeom prst="rect">
            <a:avLst/>
          </a:prstGeom>
        </p:spPr>
        <p:txBody>
          <a:bodyPr/>
          <a:lstStyle/>
          <a:p>
            <a:pPr defTabSz="365760">
              <a:defRPr sz="1760"/>
            </a:pPr>
            <a:r>
              <a:rPr dirty="0" smtClean="0"/>
              <a:t>An </a:t>
            </a:r>
            <a:r>
              <a:rPr dirty="0"/>
              <a:t>instance of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dirty="0"/>
              <a:t> and its clone, including a deep copy of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An instance of Student and its clone, including a deep copy of fullName" descr="An instance of Student and its clone, including a deep copy of fullNam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436" y="637381"/>
            <a:ext cx="6337701" cy="2571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An instance of Student and its clone, including a shallow copy of fullName" descr="An instance of Student and its clone, including a shallow copy of fullNam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199" y="3633157"/>
            <a:ext cx="5365751" cy="249124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FIGURE J9-5 An instance of Student and its clone, including a shallow copy of fullName"/>
          <p:cNvSpPr txBox="1"/>
          <p:nvPr/>
        </p:nvSpPr>
        <p:spPr>
          <a:xfrm>
            <a:off x="60324" y="5871998"/>
            <a:ext cx="9023351" cy="5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365760">
              <a:defRPr sz="176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An </a:t>
            </a:r>
            <a:r>
              <a:rPr dirty="0"/>
              <a:t>instance of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dirty="0"/>
              <a:t> and its clone, including a shallow copy of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Clone Examples |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Clone vs. Copy Constructor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dzone.com/articles/java-cloning-copy-constructor-vs-cloning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https://howtodoinjava.com/java/cloning/a-guide-to-object-cloning-in-java/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https://www.geeksforgeeks.org/clone-method-in-java-2/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17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Cloneable Objects</a:t>
            </a:r>
          </a:p>
        </p:txBody>
      </p:sp>
      <p:sp>
        <p:nvSpPr>
          <p:cNvPr id="54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75174"/>
            <a:ext cx="8229601" cy="4869814"/>
          </a:xfrm>
          <a:prstGeom prst="rect">
            <a:avLst/>
          </a:prstGeom>
        </p:spPr>
        <p:txBody>
          <a:bodyPr/>
          <a:lstStyle/>
          <a:p>
            <a:r>
              <a:rPr dirty="0"/>
              <a:t>clone is protected, and Object is the superclass of all other classes</a:t>
            </a:r>
          </a:p>
          <a:p>
            <a:r>
              <a:rPr dirty="0"/>
              <a:t>Implementation of any method can contain the invocation</a:t>
            </a:r>
          </a:p>
          <a:p>
            <a:r>
              <a:rPr dirty="0"/>
              <a:t>Clients of a class cannot invoke clone unless the class overrides it and declares it public</a:t>
            </a:r>
          </a:p>
        </p:txBody>
      </p:sp>
      <p:sp>
        <p:nvSpPr>
          <p:cNvPr id="55" name="super.clone()"/>
          <p:cNvSpPr txBox="1"/>
          <p:nvPr/>
        </p:nvSpPr>
        <p:spPr>
          <a:xfrm>
            <a:off x="2665343" y="3907090"/>
            <a:ext cx="189331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300"/>
              </a:spcBef>
              <a:defRPr sz="1800">
                <a:solidFill>
                  <a:srgbClr val="2F2A2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super</a:t>
            </a:r>
            <a:r>
              <a:t>.clone()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Cloneable Objects</a:t>
            </a:r>
          </a:p>
        </p:txBody>
      </p:sp>
      <p:sp>
        <p:nvSpPr>
          <p:cNvPr id="74" name="/** A class that represents a student that can be cloned. */…"/>
          <p:cNvSpPr txBox="1"/>
          <p:nvPr/>
        </p:nvSpPr>
        <p:spPr>
          <a:xfrm>
            <a:off x="328765" y="806204"/>
            <a:ext cx="5845509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class that represents a student that can be cloned.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Student </a:t>
            </a:r>
            <a:r>
              <a:rPr dirty="0"/>
              <a:t>implements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Cloneable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Name   </a:t>
            </a:r>
            <a:r>
              <a:rPr dirty="0" err="1"/>
              <a:t>fullName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String id;      </a:t>
            </a:r>
            <a:r>
              <a:rPr dirty="0"/>
              <a:t>// Identification number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 Constructors and additional method, setters and getters   . . . </a:t>
            </a:r>
            <a:r>
              <a:rPr dirty="0" smtClean="0"/>
              <a:t>*/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Object clone()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Student </a:t>
            </a:r>
            <a:r>
              <a:rPr dirty="0" err="1"/>
              <a:t>theCopy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 err="1">
                <a:solidFill>
                  <a:srgbClr val="000000"/>
                </a:solidFill>
              </a:rPr>
              <a:t>theCopy</a:t>
            </a:r>
            <a:r>
              <a:rPr dirty="0">
                <a:solidFill>
                  <a:srgbClr val="000000"/>
                </a:solidFill>
              </a:rPr>
              <a:t> = (Student)</a:t>
            </a:r>
            <a:r>
              <a:rPr dirty="0" err="1">
                <a:solidFill>
                  <a:srgbClr val="BA2DA2"/>
                </a:solidFill>
              </a:rPr>
              <a:t>super</a:t>
            </a:r>
            <a:r>
              <a:rPr dirty="0" err="1">
                <a:solidFill>
                  <a:srgbClr val="000000"/>
                </a:solidFill>
              </a:rPr>
              <a:t>.clone</a:t>
            </a:r>
            <a:r>
              <a:rPr dirty="0">
                <a:solidFill>
                  <a:srgbClr val="000000"/>
                </a:solidFill>
              </a:rPr>
              <a:t>(); </a:t>
            </a:r>
            <a:r>
              <a:rPr dirty="0"/>
              <a:t>// Object can throw an exception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catch</a:t>
            </a:r>
            <a:r>
              <a:rPr dirty="0"/>
              <a:t> (</a:t>
            </a:r>
            <a:r>
              <a:rPr dirty="0" err="1"/>
              <a:t>CloneNotSupportedException</a:t>
            </a:r>
            <a:r>
              <a:rPr dirty="0"/>
              <a:t> e)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Error(</a:t>
            </a:r>
            <a:r>
              <a:rPr dirty="0" err="1"/>
              <a:t>e.toString</a:t>
            </a:r>
            <a:r>
              <a:rPr dirty="0"/>
              <a:t>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theCopy.fullName</a:t>
            </a:r>
            <a:r>
              <a:rPr dirty="0"/>
              <a:t> = (Name)</a:t>
            </a:r>
            <a:r>
              <a:rPr dirty="0" err="1"/>
              <a:t>fullName.clone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theCopy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clone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 </a:t>
            </a:r>
            <a:r>
              <a:rPr dirty="0"/>
              <a:t>// end Student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Cloneable Objects</a:t>
            </a:r>
          </a:p>
        </p:txBody>
      </p:sp>
      <p:sp>
        <p:nvSpPr>
          <p:cNvPr id="83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defRPr sz="2628"/>
            </a:pPr>
            <a:r>
              <a:rPr sz="2000" b="0" dirty="0"/>
              <a:t>Add a 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clone</a:t>
            </a:r>
            <a:r>
              <a:rPr sz="2000" b="0" dirty="0"/>
              <a:t> method to a subclass of </a:t>
            </a:r>
            <a:r>
              <a:rPr sz="2000" b="0" dirty="0" smtClean="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sz="2000" b="0" dirty="0"/>
          </a:p>
        </p:txBody>
      </p:sp>
      <p:sp>
        <p:nvSpPr>
          <p:cNvPr id="84" name="/**  A class that represents a college student. */…"/>
          <p:cNvSpPr txBox="1"/>
          <p:nvPr/>
        </p:nvSpPr>
        <p:spPr>
          <a:xfrm>
            <a:off x="443971" y="807814"/>
            <a:ext cx="8229601" cy="447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  <a:r>
              <a:rPr sz="1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 </a:t>
            </a:r>
            <a:r>
              <a:t>A class that represents a college student.</a:t>
            </a:r>
            <a:r>
              <a:rPr sz="1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*/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CollegeStudent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Student </a:t>
            </a:r>
            <a:r>
              <a:rPr>
                <a:solidFill>
                  <a:srgbClr val="BA2DA2"/>
                </a:solidFill>
              </a:rPr>
              <a:t>implements</a:t>
            </a:r>
            <a:r>
              <a:t> Cloneable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  year;   </a:t>
            </a:r>
            <a:r>
              <a:t>// Year of graduation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private</a:t>
            </a:r>
            <a:r>
              <a:t> String degree; </a:t>
            </a:r>
            <a:r>
              <a:rPr>
                <a:solidFill>
                  <a:srgbClr val="008400"/>
                </a:solidFill>
              </a:rPr>
              <a:t>// Degree sought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Constructors and the methods setStudent, setYear, getYear,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setDegree, getDegree, toString, and clone go here. 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. . . */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Object clone()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{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CollegeStudent theCopy = (CollegeStudent)</a:t>
            </a:r>
            <a:r>
              <a:rPr>
                <a:solidFill>
                  <a:srgbClr val="BA2DA2"/>
                </a:solidFill>
              </a:rPr>
              <a:t>super</a:t>
            </a:r>
            <a:r>
              <a:t>.clone();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	   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theCopy;</a:t>
            </a:r>
            <a:endParaRPr sz="170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	} </a:t>
            </a:r>
            <a:r>
              <a:t>// end clone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CollegeStudent</a:t>
            </a:r>
            <a:endParaRPr sz="170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617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PowerPoint Presentation</vt:lpstr>
      <vt:lpstr>Cloneable Objects</vt:lpstr>
      <vt:lpstr>Cloneable Objects</vt:lpstr>
      <vt:lpstr>Shallow Clones</vt:lpstr>
      <vt:lpstr>Deep Clones</vt:lpstr>
      <vt:lpstr>Clone Examples | Resources</vt:lpstr>
      <vt:lpstr>Cloneable Objects</vt:lpstr>
      <vt:lpstr>Cloneable Objects</vt:lpstr>
      <vt:lpstr>Cloneable Objects</vt:lpstr>
      <vt:lpstr>Cloning an Array</vt:lpstr>
      <vt:lpstr>Cloning an Array (Shallow Copy)</vt:lpstr>
      <vt:lpstr>Cloning an Array (Deep Copy)</vt:lpstr>
      <vt:lpstr>Cloning a Chain</vt:lpstr>
      <vt:lpstr>Cloning a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Thai, Gary C</cp:lastModifiedBy>
  <cp:revision>49</cp:revision>
  <dcterms:modified xsi:type="dcterms:W3CDTF">2020-10-18T19:27:51Z</dcterms:modified>
</cp:coreProperties>
</file>