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7" r:id="rId2"/>
    <p:sldMasterId id="2147483686" r:id="rId3"/>
  </p:sldMasterIdLst>
  <p:notesMasterIdLst>
    <p:notesMasterId r:id="rId42"/>
  </p:notesMasterIdLst>
  <p:sldIdLst>
    <p:sldId id="345" r:id="rId4"/>
    <p:sldId id="388" r:id="rId5"/>
    <p:sldId id="260" r:id="rId6"/>
    <p:sldId id="263" r:id="rId7"/>
    <p:sldId id="264" r:id="rId8"/>
    <p:sldId id="265" r:id="rId9"/>
    <p:sldId id="392" r:id="rId10"/>
    <p:sldId id="335" r:id="rId11"/>
    <p:sldId id="336" r:id="rId12"/>
    <p:sldId id="370" r:id="rId13"/>
    <p:sldId id="281" r:id="rId14"/>
    <p:sldId id="284" r:id="rId15"/>
    <p:sldId id="285" r:id="rId16"/>
    <p:sldId id="286" r:id="rId17"/>
    <p:sldId id="354" r:id="rId18"/>
    <p:sldId id="289" r:id="rId19"/>
    <p:sldId id="290" r:id="rId20"/>
    <p:sldId id="291" r:id="rId21"/>
    <p:sldId id="391" r:id="rId22"/>
    <p:sldId id="365" r:id="rId23"/>
    <p:sldId id="302" r:id="rId24"/>
    <p:sldId id="303" r:id="rId25"/>
    <p:sldId id="309" r:id="rId26"/>
    <p:sldId id="399" r:id="rId27"/>
    <p:sldId id="396" r:id="rId28"/>
    <p:sldId id="397" r:id="rId29"/>
    <p:sldId id="398" r:id="rId30"/>
    <p:sldId id="314" r:id="rId31"/>
    <p:sldId id="378" r:id="rId32"/>
    <p:sldId id="393" r:id="rId33"/>
    <p:sldId id="338" r:id="rId34"/>
    <p:sldId id="323" r:id="rId35"/>
    <p:sldId id="324" r:id="rId36"/>
    <p:sldId id="325" r:id="rId37"/>
    <p:sldId id="379" r:id="rId38"/>
    <p:sldId id="326" r:id="rId39"/>
    <p:sldId id="327" r:id="rId40"/>
    <p:sldId id="328" r:id="rId4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FF00"/>
    <a:srgbClr val="00B050"/>
    <a:srgbClr val="FFCC99"/>
    <a:srgbClr val="0033CC"/>
    <a:srgbClr val="DE9088"/>
    <a:srgbClr val="009900"/>
    <a:srgbClr val="FF9900"/>
    <a:srgbClr val="3399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5" autoAdjust="0"/>
    <p:restoredTop sz="87486" autoAdjust="0"/>
  </p:normalViewPr>
  <p:slideViewPr>
    <p:cSldViewPr snapToGrid="0">
      <p:cViewPr varScale="1">
        <p:scale>
          <a:sx n="102" d="100"/>
          <a:sy n="102" d="100"/>
        </p:scale>
        <p:origin x="4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EDE298-B02F-4A5A-8110-BDE90A2A5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0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Watch</a:t>
            </a:r>
            <a:r>
              <a:rPr lang="en-US" b="1" dirty="0"/>
              <a:t> Creating a Binary Tree </a:t>
            </a:r>
            <a:r>
              <a:rPr lang="en-US" dirty="0"/>
              <a:t>(twice)</a:t>
            </a:r>
          </a:p>
        </p:txBody>
      </p:sp>
    </p:spTree>
    <p:extLst>
      <p:ext uri="{BB962C8B-B14F-4D97-AF65-F5344CB8AC3E}">
        <p14:creationId xmlns:p14="http://schemas.microsoft.com/office/powerpoint/2010/main" val="642365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How do you recreate the above tree,</a:t>
            </a:r>
            <a:r>
              <a:rPr lang="en-US" baseline="0" dirty="0"/>
              <a:t> given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sz="1200" b="1" dirty="0">
                <a:solidFill>
                  <a:srgbClr val="0070C0"/>
                </a:solidFill>
              </a:rPr>
              <a:t>A  B  D E G C 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3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Array based implementation of a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45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https://www.educative.io/m/serialize-deserialize-binary-tree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https://www.baeldung.com/java-binary-tree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https://www.baeldung.com/java-print-binary-tree-diagram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8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done this in 203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4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File</a:t>
            </a:r>
            <a:r>
              <a:rPr lang="en-US" dirty="0"/>
              <a:t> vs. </a:t>
            </a:r>
            <a:r>
              <a:rPr lang="en-US" b="1" dirty="0"/>
              <a:t>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8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ASCII (Text) Files – can be opened using </a:t>
            </a:r>
            <a:r>
              <a:rPr lang="en-US" sz="1200" b="1" dirty="0"/>
              <a:t>Notepad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1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0  0  78  32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92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EDE298-B02F-4A5A-8110-BDE90A2A5A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419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https://docs.oracle.com/javase/7/docs/api/java/io/InputStream.html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https://docs.oracle.com/javase/8/docs/api/java/nio/file/Files.html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52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What other options do we have?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Why are we doing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5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https://docs.oracle.com/javase/8/docs/api/java/io/RandomAccessFile.html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Class </a:t>
            </a:r>
            <a:r>
              <a:rPr lang="en-US" dirty="0" err="1"/>
              <a:t>RandomAccessFile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DE298-B02F-4A5A-8110-BDE90A2A5A3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8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39526-B491-4AC6-9752-497D716897EB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A2FF9-9A95-47C0-93A4-9E7A2C93F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68A54-D751-47E9-A245-12D2FE40FE24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0F373-0E3E-4086-90B0-4A4A863FC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20A9F-BFC4-498C-AD27-4982E980A29C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159DD-15BD-498B-B667-5ECF16CD3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5D571-B8B7-4F91-B4EE-143C7B0474A8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9A41F-64BB-40D5-9569-E5C2E721E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8695F-25FF-4B66-8CA0-DE9ACC28C8D5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1C3A1-A8AA-4866-8A62-394C6C7AF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30105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38946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914284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603319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7023-8AA9-4239-B01A-7D63EFC208D5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31A58-0654-493C-ABBB-0AC6C35F3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74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6C13D-A5FF-4335-AF8D-4869E6C79759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2FE99-AB5D-4E28-8439-9719B888C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8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3FFE4-4B74-4892-8A9C-E9853B505F3B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544B3-8281-4A0E-98AC-D8E70673D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F2AC1-BF9A-422E-9972-F6F6DD0E942F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53C30-5DC9-433D-B5AA-0CB338AAA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C1E6D-9730-41F6-8A51-C8610E471553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13E6C-7D72-4F52-933F-B5917AB4B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ADC3C-F9F3-4BC9-B694-70CDF58325C8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2B693-C057-495C-A935-BF341B8CA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FB41D-3166-4771-8F03-A0DE563F0F82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22066-7011-409A-BAC9-92B353AA3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7824D-793E-4011-884A-DE81F0E2EE6F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DFDBA-D8B7-4833-AD7D-2AECE7688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D4949-3FD2-4088-9C15-8E1384E22107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461C5-EA7F-4F39-8C9A-D615CD1BB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25A3F-09ED-4141-BA9C-DDB5972823C4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41E45-0D49-4687-8FD2-6429563C7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fld id="{50D1A42F-A637-44BD-BA52-756BD2B4B412}" type="datetime1">
              <a:rPr lang="en-US"/>
              <a:pPr>
                <a:defRPr/>
              </a:pPr>
              <a:t>7/10/2021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A6A8AFD-CDDA-4A23-B7BD-531BDF0EF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497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496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java.net/java-se/file-io/how-to-read-and-write-binary-files-in-java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Il3N_eSY8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youtube.com/watch?v=yO_ctH4mEk4" TargetMode="External"/><Relationship Id="rId4" Type="http://schemas.openxmlformats.org/officeDocument/2006/relationships/hyperlink" Target="https://www.youtube.com/watch?v=idhFXfdp_Mw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258233" y="159026"/>
            <a:ext cx="8513234" cy="657016"/>
          </a:xfrm>
          <a:prstGeom prst="rect">
            <a:avLst/>
          </a:prstGeom>
        </p:spPr>
        <p:txBody>
          <a:bodyPr lIns="0" tIns="0" rIns="0" bIns="0"/>
          <a:lstStyle/>
          <a:p>
            <a:pPr defTabSz="713231">
              <a:defRPr sz="3432"/>
            </a:pPr>
            <a:r>
              <a:rPr lang="en-US" dirty="0"/>
              <a:t>Module 17 – Advanced I/O &amp; Object Streams</a:t>
            </a:r>
            <a:endParaRPr baseline="30018" dirty="0"/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397328" y="231648"/>
            <a:ext cx="80608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The read() Method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507056" y="1069404"/>
            <a:ext cx="813707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Why does the </a:t>
            </a:r>
            <a:r>
              <a:rPr lang="en-US" sz="2400" i="1" dirty="0"/>
              <a:t>read() </a:t>
            </a:r>
            <a:r>
              <a:rPr lang="en-US" sz="2400" dirty="0"/>
              <a:t>method of the </a:t>
            </a:r>
            <a:r>
              <a:rPr lang="en-US" sz="2400" i="1" dirty="0" err="1"/>
              <a:t>InputStream</a:t>
            </a:r>
            <a:r>
              <a:rPr lang="en-US" sz="2400" dirty="0"/>
              <a:t> class return an 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7030A0"/>
                </a:solidFill>
              </a:rPr>
              <a:t>not a byte</a:t>
            </a:r>
            <a:r>
              <a:rPr lang="en-US" sz="2400" dirty="0"/>
              <a:t>? </a:t>
            </a:r>
          </a:p>
          <a:p>
            <a:pPr marL="800100" lvl="1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It returns a special value of –1 to indicate that no more input is available. If the return type had been byte, no special value would have been available that is distinguished from a legal data value</a:t>
            </a:r>
          </a:p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Resource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dirty="0">
                <a:hlinkClick r:id="rId2"/>
              </a:rPr>
              <a:t>https://www.codejava.net/java-se/file-io/how-to-read-and-write-binary-files-in-java</a:t>
            </a:r>
            <a:endParaRPr lang="en-US" sz="2000" dirty="0"/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dirty="0"/>
              <a:t>Nam Ha Minh</a:t>
            </a:r>
          </a:p>
          <a:p>
            <a:pPr marL="800100" lvl="1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015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422031" y="92631"/>
            <a:ext cx="8257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Random vs. Sequential File Access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541176" y="943428"/>
            <a:ext cx="8138367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Sequential access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A file is processed a byte at a time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It can be inefficient</a:t>
            </a:r>
            <a:endParaRPr lang="en-US" sz="2400" dirty="0"/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b="1" dirty="0"/>
              <a:t>Random access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Allows access at arbitrary locations in the file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Only disk files support random access </a:t>
            </a:r>
          </a:p>
          <a:p>
            <a:pPr marL="1150938" lvl="2" indent="-236538" algn="l">
              <a:spcBef>
                <a:spcPts val="600"/>
              </a:spcBef>
              <a:buFontTx/>
              <a:buChar char="•"/>
            </a:pP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System.in</a:t>
            </a:r>
            <a:r>
              <a:rPr lang="en-US" dirty="0">
                <a:solidFill>
                  <a:srgbClr val="6E7069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System.out</a:t>
            </a:r>
            <a:r>
              <a:rPr lang="en-US" dirty="0">
                <a:solidFill>
                  <a:srgbClr val="6E7069"/>
                </a:solidFill>
              </a:rPr>
              <a:t> </a:t>
            </a:r>
            <a:r>
              <a:rPr lang="en-US" dirty="0"/>
              <a:t>do not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Each disk file has a special </a:t>
            </a:r>
            <a:r>
              <a:rPr lang="en-US" sz="2000" b="1" i="1" dirty="0"/>
              <a:t>file pointer </a:t>
            </a:r>
            <a:r>
              <a:rPr lang="en-US" sz="2000" i="1" dirty="0"/>
              <a:t>position</a:t>
            </a:r>
            <a:r>
              <a:rPr lang="en-US" sz="2400" dirty="0"/>
              <a:t> </a:t>
            </a:r>
          </a:p>
          <a:p>
            <a:pPr marL="1150938" lvl="2" indent="-236538" algn="l">
              <a:spcBef>
                <a:spcPts val="600"/>
              </a:spcBef>
              <a:buFontTx/>
              <a:buChar char="•"/>
            </a:pPr>
            <a:r>
              <a:rPr lang="en-US" dirty="0"/>
              <a:t>You can read or write at the position where the pointer is</a:t>
            </a:r>
            <a:r>
              <a:rPr lang="en-US" sz="2400" dirty="0"/>
              <a:t> 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3584" y="4780452"/>
            <a:ext cx="5267325" cy="1876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445166" y="166656"/>
            <a:ext cx="79288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Random Access File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445166" y="1132449"/>
            <a:ext cx="7928812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You can open a file either for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Reading only (“r”)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Reading and writing (“</a:t>
            </a:r>
            <a:r>
              <a:rPr lang="en-US" sz="2000" i="1" dirty="0" err="1"/>
              <a:t>rw</a:t>
            </a:r>
            <a:r>
              <a:rPr lang="en-US" sz="2000" i="1" dirty="0"/>
              <a:t>”)</a:t>
            </a:r>
          </a:p>
          <a:p>
            <a:pPr marL="693738" lvl="1" indent="-236538" algn="l">
              <a:spcBef>
                <a:spcPts val="600"/>
              </a:spcBef>
            </a:pPr>
            <a:r>
              <a:rPr lang="en-US" sz="2000" i="1" dirty="0"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RandomAccessFile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f = new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RandomAcessFile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("bank.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dat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","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rw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");</a:t>
            </a:r>
            <a:r>
              <a:rPr lang="en-US" sz="2000" dirty="0">
                <a:solidFill>
                  <a:srgbClr val="6E7069"/>
                </a:solidFill>
              </a:rPr>
              <a:t> </a:t>
            </a:r>
            <a:endParaRPr lang="en-US" sz="2400" dirty="0">
              <a:solidFill>
                <a:srgbClr val="6E7069"/>
              </a:solidFill>
            </a:endParaRP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To move the file pointer to a specific byte:</a:t>
            </a:r>
          </a:p>
          <a:p>
            <a:pPr marL="693738" lvl="1" indent="-236538" algn="l">
              <a:spcBef>
                <a:spcPts val="6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f.</a:t>
            </a:r>
            <a:r>
              <a:rPr lang="en-US" sz="2000" b="1" dirty="0" err="1">
                <a:solidFill>
                  <a:srgbClr val="6E7069"/>
                </a:solidFill>
                <a:latin typeface="Courier New" pitchFamily="49" charset="0"/>
              </a:rPr>
              <a:t>seek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(n); </a:t>
            </a: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To get the current position of the file pointer:</a:t>
            </a:r>
          </a:p>
          <a:p>
            <a:pPr marL="693738" lvl="1" indent="-236538" algn="l"/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long n 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f.getFilePointer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r>
              <a:rPr lang="en-US" sz="1050" dirty="0">
                <a:solidFill>
                  <a:srgbClr val="6E7069"/>
                </a:solidFill>
                <a:latin typeface="Courier New" pitchFamily="49" charset="0"/>
              </a:rPr>
              <a:t>// type "long" because files can be very large</a:t>
            </a:r>
            <a:r>
              <a:rPr lang="en-US" sz="1100" dirty="0">
                <a:solidFill>
                  <a:srgbClr val="6E7069"/>
                </a:solidFill>
              </a:rPr>
              <a:t> </a:t>
            </a:r>
            <a:endParaRPr lang="en-US" sz="2400" dirty="0">
              <a:solidFill>
                <a:srgbClr val="6E7069"/>
              </a:solidFill>
            </a:endParaRP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To find the number of bytes in a file:</a:t>
            </a:r>
          </a:p>
          <a:p>
            <a:pPr marL="693738" lvl="1" indent="-236538" algn="l">
              <a:spcBef>
                <a:spcPts val="6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long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fileLength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f.length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249576" y="92075"/>
            <a:ext cx="67946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A Sample Program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331237" y="916412"/>
            <a:ext cx="858416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Use a random access file to store a set of bank accounts </a:t>
            </a: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Program lets you pick an account and deposit money into it </a:t>
            </a: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To manipulate a data set in a file, pay special attention to data formatting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/>
              <a:t>Suppose we store the data as text </a:t>
            </a:r>
          </a:p>
          <a:p>
            <a:pPr marL="693738" lvl="1" indent="-236538" algn="l">
              <a:spcBef>
                <a:spcPts val="600"/>
              </a:spcBef>
            </a:pPr>
            <a:r>
              <a:rPr lang="en-US" sz="2000" i="1" dirty="0"/>
              <a:t>	Say account 1001 has a balance of $900, and account 1015 has a balance of 0</a:t>
            </a:r>
          </a:p>
        </p:txBody>
      </p:sp>
      <p:pic>
        <p:nvPicPr>
          <p:cNvPr id="44036" name="Picture 6" descr="random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975" y="3905250"/>
            <a:ext cx="4276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457200" y="4434729"/>
            <a:ext cx="845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 algn="l">
              <a:spcBef>
                <a:spcPct val="50000"/>
              </a:spcBef>
            </a:pPr>
            <a:r>
              <a:rPr lang="en-US" sz="2000" i="1" dirty="0"/>
              <a:t>	We want to deposit $100 into account 1001</a:t>
            </a:r>
            <a:r>
              <a:rPr lang="en-US" dirty="0"/>
              <a:t> </a:t>
            </a:r>
          </a:p>
        </p:txBody>
      </p:sp>
      <p:pic>
        <p:nvPicPr>
          <p:cNvPr id="44038" name="Picture 9" descr="random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00" y="5019675"/>
            <a:ext cx="42386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0" name="Text Box 13"/>
          <p:cNvSpPr txBox="1">
            <a:spLocks noChangeArrowheads="1"/>
          </p:cNvSpPr>
          <p:nvPr/>
        </p:nvSpPr>
        <p:spPr bwMode="auto">
          <a:xfrm>
            <a:off x="457200" y="5663454"/>
            <a:ext cx="830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 algn="l">
              <a:spcBef>
                <a:spcPct val="50000"/>
              </a:spcBef>
            </a:pPr>
            <a:r>
              <a:rPr lang="en-US" sz="2000" i="1" dirty="0"/>
              <a:t>	If we now simply write out the new value, the result is </a:t>
            </a:r>
          </a:p>
        </p:txBody>
      </p:sp>
      <p:pic>
        <p:nvPicPr>
          <p:cNvPr id="44041" name="Picture 15" descr="random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3450" y="6248400"/>
            <a:ext cx="4210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loud Callout 1"/>
          <p:cNvSpPr/>
          <p:nvPr/>
        </p:nvSpPr>
        <p:spPr>
          <a:xfrm>
            <a:off x="6937249" y="3981917"/>
            <a:ext cx="1978152" cy="149346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options do we have?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481263" y="236706"/>
            <a:ext cx="65291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A Sample Program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549357" y="1063552"/>
            <a:ext cx="832890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Better way to manipulate a data set in a file: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Give each value a fixed size that is sufficiently large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Every record has the same size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Easy to skip quickly to a given record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i="1" dirty="0"/>
              <a:t>To store numbers, it is easier to store them in binary format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3188"/>
          </a:xfrm>
        </p:spPr>
        <p:txBody>
          <a:bodyPr/>
          <a:lstStyle/>
          <a:p>
            <a:pPr algn="l"/>
            <a:r>
              <a:rPr lang="en-US" sz="4000" b="1" kern="12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Activity | Bank Example </a:t>
            </a:r>
            <a:r>
              <a:rPr lang="en-US" sz="32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(1 of 4) </a:t>
            </a:r>
            <a:endParaRPr lang="en-US" sz="3200" b="1" kern="1200" dirty="0">
              <a:solidFill>
                <a:srgbClr val="007FA3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5820" y="972153"/>
            <a:ext cx="8070980" cy="5064753"/>
          </a:xfrm>
        </p:spPr>
        <p:txBody>
          <a:bodyPr/>
          <a:lstStyle/>
          <a:p>
            <a:r>
              <a:rPr lang="en-US" sz="2400" dirty="0"/>
              <a:t>Execute provided </a:t>
            </a:r>
            <a:r>
              <a:rPr lang="en-US" sz="2400" dirty="0">
                <a:solidFill>
                  <a:srgbClr val="0070C0"/>
                </a:solidFill>
              </a:rPr>
              <a:t>bank-example</a:t>
            </a:r>
            <a:r>
              <a:rPr lang="en-US" sz="2400" dirty="0"/>
              <a:t> code</a:t>
            </a:r>
          </a:p>
          <a:p>
            <a:pPr lvl="1"/>
            <a:r>
              <a:rPr lang="en-US" sz="2000" dirty="0"/>
              <a:t>Deposit an amount of your choice to an account</a:t>
            </a:r>
          </a:p>
          <a:p>
            <a:pPr lvl="1"/>
            <a:r>
              <a:rPr lang="en-US" sz="2000" dirty="0"/>
              <a:t>Rerun program and make an additional deposit to the same account</a:t>
            </a:r>
          </a:p>
          <a:p>
            <a:pPr lvl="1"/>
            <a:r>
              <a:rPr lang="en-US" sz="2000" dirty="0"/>
              <a:t>It should work just fine</a:t>
            </a:r>
          </a:p>
          <a:p>
            <a:r>
              <a:rPr lang="en-US" sz="2400" dirty="0"/>
              <a:t>Modify it to support both deposit and withdraw transactions</a:t>
            </a:r>
          </a:p>
          <a:p>
            <a:pPr marL="236538" indent="-236538">
              <a:spcBef>
                <a:spcPct val="50000"/>
              </a:spcBef>
            </a:pP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RandomAccessFile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class stores binary data </a:t>
            </a:r>
          </a:p>
          <a:p>
            <a:pPr marL="236538" indent="-236538">
              <a:spcBef>
                <a:spcPct val="50000"/>
              </a:spcBef>
            </a:pP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readInt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writeInt</a:t>
            </a:r>
            <a:r>
              <a:rPr lang="en-US" sz="2400" dirty="0"/>
              <a:t> read/write integers as four-byte quantities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DFDBA-D8B7-4833-AD7D-2AECE7688B4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377364" y="304800"/>
            <a:ext cx="66330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Bank Example </a:t>
            </a:r>
            <a:r>
              <a:rPr lang="en-US" sz="32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(2 of 4) </a:t>
            </a:r>
            <a:endParaRPr lang="en-US" sz="3600" b="1" dirty="0">
              <a:solidFill>
                <a:srgbClr val="007FA3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377364" y="1306278"/>
            <a:ext cx="8316693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readDouble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writeDouble</a:t>
            </a:r>
            <a:r>
              <a:rPr lang="en-US" sz="2400" dirty="0"/>
              <a:t> use 8 bytes: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double x =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f.readDouble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f.writeDouble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(x);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To find out how many bank accounts are in the file: </a:t>
            </a:r>
          </a:p>
          <a:p>
            <a:pPr marL="236538" indent="-236538"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public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size() throws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IOException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{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return (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) (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file.length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() / RECORD_SIZE);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      // RECORD_SIZE is 12 bytes: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      // 4 bytes for the account number and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      // 8 bytes for the balance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398024" y="246434"/>
            <a:ext cx="65151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Bank Example </a:t>
            </a:r>
            <a:r>
              <a:rPr lang="en-US" sz="32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(3 of 4) </a:t>
            </a:r>
            <a:endParaRPr lang="en-US" sz="4000" b="1" dirty="0">
              <a:solidFill>
                <a:srgbClr val="007FA3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495300" y="1181097"/>
            <a:ext cx="699951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To read the </a:t>
            </a:r>
            <a:r>
              <a:rPr lang="en-US" sz="2400" i="1" dirty="0"/>
              <a:t>n</a:t>
            </a:r>
            <a:r>
              <a:rPr lang="en-US" sz="2400" baseline="30000" dirty="0"/>
              <a:t>th</a:t>
            </a:r>
            <a:r>
              <a:rPr lang="en-US" sz="2400" dirty="0"/>
              <a:t> account in the file:</a:t>
            </a:r>
          </a:p>
          <a:p>
            <a:pPr marL="693738" lvl="1" indent="-236538" algn="l">
              <a:spcBef>
                <a:spcPct val="50000"/>
              </a:spcBef>
              <a:buFontTx/>
              <a:buChar char="•"/>
            </a:pPr>
            <a:r>
              <a:rPr lang="en-US" sz="2000" dirty="0"/>
              <a:t>n is the index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public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read(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n) throws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IOException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{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		  // move file pointer to correct position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file.seek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(n * RECORD_SIZE); 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  // read in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accountNumber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accountNumber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file.readInt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();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  // read in balance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double balance =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file.readDouble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  // create a new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using this data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return new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accountNumber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, balance);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233" y="84750"/>
            <a:ext cx="1824792" cy="219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355753" y="197796"/>
            <a:ext cx="66838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Bank Example </a:t>
            </a:r>
            <a:r>
              <a:rPr lang="en-US" sz="32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(4 of 4) </a:t>
            </a:r>
            <a:endParaRPr lang="en-US" sz="4000" b="1" dirty="0">
              <a:solidFill>
                <a:srgbClr val="007FA3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355753" y="1212858"/>
            <a:ext cx="8606977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To write the </a:t>
            </a:r>
            <a:r>
              <a:rPr lang="en-US" sz="2400" i="1" dirty="0"/>
              <a:t>n</a:t>
            </a:r>
            <a:r>
              <a:rPr lang="en-US" sz="2400" baseline="30000" dirty="0"/>
              <a:t>th</a:t>
            </a:r>
            <a:r>
              <a:rPr lang="en-US" sz="2400" dirty="0"/>
              <a:t> account in the file: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public void write(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n,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account)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   throws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IOException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{ 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		  //move file pointer to correct position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file.seek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(n * RECORD_SIZE);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  // write the account number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file.writeInt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account.getAccountNumber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());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  // write the balance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file.writeDouble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6E7069"/>
                </a:solidFill>
                <a:latin typeface="Courier New" pitchFamily="49" charset="0"/>
              </a:rPr>
              <a:t>account.getBalance</a:t>
            </a: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()); </a:t>
            </a:r>
            <a:br>
              <a:rPr lang="en-US" sz="16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3"/>
          <p:cNvSpPr txBox="1">
            <a:spLocks noChangeArrowheads="1"/>
          </p:cNvSpPr>
          <p:nvPr/>
        </p:nvSpPr>
        <p:spPr bwMode="auto">
          <a:xfrm>
            <a:off x="381147" y="158886"/>
            <a:ext cx="77308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Advantage vs. Disadvantage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FA3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488860" y="917184"/>
            <a:ext cx="8207270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Binary (random access) file format for storing numbers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Advantage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numbers use a fixed amount of storage space, making it possible to change their values without affecting surrounding data 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Disadvantage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You cannot read a binary file with a text editor </a:t>
            </a:r>
          </a:p>
        </p:txBody>
      </p:sp>
    </p:spTree>
    <p:extLst>
      <p:ext uri="{BB962C8B-B14F-4D97-AF65-F5344CB8AC3E}">
        <p14:creationId xmlns:p14="http://schemas.microsoft.com/office/powerpoint/2010/main" val="231923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Additional Resources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1985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JoshDoesJava</a:t>
            </a:r>
            <a:endParaRPr lang="en-US" dirty="0"/>
          </a:p>
          <a:p>
            <a:pPr lvl="1"/>
            <a:r>
              <a:rPr lang="en-US" sz="2000" dirty="0"/>
              <a:t>Binary Files Lesson - Java</a:t>
            </a:r>
            <a:endParaRPr lang="en-US" sz="2000" dirty="0">
              <a:hlinkClick r:id="rId3"/>
            </a:endParaRPr>
          </a:p>
          <a:p>
            <a:pPr lvl="2"/>
            <a:r>
              <a:rPr lang="en-US" sz="1800" dirty="0">
                <a:hlinkClick r:id="rId3"/>
              </a:rPr>
              <a:t>https://www.youtube.com/watch?v=AIl3N_eSY8Y</a:t>
            </a:r>
            <a:endParaRPr lang="en-US" sz="1800" dirty="0"/>
          </a:p>
          <a:p>
            <a:pPr lvl="1"/>
            <a:r>
              <a:rPr lang="fr-FR" sz="2000" dirty="0" err="1"/>
              <a:t>Random</a:t>
            </a:r>
            <a:r>
              <a:rPr lang="fr-FR" sz="2000" dirty="0"/>
              <a:t> Access Files </a:t>
            </a:r>
            <a:r>
              <a:rPr lang="fr-FR" sz="2000" dirty="0" err="1"/>
              <a:t>Lesson</a:t>
            </a:r>
            <a:r>
              <a:rPr lang="fr-FR" sz="2000" dirty="0"/>
              <a:t> - Java</a:t>
            </a:r>
          </a:p>
          <a:p>
            <a:pPr lvl="2"/>
            <a:r>
              <a:rPr lang="en-US" sz="1800" dirty="0">
                <a:hlinkClick r:id="rId4"/>
              </a:rPr>
              <a:t>https://www.youtube.com/watch?v=idhFXfdp_Mw</a:t>
            </a:r>
            <a:endParaRPr lang="en-US" sz="1800" dirty="0"/>
          </a:p>
          <a:p>
            <a:r>
              <a:rPr lang="en-US" dirty="0"/>
              <a:t>Java Text File I/O Introduction</a:t>
            </a:r>
          </a:p>
          <a:p>
            <a:pPr lvl="1"/>
            <a:r>
              <a:rPr lang="en-US" sz="2000" dirty="0">
                <a:hlinkClick r:id="rId5"/>
              </a:rPr>
              <a:t>https://www.youtube.com/watch?v=yO_ctH4mEk4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613541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229313"/>
            <a:ext cx="7611836" cy="361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0" y="4043362"/>
            <a:ext cx="7720757" cy="29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1045028" y="241300"/>
            <a:ext cx="1291772" cy="33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45028" y="917349"/>
            <a:ext cx="1291772" cy="33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4228" y="4046312"/>
            <a:ext cx="1291772" cy="33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4228" y="5779635"/>
            <a:ext cx="1291772" cy="33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76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3"/>
          <p:cNvSpPr txBox="1">
            <a:spLocks noChangeArrowheads="1"/>
          </p:cNvSpPr>
          <p:nvPr/>
        </p:nvSpPr>
        <p:spPr bwMode="auto">
          <a:xfrm>
            <a:off x="421105" y="206514"/>
            <a:ext cx="678007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Object Streams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421105" y="1006928"/>
            <a:ext cx="840358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ObjectOutputStream</a:t>
            </a:r>
            <a:r>
              <a:rPr lang="en-US" sz="2400" dirty="0"/>
              <a:t> class can save an entire objects to disk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ObjectInputStream</a:t>
            </a:r>
            <a:r>
              <a:rPr lang="en-US" sz="2400" dirty="0"/>
              <a:t> class can read objects back in from disk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Objects are saved in binary format; hence, you use streams 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128" y="3777112"/>
            <a:ext cx="729932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353008" y="211494"/>
            <a:ext cx="81896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Writing </a:t>
            </a:r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BankAccount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 Object to File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531845" y="1236815"/>
            <a:ext cx="8154955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object output stream saves </a:t>
            </a:r>
            <a:r>
              <a:rPr lang="en-US" sz="2400" dirty="0">
                <a:solidFill>
                  <a:srgbClr val="7030A0"/>
                </a:solidFill>
              </a:rPr>
              <a:t>all instance </a:t>
            </a:r>
            <a:r>
              <a:rPr lang="en-US" sz="2400" dirty="0"/>
              <a:t>variables:</a:t>
            </a:r>
          </a:p>
          <a:p>
            <a:pPr lvl="1" algn="l">
              <a:spcBef>
                <a:spcPct val="50000"/>
              </a:spcBef>
            </a:pP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b = ...; </a:t>
            </a:r>
            <a:br>
              <a:rPr lang="en-US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ObjectOutputStream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out =</a:t>
            </a:r>
          </a:p>
          <a:p>
            <a:pPr lvl="1" algn="l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new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ObjectOutputStream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(new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FileOutputStream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("bank.dat"));</a:t>
            </a:r>
          </a:p>
          <a:p>
            <a:pPr lvl="1" algn="l"/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out.writeObject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(b);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283029" y="239485"/>
            <a:ext cx="86432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Reading </a:t>
            </a:r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BankAccount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(Object from File)</a:t>
            </a:r>
            <a:endParaRPr lang="en-US" sz="3600" b="1" dirty="0">
              <a:solidFill>
                <a:srgbClr val="007FA3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384628" y="1089945"/>
            <a:ext cx="8541657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readObject</a:t>
            </a:r>
            <a:r>
              <a:rPr lang="en-US" sz="2400" dirty="0"/>
              <a:t> returns an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Object</a:t>
            </a:r>
            <a:r>
              <a:rPr lang="en-US" sz="2400" dirty="0"/>
              <a:t> reference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Need to remember the types of the objects that you saved and use a cast:</a:t>
            </a:r>
          </a:p>
          <a:p>
            <a:pPr marL="693738" lvl="1" indent="-236538" algn="l">
              <a:spcBef>
                <a:spcPct val="50000"/>
              </a:spcBef>
            </a:pP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ObjectInputStream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in = new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ObjectInputStream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(new</a:t>
            </a:r>
          </a:p>
          <a:p>
            <a:pPr marL="693738" lvl="1" indent="-236538" algn="l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FileInputStream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("bank.dat"));</a:t>
            </a:r>
          </a:p>
          <a:p>
            <a:pPr marL="693738" lvl="1" indent="-236538" algn="l"/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b =(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)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in.readObject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();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readObject</a:t>
            </a:r>
            <a:r>
              <a:rPr lang="en-US" sz="2400" dirty="0"/>
              <a:t> method can throw a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ClassNotFoundException</a:t>
            </a:r>
            <a:r>
              <a:rPr lang="en-US" sz="2400" dirty="0"/>
              <a:t> </a:t>
            </a:r>
          </a:p>
          <a:p>
            <a:pPr marL="236538" indent="-236538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It is a checked exception - you must catch or declare it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76666"/>
            <a:ext cx="8229600" cy="653758"/>
          </a:xfrm>
        </p:spPr>
        <p:txBody>
          <a:bodyPr/>
          <a:lstStyle/>
          <a:p>
            <a:pPr algn="l"/>
            <a:r>
              <a:rPr lang="en-US" sz="4000" b="1" kern="1200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Activity | bank-serialize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7159" y="1025371"/>
            <a:ext cx="7205722" cy="1827558"/>
          </a:xfrm>
        </p:spPr>
        <p:txBody>
          <a:bodyPr/>
          <a:lstStyle/>
          <a:p>
            <a:r>
              <a:rPr lang="en-US" sz="2400" dirty="0"/>
              <a:t>Run provided </a:t>
            </a:r>
            <a:r>
              <a:rPr lang="en-US" sz="2400" dirty="0">
                <a:solidFill>
                  <a:srgbClr val="0070C0"/>
                </a:solidFill>
              </a:rPr>
              <a:t>bank-serialize </a:t>
            </a:r>
            <a:r>
              <a:rPr lang="en-US" sz="2400" dirty="0"/>
              <a:t>code</a:t>
            </a:r>
          </a:p>
          <a:p>
            <a:r>
              <a:rPr lang="en-US" sz="2400" dirty="0"/>
              <a:t>What did you notice and what have you learned?</a:t>
            </a:r>
          </a:p>
          <a:p>
            <a:r>
              <a:rPr lang="en-US" sz="2400" dirty="0"/>
              <a:t>Random access vs. serialized?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DDFDBA-D8B7-4833-AD7D-2AECE7688B4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505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auto">
          <a:xfrm>
            <a:off x="0" y="507996"/>
            <a:ext cx="87230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Write &amp; Read an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ArrayList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to a File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411843" y="1505838"/>
            <a:ext cx="847634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Write: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ArrayList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BankAccount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a = new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ArrayList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BankAccount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&gt;();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 Now add many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BankAccount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objects into a file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out.writeObject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(a);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Read: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ArrayList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BankAccount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a =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ArrayList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BankAccount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in.readObject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();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You are processing the entire array </a:t>
            </a:r>
          </a:p>
        </p:txBody>
      </p:sp>
    </p:spTree>
    <p:extLst>
      <p:ext uri="{BB962C8B-B14F-4D97-AF65-F5344CB8AC3E}">
        <p14:creationId xmlns:p14="http://schemas.microsoft.com/office/powerpoint/2010/main" val="3865216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434" y="1829358"/>
            <a:ext cx="6450013" cy="30464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private void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writeObject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ObjectOutputStream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s) throws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IOException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// Write out element count (size of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ArrayList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s.defaultWriteObject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// Write out array length (which holds the elements –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elementData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s.writeInt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elementData.length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//Write out all elements in the proper order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for(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i=0; i&lt;size; i++)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s.writeObject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elementData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[i]);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}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667657" y="144829"/>
            <a:ext cx="64569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Serializable</a:t>
            </a:r>
          </a:p>
        </p:txBody>
      </p:sp>
      <p:sp>
        <p:nvSpPr>
          <p:cNvPr id="74757" name="TextBox 5"/>
          <p:cNvSpPr txBox="1">
            <a:spLocks noChangeArrowheads="1"/>
          </p:cNvSpPr>
          <p:nvPr/>
        </p:nvSpPr>
        <p:spPr bwMode="auto">
          <a:xfrm>
            <a:off x="667657" y="1117498"/>
            <a:ext cx="4852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is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writeObject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for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ArrayList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class:</a:t>
            </a:r>
          </a:p>
        </p:txBody>
      </p:sp>
    </p:spTree>
    <p:extLst>
      <p:ext uri="{BB962C8B-B14F-4D97-AF65-F5344CB8AC3E}">
        <p14:creationId xmlns:p14="http://schemas.microsoft.com/office/powerpoint/2010/main" val="2015585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Box 1"/>
          <p:cNvSpPr txBox="1">
            <a:spLocks noChangeArrowheads="1"/>
          </p:cNvSpPr>
          <p:nvPr/>
        </p:nvSpPr>
        <p:spPr bwMode="auto">
          <a:xfrm>
            <a:off x="457200" y="838200"/>
            <a:ext cx="8305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You have created an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ArrayList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called names whose elements are of type String.  Write names to a binary file using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ObjectOutputStream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484313"/>
            <a:ext cx="7772400" cy="2246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ObjectOutputStream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= new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ObjectOutputStream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(new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FileOutputStream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(“names.dat”);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oos.writeObject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(names);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catch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IOException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}</a:t>
            </a:r>
          </a:p>
        </p:txBody>
      </p:sp>
      <p:sp>
        <p:nvSpPr>
          <p:cNvPr id="75780" name="TextBox 3"/>
          <p:cNvSpPr txBox="1">
            <a:spLocks noChangeArrowheads="1"/>
          </p:cNvSpPr>
          <p:nvPr/>
        </p:nvSpPr>
        <p:spPr bwMode="auto">
          <a:xfrm>
            <a:off x="457200" y="3946525"/>
            <a:ext cx="434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Read from the file back into an ArrayList: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4343400"/>
            <a:ext cx="7924800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ObjectInputStream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= new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ObjectInputStream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(new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FileInputStream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(“names.dat”);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names =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ArrayList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&lt;String&gt;)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ois.readObject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catch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IOException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67657" y="144829"/>
            <a:ext cx="64569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Serializable</a:t>
            </a:r>
          </a:p>
        </p:txBody>
      </p:sp>
    </p:spTree>
    <p:extLst>
      <p:ext uri="{BB962C8B-B14F-4D97-AF65-F5344CB8AC3E}">
        <p14:creationId xmlns:p14="http://schemas.microsoft.com/office/powerpoint/2010/main" val="2302542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368133" y="0"/>
            <a:ext cx="71885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Serializable | Serialization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550506" y="900327"/>
            <a:ext cx="8303206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Process of saving objects to a stream 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Objects that are written to an object stream must implements the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Serializable</a:t>
            </a:r>
            <a:r>
              <a:rPr lang="en-US" sz="2000" dirty="0">
                <a:solidFill>
                  <a:srgbClr val="6E7069"/>
                </a:solidFill>
              </a:rPr>
              <a:t> </a:t>
            </a:r>
            <a:r>
              <a:rPr lang="en-US" sz="2000" dirty="0"/>
              <a:t>interface: </a:t>
            </a:r>
          </a:p>
          <a:p>
            <a:pPr marL="693738" lvl="1" indent="-236538" algn="l">
              <a:spcBef>
                <a:spcPts val="12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/>
              <a:t> 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class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BankAccount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implements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</a:rPr>
              <a:t>Serializable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</a:rPr>
              <a:t> 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{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</a:rPr>
              <a:t> 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   ... </a:t>
            </a:r>
            <a:br>
              <a:rPr lang="en-US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6E7069"/>
                </a:solidFill>
              </a:rPr>
              <a:t> 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} </a:t>
            </a:r>
          </a:p>
          <a:p>
            <a:pPr marL="800100" lvl="1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E7069"/>
                </a:solidFill>
                <a:latin typeface="Courier New" pitchFamily="49" charset="0"/>
              </a:rPr>
              <a:t>Serializable</a:t>
            </a:r>
            <a:r>
              <a:rPr lang="en-US" dirty="0"/>
              <a:t> interface has no methods </a:t>
            </a:r>
          </a:p>
          <a:p>
            <a:pPr marL="800100" lvl="1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charset="0"/>
              <a:buChar char="•"/>
            </a:pPr>
            <a:r>
              <a:rPr lang="en-US" sz="2000" dirty="0"/>
              <a:t>All Collection classes in the Java Collections Framework implement the Serializable Interface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dirty="0"/>
              <a:t>Provides information to the Java virtual machine about sending instances of the class to/from a stream (a sequence of bytes)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dirty="0"/>
              <a:t>Any class that implements Serializable will be able to copy any object of the class to an output stream – that is to “serialize” the elements in the object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dirty="0"/>
              <a:t>“Deserialization” reconstructs the original object from a stream</a:t>
            </a:r>
          </a:p>
          <a:p>
            <a:pPr marL="742950" lvl="1" indent="-285750" algn="l">
              <a:buFont typeface="Arial" charset="0"/>
              <a:buChar char="•"/>
            </a:pPr>
            <a:r>
              <a:rPr lang="en-US" dirty="0"/>
              <a:t>Provides a </a:t>
            </a:r>
            <a:r>
              <a:rPr lang="en-US" dirty="0" err="1"/>
              <a:t>writeObject</a:t>
            </a:r>
            <a:r>
              <a:rPr lang="en-US" dirty="0"/>
              <a:t> method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685022" y="979707"/>
            <a:ext cx="749792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Why is it easier to save an object with an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ObjectOutputStream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than a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RandomAccessFile</a:t>
            </a:r>
            <a:r>
              <a:rPr lang="en-US" sz="2400" dirty="0"/>
              <a:t>? </a:t>
            </a:r>
          </a:p>
          <a:p>
            <a:pPr marL="800100" lvl="1" indent="-3429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You can save the entire object with a single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writeObject</a:t>
            </a:r>
            <a:r>
              <a:rPr lang="en-US" sz="2000" dirty="0"/>
              <a:t> call. With a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RandomAccessFile</a:t>
            </a:r>
            <a:r>
              <a:rPr lang="en-US" sz="2000" dirty="0"/>
              <a:t>, you have to save each instance variable separately</a:t>
            </a:r>
            <a:endParaRPr lang="en-US" sz="1600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1047" y="155510"/>
            <a:ext cx="64933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Serializable</a:t>
            </a:r>
          </a:p>
        </p:txBody>
      </p:sp>
    </p:spTree>
    <p:extLst>
      <p:ext uri="{BB962C8B-B14F-4D97-AF65-F5344CB8AC3E}">
        <p14:creationId xmlns:p14="http://schemas.microsoft.com/office/powerpoint/2010/main" val="192441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488496" y="114300"/>
            <a:ext cx="79125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File </a:t>
            </a:r>
            <a:r>
              <a:rPr lang="en-US" sz="2400" dirty="0"/>
              <a:t>(Human-Readable, ASCII)</a:t>
            </a:r>
            <a:endParaRPr lang="en-US" sz="3200" b="1" dirty="0">
              <a:solidFill>
                <a:srgbClr val="007FA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88496" y="1057728"/>
            <a:ext cx="8403772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Sequence of </a:t>
            </a:r>
            <a:r>
              <a:rPr lang="en-US" sz="2400" dirty="0">
                <a:solidFill>
                  <a:srgbClr val="7030A0"/>
                </a:solidFill>
              </a:rPr>
              <a:t>characters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i="1" dirty="0">
                <a:solidFill>
                  <a:srgbClr val="7030A0"/>
                </a:solidFill>
              </a:rPr>
              <a:t>12345 </a:t>
            </a:r>
            <a:r>
              <a:rPr lang="en-US" sz="2000" i="1" dirty="0"/>
              <a:t>stored as ASCII characters 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</a:rPr>
              <a:t>'1' '2' '3' '4' '5' </a:t>
            </a:r>
          </a:p>
          <a:p>
            <a:pPr marL="236538" indent="-236538" algn="l">
              <a:spcBef>
                <a:spcPts val="600"/>
              </a:spcBef>
              <a:buFontTx/>
              <a:buChar char="•"/>
            </a:pPr>
            <a:r>
              <a:rPr lang="en-US" sz="2400" dirty="0"/>
              <a:t>Use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Reader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Writer</a:t>
            </a:r>
            <a:r>
              <a:rPr lang="en-US" sz="2400" dirty="0"/>
              <a:t> and their subclasses to process input and output </a:t>
            </a:r>
          </a:p>
          <a:p>
            <a:pPr marL="693738" lvl="1" indent="-236538" algn="l">
              <a:spcBef>
                <a:spcPts val="600"/>
              </a:spcBef>
              <a:buFontTx/>
              <a:buChar char="•"/>
            </a:pP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Reader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Writer</a:t>
            </a:r>
            <a:r>
              <a:rPr lang="en-US" sz="2000" dirty="0"/>
              <a:t> classes are responsible for </a:t>
            </a:r>
            <a:r>
              <a:rPr lang="en-US" sz="2000" b="1" dirty="0">
                <a:solidFill>
                  <a:srgbClr val="7030A0"/>
                </a:solidFill>
              </a:rPr>
              <a:t>converting</a:t>
            </a:r>
            <a:r>
              <a:rPr lang="en-US" sz="2000" dirty="0"/>
              <a:t> between bytes and characters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59" y="3751186"/>
            <a:ext cx="3310277" cy="266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457200" y="118188"/>
            <a:ext cx="644434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Serializable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715" y="929951"/>
            <a:ext cx="8153400" cy="2000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 make your own classes serializable: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Implement Serializable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Don’t need to define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writeObject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readObject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methods If all that is saved is fields 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Otherwise, must define these methods (such as traversing a tree)</a:t>
            </a:r>
          </a:p>
        </p:txBody>
      </p:sp>
    </p:spTree>
    <p:extLst>
      <p:ext uri="{BB962C8B-B14F-4D97-AF65-F5344CB8AC3E}">
        <p14:creationId xmlns:p14="http://schemas.microsoft.com/office/powerpoint/2010/main" val="2861662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573282" y="210456"/>
            <a:ext cx="66706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Serializing a Binary Tree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432050"/>
            <a:ext cx="4498975" cy="3587750"/>
            <a:chOff x="2362200" y="3048000"/>
            <a:chExt cx="4498975" cy="3587750"/>
          </a:xfrm>
        </p:grpSpPr>
        <p:sp>
          <p:nvSpPr>
            <p:cNvPr id="82950" name="Rectangle 10"/>
            <p:cNvSpPr>
              <a:spLocks noChangeArrowheads="1"/>
            </p:cNvSpPr>
            <p:nvPr/>
          </p:nvSpPr>
          <p:spPr bwMode="auto">
            <a:xfrm>
              <a:off x="2362200" y="51816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1" name="Rectangle 6"/>
            <p:cNvSpPr>
              <a:spLocks noChangeArrowheads="1"/>
            </p:cNvSpPr>
            <p:nvPr/>
          </p:nvSpPr>
          <p:spPr bwMode="auto">
            <a:xfrm>
              <a:off x="4295775" y="3048000"/>
              <a:ext cx="657225" cy="5095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2" name="Rectangle 7"/>
            <p:cNvSpPr>
              <a:spLocks noChangeArrowheads="1"/>
            </p:cNvSpPr>
            <p:nvPr/>
          </p:nvSpPr>
          <p:spPr bwMode="auto">
            <a:xfrm>
              <a:off x="3124200" y="4105275"/>
              <a:ext cx="673100" cy="519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3" name="Rectangle 8"/>
            <p:cNvSpPr>
              <a:spLocks noChangeArrowheads="1"/>
            </p:cNvSpPr>
            <p:nvPr/>
          </p:nvSpPr>
          <p:spPr bwMode="auto">
            <a:xfrm>
              <a:off x="5235575" y="4097338"/>
              <a:ext cx="631825" cy="5270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4" name="Rectangle 10"/>
            <p:cNvSpPr>
              <a:spLocks noChangeArrowheads="1"/>
            </p:cNvSpPr>
            <p:nvPr/>
          </p:nvSpPr>
          <p:spPr bwMode="auto">
            <a:xfrm>
              <a:off x="3921125" y="5132388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5" name="Rectangle 11"/>
            <p:cNvSpPr>
              <a:spLocks noChangeArrowheads="1"/>
            </p:cNvSpPr>
            <p:nvPr/>
          </p:nvSpPr>
          <p:spPr bwMode="auto">
            <a:xfrm>
              <a:off x="4419600" y="3086100"/>
              <a:ext cx="4000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 flipH="1" flipV="1">
              <a:off x="4724400" y="3581400"/>
              <a:ext cx="8382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7" name="Line 13"/>
            <p:cNvSpPr>
              <a:spLocks noChangeShapeType="1"/>
            </p:cNvSpPr>
            <p:nvPr/>
          </p:nvSpPr>
          <p:spPr bwMode="auto">
            <a:xfrm flipH="1" flipV="1">
              <a:off x="3581400" y="4648200"/>
              <a:ext cx="609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8" name="Line 14"/>
            <p:cNvSpPr>
              <a:spLocks noChangeShapeType="1"/>
            </p:cNvSpPr>
            <p:nvPr/>
          </p:nvSpPr>
          <p:spPr bwMode="auto">
            <a:xfrm flipV="1">
              <a:off x="2667000" y="4648200"/>
              <a:ext cx="609600" cy="579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9" name="Line 15"/>
            <p:cNvSpPr>
              <a:spLocks noChangeShapeType="1"/>
            </p:cNvSpPr>
            <p:nvPr/>
          </p:nvSpPr>
          <p:spPr bwMode="auto">
            <a:xfrm flipV="1">
              <a:off x="3581400" y="3581400"/>
              <a:ext cx="914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>
              <a:off x="3276600" y="4111625"/>
              <a:ext cx="387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B</a:t>
              </a:r>
            </a:p>
          </p:txBody>
        </p:sp>
        <p:sp>
          <p:nvSpPr>
            <p:cNvPr id="82961" name="Rectangle 18"/>
            <p:cNvSpPr>
              <a:spLocks noChangeArrowheads="1"/>
            </p:cNvSpPr>
            <p:nvPr/>
          </p:nvSpPr>
          <p:spPr bwMode="auto">
            <a:xfrm>
              <a:off x="5334000" y="4089400"/>
              <a:ext cx="3762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C</a:t>
              </a:r>
            </a:p>
          </p:txBody>
        </p:sp>
        <p:sp>
          <p:nvSpPr>
            <p:cNvPr id="82962" name="Rectangle 19"/>
            <p:cNvSpPr>
              <a:spLocks noChangeArrowheads="1"/>
            </p:cNvSpPr>
            <p:nvPr/>
          </p:nvSpPr>
          <p:spPr bwMode="auto">
            <a:xfrm>
              <a:off x="3944938" y="5156200"/>
              <a:ext cx="3603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E</a:t>
              </a:r>
            </a:p>
          </p:txBody>
        </p:sp>
        <p:sp>
          <p:nvSpPr>
            <p:cNvPr id="82963" name="Rectangle 17"/>
            <p:cNvSpPr>
              <a:spLocks noChangeArrowheads="1"/>
            </p:cNvSpPr>
            <p:nvPr/>
          </p:nvSpPr>
          <p:spPr bwMode="auto">
            <a:xfrm>
              <a:off x="2438400" y="5183188"/>
              <a:ext cx="4127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D</a:t>
              </a:r>
            </a:p>
          </p:txBody>
        </p:sp>
        <p:sp>
          <p:nvSpPr>
            <p:cNvPr id="82964" name="Rectangle 10"/>
            <p:cNvSpPr>
              <a:spLocks noChangeArrowheads="1"/>
            </p:cNvSpPr>
            <p:nvPr/>
          </p:nvSpPr>
          <p:spPr bwMode="auto">
            <a:xfrm>
              <a:off x="6248400" y="51054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5" name="Rectangle 10"/>
            <p:cNvSpPr>
              <a:spLocks noChangeArrowheads="1"/>
            </p:cNvSpPr>
            <p:nvPr/>
          </p:nvSpPr>
          <p:spPr bwMode="auto">
            <a:xfrm>
              <a:off x="3276600" y="60960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" name="Straight Arrow Connector 23"/>
            <p:cNvCxnSpPr>
              <a:stCxn id="82962" idx="2"/>
              <a:endCxn id="82965" idx="0"/>
            </p:cNvCxnSpPr>
            <p:nvPr/>
          </p:nvCxnSpPr>
          <p:spPr>
            <a:xfrm flipH="1">
              <a:off x="3582988" y="5680075"/>
              <a:ext cx="542925" cy="4159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2964" idx="0"/>
            </p:cNvCxnSpPr>
            <p:nvPr/>
          </p:nvCxnSpPr>
          <p:spPr>
            <a:xfrm>
              <a:off x="5715000" y="4648200"/>
              <a:ext cx="839788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68" name="Rectangle 18"/>
            <p:cNvSpPr>
              <a:spLocks noChangeArrowheads="1"/>
            </p:cNvSpPr>
            <p:nvPr/>
          </p:nvSpPr>
          <p:spPr bwMode="auto">
            <a:xfrm>
              <a:off x="6400800" y="5105400"/>
              <a:ext cx="35105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F</a:t>
              </a:r>
            </a:p>
          </p:txBody>
        </p:sp>
        <p:sp>
          <p:nvSpPr>
            <p:cNvPr id="82969" name="Rectangle 18"/>
            <p:cNvSpPr>
              <a:spLocks noChangeArrowheads="1"/>
            </p:cNvSpPr>
            <p:nvPr/>
          </p:nvSpPr>
          <p:spPr bwMode="auto">
            <a:xfrm>
              <a:off x="3352800" y="6096000"/>
              <a:ext cx="41517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G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3289" y="1093037"/>
            <a:ext cx="6670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How do you save the tree object (to a file)?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More importantly, how do you </a:t>
            </a:r>
            <a:r>
              <a:rPr lang="en-US" sz="2400" dirty="0" err="1">
                <a:solidFill>
                  <a:srgbClr val="7030A0"/>
                </a:solidFill>
              </a:rPr>
              <a:t>deserialize</a:t>
            </a:r>
            <a:r>
              <a:rPr lang="en-US" sz="2400" dirty="0">
                <a:solidFill>
                  <a:srgbClr val="7030A0"/>
                </a:solidFill>
              </a:rPr>
              <a:t> it?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ChangeArrowheads="1"/>
          </p:cNvSpPr>
          <p:nvPr/>
        </p:nvSpPr>
        <p:spPr bwMode="auto">
          <a:xfrm>
            <a:off x="457200" y="914400"/>
            <a:ext cx="74924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Try it – Print out nodes, in order that they would appear in a </a:t>
            </a:r>
            <a:r>
              <a:rPr lang="en-US" sz="2400" dirty="0">
                <a:solidFill>
                  <a:srgbClr val="0070C0"/>
                </a:solidFill>
              </a:rPr>
              <a:t>pre-order</a:t>
            </a:r>
            <a:r>
              <a:rPr lang="en-US" sz="2400" dirty="0"/>
              <a:t> traversal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Why doesn’t this work?</a:t>
            </a:r>
          </a:p>
        </p:txBody>
      </p:sp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457619" y="117562"/>
            <a:ext cx="81215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Serializing a Binary Tree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687286" y="2312259"/>
            <a:ext cx="4386943" cy="3380970"/>
            <a:chOff x="2362200" y="3048000"/>
            <a:chExt cx="4498975" cy="3587750"/>
          </a:xfrm>
        </p:grpSpPr>
        <p:sp>
          <p:nvSpPr>
            <p:cNvPr id="82950" name="Rectangle 10"/>
            <p:cNvSpPr>
              <a:spLocks noChangeArrowheads="1"/>
            </p:cNvSpPr>
            <p:nvPr/>
          </p:nvSpPr>
          <p:spPr bwMode="auto">
            <a:xfrm>
              <a:off x="2362200" y="51816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1" name="Rectangle 6"/>
            <p:cNvSpPr>
              <a:spLocks noChangeArrowheads="1"/>
            </p:cNvSpPr>
            <p:nvPr/>
          </p:nvSpPr>
          <p:spPr bwMode="auto">
            <a:xfrm>
              <a:off x="4295775" y="3048000"/>
              <a:ext cx="657225" cy="5095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2" name="Rectangle 7"/>
            <p:cNvSpPr>
              <a:spLocks noChangeArrowheads="1"/>
            </p:cNvSpPr>
            <p:nvPr/>
          </p:nvSpPr>
          <p:spPr bwMode="auto">
            <a:xfrm>
              <a:off x="3124200" y="4105275"/>
              <a:ext cx="673100" cy="519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3" name="Rectangle 8"/>
            <p:cNvSpPr>
              <a:spLocks noChangeArrowheads="1"/>
            </p:cNvSpPr>
            <p:nvPr/>
          </p:nvSpPr>
          <p:spPr bwMode="auto">
            <a:xfrm>
              <a:off x="5235575" y="4097338"/>
              <a:ext cx="631825" cy="5270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4" name="Rectangle 10"/>
            <p:cNvSpPr>
              <a:spLocks noChangeArrowheads="1"/>
            </p:cNvSpPr>
            <p:nvPr/>
          </p:nvSpPr>
          <p:spPr bwMode="auto">
            <a:xfrm>
              <a:off x="3921125" y="5132388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5" name="Rectangle 11"/>
            <p:cNvSpPr>
              <a:spLocks noChangeArrowheads="1"/>
            </p:cNvSpPr>
            <p:nvPr/>
          </p:nvSpPr>
          <p:spPr bwMode="auto">
            <a:xfrm>
              <a:off x="4419600" y="3086100"/>
              <a:ext cx="4000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 dirty="0">
                  <a:latin typeface="Courier New" pitchFamily="49" charset="0"/>
                </a:rPr>
                <a:t>A</a:t>
              </a:r>
            </a:p>
          </p:txBody>
        </p:sp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 flipH="1" flipV="1">
              <a:off x="4724400" y="3581400"/>
              <a:ext cx="8382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7" name="Line 13"/>
            <p:cNvSpPr>
              <a:spLocks noChangeShapeType="1"/>
            </p:cNvSpPr>
            <p:nvPr/>
          </p:nvSpPr>
          <p:spPr bwMode="auto">
            <a:xfrm flipH="1" flipV="1">
              <a:off x="3581400" y="4648200"/>
              <a:ext cx="609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8" name="Line 14"/>
            <p:cNvSpPr>
              <a:spLocks noChangeShapeType="1"/>
            </p:cNvSpPr>
            <p:nvPr/>
          </p:nvSpPr>
          <p:spPr bwMode="auto">
            <a:xfrm flipV="1">
              <a:off x="2667000" y="4648200"/>
              <a:ext cx="609600" cy="579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9" name="Line 15"/>
            <p:cNvSpPr>
              <a:spLocks noChangeShapeType="1"/>
            </p:cNvSpPr>
            <p:nvPr/>
          </p:nvSpPr>
          <p:spPr bwMode="auto">
            <a:xfrm flipV="1">
              <a:off x="3581400" y="3581400"/>
              <a:ext cx="914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>
              <a:off x="3276600" y="4111625"/>
              <a:ext cx="387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B</a:t>
              </a:r>
            </a:p>
          </p:txBody>
        </p:sp>
        <p:sp>
          <p:nvSpPr>
            <p:cNvPr id="82961" name="Rectangle 18"/>
            <p:cNvSpPr>
              <a:spLocks noChangeArrowheads="1"/>
            </p:cNvSpPr>
            <p:nvPr/>
          </p:nvSpPr>
          <p:spPr bwMode="auto">
            <a:xfrm>
              <a:off x="5334000" y="4089400"/>
              <a:ext cx="3762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C</a:t>
              </a:r>
            </a:p>
          </p:txBody>
        </p:sp>
        <p:sp>
          <p:nvSpPr>
            <p:cNvPr id="82962" name="Rectangle 19"/>
            <p:cNvSpPr>
              <a:spLocks noChangeArrowheads="1"/>
            </p:cNvSpPr>
            <p:nvPr/>
          </p:nvSpPr>
          <p:spPr bwMode="auto">
            <a:xfrm>
              <a:off x="3944938" y="5156200"/>
              <a:ext cx="3603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E</a:t>
              </a:r>
            </a:p>
          </p:txBody>
        </p:sp>
        <p:sp>
          <p:nvSpPr>
            <p:cNvPr id="82963" name="Rectangle 17"/>
            <p:cNvSpPr>
              <a:spLocks noChangeArrowheads="1"/>
            </p:cNvSpPr>
            <p:nvPr/>
          </p:nvSpPr>
          <p:spPr bwMode="auto">
            <a:xfrm>
              <a:off x="2438400" y="5183188"/>
              <a:ext cx="4127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D</a:t>
              </a:r>
            </a:p>
          </p:txBody>
        </p:sp>
        <p:sp>
          <p:nvSpPr>
            <p:cNvPr id="82964" name="Rectangle 10"/>
            <p:cNvSpPr>
              <a:spLocks noChangeArrowheads="1"/>
            </p:cNvSpPr>
            <p:nvPr/>
          </p:nvSpPr>
          <p:spPr bwMode="auto">
            <a:xfrm>
              <a:off x="6248400" y="51054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5" name="Rectangle 10"/>
            <p:cNvSpPr>
              <a:spLocks noChangeArrowheads="1"/>
            </p:cNvSpPr>
            <p:nvPr/>
          </p:nvSpPr>
          <p:spPr bwMode="auto">
            <a:xfrm>
              <a:off x="3276600" y="60960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" name="Straight Arrow Connector 23"/>
            <p:cNvCxnSpPr>
              <a:stCxn id="82962" idx="2"/>
              <a:endCxn id="82965" idx="0"/>
            </p:cNvCxnSpPr>
            <p:nvPr/>
          </p:nvCxnSpPr>
          <p:spPr>
            <a:xfrm flipH="1">
              <a:off x="3582988" y="5680075"/>
              <a:ext cx="542925" cy="4159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2964" idx="0"/>
            </p:cNvCxnSpPr>
            <p:nvPr/>
          </p:nvCxnSpPr>
          <p:spPr>
            <a:xfrm>
              <a:off x="5715000" y="4648200"/>
              <a:ext cx="839788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68" name="Rectangle 18"/>
            <p:cNvSpPr>
              <a:spLocks noChangeArrowheads="1"/>
            </p:cNvSpPr>
            <p:nvPr/>
          </p:nvSpPr>
          <p:spPr bwMode="auto">
            <a:xfrm>
              <a:off x="6400800" y="5105400"/>
              <a:ext cx="35105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F</a:t>
              </a:r>
            </a:p>
          </p:txBody>
        </p:sp>
        <p:sp>
          <p:nvSpPr>
            <p:cNvPr id="82969" name="Rectangle 18"/>
            <p:cNvSpPr>
              <a:spLocks noChangeArrowheads="1"/>
            </p:cNvSpPr>
            <p:nvPr/>
          </p:nvSpPr>
          <p:spPr bwMode="auto">
            <a:xfrm>
              <a:off x="3352800" y="6096000"/>
              <a:ext cx="41517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G</a:t>
              </a:r>
            </a:p>
          </p:txBody>
        </p:sp>
      </p:grpSp>
      <p:sp>
        <p:nvSpPr>
          <p:cNvPr id="82949" name="TextBox 30"/>
          <p:cNvSpPr txBox="1">
            <a:spLocks noChangeArrowheads="1"/>
          </p:cNvSpPr>
          <p:nvPr/>
        </p:nvSpPr>
        <p:spPr bwMode="auto">
          <a:xfrm>
            <a:off x="2971800" y="6208712"/>
            <a:ext cx="2754086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  B  D E G C 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8884" y="5678256"/>
            <a:ext cx="1899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We will </a:t>
            </a:r>
            <a:r>
              <a:rPr lang="en-US" dirty="0">
                <a:solidFill>
                  <a:srgbClr val="CC3300"/>
                </a:solidFill>
              </a:rPr>
              <a:t>NOT</a:t>
            </a:r>
            <a:r>
              <a:rPr lang="en-US" dirty="0">
                <a:solidFill>
                  <a:srgbClr val="0070C0"/>
                </a:solidFill>
              </a:rPr>
              <a:t> be able to recreate the above tree, in reversed</a:t>
            </a:r>
          </a:p>
        </p:txBody>
      </p:sp>
      <p:sp>
        <p:nvSpPr>
          <p:cNvPr id="4" name="Right Arrow 3"/>
          <p:cNvSpPr/>
          <p:nvPr/>
        </p:nvSpPr>
        <p:spPr>
          <a:xfrm rot="10800000">
            <a:off x="5796476" y="6338751"/>
            <a:ext cx="604157" cy="263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ChangeArrowheads="1"/>
          </p:cNvSpPr>
          <p:nvPr/>
        </p:nvSpPr>
        <p:spPr bwMode="auto">
          <a:xfrm>
            <a:off x="303645" y="1010080"/>
            <a:ext cx="8534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Why not?  because we don’t know when we’ve hit a null pointer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We need to store null pointers as well</a:t>
            </a:r>
          </a:p>
        </p:txBody>
      </p:sp>
      <p:sp>
        <p:nvSpPr>
          <p:cNvPr id="83971" name="TextBox 2"/>
          <p:cNvSpPr txBox="1">
            <a:spLocks noChangeArrowheads="1"/>
          </p:cNvSpPr>
          <p:nvPr/>
        </p:nvSpPr>
        <p:spPr bwMode="auto">
          <a:xfrm>
            <a:off x="303645" y="149794"/>
            <a:ext cx="78176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Serializing a Binary Tree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432050"/>
            <a:ext cx="4498975" cy="3587750"/>
            <a:chOff x="2362200" y="3048000"/>
            <a:chExt cx="4498975" cy="3587750"/>
          </a:xfrm>
        </p:grpSpPr>
        <p:sp>
          <p:nvSpPr>
            <p:cNvPr id="83974" name="Rectangle 10"/>
            <p:cNvSpPr>
              <a:spLocks noChangeArrowheads="1"/>
            </p:cNvSpPr>
            <p:nvPr/>
          </p:nvSpPr>
          <p:spPr bwMode="auto">
            <a:xfrm>
              <a:off x="2362200" y="51816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5" name="Rectangle 6"/>
            <p:cNvSpPr>
              <a:spLocks noChangeArrowheads="1"/>
            </p:cNvSpPr>
            <p:nvPr/>
          </p:nvSpPr>
          <p:spPr bwMode="auto">
            <a:xfrm>
              <a:off x="4295775" y="3048000"/>
              <a:ext cx="657225" cy="5095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6" name="Rectangle 7"/>
            <p:cNvSpPr>
              <a:spLocks noChangeArrowheads="1"/>
            </p:cNvSpPr>
            <p:nvPr/>
          </p:nvSpPr>
          <p:spPr bwMode="auto">
            <a:xfrm>
              <a:off x="3124200" y="4105275"/>
              <a:ext cx="673100" cy="519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7" name="Rectangle 8"/>
            <p:cNvSpPr>
              <a:spLocks noChangeArrowheads="1"/>
            </p:cNvSpPr>
            <p:nvPr/>
          </p:nvSpPr>
          <p:spPr bwMode="auto">
            <a:xfrm>
              <a:off x="5235575" y="4097338"/>
              <a:ext cx="631825" cy="5270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8" name="Rectangle 10"/>
            <p:cNvSpPr>
              <a:spLocks noChangeArrowheads="1"/>
            </p:cNvSpPr>
            <p:nvPr/>
          </p:nvSpPr>
          <p:spPr bwMode="auto">
            <a:xfrm>
              <a:off x="3921125" y="5132388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4419600" y="3086100"/>
              <a:ext cx="4000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83980" name="Line 12"/>
            <p:cNvSpPr>
              <a:spLocks noChangeShapeType="1"/>
            </p:cNvSpPr>
            <p:nvPr/>
          </p:nvSpPr>
          <p:spPr bwMode="auto">
            <a:xfrm flipH="1" flipV="1">
              <a:off x="4724400" y="3581400"/>
              <a:ext cx="8382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1" name="Line 13"/>
            <p:cNvSpPr>
              <a:spLocks noChangeShapeType="1"/>
            </p:cNvSpPr>
            <p:nvPr/>
          </p:nvSpPr>
          <p:spPr bwMode="auto">
            <a:xfrm flipH="1" flipV="1">
              <a:off x="3581400" y="4648200"/>
              <a:ext cx="6096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2" name="Line 14"/>
            <p:cNvSpPr>
              <a:spLocks noChangeShapeType="1"/>
            </p:cNvSpPr>
            <p:nvPr/>
          </p:nvSpPr>
          <p:spPr bwMode="auto">
            <a:xfrm flipV="1">
              <a:off x="2667000" y="4648200"/>
              <a:ext cx="609600" cy="579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 flipV="1">
              <a:off x="3581400" y="3581400"/>
              <a:ext cx="914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4" name="Rectangle 16"/>
            <p:cNvSpPr>
              <a:spLocks noChangeArrowheads="1"/>
            </p:cNvSpPr>
            <p:nvPr/>
          </p:nvSpPr>
          <p:spPr bwMode="auto">
            <a:xfrm>
              <a:off x="3276600" y="4111625"/>
              <a:ext cx="387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B</a:t>
              </a:r>
            </a:p>
          </p:txBody>
        </p:sp>
        <p:sp>
          <p:nvSpPr>
            <p:cNvPr id="83985" name="Rectangle 18"/>
            <p:cNvSpPr>
              <a:spLocks noChangeArrowheads="1"/>
            </p:cNvSpPr>
            <p:nvPr/>
          </p:nvSpPr>
          <p:spPr bwMode="auto">
            <a:xfrm>
              <a:off x="5334000" y="4089400"/>
              <a:ext cx="3762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C</a:t>
              </a:r>
            </a:p>
          </p:txBody>
        </p:sp>
        <p:sp>
          <p:nvSpPr>
            <p:cNvPr id="83986" name="Rectangle 19"/>
            <p:cNvSpPr>
              <a:spLocks noChangeArrowheads="1"/>
            </p:cNvSpPr>
            <p:nvPr/>
          </p:nvSpPr>
          <p:spPr bwMode="auto">
            <a:xfrm>
              <a:off x="3944938" y="5156200"/>
              <a:ext cx="3603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E</a:t>
              </a:r>
            </a:p>
          </p:txBody>
        </p:sp>
        <p:sp>
          <p:nvSpPr>
            <p:cNvPr id="83987" name="Rectangle 17"/>
            <p:cNvSpPr>
              <a:spLocks noChangeArrowheads="1"/>
            </p:cNvSpPr>
            <p:nvPr/>
          </p:nvSpPr>
          <p:spPr bwMode="auto">
            <a:xfrm>
              <a:off x="2438400" y="5183188"/>
              <a:ext cx="4127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D</a:t>
              </a:r>
            </a:p>
          </p:txBody>
        </p:sp>
        <p:sp>
          <p:nvSpPr>
            <p:cNvPr id="83988" name="Rectangle 10"/>
            <p:cNvSpPr>
              <a:spLocks noChangeArrowheads="1"/>
            </p:cNvSpPr>
            <p:nvPr/>
          </p:nvSpPr>
          <p:spPr bwMode="auto">
            <a:xfrm>
              <a:off x="6248400" y="51054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9" name="Rectangle 10"/>
            <p:cNvSpPr>
              <a:spLocks noChangeArrowheads="1"/>
            </p:cNvSpPr>
            <p:nvPr/>
          </p:nvSpPr>
          <p:spPr bwMode="auto">
            <a:xfrm>
              <a:off x="3276600" y="60960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" name="Straight Arrow Connector 23"/>
            <p:cNvCxnSpPr>
              <a:stCxn id="83986" idx="2"/>
              <a:endCxn id="83989" idx="0"/>
            </p:cNvCxnSpPr>
            <p:nvPr/>
          </p:nvCxnSpPr>
          <p:spPr>
            <a:xfrm flipH="1">
              <a:off x="3582988" y="5680075"/>
              <a:ext cx="542925" cy="4159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988" idx="0"/>
            </p:cNvCxnSpPr>
            <p:nvPr/>
          </p:nvCxnSpPr>
          <p:spPr>
            <a:xfrm>
              <a:off x="5715000" y="4648200"/>
              <a:ext cx="839788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92" name="Rectangle 18"/>
            <p:cNvSpPr>
              <a:spLocks noChangeArrowheads="1"/>
            </p:cNvSpPr>
            <p:nvPr/>
          </p:nvSpPr>
          <p:spPr bwMode="auto">
            <a:xfrm>
              <a:off x="6400800" y="5105400"/>
              <a:ext cx="35105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F</a:t>
              </a:r>
            </a:p>
          </p:txBody>
        </p:sp>
        <p:sp>
          <p:nvSpPr>
            <p:cNvPr id="83993" name="Rectangle 18"/>
            <p:cNvSpPr>
              <a:spLocks noChangeArrowheads="1"/>
            </p:cNvSpPr>
            <p:nvPr/>
          </p:nvSpPr>
          <p:spPr bwMode="auto">
            <a:xfrm>
              <a:off x="3352800" y="6096000"/>
              <a:ext cx="41517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G</a:t>
              </a:r>
            </a:p>
          </p:txBody>
        </p:sp>
      </p:grpSp>
      <p:sp>
        <p:nvSpPr>
          <p:cNvPr id="83973" name="TextBox 30"/>
          <p:cNvSpPr txBox="1">
            <a:spLocks noChangeArrowheads="1"/>
          </p:cNvSpPr>
          <p:nvPr/>
        </p:nvSpPr>
        <p:spPr bwMode="auto">
          <a:xfrm>
            <a:off x="2300020" y="6172200"/>
            <a:ext cx="45416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  B  D / /E G / / / C / F / /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Box 2"/>
          <p:cNvSpPr txBox="1">
            <a:spLocks noChangeArrowheads="1"/>
          </p:cNvSpPr>
          <p:nvPr/>
        </p:nvSpPr>
        <p:spPr bwMode="auto">
          <a:xfrm>
            <a:off x="598713" y="152400"/>
            <a:ext cx="71410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Serializing a Binary Tree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2513" y="990599"/>
            <a:ext cx="8117633" cy="1073150"/>
            <a:chOff x="480" y="1680"/>
            <a:chExt cx="4922" cy="676"/>
          </a:xfrm>
        </p:grpSpPr>
        <p:pic>
          <p:nvPicPr>
            <p:cNvPr id="85020" name="Picture 8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021" name="Text Box 9"/>
            <p:cNvSpPr txBox="1">
              <a:spLocks noChangeArrowheads="1"/>
            </p:cNvSpPr>
            <p:nvPr/>
          </p:nvSpPr>
          <p:spPr bwMode="auto">
            <a:xfrm>
              <a:off x="1237" y="1706"/>
              <a:ext cx="4165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en-US" sz="2000" b="1" dirty="0"/>
                <a:t>What would the tree look like with this representation?</a:t>
              </a:r>
            </a:p>
            <a:p>
              <a:pPr eaLnBrk="0" hangingPunct="0"/>
              <a:endParaRPr lang="en-US" sz="20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32294" y="1742408"/>
            <a:ext cx="326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ABDE//G///CF/H///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Box 2"/>
          <p:cNvSpPr txBox="1">
            <a:spLocks noChangeArrowheads="1"/>
          </p:cNvSpPr>
          <p:nvPr/>
        </p:nvSpPr>
        <p:spPr bwMode="auto">
          <a:xfrm>
            <a:off x="643095" y="152400"/>
            <a:ext cx="75463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Serializing a Binary Tree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8600" y="990599"/>
            <a:ext cx="7813675" cy="1073150"/>
            <a:chOff x="480" y="1680"/>
            <a:chExt cx="4922" cy="676"/>
          </a:xfrm>
        </p:grpSpPr>
        <p:pic>
          <p:nvPicPr>
            <p:cNvPr id="85020" name="Picture 8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021" name="Text Box 9"/>
            <p:cNvSpPr txBox="1">
              <a:spLocks noChangeArrowheads="1"/>
            </p:cNvSpPr>
            <p:nvPr/>
          </p:nvSpPr>
          <p:spPr bwMode="auto">
            <a:xfrm>
              <a:off x="1100" y="1706"/>
              <a:ext cx="430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 dirty="0"/>
                <a:t>What would the tree look like with this representation?</a:t>
              </a:r>
            </a:p>
            <a:p>
              <a:pPr eaLnBrk="0" hangingPunct="0"/>
              <a:endParaRPr lang="en-US" sz="2000" dirty="0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295400" y="2432050"/>
            <a:ext cx="4419600" cy="3670300"/>
            <a:chOff x="1447800" y="3048000"/>
            <a:chExt cx="4419600" cy="3670300"/>
          </a:xfrm>
        </p:grpSpPr>
        <p:sp>
          <p:nvSpPr>
            <p:cNvPr id="85002" name="Rectangle 10"/>
            <p:cNvSpPr>
              <a:spLocks noChangeArrowheads="1"/>
            </p:cNvSpPr>
            <p:nvPr/>
          </p:nvSpPr>
          <p:spPr bwMode="auto">
            <a:xfrm>
              <a:off x="2362200" y="518160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3" name="Rectangle 6"/>
            <p:cNvSpPr>
              <a:spLocks noChangeArrowheads="1"/>
            </p:cNvSpPr>
            <p:nvPr/>
          </p:nvSpPr>
          <p:spPr bwMode="auto">
            <a:xfrm>
              <a:off x="4295775" y="3048000"/>
              <a:ext cx="657225" cy="5095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4" name="Rectangle 7"/>
            <p:cNvSpPr>
              <a:spLocks noChangeArrowheads="1"/>
            </p:cNvSpPr>
            <p:nvPr/>
          </p:nvSpPr>
          <p:spPr bwMode="auto">
            <a:xfrm>
              <a:off x="3124200" y="4105275"/>
              <a:ext cx="673100" cy="519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5" name="Rectangle 8"/>
            <p:cNvSpPr>
              <a:spLocks noChangeArrowheads="1"/>
            </p:cNvSpPr>
            <p:nvPr/>
          </p:nvSpPr>
          <p:spPr bwMode="auto">
            <a:xfrm>
              <a:off x="5235575" y="4097338"/>
              <a:ext cx="631825" cy="5270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6" name="Rectangle 10"/>
            <p:cNvSpPr>
              <a:spLocks noChangeArrowheads="1"/>
            </p:cNvSpPr>
            <p:nvPr/>
          </p:nvSpPr>
          <p:spPr bwMode="auto">
            <a:xfrm>
              <a:off x="1447800" y="617855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Rectangle 11"/>
            <p:cNvSpPr>
              <a:spLocks noChangeArrowheads="1"/>
            </p:cNvSpPr>
            <p:nvPr/>
          </p:nvSpPr>
          <p:spPr bwMode="auto">
            <a:xfrm>
              <a:off x="4419600" y="3086100"/>
              <a:ext cx="4000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85008" name="Line 12"/>
            <p:cNvSpPr>
              <a:spLocks noChangeShapeType="1"/>
            </p:cNvSpPr>
            <p:nvPr/>
          </p:nvSpPr>
          <p:spPr bwMode="auto">
            <a:xfrm flipH="1" flipV="1">
              <a:off x="4724400" y="3581400"/>
              <a:ext cx="8382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9" name="Line 14"/>
            <p:cNvSpPr>
              <a:spLocks noChangeShapeType="1"/>
            </p:cNvSpPr>
            <p:nvPr/>
          </p:nvSpPr>
          <p:spPr bwMode="auto">
            <a:xfrm flipV="1">
              <a:off x="2667000" y="4648200"/>
              <a:ext cx="609600" cy="579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0" name="Line 15"/>
            <p:cNvSpPr>
              <a:spLocks noChangeShapeType="1"/>
            </p:cNvSpPr>
            <p:nvPr/>
          </p:nvSpPr>
          <p:spPr bwMode="auto">
            <a:xfrm flipV="1">
              <a:off x="3581400" y="3581400"/>
              <a:ext cx="914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1" name="Rectangle 16"/>
            <p:cNvSpPr>
              <a:spLocks noChangeArrowheads="1"/>
            </p:cNvSpPr>
            <p:nvPr/>
          </p:nvSpPr>
          <p:spPr bwMode="auto">
            <a:xfrm>
              <a:off x="3276600" y="4111625"/>
              <a:ext cx="387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B</a:t>
              </a:r>
            </a:p>
          </p:txBody>
        </p:sp>
        <p:sp>
          <p:nvSpPr>
            <p:cNvPr id="85012" name="Rectangle 18"/>
            <p:cNvSpPr>
              <a:spLocks noChangeArrowheads="1"/>
            </p:cNvSpPr>
            <p:nvPr/>
          </p:nvSpPr>
          <p:spPr bwMode="auto">
            <a:xfrm>
              <a:off x="5334000" y="4089400"/>
              <a:ext cx="3762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C</a:t>
              </a:r>
            </a:p>
          </p:txBody>
        </p:sp>
        <p:sp>
          <p:nvSpPr>
            <p:cNvPr id="85013" name="Rectangle 19"/>
            <p:cNvSpPr>
              <a:spLocks noChangeArrowheads="1"/>
            </p:cNvSpPr>
            <p:nvPr/>
          </p:nvSpPr>
          <p:spPr bwMode="auto">
            <a:xfrm>
              <a:off x="1524000" y="6178550"/>
              <a:ext cx="3603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E</a:t>
              </a:r>
            </a:p>
          </p:txBody>
        </p:sp>
        <p:sp>
          <p:nvSpPr>
            <p:cNvPr id="85014" name="Rectangle 17"/>
            <p:cNvSpPr>
              <a:spLocks noChangeArrowheads="1"/>
            </p:cNvSpPr>
            <p:nvPr/>
          </p:nvSpPr>
          <p:spPr bwMode="auto">
            <a:xfrm>
              <a:off x="2438400" y="5183188"/>
              <a:ext cx="4127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D</a:t>
              </a:r>
            </a:p>
          </p:txBody>
        </p:sp>
        <p:sp>
          <p:nvSpPr>
            <p:cNvPr id="85015" name="Rectangle 10"/>
            <p:cNvSpPr>
              <a:spLocks noChangeArrowheads="1"/>
            </p:cNvSpPr>
            <p:nvPr/>
          </p:nvSpPr>
          <p:spPr bwMode="auto">
            <a:xfrm>
              <a:off x="4419600" y="518795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6" name="Rectangle 10"/>
            <p:cNvSpPr>
              <a:spLocks noChangeArrowheads="1"/>
            </p:cNvSpPr>
            <p:nvPr/>
          </p:nvSpPr>
          <p:spPr bwMode="auto">
            <a:xfrm>
              <a:off x="3276600" y="6178550"/>
              <a:ext cx="612775" cy="5397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" name="Straight Arrow Connector 51"/>
            <p:cNvCxnSpPr>
              <a:endCxn id="85015" idx="0"/>
            </p:cNvCxnSpPr>
            <p:nvPr/>
          </p:nvCxnSpPr>
          <p:spPr>
            <a:xfrm flipH="1">
              <a:off x="4725988" y="4654550"/>
              <a:ext cx="684212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018" name="Rectangle 18"/>
            <p:cNvSpPr>
              <a:spLocks noChangeArrowheads="1"/>
            </p:cNvSpPr>
            <p:nvPr/>
          </p:nvSpPr>
          <p:spPr bwMode="auto">
            <a:xfrm>
              <a:off x="4572000" y="5187950"/>
              <a:ext cx="35105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F</a:t>
              </a:r>
            </a:p>
          </p:txBody>
        </p:sp>
        <p:sp>
          <p:nvSpPr>
            <p:cNvPr id="85019" name="Rectangle 18"/>
            <p:cNvSpPr>
              <a:spLocks noChangeArrowheads="1"/>
            </p:cNvSpPr>
            <p:nvPr/>
          </p:nvSpPr>
          <p:spPr bwMode="auto">
            <a:xfrm>
              <a:off x="3276600" y="6178550"/>
              <a:ext cx="41517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800" b="1"/>
                <a:t>G</a:t>
              </a:r>
            </a:p>
          </p:txBody>
        </p:sp>
      </p:grpSp>
      <p:sp>
        <p:nvSpPr>
          <p:cNvPr id="84997" name="Rectangle 10"/>
          <p:cNvSpPr>
            <a:spLocks noChangeArrowheads="1"/>
          </p:cNvSpPr>
          <p:nvPr/>
        </p:nvSpPr>
        <p:spPr bwMode="auto">
          <a:xfrm>
            <a:off x="5105400" y="5638800"/>
            <a:ext cx="612775" cy="539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Rectangle 18"/>
          <p:cNvSpPr>
            <a:spLocks noChangeArrowheads="1"/>
          </p:cNvSpPr>
          <p:nvPr/>
        </p:nvSpPr>
        <p:spPr bwMode="auto">
          <a:xfrm>
            <a:off x="5181600" y="5638800"/>
            <a:ext cx="412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1"/>
              <a:t>H</a:t>
            </a:r>
          </a:p>
        </p:txBody>
      </p:sp>
      <p:cxnSp>
        <p:nvCxnSpPr>
          <p:cNvPr id="60" name="Straight Arrow Connector 59"/>
          <p:cNvCxnSpPr>
            <a:endCxn id="84998" idx="0"/>
          </p:cNvCxnSpPr>
          <p:nvPr/>
        </p:nvCxnSpPr>
        <p:spPr>
          <a:xfrm>
            <a:off x="4724400" y="5105400"/>
            <a:ext cx="663575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676400" y="5105400"/>
            <a:ext cx="6858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5002" idx="2"/>
            <a:endCxn id="85019" idx="0"/>
          </p:cNvCxnSpPr>
          <p:nvPr/>
        </p:nvCxnSpPr>
        <p:spPr>
          <a:xfrm>
            <a:off x="2516188" y="5105400"/>
            <a:ext cx="815975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22887" y="1527174"/>
            <a:ext cx="3073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ABDE//G///CF/H///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667657" y="2053772"/>
            <a:ext cx="5584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1A1B1D1E001G0001C1F01H000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103086" y="544286"/>
            <a:ext cx="307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ABDE//G///CF/H///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4171" y="1161143"/>
            <a:ext cx="0" cy="812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9980" y="2917372"/>
            <a:ext cx="5833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sz="2400" dirty="0"/>
              <a:t>Read an </a:t>
            </a:r>
            <a:r>
              <a:rPr lang="en-US" sz="2400" dirty="0" err="1"/>
              <a:t>int</a:t>
            </a:r>
            <a:endParaRPr lang="en-US" sz="2400" dirty="0"/>
          </a:p>
          <a:p>
            <a:pPr marL="342900" indent="-342900" algn="l">
              <a:buAutoNum type="arabicPeriod"/>
            </a:pPr>
            <a:r>
              <a:rPr lang="en-US" sz="2400" dirty="0"/>
              <a:t>If a 1 then data follows it, read the data</a:t>
            </a:r>
          </a:p>
          <a:p>
            <a:pPr marL="342900" indent="-342900" algn="l">
              <a:buAutoNum type="arabicPeriod"/>
            </a:pPr>
            <a:r>
              <a:rPr lang="en-US" sz="2400" dirty="0"/>
              <a:t>If a 0, represents a null</a:t>
            </a:r>
          </a:p>
          <a:p>
            <a:pPr marL="800100" lvl="1" indent="-342900" algn="l">
              <a:buAutoNum type="alphaLcPeriod"/>
            </a:pPr>
            <a:endParaRPr 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ChangeArrowheads="1"/>
          </p:cNvSpPr>
          <p:nvPr/>
        </p:nvSpPr>
        <p:spPr bwMode="auto">
          <a:xfrm>
            <a:off x="228600" y="413652"/>
            <a:ext cx="8534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/>
              <a:t>private void </a:t>
            </a:r>
            <a:r>
              <a:rPr lang="en-US" dirty="0" err="1"/>
              <a:t>writeObject</a:t>
            </a:r>
            <a:r>
              <a:rPr lang="en-US" dirty="0"/>
              <a:t>(</a:t>
            </a:r>
            <a:r>
              <a:rPr lang="en-US" dirty="0" err="1"/>
              <a:t>ObjectOutputStream</a:t>
            </a:r>
            <a:r>
              <a:rPr lang="en-US" dirty="0"/>
              <a:t> out) throws </a:t>
            </a:r>
            <a:r>
              <a:rPr lang="en-US" dirty="0" err="1"/>
              <a:t>IOException</a:t>
            </a:r>
            <a:endParaRPr lang="en-US" dirty="0"/>
          </a:p>
          <a:p>
            <a:pPr algn="l"/>
            <a:r>
              <a:rPr lang="en-US" dirty="0"/>
              <a:t>{</a:t>
            </a:r>
          </a:p>
          <a:p>
            <a:pPr lvl="1" algn="l"/>
            <a:r>
              <a:rPr lang="en-US" dirty="0"/>
              <a:t>if (root != null)</a:t>
            </a:r>
          </a:p>
          <a:p>
            <a:pPr lvl="2" algn="l"/>
            <a:r>
              <a:rPr lang="en-US" dirty="0" err="1"/>
              <a:t>tree_FileWrite</a:t>
            </a:r>
            <a:r>
              <a:rPr lang="en-US" dirty="0"/>
              <a:t>(root, out);</a:t>
            </a:r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228600" y="1968270"/>
            <a:ext cx="8686800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/>
              <a:t>private void </a:t>
            </a:r>
            <a:r>
              <a:rPr lang="en-US" dirty="0" err="1"/>
              <a:t>tree_FileWrite</a:t>
            </a:r>
            <a:r>
              <a:rPr lang="en-US" dirty="0"/>
              <a:t>(Node r, </a:t>
            </a:r>
            <a:r>
              <a:rPr lang="en-US" dirty="0" err="1"/>
              <a:t>ObjectOutputStream</a:t>
            </a:r>
            <a:r>
              <a:rPr lang="en-US" dirty="0"/>
              <a:t> out)throws </a:t>
            </a:r>
            <a:r>
              <a:rPr lang="en-US" dirty="0" err="1"/>
              <a:t>IOException</a:t>
            </a:r>
            <a:endParaRPr lang="en-US" dirty="0"/>
          </a:p>
          <a:p>
            <a:pPr algn="l"/>
            <a:r>
              <a:rPr lang="en-US" dirty="0"/>
              <a:t>{</a:t>
            </a:r>
          </a:p>
          <a:p>
            <a:pPr lvl="1" algn="l"/>
            <a:r>
              <a:rPr lang="en-US" dirty="0"/>
              <a:t>if(r != null)</a:t>
            </a:r>
          </a:p>
          <a:p>
            <a:pPr lvl="1" algn="l"/>
            <a:r>
              <a:rPr lang="en-US" dirty="0"/>
              <a:t>{ </a:t>
            </a:r>
          </a:p>
          <a:p>
            <a:pPr lvl="2" algn="l"/>
            <a:r>
              <a:rPr lang="en-US" dirty="0"/>
              <a:t>//recursive function that uses preorder to write the data of the nodes to the file</a:t>
            </a:r>
          </a:p>
          <a:p>
            <a:pPr lvl="2" algn="l"/>
            <a:endParaRPr lang="en-US" dirty="0"/>
          </a:p>
          <a:p>
            <a:pPr lvl="2" algn="l"/>
            <a:r>
              <a:rPr lang="en-US" dirty="0"/>
              <a:t>// first write out the data of this node</a:t>
            </a:r>
          </a:p>
          <a:p>
            <a:pPr lvl="2" algn="l"/>
            <a:r>
              <a:rPr lang="en-US" dirty="0" err="1"/>
              <a:t>out.writeInt</a:t>
            </a:r>
            <a:r>
              <a:rPr lang="en-US" dirty="0"/>
              <a:t>(1); // means a node will follow</a:t>
            </a:r>
          </a:p>
          <a:p>
            <a:pPr lvl="2" algn="l"/>
            <a:r>
              <a:rPr lang="en-US" dirty="0" err="1"/>
              <a:t>out.writeObject</a:t>
            </a:r>
            <a:r>
              <a:rPr lang="en-US" dirty="0"/>
              <a:t>(</a:t>
            </a:r>
            <a:r>
              <a:rPr lang="en-US" dirty="0" err="1"/>
              <a:t>r.data</a:t>
            </a:r>
            <a:r>
              <a:rPr lang="en-US" dirty="0"/>
              <a:t>); // String implements </a:t>
            </a:r>
            <a:r>
              <a:rPr lang="en-US" dirty="0" err="1"/>
              <a:t>serializable</a:t>
            </a:r>
            <a:endParaRPr lang="en-US" dirty="0"/>
          </a:p>
          <a:p>
            <a:pPr lvl="2" algn="l"/>
            <a:r>
              <a:rPr lang="en-US" dirty="0"/>
              <a:t>    </a:t>
            </a:r>
          </a:p>
          <a:p>
            <a:pPr lvl="2" algn="l"/>
            <a:r>
              <a:rPr lang="en-US" dirty="0"/>
              <a:t>// then write out nodes to the left and then nodes to the right</a:t>
            </a:r>
          </a:p>
          <a:p>
            <a:pPr lvl="2" algn="l"/>
            <a:r>
              <a:rPr lang="en-US" dirty="0" err="1"/>
              <a:t>tree_FileWrite</a:t>
            </a:r>
            <a:r>
              <a:rPr lang="en-US" dirty="0"/>
              <a:t>(</a:t>
            </a:r>
            <a:r>
              <a:rPr lang="en-US" dirty="0" err="1"/>
              <a:t>r.left,out</a:t>
            </a:r>
            <a:r>
              <a:rPr lang="en-US" dirty="0"/>
              <a:t>); </a:t>
            </a:r>
          </a:p>
          <a:p>
            <a:pPr lvl="2" algn="l"/>
            <a:r>
              <a:rPr lang="en-US" dirty="0" err="1"/>
              <a:t>tree_FileWrite</a:t>
            </a:r>
            <a:r>
              <a:rPr lang="en-US" dirty="0"/>
              <a:t>(</a:t>
            </a:r>
            <a:r>
              <a:rPr lang="en-US" dirty="0" err="1"/>
              <a:t>r.right,out</a:t>
            </a:r>
            <a:r>
              <a:rPr lang="en-US" dirty="0"/>
              <a:t>); </a:t>
            </a:r>
          </a:p>
          <a:p>
            <a:pPr lvl="1" algn="l"/>
            <a:r>
              <a:rPr lang="en-US" dirty="0"/>
              <a:t>}</a:t>
            </a:r>
          </a:p>
          <a:p>
            <a:pPr lvl="1" algn="l"/>
            <a:r>
              <a:rPr lang="en-US" dirty="0"/>
              <a:t>else </a:t>
            </a:r>
            <a:r>
              <a:rPr lang="en-US" dirty="0" err="1"/>
              <a:t>out.writeInt</a:t>
            </a:r>
            <a:r>
              <a:rPr lang="en-US" dirty="0"/>
              <a:t>(0);// this will represent a null in the tree</a:t>
            </a:r>
          </a:p>
          <a:p>
            <a:pPr algn="l"/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Box 1"/>
          <p:cNvSpPr txBox="1">
            <a:spLocks noChangeArrowheads="1"/>
          </p:cNvSpPr>
          <p:nvPr/>
        </p:nvSpPr>
        <p:spPr bwMode="auto">
          <a:xfrm>
            <a:off x="228600" y="2300967"/>
            <a:ext cx="8991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private Node </a:t>
            </a:r>
            <a:r>
              <a:rPr lang="en-US" dirty="0" err="1"/>
              <a:t>tree_FileRead</a:t>
            </a:r>
            <a:r>
              <a:rPr lang="en-US" dirty="0"/>
              <a:t>(Node r, </a:t>
            </a:r>
            <a:r>
              <a:rPr lang="en-US" dirty="0" err="1"/>
              <a:t>ObjectInputStream</a:t>
            </a:r>
            <a:r>
              <a:rPr lang="en-US" dirty="0"/>
              <a:t> in)throws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ClassNotFoundException</a:t>
            </a:r>
            <a:endParaRPr lang="en-US" dirty="0"/>
          </a:p>
          <a:p>
            <a:pPr algn="l"/>
            <a:r>
              <a:rPr lang="en-US" dirty="0"/>
              <a:t>{</a:t>
            </a:r>
          </a:p>
          <a:p>
            <a:pPr lvl="1" algn="l"/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en-US" dirty="0" err="1"/>
              <a:t>in.readInt</a:t>
            </a:r>
            <a:r>
              <a:rPr lang="en-US" dirty="0"/>
              <a:t>();</a:t>
            </a:r>
          </a:p>
          <a:p>
            <a:pPr lvl="1" algn="l"/>
            <a:r>
              <a:rPr lang="en-US" dirty="0"/>
              <a:t>if(n != 0)</a:t>
            </a:r>
          </a:p>
          <a:p>
            <a:pPr lvl="1" algn="l"/>
            <a:r>
              <a:rPr lang="en-US" dirty="0"/>
              <a:t>{ </a:t>
            </a:r>
          </a:p>
          <a:p>
            <a:pPr lvl="2" algn="l"/>
            <a:r>
              <a:rPr lang="en-US" dirty="0"/>
              <a:t>if(r != root)</a:t>
            </a:r>
          </a:p>
          <a:p>
            <a:pPr lvl="3" algn="l"/>
            <a:r>
              <a:rPr lang="en-US" dirty="0"/>
              <a:t>r = new Node(); </a:t>
            </a:r>
          </a:p>
          <a:p>
            <a:pPr lvl="2" algn="l"/>
            <a:r>
              <a:rPr lang="en-US" dirty="0" err="1"/>
              <a:t>r.data</a:t>
            </a:r>
            <a:r>
              <a:rPr lang="en-US" dirty="0"/>
              <a:t> = (String)</a:t>
            </a:r>
            <a:r>
              <a:rPr lang="en-US" dirty="0" err="1"/>
              <a:t>in.readObject</a:t>
            </a:r>
            <a:r>
              <a:rPr lang="en-US" dirty="0"/>
              <a:t>();</a:t>
            </a:r>
          </a:p>
          <a:p>
            <a:pPr lvl="2" algn="l"/>
            <a:r>
              <a:rPr lang="en-US" dirty="0" err="1"/>
              <a:t>r.left</a:t>
            </a:r>
            <a:r>
              <a:rPr lang="en-US" dirty="0"/>
              <a:t> = </a:t>
            </a:r>
            <a:r>
              <a:rPr lang="en-US" dirty="0" err="1"/>
              <a:t>tree_FileRead</a:t>
            </a:r>
            <a:r>
              <a:rPr lang="en-US" dirty="0"/>
              <a:t>(</a:t>
            </a:r>
            <a:r>
              <a:rPr lang="en-US" dirty="0" err="1"/>
              <a:t>r.left,in</a:t>
            </a:r>
            <a:r>
              <a:rPr lang="en-US" dirty="0"/>
              <a:t>); </a:t>
            </a:r>
          </a:p>
          <a:p>
            <a:pPr lvl="2" algn="l"/>
            <a:r>
              <a:rPr lang="en-US" dirty="0" err="1"/>
              <a:t>r.right</a:t>
            </a:r>
            <a:r>
              <a:rPr lang="en-US" dirty="0"/>
              <a:t> = </a:t>
            </a:r>
            <a:r>
              <a:rPr lang="en-US" dirty="0" err="1"/>
              <a:t>tree_FileRead</a:t>
            </a:r>
            <a:r>
              <a:rPr lang="en-US" dirty="0"/>
              <a:t>(</a:t>
            </a:r>
            <a:r>
              <a:rPr lang="en-US" dirty="0" err="1"/>
              <a:t>r.right,in</a:t>
            </a:r>
            <a:r>
              <a:rPr lang="en-US" dirty="0"/>
              <a:t>); </a:t>
            </a:r>
          </a:p>
          <a:p>
            <a:pPr lvl="1" algn="l"/>
            <a:r>
              <a:rPr lang="en-US" dirty="0"/>
              <a:t>}</a:t>
            </a:r>
          </a:p>
          <a:p>
            <a:pPr lvl="1" algn="l"/>
            <a:r>
              <a:rPr lang="en-US" dirty="0"/>
              <a:t>else r = null; </a:t>
            </a:r>
          </a:p>
          <a:p>
            <a:pPr lvl="1" algn="l"/>
            <a:r>
              <a:rPr lang="en-US" dirty="0"/>
              <a:t>return r; </a:t>
            </a:r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228600" y="446310"/>
            <a:ext cx="83820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/>
              <a:t>private void </a:t>
            </a:r>
            <a:r>
              <a:rPr lang="en-US" dirty="0" err="1"/>
              <a:t>readObject</a:t>
            </a:r>
            <a:r>
              <a:rPr lang="en-US" dirty="0"/>
              <a:t>(</a:t>
            </a:r>
            <a:r>
              <a:rPr lang="en-US" dirty="0" err="1"/>
              <a:t>java.io.ObjectInputStream</a:t>
            </a:r>
            <a:r>
              <a:rPr lang="en-US" dirty="0"/>
              <a:t> in)throws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ClassNotFoundException</a:t>
            </a:r>
            <a:endParaRPr lang="en-US" dirty="0"/>
          </a:p>
          <a:p>
            <a:pPr algn="l"/>
            <a:r>
              <a:rPr lang="en-US" dirty="0"/>
              <a:t>{</a:t>
            </a:r>
          </a:p>
          <a:p>
            <a:pPr lvl="1" algn="l"/>
            <a:r>
              <a:rPr lang="en-US" dirty="0"/>
              <a:t>root = new Node();</a:t>
            </a:r>
          </a:p>
          <a:p>
            <a:pPr lvl="1" algn="l"/>
            <a:r>
              <a:rPr lang="en-US" dirty="0" err="1"/>
              <a:t>tree_FileRead</a:t>
            </a:r>
            <a:r>
              <a:rPr lang="en-US" dirty="0"/>
              <a:t>(root, in);</a:t>
            </a:r>
          </a:p>
          <a:p>
            <a:pPr algn="l"/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381000" y="133615"/>
            <a:ext cx="79152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Input / Output Classes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81000" y="4343401"/>
            <a:ext cx="8518525" cy="946351"/>
            <a:chOff x="381000" y="4343400"/>
            <a:chExt cx="8519160" cy="946867"/>
          </a:xfrm>
        </p:grpSpPr>
        <p:sp>
          <p:nvSpPr>
            <p:cNvPr id="2" name="Left-Right Arrow 1"/>
            <p:cNvSpPr/>
            <p:nvPr/>
          </p:nvSpPr>
          <p:spPr>
            <a:xfrm>
              <a:off x="5715398" y="4343400"/>
              <a:ext cx="3184762" cy="38120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Left-Right Arrow 4"/>
            <p:cNvSpPr/>
            <p:nvPr/>
          </p:nvSpPr>
          <p:spPr>
            <a:xfrm>
              <a:off x="381000" y="4343400"/>
              <a:ext cx="5105781" cy="38120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11" name="TextBox 2"/>
            <p:cNvSpPr txBox="1">
              <a:spLocks noChangeArrowheads="1"/>
            </p:cNvSpPr>
            <p:nvPr/>
          </p:nvSpPr>
          <p:spPr bwMode="auto">
            <a:xfrm>
              <a:off x="6629400" y="4920734"/>
              <a:ext cx="10824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Text files</a:t>
              </a:r>
            </a:p>
          </p:txBody>
        </p:sp>
        <p:sp>
          <p:nvSpPr>
            <p:cNvPr id="21512" name="TextBox 3"/>
            <p:cNvSpPr txBox="1">
              <a:spLocks noChangeArrowheads="1"/>
            </p:cNvSpPr>
            <p:nvPr/>
          </p:nvSpPr>
          <p:spPr bwMode="auto">
            <a:xfrm>
              <a:off x="1580014" y="4920734"/>
              <a:ext cx="2189805" cy="369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Binary (Data) files</a:t>
              </a:r>
            </a:p>
          </p:txBody>
        </p:sp>
      </p:grp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88" y="1601118"/>
            <a:ext cx="8582025" cy="25527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4" name="Oval 3"/>
          <p:cNvSpPr/>
          <p:nvPr/>
        </p:nvSpPr>
        <p:spPr>
          <a:xfrm>
            <a:off x="1240874" y="4736426"/>
            <a:ext cx="3097763" cy="7371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689" y="5975342"/>
            <a:ext cx="349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Sample binary data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28395" y="168613"/>
            <a:ext cx="76595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Binary vs. Text Files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503454" y="1095375"/>
            <a:ext cx="8287667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ASCII (Text) Files</a:t>
            </a:r>
          </a:p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Binary (Data) Files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dirty="0"/>
              <a:t>Data items are represented in </a:t>
            </a:r>
            <a:r>
              <a:rPr lang="en-US" sz="2000" i="1" dirty="0">
                <a:solidFill>
                  <a:srgbClr val="FF0000"/>
                </a:solidFill>
              </a:rPr>
              <a:t>bytes</a:t>
            </a:r>
            <a:r>
              <a:rPr lang="en-US" sz="2000" dirty="0"/>
              <a:t> 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dirty="0"/>
              <a:t>Integer value, 12345, stored as a sequence of four bytes </a:t>
            </a:r>
          </a:p>
          <a:p>
            <a:pPr marL="236538" indent="-236538" algn="l">
              <a:spcBef>
                <a:spcPts val="1200"/>
              </a:spcBef>
            </a:pPr>
            <a:r>
              <a:rPr lang="en-US" sz="2400" dirty="0">
                <a:solidFill>
                  <a:srgbClr val="6E7069"/>
                </a:solidFill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0 0 48 57 </a:t>
            </a:r>
          </a:p>
          <a:p>
            <a:pPr marL="1257300" lvl="3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Because 12,345 = </a:t>
            </a:r>
            <a:r>
              <a:rPr lang="en-US" dirty="0">
                <a:solidFill>
                  <a:srgbClr val="FF0000"/>
                </a:solidFill>
              </a:rPr>
              <a:t>48</a:t>
            </a:r>
            <a:r>
              <a:rPr lang="en-US" dirty="0"/>
              <a:t> * 256 + </a:t>
            </a:r>
            <a:r>
              <a:rPr lang="en-US" dirty="0">
                <a:solidFill>
                  <a:srgbClr val="FF0000"/>
                </a:solidFill>
              </a:rPr>
              <a:t>57</a:t>
            </a:r>
          </a:p>
          <a:p>
            <a:pPr marL="1257300" lvl="3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Why do we care?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dirty="0"/>
              <a:t>More compact and more efficient.  Use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InputStream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OutputStream</a:t>
            </a:r>
            <a:r>
              <a:rPr lang="en-US" sz="2000" dirty="0"/>
              <a:t> and their subclasses</a:t>
            </a:r>
          </a:p>
          <a:p>
            <a:pPr marL="693738" lvl="1" indent="-236538" algn="l">
              <a:spcBef>
                <a:spcPts val="1200"/>
              </a:spcBef>
              <a:buFontTx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Example</a:t>
            </a:r>
          </a:p>
          <a:p>
            <a:pPr marL="1150938" lvl="2" indent="-236538" algn="l">
              <a:spcBef>
                <a:spcPts val="1200"/>
              </a:spcBef>
              <a:buFontTx/>
              <a:buChar char="•"/>
            </a:pPr>
            <a:r>
              <a:rPr lang="en-US" dirty="0">
                <a:solidFill>
                  <a:srgbClr val="7030A0"/>
                </a:solidFill>
              </a:rPr>
              <a:t>Integer: 20,000 – Four-byte binary value = ???</a:t>
            </a:r>
            <a:r>
              <a:rPr lang="en-US" dirty="0"/>
              <a:t> </a:t>
            </a:r>
          </a:p>
          <a:p>
            <a:pPr marL="1150938" lvl="2" indent="-236538" algn="l">
              <a:spcBef>
                <a:spcPts val="1200"/>
              </a:spcBef>
              <a:buFontTx/>
              <a:buChar char="•"/>
            </a:pPr>
            <a:r>
              <a:rPr lang="en-US" dirty="0"/>
              <a:t>https://mkyong.com/java/java-convert-byte-to-int-and-vice-versa/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542925" y="269412"/>
            <a:ext cx="84559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InputStream</a:t>
            </a: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 &amp; </a:t>
            </a:r>
            <a:r>
              <a:rPr lang="en-US" sz="4000" b="1" dirty="0" err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OutputStream</a:t>
            </a:r>
            <a:endParaRPr lang="en-US" sz="4000" b="1" dirty="0">
              <a:solidFill>
                <a:srgbClr val="007FA3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625150" y="1324251"/>
            <a:ext cx="81378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Responsible for input and output of bytes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150" y="2255825"/>
            <a:ext cx="6609536" cy="208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28395" y="168613"/>
            <a:ext cx="76595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Exchanging Data | Latest Trends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7FA3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503454" y="1095375"/>
            <a:ext cx="8287667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ASCII (Text) Files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00772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522503" y="206514"/>
            <a:ext cx="7735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Binary | Read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646176" y="914400"/>
            <a:ext cx="8163994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/>
              <a:t>To read</a:t>
            </a:r>
          </a:p>
          <a:p>
            <a:pPr marL="693738" lvl="1" indent="-236538" algn="l">
              <a:spcBef>
                <a:spcPts val="1200"/>
              </a:spcBef>
            </a:pP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</a:rPr>
              <a:t>FileInputStream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inputStream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=</a:t>
            </a:r>
          </a:p>
          <a:p>
            <a:pPr marL="693738" lvl="1" indent="-236538" algn="l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new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FileInputStream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("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input.dat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");</a:t>
            </a:r>
          </a:p>
          <a:p>
            <a:pPr marL="636588" lvl="1" indent="-179388" algn="l">
              <a:spcBef>
                <a:spcPts val="1200"/>
              </a:spcBef>
              <a:buFont typeface="Arial" charset="0"/>
              <a:buChar char="•"/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sz="2400" dirty="0"/>
              <a:t> method of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2400" dirty="0"/>
              <a:t> class to read a single byte</a:t>
            </a:r>
          </a:p>
          <a:p>
            <a:pPr marL="1093788" lvl="3" indent="-179388" algn="l">
              <a:spcBef>
                <a:spcPts val="1200"/>
              </a:spcBef>
              <a:buFont typeface="Arial" charset="0"/>
              <a:buChar char="•"/>
            </a:pPr>
            <a:r>
              <a:rPr lang="en-US" sz="2000" i="1" dirty="0"/>
              <a:t>returns the next byte as an </a:t>
            </a:r>
            <a:r>
              <a:rPr lang="en-US" sz="2000" i="1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3788" lvl="3" indent="-179388" algn="l">
              <a:spcBef>
                <a:spcPts val="1200"/>
              </a:spcBef>
              <a:buFont typeface="Arial" charset="0"/>
              <a:buChar char="•"/>
            </a:pPr>
            <a:r>
              <a:rPr lang="en-US" sz="2000" i="1" dirty="0"/>
              <a:t>or the integer </a:t>
            </a:r>
            <a:r>
              <a:rPr lang="en-US" sz="2000" i="1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2000" i="1" dirty="0"/>
              <a:t> at end of file</a:t>
            </a:r>
          </a:p>
          <a:p>
            <a:pPr marL="1371600" lvl="4" indent="-179388" algn="l">
              <a:spcBef>
                <a:spcPts val="1200"/>
              </a:spcBef>
            </a:pP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in = . . .;</a:t>
            </a:r>
          </a:p>
          <a:p>
            <a:pPr marL="1371600" lvl="4" indent="-179388" algn="l"/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next = </a:t>
            </a: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in.read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371600" lvl="4" indent="-179388" algn="l"/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byte b;</a:t>
            </a:r>
          </a:p>
          <a:p>
            <a:pPr marL="1371600" lvl="4" indent="-179388" algn="l"/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if (next != -1)</a:t>
            </a:r>
          </a:p>
          <a:p>
            <a:pPr marL="1371600" lvl="4" indent="-179388" algn="l"/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b = (byte) next;</a:t>
            </a:r>
          </a:p>
          <a:p>
            <a:pPr marL="163512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Example-11B</a:t>
            </a:r>
          </a:p>
          <a:p>
            <a:pPr marL="620712" lvl="2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7030A0"/>
                </a:solidFill>
              </a:rPr>
              <a:t>read_binary_file</a:t>
            </a:r>
            <a:r>
              <a:rPr lang="en-US" sz="2000" dirty="0">
                <a:solidFill>
                  <a:srgbClr val="7030A0"/>
                </a:solidFill>
              </a:rPr>
              <a:t>()</a:t>
            </a:r>
          </a:p>
          <a:p>
            <a:pPr marL="620712" lvl="2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7030A0"/>
                </a:solidFill>
              </a:rPr>
              <a:t>read_allBytes</a:t>
            </a:r>
            <a:r>
              <a:rPr lang="en-US" sz="2000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1129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512979" y="149157"/>
            <a:ext cx="64974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Binary | Write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512979" y="1095375"/>
            <a:ext cx="8287667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 algn="l">
              <a:spcBef>
                <a:spcPts val="1200"/>
              </a:spcBef>
              <a:buFontTx/>
              <a:buChar char="•"/>
            </a:pPr>
            <a:r>
              <a:rPr lang="en-US" sz="2400" dirty="0"/>
              <a:t>To write:</a:t>
            </a:r>
          </a:p>
          <a:p>
            <a:pPr marL="693738" lvl="1" indent="-236538" algn="l">
              <a:spcBef>
                <a:spcPts val="1200"/>
              </a:spcBef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</a:rPr>
              <a:t>FileOutputStream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outputStream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=</a:t>
            </a:r>
          </a:p>
          <a:p>
            <a:pPr marL="693738" lvl="1" indent="-236538" algn="l"/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      new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FileOutputStream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("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output.dat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");</a:t>
            </a:r>
          </a:p>
          <a:p>
            <a:pPr marL="636588" lvl="1" indent="-179388" algn="l">
              <a:spcBef>
                <a:spcPts val="1200"/>
              </a:spcBef>
              <a:buFont typeface="Arial" charset="0"/>
              <a:buChar char="•"/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2000" dirty="0"/>
              <a:t> method of 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sz="2000" dirty="0"/>
              <a:t> class to write a single byte:</a:t>
            </a:r>
          </a:p>
          <a:p>
            <a:pPr marL="1093788" lvl="2" indent="-179388" algn="l">
              <a:spcBef>
                <a:spcPts val="1200"/>
              </a:spcBef>
            </a:pP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out = . . .; </a:t>
            </a:r>
          </a:p>
          <a:p>
            <a:pPr marL="1093788" lvl="2" indent="-179388" algn="l"/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byte b = . . .; </a:t>
            </a:r>
          </a:p>
          <a:p>
            <a:pPr marL="1093788" lvl="2" indent="-179388" algn="l"/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 marL="636588" lvl="1" indent="-179388" algn="l">
              <a:spcBef>
                <a:spcPts val="1200"/>
              </a:spcBef>
              <a:buFont typeface="Arial" charset="0"/>
              <a:buChar char="•"/>
            </a:pPr>
            <a:r>
              <a:rPr lang="en-US" sz="2000" dirty="0"/>
              <a:t>When you are done writing to the file, close it</a:t>
            </a:r>
          </a:p>
          <a:p>
            <a:pPr marL="1093788" lvl="2" indent="-179388" algn="l">
              <a:spcBef>
                <a:spcPts val="1200"/>
              </a:spcBef>
            </a:pPr>
            <a:r>
              <a:rPr lang="en-US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US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93738" lvl="1" indent="-236538" algn="l"/>
            <a:endParaRPr lang="en-US" sz="2000" dirty="0">
              <a:solidFill>
                <a:srgbClr val="6E7069"/>
              </a:solidFill>
              <a:latin typeface="Courier New" pitchFamily="49" charset="0"/>
            </a:endParaRPr>
          </a:p>
          <a:p>
            <a:pPr marL="236538" indent="-236538" algn="l">
              <a:spcBef>
                <a:spcPts val="1200"/>
              </a:spcBef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89030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10716</TotalTime>
  <Words>2490</Words>
  <Application>Microsoft Office PowerPoint</Application>
  <PresentationFormat>On-screen Show (4:3)</PresentationFormat>
  <Paragraphs>345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Courier New</vt:lpstr>
      <vt:lpstr>Helvetica</vt:lpstr>
      <vt:lpstr>Times New Roman</vt:lpstr>
      <vt:lpstr>Verdana</vt:lpstr>
      <vt:lpstr>Wingdings</vt:lpstr>
      <vt:lpstr>Default Design</vt:lpstr>
      <vt:lpstr>508 Lecture</vt:lpstr>
      <vt:lpstr>2_508 Lecture</vt:lpstr>
      <vt:lpstr>Module 17 – Advanced I/O &amp; Object Streams</vt:lpstr>
      <vt:lpstr>Additional 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| Bank Example (1 of 4)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| bank-serialize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Gretchen Owens</dc:creator>
  <cp:lastModifiedBy>Gary Thai</cp:lastModifiedBy>
  <cp:revision>659</cp:revision>
  <dcterms:created xsi:type="dcterms:W3CDTF">2008-09-02T22:59:41Z</dcterms:created>
  <dcterms:modified xsi:type="dcterms:W3CDTF">2021-07-10T13:56:04Z</dcterms:modified>
</cp:coreProperties>
</file>