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628" r:id="rId2"/>
    <p:sldId id="601" r:id="rId3"/>
    <p:sldId id="596" r:id="rId4"/>
    <p:sldId id="604" r:id="rId5"/>
    <p:sldId id="605" r:id="rId6"/>
    <p:sldId id="606" r:id="rId7"/>
    <p:sldId id="599" r:id="rId8"/>
    <p:sldId id="608" r:id="rId9"/>
    <p:sldId id="609" r:id="rId10"/>
    <p:sldId id="610" r:id="rId11"/>
    <p:sldId id="611" r:id="rId12"/>
    <p:sldId id="612" r:id="rId13"/>
    <p:sldId id="613" r:id="rId14"/>
    <p:sldId id="607" r:id="rId15"/>
    <p:sldId id="602" r:id="rId16"/>
    <p:sldId id="615" r:id="rId17"/>
    <p:sldId id="616" r:id="rId18"/>
    <p:sldId id="617" r:id="rId19"/>
    <p:sldId id="618" r:id="rId20"/>
    <p:sldId id="619" r:id="rId21"/>
    <p:sldId id="620" r:id="rId22"/>
    <p:sldId id="621" r:id="rId23"/>
    <p:sldId id="622" r:id="rId24"/>
    <p:sldId id="623" r:id="rId25"/>
    <p:sldId id="624" r:id="rId26"/>
    <p:sldId id="625" r:id="rId27"/>
    <p:sldId id="626" r:id="rId28"/>
    <p:sldId id="627"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912">
          <p15:clr>
            <a:srgbClr val="A4A3A4"/>
          </p15:clr>
        </p15:guide>
        <p15:guide id="2" pos="7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029" autoAdjust="0"/>
    <p:restoredTop sz="94415" autoAdjust="0"/>
  </p:normalViewPr>
  <p:slideViewPr>
    <p:cSldViewPr>
      <p:cViewPr>
        <p:scale>
          <a:sx n="60" d="100"/>
          <a:sy n="60" d="100"/>
        </p:scale>
        <p:origin x="-738" y="-33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262478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242460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248485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174711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927355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2101132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79094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2235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31923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3658089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4066629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4228653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422865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0471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95787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90999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11343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216934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smtClean="0"/>
              <a:t>SPEAKING MATHEMATICALLY</a:t>
            </a:r>
            <a:endParaRPr lang="en-US" altLang="en-US" sz="4500" b="1" dirty="0"/>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182868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dirty="0" smtClean="0"/>
              <a:t>Some </a:t>
            </a:r>
            <a:r>
              <a:rPr lang="en-IN" altLang="en-US" sz="2800" dirty="0"/>
              <a:t>Important Kinds of Mathematical </a:t>
            </a:r>
            <a:r>
              <a:rPr lang="en-IN" altLang="en-US" sz="2800" dirty="0" smtClean="0"/>
              <a:t>Statements</a:t>
            </a:r>
            <a:endParaRPr lang="en-IN" altLang="en-US" sz="2800"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Three of the most important kinds of sentences </a:t>
            </a:r>
            <a:r>
              <a:rPr lang="en-IN" dirty="0" smtClean="0"/>
              <a:t>in mathematics </a:t>
            </a:r>
            <a:r>
              <a:rPr lang="en-IN" dirty="0"/>
              <a:t>are universal </a:t>
            </a:r>
            <a:r>
              <a:rPr lang="en-IN" dirty="0" smtClean="0"/>
              <a:t>statements, conditional statements</a:t>
            </a:r>
            <a:r>
              <a:rPr lang="en-IN" dirty="0"/>
              <a:t>, and existential statements:</a:t>
            </a:r>
            <a:endParaRPr lang="en-US" altLang="en-US" dirty="0"/>
          </a:p>
        </p:txBody>
      </p:sp>
      <p:pic>
        <p:nvPicPr>
          <p:cNvPr id="4" name="Picture 3" descr="The text reads, A universal statement says that a certain property is true for all elements in a set. (For example, All positive numbers are greater than zero.)&#10;A conditional statement says that if one thing is true then some other thing also has to be true. (For example, if 378 is divisible by 18, then 378 is divisible by 6.) &#10;Given a property that may or may not be true, an existential statement says that there is at least one thing for which the property is true. (For example, there is a prime number that is even.)"/>
          <p:cNvPicPr>
            <a:picLocks noChangeAspect="1"/>
          </p:cNvPicPr>
          <p:nvPr/>
        </p:nvPicPr>
        <p:blipFill>
          <a:blip r:embed="rId3"/>
          <a:stretch>
            <a:fillRect/>
          </a:stretch>
        </p:blipFill>
        <p:spPr>
          <a:xfrm>
            <a:off x="793488" y="2895600"/>
            <a:ext cx="7557025" cy="2506521"/>
          </a:xfrm>
          <a:prstGeom prst="rect">
            <a:avLst/>
          </a:prstGeom>
        </p:spPr>
      </p:pic>
    </p:spTree>
    <p:extLst>
      <p:ext uri="{BB962C8B-B14F-4D97-AF65-F5344CB8AC3E}">
        <p14:creationId xmlns:p14="http://schemas.microsoft.com/office/powerpoint/2010/main" val="3329886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Universal Conditional Statements</a:t>
            </a:r>
          </a:p>
        </p:txBody>
      </p:sp>
    </p:spTree>
    <p:extLst>
      <p:ext uri="{BB962C8B-B14F-4D97-AF65-F5344CB8AC3E}">
        <p14:creationId xmlns:p14="http://schemas.microsoft.com/office/powerpoint/2010/main" val="2713010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Universal </a:t>
            </a:r>
            <a:r>
              <a:rPr lang="en-IN" altLang="en-US" dirty="0"/>
              <a:t>Conditional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Universal statements contain some variation of the </a:t>
            </a:r>
            <a:r>
              <a:rPr lang="en-IN" dirty="0" smtClean="0"/>
              <a:t>words “for </a:t>
            </a:r>
            <a:r>
              <a:rPr lang="en-IN" dirty="0"/>
              <a:t>every” and </a:t>
            </a:r>
            <a:r>
              <a:rPr lang="en-IN" dirty="0" smtClean="0"/>
              <a:t>conditional statements </a:t>
            </a:r>
            <a:r>
              <a:rPr lang="en-IN" dirty="0"/>
              <a:t>contain versions </a:t>
            </a:r>
            <a:r>
              <a:rPr lang="en-IN" dirty="0" smtClean="0"/>
              <a:t>of the </a:t>
            </a:r>
            <a:r>
              <a:rPr lang="en-IN" dirty="0"/>
              <a:t>words “if-then.” A </a:t>
            </a:r>
            <a:r>
              <a:rPr lang="en-IN" b="1" dirty="0"/>
              <a:t>universal conditional statement</a:t>
            </a:r>
            <a:r>
              <a:rPr lang="en-IN" dirty="0"/>
              <a:t> </a:t>
            </a:r>
            <a:r>
              <a:rPr lang="en-IN" dirty="0" smtClean="0"/>
              <a:t>is a statement </a:t>
            </a:r>
            <a:r>
              <a:rPr lang="en-IN" dirty="0"/>
              <a:t>that is both universal and conditional. Here is </a:t>
            </a:r>
            <a:r>
              <a:rPr lang="en-IN" dirty="0" smtClean="0"/>
              <a:t>an example:</a:t>
            </a:r>
          </a:p>
          <a:p>
            <a:pPr marL="0" indent="0"/>
            <a:endParaRPr lang="en-IN" altLang="en-US" sz="800" dirty="0"/>
          </a:p>
          <a:p>
            <a:pPr marL="914400" indent="-914400"/>
            <a:r>
              <a:rPr lang="en-IN" altLang="en-US" dirty="0" smtClean="0"/>
              <a:t>	For </a:t>
            </a:r>
            <a:r>
              <a:rPr lang="en-IN" altLang="en-US" dirty="0"/>
              <a:t>every animal </a:t>
            </a:r>
            <a:r>
              <a:rPr lang="en-IN" altLang="en-US" i="1" dirty="0"/>
              <a:t>a</a:t>
            </a:r>
            <a:r>
              <a:rPr lang="en-IN" altLang="en-US" dirty="0"/>
              <a:t>, if </a:t>
            </a:r>
            <a:r>
              <a:rPr lang="en-IN" altLang="en-US" i="1" dirty="0"/>
              <a:t>a</a:t>
            </a:r>
            <a:r>
              <a:rPr lang="en-IN" altLang="en-US" dirty="0"/>
              <a:t> is a dog, then </a:t>
            </a:r>
            <a:r>
              <a:rPr lang="en-IN" altLang="en-US" i="1" dirty="0"/>
              <a:t>a</a:t>
            </a:r>
            <a:r>
              <a:rPr lang="en-IN" altLang="en-US" dirty="0"/>
              <a:t> is a </a:t>
            </a:r>
            <a:r>
              <a:rPr lang="en-IN" altLang="en-US" dirty="0" smtClean="0"/>
              <a:t>mammal.</a:t>
            </a:r>
          </a:p>
          <a:p>
            <a:pPr marL="914400" indent="-914400"/>
            <a:endParaRPr lang="en-IN" altLang="en-US" sz="800" dirty="0"/>
          </a:p>
          <a:p>
            <a:pPr marL="0" indent="0"/>
            <a:r>
              <a:rPr lang="en-IN" altLang="en-US" dirty="0" smtClean="0"/>
              <a:t>One </a:t>
            </a:r>
            <a:r>
              <a:rPr lang="en-IN" altLang="en-US" dirty="0"/>
              <a:t>of the most important facts about universal </a:t>
            </a:r>
            <a:r>
              <a:rPr lang="en-IN" altLang="en-US" dirty="0" smtClean="0"/>
              <a:t>conditional statements </a:t>
            </a:r>
            <a:r>
              <a:rPr lang="en-IN" altLang="en-US" dirty="0"/>
              <a:t>is that they can </a:t>
            </a:r>
            <a:r>
              <a:rPr lang="en-IN" altLang="en-US" dirty="0" smtClean="0"/>
              <a:t>be rewritten </a:t>
            </a:r>
            <a:r>
              <a:rPr lang="en-IN" altLang="en-US" dirty="0"/>
              <a:t>in ways that </a:t>
            </a:r>
            <a:r>
              <a:rPr lang="en-IN" altLang="en-US" dirty="0" smtClean="0"/>
              <a:t>make them </a:t>
            </a:r>
            <a:r>
              <a:rPr lang="en-IN" altLang="en-US" dirty="0"/>
              <a:t>appear to be purely universal or purely conditional.</a:t>
            </a:r>
            <a:endParaRPr lang="en-US" altLang="en-US" dirty="0"/>
          </a:p>
        </p:txBody>
      </p:sp>
    </p:spTree>
    <p:extLst>
      <p:ext uri="{BB962C8B-B14F-4D97-AF65-F5344CB8AC3E}">
        <p14:creationId xmlns:p14="http://schemas.microsoft.com/office/powerpoint/2010/main" val="109341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Universal </a:t>
            </a:r>
            <a:r>
              <a:rPr lang="en-IN" altLang="en-US" dirty="0"/>
              <a:t>Conditional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smtClean="0"/>
              <a:t>For example</a:t>
            </a:r>
            <a:r>
              <a:rPr lang="en-IN" dirty="0"/>
              <a:t>, the previous statement can be rewritten in </a:t>
            </a:r>
            <a:r>
              <a:rPr lang="en-IN" dirty="0" smtClean="0"/>
              <a:t>a way </a:t>
            </a:r>
            <a:r>
              <a:rPr lang="en-IN" dirty="0"/>
              <a:t>that makes its conditional </a:t>
            </a:r>
            <a:r>
              <a:rPr lang="en-IN" dirty="0" smtClean="0"/>
              <a:t>nature explicit </a:t>
            </a:r>
            <a:r>
              <a:rPr lang="en-IN" dirty="0"/>
              <a:t>but </a:t>
            </a:r>
            <a:r>
              <a:rPr lang="en-IN" dirty="0" smtClean="0"/>
              <a:t>its universal </a:t>
            </a:r>
            <a:r>
              <a:rPr lang="en-IN" dirty="0"/>
              <a:t>nature implicit</a:t>
            </a:r>
            <a:r>
              <a:rPr lang="en-IN" dirty="0" smtClean="0"/>
              <a:t>:</a:t>
            </a:r>
          </a:p>
          <a:p>
            <a:pPr marL="0" indent="0"/>
            <a:endParaRPr lang="en-IN" altLang="en-US" sz="400" dirty="0"/>
          </a:p>
          <a:p>
            <a:pPr marL="685800" indent="0"/>
            <a:r>
              <a:rPr lang="en-IN" altLang="en-US" dirty="0"/>
              <a:t>If </a:t>
            </a:r>
            <a:r>
              <a:rPr lang="en-IN" altLang="en-US" i="1" dirty="0"/>
              <a:t>a</a:t>
            </a:r>
            <a:r>
              <a:rPr lang="en-IN" altLang="en-US" dirty="0"/>
              <a:t> is a dog, then </a:t>
            </a:r>
            <a:r>
              <a:rPr lang="en-IN" altLang="en-US" i="1" dirty="0"/>
              <a:t>a</a:t>
            </a:r>
            <a:r>
              <a:rPr lang="en-IN" altLang="en-US" dirty="0"/>
              <a:t> is a mammal.</a:t>
            </a:r>
          </a:p>
          <a:p>
            <a:pPr marL="1092200" indent="-406400"/>
            <a:r>
              <a:rPr lang="en-IN" altLang="en-US" i="1" dirty="0"/>
              <a:t>Or:</a:t>
            </a:r>
            <a:r>
              <a:rPr lang="en-IN" altLang="en-US" dirty="0"/>
              <a:t> If an animal is a dog, then the animal is </a:t>
            </a:r>
            <a:r>
              <a:rPr lang="en-IN" altLang="en-US" dirty="0" smtClean="0"/>
              <a:t>a mammal.</a:t>
            </a:r>
          </a:p>
          <a:p>
            <a:pPr marL="685800" indent="0"/>
            <a:endParaRPr lang="en-IN" altLang="en-US" sz="400" dirty="0"/>
          </a:p>
          <a:p>
            <a:pPr marL="0" indent="0"/>
            <a:r>
              <a:rPr lang="en-IN" altLang="en-US" dirty="0"/>
              <a:t>The statement can also be expressed so as to make </a:t>
            </a:r>
            <a:r>
              <a:rPr lang="en-IN" altLang="en-US" dirty="0" smtClean="0"/>
              <a:t>its universal </a:t>
            </a:r>
            <a:r>
              <a:rPr lang="en-IN" altLang="en-US" dirty="0"/>
              <a:t>nature explicit and </a:t>
            </a:r>
            <a:r>
              <a:rPr lang="en-IN" altLang="en-US" dirty="0" smtClean="0"/>
              <a:t>its conditional </a:t>
            </a:r>
            <a:r>
              <a:rPr lang="en-IN" altLang="en-US" dirty="0"/>
              <a:t>nature implicit</a:t>
            </a:r>
            <a:r>
              <a:rPr lang="en-IN" altLang="en-US" dirty="0" smtClean="0"/>
              <a:t>:</a:t>
            </a:r>
          </a:p>
          <a:p>
            <a:pPr marL="0" indent="0"/>
            <a:endParaRPr lang="en-IN" altLang="en-US" sz="400" dirty="0"/>
          </a:p>
          <a:p>
            <a:pPr marL="685800" indent="0"/>
            <a:r>
              <a:rPr lang="en-IN" altLang="en-US" dirty="0"/>
              <a:t>For every dog </a:t>
            </a:r>
            <a:r>
              <a:rPr lang="en-IN" altLang="en-US" i="1" dirty="0"/>
              <a:t>a</a:t>
            </a:r>
            <a:r>
              <a:rPr lang="en-IN" altLang="en-US" dirty="0"/>
              <a:t>, </a:t>
            </a:r>
            <a:r>
              <a:rPr lang="en-IN" altLang="en-US" i="1" dirty="0"/>
              <a:t>a</a:t>
            </a:r>
            <a:r>
              <a:rPr lang="en-IN" altLang="en-US" dirty="0"/>
              <a:t> is a </a:t>
            </a:r>
            <a:r>
              <a:rPr lang="en-IN" altLang="en-US" dirty="0" smtClean="0"/>
              <a:t>mammal.</a:t>
            </a:r>
          </a:p>
          <a:p>
            <a:pPr marL="0" indent="685800"/>
            <a:r>
              <a:rPr lang="en-IN" altLang="en-US" i="1" dirty="0" smtClean="0"/>
              <a:t>Or</a:t>
            </a:r>
            <a:r>
              <a:rPr lang="en-IN" altLang="en-US" i="1" dirty="0"/>
              <a:t>:</a:t>
            </a:r>
            <a:r>
              <a:rPr lang="en-IN" altLang="en-US" dirty="0"/>
              <a:t> All dogs are mammals.</a:t>
            </a:r>
            <a:endParaRPr lang="en-US" altLang="en-US" dirty="0"/>
          </a:p>
        </p:txBody>
      </p:sp>
    </p:spTree>
    <p:extLst>
      <p:ext uri="{BB962C8B-B14F-4D97-AF65-F5344CB8AC3E}">
        <p14:creationId xmlns:p14="http://schemas.microsoft.com/office/powerpoint/2010/main" val="175157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1.1.2 </a:t>
            </a:r>
            <a:r>
              <a:rPr lang="en-US" altLang="en-US" sz="2300" dirty="0"/>
              <a:t>– </a:t>
            </a:r>
            <a:r>
              <a:rPr lang="en-IN" altLang="en-US" sz="2300" i="1" dirty="0" smtClean="0"/>
              <a:t>Rewriting </a:t>
            </a:r>
            <a:r>
              <a:rPr lang="en-IN" altLang="en-US" sz="2300" i="1" dirty="0"/>
              <a:t>a Universal Conditional </a:t>
            </a:r>
            <a:r>
              <a:rPr lang="en-IN" altLang="en-US" sz="2300" i="1" dirty="0" smtClean="0"/>
              <a:t>Statement</a:t>
            </a:r>
            <a:endParaRPr lang="en-IN" altLang="en-US" sz="2300"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Fill in the blanks to rewrite the following statement</a:t>
            </a:r>
            <a:r>
              <a:rPr lang="en-IN" dirty="0" smtClean="0"/>
              <a:t>:</a:t>
            </a:r>
            <a:endParaRPr lang="en-IN" dirty="0"/>
          </a:p>
          <a:p>
            <a:pPr marL="0" indent="0"/>
            <a:r>
              <a:rPr lang="en-IN" dirty="0" smtClean="0"/>
              <a:t>	For </a:t>
            </a:r>
            <a:r>
              <a:rPr lang="en-IN" dirty="0"/>
              <a:t>every real number </a:t>
            </a:r>
            <a:r>
              <a:rPr lang="en-IN" i="1" dirty="0"/>
              <a:t>x</a:t>
            </a:r>
            <a:r>
              <a:rPr lang="en-IN" dirty="0"/>
              <a:t>, if </a:t>
            </a:r>
            <a:r>
              <a:rPr lang="en-IN" i="1" dirty="0"/>
              <a:t>x</a:t>
            </a:r>
            <a:r>
              <a:rPr lang="en-IN" dirty="0"/>
              <a:t> is nonzero then</a:t>
            </a:r>
            <a:endParaRPr lang="en-US" altLang="en-US" dirty="0"/>
          </a:p>
        </p:txBody>
      </p:sp>
      <p:pic>
        <p:nvPicPr>
          <p:cNvPr id="5" name="Picture 4" descr="x^2"/>
          <p:cNvPicPr>
            <a:picLocks noChangeAspect="1"/>
          </p:cNvPicPr>
          <p:nvPr/>
        </p:nvPicPr>
        <p:blipFill>
          <a:blip r:embed="rId3"/>
          <a:stretch>
            <a:fillRect/>
          </a:stretch>
        </p:blipFill>
        <p:spPr>
          <a:xfrm>
            <a:off x="1524000" y="2249765"/>
            <a:ext cx="355478" cy="391835"/>
          </a:xfrm>
          <a:prstGeom prst="rect">
            <a:avLst/>
          </a:prstGeom>
        </p:spPr>
      </p:pic>
      <p:sp>
        <p:nvSpPr>
          <p:cNvPr id="6" name="Content Placeholder 2"/>
          <p:cNvSpPr>
            <a:spLocks noGrp="1"/>
          </p:cNvSpPr>
          <p:nvPr>
            <p:ph sz="quarter" idx="13"/>
          </p:nvPr>
        </p:nvSpPr>
        <p:spPr>
          <a:xfrm>
            <a:off x="1905000" y="2283714"/>
            <a:ext cx="1676400" cy="459486"/>
          </a:xfrm>
        </p:spPr>
        <p:txBody>
          <a:bodyPr/>
          <a:lstStyle/>
          <a:p>
            <a:pPr marL="0" indent="0"/>
            <a:r>
              <a:rPr lang="en-IN" dirty="0"/>
              <a:t>is positive.</a:t>
            </a:r>
            <a:endParaRPr lang="en-US" altLang="en-US" dirty="0"/>
          </a:p>
        </p:txBody>
      </p:sp>
      <p:sp>
        <p:nvSpPr>
          <p:cNvPr id="8" name="Content Placeholder 2"/>
          <p:cNvSpPr>
            <a:spLocks noGrp="1"/>
          </p:cNvSpPr>
          <p:nvPr>
            <p:ph sz="quarter" idx="13"/>
          </p:nvPr>
        </p:nvSpPr>
        <p:spPr>
          <a:xfrm>
            <a:off x="457201" y="2971800"/>
            <a:ext cx="6477000" cy="457200"/>
          </a:xfrm>
        </p:spPr>
        <p:txBody>
          <a:bodyPr/>
          <a:lstStyle/>
          <a:p>
            <a:pPr marL="0" indent="0"/>
            <a:r>
              <a:rPr lang="en-IN" dirty="0" smtClean="0"/>
              <a:t>a.  If </a:t>
            </a:r>
            <a:r>
              <a:rPr lang="en-IN" dirty="0"/>
              <a:t>a real number is nonzero, then its </a:t>
            </a:r>
            <a:r>
              <a:rPr lang="en-IN" dirty="0" smtClean="0"/>
              <a:t>square</a:t>
            </a:r>
            <a:endParaRPr lang="en-US" altLang="en-US" dirty="0"/>
          </a:p>
        </p:txBody>
      </p:sp>
      <p:pic>
        <p:nvPicPr>
          <p:cNvPr id="7" name="Picture 6" descr="blank line."/>
          <p:cNvPicPr>
            <a:picLocks noChangeAspect="1"/>
          </p:cNvPicPr>
          <p:nvPr/>
        </p:nvPicPr>
        <p:blipFill>
          <a:blip r:embed="rId4"/>
          <a:stretch>
            <a:fillRect/>
          </a:stretch>
        </p:blipFill>
        <p:spPr>
          <a:xfrm>
            <a:off x="6858000" y="3216079"/>
            <a:ext cx="1080211" cy="117307"/>
          </a:xfrm>
          <a:prstGeom prst="rect">
            <a:avLst/>
          </a:prstGeom>
        </p:spPr>
      </p:pic>
      <p:sp>
        <p:nvSpPr>
          <p:cNvPr id="10" name="Content Placeholder 2"/>
          <p:cNvSpPr>
            <a:spLocks noGrp="1"/>
          </p:cNvSpPr>
          <p:nvPr>
            <p:ph sz="quarter" idx="13"/>
          </p:nvPr>
        </p:nvSpPr>
        <p:spPr>
          <a:xfrm>
            <a:off x="457200" y="3505200"/>
            <a:ext cx="5257800" cy="457200"/>
          </a:xfrm>
        </p:spPr>
        <p:txBody>
          <a:bodyPr/>
          <a:lstStyle/>
          <a:p>
            <a:pPr marL="0" indent="0"/>
            <a:r>
              <a:rPr lang="en-IN" dirty="0" smtClean="0"/>
              <a:t>b.  For </a:t>
            </a:r>
            <a:r>
              <a:rPr lang="en-IN" dirty="0"/>
              <a:t>every nonzero real number </a:t>
            </a:r>
            <a:r>
              <a:rPr lang="en-IN" i="1" dirty="0"/>
              <a:t>x</a:t>
            </a:r>
            <a:r>
              <a:rPr lang="en-IN" dirty="0"/>
              <a:t>,</a:t>
            </a:r>
            <a:endParaRPr lang="en-US" altLang="en-US" dirty="0"/>
          </a:p>
        </p:txBody>
      </p:sp>
      <p:pic>
        <p:nvPicPr>
          <p:cNvPr id="11" name="Picture 10" descr="blank line."/>
          <p:cNvPicPr>
            <a:picLocks noChangeAspect="1"/>
          </p:cNvPicPr>
          <p:nvPr/>
        </p:nvPicPr>
        <p:blipFill>
          <a:blip r:embed="rId4"/>
          <a:stretch>
            <a:fillRect/>
          </a:stretch>
        </p:blipFill>
        <p:spPr>
          <a:xfrm>
            <a:off x="5549189" y="3768893"/>
            <a:ext cx="1080211" cy="117307"/>
          </a:xfrm>
          <a:prstGeom prst="rect">
            <a:avLst/>
          </a:prstGeom>
        </p:spPr>
      </p:pic>
      <p:sp>
        <p:nvSpPr>
          <p:cNvPr id="12" name="Content Placeholder 2"/>
          <p:cNvSpPr>
            <a:spLocks noGrp="1"/>
          </p:cNvSpPr>
          <p:nvPr>
            <p:ph sz="quarter" idx="13"/>
          </p:nvPr>
        </p:nvSpPr>
        <p:spPr>
          <a:xfrm>
            <a:off x="457200" y="4038600"/>
            <a:ext cx="1066800" cy="457200"/>
          </a:xfrm>
        </p:spPr>
        <p:txBody>
          <a:bodyPr/>
          <a:lstStyle/>
          <a:p>
            <a:pPr marL="0" indent="0"/>
            <a:r>
              <a:rPr lang="en-IN" dirty="0" smtClean="0"/>
              <a:t>c.  If </a:t>
            </a:r>
            <a:r>
              <a:rPr lang="en-IN" i="1" dirty="0"/>
              <a:t>x</a:t>
            </a:r>
            <a:endParaRPr lang="en-US" altLang="en-US" dirty="0"/>
          </a:p>
        </p:txBody>
      </p:sp>
      <p:pic>
        <p:nvPicPr>
          <p:cNvPr id="9" name="Picture 8" descr="blank line,"/>
          <p:cNvPicPr>
            <a:picLocks noChangeAspect="1"/>
          </p:cNvPicPr>
          <p:nvPr/>
        </p:nvPicPr>
        <p:blipFill>
          <a:blip r:embed="rId5"/>
          <a:stretch>
            <a:fillRect/>
          </a:stretch>
        </p:blipFill>
        <p:spPr>
          <a:xfrm>
            <a:off x="1485900" y="4322805"/>
            <a:ext cx="1055772" cy="122195"/>
          </a:xfrm>
          <a:prstGeom prst="rect">
            <a:avLst/>
          </a:prstGeom>
        </p:spPr>
      </p:pic>
      <p:sp>
        <p:nvSpPr>
          <p:cNvPr id="14" name="Content Placeholder 2"/>
          <p:cNvSpPr>
            <a:spLocks noGrp="1"/>
          </p:cNvSpPr>
          <p:nvPr>
            <p:ph sz="quarter" idx="13"/>
          </p:nvPr>
        </p:nvSpPr>
        <p:spPr>
          <a:xfrm>
            <a:off x="2590800" y="4038600"/>
            <a:ext cx="838200" cy="457200"/>
          </a:xfrm>
        </p:spPr>
        <p:txBody>
          <a:bodyPr/>
          <a:lstStyle/>
          <a:p>
            <a:pPr marL="0" indent="0"/>
            <a:r>
              <a:rPr lang="en-IN" dirty="0"/>
              <a:t>then</a:t>
            </a:r>
            <a:endParaRPr lang="en-US" altLang="en-US" dirty="0"/>
          </a:p>
        </p:txBody>
      </p:sp>
      <p:pic>
        <p:nvPicPr>
          <p:cNvPr id="15" name="Picture 14" descr="blank line."/>
          <p:cNvPicPr>
            <a:picLocks noChangeAspect="1"/>
          </p:cNvPicPr>
          <p:nvPr/>
        </p:nvPicPr>
        <p:blipFill>
          <a:blip r:embed="rId4"/>
          <a:stretch>
            <a:fillRect/>
          </a:stretch>
        </p:blipFill>
        <p:spPr>
          <a:xfrm>
            <a:off x="3352800" y="4302293"/>
            <a:ext cx="1080211" cy="117307"/>
          </a:xfrm>
          <a:prstGeom prst="rect">
            <a:avLst/>
          </a:prstGeom>
        </p:spPr>
      </p:pic>
      <p:sp>
        <p:nvSpPr>
          <p:cNvPr id="16" name="Content Placeholder 2"/>
          <p:cNvSpPr>
            <a:spLocks noGrp="1"/>
          </p:cNvSpPr>
          <p:nvPr>
            <p:ph sz="quarter" idx="13"/>
          </p:nvPr>
        </p:nvSpPr>
        <p:spPr>
          <a:xfrm>
            <a:off x="457200" y="4648200"/>
            <a:ext cx="6324600" cy="457200"/>
          </a:xfrm>
        </p:spPr>
        <p:txBody>
          <a:bodyPr/>
          <a:lstStyle/>
          <a:p>
            <a:pPr marL="0" indent="0"/>
            <a:r>
              <a:rPr lang="en-IN" dirty="0" smtClean="0"/>
              <a:t>d.  The </a:t>
            </a:r>
            <a:r>
              <a:rPr lang="en-IN" dirty="0"/>
              <a:t>square of any nonzero real number is</a:t>
            </a:r>
            <a:endParaRPr lang="en-US" altLang="en-US" dirty="0"/>
          </a:p>
        </p:txBody>
      </p:sp>
      <p:pic>
        <p:nvPicPr>
          <p:cNvPr id="17" name="Picture 16" descr="blank line."/>
          <p:cNvPicPr>
            <a:picLocks noChangeAspect="1"/>
          </p:cNvPicPr>
          <p:nvPr/>
        </p:nvPicPr>
        <p:blipFill>
          <a:blip r:embed="rId4"/>
          <a:stretch>
            <a:fillRect/>
          </a:stretch>
        </p:blipFill>
        <p:spPr>
          <a:xfrm>
            <a:off x="6718300" y="4899193"/>
            <a:ext cx="1080211" cy="117307"/>
          </a:xfrm>
          <a:prstGeom prst="rect">
            <a:avLst/>
          </a:prstGeom>
        </p:spPr>
      </p:pic>
      <p:sp>
        <p:nvSpPr>
          <p:cNvPr id="18" name="Content Placeholder 2"/>
          <p:cNvSpPr>
            <a:spLocks noGrp="1"/>
          </p:cNvSpPr>
          <p:nvPr>
            <p:ph sz="quarter" idx="13"/>
          </p:nvPr>
        </p:nvSpPr>
        <p:spPr>
          <a:xfrm>
            <a:off x="457200" y="5257800"/>
            <a:ext cx="4800600" cy="457200"/>
          </a:xfrm>
        </p:spPr>
        <p:txBody>
          <a:bodyPr/>
          <a:lstStyle/>
          <a:p>
            <a:pPr marL="0" indent="0"/>
            <a:r>
              <a:rPr lang="en-IN" dirty="0" smtClean="0"/>
              <a:t>e.  All </a:t>
            </a:r>
            <a:r>
              <a:rPr lang="en-IN" dirty="0"/>
              <a:t>nonzero real numbers have</a:t>
            </a:r>
            <a:endParaRPr lang="en-US" altLang="en-US" dirty="0"/>
          </a:p>
        </p:txBody>
      </p:sp>
      <p:pic>
        <p:nvPicPr>
          <p:cNvPr id="19" name="Picture 18" descr="blank line."/>
          <p:cNvPicPr>
            <a:picLocks noChangeAspect="1"/>
          </p:cNvPicPr>
          <p:nvPr/>
        </p:nvPicPr>
        <p:blipFill>
          <a:blip r:embed="rId4"/>
          <a:stretch>
            <a:fillRect/>
          </a:stretch>
        </p:blipFill>
        <p:spPr>
          <a:xfrm>
            <a:off x="5218989" y="5508793"/>
            <a:ext cx="1080211" cy="117307"/>
          </a:xfrm>
          <a:prstGeom prst="rect">
            <a:avLst/>
          </a:prstGeom>
        </p:spPr>
      </p:pic>
    </p:spTree>
    <p:extLst>
      <p:ext uri="{BB962C8B-B14F-4D97-AF65-F5344CB8AC3E}">
        <p14:creationId xmlns:p14="http://schemas.microsoft.com/office/powerpoint/2010/main" val="2981351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1.1.2 </a:t>
            </a:r>
            <a:r>
              <a:rPr lang="en-US" altLang="en-US" dirty="0"/>
              <a:t>– </a:t>
            </a:r>
            <a:r>
              <a:rPr lang="en-US" altLang="en-US" i="1" dirty="0"/>
              <a:t>Solution</a:t>
            </a:r>
            <a:endParaRPr lang="en-IN" altLang="en-US" dirty="0"/>
          </a:p>
        </p:txBody>
      </p:sp>
      <p:sp>
        <p:nvSpPr>
          <p:cNvPr id="6" name="Content Placeholder 2"/>
          <p:cNvSpPr>
            <a:spLocks noGrp="1"/>
          </p:cNvSpPr>
          <p:nvPr>
            <p:ph sz="quarter" idx="13"/>
          </p:nvPr>
        </p:nvSpPr>
        <p:spPr>
          <a:xfrm>
            <a:off x="457201" y="1371600"/>
            <a:ext cx="1981199" cy="457200"/>
          </a:xfrm>
        </p:spPr>
        <p:txBody>
          <a:bodyPr/>
          <a:lstStyle/>
          <a:p>
            <a:pPr marL="0" indent="0"/>
            <a:r>
              <a:rPr lang="en-IN" dirty="0" smtClean="0"/>
              <a:t>a.  is </a:t>
            </a:r>
            <a:r>
              <a:rPr lang="en-IN" dirty="0"/>
              <a:t>positive</a:t>
            </a:r>
            <a:endParaRPr lang="en-US" altLang="en-US" dirty="0"/>
          </a:p>
        </p:txBody>
      </p:sp>
      <p:sp>
        <p:nvSpPr>
          <p:cNvPr id="7" name="Content Placeholder 2"/>
          <p:cNvSpPr>
            <a:spLocks noGrp="1"/>
          </p:cNvSpPr>
          <p:nvPr>
            <p:ph sz="quarter" idx="13"/>
          </p:nvPr>
        </p:nvSpPr>
        <p:spPr>
          <a:xfrm>
            <a:off x="457201" y="1981200"/>
            <a:ext cx="457200" cy="457200"/>
          </a:xfrm>
        </p:spPr>
        <p:txBody>
          <a:bodyPr/>
          <a:lstStyle/>
          <a:p>
            <a:pPr marL="0" indent="0"/>
            <a:r>
              <a:rPr lang="en-US" altLang="en-US" dirty="0" smtClean="0"/>
              <a:t>b.</a:t>
            </a:r>
            <a:endParaRPr lang="en-US" altLang="en-US" dirty="0"/>
          </a:p>
        </p:txBody>
      </p:sp>
      <p:pic>
        <p:nvPicPr>
          <p:cNvPr id="8" name="Picture 7" descr="x^2"/>
          <p:cNvPicPr>
            <a:picLocks noChangeAspect="1"/>
          </p:cNvPicPr>
          <p:nvPr/>
        </p:nvPicPr>
        <p:blipFill>
          <a:blip r:embed="rId3"/>
          <a:stretch>
            <a:fillRect/>
          </a:stretch>
        </p:blipFill>
        <p:spPr>
          <a:xfrm>
            <a:off x="971320" y="1989601"/>
            <a:ext cx="349480" cy="354856"/>
          </a:xfrm>
          <a:prstGeom prst="rect">
            <a:avLst/>
          </a:prstGeom>
        </p:spPr>
      </p:pic>
      <p:sp>
        <p:nvSpPr>
          <p:cNvPr id="9" name="Content Placeholder 2"/>
          <p:cNvSpPr>
            <a:spLocks noGrp="1"/>
          </p:cNvSpPr>
          <p:nvPr>
            <p:ph sz="quarter" idx="13"/>
          </p:nvPr>
        </p:nvSpPr>
        <p:spPr>
          <a:xfrm>
            <a:off x="1295400" y="1981200"/>
            <a:ext cx="1524000" cy="457200"/>
          </a:xfrm>
        </p:spPr>
        <p:txBody>
          <a:bodyPr/>
          <a:lstStyle/>
          <a:p>
            <a:pPr marL="0" indent="0"/>
            <a:r>
              <a:rPr lang="en-IN" dirty="0"/>
              <a:t>is positive</a:t>
            </a:r>
            <a:endParaRPr lang="en-US" altLang="en-US" dirty="0"/>
          </a:p>
        </p:txBody>
      </p:sp>
      <p:sp>
        <p:nvSpPr>
          <p:cNvPr id="10" name="Content Placeholder 2"/>
          <p:cNvSpPr>
            <a:spLocks noGrp="1"/>
          </p:cNvSpPr>
          <p:nvPr>
            <p:ph sz="quarter" idx="13"/>
          </p:nvPr>
        </p:nvSpPr>
        <p:spPr>
          <a:xfrm>
            <a:off x="457200" y="2667000"/>
            <a:ext cx="4114800" cy="457200"/>
          </a:xfrm>
        </p:spPr>
        <p:txBody>
          <a:bodyPr/>
          <a:lstStyle/>
          <a:p>
            <a:pPr marL="0" indent="0"/>
            <a:r>
              <a:rPr lang="en-IN" dirty="0" smtClean="0"/>
              <a:t>c.  is </a:t>
            </a:r>
            <a:r>
              <a:rPr lang="en-IN" dirty="0"/>
              <a:t>a nonzero real number;</a:t>
            </a:r>
            <a:endParaRPr lang="en-US" altLang="en-US" dirty="0"/>
          </a:p>
        </p:txBody>
      </p:sp>
      <p:pic>
        <p:nvPicPr>
          <p:cNvPr id="11" name="Picture 10" descr="x^2"/>
          <p:cNvPicPr>
            <a:picLocks noChangeAspect="1"/>
          </p:cNvPicPr>
          <p:nvPr/>
        </p:nvPicPr>
        <p:blipFill>
          <a:blip r:embed="rId3"/>
          <a:stretch>
            <a:fillRect/>
          </a:stretch>
        </p:blipFill>
        <p:spPr>
          <a:xfrm>
            <a:off x="4418136" y="2680444"/>
            <a:ext cx="349480" cy="354856"/>
          </a:xfrm>
          <a:prstGeom prst="rect">
            <a:avLst/>
          </a:prstGeom>
        </p:spPr>
      </p:pic>
      <p:sp>
        <p:nvSpPr>
          <p:cNvPr id="12" name="Content Placeholder 2"/>
          <p:cNvSpPr>
            <a:spLocks noGrp="1"/>
          </p:cNvSpPr>
          <p:nvPr>
            <p:ph sz="quarter" idx="13"/>
          </p:nvPr>
        </p:nvSpPr>
        <p:spPr>
          <a:xfrm>
            <a:off x="4767616" y="2667000"/>
            <a:ext cx="1524000" cy="457200"/>
          </a:xfrm>
        </p:spPr>
        <p:txBody>
          <a:bodyPr/>
          <a:lstStyle/>
          <a:p>
            <a:pPr marL="0" indent="0"/>
            <a:r>
              <a:rPr lang="en-IN" dirty="0"/>
              <a:t>is positive</a:t>
            </a:r>
            <a:endParaRPr lang="en-US" altLang="en-US" dirty="0"/>
          </a:p>
        </p:txBody>
      </p:sp>
      <p:sp>
        <p:nvSpPr>
          <p:cNvPr id="13" name="Content Placeholder 2"/>
          <p:cNvSpPr>
            <a:spLocks noGrp="1"/>
          </p:cNvSpPr>
          <p:nvPr>
            <p:ph sz="quarter" idx="13"/>
          </p:nvPr>
        </p:nvSpPr>
        <p:spPr>
          <a:xfrm>
            <a:off x="457200" y="3352800"/>
            <a:ext cx="1981199" cy="457200"/>
          </a:xfrm>
        </p:spPr>
        <p:txBody>
          <a:bodyPr/>
          <a:lstStyle/>
          <a:p>
            <a:pPr marL="0" indent="0"/>
            <a:r>
              <a:rPr lang="en-IN" dirty="0" smtClean="0"/>
              <a:t>d.  is </a:t>
            </a:r>
            <a:r>
              <a:rPr lang="en-IN" dirty="0"/>
              <a:t>positive</a:t>
            </a:r>
            <a:endParaRPr lang="en-US" altLang="en-US" dirty="0"/>
          </a:p>
        </p:txBody>
      </p:sp>
      <p:sp>
        <p:nvSpPr>
          <p:cNvPr id="14" name="Content Placeholder 2"/>
          <p:cNvSpPr>
            <a:spLocks noGrp="1"/>
          </p:cNvSpPr>
          <p:nvPr>
            <p:ph sz="quarter" idx="13"/>
          </p:nvPr>
        </p:nvSpPr>
        <p:spPr>
          <a:xfrm>
            <a:off x="457200" y="3962400"/>
            <a:ext cx="6934200" cy="457200"/>
          </a:xfrm>
        </p:spPr>
        <p:txBody>
          <a:bodyPr/>
          <a:lstStyle/>
          <a:p>
            <a:pPr marL="0" indent="0"/>
            <a:r>
              <a:rPr lang="en-IN" dirty="0" smtClean="0"/>
              <a:t>e.  positive </a:t>
            </a:r>
            <a:r>
              <a:rPr lang="en-IN" dirty="0"/>
              <a:t>squares (</a:t>
            </a:r>
            <a:r>
              <a:rPr lang="en-IN" i="1" dirty="0"/>
              <a:t>or:</a:t>
            </a:r>
            <a:r>
              <a:rPr lang="en-IN" dirty="0"/>
              <a:t> squares that are positive)</a:t>
            </a:r>
            <a:endParaRPr lang="en-US" altLang="en-US" dirty="0"/>
          </a:p>
        </p:txBody>
      </p:sp>
    </p:spTree>
    <p:extLst>
      <p:ext uri="{BB962C8B-B14F-4D97-AF65-F5344CB8AC3E}">
        <p14:creationId xmlns:p14="http://schemas.microsoft.com/office/powerpoint/2010/main" val="807392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362200"/>
            <a:ext cx="8226425" cy="1143000"/>
          </a:xfrm>
        </p:spPr>
        <p:txBody>
          <a:bodyPr/>
          <a:lstStyle/>
          <a:p>
            <a:pPr algn="ctr" eaLnBrk="1" hangingPunct="1"/>
            <a:r>
              <a:rPr lang="en-IN" altLang="en-US" dirty="0"/>
              <a:t>Universal Existential Statements</a:t>
            </a:r>
          </a:p>
        </p:txBody>
      </p:sp>
    </p:spTree>
    <p:extLst>
      <p:ext uri="{BB962C8B-B14F-4D97-AF65-F5344CB8AC3E}">
        <p14:creationId xmlns:p14="http://schemas.microsoft.com/office/powerpoint/2010/main" val="76690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Universal </a:t>
            </a:r>
            <a:r>
              <a:rPr lang="en-IN" altLang="en-US" dirty="0"/>
              <a:t>Existential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A </a:t>
            </a:r>
            <a:r>
              <a:rPr lang="en-IN" b="1" dirty="0"/>
              <a:t>universal existential statement</a:t>
            </a:r>
            <a:r>
              <a:rPr lang="en-IN" dirty="0"/>
              <a:t> is a statement that </a:t>
            </a:r>
            <a:r>
              <a:rPr lang="en-IN" dirty="0" smtClean="0"/>
              <a:t>is universal </a:t>
            </a:r>
            <a:r>
              <a:rPr lang="en-IN" dirty="0"/>
              <a:t>because its first part </a:t>
            </a:r>
            <a:r>
              <a:rPr lang="en-IN" dirty="0" smtClean="0"/>
              <a:t>says that </a:t>
            </a:r>
            <a:r>
              <a:rPr lang="en-IN" dirty="0"/>
              <a:t>a certain </a:t>
            </a:r>
            <a:r>
              <a:rPr lang="en-IN" dirty="0" smtClean="0"/>
              <a:t>property is </a:t>
            </a:r>
            <a:r>
              <a:rPr lang="en-IN" dirty="0"/>
              <a:t>true for all objects of a given type, and it is </a:t>
            </a:r>
            <a:r>
              <a:rPr lang="en-IN" dirty="0" smtClean="0"/>
              <a:t>existential because its second </a:t>
            </a:r>
            <a:r>
              <a:rPr lang="en-IN" dirty="0"/>
              <a:t>part asserts the existence </a:t>
            </a:r>
            <a:r>
              <a:rPr lang="en-IN" dirty="0" smtClean="0"/>
              <a:t>of something</a:t>
            </a:r>
            <a:r>
              <a:rPr lang="en-IN" dirty="0"/>
              <a:t>. For example</a:t>
            </a:r>
            <a:r>
              <a:rPr lang="en-IN" dirty="0" smtClean="0"/>
              <a:t>:</a:t>
            </a:r>
          </a:p>
          <a:p>
            <a:pPr marL="0" indent="0"/>
            <a:endParaRPr lang="en-IN" altLang="en-US" sz="800" dirty="0"/>
          </a:p>
          <a:p>
            <a:pPr marL="0" indent="0"/>
            <a:r>
              <a:rPr lang="en-IN" dirty="0" smtClean="0"/>
              <a:t>	Every </a:t>
            </a:r>
            <a:r>
              <a:rPr lang="en-IN" dirty="0"/>
              <a:t>real number has an additive inverse</a:t>
            </a:r>
            <a:r>
              <a:rPr lang="en-IN" dirty="0" smtClean="0"/>
              <a:t>.</a:t>
            </a:r>
          </a:p>
          <a:p>
            <a:pPr marL="0" indent="0"/>
            <a:endParaRPr lang="en-IN" altLang="en-US" sz="800" dirty="0"/>
          </a:p>
          <a:p>
            <a:pPr marL="0" indent="0"/>
            <a:r>
              <a:rPr lang="en-IN" dirty="0"/>
              <a:t>In this statement the property “has an additive </a:t>
            </a:r>
            <a:r>
              <a:rPr lang="en-IN" dirty="0" smtClean="0"/>
              <a:t>inverse” applies </a:t>
            </a:r>
            <a:r>
              <a:rPr lang="en-IN" dirty="0"/>
              <a:t>universally to all real numbers. “Has an </a:t>
            </a:r>
            <a:r>
              <a:rPr lang="en-IN" dirty="0" smtClean="0"/>
              <a:t>additive inverse</a:t>
            </a:r>
            <a:r>
              <a:rPr lang="en-IN" dirty="0"/>
              <a:t>” asserts the existence of something—an </a:t>
            </a:r>
            <a:r>
              <a:rPr lang="en-IN" dirty="0" smtClean="0"/>
              <a:t>additive inverse—for </a:t>
            </a:r>
            <a:r>
              <a:rPr lang="en-IN" dirty="0"/>
              <a:t>each real number.</a:t>
            </a:r>
            <a:endParaRPr lang="en-US" altLang="en-US" dirty="0"/>
          </a:p>
        </p:txBody>
      </p:sp>
    </p:spTree>
    <p:extLst>
      <p:ext uri="{BB962C8B-B14F-4D97-AF65-F5344CB8AC3E}">
        <p14:creationId xmlns:p14="http://schemas.microsoft.com/office/powerpoint/2010/main" val="1667984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Universal </a:t>
            </a:r>
            <a:r>
              <a:rPr lang="en-IN" altLang="en-US" dirty="0"/>
              <a:t>Existential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However, the nature of the additive inverse depends on </a:t>
            </a:r>
            <a:r>
              <a:rPr lang="en-IN" dirty="0" smtClean="0"/>
              <a:t>the real number</a:t>
            </a:r>
            <a:r>
              <a:rPr lang="en-IN" dirty="0"/>
              <a:t>; different real numbers have different </a:t>
            </a:r>
            <a:r>
              <a:rPr lang="en-IN" dirty="0" smtClean="0"/>
              <a:t>additive inverses</a:t>
            </a:r>
            <a:r>
              <a:rPr lang="en-IN" dirty="0"/>
              <a:t>. Knowing that an </a:t>
            </a:r>
            <a:r>
              <a:rPr lang="en-IN" dirty="0" smtClean="0"/>
              <a:t>additive inverse </a:t>
            </a:r>
            <a:r>
              <a:rPr lang="en-IN" dirty="0"/>
              <a:t>is a </a:t>
            </a:r>
            <a:r>
              <a:rPr lang="en-IN" dirty="0" smtClean="0"/>
              <a:t>real number</a:t>
            </a:r>
            <a:r>
              <a:rPr lang="en-IN" dirty="0"/>
              <a:t>, you can rewrite this statement in several </a:t>
            </a:r>
            <a:r>
              <a:rPr lang="en-IN" dirty="0" smtClean="0"/>
              <a:t>ways, some </a:t>
            </a:r>
            <a:r>
              <a:rPr lang="en-IN" dirty="0"/>
              <a:t>less </a:t>
            </a:r>
            <a:r>
              <a:rPr lang="en-IN" dirty="0" smtClean="0"/>
              <a:t>formal and </a:t>
            </a:r>
            <a:r>
              <a:rPr lang="en-IN" dirty="0"/>
              <a:t>some more formal</a:t>
            </a:r>
            <a:r>
              <a:rPr lang="en-IN" dirty="0" smtClean="0"/>
              <a:t>:</a:t>
            </a:r>
          </a:p>
          <a:p>
            <a:pPr marL="0" indent="0"/>
            <a:endParaRPr lang="en-IN" altLang="en-US" sz="800" dirty="0"/>
          </a:p>
          <a:p>
            <a:pPr marL="800100" indent="-508000"/>
            <a:r>
              <a:rPr lang="en-IN" dirty="0" smtClean="0"/>
              <a:t>All </a:t>
            </a:r>
            <a:r>
              <a:rPr lang="en-IN" dirty="0"/>
              <a:t>real numbers have additive </a:t>
            </a:r>
            <a:r>
              <a:rPr lang="en-IN" dirty="0" smtClean="0"/>
              <a:t>inverses.</a:t>
            </a:r>
          </a:p>
          <a:p>
            <a:pPr marL="800100" indent="-508000"/>
            <a:r>
              <a:rPr lang="en-IN" i="1" dirty="0" smtClean="0"/>
              <a:t>Or</a:t>
            </a:r>
            <a:r>
              <a:rPr lang="en-IN" i="1" dirty="0"/>
              <a:t>:</a:t>
            </a:r>
            <a:r>
              <a:rPr lang="en-IN" dirty="0"/>
              <a:t> For every real number </a:t>
            </a:r>
            <a:r>
              <a:rPr lang="en-IN" i="1" dirty="0"/>
              <a:t>r</a:t>
            </a:r>
            <a:r>
              <a:rPr lang="en-IN" dirty="0"/>
              <a:t>, there is an additive inverse for </a:t>
            </a:r>
            <a:r>
              <a:rPr lang="en-IN" i="1" dirty="0"/>
              <a:t>r</a:t>
            </a:r>
            <a:r>
              <a:rPr lang="en-IN" dirty="0" smtClean="0"/>
              <a:t>.</a:t>
            </a:r>
          </a:p>
          <a:p>
            <a:pPr marL="800100" indent="-508000"/>
            <a:r>
              <a:rPr lang="en-IN" i="1" dirty="0"/>
              <a:t>Or:</a:t>
            </a:r>
            <a:r>
              <a:rPr lang="en-IN" dirty="0"/>
              <a:t> For every real number </a:t>
            </a:r>
            <a:r>
              <a:rPr lang="en-IN" i="1" dirty="0"/>
              <a:t>r</a:t>
            </a:r>
            <a:r>
              <a:rPr lang="en-IN" dirty="0"/>
              <a:t>, there is a real number </a:t>
            </a:r>
            <a:r>
              <a:rPr lang="en-IN" i="1" dirty="0"/>
              <a:t>s </a:t>
            </a:r>
            <a:r>
              <a:rPr lang="en-IN" dirty="0" smtClean="0"/>
              <a:t>such that </a:t>
            </a:r>
            <a:r>
              <a:rPr lang="en-IN" i="1" dirty="0"/>
              <a:t>s </a:t>
            </a:r>
            <a:r>
              <a:rPr lang="en-IN" dirty="0"/>
              <a:t>is </a:t>
            </a:r>
            <a:r>
              <a:rPr lang="en-IN" dirty="0" smtClean="0"/>
              <a:t>an additive </a:t>
            </a:r>
            <a:r>
              <a:rPr lang="en-IN" dirty="0"/>
              <a:t>inverse for </a:t>
            </a:r>
            <a:r>
              <a:rPr lang="en-IN" i="1" dirty="0"/>
              <a:t>r</a:t>
            </a:r>
            <a:r>
              <a:rPr lang="en-IN" dirty="0" smtClean="0"/>
              <a:t>.</a:t>
            </a:r>
            <a:endParaRPr lang="en-US" altLang="en-US" dirty="0"/>
          </a:p>
        </p:txBody>
      </p:sp>
    </p:spTree>
    <p:extLst>
      <p:ext uri="{BB962C8B-B14F-4D97-AF65-F5344CB8AC3E}">
        <p14:creationId xmlns:p14="http://schemas.microsoft.com/office/powerpoint/2010/main" val="4219366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Universal </a:t>
            </a:r>
            <a:r>
              <a:rPr lang="en-IN" altLang="en-US" dirty="0"/>
              <a:t>Existential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2133600"/>
          </a:xfrm>
        </p:spPr>
        <p:txBody>
          <a:bodyPr/>
          <a:lstStyle/>
          <a:p>
            <a:pPr marL="0" indent="0"/>
            <a:r>
              <a:rPr lang="en-IN" dirty="0"/>
              <a:t>One of the most important reasons for using variables </a:t>
            </a:r>
            <a:r>
              <a:rPr lang="en-IN" dirty="0" smtClean="0"/>
              <a:t>in mathematics </a:t>
            </a:r>
            <a:r>
              <a:rPr lang="en-IN" dirty="0"/>
              <a:t>is that it gives </a:t>
            </a:r>
            <a:r>
              <a:rPr lang="en-IN" dirty="0" smtClean="0"/>
              <a:t>you the </a:t>
            </a:r>
            <a:r>
              <a:rPr lang="en-IN" dirty="0"/>
              <a:t>ability to refer </a:t>
            </a:r>
            <a:r>
              <a:rPr lang="en-IN" dirty="0" smtClean="0"/>
              <a:t>to quantities </a:t>
            </a:r>
            <a:r>
              <a:rPr lang="en-IN" dirty="0"/>
              <a:t>unambiguously throughout a </a:t>
            </a:r>
            <a:r>
              <a:rPr lang="en-IN" dirty="0" smtClean="0"/>
              <a:t>lengthy mathematical argument, while </a:t>
            </a:r>
            <a:r>
              <a:rPr lang="en-IN" dirty="0"/>
              <a:t>not restricting you </a:t>
            </a:r>
            <a:r>
              <a:rPr lang="en-IN" dirty="0" smtClean="0"/>
              <a:t>to consider </a:t>
            </a:r>
            <a:r>
              <a:rPr lang="en-IN" dirty="0"/>
              <a:t>only specific values for them.</a:t>
            </a:r>
            <a:endParaRPr lang="en-US" altLang="en-US" dirty="0"/>
          </a:p>
        </p:txBody>
      </p:sp>
    </p:spTree>
    <p:extLst>
      <p:ext uri="{BB962C8B-B14F-4D97-AF65-F5344CB8AC3E}">
        <p14:creationId xmlns:p14="http://schemas.microsoft.com/office/powerpoint/2010/main" val="607095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332616"/>
            <a:ext cx="8029575"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Variables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1.1.3 </a:t>
            </a:r>
            <a:r>
              <a:rPr lang="en-US" altLang="en-US" sz="2300" dirty="0"/>
              <a:t>– </a:t>
            </a:r>
            <a:r>
              <a:rPr lang="en-IN" altLang="en-US" sz="2300" i="1" dirty="0" smtClean="0"/>
              <a:t>Rewriting </a:t>
            </a:r>
            <a:r>
              <a:rPr lang="en-IN" altLang="en-US" sz="2300" i="1" dirty="0"/>
              <a:t>a Universal Existential </a:t>
            </a:r>
            <a:r>
              <a:rPr lang="en-IN" altLang="en-US" sz="2300" i="1" dirty="0" smtClean="0"/>
              <a:t>Statement</a:t>
            </a:r>
            <a:endParaRPr lang="en-IN" altLang="en-US" sz="2300" dirty="0"/>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Fill in the blanks to rewrite the following statement: </a:t>
            </a:r>
            <a:r>
              <a:rPr lang="en-IN" dirty="0" smtClean="0"/>
              <a:t>Every pot </a:t>
            </a:r>
            <a:r>
              <a:rPr lang="en-IN" dirty="0"/>
              <a:t>has a lid</a:t>
            </a:r>
            <a:r>
              <a:rPr lang="en-IN" dirty="0" smtClean="0"/>
              <a:t>.</a:t>
            </a:r>
          </a:p>
          <a:p>
            <a:pPr marL="0" indent="0"/>
            <a:endParaRPr lang="en-IN" altLang="en-US" dirty="0"/>
          </a:p>
          <a:p>
            <a:pPr marL="0" indent="0"/>
            <a:r>
              <a:rPr lang="en-US" altLang="en-US" dirty="0" smtClean="0"/>
              <a:t>a.  All </a:t>
            </a:r>
            <a:r>
              <a:rPr lang="en-US" altLang="en-US" dirty="0"/>
              <a:t>pots</a:t>
            </a:r>
          </a:p>
        </p:txBody>
      </p:sp>
      <p:pic>
        <p:nvPicPr>
          <p:cNvPr id="4" name="Picture 3" descr="blank line."/>
          <p:cNvPicPr>
            <a:picLocks noChangeAspect="1"/>
          </p:cNvPicPr>
          <p:nvPr/>
        </p:nvPicPr>
        <p:blipFill>
          <a:blip r:embed="rId3"/>
          <a:stretch>
            <a:fillRect/>
          </a:stretch>
        </p:blipFill>
        <p:spPr>
          <a:xfrm>
            <a:off x="2070100" y="2943393"/>
            <a:ext cx="1080211" cy="117307"/>
          </a:xfrm>
          <a:prstGeom prst="rect">
            <a:avLst/>
          </a:prstGeom>
        </p:spPr>
      </p:pic>
      <p:sp>
        <p:nvSpPr>
          <p:cNvPr id="5" name="Content Placeholder 2"/>
          <p:cNvSpPr>
            <a:spLocks noGrp="1"/>
          </p:cNvSpPr>
          <p:nvPr>
            <p:ph sz="quarter" idx="13"/>
          </p:nvPr>
        </p:nvSpPr>
        <p:spPr>
          <a:xfrm>
            <a:off x="457200" y="3352800"/>
            <a:ext cx="3962400" cy="457200"/>
          </a:xfrm>
        </p:spPr>
        <p:txBody>
          <a:bodyPr/>
          <a:lstStyle/>
          <a:p>
            <a:pPr marL="0" indent="0"/>
            <a:r>
              <a:rPr lang="en-IN" dirty="0" smtClean="0"/>
              <a:t>b.  For </a:t>
            </a:r>
            <a:r>
              <a:rPr lang="en-IN" dirty="0"/>
              <a:t>every pot </a:t>
            </a:r>
            <a:r>
              <a:rPr lang="en-IN" i="1" dirty="0"/>
              <a:t>P</a:t>
            </a:r>
            <a:r>
              <a:rPr lang="en-IN" dirty="0"/>
              <a:t>, there is</a:t>
            </a:r>
            <a:endParaRPr lang="en-US" altLang="en-US" dirty="0"/>
          </a:p>
        </p:txBody>
      </p:sp>
      <p:pic>
        <p:nvPicPr>
          <p:cNvPr id="6" name="Picture 5" descr="blank line."/>
          <p:cNvPicPr>
            <a:picLocks noChangeAspect="1"/>
          </p:cNvPicPr>
          <p:nvPr/>
        </p:nvPicPr>
        <p:blipFill>
          <a:blip r:embed="rId3"/>
          <a:stretch>
            <a:fillRect/>
          </a:stretch>
        </p:blipFill>
        <p:spPr>
          <a:xfrm>
            <a:off x="4317289" y="3616493"/>
            <a:ext cx="1080211" cy="117307"/>
          </a:xfrm>
          <a:prstGeom prst="rect">
            <a:avLst/>
          </a:prstGeom>
        </p:spPr>
      </p:pic>
      <p:sp>
        <p:nvSpPr>
          <p:cNvPr id="7" name="Content Placeholder 2"/>
          <p:cNvSpPr>
            <a:spLocks noGrp="1"/>
          </p:cNvSpPr>
          <p:nvPr>
            <p:ph sz="quarter" idx="13"/>
          </p:nvPr>
        </p:nvSpPr>
        <p:spPr>
          <a:xfrm>
            <a:off x="457200" y="3962400"/>
            <a:ext cx="6172200" cy="457200"/>
          </a:xfrm>
        </p:spPr>
        <p:txBody>
          <a:bodyPr/>
          <a:lstStyle/>
          <a:p>
            <a:pPr marL="0" indent="0"/>
            <a:r>
              <a:rPr lang="en-IN" dirty="0" smtClean="0"/>
              <a:t>c.  For </a:t>
            </a:r>
            <a:r>
              <a:rPr lang="en-IN" dirty="0"/>
              <a:t>every pot </a:t>
            </a:r>
            <a:r>
              <a:rPr lang="en-IN" i="1" dirty="0"/>
              <a:t>P</a:t>
            </a:r>
            <a:r>
              <a:rPr lang="en-IN" dirty="0"/>
              <a:t>, there is a lid </a:t>
            </a:r>
            <a:r>
              <a:rPr lang="en-IN" i="1" dirty="0"/>
              <a:t>L </a:t>
            </a:r>
            <a:r>
              <a:rPr lang="en-IN" dirty="0"/>
              <a:t>such that</a:t>
            </a:r>
            <a:endParaRPr lang="en-US" altLang="en-US" dirty="0"/>
          </a:p>
        </p:txBody>
      </p:sp>
      <p:pic>
        <p:nvPicPr>
          <p:cNvPr id="9" name="Picture 8" descr="blank line."/>
          <p:cNvPicPr>
            <a:picLocks noChangeAspect="1"/>
          </p:cNvPicPr>
          <p:nvPr/>
        </p:nvPicPr>
        <p:blipFill>
          <a:blip r:embed="rId3"/>
          <a:stretch>
            <a:fillRect/>
          </a:stretch>
        </p:blipFill>
        <p:spPr>
          <a:xfrm>
            <a:off x="6553200" y="4226093"/>
            <a:ext cx="1080211" cy="117307"/>
          </a:xfrm>
          <a:prstGeom prst="rect">
            <a:avLst/>
          </a:prstGeom>
        </p:spPr>
      </p:pic>
    </p:spTree>
    <p:extLst>
      <p:ext uri="{BB962C8B-B14F-4D97-AF65-F5344CB8AC3E}">
        <p14:creationId xmlns:p14="http://schemas.microsoft.com/office/powerpoint/2010/main" val="3409395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1.1.3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438400"/>
          </a:xfrm>
        </p:spPr>
        <p:txBody>
          <a:bodyPr/>
          <a:lstStyle/>
          <a:p>
            <a:pPr marL="0" indent="0"/>
            <a:r>
              <a:rPr lang="en-IN" dirty="0" smtClean="0"/>
              <a:t>a.  have lids</a:t>
            </a:r>
          </a:p>
          <a:p>
            <a:pPr marL="0" indent="0"/>
            <a:endParaRPr lang="en-IN" altLang="en-US" dirty="0"/>
          </a:p>
          <a:p>
            <a:pPr marL="0" indent="0"/>
            <a:r>
              <a:rPr lang="en-IN" dirty="0" smtClean="0"/>
              <a:t>b.  a </a:t>
            </a:r>
            <a:r>
              <a:rPr lang="en-IN" dirty="0"/>
              <a:t>lid for </a:t>
            </a:r>
            <a:r>
              <a:rPr lang="en-IN" i="1" dirty="0" smtClean="0"/>
              <a:t>P</a:t>
            </a:r>
          </a:p>
          <a:p>
            <a:pPr marL="0" indent="0"/>
            <a:endParaRPr lang="en-IN" altLang="en-US" i="1" dirty="0"/>
          </a:p>
          <a:p>
            <a:pPr marL="0" indent="0"/>
            <a:r>
              <a:rPr lang="en-IN" dirty="0" smtClean="0"/>
              <a:t>c</a:t>
            </a:r>
            <a:r>
              <a:rPr lang="en-IN" i="1" dirty="0" smtClean="0"/>
              <a:t>.  L </a:t>
            </a:r>
            <a:r>
              <a:rPr lang="en-IN" dirty="0"/>
              <a:t>is a lid for </a:t>
            </a:r>
            <a:r>
              <a:rPr lang="en-IN" i="1" dirty="0"/>
              <a:t>P</a:t>
            </a:r>
            <a:endParaRPr lang="en-US" altLang="en-US" dirty="0"/>
          </a:p>
        </p:txBody>
      </p:sp>
    </p:spTree>
    <p:extLst>
      <p:ext uri="{BB962C8B-B14F-4D97-AF65-F5344CB8AC3E}">
        <p14:creationId xmlns:p14="http://schemas.microsoft.com/office/powerpoint/2010/main" val="1177219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Existential Universal Statements</a:t>
            </a:r>
          </a:p>
        </p:txBody>
      </p:sp>
    </p:spTree>
    <p:extLst>
      <p:ext uri="{BB962C8B-B14F-4D97-AF65-F5344CB8AC3E}">
        <p14:creationId xmlns:p14="http://schemas.microsoft.com/office/powerpoint/2010/main" val="917654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Existential </a:t>
            </a:r>
            <a:r>
              <a:rPr lang="en-IN" altLang="en-US" dirty="0"/>
              <a:t>Universal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An </a:t>
            </a:r>
            <a:r>
              <a:rPr lang="en-IN" b="1" dirty="0"/>
              <a:t>existential universal statement</a:t>
            </a:r>
            <a:r>
              <a:rPr lang="en-IN" dirty="0"/>
              <a:t> is a statement that </a:t>
            </a:r>
            <a:r>
              <a:rPr lang="en-IN" dirty="0" smtClean="0"/>
              <a:t>is existential </a:t>
            </a:r>
            <a:r>
              <a:rPr lang="en-IN" dirty="0"/>
              <a:t>because its first </a:t>
            </a:r>
            <a:r>
              <a:rPr lang="en-IN" dirty="0" smtClean="0"/>
              <a:t>part asserts </a:t>
            </a:r>
            <a:r>
              <a:rPr lang="en-IN" dirty="0"/>
              <a:t>that a certain </a:t>
            </a:r>
            <a:r>
              <a:rPr lang="en-IN" dirty="0" smtClean="0"/>
              <a:t>object exists </a:t>
            </a:r>
            <a:r>
              <a:rPr lang="en-IN" dirty="0"/>
              <a:t>and is universal because its second part says </a:t>
            </a:r>
            <a:r>
              <a:rPr lang="en-IN" dirty="0" smtClean="0"/>
              <a:t>that the object </a:t>
            </a:r>
            <a:r>
              <a:rPr lang="en-IN" dirty="0"/>
              <a:t>satisfies a certain property for all things of </a:t>
            </a:r>
            <a:r>
              <a:rPr lang="en-IN" dirty="0" smtClean="0"/>
              <a:t>a certain </a:t>
            </a:r>
            <a:r>
              <a:rPr lang="en-IN" dirty="0"/>
              <a:t>kind. For example</a:t>
            </a:r>
            <a:r>
              <a:rPr lang="en-IN" dirty="0" smtClean="0"/>
              <a:t>:</a:t>
            </a:r>
          </a:p>
          <a:p>
            <a:pPr marL="0" indent="0"/>
            <a:endParaRPr lang="en-IN" altLang="en-US" sz="800" dirty="0"/>
          </a:p>
          <a:p>
            <a:pPr marL="914400" indent="-914400"/>
            <a:r>
              <a:rPr lang="en-IN" altLang="en-US" dirty="0" smtClean="0"/>
              <a:t>	There </a:t>
            </a:r>
            <a:r>
              <a:rPr lang="en-IN" altLang="en-US" dirty="0"/>
              <a:t>is a positive integer that is less than or </a:t>
            </a:r>
            <a:r>
              <a:rPr lang="en-IN" altLang="en-US" dirty="0" smtClean="0"/>
              <a:t>equal to </a:t>
            </a:r>
            <a:r>
              <a:rPr lang="en-IN" altLang="en-US" dirty="0"/>
              <a:t>every positive integer</a:t>
            </a:r>
            <a:r>
              <a:rPr lang="en-IN" altLang="en-US" dirty="0" smtClean="0"/>
              <a:t>.</a:t>
            </a:r>
          </a:p>
          <a:p>
            <a:pPr marL="914400" indent="-914400"/>
            <a:endParaRPr lang="en-IN" altLang="en-US" sz="800" dirty="0"/>
          </a:p>
          <a:p>
            <a:pPr marL="0" indent="0"/>
            <a:r>
              <a:rPr lang="en-IN" altLang="en-US" dirty="0"/>
              <a:t>This statement is true because the number one is </a:t>
            </a:r>
            <a:r>
              <a:rPr lang="en-IN" altLang="en-US" dirty="0" smtClean="0"/>
              <a:t>a positive </a:t>
            </a:r>
            <a:r>
              <a:rPr lang="en-IN" altLang="en-US" dirty="0"/>
              <a:t>integer, and it satisfies </a:t>
            </a:r>
            <a:r>
              <a:rPr lang="en-IN" altLang="en-US" dirty="0" smtClean="0"/>
              <a:t>the property </a:t>
            </a:r>
            <a:r>
              <a:rPr lang="en-IN" altLang="en-US" dirty="0"/>
              <a:t>of </a:t>
            </a:r>
            <a:r>
              <a:rPr lang="en-IN" altLang="en-US" dirty="0" smtClean="0"/>
              <a:t>being less than </a:t>
            </a:r>
            <a:r>
              <a:rPr lang="en-IN" altLang="en-US" dirty="0"/>
              <a:t>or equal to every positive integer.</a:t>
            </a:r>
            <a:endParaRPr lang="en-US" altLang="en-US" dirty="0"/>
          </a:p>
        </p:txBody>
      </p:sp>
    </p:spTree>
    <p:extLst>
      <p:ext uri="{BB962C8B-B14F-4D97-AF65-F5344CB8AC3E}">
        <p14:creationId xmlns:p14="http://schemas.microsoft.com/office/powerpoint/2010/main" val="4126502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Existential </a:t>
            </a:r>
            <a:r>
              <a:rPr lang="en-IN" altLang="en-US" dirty="0"/>
              <a:t>Universal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We can rewrite the </a:t>
            </a:r>
            <a:r>
              <a:rPr lang="en-IN" dirty="0" smtClean="0"/>
              <a:t>statement in </a:t>
            </a:r>
            <a:r>
              <a:rPr lang="en-IN" dirty="0"/>
              <a:t>several ways, some </a:t>
            </a:r>
            <a:r>
              <a:rPr lang="en-IN" dirty="0" smtClean="0"/>
              <a:t>less formal </a:t>
            </a:r>
            <a:r>
              <a:rPr lang="en-IN" dirty="0"/>
              <a:t>and some more formal</a:t>
            </a:r>
            <a:r>
              <a:rPr lang="en-IN" dirty="0" smtClean="0"/>
              <a:t>:</a:t>
            </a:r>
          </a:p>
          <a:p>
            <a:pPr marL="0" indent="0"/>
            <a:endParaRPr lang="en-IN" altLang="en-US" sz="800" dirty="0"/>
          </a:p>
          <a:p>
            <a:pPr marL="457200" indent="0"/>
            <a:r>
              <a:rPr lang="en-IN" altLang="en-US" dirty="0" smtClean="0"/>
              <a:t>Some </a:t>
            </a:r>
            <a:r>
              <a:rPr lang="en-IN" altLang="en-US" dirty="0"/>
              <a:t>positive integer is less than or equal to </a:t>
            </a:r>
            <a:r>
              <a:rPr lang="en-IN" altLang="en-US" dirty="0" smtClean="0"/>
              <a:t>every positive integer.</a:t>
            </a:r>
          </a:p>
          <a:p>
            <a:pPr marL="968375" indent="-504825"/>
            <a:r>
              <a:rPr lang="en-IN" altLang="en-US" i="1" dirty="0" smtClean="0"/>
              <a:t>Or</a:t>
            </a:r>
            <a:r>
              <a:rPr lang="en-IN" altLang="en-US" i="1" dirty="0"/>
              <a:t>:</a:t>
            </a:r>
            <a:r>
              <a:rPr lang="en-IN" altLang="en-US" dirty="0"/>
              <a:t> There is a positive integer </a:t>
            </a:r>
            <a:r>
              <a:rPr lang="en-IN" altLang="en-US" i="1" dirty="0"/>
              <a:t>m</a:t>
            </a:r>
            <a:r>
              <a:rPr lang="en-IN" altLang="en-US" dirty="0"/>
              <a:t> that is less than </a:t>
            </a:r>
            <a:r>
              <a:rPr lang="en-IN" altLang="en-US" dirty="0" smtClean="0"/>
              <a:t>or equal </a:t>
            </a:r>
            <a:r>
              <a:rPr lang="en-IN" altLang="en-US" dirty="0"/>
              <a:t>to </a:t>
            </a:r>
            <a:r>
              <a:rPr lang="en-IN" altLang="en-US" dirty="0" smtClean="0"/>
              <a:t>every positive integer.</a:t>
            </a:r>
          </a:p>
          <a:p>
            <a:pPr marL="1023938" indent="-560388"/>
            <a:r>
              <a:rPr lang="en-IN" i="1" dirty="0" smtClean="0"/>
              <a:t>Or</a:t>
            </a:r>
            <a:r>
              <a:rPr lang="en-IN" i="1" dirty="0"/>
              <a:t>:</a:t>
            </a:r>
            <a:r>
              <a:rPr lang="en-IN" dirty="0"/>
              <a:t> There is </a:t>
            </a:r>
            <a:r>
              <a:rPr lang="en-IN" dirty="0" smtClean="0"/>
              <a:t>a positive </a:t>
            </a:r>
            <a:r>
              <a:rPr lang="en-IN" dirty="0"/>
              <a:t>integer </a:t>
            </a:r>
            <a:r>
              <a:rPr lang="en-IN" i="1" dirty="0"/>
              <a:t>m </a:t>
            </a:r>
            <a:r>
              <a:rPr lang="en-IN" dirty="0"/>
              <a:t>such that every positive integer </a:t>
            </a:r>
            <a:r>
              <a:rPr lang="en-IN" dirty="0" smtClean="0"/>
              <a:t>is greater </a:t>
            </a:r>
            <a:r>
              <a:rPr lang="en-IN" dirty="0"/>
              <a:t>than or equal to </a:t>
            </a:r>
            <a:r>
              <a:rPr lang="en-IN" i="1" dirty="0"/>
              <a:t>m</a:t>
            </a:r>
            <a:r>
              <a:rPr lang="en-IN" dirty="0" smtClean="0"/>
              <a:t>.</a:t>
            </a:r>
          </a:p>
          <a:p>
            <a:pPr marL="1023938" indent="-566738"/>
            <a:r>
              <a:rPr lang="en-IN" i="1" dirty="0"/>
              <a:t>Or:</a:t>
            </a:r>
            <a:r>
              <a:rPr lang="en-IN" dirty="0"/>
              <a:t> There is a positive integer </a:t>
            </a:r>
            <a:r>
              <a:rPr lang="en-IN" i="1" dirty="0"/>
              <a:t>m </a:t>
            </a:r>
            <a:r>
              <a:rPr lang="en-IN" dirty="0"/>
              <a:t>with the property that </a:t>
            </a:r>
            <a:r>
              <a:rPr lang="en-IN" dirty="0" smtClean="0"/>
              <a:t>     for every positive integer </a:t>
            </a:r>
            <a:r>
              <a:rPr lang="en-IN" i="1" dirty="0" smtClean="0"/>
              <a:t>n</a:t>
            </a:r>
            <a:r>
              <a:rPr lang="en-IN" i="1" dirty="0"/>
              <a:t>, m </a:t>
            </a:r>
            <a:r>
              <a:rPr lang="en-IN" i="1" dirty="0" smtClean="0"/>
              <a:t>≤ n.</a:t>
            </a:r>
            <a:endParaRPr lang="en-US" altLang="en-US" i="1" dirty="0"/>
          </a:p>
        </p:txBody>
      </p:sp>
    </p:spTree>
    <p:extLst>
      <p:ext uri="{BB962C8B-B14F-4D97-AF65-F5344CB8AC3E}">
        <p14:creationId xmlns:p14="http://schemas.microsoft.com/office/powerpoint/2010/main" val="3082991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1.1.4 </a:t>
            </a:r>
            <a:r>
              <a:rPr lang="en-US" altLang="en-US" sz="2300" dirty="0"/>
              <a:t>– </a:t>
            </a:r>
            <a:r>
              <a:rPr lang="en-IN" altLang="en-US" sz="2300" i="1" dirty="0" smtClean="0"/>
              <a:t>Rewriting </a:t>
            </a:r>
            <a:r>
              <a:rPr lang="en-IN" altLang="en-US" sz="2300" i="1" dirty="0"/>
              <a:t>an Existential Universal </a:t>
            </a:r>
            <a:r>
              <a:rPr lang="en-IN" altLang="en-US" sz="2300" i="1" dirty="0" smtClean="0"/>
              <a:t>Statement</a:t>
            </a:r>
            <a:endParaRPr lang="en-IN" altLang="en-US" sz="2300" dirty="0"/>
          </a:p>
        </p:txBody>
      </p:sp>
      <p:sp>
        <p:nvSpPr>
          <p:cNvPr id="3" name="Content Placeholder 2"/>
          <p:cNvSpPr>
            <a:spLocks noGrp="1"/>
          </p:cNvSpPr>
          <p:nvPr>
            <p:ph sz="quarter" idx="13"/>
          </p:nvPr>
        </p:nvSpPr>
        <p:spPr>
          <a:xfrm>
            <a:off x="457200" y="1447800"/>
            <a:ext cx="8226425" cy="2514600"/>
          </a:xfrm>
        </p:spPr>
        <p:txBody>
          <a:bodyPr/>
          <a:lstStyle/>
          <a:p>
            <a:pPr marL="0" indent="0"/>
            <a:r>
              <a:rPr lang="en-IN" dirty="0"/>
              <a:t>Fill in the blanks to rewrite the following statement in </a:t>
            </a:r>
            <a:r>
              <a:rPr lang="en-IN" dirty="0" smtClean="0"/>
              <a:t>three different </a:t>
            </a:r>
            <a:r>
              <a:rPr lang="en-IN" dirty="0"/>
              <a:t>ways</a:t>
            </a:r>
            <a:r>
              <a:rPr lang="en-IN" dirty="0" smtClean="0"/>
              <a:t>:</a:t>
            </a:r>
            <a:endParaRPr lang="en-IN" altLang="en-US" dirty="0"/>
          </a:p>
          <a:p>
            <a:pPr marL="457200" indent="0"/>
            <a:r>
              <a:rPr lang="en-IN" altLang="en-US" dirty="0"/>
              <a:t>There is a person in my class who is at least as old </a:t>
            </a:r>
            <a:r>
              <a:rPr lang="en-IN" altLang="en-US" dirty="0" smtClean="0"/>
              <a:t>as every </a:t>
            </a:r>
            <a:r>
              <a:rPr lang="en-IN" altLang="en-US" dirty="0"/>
              <a:t>person </a:t>
            </a:r>
            <a:r>
              <a:rPr lang="en-IN" altLang="en-US" dirty="0" smtClean="0"/>
              <a:t>in my </a:t>
            </a:r>
            <a:r>
              <a:rPr lang="en-IN" altLang="en-US" dirty="0"/>
              <a:t>class</a:t>
            </a:r>
            <a:r>
              <a:rPr lang="en-IN" altLang="en-US" dirty="0" smtClean="0"/>
              <a:t>.</a:t>
            </a:r>
          </a:p>
          <a:p>
            <a:pPr marL="457200" indent="0"/>
            <a:endParaRPr lang="en-IN" altLang="en-US" sz="800" dirty="0" smtClean="0"/>
          </a:p>
          <a:p>
            <a:pPr marL="0" indent="0"/>
            <a:r>
              <a:rPr lang="en-IN" dirty="0" smtClean="0"/>
              <a:t>a.  Some</a:t>
            </a:r>
            <a:endParaRPr lang="en-US" altLang="en-US" dirty="0"/>
          </a:p>
        </p:txBody>
      </p:sp>
      <p:pic>
        <p:nvPicPr>
          <p:cNvPr id="8" name="Picture 7" descr="blank line"/>
          <p:cNvPicPr>
            <a:picLocks noChangeAspect="1"/>
          </p:cNvPicPr>
          <p:nvPr/>
        </p:nvPicPr>
        <p:blipFill>
          <a:blip r:embed="rId3"/>
          <a:stretch>
            <a:fillRect/>
          </a:stretch>
        </p:blipFill>
        <p:spPr>
          <a:xfrm>
            <a:off x="1879600" y="3415773"/>
            <a:ext cx="1009650" cy="133350"/>
          </a:xfrm>
          <a:prstGeom prst="rect">
            <a:avLst/>
          </a:prstGeom>
        </p:spPr>
      </p:pic>
      <p:sp>
        <p:nvSpPr>
          <p:cNvPr id="10" name="Content Placeholder 2"/>
          <p:cNvSpPr>
            <a:spLocks noGrp="1"/>
          </p:cNvSpPr>
          <p:nvPr>
            <p:ph sz="quarter" idx="13"/>
          </p:nvPr>
        </p:nvSpPr>
        <p:spPr>
          <a:xfrm>
            <a:off x="2882900" y="3177648"/>
            <a:ext cx="2819400" cy="457200"/>
          </a:xfrm>
        </p:spPr>
        <p:txBody>
          <a:bodyPr/>
          <a:lstStyle/>
          <a:p>
            <a:pPr marL="0" indent="0"/>
            <a:r>
              <a:rPr lang="en-IN" dirty="0"/>
              <a:t>is at least as old as</a:t>
            </a:r>
            <a:endParaRPr lang="en-US" altLang="en-US" dirty="0"/>
          </a:p>
        </p:txBody>
      </p:sp>
      <p:pic>
        <p:nvPicPr>
          <p:cNvPr id="11" name="Picture 10" descr="blank line."/>
          <p:cNvPicPr>
            <a:picLocks noChangeAspect="1"/>
          </p:cNvPicPr>
          <p:nvPr/>
        </p:nvPicPr>
        <p:blipFill>
          <a:blip r:embed="rId4"/>
          <a:stretch>
            <a:fillRect/>
          </a:stretch>
        </p:blipFill>
        <p:spPr>
          <a:xfrm>
            <a:off x="5625389" y="3431648"/>
            <a:ext cx="1080211" cy="117307"/>
          </a:xfrm>
          <a:prstGeom prst="rect">
            <a:avLst/>
          </a:prstGeom>
        </p:spPr>
      </p:pic>
      <p:sp>
        <p:nvSpPr>
          <p:cNvPr id="5" name="Content Placeholder 2"/>
          <p:cNvSpPr>
            <a:spLocks noGrp="1"/>
          </p:cNvSpPr>
          <p:nvPr>
            <p:ph sz="quarter" idx="13"/>
          </p:nvPr>
        </p:nvSpPr>
        <p:spPr>
          <a:xfrm>
            <a:off x="457200" y="3713320"/>
            <a:ext cx="6781800" cy="457200"/>
          </a:xfrm>
        </p:spPr>
        <p:txBody>
          <a:bodyPr/>
          <a:lstStyle/>
          <a:p>
            <a:pPr marL="0" indent="0"/>
            <a:r>
              <a:rPr lang="en-IN" dirty="0" smtClean="0"/>
              <a:t>b.  There </a:t>
            </a:r>
            <a:r>
              <a:rPr lang="en-IN" dirty="0"/>
              <a:t>is a person </a:t>
            </a:r>
            <a:r>
              <a:rPr lang="en-IN" i="1" dirty="0"/>
              <a:t>p</a:t>
            </a:r>
            <a:r>
              <a:rPr lang="en-IN" dirty="0"/>
              <a:t> in my class such that </a:t>
            </a:r>
            <a:r>
              <a:rPr lang="en-IN" i="1" dirty="0"/>
              <a:t>p</a:t>
            </a:r>
            <a:r>
              <a:rPr lang="en-IN" dirty="0"/>
              <a:t> is</a:t>
            </a:r>
            <a:endParaRPr lang="en-US" altLang="en-US" dirty="0"/>
          </a:p>
        </p:txBody>
      </p:sp>
      <p:pic>
        <p:nvPicPr>
          <p:cNvPr id="4" name="Picture 3" descr="blank line."/>
          <p:cNvPicPr>
            <a:picLocks noChangeAspect="1"/>
          </p:cNvPicPr>
          <p:nvPr/>
        </p:nvPicPr>
        <p:blipFill>
          <a:blip r:embed="rId4"/>
          <a:stretch>
            <a:fillRect/>
          </a:stretch>
        </p:blipFill>
        <p:spPr>
          <a:xfrm>
            <a:off x="7149389" y="3967320"/>
            <a:ext cx="1080211" cy="117307"/>
          </a:xfrm>
          <a:prstGeom prst="rect">
            <a:avLst/>
          </a:prstGeom>
        </p:spPr>
      </p:pic>
      <p:sp>
        <p:nvSpPr>
          <p:cNvPr id="7" name="Content Placeholder 2"/>
          <p:cNvSpPr>
            <a:spLocks noGrp="1"/>
          </p:cNvSpPr>
          <p:nvPr>
            <p:ph sz="quarter" idx="13"/>
          </p:nvPr>
        </p:nvSpPr>
        <p:spPr>
          <a:xfrm>
            <a:off x="457200" y="4311544"/>
            <a:ext cx="8382000" cy="838200"/>
          </a:xfrm>
        </p:spPr>
        <p:txBody>
          <a:bodyPr/>
          <a:lstStyle/>
          <a:p>
            <a:pPr marL="395288" indent="-395288"/>
            <a:r>
              <a:rPr lang="en-IN" dirty="0" smtClean="0"/>
              <a:t>c.  There </a:t>
            </a:r>
            <a:r>
              <a:rPr lang="en-IN" dirty="0"/>
              <a:t>is a person </a:t>
            </a:r>
            <a:r>
              <a:rPr lang="en-IN" i="1" dirty="0"/>
              <a:t>p</a:t>
            </a:r>
            <a:r>
              <a:rPr lang="en-IN" dirty="0"/>
              <a:t> in my class with the property that for every person </a:t>
            </a:r>
            <a:r>
              <a:rPr lang="en-IN" i="1" dirty="0"/>
              <a:t>q</a:t>
            </a:r>
            <a:r>
              <a:rPr lang="en-IN" dirty="0"/>
              <a:t> in my </a:t>
            </a:r>
            <a:r>
              <a:rPr lang="en-IN" dirty="0" smtClean="0"/>
              <a:t>class, </a:t>
            </a:r>
            <a:r>
              <a:rPr lang="en-IN" i="1" dirty="0" smtClean="0"/>
              <a:t>p</a:t>
            </a:r>
            <a:r>
              <a:rPr lang="en-IN" dirty="0" smtClean="0"/>
              <a:t> </a:t>
            </a:r>
            <a:r>
              <a:rPr lang="en-IN" dirty="0"/>
              <a:t>is</a:t>
            </a:r>
            <a:endParaRPr lang="en-US" altLang="en-US" dirty="0"/>
          </a:p>
        </p:txBody>
      </p:sp>
      <p:pic>
        <p:nvPicPr>
          <p:cNvPr id="6" name="Picture 5" descr="blank line."/>
          <p:cNvPicPr>
            <a:picLocks noChangeAspect="1"/>
          </p:cNvPicPr>
          <p:nvPr/>
        </p:nvPicPr>
        <p:blipFill>
          <a:blip r:embed="rId4"/>
          <a:stretch>
            <a:fillRect/>
          </a:stretch>
        </p:blipFill>
        <p:spPr>
          <a:xfrm>
            <a:off x="5320589" y="4933844"/>
            <a:ext cx="1080211" cy="117307"/>
          </a:xfrm>
          <a:prstGeom prst="rect">
            <a:avLst/>
          </a:prstGeom>
        </p:spPr>
      </p:pic>
    </p:spTree>
    <p:extLst>
      <p:ext uri="{BB962C8B-B14F-4D97-AF65-F5344CB8AC3E}">
        <p14:creationId xmlns:p14="http://schemas.microsoft.com/office/powerpoint/2010/main" val="3197288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smtClean="0"/>
              <a:t>a.  person </a:t>
            </a:r>
            <a:r>
              <a:rPr lang="en-IN" dirty="0"/>
              <a:t>in my class; every person in my </a:t>
            </a:r>
            <a:r>
              <a:rPr lang="en-IN" dirty="0" smtClean="0"/>
              <a:t>class</a:t>
            </a:r>
          </a:p>
          <a:p>
            <a:pPr marL="0" indent="0"/>
            <a:endParaRPr lang="en-IN" altLang="en-US" dirty="0"/>
          </a:p>
          <a:p>
            <a:pPr marL="0" indent="0"/>
            <a:r>
              <a:rPr lang="en-IN" dirty="0" smtClean="0"/>
              <a:t>b.  at </a:t>
            </a:r>
            <a:r>
              <a:rPr lang="en-IN" dirty="0"/>
              <a:t>least as old as every person in my </a:t>
            </a:r>
            <a:r>
              <a:rPr lang="en-IN" dirty="0" smtClean="0"/>
              <a:t>class</a:t>
            </a:r>
          </a:p>
          <a:p>
            <a:pPr marL="0" indent="0"/>
            <a:endParaRPr lang="en-IN" altLang="en-US" dirty="0"/>
          </a:p>
          <a:p>
            <a:pPr marL="0" indent="0"/>
            <a:r>
              <a:rPr lang="en-IN" dirty="0" smtClean="0"/>
              <a:t>c.  at </a:t>
            </a:r>
            <a:r>
              <a:rPr lang="en-IN" dirty="0"/>
              <a:t>least as old as </a:t>
            </a:r>
            <a:r>
              <a:rPr lang="en-IN" i="1" dirty="0"/>
              <a:t>q</a:t>
            </a:r>
            <a:endParaRPr lang="en-US" altLang="en-US" dirty="0"/>
          </a:p>
        </p:txBody>
      </p:sp>
    </p:spTree>
    <p:extLst>
      <p:ext uri="{BB962C8B-B14F-4D97-AF65-F5344CB8AC3E}">
        <p14:creationId xmlns:p14="http://schemas.microsoft.com/office/powerpoint/2010/main" val="375506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Existential </a:t>
            </a:r>
            <a:r>
              <a:rPr lang="en-IN" altLang="en-US" dirty="0"/>
              <a:t>Universal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2895600"/>
          </a:xfrm>
        </p:spPr>
        <p:txBody>
          <a:bodyPr/>
          <a:lstStyle/>
          <a:p>
            <a:pPr marL="0" indent="0"/>
            <a:r>
              <a:rPr lang="en-IN" dirty="0"/>
              <a:t>Some of the most important mathematical concepts, </a:t>
            </a:r>
            <a:r>
              <a:rPr lang="en-IN" dirty="0" smtClean="0"/>
              <a:t>such as </a:t>
            </a:r>
            <a:r>
              <a:rPr lang="en-IN" dirty="0"/>
              <a:t>the definition of limit of </a:t>
            </a:r>
            <a:r>
              <a:rPr lang="en-IN" dirty="0" smtClean="0"/>
              <a:t>a sequence</a:t>
            </a:r>
            <a:r>
              <a:rPr lang="en-IN" dirty="0"/>
              <a:t>, can only be </a:t>
            </a:r>
            <a:r>
              <a:rPr lang="en-IN" dirty="0" smtClean="0"/>
              <a:t>defined using </a:t>
            </a:r>
            <a:r>
              <a:rPr lang="en-IN" dirty="0"/>
              <a:t>phrases that are universal, existential, </a:t>
            </a:r>
            <a:r>
              <a:rPr lang="en-IN" dirty="0" smtClean="0"/>
              <a:t>and conditional, and </a:t>
            </a:r>
            <a:r>
              <a:rPr lang="en-IN" dirty="0"/>
              <a:t>they require the use of all three </a:t>
            </a:r>
            <a:r>
              <a:rPr lang="en-IN" dirty="0" smtClean="0"/>
              <a:t>phrases “for </a:t>
            </a:r>
            <a:r>
              <a:rPr lang="en-IN" dirty="0"/>
              <a:t>every,” “there is,” and “if-then</a:t>
            </a:r>
            <a:r>
              <a:rPr lang="en-IN" dirty="0" smtClean="0"/>
              <a:t>.”</a:t>
            </a:r>
          </a:p>
          <a:p>
            <a:pPr marL="0" indent="0"/>
            <a:endParaRPr lang="en-IN" altLang="en-US" sz="1050" dirty="0"/>
          </a:p>
        </p:txBody>
      </p:sp>
    </p:spTree>
    <p:extLst>
      <p:ext uri="{BB962C8B-B14F-4D97-AF65-F5344CB8AC3E}">
        <p14:creationId xmlns:p14="http://schemas.microsoft.com/office/powerpoint/2010/main" val="616017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Existential </a:t>
            </a:r>
            <a:r>
              <a:rPr lang="en-IN" altLang="en-US" dirty="0"/>
              <a:t>Universal </a:t>
            </a:r>
            <a:r>
              <a:rPr lang="en-IN" altLang="en-US" dirty="0" smtClean="0"/>
              <a:t>Statements</a:t>
            </a:r>
            <a:endParaRPr lang="en-IN" altLang="en-US" dirty="0"/>
          </a:p>
        </p:txBody>
      </p:sp>
      <p:sp>
        <p:nvSpPr>
          <p:cNvPr id="3" name="Content Placeholder 2"/>
          <p:cNvSpPr>
            <a:spLocks noGrp="1"/>
          </p:cNvSpPr>
          <p:nvPr>
            <p:ph sz="quarter" idx="13"/>
          </p:nvPr>
        </p:nvSpPr>
        <p:spPr>
          <a:xfrm>
            <a:off x="457200" y="1447800"/>
            <a:ext cx="8226425" cy="4521514"/>
          </a:xfrm>
        </p:spPr>
        <p:txBody>
          <a:bodyPr/>
          <a:lstStyle/>
          <a:p>
            <a:pPr marL="0" indent="0"/>
            <a:r>
              <a:rPr lang="en-IN" altLang="en-US" dirty="0" smtClean="0"/>
              <a:t>For example</a:t>
            </a:r>
            <a:r>
              <a:rPr lang="en-IN" altLang="en-US" dirty="0"/>
              <a:t>, if </a:t>
            </a:r>
            <a:r>
              <a:rPr lang="en-IN" altLang="en-US" i="1" dirty="0" smtClean="0"/>
              <a:t>a</a:t>
            </a:r>
            <a:r>
              <a:rPr lang="en-IN" altLang="en-US" baseline="-25000" dirty="0" smtClean="0"/>
              <a:t>1</a:t>
            </a:r>
            <a:r>
              <a:rPr lang="en-IN" altLang="en-US" dirty="0" smtClean="0"/>
              <a:t>, </a:t>
            </a:r>
            <a:r>
              <a:rPr lang="en-IN" altLang="en-US" i="1" dirty="0"/>
              <a:t>a</a:t>
            </a:r>
            <a:r>
              <a:rPr lang="en-IN" altLang="en-US" baseline="-25000" dirty="0"/>
              <a:t>2</a:t>
            </a:r>
            <a:r>
              <a:rPr lang="en-IN" altLang="en-US" dirty="0"/>
              <a:t>, </a:t>
            </a:r>
            <a:r>
              <a:rPr lang="en-IN" altLang="en-US" i="1" dirty="0"/>
              <a:t>a</a:t>
            </a:r>
            <a:r>
              <a:rPr lang="en-IN" altLang="en-US" baseline="-25000" dirty="0"/>
              <a:t>3</a:t>
            </a:r>
            <a:r>
              <a:rPr lang="en-IN" altLang="en-US" dirty="0" smtClean="0"/>
              <a:t>,… </a:t>
            </a:r>
            <a:r>
              <a:rPr lang="en-IN" altLang="en-US" dirty="0"/>
              <a:t>is a sequence of real numbers, saying </a:t>
            </a:r>
            <a:r>
              <a:rPr lang="en-IN" altLang="en-US" dirty="0" smtClean="0"/>
              <a:t>that</a:t>
            </a:r>
          </a:p>
          <a:p>
            <a:pPr marL="0" indent="0"/>
            <a:endParaRPr lang="en-IN" altLang="en-US" sz="400" dirty="0" smtClean="0"/>
          </a:p>
          <a:p>
            <a:pPr marL="0" indent="342900"/>
            <a:r>
              <a:rPr lang="en-IN" dirty="0" smtClean="0"/>
              <a:t>the </a:t>
            </a:r>
            <a:r>
              <a:rPr lang="en-IN" dirty="0"/>
              <a:t>limit of </a:t>
            </a:r>
            <a:r>
              <a:rPr lang="en-IN" i="1" dirty="0" smtClean="0"/>
              <a:t>a</a:t>
            </a:r>
            <a:r>
              <a:rPr lang="en-IN" sz="800" i="1" dirty="0" smtClean="0"/>
              <a:t> </a:t>
            </a:r>
            <a:r>
              <a:rPr lang="en-IN" i="1" baseline="-25000" dirty="0" smtClean="0"/>
              <a:t>n</a:t>
            </a:r>
            <a:r>
              <a:rPr lang="en-IN" i="1" dirty="0" smtClean="0"/>
              <a:t> </a:t>
            </a:r>
            <a:r>
              <a:rPr lang="en-IN" dirty="0"/>
              <a:t>as </a:t>
            </a:r>
            <a:r>
              <a:rPr lang="en-IN" i="1" dirty="0"/>
              <a:t>n </a:t>
            </a:r>
            <a:r>
              <a:rPr lang="en-IN" dirty="0"/>
              <a:t>approaches infinity is </a:t>
            </a:r>
            <a:r>
              <a:rPr lang="en-IN" i="1" dirty="0" smtClean="0"/>
              <a:t>L</a:t>
            </a:r>
          </a:p>
          <a:p>
            <a:pPr marL="0" indent="0"/>
            <a:endParaRPr lang="en-IN" sz="400" i="1" dirty="0" smtClean="0"/>
          </a:p>
          <a:p>
            <a:pPr marL="0" indent="0"/>
            <a:r>
              <a:rPr lang="en-IN" dirty="0"/>
              <a:t>means </a:t>
            </a:r>
            <a:r>
              <a:rPr lang="en-IN" dirty="0" smtClean="0"/>
              <a:t>that</a:t>
            </a:r>
          </a:p>
          <a:p>
            <a:pPr marL="0" indent="0"/>
            <a:endParaRPr lang="en-IN" altLang="en-US" sz="700" dirty="0"/>
          </a:p>
          <a:p>
            <a:pPr marL="361950" indent="-19050"/>
            <a:r>
              <a:rPr lang="en-IN" altLang="en-US" b="1" dirty="0" smtClean="0"/>
              <a:t>for every</a:t>
            </a:r>
            <a:r>
              <a:rPr lang="en-IN" altLang="en-US" dirty="0" smtClean="0"/>
              <a:t> positive real number </a:t>
            </a:r>
            <a:r>
              <a:rPr lang="el-GR" altLang="en-US" i="1" dirty="0"/>
              <a:t>ε</a:t>
            </a:r>
            <a:r>
              <a:rPr lang="en-US" altLang="en-US" i="1" dirty="0"/>
              <a:t>, </a:t>
            </a:r>
            <a:r>
              <a:rPr lang="en-IN" altLang="en-US" b="1" dirty="0"/>
              <a:t>there is</a:t>
            </a:r>
            <a:r>
              <a:rPr lang="en-IN" altLang="en-US" dirty="0"/>
              <a:t> an integer </a:t>
            </a:r>
            <a:r>
              <a:rPr lang="en-IN" altLang="en-US" i="1" dirty="0"/>
              <a:t>N</a:t>
            </a:r>
            <a:r>
              <a:rPr lang="en-IN" altLang="en-US" dirty="0"/>
              <a:t> such that </a:t>
            </a:r>
            <a:r>
              <a:rPr lang="en-IN" altLang="en-US" b="1" dirty="0"/>
              <a:t>for every</a:t>
            </a:r>
            <a:r>
              <a:rPr lang="en-IN" altLang="en-US" dirty="0"/>
              <a:t> integer </a:t>
            </a:r>
            <a:r>
              <a:rPr lang="en-IN" altLang="en-US" i="1" dirty="0"/>
              <a:t>n</a:t>
            </a:r>
            <a:r>
              <a:rPr lang="en-IN" altLang="en-US" dirty="0"/>
              <a:t>, </a:t>
            </a:r>
            <a:r>
              <a:rPr lang="en-IN" altLang="en-US" b="1" dirty="0"/>
              <a:t>if </a:t>
            </a:r>
            <a:r>
              <a:rPr lang="en-IN" altLang="en-US" i="1" dirty="0"/>
              <a:t>n</a:t>
            </a:r>
            <a:r>
              <a:rPr lang="en-IN" altLang="en-US" dirty="0"/>
              <a:t> &gt; </a:t>
            </a:r>
            <a:r>
              <a:rPr lang="en-IN" altLang="en-US" i="1" dirty="0"/>
              <a:t>N </a:t>
            </a:r>
            <a:r>
              <a:rPr lang="en-IN" altLang="en-US" b="1" dirty="0" smtClean="0"/>
              <a:t>then</a:t>
            </a:r>
            <a:endParaRPr lang="en-US" altLang="en-US" dirty="0"/>
          </a:p>
        </p:txBody>
      </p:sp>
      <p:pic>
        <p:nvPicPr>
          <p:cNvPr id="7" name="Picture 6" descr="negative epsilon less than a_n minus L less than epsilon."/>
          <p:cNvPicPr>
            <a:picLocks noChangeAspect="1"/>
          </p:cNvPicPr>
          <p:nvPr/>
        </p:nvPicPr>
        <p:blipFill rotWithShape="1">
          <a:blip r:embed="rId3"/>
          <a:srcRect l="39850"/>
          <a:stretch/>
        </p:blipFill>
        <p:spPr>
          <a:xfrm>
            <a:off x="838200" y="4204641"/>
            <a:ext cx="2210937" cy="344803"/>
          </a:xfrm>
          <a:prstGeom prst="rect">
            <a:avLst/>
          </a:prstGeom>
        </p:spPr>
      </p:pic>
    </p:spTree>
    <p:extLst>
      <p:ext uri="{BB962C8B-B14F-4D97-AF65-F5344CB8AC3E}">
        <p14:creationId xmlns:p14="http://schemas.microsoft.com/office/powerpoint/2010/main" val="135073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Variables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5181600"/>
          </a:xfrm>
        </p:spPr>
        <p:txBody>
          <a:bodyPr/>
          <a:lstStyle/>
          <a:p>
            <a:pPr marL="0" indent="0"/>
            <a:r>
              <a:rPr lang="en-IN" dirty="0"/>
              <a:t>A variable is sometimes thought of as a </a:t>
            </a:r>
            <a:r>
              <a:rPr lang="en-IN" dirty="0" smtClean="0"/>
              <a:t>mathematical “John </a:t>
            </a:r>
            <a:r>
              <a:rPr lang="en-IN" dirty="0"/>
              <a:t>Doe” because you can use </a:t>
            </a:r>
            <a:r>
              <a:rPr lang="en-IN" dirty="0" smtClean="0"/>
              <a:t>it as </a:t>
            </a:r>
            <a:r>
              <a:rPr lang="en-IN" dirty="0"/>
              <a:t>a placeholder </a:t>
            </a:r>
            <a:r>
              <a:rPr lang="en-IN" dirty="0" smtClean="0"/>
              <a:t>when you </a:t>
            </a:r>
            <a:r>
              <a:rPr lang="en-IN" dirty="0"/>
              <a:t>want to talk about something but either (1) you </a:t>
            </a:r>
            <a:r>
              <a:rPr lang="en-IN" dirty="0" smtClean="0"/>
              <a:t>imagine that it has </a:t>
            </a:r>
            <a:r>
              <a:rPr lang="en-IN" dirty="0"/>
              <a:t>one or more values but you don’t know what </a:t>
            </a:r>
            <a:r>
              <a:rPr lang="en-IN" dirty="0" smtClean="0"/>
              <a:t>they are</a:t>
            </a:r>
            <a:r>
              <a:rPr lang="en-IN" dirty="0"/>
              <a:t>, or (2) you want whatever </a:t>
            </a:r>
            <a:r>
              <a:rPr lang="en-IN" dirty="0" smtClean="0"/>
              <a:t>you say </a:t>
            </a:r>
            <a:r>
              <a:rPr lang="en-IN" dirty="0"/>
              <a:t>about it to be </a:t>
            </a:r>
            <a:r>
              <a:rPr lang="en-IN" dirty="0" smtClean="0"/>
              <a:t>equally true </a:t>
            </a:r>
            <a:r>
              <a:rPr lang="en-IN" dirty="0"/>
              <a:t>for all elements in a given set, and so you don’t want </a:t>
            </a:r>
            <a:r>
              <a:rPr lang="en-IN" dirty="0" smtClean="0"/>
              <a:t>to be restricted </a:t>
            </a:r>
            <a:r>
              <a:rPr lang="en-IN" dirty="0"/>
              <a:t>to considering only a particular, </a:t>
            </a:r>
            <a:r>
              <a:rPr lang="en-IN" dirty="0" smtClean="0"/>
              <a:t>concrete value </a:t>
            </a:r>
            <a:r>
              <a:rPr lang="en-IN" dirty="0"/>
              <a:t>for </a:t>
            </a:r>
            <a:r>
              <a:rPr lang="en-IN" dirty="0" smtClean="0"/>
              <a:t>it. To illustrate the first use, consider asking</a:t>
            </a:r>
            <a:endParaRPr lang="en-IN" altLang="en-US" dirty="0" smtClean="0"/>
          </a:p>
          <a:p>
            <a:pPr marL="685800" indent="0"/>
            <a:endParaRPr lang="en-IN" sz="800" dirty="0" smtClean="0"/>
          </a:p>
          <a:p>
            <a:pPr marL="685800" indent="0"/>
            <a:r>
              <a:rPr lang="en-IN" dirty="0" smtClean="0"/>
              <a:t>Is </a:t>
            </a:r>
            <a:r>
              <a:rPr lang="en-IN" dirty="0"/>
              <a:t>there a number with the following property: doubling </a:t>
            </a:r>
            <a:r>
              <a:rPr lang="en-IN" dirty="0" smtClean="0"/>
              <a:t>it and </a:t>
            </a:r>
            <a:r>
              <a:rPr lang="en-IN" dirty="0"/>
              <a:t>adding </a:t>
            </a:r>
            <a:r>
              <a:rPr lang="en-IN" dirty="0" smtClean="0"/>
              <a:t>3 gives </a:t>
            </a:r>
            <a:r>
              <a:rPr lang="en-IN" dirty="0"/>
              <a:t>the same result as squaring it?</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Variables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In this sentence you can introduce a variable to replace </a:t>
            </a:r>
            <a:r>
              <a:rPr lang="en-IN" dirty="0" smtClean="0"/>
              <a:t>the potentially ambiguous word </a:t>
            </a:r>
            <a:r>
              <a:rPr lang="en-IN" dirty="0"/>
              <a:t>“it</a:t>
            </a:r>
            <a:r>
              <a:rPr lang="en-IN" dirty="0" smtClean="0"/>
              <a:t>”:</a:t>
            </a:r>
          </a:p>
          <a:p>
            <a:pPr marL="0" indent="0"/>
            <a:endParaRPr lang="en-IN" dirty="0"/>
          </a:p>
          <a:p>
            <a:pPr marL="0" indent="0"/>
            <a:r>
              <a:rPr lang="en-IN" dirty="0" smtClean="0"/>
              <a:t>	Is </a:t>
            </a:r>
            <a:r>
              <a:rPr lang="en-IN" dirty="0"/>
              <a:t>there a number </a:t>
            </a:r>
            <a:r>
              <a:rPr lang="en-IN" i="1" dirty="0"/>
              <a:t>x </a:t>
            </a:r>
            <a:r>
              <a:rPr lang="en-IN" dirty="0"/>
              <a:t>with the property </a:t>
            </a:r>
            <a:r>
              <a:rPr lang="en-IN" dirty="0" smtClean="0"/>
              <a:t>that</a:t>
            </a:r>
            <a:endParaRPr lang="en-US" altLang="en-US" dirty="0"/>
          </a:p>
        </p:txBody>
      </p:sp>
      <p:pic>
        <p:nvPicPr>
          <p:cNvPr id="4" name="Picture 3" descr="2x + 3 = x^2?"/>
          <p:cNvPicPr>
            <a:picLocks noChangeAspect="1"/>
          </p:cNvPicPr>
          <p:nvPr/>
        </p:nvPicPr>
        <p:blipFill>
          <a:blip r:embed="rId3"/>
          <a:stretch>
            <a:fillRect/>
          </a:stretch>
        </p:blipFill>
        <p:spPr>
          <a:xfrm>
            <a:off x="7086600" y="2709336"/>
            <a:ext cx="1715140" cy="387116"/>
          </a:xfrm>
          <a:prstGeom prst="rect">
            <a:avLst/>
          </a:prstGeom>
        </p:spPr>
      </p:pic>
      <p:sp>
        <p:nvSpPr>
          <p:cNvPr id="5" name="Content Placeholder 2"/>
          <p:cNvSpPr>
            <a:spLocks noGrp="1"/>
          </p:cNvSpPr>
          <p:nvPr>
            <p:ph sz="quarter" idx="13"/>
          </p:nvPr>
        </p:nvSpPr>
        <p:spPr>
          <a:xfrm>
            <a:off x="457200" y="3505200"/>
            <a:ext cx="8226425" cy="1752600"/>
          </a:xfrm>
        </p:spPr>
        <p:txBody>
          <a:bodyPr/>
          <a:lstStyle/>
          <a:p>
            <a:pPr marL="0" indent="0"/>
            <a:r>
              <a:rPr lang="en-IN" dirty="0"/>
              <a:t>The advantage of using a variable is that it allows you </a:t>
            </a:r>
            <a:r>
              <a:rPr lang="en-IN" dirty="0" smtClean="0"/>
              <a:t>to give </a:t>
            </a:r>
            <a:r>
              <a:rPr lang="en-IN" dirty="0"/>
              <a:t>a temporary name to </a:t>
            </a:r>
            <a:r>
              <a:rPr lang="en-IN" dirty="0" smtClean="0"/>
              <a:t>what you </a:t>
            </a:r>
            <a:r>
              <a:rPr lang="en-IN" dirty="0"/>
              <a:t>are seeking so that </a:t>
            </a:r>
            <a:r>
              <a:rPr lang="en-IN" dirty="0" smtClean="0"/>
              <a:t>you can </a:t>
            </a:r>
            <a:r>
              <a:rPr lang="en-IN" dirty="0"/>
              <a:t>perform concrete computations with it to help </a:t>
            </a:r>
            <a:r>
              <a:rPr lang="en-IN" dirty="0" smtClean="0"/>
              <a:t>discover its possible </a:t>
            </a:r>
            <a:r>
              <a:rPr lang="en-IN" dirty="0"/>
              <a:t>values.</a:t>
            </a:r>
            <a:endParaRPr lang="en-US" altLang="en-US" dirty="0"/>
          </a:p>
        </p:txBody>
      </p:sp>
    </p:spTree>
    <p:extLst>
      <p:ext uri="{BB962C8B-B14F-4D97-AF65-F5344CB8AC3E}">
        <p14:creationId xmlns:p14="http://schemas.microsoft.com/office/powerpoint/2010/main" val="4185259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Variables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To emphasize the role of the variable as a placeholder, </a:t>
            </a:r>
            <a:r>
              <a:rPr lang="en-IN" dirty="0" smtClean="0"/>
              <a:t>you might </a:t>
            </a:r>
            <a:r>
              <a:rPr lang="en-IN" dirty="0"/>
              <a:t>write </a:t>
            </a:r>
            <a:r>
              <a:rPr lang="en-IN" dirty="0" smtClean="0"/>
              <a:t>the following:</a:t>
            </a:r>
          </a:p>
          <a:p>
            <a:pPr marL="0" indent="0"/>
            <a:endParaRPr lang="en-IN" altLang="en-US" sz="800" dirty="0" smtClean="0"/>
          </a:p>
          <a:p>
            <a:pPr marL="0" indent="0"/>
            <a:r>
              <a:rPr lang="en-IN" altLang="en-US" dirty="0" smtClean="0"/>
              <a:t>    Is there a number </a:t>
            </a:r>
            <a:endParaRPr lang="en-IN" altLang="en-US" dirty="0"/>
          </a:p>
          <a:p>
            <a:pPr marL="0" indent="0"/>
            <a:endParaRPr lang="en-US" altLang="en-US" sz="800" dirty="0"/>
          </a:p>
        </p:txBody>
      </p:sp>
      <p:pic>
        <p:nvPicPr>
          <p:cNvPr id="6" name="Picture 5" descr="Empty box"/>
          <p:cNvPicPr>
            <a:picLocks noChangeAspect="1"/>
          </p:cNvPicPr>
          <p:nvPr/>
        </p:nvPicPr>
        <p:blipFill rotWithShape="1">
          <a:blip r:embed="rId3"/>
          <a:srcRect l="30469" r="64654"/>
          <a:stretch/>
        </p:blipFill>
        <p:spPr>
          <a:xfrm>
            <a:off x="3226559" y="2413055"/>
            <a:ext cx="368489" cy="427953"/>
          </a:xfrm>
          <a:prstGeom prst="rect">
            <a:avLst/>
          </a:prstGeom>
        </p:spPr>
      </p:pic>
      <p:sp>
        <p:nvSpPr>
          <p:cNvPr id="8" name="Content Placeholder 2"/>
          <p:cNvSpPr>
            <a:spLocks noGrp="1"/>
          </p:cNvSpPr>
          <p:nvPr>
            <p:ph sz="quarter" idx="13"/>
          </p:nvPr>
        </p:nvSpPr>
        <p:spPr>
          <a:xfrm>
            <a:off x="3505200" y="2397456"/>
            <a:ext cx="3048000" cy="459798"/>
          </a:xfrm>
        </p:spPr>
        <p:txBody>
          <a:bodyPr/>
          <a:lstStyle/>
          <a:p>
            <a:pPr marL="0" indent="0"/>
            <a:r>
              <a:rPr lang="en-IN" dirty="0" smtClean="0"/>
              <a:t>with the property that</a:t>
            </a:r>
            <a:endParaRPr lang="en-US" altLang="en-US" dirty="0"/>
          </a:p>
        </p:txBody>
      </p:sp>
      <p:pic>
        <p:nvPicPr>
          <p:cNvPr id="7" name="Picture 6" descr="2 * empty box + 3 = (empty box)^2?"/>
          <p:cNvPicPr>
            <a:picLocks noChangeAspect="1"/>
          </p:cNvPicPr>
          <p:nvPr/>
        </p:nvPicPr>
        <p:blipFill rotWithShape="1">
          <a:blip r:embed="rId3"/>
          <a:srcRect l="72329" t="2126"/>
          <a:stretch/>
        </p:blipFill>
        <p:spPr>
          <a:xfrm>
            <a:off x="6443303" y="2428821"/>
            <a:ext cx="2091097" cy="418855"/>
          </a:xfrm>
          <a:prstGeom prst="rect">
            <a:avLst/>
          </a:prstGeom>
        </p:spPr>
      </p:pic>
      <p:sp>
        <p:nvSpPr>
          <p:cNvPr id="5" name="Content Placeholder 2"/>
          <p:cNvSpPr>
            <a:spLocks noGrp="1"/>
          </p:cNvSpPr>
          <p:nvPr>
            <p:ph sz="quarter" idx="13"/>
          </p:nvPr>
        </p:nvSpPr>
        <p:spPr>
          <a:xfrm>
            <a:off x="457200" y="3048000"/>
            <a:ext cx="8226425" cy="3276600"/>
          </a:xfrm>
        </p:spPr>
        <p:txBody>
          <a:bodyPr/>
          <a:lstStyle/>
          <a:p>
            <a:pPr marL="0" indent="0"/>
            <a:r>
              <a:rPr lang="en-IN" dirty="0"/>
              <a:t>The emptiness of the box can help you imagine filling it </a:t>
            </a:r>
            <a:r>
              <a:rPr lang="en-IN" dirty="0" smtClean="0"/>
              <a:t>in with </a:t>
            </a:r>
            <a:r>
              <a:rPr lang="en-IN" dirty="0"/>
              <a:t>a variety of different </a:t>
            </a:r>
            <a:r>
              <a:rPr lang="en-IN" dirty="0" smtClean="0"/>
              <a:t>values, some </a:t>
            </a:r>
            <a:r>
              <a:rPr lang="en-IN" dirty="0"/>
              <a:t>of which </a:t>
            </a:r>
            <a:r>
              <a:rPr lang="en-IN" dirty="0" smtClean="0"/>
              <a:t>might make </a:t>
            </a:r>
            <a:r>
              <a:rPr lang="en-IN" dirty="0"/>
              <a:t>the two sides equal and others of which might </a:t>
            </a:r>
            <a:r>
              <a:rPr lang="en-IN" dirty="0" smtClean="0"/>
              <a:t>not.</a:t>
            </a:r>
          </a:p>
          <a:p>
            <a:pPr marL="0" indent="0"/>
            <a:endParaRPr lang="en-IN" altLang="en-US" sz="800" dirty="0"/>
          </a:p>
          <a:p>
            <a:pPr marL="0" indent="0"/>
            <a:r>
              <a:rPr lang="en-IN" altLang="en-US" dirty="0" smtClean="0"/>
              <a:t>In </a:t>
            </a:r>
            <a:r>
              <a:rPr lang="en-IN" altLang="en-US" dirty="0"/>
              <a:t>this sense, a variable in a computer program is similar </a:t>
            </a:r>
            <a:r>
              <a:rPr lang="en-IN" altLang="en-US" dirty="0" smtClean="0"/>
              <a:t>to a </a:t>
            </a:r>
            <a:r>
              <a:rPr lang="en-IN" altLang="en-US" dirty="0"/>
              <a:t>mathematical </a:t>
            </a:r>
            <a:r>
              <a:rPr lang="en-IN" altLang="en-US" dirty="0" smtClean="0"/>
              <a:t>variable because </a:t>
            </a:r>
            <a:r>
              <a:rPr lang="en-IN" altLang="en-US" dirty="0"/>
              <a:t>it creates a location </a:t>
            </a:r>
            <a:r>
              <a:rPr lang="en-IN" altLang="en-US" dirty="0" smtClean="0"/>
              <a:t>in computer </a:t>
            </a:r>
            <a:r>
              <a:rPr lang="en-IN" altLang="en-US" dirty="0"/>
              <a:t>memory (either actual or virtual) into </a:t>
            </a:r>
            <a:r>
              <a:rPr lang="en-IN" altLang="en-US" dirty="0" smtClean="0"/>
              <a:t>which values </a:t>
            </a:r>
            <a:r>
              <a:rPr lang="en-IN" altLang="en-US" dirty="0"/>
              <a:t>can be placed.</a:t>
            </a:r>
            <a:endParaRPr lang="en-US" altLang="en-US" dirty="0"/>
          </a:p>
        </p:txBody>
      </p:sp>
    </p:spTree>
    <p:extLst>
      <p:ext uri="{BB962C8B-B14F-4D97-AF65-F5344CB8AC3E}">
        <p14:creationId xmlns:p14="http://schemas.microsoft.com/office/powerpoint/2010/main" val="4187498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Variables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5257800"/>
          </a:xfrm>
        </p:spPr>
        <p:txBody>
          <a:bodyPr/>
          <a:lstStyle/>
          <a:p>
            <a:pPr marL="0" indent="0"/>
            <a:r>
              <a:rPr lang="en-IN" dirty="0"/>
              <a:t>To illustrate the second use of variables, consider </a:t>
            </a:r>
            <a:r>
              <a:rPr lang="en-IN" dirty="0" smtClean="0"/>
              <a:t>the statement</a:t>
            </a:r>
            <a:endParaRPr lang="en-IN" altLang="en-US" dirty="0"/>
          </a:p>
          <a:p>
            <a:pPr marL="571500" indent="0"/>
            <a:r>
              <a:rPr lang="en-IN" dirty="0"/>
              <a:t>No matter what number might be chosen, if it is </a:t>
            </a:r>
            <a:r>
              <a:rPr lang="en-IN" dirty="0" smtClean="0"/>
              <a:t>greater than </a:t>
            </a:r>
            <a:r>
              <a:rPr lang="en-IN" dirty="0"/>
              <a:t>2, then </a:t>
            </a:r>
            <a:r>
              <a:rPr lang="en-IN" dirty="0" smtClean="0"/>
              <a:t>its square </a:t>
            </a:r>
            <a:r>
              <a:rPr lang="en-IN" dirty="0"/>
              <a:t>is greater than </a:t>
            </a:r>
            <a:r>
              <a:rPr lang="en-IN" dirty="0" smtClean="0"/>
              <a:t>4.</a:t>
            </a:r>
          </a:p>
          <a:p>
            <a:pPr marL="571500" indent="0"/>
            <a:endParaRPr lang="en-IN" altLang="en-US" sz="800" dirty="0"/>
          </a:p>
          <a:p>
            <a:pPr marL="0" indent="0"/>
            <a:r>
              <a:rPr lang="en-IN" altLang="en-US" dirty="0" smtClean="0"/>
              <a:t>In </a:t>
            </a:r>
            <a:r>
              <a:rPr lang="en-IN" altLang="en-US" dirty="0"/>
              <a:t>this case introducing a variable to give a </a:t>
            </a:r>
            <a:r>
              <a:rPr lang="en-IN" altLang="en-US" dirty="0" smtClean="0"/>
              <a:t>temporary name </a:t>
            </a:r>
            <a:r>
              <a:rPr lang="en-IN" altLang="en-US" dirty="0"/>
              <a:t>to the (arbitrary) number </a:t>
            </a:r>
            <a:r>
              <a:rPr lang="en-IN" altLang="en-US" dirty="0" smtClean="0"/>
              <a:t>you might </a:t>
            </a:r>
            <a:r>
              <a:rPr lang="en-IN" altLang="en-US" dirty="0"/>
              <a:t>choose </a:t>
            </a:r>
            <a:r>
              <a:rPr lang="en-IN" altLang="en-US" dirty="0" smtClean="0"/>
              <a:t>enables you </a:t>
            </a:r>
            <a:r>
              <a:rPr lang="en-IN" altLang="en-US" dirty="0"/>
              <a:t>to maintain the generality of the statement, </a:t>
            </a:r>
            <a:r>
              <a:rPr lang="en-IN" altLang="en-US" dirty="0" smtClean="0"/>
              <a:t>and replacing </a:t>
            </a:r>
            <a:r>
              <a:rPr lang="en-IN" altLang="en-US" dirty="0"/>
              <a:t>all </a:t>
            </a:r>
            <a:r>
              <a:rPr lang="en-IN" altLang="en-US" dirty="0" smtClean="0"/>
              <a:t>instances of </a:t>
            </a:r>
            <a:r>
              <a:rPr lang="en-IN" altLang="en-US" dirty="0"/>
              <a:t>the word “it” by the name of </a:t>
            </a:r>
            <a:r>
              <a:rPr lang="en-IN" altLang="en-US" dirty="0" smtClean="0"/>
              <a:t>the variable </a:t>
            </a:r>
            <a:r>
              <a:rPr lang="en-IN" altLang="en-US" dirty="0"/>
              <a:t>ensures that possible ambiguity is </a:t>
            </a:r>
            <a:r>
              <a:rPr lang="en-IN" altLang="en-US" dirty="0" smtClean="0"/>
              <a:t>avoided</a:t>
            </a:r>
          </a:p>
          <a:p>
            <a:pPr marL="0" indent="0"/>
            <a:endParaRPr lang="en-IN" altLang="en-US" sz="400" dirty="0"/>
          </a:p>
          <a:p>
            <a:pPr marL="571500" indent="0"/>
            <a:r>
              <a:rPr lang="en-IN" dirty="0"/>
              <a:t>No matter what number </a:t>
            </a:r>
            <a:r>
              <a:rPr lang="en-IN" i="1" dirty="0"/>
              <a:t>n </a:t>
            </a:r>
            <a:r>
              <a:rPr lang="en-IN" dirty="0"/>
              <a:t>might be chosen, if </a:t>
            </a:r>
            <a:r>
              <a:rPr lang="en-IN" i="1" dirty="0"/>
              <a:t>n </a:t>
            </a:r>
            <a:r>
              <a:rPr lang="en-IN" dirty="0" smtClean="0"/>
              <a:t>is greater </a:t>
            </a:r>
            <a:r>
              <a:rPr lang="en-IN" dirty="0"/>
              <a:t>than 2, then</a:t>
            </a:r>
            <a:endParaRPr lang="en-US" altLang="en-US" dirty="0"/>
          </a:p>
        </p:txBody>
      </p:sp>
      <p:pic>
        <p:nvPicPr>
          <p:cNvPr id="8" name="Picture 7" descr="n^2"/>
          <p:cNvPicPr>
            <a:picLocks noChangeAspect="1"/>
          </p:cNvPicPr>
          <p:nvPr/>
        </p:nvPicPr>
        <p:blipFill>
          <a:blip r:embed="rId3"/>
          <a:stretch>
            <a:fillRect/>
          </a:stretch>
        </p:blipFill>
        <p:spPr>
          <a:xfrm>
            <a:off x="3848100" y="5559625"/>
            <a:ext cx="322596" cy="354856"/>
          </a:xfrm>
          <a:prstGeom prst="rect">
            <a:avLst/>
          </a:prstGeom>
        </p:spPr>
      </p:pic>
      <p:sp>
        <p:nvSpPr>
          <p:cNvPr id="7" name="Content Placeholder 2"/>
          <p:cNvSpPr>
            <a:spLocks noGrp="1"/>
          </p:cNvSpPr>
          <p:nvPr>
            <p:ph sz="quarter" idx="13"/>
          </p:nvPr>
        </p:nvSpPr>
        <p:spPr>
          <a:xfrm>
            <a:off x="4114800" y="5537576"/>
            <a:ext cx="2501900" cy="457200"/>
          </a:xfrm>
        </p:spPr>
        <p:txBody>
          <a:bodyPr/>
          <a:lstStyle/>
          <a:p>
            <a:pPr marL="0" indent="0"/>
            <a:r>
              <a:rPr lang="en-IN" dirty="0"/>
              <a:t>is greater than 4.</a:t>
            </a:r>
            <a:endParaRPr lang="en-US" altLang="en-US" dirty="0"/>
          </a:p>
        </p:txBody>
      </p:sp>
    </p:spTree>
    <p:extLst>
      <p:ext uri="{BB962C8B-B14F-4D97-AF65-F5344CB8AC3E}">
        <p14:creationId xmlns:p14="http://schemas.microsoft.com/office/powerpoint/2010/main" val="2502015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1.1.1 </a:t>
            </a:r>
            <a:r>
              <a:rPr lang="en-US" altLang="en-US" sz="2700" dirty="0"/>
              <a:t>– </a:t>
            </a:r>
            <a:r>
              <a:rPr lang="en-US" altLang="en-US" sz="2700" i="1" dirty="0" smtClean="0"/>
              <a:t>Writing </a:t>
            </a:r>
            <a:r>
              <a:rPr lang="en-US" altLang="en-US" sz="2700" i="1" dirty="0"/>
              <a:t>Sentences Using Variables</a:t>
            </a:r>
            <a:endParaRPr lang="en-IN" altLang="en-US" sz="2700"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Use variables to rewrite the following sentences </a:t>
            </a:r>
            <a:r>
              <a:rPr lang="en-IN" dirty="0" smtClean="0"/>
              <a:t>more formally.</a:t>
            </a:r>
          </a:p>
          <a:p>
            <a:pPr marL="0" indent="0"/>
            <a:endParaRPr lang="en-IN" dirty="0" smtClean="0"/>
          </a:p>
          <a:p>
            <a:pPr marL="463550" indent="-463550"/>
            <a:r>
              <a:rPr lang="en-IN" dirty="0" smtClean="0"/>
              <a:t>a.  Are </a:t>
            </a:r>
            <a:r>
              <a:rPr lang="en-IN" dirty="0"/>
              <a:t>there numbers with the property that the sum </a:t>
            </a:r>
            <a:r>
              <a:rPr lang="en-IN" dirty="0" smtClean="0"/>
              <a:t>of their </a:t>
            </a:r>
            <a:r>
              <a:rPr lang="en-IN" dirty="0"/>
              <a:t>squares equals the square </a:t>
            </a:r>
            <a:r>
              <a:rPr lang="en-IN" dirty="0" smtClean="0"/>
              <a:t>of their </a:t>
            </a:r>
            <a:r>
              <a:rPr lang="en-IN" dirty="0"/>
              <a:t>sum</a:t>
            </a:r>
            <a:r>
              <a:rPr lang="en-IN" dirty="0" smtClean="0"/>
              <a:t>?</a:t>
            </a:r>
            <a:endParaRPr lang="en-IN" dirty="0"/>
          </a:p>
          <a:p>
            <a:pPr marL="457200" indent="-457200">
              <a:buAutoNum type="alphaLcPeriod"/>
            </a:pPr>
            <a:endParaRPr lang="en-IN" dirty="0" smtClean="0"/>
          </a:p>
          <a:p>
            <a:pPr marL="0" indent="0"/>
            <a:r>
              <a:rPr lang="en-IN" dirty="0" smtClean="0"/>
              <a:t>b.  Given </a:t>
            </a:r>
            <a:r>
              <a:rPr lang="en-IN" dirty="0"/>
              <a:t>any real number, its square is nonnegative</a:t>
            </a:r>
            <a:r>
              <a:rPr lang="en-IN" dirty="0" smtClean="0"/>
              <a:t>.</a:t>
            </a:r>
            <a:endParaRPr lang="en-US" altLang="en-US" dirty="0"/>
          </a:p>
        </p:txBody>
      </p:sp>
    </p:spTree>
    <p:extLst>
      <p:ext uri="{BB962C8B-B14F-4D97-AF65-F5344CB8AC3E}">
        <p14:creationId xmlns:p14="http://schemas.microsoft.com/office/powerpoint/2010/main" val="397429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125841" cy="519112"/>
          </a:xfrm>
        </p:spPr>
        <p:txBody>
          <a:bodyPr/>
          <a:lstStyle/>
          <a:p>
            <a:pPr marL="0" indent="0"/>
            <a:r>
              <a:rPr lang="en-IN" dirty="0" smtClean="0"/>
              <a:t>a.   Are </a:t>
            </a:r>
            <a:r>
              <a:rPr lang="en-IN" dirty="0"/>
              <a:t>there numbers </a:t>
            </a:r>
            <a:r>
              <a:rPr lang="en-IN" i="1" dirty="0"/>
              <a:t>a</a:t>
            </a:r>
            <a:r>
              <a:rPr lang="en-IN" dirty="0"/>
              <a:t> and </a:t>
            </a:r>
            <a:r>
              <a:rPr lang="en-IN" i="1" dirty="0"/>
              <a:t>b</a:t>
            </a:r>
            <a:r>
              <a:rPr lang="en-IN" dirty="0"/>
              <a:t> with the property </a:t>
            </a:r>
            <a:r>
              <a:rPr lang="en-IN" dirty="0" smtClean="0"/>
              <a:t>that</a:t>
            </a:r>
            <a:endParaRPr lang="en-US" altLang="en-US" dirty="0"/>
          </a:p>
        </p:txBody>
      </p:sp>
      <p:pic>
        <p:nvPicPr>
          <p:cNvPr id="4" name="Picture 3" descr="a^2 + b^2 = (a + b)^2?"/>
          <p:cNvPicPr>
            <a:picLocks noChangeAspect="1"/>
          </p:cNvPicPr>
          <p:nvPr/>
        </p:nvPicPr>
        <p:blipFill>
          <a:blip r:embed="rId3"/>
          <a:stretch>
            <a:fillRect/>
          </a:stretch>
        </p:blipFill>
        <p:spPr>
          <a:xfrm>
            <a:off x="990600" y="1841500"/>
            <a:ext cx="2307056" cy="391026"/>
          </a:xfrm>
          <a:prstGeom prst="rect">
            <a:avLst/>
          </a:prstGeom>
        </p:spPr>
      </p:pic>
      <p:sp>
        <p:nvSpPr>
          <p:cNvPr id="6" name="Content Placeholder 2"/>
          <p:cNvSpPr>
            <a:spLocks noGrp="1"/>
          </p:cNvSpPr>
          <p:nvPr>
            <p:ph sz="quarter" idx="13"/>
          </p:nvPr>
        </p:nvSpPr>
        <p:spPr>
          <a:xfrm>
            <a:off x="914400" y="2286000"/>
            <a:ext cx="5638800" cy="519112"/>
          </a:xfrm>
        </p:spPr>
        <p:txBody>
          <a:bodyPr/>
          <a:lstStyle/>
          <a:p>
            <a:pPr marL="0" indent="0"/>
            <a:r>
              <a:rPr lang="en-IN" i="1" dirty="0"/>
              <a:t>Or:</a:t>
            </a:r>
            <a:r>
              <a:rPr lang="en-IN" dirty="0"/>
              <a:t> Are there numbers </a:t>
            </a:r>
            <a:r>
              <a:rPr lang="en-IN" i="1" dirty="0"/>
              <a:t>a </a:t>
            </a:r>
            <a:r>
              <a:rPr lang="en-IN" dirty="0"/>
              <a:t>and </a:t>
            </a:r>
            <a:r>
              <a:rPr lang="en-IN" i="1" dirty="0"/>
              <a:t>b </a:t>
            </a:r>
            <a:r>
              <a:rPr lang="en-IN" dirty="0"/>
              <a:t>such that</a:t>
            </a:r>
            <a:endParaRPr lang="en-US" altLang="en-US" dirty="0"/>
          </a:p>
        </p:txBody>
      </p:sp>
      <p:pic>
        <p:nvPicPr>
          <p:cNvPr id="7" name="Picture 6" descr="a^2 + b^2 = (a + b)^2?"/>
          <p:cNvPicPr>
            <a:picLocks noChangeAspect="1"/>
          </p:cNvPicPr>
          <p:nvPr/>
        </p:nvPicPr>
        <p:blipFill>
          <a:blip r:embed="rId4"/>
          <a:stretch>
            <a:fillRect/>
          </a:stretch>
        </p:blipFill>
        <p:spPr>
          <a:xfrm>
            <a:off x="6539956" y="2318000"/>
            <a:ext cx="2311944" cy="361700"/>
          </a:xfrm>
          <a:prstGeom prst="rect">
            <a:avLst/>
          </a:prstGeom>
        </p:spPr>
      </p:pic>
      <p:sp>
        <p:nvSpPr>
          <p:cNvPr id="8" name="Content Placeholder 2"/>
          <p:cNvSpPr>
            <a:spLocks noGrp="1"/>
          </p:cNvSpPr>
          <p:nvPr>
            <p:ph sz="quarter" idx="13"/>
          </p:nvPr>
        </p:nvSpPr>
        <p:spPr>
          <a:xfrm>
            <a:off x="914400" y="2743200"/>
            <a:ext cx="6934200" cy="519112"/>
          </a:xfrm>
        </p:spPr>
        <p:txBody>
          <a:bodyPr/>
          <a:lstStyle/>
          <a:p>
            <a:pPr marL="0" indent="0"/>
            <a:r>
              <a:rPr lang="en-IN" i="1" dirty="0"/>
              <a:t>Or:</a:t>
            </a:r>
            <a:r>
              <a:rPr lang="en-IN" dirty="0"/>
              <a:t> Do there exist any numbers </a:t>
            </a:r>
            <a:r>
              <a:rPr lang="en-IN" i="1" dirty="0"/>
              <a:t>a</a:t>
            </a:r>
            <a:r>
              <a:rPr lang="en-IN" dirty="0"/>
              <a:t> and </a:t>
            </a:r>
            <a:r>
              <a:rPr lang="en-IN" i="1" dirty="0"/>
              <a:t>b</a:t>
            </a:r>
            <a:r>
              <a:rPr lang="en-IN" dirty="0"/>
              <a:t> such that</a:t>
            </a:r>
            <a:endParaRPr lang="en-US" altLang="en-US" dirty="0"/>
          </a:p>
        </p:txBody>
      </p:sp>
      <p:pic>
        <p:nvPicPr>
          <p:cNvPr id="9" name="Picture 8" descr="a^2 + b^2 = (a + b)^2?"/>
          <p:cNvPicPr>
            <a:picLocks noChangeAspect="1"/>
          </p:cNvPicPr>
          <p:nvPr/>
        </p:nvPicPr>
        <p:blipFill>
          <a:blip r:embed="rId5"/>
          <a:stretch>
            <a:fillRect/>
          </a:stretch>
        </p:blipFill>
        <p:spPr>
          <a:xfrm>
            <a:off x="1066800" y="3187578"/>
            <a:ext cx="2311944" cy="361700"/>
          </a:xfrm>
          <a:prstGeom prst="rect">
            <a:avLst/>
          </a:prstGeom>
        </p:spPr>
      </p:pic>
      <p:sp>
        <p:nvSpPr>
          <p:cNvPr id="10" name="Content Placeholder 2"/>
          <p:cNvSpPr>
            <a:spLocks noGrp="1"/>
          </p:cNvSpPr>
          <p:nvPr>
            <p:ph sz="quarter" idx="13"/>
          </p:nvPr>
        </p:nvSpPr>
        <p:spPr>
          <a:xfrm>
            <a:off x="457201" y="4129088"/>
            <a:ext cx="3810000" cy="519112"/>
          </a:xfrm>
        </p:spPr>
        <p:txBody>
          <a:bodyPr/>
          <a:lstStyle/>
          <a:p>
            <a:pPr marL="0" indent="0"/>
            <a:r>
              <a:rPr lang="en-IN" dirty="0" smtClean="0"/>
              <a:t>b.   Given </a:t>
            </a:r>
            <a:r>
              <a:rPr lang="en-IN" dirty="0"/>
              <a:t>any real </a:t>
            </a:r>
            <a:r>
              <a:rPr lang="en-IN" dirty="0" smtClean="0"/>
              <a:t>number</a:t>
            </a:r>
            <a:endParaRPr lang="en-US" altLang="en-US" dirty="0"/>
          </a:p>
        </p:txBody>
      </p:sp>
      <p:pic>
        <p:nvPicPr>
          <p:cNvPr id="12" name="Picture 11" descr="r, r^2"/>
          <p:cNvPicPr>
            <a:picLocks noChangeAspect="1"/>
          </p:cNvPicPr>
          <p:nvPr/>
        </p:nvPicPr>
        <p:blipFill>
          <a:blip r:embed="rId6"/>
          <a:stretch>
            <a:fillRect/>
          </a:stretch>
        </p:blipFill>
        <p:spPr>
          <a:xfrm>
            <a:off x="4191000" y="4076700"/>
            <a:ext cx="683099" cy="468411"/>
          </a:xfrm>
          <a:prstGeom prst="rect">
            <a:avLst/>
          </a:prstGeom>
        </p:spPr>
      </p:pic>
      <p:sp>
        <p:nvSpPr>
          <p:cNvPr id="11" name="Content Placeholder 2"/>
          <p:cNvSpPr>
            <a:spLocks noGrp="1"/>
          </p:cNvSpPr>
          <p:nvPr>
            <p:ph sz="quarter" idx="13"/>
          </p:nvPr>
        </p:nvSpPr>
        <p:spPr>
          <a:xfrm>
            <a:off x="4876800" y="4129088"/>
            <a:ext cx="2286000" cy="519112"/>
          </a:xfrm>
        </p:spPr>
        <p:txBody>
          <a:bodyPr/>
          <a:lstStyle/>
          <a:p>
            <a:pPr marL="0" indent="0"/>
            <a:r>
              <a:rPr lang="en-IN" dirty="0" smtClean="0"/>
              <a:t>is </a:t>
            </a:r>
            <a:r>
              <a:rPr lang="en-IN" dirty="0"/>
              <a:t>nonnegative.</a:t>
            </a:r>
            <a:endParaRPr lang="en-US" altLang="en-US" dirty="0"/>
          </a:p>
        </p:txBody>
      </p:sp>
      <p:sp>
        <p:nvSpPr>
          <p:cNvPr id="13" name="Content Placeholder 2"/>
          <p:cNvSpPr>
            <a:spLocks noGrp="1"/>
          </p:cNvSpPr>
          <p:nvPr>
            <p:ph sz="quarter" idx="13"/>
          </p:nvPr>
        </p:nvSpPr>
        <p:spPr>
          <a:xfrm>
            <a:off x="914400" y="4510088"/>
            <a:ext cx="3505200" cy="519112"/>
          </a:xfrm>
        </p:spPr>
        <p:txBody>
          <a:bodyPr/>
          <a:lstStyle/>
          <a:p>
            <a:pPr marL="0" indent="0"/>
            <a:r>
              <a:rPr lang="en-IN" i="1" dirty="0"/>
              <a:t>Or:</a:t>
            </a:r>
            <a:r>
              <a:rPr lang="en-IN" dirty="0"/>
              <a:t> For any real number</a:t>
            </a:r>
            <a:endParaRPr lang="en-US" altLang="en-US" dirty="0"/>
          </a:p>
        </p:txBody>
      </p:sp>
      <p:pic>
        <p:nvPicPr>
          <p:cNvPr id="14" name="Picture 13" descr="r, r^2 greater than equal to 0."/>
          <p:cNvPicPr>
            <a:picLocks noChangeAspect="1"/>
          </p:cNvPicPr>
          <p:nvPr/>
        </p:nvPicPr>
        <p:blipFill>
          <a:blip r:embed="rId7"/>
          <a:stretch>
            <a:fillRect/>
          </a:stretch>
        </p:blipFill>
        <p:spPr>
          <a:xfrm>
            <a:off x="4363615" y="4515156"/>
            <a:ext cx="1198985" cy="387116"/>
          </a:xfrm>
          <a:prstGeom prst="rect">
            <a:avLst/>
          </a:prstGeom>
        </p:spPr>
      </p:pic>
      <p:sp>
        <p:nvSpPr>
          <p:cNvPr id="15" name="Content Placeholder 2"/>
          <p:cNvSpPr>
            <a:spLocks noGrp="1"/>
          </p:cNvSpPr>
          <p:nvPr>
            <p:ph sz="quarter" idx="13"/>
          </p:nvPr>
        </p:nvSpPr>
        <p:spPr>
          <a:xfrm>
            <a:off x="914400" y="4891088"/>
            <a:ext cx="3733800" cy="519112"/>
          </a:xfrm>
        </p:spPr>
        <p:txBody>
          <a:bodyPr/>
          <a:lstStyle/>
          <a:p>
            <a:pPr marL="0" indent="0"/>
            <a:r>
              <a:rPr lang="en-IN" i="1" dirty="0"/>
              <a:t>Or:</a:t>
            </a:r>
            <a:r>
              <a:rPr lang="en-IN" dirty="0"/>
              <a:t> For every real number</a:t>
            </a:r>
            <a:endParaRPr lang="en-US" altLang="en-US" dirty="0"/>
          </a:p>
        </p:txBody>
      </p:sp>
      <p:pic>
        <p:nvPicPr>
          <p:cNvPr id="16" name="Picture 15" descr="r, r^2 greater than equal to 0."/>
          <p:cNvPicPr>
            <a:picLocks noChangeAspect="1"/>
          </p:cNvPicPr>
          <p:nvPr/>
        </p:nvPicPr>
        <p:blipFill>
          <a:blip r:embed="rId7"/>
          <a:stretch>
            <a:fillRect/>
          </a:stretch>
        </p:blipFill>
        <p:spPr>
          <a:xfrm>
            <a:off x="4597400" y="4914828"/>
            <a:ext cx="1198985" cy="387116"/>
          </a:xfrm>
          <a:prstGeom prst="rect">
            <a:avLst/>
          </a:prstGeom>
        </p:spPr>
      </p:pic>
    </p:spTree>
    <p:extLst>
      <p:ext uri="{BB962C8B-B14F-4D97-AF65-F5344CB8AC3E}">
        <p14:creationId xmlns:p14="http://schemas.microsoft.com/office/powerpoint/2010/main" val="2481570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Some Important Kinds </a:t>
            </a:r>
            <a:r>
              <a:rPr lang="en-IN" altLang="en-US" dirty="0" smtClean="0"/>
              <a:t>of Mathematical </a:t>
            </a:r>
            <a:r>
              <a:rPr lang="en-IN" altLang="en-US" dirty="0"/>
              <a:t>Statements</a:t>
            </a:r>
            <a:endParaRPr lang="en-IN" altLang="en-US" dirty="0"/>
          </a:p>
        </p:txBody>
      </p:sp>
    </p:spTree>
    <p:extLst>
      <p:ext uri="{BB962C8B-B14F-4D97-AF65-F5344CB8AC3E}">
        <p14:creationId xmlns:p14="http://schemas.microsoft.com/office/powerpoint/2010/main" val="13868098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7346</TotalTime>
  <Words>1473</Words>
  <Application>Microsoft Office PowerPoint</Application>
  <PresentationFormat>On-screen Show (4:3)</PresentationFormat>
  <Paragraphs>171</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sample</vt:lpstr>
      <vt:lpstr>CHAPTER 1</vt:lpstr>
      <vt:lpstr>1.1</vt:lpstr>
      <vt:lpstr>Variables</vt:lpstr>
      <vt:lpstr>Variables</vt:lpstr>
      <vt:lpstr>Variables</vt:lpstr>
      <vt:lpstr>Variables</vt:lpstr>
      <vt:lpstr>Example 1.1.1 – Writing Sentences Using Variables</vt:lpstr>
      <vt:lpstr>Example 1.1.1 – Solution</vt:lpstr>
      <vt:lpstr>Some Important Kinds of Mathematical Statements</vt:lpstr>
      <vt:lpstr>Some Important Kinds of Mathematical Statements</vt:lpstr>
      <vt:lpstr>Universal Conditional Statements</vt:lpstr>
      <vt:lpstr>Universal Conditional Statements</vt:lpstr>
      <vt:lpstr>Universal Conditional Statements</vt:lpstr>
      <vt:lpstr>Example 1.1.2 – Rewriting a Universal Conditional Statement</vt:lpstr>
      <vt:lpstr>Example 1.1.2 – Solution</vt:lpstr>
      <vt:lpstr>Universal Existential Statements</vt:lpstr>
      <vt:lpstr>Universal Existential Statements</vt:lpstr>
      <vt:lpstr>Universal Existential Statements</vt:lpstr>
      <vt:lpstr>Universal Existential Statements</vt:lpstr>
      <vt:lpstr>Example 1.1.3 – Rewriting a Universal Existential Statement</vt:lpstr>
      <vt:lpstr>Example 1.1.3 – Solution</vt:lpstr>
      <vt:lpstr>Existential Universal Statements</vt:lpstr>
      <vt:lpstr>Existential Universal Statements</vt:lpstr>
      <vt:lpstr>Existential Universal Statements</vt:lpstr>
      <vt:lpstr>Example 1.1.4 – Rewriting an Existential Universal Statement</vt:lpstr>
      <vt:lpstr>Example 1.1.4 – Solution</vt:lpstr>
      <vt:lpstr>Existential Universal Statements</vt:lpstr>
      <vt:lpstr>Existential Universal Statements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Ojaswini Shende</cp:lastModifiedBy>
  <cp:revision>2450</cp:revision>
  <dcterms:created xsi:type="dcterms:W3CDTF">2008-12-01T05:36:35Z</dcterms:created>
  <dcterms:modified xsi:type="dcterms:W3CDTF">2019-02-13T12:48:38Z</dcterms:modified>
</cp:coreProperties>
</file>