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645" r:id="rId2"/>
    <p:sldId id="636" r:id="rId3"/>
    <p:sldId id="596" r:id="rId4"/>
    <p:sldId id="604" r:id="rId5"/>
    <p:sldId id="599" r:id="rId6"/>
    <p:sldId id="602" r:id="rId7"/>
    <p:sldId id="638" r:id="rId8"/>
    <p:sldId id="606" r:id="rId9"/>
    <p:sldId id="639" r:id="rId10"/>
    <p:sldId id="607" r:id="rId11"/>
    <p:sldId id="608" r:id="rId12"/>
    <p:sldId id="609" r:id="rId13"/>
    <p:sldId id="610" r:id="rId14"/>
    <p:sldId id="611" r:id="rId15"/>
    <p:sldId id="646" r:id="rId16"/>
    <p:sldId id="600" r:id="rId17"/>
    <p:sldId id="612" r:id="rId18"/>
    <p:sldId id="605" r:id="rId19"/>
    <p:sldId id="613" r:id="rId20"/>
    <p:sldId id="640" r:id="rId21"/>
    <p:sldId id="614" r:id="rId22"/>
    <p:sldId id="615" r:id="rId23"/>
    <p:sldId id="616" r:id="rId24"/>
    <p:sldId id="647" r:id="rId25"/>
    <p:sldId id="618" r:id="rId26"/>
    <p:sldId id="619" r:id="rId27"/>
    <p:sldId id="620" r:id="rId28"/>
    <p:sldId id="621" r:id="rId29"/>
    <p:sldId id="622" r:id="rId30"/>
    <p:sldId id="623" r:id="rId31"/>
    <p:sldId id="624" r:id="rId32"/>
    <p:sldId id="642" r:id="rId33"/>
    <p:sldId id="625" r:id="rId34"/>
    <p:sldId id="626" r:id="rId35"/>
    <p:sldId id="644" r:id="rId36"/>
    <p:sldId id="631" r:id="rId37"/>
    <p:sldId id="632" r:id="rId38"/>
    <p:sldId id="633" r:id="rId39"/>
    <p:sldId id="634" r:id="rId40"/>
    <p:sldId id="627" r:id="rId41"/>
    <p:sldId id="628" r:id="rId42"/>
    <p:sldId id="629" r:id="rId43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CDFF"/>
    <a:srgbClr val="008EC0"/>
    <a:srgbClr val="00AEEF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0588" autoAdjust="0"/>
    <p:restoredTop sz="94494" autoAdjust="0"/>
  </p:normalViewPr>
  <p:slideViewPr>
    <p:cSldViewPr>
      <p:cViewPr>
        <p:scale>
          <a:sx n="60" d="100"/>
          <a:sy n="60" d="100"/>
        </p:scale>
        <p:origin x="-516" y="-30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423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3802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421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4433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57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695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500" b="1" dirty="0" smtClean="0"/>
              <a:t>SPEAKING MATHEMATICALLY</a:t>
            </a:r>
            <a:endParaRPr lang="en-US" altLang="en-US" sz="4500" b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6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eaLnBrk="1" hangingPunct="1"/>
            <a:r>
              <a:rPr lang="en-IN" dirty="0">
                <a:solidFill>
                  <a:srgbClr val="000000"/>
                </a:solidFill>
                <a:ea typeface="+mn-ea"/>
                <a:cs typeface="+mn-cs"/>
              </a:rPr>
              <a:t>The Language of Sets</a:t>
            </a:r>
            <a:endParaRPr lang="en-US" altLang="en-US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048000"/>
          </a:xfrm>
        </p:spPr>
        <p:txBody>
          <a:bodyPr/>
          <a:lstStyle/>
          <a:p>
            <a:pPr marL="0" indent="0"/>
            <a:r>
              <a:rPr lang="en-IN" dirty="0" smtClean="0"/>
              <a:t>The </a:t>
            </a:r>
            <a:r>
              <a:rPr lang="en-IN" dirty="0"/>
              <a:t>set of real numbers is usually pictured as the set of all points on a </a:t>
            </a:r>
            <a:r>
              <a:rPr lang="en-IN" dirty="0" smtClean="0"/>
              <a:t>line. </a:t>
            </a:r>
            <a:r>
              <a:rPr lang="en-IN" dirty="0"/>
              <a:t>The number 0 </a:t>
            </a:r>
            <a:r>
              <a:rPr lang="en-IN" dirty="0" smtClean="0"/>
              <a:t>corresponds </a:t>
            </a:r>
            <a:r>
              <a:rPr lang="en-IN" dirty="0"/>
              <a:t>to a middle point, called the </a:t>
            </a:r>
            <a:r>
              <a:rPr lang="en-IN" i="1" dirty="0"/>
              <a:t>origin</a:t>
            </a:r>
            <a:r>
              <a:rPr lang="en-IN" dirty="0" smtClean="0"/>
              <a:t>.</a:t>
            </a:r>
          </a:p>
          <a:p>
            <a:pPr marL="0" indent="0"/>
            <a:endParaRPr lang="en-US" altLang="en-US" dirty="0"/>
          </a:p>
          <a:p>
            <a:pPr marL="0" indent="0"/>
            <a:r>
              <a:rPr lang="en-IN" dirty="0"/>
              <a:t>A unit of distance </a:t>
            </a:r>
            <a:r>
              <a:rPr lang="en-IN" dirty="0" smtClean="0"/>
              <a:t>is marked </a:t>
            </a:r>
            <a:r>
              <a:rPr lang="en-IN" dirty="0"/>
              <a:t>off, and each point to the right of the origin corresponds to a positive real </a:t>
            </a:r>
            <a:r>
              <a:rPr lang="en-IN" dirty="0" smtClean="0"/>
              <a:t>number found </a:t>
            </a:r>
            <a:r>
              <a:rPr lang="en-IN" dirty="0"/>
              <a:t>by computing its distance from the origin.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6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eaLnBrk="1" hangingPunct="1"/>
            <a:r>
              <a:rPr lang="en-IN" dirty="0">
                <a:solidFill>
                  <a:srgbClr val="000000"/>
                </a:solidFill>
                <a:ea typeface="+mn-ea"/>
                <a:cs typeface="+mn-cs"/>
              </a:rPr>
              <a:t>The Language of Sets</a:t>
            </a:r>
            <a:endParaRPr lang="en-US" altLang="en-US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3300526"/>
          </a:xfrm>
        </p:spPr>
        <p:txBody>
          <a:bodyPr/>
          <a:lstStyle/>
          <a:p>
            <a:pPr marL="0" indent="0"/>
            <a:r>
              <a:rPr lang="en-IN" dirty="0"/>
              <a:t>Each point to the left of the origin </a:t>
            </a:r>
            <a:r>
              <a:rPr lang="en-IN" dirty="0" smtClean="0"/>
              <a:t>corresponds to </a:t>
            </a:r>
            <a:r>
              <a:rPr lang="en-IN" dirty="0"/>
              <a:t>a negative real number, which is denoted by computing its distance from </a:t>
            </a:r>
            <a:r>
              <a:rPr lang="en-IN" dirty="0" smtClean="0"/>
              <a:t>the origin </a:t>
            </a:r>
            <a:r>
              <a:rPr lang="en-IN" dirty="0"/>
              <a:t>and putting a minus sign in front of the resulting number. </a:t>
            </a:r>
            <a:r>
              <a:rPr lang="en-IN" dirty="0" smtClean="0"/>
              <a:t>The </a:t>
            </a:r>
            <a:r>
              <a:rPr lang="en-IN" dirty="0"/>
              <a:t>set of real numbers </a:t>
            </a:r>
            <a:r>
              <a:rPr lang="en-IN" dirty="0" smtClean="0"/>
              <a:t>is therefore </a:t>
            </a:r>
            <a:r>
              <a:rPr lang="en-IN" dirty="0"/>
              <a:t>divided into three parts: the set of positive real numbers, the set of negative </a:t>
            </a:r>
            <a:r>
              <a:rPr lang="en-IN" dirty="0" smtClean="0"/>
              <a:t>real numbers</a:t>
            </a:r>
            <a:r>
              <a:rPr lang="en-IN" dirty="0"/>
              <a:t>, and the number 0. </a:t>
            </a:r>
            <a:r>
              <a:rPr lang="en-IN" i="1" dirty="0"/>
              <a:t>Note that 0 is neither positive nor negative</a:t>
            </a:r>
            <a:r>
              <a:rPr lang="en-IN" dirty="0"/>
              <a:t>. Labels are </a:t>
            </a:r>
            <a:r>
              <a:rPr lang="en-IN" dirty="0" smtClean="0"/>
              <a:t>given for </a:t>
            </a:r>
            <a:r>
              <a:rPr lang="en-IN" dirty="0"/>
              <a:t>a few real numbers corresponding to points on the line shown below.</a:t>
            </a:r>
            <a:endParaRPr lang="en-US" altLang="en-US" dirty="0"/>
          </a:p>
        </p:txBody>
      </p:sp>
      <p:pic>
        <p:nvPicPr>
          <p:cNvPr id="3074" name="Picture 2" descr="A number line ranging from negative 3 to 3 is shown. The number negative 5∕2 is shown between negative 3 and negative 2. Negative sqrt(3) is shown just to the right side of negative 2. Negative 0.8 is shown on the right side of negative 1. The fraction 1∕3 is shown on the right side of 0. Sqrt(2) is shown between the numbers 1 and 2. The number 2.6 is shown in between the numbers 2 and 3. The number 13∕4 is shown on the right side of the number 3. Ellipsis are shown on both the ends of the number line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748326"/>
            <a:ext cx="4572000" cy="50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9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eaLnBrk="1" hangingPunct="1"/>
            <a:r>
              <a:rPr lang="en-IN" dirty="0">
                <a:solidFill>
                  <a:srgbClr val="000000"/>
                </a:solidFill>
                <a:ea typeface="+mn-ea"/>
                <a:cs typeface="+mn-cs"/>
              </a:rPr>
              <a:t>The Language of Sets</a:t>
            </a:r>
            <a:endParaRPr lang="en-US" altLang="en-US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pic>
        <p:nvPicPr>
          <p:cNvPr id="4098" name="Picture 2" descr="A text box has the heading, Set-Builder Notation. The text reads, Let S denote a set and let P(x) be a property that elements of S may or may not satisfy. We may define a new set to be the set of all elements x in S such that P(x) is true. We denote this set as follows, {x is element of S vertical bar P(x)},  The variable x in the set has the label, the set of all, and the vertical bar has the label such that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6" y="1676400"/>
            <a:ext cx="7632954" cy="223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3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Example </a:t>
            </a:r>
            <a:r>
              <a:rPr lang="en-IN" altLang="en-US" sz="3000" dirty="0" smtClean="0"/>
              <a:t>1.2.2 </a:t>
            </a:r>
            <a:r>
              <a:rPr lang="en-US" altLang="en-US" sz="3000" dirty="0"/>
              <a:t>– </a:t>
            </a:r>
            <a:r>
              <a:rPr lang="en-IN" sz="3000" i="1" dirty="0"/>
              <a:t>Using the </a:t>
            </a:r>
            <a:r>
              <a:rPr lang="en-IN" sz="3000" i="1" dirty="0" smtClean="0"/>
              <a:t>Set-</a:t>
            </a:r>
            <a:r>
              <a:rPr lang="en-IN" sz="3000" i="1" dirty="0"/>
              <a:t>Builder Notation</a:t>
            </a:r>
            <a:endParaRPr lang="en-IN" altLang="en-US" sz="3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Given that </a:t>
            </a:r>
            <a:r>
              <a:rPr lang="en-IN" b="1" dirty="0"/>
              <a:t>R </a:t>
            </a:r>
            <a:r>
              <a:rPr lang="en-IN" dirty="0"/>
              <a:t>denotes the set of all real numbers, </a:t>
            </a:r>
            <a:r>
              <a:rPr lang="en-IN" b="1" dirty="0"/>
              <a:t>Z </a:t>
            </a:r>
            <a:r>
              <a:rPr lang="en-IN" dirty="0"/>
              <a:t>the set of all integers, </a:t>
            </a:r>
            <a:r>
              <a:rPr lang="en-IN" dirty="0" smtClean="0"/>
              <a:t>and</a:t>
            </a:r>
            <a:endParaRPr lang="en-US" altLang="en-US" dirty="0"/>
          </a:p>
        </p:txBody>
      </p:sp>
      <p:pic>
        <p:nvPicPr>
          <p:cNvPr id="5122" name="Picture 2" descr="Z^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0"/>
            <a:ext cx="414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226425" cy="914400"/>
          </a:xfrm>
        </p:spPr>
        <p:txBody>
          <a:bodyPr/>
          <a:lstStyle/>
          <a:p>
            <a:pPr marL="0" indent="0"/>
            <a:r>
              <a:rPr lang="en-IN" dirty="0" smtClean="0"/>
              <a:t>			    the </a:t>
            </a:r>
            <a:r>
              <a:rPr lang="en-IN" dirty="0"/>
              <a:t>set </a:t>
            </a:r>
            <a:r>
              <a:rPr lang="en-IN" dirty="0" smtClean="0"/>
              <a:t>of all </a:t>
            </a:r>
            <a:r>
              <a:rPr lang="en-IN" dirty="0"/>
              <a:t>positive integers, describe each of the following sets</a:t>
            </a:r>
            <a:r>
              <a:rPr lang="en-IN" dirty="0" smtClean="0"/>
              <a:t>.</a:t>
            </a:r>
          </a:p>
        </p:txBody>
      </p:sp>
      <p:pic>
        <p:nvPicPr>
          <p:cNvPr id="5123" name="Picture 3" descr="a. {x is element of R such that negative 2 &lt; x &lt; 5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84"/>
          <a:stretch/>
        </p:blipFill>
        <p:spPr bwMode="auto">
          <a:xfrm>
            <a:off x="533401" y="2895602"/>
            <a:ext cx="3248025" cy="36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 descr="b. {x is element of Z such that negative 2 &lt; x &lt; 5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49" b="33875"/>
          <a:stretch/>
        </p:blipFill>
        <p:spPr bwMode="auto">
          <a:xfrm>
            <a:off x="533400" y="3570737"/>
            <a:ext cx="3248025" cy="46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 descr="c. { x is element of Z^+ such that negative 2 &lt; x &lt; 5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68"/>
          <a:stretch/>
        </p:blipFill>
        <p:spPr bwMode="auto">
          <a:xfrm>
            <a:off x="547048" y="4191000"/>
            <a:ext cx="3248025" cy="53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6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pic>
        <p:nvPicPr>
          <p:cNvPr id="12" name="Picture 3" descr="a. {x is element of R such that negative 2 &lt; x &lt; 5}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3" b="73484"/>
          <a:stretch/>
        </p:blipFill>
        <p:spPr bwMode="auto">
          <a:xfrm>
            <a:off x="533402" y="1497842"/>
            <a:ext cx="3069608" cy="36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90600"/>
          </a:xfrm>
        </p:spPr>
        <p:txBody>
          <a:bodyPr/>
          <a:lstStyle/>
          <a:p>
            <a:pPr marL="355600" indent="-355600"/>
            <a:r>
              <a:rPr lang="en-IN" dirty="0" smtClean="0"/>
              <a:t>                                     is </a:t>
            </a:r>
            <a:r>
              <a:rPr lang="en-IN" dirty="0"/>
              <a:t>the open interval of real numbers (strictly) between </a:t>
            </a:r>
            <a:r>
              <a:rPr lang="en-IN" dirty="0" smtClean="0"/>
              <a:t>−2 and 5</a:t>
            </a:r>
            <a:r>
              <a:rPr lang="en-IN" dirty="0"/>
              <a:t>. It is pictured as follows:</a:t>
            </a:r>
            <a:endParaRPr lang="en-US" altLang="en-US" dirty="0"/>
          </a:p>
        </p:txBody>
      </p:sp>
      <p:pic>
        <p:nvPicPr>
          <p:cNvPr id="6146" name="Picture 2" descr="A number line ranging from negative 3 to 8 is shown and each tick is labeled with increments of 1. The hollow circles mark the positions of negative 2 and 5 on the number line.  The number line between negative 2 and 5 is highlight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4953000" cy="4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 descr="b. {x is element of Z such that negative 2 &lt; x &lt; 5}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49" r="5493" b="33875"/>
          <a:stretch/>
        </p:blipFill>
        <p:spPr bwMode="auto">
          <a:xfrm>
            <a:off x="533401" y="3270372"/>
            <a:ext cx="3069610" cy="46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56724"/>
            <a:ext cx="8226425" cy="990600"/>
          </a:xfrm>
        </p:spPr>
        <p:txBody>
          <a:bodyPr/>
          <a:lstStyle/>
          <a:p>
            <a:r>
              <a:rPr lang="en-IN" dirty="0" smtClean="0"/>
              <a:t>                                     is </a:t>
            </a:r>
            <a:r>
              <a:rPr lang="en-IN" dirty="0"/>
              <a:t>the set of all integers (strictly) between </a:t>
            </a:r>
            <a:r>
              <a:rPr lang="en-IN" dirty="0" smtClean="0"/>
              <a:t>−2 </a:t>
            </a:r>
            <a:r>
              <a:rPr lang="en-IN" dirty="0"/>
              <a:t>and 5. It is </a:t>
            </a:r>
            <a:r>
              <a:rPr lang="en-IN" dirty="0" smtClean="0"/>
              <a:t>equal to </a:t>
            </a:r>
            <a:r>
              <a:rPr lang="en-IN" dirty="0"/>
              <a:t>the set </a:t>
            </a:r>
            <a:r>
              <a:rPr lang="en-IN" dirty="0" smtClean="0"/>
              <a:t>{−1</a:t>
            </a:r>
            <a:r>
              <a:rPr lang="en-IN" dirty="0"/>
              <a:t>, 0, 1, 2, 3, 4}.</a:t>
            </a:r>
            <a:endParaRPr lang="en-US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343400"/>
            <a:ext cx="3802217" cy="533400"/>
          </a:xfrm>
        </p:spPr>
        <p:txBody>
          <a:bodyPr/>
          <a:lstStyle/>
          <a:p>
            <a:r>
              <a:rPr lang="en-IN" dirty="0" smtClean="0"/>
              <a:t>c. </a:t>
            </a:r>
            <a:r>
              <a:rPr lang="en-IN" dirty="0"/>
              <a:t>Since all the integers in</a:t>
            </a:r>
            <a:endParaRPr lang="en-US" altLang="en-US" dirty="0"/>
          </a:p>
        </p:txBody>
      </p:sp>
      <p:pic>
        <p:nvPicPr>
          <p:cNvPr id="7" name="Picture 2" descr="Z^+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248" y="4379295"/>
            <a:ext cx="414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427383" y="4343400"/>
            <a:ext cx="1897217" cy="533400"/>
          </a:xfrm>
        </p:spPr>
        <p:txBody>
          <a:bodyPr/>
          <a:lstStyle/>
          <a:p>
            <a:r>
              <a:rPr lang="en-IN" dirty="0"/>
              <a:t>are positive, </a:t>
            </a:r>
            <a:endParaRPr lang="en-US" altLang="en-US" dirty="0"/>
          </a:p>
        </p:txBody>
      </p:sp>
      <p:pic>
        <p:nvPicPr>
          <p:cNvPr id="19" name="Picture 3" descr="{ x is element of Z^+ such that negative 2 &lt; x &lt; 5} = {1, 2, 3, 4}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91075"/>
            <a:ext cx="453866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1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Subsets</a:t>
            </a:r>
          </a:p>
        </p:txBody>
      </p:sp>
    </p:spTree>
    <p:extLst>
      <p:ext uri="{BB962C8B-B14F-4D97-AF65-F5344CB8AC3E}">
        <p14:creationId xmlns:p14="http://schemas.microsoft.com/office/powerpoint/2010/main" val="9691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Subsets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609600"/>
          </a:xfrm>
        </p:spPr>
        <p:txBody>
          <a:bodyPr/>
          <a:lstStyle/>
          <a:p>
            <a:pPr marL="0" indent="0"/>
            <a:r>
              <a:rPr lang="en-IN" dirty="0"/>
              <a:t>A basic relation between sets is that of subset.</a:t>
            </a:r>
            <a:endParaRPr lang="en-US" altLang="en-US" dirty="0"/>
          </a:p>
        </p:txBody>
      </p:sp>
      <p:pic>
        <p:nvPicPr>
          <p:cNvPr id="7170" name="Picture 2" descr="A text box has the heading, Definition. The text reads, If A and B are sets, then A is called a subset of B, written A subset of or equal to B, if, and only if, every element of A is also an element of B.&#10;Symbolically, A subset of or equal to B means that for every element x, if x element of A then x element of B. &#10;The phrases A is contained in B and B contains A are alternative ways of saying that A is a subset of B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92" y="2129791"/>
            <a:ext cx="7834408" cy="247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30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Subsets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0" indent="0"/>
            <a:r>
              <a:rPr lang="en-IN" dirty="0"/>
              <a:t>It follows from the definition of subset that for a set </a:t>
            </a:r>
            <a:r>
              <a:rPr lang="en-IN" i="1" dirty="0"/>
              <a:t>A </a:t>
            </a:r>
            <a:r>
              <a:rPr lang="en-IN" dirty="0"/>
              <a:t>not to be a subset of a set </a:t>
            </a:r>
            <a:r>
              <a:rPr lang="en-IN" i="1" dirty="0"/>
              <a:t>B </a:t>
            </a:r>
            <a:r>
              <a:rPr lang="en-IN" dirty="0" smtClean="0"/>
              <a:t>means that </a:t>
            </a:r>
            <a:r>
              <a:rPr lang="en-IN" dirty="0"/>
              <a:t>there is at least one element of </a:t>
            </a:r>
            <a:r>
              <a:rPr lang="en-IN" i="1" dirty="0"/>
              <a:t>A </a:t>
            </a:r>
            <a:r>
              <a:rPr lang="en-IN" dirty="0"/>
              <a:t>that is not an element of </a:t>
            </a:r>
            <a:r>
              <a:rPr lang="en-IN" i="1" dirty="0"/>
              <a:t>B</a:t>
            </a:r>
            <a:r>
              <a:rPr lang="en-IN" dirty="0"/>
              <a:t>. Symbolically:</a:t>
            </a:r>
            <a:endParaRPr lang="en-US" altLang="en-US" dirty="0"/>
          </a:p>
        </p:txBody>
      </p:sp>
      <p:pic>
        <p:nvPicPr>
          <p:cNvPr id="8196" name="Picture 4" descr="A neither subset of nor equal to B means that there is at least one element x such that x is an element of A and x is not an element of B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19" y="2833688"/>
            <a:ext cx="8306181" cy="46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 descr="A text box has the heading, Definition. The text reads Let A and B be sets. A is a proper subset of B if, and only if, every element of A is in B but there is at least one element of B that is not in A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7767447" cy="115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2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/>
              <a:t>Example </a:t>
            </a:r>
            <a:r>
              <a:rPr lang="en-IN" altLang="en-US" dirty="0" smtClean="0"/>
              <a:t>1.2.3 </a:t>
            </a:r>
            <a:r>
              <a:rPr lang="en-US" altLang="en-US" dirty="0"/>
              <a:t>– </a:t>
            </a:r>
            <a:r>
              <a:rPr lang="en-IN" i="1" dirty="0"/>
              <a:t>Subsets</a:t>
            </a:r>
            <a:endParaRPr lang="en-IN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838200" cy="533400"/>
          </a:xfrm>
        </p:spPr>
        <p:txBody>
          <a:bodyPr/>
          <a:lstStyle/>
          <a:p>
            <a:pPr marL="0" indent="0"/>
            <a:r>
              <a:rPr lang="en-IN" dirty="0"/>
              <a:t>Let</a:t>
            </a:r>
            <a:endParaRPr lang="en-US" altLang="en-US" dirty="0"/>
          </a:p>
        </p:txBody>
      </p:sp>
      <p:pic>
        <p:nvPicPr>
          <p:cNvPr id="9218" name="Picture 2" descr="A = Z^+, B = {n element of Z such that 0 less than or equal to n is less than or equal to 100}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08" y="1496704"/>
            <a:ext cx="45529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</a:t>
            </a:r>
            <a:r>
              <a:rPr lang="en-IN" dirty="0"/>
              <a:t>and </a:t>
            </a:r>
            <a:r>
              <a:rPr lang="en-IN" i="1" dirty="0"/>
              <a:t>C </a:t>
            </a:r>
            <a:r>
              <a:rPr lang="en-IN" dirty="0" smtClean="0"/>
              <a:t>= </a:t>
            </a:r>
            <a:r>
              <a:rPr lang="en-IN" dirty="0"/>
              <a:t>{100, 200, 300, 400, 500}. </a:t>
            </a:r>
            <a:r>
              <a:rPr lang="en-IN" dirty="0" smtClean="0"/>
              <a:t>Evaluate the </a:t>
            </a:r>
            <a:r>
              <a:rPr lang="en-IN" dirty="0"/>
              <a:t>truth and falsity of each of the following statements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a. </a:t>
            </a:r>
            <a:r>
              <a:rPr lang="en-IN" i="1" dirty="0" smtClean="0"/>
              <a:t>B </a:t>
            </a:r>
            <a:r>
              <a:rPr lang="en-IN" dirty="0"/>
              <a:t>⊆ </a:t>
            </a:r>
            <a:r>
              <a:rPr lang="en-IN" i="1" dirty="0" smtClean="0"/>
              <a:t>A</a:t>
            </a:r>
          </a:p>
          <a:p>
            <a:endParaRPr lang="en-IN" sz="800" i="1" dirty="0"/>
          </a:p>
          <a:p>
            <a:r>
              <a:rPr lang="en-IN" dirty="0"/>
              <a:t>b. </a:t>
            </a:r>
            <a:r>
              <a:rPr lang="en-IN" i="1" dirty="0"/>
              <a:t>C </a:t>
            </a:r>
            <a:r>
              <a:rPr lang="en-IN" dirty="0"/>
              <a:t>is a proper subset of </a:t>
            </a:r>
            <a:r>
              <a:rPr lang="en-IN" i="1" dirty="0" smtClean="0"/>
              <a:t>A</a:t>
            </a:r>
          </a:p>
          <a:p>
            <a:endParaRPr lang="en-IN" sz="800" i="1" dirty="0"/>
          </a:p>
          <a:p>
            <a:r>
              <a:rPr lang="en-IN" dirty="0"/>
              <a:t>c. </a:t>
            </a:r>
            <a:r>
              <a:rPr lang="en-IN" i="1" dirty="0"/>
              <a:t>C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have at least one element in </a:t>
            </a:r>
            <a:r>
              <a:rPr lang="en-IN" dirty="0" smtClean="0"/>
              <a:t>common</a:t>
            </a:r>
          </a:p>
          <a:p>
            <a:endParaRPr lang="en-IN" sz="800" dirty="0"/>
          </a:p>
          <a:p>
            <a:r>
              <a:rPr lang="en-IN" dirty="0"/>
              <a:t>d. </a:t>
            </a:r>
            <a:r>
              <a:rPr lang="en-IN" i="1" dirty="0"/>
              <a:t>C </a:t>
            </a:r>
            <a:r>
              <a:rPr lang="en-IN" dirty="0"/>
              <a:t>⊆ </a:t>
            </a:r>
            <a:r>
              <a:rPr lang="en-IN" i="1" dirty="0" smtClean="0"/>
              <a:t>B</a:t>
            </a:r>
          </a:p>
          <a:p>
            <a:endParaRPr lang="en-IN" sz="800" i="1" dirty="0"/>
          </a:p>
          <a:p>
            <a:r>
              <a:rPr lang="en-IN" dirty="0"/>
              <a:t>e. </a:t>
            </a:r>
            <a:r>
              <a:rPr lang="en-IN" i="1" dirty="0"/>
              <a:t>C </a:t>
            </a:r>
            <a:r>
              <a:rPr lang="en-IN" dirty="0"/>
              <a:t>⊆ </a:t>
            </a:r>
            <a:r>
              <a:rPr lang="en-IN" i="1" dirty="0"/>
              <a:t>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67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05400"/>
          </a:xfrm>
        </p:spPr>
        <p:txBody>
          <a:bodyPr/>
          <a:lstStyle/>
          <a:p>
            <a:pPr marL="355600" indent="-355600"/>
            <a:r>
              <a:rPr lang="en-IN" dirty="0" smtClean="0"/>
              <a:t>a. False</a:t>
            </a:r>
            <a:r>
              <a:rPr lang="en-IN" dirty="0"/>
              <a:t>. Zero is not a positive integer. Thus zero is in </a:t>
            </a:r>
            <a:r>
              <a:rPr lang="en-IN" i="1" dirty="0"/>
              <a:t>B </a:t>
            </a:r>
            <a:r>
              <a:rPr lang="en-IN" dirty="0"/>
              <a:t>but zero is not in </a:t>
            </a:r>
            <a:r>
              <a:rPr lang="en-IN" i="1" dirty="0"/>
              <a:t>A</a:t>
            </a:r>
            <a:r>
              <a:rPr lang="en-IN" dirty="0"/>
              <a:t>, and so </a:t>
            </a:r>
            <a:r>
              <a:rPr lang="en-IN" i="1" dirty="0"/>
              <a:t>B </a:t>
            </a:r>
            <a:r>
              <a:rPr lang="en-IN" dirty="0"/>
              <a:t>⊈ </a:t>
            </a:r>
            <a:r>
              <a:rPr lang="en-IN" i="1" dirty="0" smtClean="0"/>
              <a:t>A</a:t>
            </a:r>
            <a:r>
              <a:rPr lang="en-IN" dirty="0" smtClean="0"/>
              <a:t>.</a:t>
            </a:r>
          </a:p>
          <a:p>
            <a:pPr marL="355600" indent="-355600"/>
            <a:endParaRPr lang="en-IN" dirty="0"/>
          </a:p>
          <a:p>
            <a:pPr marL="355600" indent="-355600"/>
            <a:r>
              <a:rPr lang="en-IN" dirty="0"/>
              <a:t>b. True. Each element in </a:t>
            </a:r>
            <a:r>
              <a:rPr lang="en-IN" i="1" dirty="0"/>
              <a:t>C </a:t>
            </a:r>
            <a:r>
              <a:rPr lang="en-IN" dirty="0"/>
              <a:t>is a positive integer and, hence, is in </a:t>
            </a:r>
            <a:r>
              <a:rPr lang="en-IN" i="1" dirty="0"/>
              <a:t>A</a:t>
            </a:r>
            <a:r>
              <a:rPr lang="en-IN" dirty="0"/>
              <a:t>, but there are </a:t>
            </a:r>
            <a:r>
              <a:rPr lang="en-IN" dirty="0" smtClean="0"/>
              <a:t>elements in </a:t>
            </a:r>
            <a:r>
              <a:rPr lang="en-IN" i="1" dirty="0"/>
              <a:t>A </a:t>
            </a:r>
            <a:r>
              <a:rPr lang="en-IN" dirty="0"/>
              <a:t>that are not in </a:t>
            </a:r>
            <a:r>
              <a:rPr lang="en-IN" i="1" dirty="0"/>
              <a:t>C</a:t>
            </a:r>
            <a:r>
              <a:rPr lang="en-IN" dirty="0"/>
              <a:t>. For instance, 1 is in </a:t>
            </a:r>
            <a:r>
              <a:rPr lang="en-IN" i="1" dirty="0"/>
              <a:t>A </a:t>
            </a:r>
            <a:r>
              <a:rPr lang="en-IN" dirty="0"/>
              <a:t>and not in </a:t>
            </a:r>
            <a:r>
              <a:rPr lang="en-IN" i="1" dirty="0"/>
              <a:t>C</a:t>
            </a:r>
            <a:r>
              <a:rPr lang="en-IN" dirty="0" smtClean="0"/>
              <a:t>.</a:t>
            </a:r>
          </a:p>
          <a:p>
            <a:pPr marL="355600" indent="-355600"/>
            <a:endParaRPr lang="en-IN" dirty="0"/>
          </a:p>
          <a:p>
            <a:pPr marL="0" indent="0"/>
            <a:r>
              <a:rPr lang="en-IN" dirty="0"/>
              <a:t>c. True. For example, 100 is in both </a:t>
            </a:r>
            <a:r>
              <a:rPr lang="en-IN" i="1" dirty="0"/>
              <a:t>C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69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3504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32616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2332616"/>
            <a:ext cx="8029575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IN" sz="4000" dirty="0"/>
              <a:t>The Language of Sets</a:t>
            </a:r>
            <a:endParaRPr lang="en-US" altLang="en-US" sz="40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079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05400"/>
          </a:xfrm>
        </p:spPr>
        <p:txBody>
          <a:bodyPr/>
          <a:lstStyle/>
          <a:p>
            <a:pPr marL="0" indent="0"/>
            <a:r>
              <a:rPr lang="en-IN" dirty="0" smtClean="0"/>
              <a:t>d</a:t>
            </a:r>
            <a:r>
              <a:rPr lang="en-IN" dirty="0"/>
              <a:t>. False. For example, 200 is in </a:t>
            </a:r>
            <a:r>
              <a:rPr lang="en-IN" i="1" dirty="0"/>
              <a:t>C </a:t>
            </a:r>
            <a:r>
              <a:rPr lang="en-IN" dirty="0"/>
              <a:t>but not in </a:t>
            </a:r>
            <a:r>
              <a:rPr lang="en-IN" i="1" dirty="0"/>
              <a:t>B</a:t>
            </a:r>
            <a:r>
              <a:rPr lang="en-IN" dirty="0" smtClean="0"/>
              <a:t>.</a:t>
            </a:r>
          </a:p>
          <a:p>
            <a:pPr marL="0" indent="0"/>
            <a:endParaRPr lang="en-IN" dirty="0"/>
          </a:p>
          <a:p>
            <a:pPr marL="355600" indent="-355600"/>
            <a:r>
              <a:rPr lang="en-IN" dirty="0"/>
              <a:t>e. True. Every element in </a:t>
            </a:r>
            <a:r>
              <a:rPr lang="en-IN" i="1" dirty="0"/>
              <a:t>C </a:t>
            </a:r>
            <a:r>
              <a:rPr lang="en-IN" dirty="0"/>
              <a:t>is in </a:t>
            </a:r>
            <a:r>
              <a:rPr lang="en-IN" i="1" dirty="0"/>
              <a:t>C</a:t>
            </a:r>
            <a:r>
              <a:rPr lang="en-IN" dirty="0"/>
              <a:t>. In general, the definition of subset implies that </a:t>
            </a:r>
            <a:r>
              <a:rPr lang="en-IN" dirty="0" smtClean="0"/>
              <a:t>all sets </a:t>
            </a:r>
            <a:r>
              <a:rPr lang="en-IN" dirty="0"/>
              <a:t>are subsets of themselves</a:t>
            </a:r>
            <a:r>
              <a:rPr lang="en-IN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83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2800" dirty="0"/>
              <a:t>Example </a:t>
            </a:r>
            <a:r>
              <a:rPr lang="en-IN" altLang="en-US" sz="2800" dirty="0" smtClean="0"/>
              <a:t>1.2.4 </a:t>
            </a:r>
            <a:r>
              <a:rPr lang="en-US" altLang="en-US" sz="2800" dirty="0"/>
              <a:t>– </a:t>
            </a:r>
            <a:r>
              <a:rPr lang="en-IN" sz="2800" i="1" dirty="0"/>
              <a:t>Distinction between </a:t>
            </a:r>
            <a:r>
              <a:rPr lang="en-IN" sz="2800" i="1" dirty="0" smtClean="0"/>
              <a:t>∈ </a:t>
            </a:r>
            <a:r>
              <a:rPr lang="en-IN" sz="2800" i="1" dirty="0"/>
              <a:t>and ⊆</a:t>
            </a:r>
            <a:endParaRPr lang="en-IN" altLang="en-US" sz="2800" i="1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marL="0" indent="0"/>
            <a:r>
              <a:rPr lang="en-IN" dirty="0"/>
              <a:t>Which of the following are true statements</a:t>
            </a:r>
            <a:r>
              <a:rPr lang="en-IN" dirty="0" smtClean="0"/>
              <a:t>?</a:t>
            </a:r>
          </a:p>
          <a:p>
            <a:pPr marL="0" indent="0"/>
            <a:endParaRPr lang="en-US" altLang="en-US" sz="1000" dirty="0"/>
          </a:p>
          <a:p>
            <a:r>
              <a:rPr lang="en-IN" dirty="0" smtClean="0"/>
              <a:t>a. 2 </a:t>
            </a:r>
            <a:r>
              <a:rPr lang="en-IN" dirty="0"/>
              <a:t>∈ {1, 2, 3} </a:t>
            </a:r>
            <a:endParaRPr lang="en-IN" dirty="0" smtClean="0"/>
          </a:p>
          <a:p>
            <a:endParaRPr lang="en-IN" sz="400" dirty="0" smtClean="0"/>
          </a:p>
          <a:p>
            <a:r>
              <a:rPr lang="en-IN" dirty="0" smtClean="0"/>
              <a:t>b</a:t>
            </a:r>
            <a:r>
              <a:rPr lang="en-IN" dirty="0"/>
              <a:t>. {2} </a:t>
            </a:r>
            <a:r>
              <a:rPr lang="en-IN" dirty="0" smtClean="0"/>
              <a:t>∈ {</a:t>
            </a:r>
            <a:r>
              <a:rPr lang="en-IN" dirty="0"/>
              <a:t>1, 2, 3} </a:t>
            </a:r>
            <a:endParaRPr lang="en-IN" dirty="0" smtClean="0"/>
          </a:p>
          <a:p>
            <a:endParaRPr lang="en-IN" sz="400" dirty="0" smtClean="0"/>
          </a:p>
          <a:p>
            <a:r>
              <a:rPr lang="en-IN" dirty="0" smtClean="0"/>
              <a:t>c</a:t>
            </a:r>
            <a:r>
              <a:rPr lang="en-IN" dirty="0"/>
              <a:t>. 2 ⊆ {1, 2, 3</a:t>
            </a:r>
            <a:r>
              <a:rPr lang="en-IN" dirty="0" smtClean="0"/>
              <a:t>}</a:t>
            </a:r>
          </a:p>
          <a:p>
            <a:endParaRPr lang="en-IN" sz="400" dirty="0"/>
          </a:p>
          <a:p>
            <a:r>
              <a:rPr lang="en-IN" dirty="0"/>
              <a:t>d. {2} </a:t>
            </a:r>
            <a:r>
              <a:rPr lang="en-IN" dirty="0" smtClean="0"/>
              <a:t>⊆ {</a:t>
            </a:r>
            <a:r>
              <a:rPr lang="en-IN" dirty="0"/>
              <a:t>1, 2, 3} </a:t>
            </a:r>
            <a:endParaRPr lang="en-IN" dirty="0" smtClean="0"/>
          </a:p>
          <a:p>
            <a:endParaRPr lang="en-IN" sz="400" dirty="0" smtClean="0"/>
          </a:p>
          <a:p>
            <a:r>
              <a:rPr lang="en-IN" dirty="0" smtClean="0"/>
              <a:t>e</a:t>
            </a:r>
            <a:r>
              <a:rPr lang="en-IN" dirty="0"/>
              <a:t>. {2} </a:t>
            </a:r>
            <a:r>
              <a:rPr lang="en-IN" dirty="0" smtClean="0"/>
              <a:t>⊆ {{</a:t>
            </a:r>
            <a:r>
              <a:rPr lang="en-IN" dirty="0"/>
              <a:t>1}, {2}} </a:t>
            </a:r>
            <a:endParaRPr lang="en-IN" dirty="0" smtClean="0"/>
          </a:p>
          <a:p>
            <a:endParaRPr lang="en-IN" sz="400" dirty="0" smtClean="0"/>
          </a:p>
          <a:p>
            <a:r>
              <a:rPr lang="en-IN" dirty="0" smtClean="0"/>
              <a:t>f</a:t>
            </a:r>
            <a:r>
              <a:rPr lang="en-IN" dirty="0"/>
              <a:t>. </a:t>
            </a:r>
            <a:r>
              <a:rPr lang="en-IN" dirty="0" smtClean="0"/>
              <a:t> {</a:t>
            </a:r>
            <a:r>
              <a:rPr lang="en-IN" dirty="0"/>
              <a:t>2} </a:t>
            </a:r>
            <a:r>
              <a:rPr lang="en-IN" dirty="0" smtClean="0"/>
              <a:t>∈ {{</a:t>
            </a:r>
            <a:r>
              <a:rPr lang="en-IN" dirty="0"/>
              <a:t>1}, {2}}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66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05400"/>
          </a:xfrm>
        </p:spPr>
        <p:txBody>
          <a:bodyPr/>
          <a:lstStyle/>
          <a:p>
            <a:pPr marL="0" indent="0"/>
            <a:r>
              <a:rPr lang="en-IN" dirty="0"/>
              <a:t>Only (a), (d), and (f) are </a:t>
            </a:r>
            <a:r>
              <a:rPr lang="en-IN" dirty="0" smtClean="0"/>
              <a:t>true.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For </a:t>
            </a:r>
            <a:r>
              <a:rPr lang="en-IN" dirty="0"/>
              <a:t>(b) to be true, the set {1, 2, 3} would have to contain the element {2}. But the </a:t>
            </a:r>
            <a:r>
              <a:rPr lang="en-IN" dirty="0" smtClean="0"/>
              <a:t>only elements </a:t>
            </a:r>
            <a:r>
              <a:rPr lang="en-IN" dirty="0"/>
              <a:t>of {1, 2, 3} are 1, 2, and 3, and 2 is not equal to {2}. Hence (b) is </a:t>
            </a:r>
            <a:r>
              <a:rPr lang="en-IN" dirty="0" smtClean="0"/>
              <a:t>false.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For </a:t>
            </a:r>
            <a:r>
              <a:rPr lang="en-IN" dirty="0"/>
              <a:t>(c) to be true, the number 2 would have to be a set and every element in the set </a:t>
            </a:r>
            <a:r>
              <a:rPr lang="en-IN" dirty="0" smtClean="0"/>
              <a:t>2 would </a:t>
            </a:r>
            <a:r>
              <a:rPr lang="en-IN" dirty="0"/>
              <a:t>have to be an element of {1, 2, 3}. This is not the case, so (c) is false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58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05400"/>
          </a:xfrm>
        </p:spPr>
        <p:txBody>
          <a:bodyPr/>
          <a:lstStyle/>
          <a:p>
            <a:pPr marL="0" indent="0"/>
            <a:r>
              <a:rPr lang="en-IN" dirty="0" smtClean="0"/>
              <a:t>For </a:t>
            </a:r>
            <a:r>
              <a:rPr lang="en-IN" dirty="0"/>
              <a:t>(e) to be true, every element in the set containing </a:t>
            </a:r>
            <a:r>
              <a:rPr lang="en-IN" dirty="0" smtClean="0"/>
              <a:t>only the </a:t>
            </a:r>
            <a:r>
              <a:rPr lang="en-IN" dirty="0"/>
              <a:t>number 2 would have </a:t>
            </a:r>
            <a:r>
              <a:rPr lang="en-IN" dirty="0" smtClean="0"/>
              <a:t>to be </a:t>
            </a:r>
            <a:r>
              <a:rPr lang="en-IN" dirty="0"/>
              <a:t>an element of the </a:t>
            </a:r>
            <a:r>
              <a:rPr lang="en-IN" dirty="0" smtClean="0"/>
              <a:t>set whose </a:t>
            </a:r>
            <a:r>
              <a:rPr lang="en-IN" dirty="0"/>
              <a:t>elements are {1} and {2}. But 2 is not equal to </a:t>
            </a:r>
            <a:r>
              <a:rPr lang="en-IN" dirty="0" smtClean="0"/>
              <a:t>either {1</a:t>
            </a:r>
            <a:r>
              <a:rPr lang="en-IN" dirty="0"/>
              <a:t>} </a:t>
            </a:r>
            <a:r>
              <a:rPr lang="en-IN" dirty="0" smtClean="0"/>
              <a:t>or {</a:t>
            </a:r>
            <a:r>
              <a:rPr lang="en-IN" dirty="0"/>
              <a:t>2}, and so (e) is false.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Cartesian Products</a:t>
            </a:r>
          </a:p>
        </p:txBody>
      </p:sp>
    </p:spTree>
    <p:extLst>
      <p:ext uri="{BB962C8B-B14F-4D97-AF65-F5344CB8AC3E}">
        <p14:creationId xmlns:p14="http://schemas.microsoft.com/office/powerpoint/2010/main" val="1839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Cartesian Products</a:t>
            </a:r>
            <a:endParaRPr lang="en-IN" altLang="en-US" dirty="0"/>
          </a:p>
        </p:txBody>
      </p:sp>
      <p:pic>
        <p:nvPicPr>
          <p:cNvPr id="10242" name="Picture 2" descr="A text box has the heading, Notation. The text reads, Given elements a and b, the symbol (a, b) denotes the ordered pair consisting of a and b together with the specification that a is the first element of the pair and b is the second element. Two ordered pairs (a, b) and (c, d) are equal if, and only if, a = c and b = d. Symbolically, (a, b) = (c, d) means that a = c and b = d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" y="1760220"/>
            <a:ext cx="7387590" cy="197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3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/>
              <a:t>Example </a:t>
            </a:r>
            <a:r>
              <a:rPr lang="en-IN" altLang="en-US" dirty="0" smtClean="0"/>
              <a:t>1.2.5 </a:t>
            </a:r>
            <a:r>
              <a:rPr lang="en-US" altLang="en-US" dirty="0"/>
              <a:t>– </a:t>
            </a:r>
            <a:r>
              <a:rPr lang="en-IN" i="1" dirty="0"/>
              <a:t>Ordered Pairs</a:t>
            </a:r>
            <a:endParaRPr lang="en-IN" altLang="en-US" i="1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 indent="0"/>
            <a:r>
              <a:rPr lang="nl-NL" dirty="0" smtClean="0"/>
              <a:t>a. Is </a:t>
            </a:r>
            <a:r>
              <a:rPr lang="nl-NL" dirty="0"/>
              <a:t>(1, 2) </a:t>
            </a:r>
            <a:r>
              <a:rPr lang="nl-NL" dirty="0" smtClean="0"/>
              <a:t>= </a:t>
            </a:r>
            <a:r>
              <a:rPr lang="nl-NL" dirty="0"/>
              <a:t>(2, 1</a:t>
            </a:r>
            <a:r>
              <a:rPr lang="nl-NL" dirty="0" smtClean="0"/>
              <a:t>)?</a:t>
            </a:r>
          </a:p>
          <a:p>
            <a:pPr marL="0" indent="0"/>
            <a:endParaRPr lang="en-US" altLang="en-US" dirty="0" smtClean="0"/>
          </a:p>
          <a:p>
            <a:pPr marL="0" indent="0"/>
            <a:r>
              <a:rPr lang="en-US" altLang="en-US" dirty="0" smtClean="0"/>
              <a:t>b. Is</a:t>
            </a:r>
            <a:endParaRPr lang="en-US" altLang="en-US" dirty="0"/>
          </a:p>
        </p:txBody>
      </p:sp>
      <p:pic>
        <p:nvPicPr>
          <p:cNvPr id="11266" name="Picture 2" descr="(3, (negative 2)^2, 1∕2) = (sqrt(9) , 4 , 3∕6)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99648"/>
            <a:ext cx="21907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00400"/>
            <a:ext cx="8229600" cy="1371600"/>
          </a:xfrm>
        </p:spPr>
        <p:txBody>
          <a:bodyPr/>
          <a:lstStyle/>
          <a:p>
            <a:pPr marL="0" indent="0"/>
            <a:r>
              <a:rPr lang="nl-NL" dirty="0"/>
              <a:t>c</a:t>
            </a:r>
            <a:r>
              <a:rPr lang="nl-NL" dirty="0" smtClean="0"/>
              <a:t>. </a:t>
            </a:r>
            <a:r>
              <a:rPr lang="en-IN" dirty="0"/>
              <a:t>What is the first element of (1, 1)?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63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667000"/>
          </a:xfrm>
        </p:spPr>
        <p:txBody>
          <a:bodyPr/>
          <a:lstStyle/>
          <a:p>
            <a:r>
              <a:rPr lang="en-IN" dirty="0" smtClean="0"/>
              <a:t>a. No</a:t>
            </a:r>
            <a:r>
              <a:rPr lang="en-IN" dirty="0"/>
              <a:t>. By definition of equality of ordered pairs</a:t>
            </a:r>
            <a:r>
              <a:rPr lang="en-IN" dirty="0" smtClean="0"/>
              <a:t>, </a:t>
            </a:r>
          </a:p>
          <a:p>
            <a:endParaRPr lang="en-IN" sz="800" dirty="0" smtClean="0"/>
          </a:p>
          <a:p>
            <a:pPr indent="1008063"/>
            <a:r>
              <a:rPr lang="en-IN" dirty="0" smtClean="0"/>
              <a:t>(</a:t>
            </a:r>
            <a:r>
              <a:rPr lang="en-IN" dirty="0"/>
              <a:t>1, 2) </a:t>
            </a:r>
            <a:r>
              <a:rPr lang="en-IN" dirty="0" smtClean="0"/>
              <a:t>= </a:t>
            </a:r>
            <a:r>
              <a:rPr lang="en-IN" dirty="0"/>
              <a:t>(2, 1) if, and only if, </a:t>
            </a:r>
            <a:r>
              <a:rPr lang="en-IN" dirty="0" smtClean="0"/>
              <a:t>1 = </a:t>
            </a:r>
            <a:r>
              <a:rPr lang="en-IN" dirty="0"/>
              <a:t>2 and 2 </a:t>
            </a:r>
            <a:r>
              <a:rPr lang="en-IN" dirty="0" smtClean="0"/>
              <a:t>= 1. </a:t>
            </a:r>
          </a:p>
          <a:p>
            <a:pPr indent="1008063"/>
            <a:endParaRPr lang="en-IN" sz="800" dirty="0" smtClean="0"/>
          </a:p>
          <a:p>
            <a:pPr indent="12700"/>
            <a:r>
              <a:rPr lang="en-IN" dirty="0"/>
              <a:t>But </a:t>
            </a:r>
            <a:r>
              <a:rPr lang="en-IN" dirty="0" smtClean="0"/>
              <a:t>1 ≠ 2</a:t>
            </a:r>
            <a:r>
              <a:rPr lang="en-IN" dirty="0"/>
              <a:t>, and so the ordered pairs are not equal</a:t>
            </a:r>
            <a:r>
              <a:rPr lang="en-IN" dirty="0" smtClean="0"/>
              <a:t>.</a:t>
            </a:r>
          </a:p>
          <a:p>
            <a:endParaRPr lang="en-US" sz="1200" dirty="0" smtClean="0"/>
          </a:p>
          <a:p>
            <a:r>
              <a:rPr lang="en-IN" dirty="0" smtClean="0"/>
              <a:t>b</a:t>
            </a:r>
            <a:r>
              <a:rPr lang="en-IN" dirty="0"/>
              <a:t>. Yes. By definition of equality of ordered pairs,</a:t>
            </a:r>
            <a:endParaRPr lang="en-IN" dirty="0" smtClean="0"/>
          </a:p>
        </p:txBody>
      </p:sp>
      <p:pic>
        <p:nvPicPr>
          <p:cNvPr id="12290" name="Picture 2" descr="(3, 5∕10) = (sqrt(9), 1∕2) if, and only if, 3 = sqrt(9) and 5∕10 = 1∕2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5715000" cy="706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724400"/>
            <a:ext cx="8226425" cy="838200"/>
          </a:xfrm>
        </p:spPr>
        <p:txBody>
          <a:bodyPr/>
          <a:lstStyle/>
          <a:p>
            <a:r>
              <a:rPr lang="en-IN" dirty="0" smtClean="0"/>
              <a:t>    Because </a:t>
            </a:r>
            <a:r>
              <a:rPr lang="en-IN" dirty="0"/>
              <a:t>these equations are both true, the ordered pairs are equal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53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r>
              <a:rPr lang="en-IN" dirty="0"/>
              <a:t>c. In the ordered pair (1, 1), the first and the second elements are both 1.</a:t>
            </a:r>
          </a:p>
        </p:txBody>
      </p:sp>
    </p:spTree>
    <p:extLst>
      <p:ext uri="{BB962C8B-B14F-4D97-AF65-F5344CB8AC3E}">
        <p14:creationId xmlns:p14="http://schemas.microsoft.com/office/powerpoint/2010/main" val="41310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Cartesian Products</a:t>
            </a:r>
            <a:endParaRPr lang="en-I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00200"/>
          </a:xfrm>
        </p:spPr>
        <p:txBody>
          <a:bodyPr/>
          <a:lstStyle/>
          <a:p>
            <a:pPr marL="0" indent="0"/>
            <a:r>
              <a:rPr lang="en-IN" dirty="0"/>
              <a:t>The notation for an </a:t>
            </a:r>
            <a:r>
              <a:rPr lang="en-IN" i="1" dirty="0"/>
              <a:t>ordered n</a:t>
            </a:r>
            <a:r>
              <a:rPr lang="en-IN" dirty="0"/>
              <a:t>-</a:t>
            </a:r>
            <a:r>
              <a:rPr lang="en-IN" i="1" dirty="0"/>
              <a:t>tuple </a:t>
            </a:r>
            <a:r>
              <a:rPr lang="en-IN" dirty="0"/>
              <a:t>generalizes the notation for an ordered pair to a </a:t>
            </a:r>
            <a:r>
              <a:rPr lang="en-IN" dirty="0" smtClean="0"/>
              <a:t>set with </a:t>
            </a:r>
            <a:r>
              <a:rPr lang="en-IN" dirty="0"/>
              <a:t>any finite number of elements. It also takes both order and multiplicity into account.</a:t>
            </a:r>
          </a:p>
        </p:txBody>
      </p:sp>
      <p:pic>
        <p:nvPicPr>
          <p:cNvPr id="13314" name="Picture 2" descr="A text box has the heading, Definition. The text reads, Let n be a positive integer and let x_1, x_2, ... , x_n be (not necessarily distinct) elements. The ordered n-tuple, (x_1, x_2, ... , x_n), consists of x_1, x_2,  ... x_n together with the ordering, first x_1, then x_2, and so forth up to x_n. An ordered 2-tuple is called an ordered pair, and an ordered 3-tuple is called an ordered triple.&#10;Two ordered n-tuples (x_1, x_2,   ... , x_n) and (y_1, y_2,  ... , y_n) are equal if, and only if, x_1 = y_1, x_2 = y_2, ... , and x_n= y_n.&#10;Symbolically, (x_1, x_2,  ... , x_n) = (y_1, y_2,  ... , y_n) if and only if x_1 = y_1, x_2 = y_2,  ... , x_n = y_n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553200" cy="245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2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eaLnBrk="1" hangingPunct="1"/>
            <a:r>
              <a:rPr lang="en-IN" dirty="0">
                <a:solidFill>
                  <a:srgbClr val="000000"/>
                </a:solidFill>
                <a:ea typeface="+mn-ea"/>
                <a:cs typeface="+mn-cs"/>
              </a:rPr>
              <a:t>The Language of Sets</a:t>
            </a:r>
            <a:endParaRPr lang="en-US" altLang="en-US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0" indent="0"/>
            <a:r>
              <a:rPr lang="en-IN" dirty="0"/>
              <a:t>Use of the word </a:t>
            </a:r>
            <a:r>
              <a:rPr lang="en-IN" i="1" dirty="0"/>
              <a:t>set </a:t>
            </a:r>
            <a:r>
              <a:rPr lang="en-IN" dirty="0"/>
              <a:t>as a formal mathematical term was introduced in 1879 by </a:t>
            </a:r>
            <a:r>
              <a:rPr lang="en-IN" dirty="0" smtClean="0"/>
              <a:t>Georg Cantor </a:t>
            </a:r>
            <a:r>
              <a:rPr lang="en-IN" dirty="0"/>
              <a:t>(1845–1918). For most mathematical purposes we can think of a set intuitively, </a:t>
            </a:r>
            <a:r>
              <a:rPr lang="en-IN" dirty="0" smtClean="0"/>
              <a:t>as </a:t>
            </a:r>
            <a:r>
              <a:rPr lang="en-IN" dirty="0"/>
              <a:t>Cantor did, simply as a collection of elements.</a:t>
            </a:r>
            <a:endParaRPr lang="en-US" altLang="en-US" dirty="0"/>
          </a:p>
        </p:txBody>
      </p:sp>
      <p:pic>
        <p:nvPicPr>
          <p:cNvPr id="1026" name="Picture 2" descr="A text box has the heading, Set-Roster Notation. The text reads, If S is a set, the notation x is element of S means that x is an element of S. The notation x is not element of S means that x is not an element of S. A set may be specified using the set-roster notation by writing all of its elements between braces. For example, {1, 2, 3} denotes the set whose elements are 1, 2, and 3. A variation of the notation is sometimes used to describe a very large set, as when we write {1, 2, 3, ..., 100} to refer to the set of all integers from 1 to 100. A similar notation can also describe an infinite set, as when we write {1, 2, 3, ... } to refer to the set of all positive integers. (The symbol ... is called an ellipsis and is read &quot;and so forth.&quot;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45" y="3200400"/>
            <a:ext cx="6612255" cy="235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4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/>
              <a:t>Example </a:t>
            </a:r>
            <a:r>
              <a:rPr lang="en-IN" altLang="en-US" dirty="0" smtClean="0"/>
              <a:t>1.2.6 </a:t>
            </a:r>
            <a:r>
              <a:rPr lang="en-US" altLang="en-US" dirty="0"/>
              <a:t>– </a:t>
            </a:r>
            <a:r>
              <a:rPr lang="en-IN" i="1" dirty="0"/>
              <a:t>Ordered n-tuples</a:t>
            </a:r>
            <a:endParaRPr lang="en-IN" altLang="en-US" i="1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 indent="0"/>
            <a:r>
              <a:rPr lang="nl-NL" dirty="0" smtClean="0"/>
              <a:t>a. Is </a:t>
            </a:r>
            <a:r>
              <a:rPr lang="nl-NL" dirty="0"/>
              <a:t>(1, 2, 3, 4) </a:t>
            </a:r>
            <a:r>
              <a:rPr lang="nl-NL" dirty="0" smtClean="0"/>
              <a:t>= </a:t>
            </a:r>
            <a:r>
              <a:rPr lang="nl-NL" dirty="0"/>
              <a:t>(1, 2, 4, 3</a:t>
            </a:r>
            <a:r>
              <a:rPr lang="nl-NL" dirty="0" smtClean="0"/>
              <a:t>)?</a:t>
            </a:r>
          </a:p>
          <a:p>
            <a:pPr marL="0" indent="0"/>
            <a:endParaRPr lang="en-US" altLang="en-US" dirty="0" smtClean="0"/>
          </a:p>
          <a:p>
            <a:pPr marL="0" indent="0"/>
            <a:r>
              <a:rPr lang="en-US" altLang="en-US" dirty="0" smtClean="0"/>
              <a:t>b. Is </a:t>
            </a:r>
            <a:endParaRPr lang="en-US" altLang="en-US" dirty="0"/>
          </a:p>
        </p:txBody>
      </p:sp>
      <p:pic>
        <p:nvPicPr>
          <p:cNvPr id="14338" name="Picture 2" descr="(3, (negative 2)^2, 1∕2) = (sqrt(9) , 4 , 3∕6)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310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3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33400"/>
          </a:xfrm>
        </p:spPr>
        <p:txBody>
          <a:bodyPr/>
          <a:lstStyle/>
          <a:p>
            <a:r>
              <a:rPr lang="en-IN" dirty="0" smtClean="0"/>
              <a:t>a. No</a:t>
            </a:r>
            <a:r>
              <a:rPr lang="en-IN" dirty="0"/>
              <a:t>. By definition of equality of ordered 4-tuples,</a:t>
            </a:r>
            <a:endParaRPr lang="en-IN" dirty="0" smtClean="0"/>
          </a:p>
        </p:txBody>
      </p:sp>
      <p:pic>
        <p:nvPicPr>
          <p:cNvPr id="15362" name="Picture 2" descr="(1, 2, 3, 4) = (1, 2, 4, 3) if and only if 1 = 1, 2 = 2, 3 = 4, and 4 = 3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60520"/>
            <a:ext cx="6536531" cy="355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3048000"/>
            <a:ext cx="8226425" cy="533400"/>
          </a:xfrm>
        </p:spPr>
        <p:txBody>
          <a:bodyPr/>
          <a:lstStyle/>
          <a:p>
            <a:pPr indent="12700"/>
            <a:r>
              <a:rPr lang="en-IN" dirty="0"/>
              <a:t>But 3 ≠ 4, and so the ordered 4-tuples are not equal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77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61052"/>
            <a:ext cx="8226425" cy="1447800"/>
          </a:xfrm>
        </p:spPr>
        <p:txBody>
          <a:bodyPr/>
          <a:lstStyle/>
          <a:p>
            <a:r>
              <a:rPr lang="en-IN" dirty="0" smtClean="0"/>
              <a:t>b</a:t>
            </a:r>
            <a:r>
              <a:rPr lang="en-IN" dirty="0"/>
              <a:t>. Yes. By definition of equality of ordered triples,</a:t>
            </a:r>
            <a:endParaRPr lang="en-IN" dirty="0" smtClean="0"/>
          </a:p>
        </p:txBody>
      </p:sp>
      <p:pic>
        <p:nvPicPr>
          <p:cNvPr id="15363" name="Picture 3" descr="(3, (negative 2)^2, 1∕2) = (sqrt(9) , 4 , 3∕6) if and only if 3 = sqrt(9) and (negative 2)^2 = 4 and 1∕2 = 3∕6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" y="2237899"/>
            <a:ext cx="7916704" cy="81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429000"/>
            <a:ext cx="8226425" cy="914400"/>
          </a:xfrm>
        </p:spPr>
        <p:txBody>
          <a:bodyPr/>
          <a:lstStyle/>
          <a:p>
            <a:pPr indent="12700"/>
            <a:r>
              <a:rPr lang="en-IN" dirty="0"/>
              <a:t>Because these equations are all true, the two ordered triples are equal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02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Cartesian Products</a:t>
            </a:r>
            <a:endParaRPr lang="en-IN" altLang="en-US" dirty="0"/>
          </a:p>
        </p:txBody>
      </p:sp>
      <p:pic>
        <p:nvPicPr>
          <p:cNvPr id="16387" name="Picture 3" descr="A text box has the heading, Definition. The text reads, Given sets A_1, A_2,  ... , A_n, the Cartesian product of A_1, A_2,  ... , A_n, denoted A_1 cross A_2 cross   ...  cross A_n, is the set of all ordered n-tuples (a_1, a_2,  ...  , a_n) where a_1 element of A_1, a_2 element of A_2,   ... , a_n element of A_n.&#10;Symbolically, A_1 cross A_2 cross   ...  cross A_n = {(a_1, a_2,  ... , a_n) such that a_1 element of A_1, a_2 element of A_2,  ... , a_n element of A_n}.&#10;In particular, A_1 cross A_2 = {(a_1, a_2) such that a_1 element of A_1 and a_2 element of A_2} is the Cartesian product of A_1 and A_2.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67600" cy="333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2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3900" dirty="0"/>
              <a:t>Example </a:t>
            </a:r>
            <a:r>
              <a:rPr lang="en-IN" altLang="en-US" sz="3900" dirty="0" smtClean="0"/>
              <a:t>1.2.7 </a:t>
            </a:r>
            <a:r>
              <a:rPr lang="en-US" altLang="en-US" sz="3900" dirty="0"/>
              <a:t>– </a:t>
            </a:r>
            <a:r>
              <a:rPr lang="en-IN" sz="3900" i="1" dirty="0"/>
              <a:t>Cartesian </a:t>
            </a:r>
            <a:r>
              <a:rPr lang="en-IN" sz="3900" i="1" dirty="0" smtClean="0"/>
              <a:t>Products</a:t>
            </a:r>
            <a:endParaRPr lang="en-IN" altLang="en-US" sz="3900" i="1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IN" dirty="0"/>
              <a:t>Let </a:t>
            </a:r>
            <a:r>
              <a:rPr lang="en-IN" i="1" dirty="0"/>
              <a:t>A </a:t>
            </a:r>
            <a:r>
              <a:rPr lang="en-IN" dirty="0" smtClean="0"/>
              <a:t>= </a:t>
            </a:r>
            <a:r>
              <a:rPr lang="en-IN" dirty="0"/>
              <a:t>{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}, </a:t>
            </a:r>
            <a:r>
              <a:rPr lang="en-IN" i="1" dirty="0"/>
              <a:t>B </a:t>
            </a:r>
            <a:r>
              <a:rPr lang="en-IN" dirty="0" smtClean="0"/>
              <a:t>= </a:t>
            </a:r>
            <a:r>
              <a:rPr lang="en-IN" dirty="0"/>
              <a:t>{1, 2, 3}, and </a:t>
            </a:r>
            <a:r>
              <a:rPr lang="en-IN" i="1" dirty="0"/>
              <a:t>C </a:t>
            </a:r>
            <a:r>
              <a:rPr lang="en-IN" dirty="0" smtClean="0"/>
              <a:t>= </a:t>
            </a:r>
            <a:r>
              <a:rPr lang="en-IN" dirty="0"/>
              <a:t>{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 smtClean="0"/>
              <a:t>}.</a:t>
            </a:r>
          </a:p>
          <a:p>
            <a:endParaRPr lang="en-IN" sz="600" dirty="0"/>
          </a:p>
        </p:txBody>
      </p:sp>
      <p:pic>
        <p:nvPicPr>
          <p:cNvPr id="18434" name="Picture 2" descr="a. Find A cross B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99"/>
          <a:stretch/>
        </p:blipFill>
        <p:spPr bwMode="auto">
          <a:xfrm>
            <a:off x="504825" y="2095500"/>
            <a:ext cx="7267575" cy="36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b. Find B cross A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3" b="73834"/>
          <a:stretch/>
        </p:blipFill>
        <p:spPr bwMode="auto">
          <a:xfrm>
            <a:off x="504825" y="2438400"/>
            <a:ext cx="7267575" cy="40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. Find A cross A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9" b="59425"/>
          <a:stretch/>
        </p:blipFill>
        <p:spPr bwMode="auto">
          <a:xfrm>
            <a:off x="504824" y="2895600"/>
            <a:ext cx="7267575" cy="34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d. How many elements are in A cross B, B cross A, and A cross A?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28" b="43836"/>
          <a:stretch/>
        </p:blipFill>
        <p:spPr bwMode="auto">
          <a:xfrm>
            <a:off x="504825" y="3200400"/>
            <a:ext cx="7267575" cy="46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e. Find (A cross B) cross 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43" b="28063"/>
          <a:stretch/>
        </p:blipFill>
        <p:spPr bwMode="auto">
          <a:xfrm>
            <a:off x="504825" y="3657600"/>
            <a:ext cx="7267575" cy="45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f. Find A cross B cross 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48" b="12926"/>
          <a:stretch/>
        </p:blipFill>
        <p:spPr bwMode="auto">
          <a:xfrm>
            <a:off x="510208" y="4114800"/>
            <a:ext cx="7267575" cy="3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g. Let R denote the set of all real numbers. Describe R cross R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73"/>
          <a:stretch/>
        </p:blipFill>
        <p:spPr bwMode="auto">
          <a:xfrm>
            <a:off x="511303" y="4495800"/>
            <a:ext cx="7267575" cy="35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3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1.2.7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pic>
        <p:nvPicPr>
          <p:cNvPr id="19458" name="Picture 2" descr="a. A cross B = {(x, 1), (y, 1), (y, 2), (x, 3), (y, 3)}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08"/>
          <a:stretch/>
        </p:blipFill>
        <p:spPr bwMode="auto">
          <a:xfrm>
            <a:off x="457200" y="1524000"/>
            <a:ext cx="6091238" cy="33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b. B cross A = {(1, x), (1, y), (2, x), (2, y), (3, x), (3, y)}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9" b="37203"/>
          <a:stretch/>
        </p:blipFill>
        <p:spPr bwMode="auto">
          <a:xfrm>
            <a:off x="477672" y="2057400"/>
            <a:ext cx="6091238" cy="40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c. A cross A = {(x, x), (x, y), (y, x), (y, y)}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34"/>
          <a:stretch/>
        </p:blipFill>
        <p:spPr bwMode="auto">
          <a:xfrm>
            <a:off x="508379" y="2667000"/>
            <a:ext cx="6091238" cy="40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 descr="d. A cross 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48" y="3276600"/>
            <a:ext cx="12096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sz="quarter" idx="13"/>
          </p:nvPr>
        </p:nvSpPr>
        <p:spPr>
          <a:xfrm>
            <a:off x="402607" y="3200400"/>
            <a:ext cx="8254375" cy="914400"/>
          </a:xfrm>
        </p:spPr>
        <p:txBody>
          <a:bodyPr/>
          <a:lstStyle/>
          <a:p>
            <a:pPr marL="355600" indent="-355600"/>
            <a:r>
              <a:rPr lang="en-IN" dirty="0" smtClean="0"/>
              <a:t>      	    has </a:t>
            </a:r>
            <a:r>
              <a:rPr lang="en-IN" dirty="0"/>
              <a:t>6 elements. Note that this is the number of elements in </a:t>
            </a:r>
            <a:r>
              <a:rPr lang="en-IN" i="1" dirty="0"/>
              <a:t>A </a:t>
            </a:r>
            <a:r>
              <a:rPr lang="en-IN" dirty="0"/>
              <a:t>times the </a:t>
            </a:r>
            <a:r>
              <a:rPr lang="en-IN" dirty="0" smtClean="0"/>
              <a:t>number of </a:t>
            </a:r>
            <a:r>
              <a:rPr lang="en-IN" dirty="0"/>
              <a:t>elements in </a:t>
            </a:r>
            <a:r>
              <a:rPr lang="en-IN" i="1" dirty="0"/>
              <a:t>B</a:t>
            </a:r>
            <a:r>
              <a:rPr lang="en-IN" dirty="0"/>
              <a:t>.</a:t>
            </a:r>
            <a:endParaRPr lang="en-IN" sz="600" dirty="0"/>
          </a:p>
        </p:txBody>
      </p:sp>
      <p:pic>
        <p:nvPicPr>
          <p:cNvPr id="19460" name="Picture 4" descr="B cross 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496" y="3657600"/>
            <a:ext cx="78581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13"/>
          </p:nvPr>
        </p:nvSpPr>
        <p:spPr>
          <a:xfrm>
            <a:off x="427383" y="3963544"/>
            <a:ext cx="8229600" cy="914400"/>
          </a:xfrm>
        </p:spPr>
        <p:txBody>
          <a:bodyPr/>
          <a:lstStyle/>
          <a:p>
            <a:r>
              <a:rPr lang="en-IN" dirty="0" smtClean="0"/>
              <a:t>    has </a:t>
            </a:r>
            <a:r>
              <a:rPr lang="en-IN" dirty="0"/>
              <a:t>6 elements, the number of elements in </a:t>
            </a:r>
            <a:r>
              <a:rPr lang="en-IN" i="1" dirty="0"/>
              <a:t>B </a:t>
            </a:r>
            <a:r>
              <a:rPr lang="en-IN" dirty="0"/>
              <a:t>times the </a:t>
            </a:r>
            <a:r>
              <a:rPr lang="en-IN" dirty="0" smtClean="0"/>
              <a:t>number of </a:t>
            </a:r>
            <a:r>
              <a:rPr lang="en-IN" dirty="0"/>
              <a:t>elements in </a:t>
            </a:r>
            <a:r>
              <a:rPr lang="en-IN" i="1" dirty="0"/>
              <a:t>A</a:t>
            </a:r>
            <a:r>
              <a:rPr lang="en-IN" dirty="0"/>
              <a:t>.</a:t>
            </a:r>
            <a:endParaRPr lang="en-IN" sz="600" dirty="0"/>
          </a:p>
        </p:txBody>
      </p:sp>
      <p:pic>
        <p:nvPicPr>
          <p:cNvPr id="19461" name="Picture 5" descr="A cross 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91" y="4422848"/>
            <a:ext cx="80010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ontent Placeholder 2"/>
          <p:cNvSpPr>
            <a:spLocks noGrp="1"/>
          </p:cNvSpPr>
          <p:nvPr>
            <p:ph sz="quarter" idx="13"/>
          </p:nvPr>
        </p:nvSpPr>
        <p:spPr>
          <a:xfrm>
            <a:off x="402607" y="4320208"/>
            <a:ext cx="8647044" cy="1295400"/>
          </a:xfrm>
        </p:spPr>
        <p:txBody>
          <a:bodyPr/>
          <a:lstStyle/>
          <a:p>
            <a:r>
              <a:rPr lang="en-IN" dirty="0" smtClean="0"/>
              <a:t>                                                       has </a:t>
            </a:r>
            <a:r>
              <a:rPr lang="en-IN" dirty="0"/>
              <a:t>4 elements, </a:t>
            </a:r>
            <a:r>
              <a:rPr lang="en-IN" dirty="0" smtClean="0"/>
              <a:t>the number </a:t>
            </a:r>
            <a:r>
              <a:rPr lang="en-IN" dirty="0"/>
              <a:t>of elements in </a:t>
            </a:r>
            <a:r>
              <a:rPr lang="en-IN" i="1" dirty="0"/>
              <a:t>A </a:t>
            </a:r>
            <a:r>
              <a:rPr lang="en-IN" dirty="0"/>
              <a:t>times </a:t>
            </a:r>
            <a:r>
              <a:rPr lang="en-IN" dirty="0" smtClean="0"/>
              <a:t>the number </a:t>
            </a:r>
            <a:r>
              <a:rPr lang="en-IN" dirty="0"/>
              <a:t>of elements </a:t>
            </a:r>
            <a:r>
              <a:rPr lang="en-IN" dirty="0" smtClean="0"/>
              <a:t>in </a:t>
            </a:r>
            <a:r>
              <a:rPr lang="en-IN" i="1" dirty="0" smtClean="0"/>
              <a:t>A</a:t>
            </a:r>
            <a:r>
              <a:rPr lang="en-IN" dirty="0"/>
              <a:t>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38869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1.2.7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3"/>
          </p:nvPr>
        </p:nvSpPr>
        <p:spPr>
          <a:xfrm>
            <a:off x="402608" y="1447800"/>
            <a:ext cx="8229600" cy="914400"/>
          </a:xfrm>
        </p:spPr>
        <p:txBody>
          <a:bodyPr/>
          <a:lstStyle/>
          <a:p>
            <a:pPr marL="355600" indent="-355600"/>
            <a:r>
              <a:rPr lang="en-IN" dirty="0" smtClean="0"/>
              <a:t>e. The </a:t>
            </a:r>
            <a:r>
              <a:rPr lang="en-IN" dirty="0"/>
              <a:t>Cartesian product of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is a set, so it may be used as one of the sets </a:t>
            </a:r>
            <a:r>
              <a:rPr lang="en-IN" dirty="0" smtClean="0"/>
              <a:t>making up </a:t>
            </a:r>
            <a:r>
              <a:rPr lang="en-IN" dirty="0"/>
              <a:t>another Cartesian product. This is the case for</a:t>
            </a:r>
            <a:endParaRPr lang="en-IN" sz="600" dirty="0"/>
          </a:p>
        </p:txBody>
      </p:sp>
      <p:pic>
        <p:nvPicPr>
          <p:cNvPr id="20482" name="Picture 2" descr="(A cross B) cross 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579" y="2264392"/>
            <a:ext cx="1609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 descr="(A cross B) cross C = {(u, v) such that u element of A cross B and v element of C}, by definition of Cartesian product.&#10;&#10;“by definition of Cartesian product” is highlighted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56452"/>
            <a:ext cx="8150543" cy="401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 descr="= {((x, 1), a), ((x, 2), a), ((x, 3), a), ((y, 1), a), ((y, 2), a), ((y, 3), a), ((x, 1), b), ((x, 2), b), ((x, 3), b), ((y, 1), b), ((y, 2), b), ((y, 3), b)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96" y="3460607"/>
            <a:ext cx="6185059" cy="131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1.2.7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3"/>
          </p:nvPr>
        </p:nvSpPr>
        <p:spPr>
          <a:xfrm>
            <a:off x="402608" y="1447800"/>
            <a:ext cx="8229600" cy="533400"/>
          </a:xfrm>
        </p:spPr>
        <p:txBody>
          <a:bodyPr/>
          <a:lstStyle/>
          <a:p>
            <a:pPr marL="355600" indent="-355600"/>
            <a:r>
              <a:rPr lang="en-IN" dirty="0" smtClean="0"/>
              <a:t>f. </a:t>
            </a:r>
            <a:r>
              <a:rPr lang="en-IN" dirty="0"/>
              <a:t>The Cartesian </a:t>
            </a:r>
            <a:r>
              <a:rPr lang="en-IN" dirty="0" smtClean="0"/>
              <a:t>product</a:t>
            </a:r>
            <a:endParaRPr lang="en-IN" sz="600" dirty="0"/>
          </a:p>
        </p:txBody>
      </p:sp>
      <p:pic>
        <p:nvPicPr>
          <p:cNvPr id="21506" name="Picture 2" descr="A cross B cross 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96" y="1564944"/>
            <a:ext cx="14097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447800"/>
            <a:ext cx="8229600" cy="800100"/>
          </a:xfrm>
        </p:spPr>
        <p:txBody>
          <a:bodyPr/>
          <a:lstStyle/>
          <a:p>
            <a:r>
              <a:rPr lang="en-IN" dirty="0" smtClean="0"/>
              <a:t>					              </a:t>
            </a:r>
            <a:r>
              <a:rPr lang="en-IN" dirty="0"/>
              <a:t>is superficially similar to but is not quite the </a:t>
            </a:r>
            <a:r>
              <a:rPr lang="en-IN" dirty="0" smtClean="0"/>
              <a:t>same mathematical </a:t>
            </a:r>
            <a:r>
              <a:rPr lang="en-IN" dirty="0"/>
              <a:t>object as</a:t>
            </a:r>
            <a:endParaRPr lang="en-IN" sz="600" dirty="0"/>
          </a:p>
        </p:txBody>
      </p:sp>
      <p:pic>
        <p:nvPicPr>
          <p:cNvPr id="21507" name="Picture 3" descr="(A cross B) cross C. (A cross B) cross C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248692"/>
            <a:ext cx="32480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2145196"/>
            <a:ext cx="8229600" cy="800100"/>
          </a:xfrm>
        </p:spPr>
        <p:txBody>
          <a:bodyPr/>
          <a:lstStyle/>
          <a:p>
            <a:r>
              <a:rPr lang="en-IN" dirty="0" smtClean="0"/>
              <a:t>				          </a:t>
            </a:r>
            <a:r>
              <a:rPr lang="en-IN" dirty="0"/>
              <a:t>is a set of ordered pairs of </a:t>
            </a:r>
            <a:r>
              <a:rPr lang="en-IN" dirty="0" smtClean="0"/>
              <a:t>which one </a:t>
            </a:r>
            <a:r>
              <a:rPr lang="en-IN" dirty="0"/>
              <a:t>element is itself an ordered pair, whereas</a:t>
            </a:r>
            <a:endParaRPr lang="en-IN" sz="600" dirty="0"/>
          </a:p>
        </p:txBody>
      </p:sp>
      <p:pic>
        <p:nvPicPr>
          <p:cNvPr id="21508" name="Picture 4" descr="A cross B cross 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283" y="2607311"/>
            <a:ext cx="13954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2845904"/>
            <a:ext cx="8229600" cy="800100"/>
          </a:xfrm>
        </p:spPr>
        <p:txBody>
          <a:bodyPr/>
          <a:lstStyle/>
          <a:p>
            <a:pPr indent="12700"/>
            <a:r>
              <a:rPr lang="en-IN" dirty="0"/>
              <a:t>is a set of ordered triples. </a:t>
            </a:r>
            <a:r>
              <a:rPr lang="en-IN" dirty="0" smtClean="0"/>
              <a:t>By definition </a:t>
            </a:r>
            <a:r>
              <a:rPr lang="en-IN" dirty="0"/>
              <a:t>of Cartesian product,</a:t>
            </a:r>
            <a:endParaRPr lang="en-IN" sz="600" dirty="0"/>
          </a:p>
        </p:txBody>
      </p:sp>
      <p:pic>
        <p:nvPicPr>
          <p:cNvPr id="21510" name="Picture 6" descr="A cross B cross C = {(u, v, w) such that u element of A, v element of B, and w element of C}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86" b="68574"/>
          <a:stretch/>
        </p:blipFill>
        <p:spPr bwMode="auto">
          <a:xfrm>
            <a:off x="700291" y="3678218"/>
            <a:ext cx="6614909" cy="43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 descr="= {(x, 1, a), (x, 2, a), (x, 3, a), (y, 1, a), (y, 2, a), (y, 3, a), (x, 1, b), (x, 2, b), (x, 3, b), (y, 1, b), (y, 2, b), (y, 3, b)}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2" t="30182"/>
          <a:stretch/>
        </p:blipFill>
        <p:spPr bwMode="auto">
          <a:xfrm>
            <a:off x="2030103" y="4059218"/>
            <a:ext cx="6927040" cy="89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1.2.7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pic>
        <p:nvPicPr>
          <p:cNvPr id="22530" name="Picture 2" descr="g. R cross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52" y="1468486"/>
            <a:ext cx="12715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447800"/>
            <a:ext cx="8229600" cy="1676400"/>
          </a:xfrm>
        </p:spPr>
        <p:txBody>
          <a:bodyPr/>
          <a:lstStyle/>
          <a:p>
            <a:r>
              <a:rPr lang="en-IN" dirty="0" smtClean="0"/>
              <a:t>                </a:t>
            </a:r>
            <a:r>
              <a:rPr lang="en-IN" dirty="0"/>
              <a:t>is the set of all ordered pairs (</a:t>
            </a:r>
            <a:r>
              <a:rPr lang="en-IN" i="1" dirty="0"/>
              <a:t>x</a:t>
            </a:r>
            <a:r>
              <a:rPr lang="en-IN" dirty="0"/>
              <a:t>, </a:t>
            </a:r>
            <a:r>
              <a:rPr lang="en-IN" i="1" dirty="0"/>
              <a:t>y</a:t>
            </a:r>
            <a:r>
              <a:rPr lang="en-IN" dirty="0"/>
              <a:t>) where both </a:t>
            </a:r>
            <a:r>
              <a:rPr lang="en-IN" i="1" dirty="0"/>
              <a:t>x </a:t>
            </a:r>
            <a:r>
              <a:rPr lang="en-IN" dirty="0"/>
              <a:t>and </a:t>
            </a:r>
            <a:r>
              <a:rPr lang="en-IN" i="1" dirty="0"/>
              <a:t>y </a:t>
            </a:r>
            <a:r>
              <a:rPr lang="en-IN" dirty="0"/>
              <a:t>are real numbers. </a:t>
            </a:r>
            <a:r>
              <a:rPr lang="en-IN" dirty="0" smtClean="0"/>
              <a:t>If horizontal </a:t>
            </a:r>
            <a:r>
              <a:rPr lang="en-IN" dirty="0"/>
              <a:t>and vertical axes are drawn on a plane and a unit length is marked off, </a:t>
            </a:r>
            <a:r>
              <a:rPr lang="en-IN" dirty="0" smtClean="0"/>
              <a:t>then each </a:t>
            </a:r>
            <a:r>
              <a:rPr lang="en-IN" dirty="0"/>
              <a:t>ordered pair in</a:t>
            </a:r>
            <a:endParaRPr lang="en-IN" sz="600" dirty="0"/>
          </a:p>
        </p:txBody>
      </p:sp>
      <p:pic>
        <p:nvPicPr>
          <p:cNvPr id="22531" name="Picture 3" descr="R cross 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06" y="2618096"/>
            <a:ext cx="8715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2554356"/>
            <a:ext cx="8229600" cy="1676400"/>
          </a:xfrm>
        </p:spPr>
        <p:txBody>
          <a:bodyPr/>
          <a:lstStyle/>
          <a:p>
            <a:r>
              <a:rPr lang="en-IN" dirty="0" smtClean="0"/>
              <a:t>						  </a:t>
            </a:r>
            <a:r>
              <a:rPr lang="en-IN" dirty="0"/>
              <a:t>corresponds to a unique point in the plane, with the </a:t>
            </a:r>
            <a:r>
              <a:rPr lang="en-IN" dirty="0" smtClean="0"/>
              <a:t>first and </a:t>
            </a:r>
            <a:r>
              <a:rPr lang="en-IN" dirty="0"/>
              <a:t>second elements of the pair indicating, respectively, the horizontal and </a:t>
            </a:r>
            <a:r>
              <a:rPr lang="en-IN" dirty="0" smtClean="0"/>
              <a:t>vertical positions </a:t>
            </a:r>
            <a:r>
              <a:rPr lang="en-IN" dirty="0"/>
              <a:t>of the point.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234320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1.2.7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447800"/>
            <a:ext cx="8229600" cy="1371600"/>
          </a:xfrm>
        </p:spPr>
        <p:txBody>
          <a:bodyPr/>
          <a:lstStyle/>
          <a:p>
            <a:pPr marL="355600" indent="0"/>
            <a:r>
              <a:rPr lang="en-IN" dirty="0"/>
              <a:t>The term </a:t>
            </a:r>
            <a:r>
              <a:rPr lang="en-IN" b="1" dirty="0"/>
              <a:t>Cartesian plane </a:t>
            </a:r>
            <a:r>
              <a:rPr lang="en-IN" dirty="0"/>
              <a:t>is often used to refer to a plane </a:t>
            </a:r>
            <a:r>
              <a:rPr lang="en-IN" dirty="0" smtClean="0"/>
              <a:t>with this </a:t>
            </a:r>
            <a:r>
              <a:rPr lang="en-IN" dirty="0"/>
              <a:t>coordinate system, as illustrated in Figure 1.2.1.</a:t>
            </a:r>
            <a:endParaRPr lang="en-IN" sz="600" dirty="0"/>
          </a:p>
        </p:txBody>
      </p:sp>
      <p:sp>
        <p:nvSpPr>
          <p:cNvPr id="11" name="Rectangle 10"/>
          <p:cNvSpPr/>
          <p:nvPr/>
        </p:nvSpPr>
        <p:spPr>
          <a:xfrm>
            <a:off x="3759930" y="5791200"/>
            <a:ext cx="1040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 smtClean="0"/>
              <a:t>Figure 1.2.1</a:t>
            </a:r>
            <a:endParaRPr lang="en-IN" sz="1200" b="1" dirty="0"/>
          </a:p>
        </p:txBody>
      </p:sp>
      <p:sp>
        <p:nvSpPr>
          <p:cNvPr id="4" name="Rectangle 3"/>
          <p:cNvSpPr/>
          <p:nvPr/>
        </p:nvSpPr>
        <p:spPr>
          <a:xfrm>
            <a:off x="3505200" y="5486400"/>
            <a:ext cx="1619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A Cartesian Plane</a:t>
            </a:r>
          </a:p>
        </p:txBody>
      </p:sp>
      <p:pic>
        <p:nvPicPr>
          <p:cNvPr id="23554" name="Picture 2" descr="A rectangular co-ordinate system has an x-axis labeled from negative 4 to 4 and a y-axis labeled from negative 3 to 3. The ordered pairs (2, 1), (negative 3, 2), (negative 2, negative 2), and (1, negative 2) are marked and labeled the same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930" y="2514600"/>
            <a:ext cx="4572000" cy="284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eaLnBrk="1" hangingPunct="1"/>
            <a:r>
              <a:rPr lang="en-IN" dirty="0">
                <a:solidFill>
                  <a:srgbClr val="000000"/>
                </a:solidFill>
                <a:ea typeface="+mn-ea"/>
                <a:cs typeface="+mn-cs"/>
              </a:rPr>
              <a:t>The Language of Sets</a:t>
            </a:r>
            <a:endParaRPr lang="en-US" altLang="en-US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828800"/>
          </a:xfrm>
        </p:spPr>
        <p:txBody>
          <a:bodyPr/>
          <a:lstStyle/>
          <a:p>
            <a:pPr marL="0" indent="0"/>
            <a:r>
              <a:rPr lang="en-IN" dirty="0"/>
              <a:t>The </a:t>
            </a:r>
            <a:r>
              <a:rPr lang="en-IN" b="1" dirty="0"/>
              <a:t>axiom of extension </a:t>
            </a:r>
            <a:r>
              <a:rPr lang="en-IN" dirty="0"/>
              <a:t>says that a set is completely determined by what its </a:t>
            </a:r>
            <a:r>
              <a:rPr lang="en-IN" dirty="0" smtClean="0"/>
              <a:t>elements are—not </a:t>
            </a:r>
            <a:r>
              <a:rPr lang="en-IN" dirty="0"/>
              <a:t>the order in which they might be listed or the fact that some elements might </a:t>
            </a:r>
            <a:r>
              <a:rPr lang="en-IN" dirty="0" smtClean="0"/>
              <a:t>be listed </a:t>
            </a:r>
            <a:r>
              <a:rPr lang="en-IN" dirty="0"/>
              <a:t>more than once.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53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Cartesian Products</a:t>
            </a:r>
            <a:endParaRPr lang="en-I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90600"/>
          </a:xfrm>
        </p:spPr>
        <p:txBody>
          <a:bodyPr/>
          <a:lstStyle/>
          <a:p>
            <a:pPr marL="0" indent="0"/>
            <a:r>
              <a:rPr lang="en-IN" dirty="0"/>
              <a:t>Another notation, which is important in both mathematics and computer science, </a:t>
            </a:r>
            <a:r>
              <a:rPr lang="en-IN" dirty="0" smtClean="0"/>
              <a:t>denotes objects </a:t>
            </a:r>
            <a:r>
              <a:rPr lang="en-IN" dirty="0"/>
              <a:t>called </a:t>
            </a:r>
            <a:r>
              <a:rPr lang="en-IN" i="1" dirty="0"/>
              <a:t>strings</a:t>
            </a:r>
            <a:r>
              <a:rPr lang="en-IN" dirty="0"/>
              <a:t>.</a:t>
            </a:r>
          </a:p>
        </p:txBody>
      </p:sp>
      <p:pic>
        <p:nvPicPr>
          <p:cNvPr id="17410" name="Picture 2" descr="A text box has the heading, Definition. The text reads, Let n be positive integer. Given a finite set A, A string of length n over A is an ordered n-tuple of elements of A written without parentheses or commas. The elements of A are called the characters of the string. The null string over A is defined to be the string with no characters. It is often denoted lambda and is said to have length 0. If A = {0, 1}, then a string over A is called a bit string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" y="2562225"/>
            <a:ext cx="742759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3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1.2.8 </a:t>
            </a:r>
            <a:r>
              <a:rPr lang="en-US" altLang="en-US" dirty="0"/>
              <a:t>– </a:t>
            </a:r>
            <a:r>
              <a:rPr lang="en-IN" i="1" dirty="0" smtClean="0"/>
              <a:t>Strings</a:t>
            </a:r>
            <a:endParaRPr lang="en-IN" alt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906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A </a:t>
            </a:r>
            <a:r>
              <a:rPr lang="en-IN" dirty="0" smtClean="0"/>
              <a:t>= </a:t>
            </a:r>
            <a:r>
              <a:rPr lang="en-IN" dirty="0"/>
              <a:t>{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}. List all the strings of length 3 over </a:t>
            </a:r>
            <a:r>
              <a:rPr lang="en-IN" i="1" dirty="0"/>
              <a:t>A </a:t>
            </a:r>
            <a:r>
              <a:rPr lang="en-IN" dirty="0"/>
              <a:t>with at least two characters that </a:t>
            </a:r>
            <a:r>
              <a:rPr lang="en-IN" dirty="0" smtClean="0"/>
              <a:t>are the </a:t>
            </a:r>
            <a:r>
              <a:rPr lang="en-IN" dirty="0"/>
              <a:t>same.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485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1.2.8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05400"/>
          </a:xfrm>
        </p:spPr>
        <p:txBody>
          <a:bodyPr/>
          <a:lstStyle/>
          <a:p>
            <a:r>
              <a:rPr lang="en-IN" i="1" dirty="0" smtClean="0"/>
              <a:t>		       </a:t>
            </a:r>
            <a:r>
              <a:rPr lang="en-IN" i="1" dirty="0" err="1" smtClean="0"/>
              <a:t>aab</a:t>
            </a:r>
            <a:r>
              <a:rPr lang="en-IN" dirty="0"/>
              <a:t>, </a:t>
            </a:r>
            <a:r>
              <a:rPr lang="en-IN" i="1" dirty="0"/>
              <a:t>aba</a:t>
            </a:r>
            <a:r>
              <a:rPr lang="en-IN" dirty="0"/>
              <a:t>, </a:t>
            </a:r>
            <a:r>
              <a:rPr lang="en-IN" i="1" dirty="0"/>
              <a:t>baa</a:t>
            </a:r>
            <a:r>
              <a:rPr lang="en-IN" dirty="0"/>
              <a:t>, </a:t>
            </a:r>
            <a:r>
              <a:rPr lang="en-IN" i="1" dirty="0" err="1"/>
              <a:t>aaa</a:t>
            </a:r>
            <a:r>
              <a:rPr lang="en-IN" dirty="0"/>
              <a:t>, </a:t>
            </a:r>
            <a:r>
              <a:rPr lang="en-IN" i="1" dirty="0" err="1"/>
              <a:t>bba</a:t>
            </a:r>
            <a:r>
              <a:rPr lang="en-IN" dirty="0"/>
              <a:t>, </a:t>
            </a:r>
            <a:r>
              <a:rPr lang="en-IN" i="1" dirty="0" err="1"/>
              <a:t>bab</a:t>
            </a:r>
            <a:r>
              <a:rPr lang="en-IN" dirty="0"/>
              <a:t>, </a:t>
            </a:r>
            <a:r>
              <a:rPr lang="en-IN" i="1" dirty="0" err="1"/>
              <a:t>abb</a:t>
            </a:r>
            <a:r>
              <a:rPr lang="en-IN" dirty="0"/>
              <a:t>, </a:t>
            </a:r>
            <a:r>
              <a:rPr lang="en-IN" i="1" dirty="0" err="1" smtClean="0"/>
              <a:t>bbb</a:t>
            </a:r>
            <a:endParaRPr lang="en-IN" i="1" dirty="0" smtClean="0"/>
          </a:p>
          <a:p>
            <a:endParaRPr lang="en-IN" i="1" dirty="0"/>
          </a:p>
          <a:p>
            <a:pPr marL="0" indent="0"/>
            <a:r>
              <a:rPr lang="en-IN" dirty="0" smtClean="0"/>
              <a:t>In </a:t>
            </a:r>
            <a:r>
              <a:rPr lang="en-IN" dirty="0"/>
              <a:t>computer programming it is important to </a:t>
            </a:r>
            <a:r>
              <a:rPr lang="en-IN" dirty="0" smtClean="0"/>
              <a:t>distinguish among </a:t>
            </a:r>
            <a:r>
              <a:rPr lang="en-IN" dirty="0"/>
              <a:t>different kinds of </a:t>
            </a:r>
            <a:r>
              <a:rPr lang="en-IN" dirty="0" smtClean="0"/>
              <a:t>data structures </a:t>
            </a:r>
            <a:r>
              <a:rPr lang="en-IN" dirty="0"/>
              <a:t>and to respect </a:t>
            </a:r>
            <a:r>
              <a:rPr lang="en-IN" dirty="0" smtClean="0"/>
              <a:t>the notations </a:t>
            </a:r>
            <a:r>
              <a:rPr lang="en-IN" dirty="0"/>
              <a:t>that are used for </a:t>
            </a:r>
            <a:r>
              <a:rPr lang="en-IN" dirty="0" smtClean="0"/>
              <a:t>them. Similarly </a:t>
            </a:r>
            <a:r>
              <a:rPr lang="en-IN" dirty="0"/>
              <a:t>in mathematics, </a:t>
            </a:r>
            <a:r>
              <a:rPr lang="en-IN" dirty="0" smtClean="0"/>
              <a:t>it is </a:t>
            </a:r>
            <a:r>
              <a:rPr lang="en-IN" dirty="0"/>
              <a:t>important to distinguish among, say, {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dirty="0"/>
              <a:t>}, {{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}, </a:t>
            </a:r>
            <a:r>
              <a:rPr lang="en-IN" i="1" dirty="0"/>
              <a:t>c</a:t>
            </a:r>
            <a:r>
              <a:rPr lang="en-IN" dirty="0"/>
              <a:t>}, (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dirty="0"/>
              <a:t>), (</a:t>
            </a:r>
            <a:r>
              <a:rPr lang="en-IN" i="1" dirty="0"/>
              <a:t>a</a:t>
            </a:r>
            <a:r>
              <a:rPr lang="en-IN" dirty="0"/>
              <a:t>, (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dirty="0"/>
              <a:t>)), </a:t>
            </a:r>
            <a:r>
              <a:rPr lang="en-IN" i="1" dirty="0"/>
              <a:t>abc</a:t>
            </a:r>
            <a:r>
              <a:rPr lang="en-IN" dirty="0"/>
              <a:t>, and </a:t>
            </a:r>
            <a:r>
              <a:rPr lang="en-IN" dirty="0" smtClean="0"/>
              <a:t>so forth</a:t>
            </a:r>
            <a:r>
              <a:rPr lang="en-IN" dirty="0"/>
              <a:t>, because these are all significantly different objects.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040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Example </a:t>
            </a:r>
            <a:r>
              <a:rPr lang="en-IN" altLang="en-US" sz="3000" dirty="0" smtClean="0"/>
              <a:t>1.2.1 </a:t>
            </a:r>
            <a:r>
              <a:rPr lang="en-US" altLang="en-US" sz="3000" dirty="0"/>
              <a:t>– </a:t>
            </a:r>
            <a:r>
              <a:rPr lang="en-IN" sz="3000" i="1" dirty="0"/>
              <a:t>Using the Set-Roster Notation</a:t>
            </a:r>
            <a:endParaRPr lang="en-IN" altLang="en-US" sz="3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505200"/>
          </a:xfrm>
        </p:spPr>
        <p:txBody>
          <a:bodyPr/>
          <a:lstStyle/>
          <a:p>
            <a:r>
              <a:rPr lang="en-IN" dirty="0" smtClean="0"/>
              <a:t>a. Let </a:t>
            </a:r>
            <a:r>
              <a:rPr lang="en-IN" i="1" dirty="0" smtClean="0"/>
              <a:t>A</a:t>
            </a:r>
            <a:r>
              <a:rPr lang="en-IN" dirty="0" smtClean="0"/>
              <a:t> = {</a:t>
            </a:r>
            <a:r>
              <a:rPr lang="en-IN" dirty="0"/>
              <a:t>1, 2, 3}, </a:t>
            </a:r>
            <a:r>
              <a:rPr lang="en-IN" i="1" dirty="0"/>
              <a:t>B </a:t>
            </a:r>
            <a:r>
              <a:rPr lang="en-IN" dirty="0" smtClean="0"/>
              <a:t>= {</a:t>
            </a:r>
            <a:r>
              <a:rPr lang="en-IN" dirty="0"/>
              <a:t>3, 1, 2}, and </a:t>
            </a:r>
            <a:r>
              <a:rPr lang="en-IN" i="1" dirty="0"/>
              <a:t>C </a:t>
            </a:r>
            <a:r>
              <a:rPr lang="en-IN" dirty="0" smtClean="0"/>
              <a:t>= {</a:t>
            </a:r>
            <a:r>
              <a:rPr lang="en-IN" dirty="0"/>
              <a:t>1, 1, 2, 3, 3, 3}. What are the elements </a:t>
            </a:r>
            <a:r>
              <a:rPr lang="en-IN" dirty="0" smtClean="0"/>
              <a:t>of </a:t>
            </a:r>
            <a:r>
              <a:rPr lang="en-IN" i="1" dirty="0" smtClean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</a:t>
            </a:r>
            <a:r>
              <a:rPr lang="en-IN" dirty="0"/>
              <a:t>? How are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 </a:t>
            </a:r>
            <a:r>
              <a:rPr lang="en-IN" dirty="0"/>
              <a:t>related</a:t>
            </a:r>
            <a:r>
              <a:rPr lang="en-IN" dirty="0" smtClean="0"/>
              <a:t>?</a:t>
            </a:r>
          </a:p>
          <a:p>
            <a:endParaRPr lang="en-IN" sz="800" dirty="0"/>
          </a:p>
          <a:p>
            <a:r>
              <a:rPr lang="en-IN" dirty="0"/>
              <a:t>b. Is {0</a:t>
            </a:r>
            <a:r>
              <a:rPr lang="en-IN" dirty="0" smtClean="0"/>
              <a:t>} = </a:t>
            </a:r>
            <a:r>
              <a:rPr lang="en-IN" dirty="0"/>
              <a:t>0</a:t>
            </a:r>
            <a:r>
              <a:rPr lang="en-IN" dirty="0" smtClean="0"/>
              <a:t>?</a:t>
            </a:r>
          </a:p>
          <a:p>
            <a:endParaRPr lang="en-IN" sz="800" dirty="0"/>
          </a:p>
          <a:p>
            <a:r>
              <a:rPr lang="en-IN" dirty="0"/>
              <a:t>c. How many elements are in the set {1, {1</a:t>
            </a:r>
            <a:r>
              <a:rPr lang="en-IN" dirty="0" smtClean="0"/>
              <a:t>}}?</a:t>
            </a:r>
          </a:p>
          <a:p>
            <a:endParaRPr lang="en-IN" sz="800" dirty="0"/>
          </a:p>
          <a:p>
            <a:r>
              <a:rPr lang="en-IN" dirty="0"/>
              <a:t>d. For each nonnegative integer </a:t>
            </a:r>
            <a:r>
              <a:rPr lang="en-IN" i="1" dirty="0"/>
              <a:t>n</a:t>
            </a:r>
            <a:r>
              <a:rPr lang="en-IN" dirty="0"/>
              <a:t>, let </a:t>
            </a:r>
            <a:r>
              <a:rPr lang="en-IN" i="1" dirty="0" smtClean="0"/>
              <a:t>∪</a:t>
            </a:r>
            <a:r>
              <a:rPr lang="en-IN" i="1" baseline="-25000" dirty="0" smtClean="0"/>
              <a:t>n</a:t>
            </a:r>
            <a:r>
              <a:rPr lang="en-IN" sz="800" i="1" dirty="0" smtClean="0"/>
              <a:t> </a:t>
            </a:r>
            <a:r>
              <a:rPr lang="en-IN" dirty="0" smtClean="0"/>
              <a:t>= {</a:t>
            </a:r>
            <a:r>
              <a:rPr lang="en-IN" i="1" dirty="0"/>
              <a:t>n</a:t>
            </a:r>
            <a:r>
              <a:rPr lang="en-IN" dirty="0"/>
              <a:t>, −</a:t>
            </a:r>
            <a:r>
              <a:rPr lang="en-IN" i="1" dirty="0" smtClean="0"/>
              <a:t>n</a:t>
            </a:r>
            <a:r>
              <a:rPr lang="en-IN" dirty="0"/>
              <a:t>}. Find </a:t>
            </a:r>
            <a:r>
              <a:rPr lang="en-IN" i="1" dirty="0" smtClean="0"/>
              <a:t>∪</a:t>
            </a:r>
            <a:r>
              <a:rPr lang="en-IN" baseline="-25000" dirty="0" smtClean="0"/>
              <a:t>1</a:t>
            </a:r>
            <a:r>
              <a:rPr lang="en-IN" dirty="0" smtClean="0"/>
              <a:t>, </a:t>
            </a:r>
            <a:r>
              <a:rPr lang="en-IN" i="1" dirty="0" smtClean="0"/>
              <a:t>∪</a:t>
            </a:r>
            <a:r>
              <a:rPr lang="en-IN" baseline="-25000" dirty="0" smtClean="0"/>
              <a:t>2</a:t>
            </a:r>
            <a:r>
              <a:rPr lang="en-IN" dirty="0" smtClean="0"/>
              <a:t>, </a:t>
            </a:r>
            <a:r>
              <a:rPr lang="en-IN" dirty="0"/>
              <a:t>and </a:t>
            </a:r>
            <a:r>
              <a:rPr lang="en-IN" i="1" dirty="0" smtClean="0"/>
              <a:t>∪</a:t>
            </a:r>
            <a:r>
              <a:rPr lang="en-IN" baseline="-25000" dirty="0" smtClean="0"/>
              <a:t>0</a:t>
            </a:r>
            <a:r>
              <a:rPr lang="en-IN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42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048000"/>
          </a:xfrm>
        </p:spPr>
        <p:txBody>
          <a:bodyPr/>
          <a:lstStyle/>
          <a:p>
            <a:pPr marL="355600" indent="-355600"/>
            <a:r>
              <a:rPr lang="en-IN" dirty="0" smtClean="0"/>
              <a:t>a. </a:t>
            </a:r>
            <a:r>
              <a:rPr lang="en-IN" i="1" dirty="0" smtClean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 </a:t>
            </a:r>
            <a:r>
              <a:rPr lang="en-IN" dirty="0"/>
              <a:t>have exactly the same three elements: 1, 2, and 3. Therefore,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 smtClean="0"/>
              <a:t>C </a:t>
            </a:r>
            <a:r>
              <a:rPr lang="en-IN" dirty="0" smtClean="0"/>
              <a:t>are </a:t>
            </a:r>
            <a:r>
              <a:rPr lang="en-IN" dirty="0"/>
              <a:t>simply different ways to represent the same </a:t>
            </a:r>
            <a:r>
              <a:rPr lang="en-IN" dirty="0" smtClean="0"/>
              <a:t>set.</a:t>
            </a:r>
          </a:p>
          <a:p>
            <a:pPr marL="355600" indent="-355600"/>
            <a:endParaRPr lang="en-IN" dirty="0" smtClean="0"/>
          </a:p>
          <a:p>
            <a:pPr marL="355600" indent="-355600"/>
            <a:r>
              <a:rPr lang="en-IN" dirty="0" smtClean="0"/>
              <a:t>b</a:t>
            </a:r>
            <a:r>
              <a:rPr lang="en-IN" dirty="0"/>
              <a:t>. {0} ≠ 0 because {0} is a set with one element, namely 0, whereas 0 is just the </a:t>
            </a:r>
            <a:r>
              <a:rPr lang="en-IN" dirty="0" smtClean="0"/>
              <a:t>symbol that </a:t>
            </a:r>
            <a:r>
              <a:rPr lang="en-IN" dirty="0"/>
              <a:t>represents the number zero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3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1.2.1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209800"/>
          </a:xfrm>
        </p:spPr>
        <p:txBody>
          <a:bodyPr/>
          <a:lstStyle/>
          <a:p>
            <a:pPr marL="355600" indent="-355600"/>
            <a:r>
              <a:rPr lang="en-IN" dirty="0" smtClean="0"/>
              <a:t>c</a:t>
            </a:r>
            <a:r>
              <a:rPr lang="en-IN" dirty="0"/>
              <a:t>. The set {1, {1}} has two elements: 1 and the set whose only element is </a:t>
            </a:r>
            <a:r>
              <a:rPr lang="en-IN" dirty="0" smtClean="0"/>
              <a:t>1.</a:t>
            </a:r>
          </a:p>
          <a:p>
            <a:pPr marL="355600" indent="-355600"/>
            <a:endParaRPr lang="en-IN" dirty="0"/>
          </a:p>
          <a:p>
            <a:pPr marL="355600" indent="-355600"/>
            <a:r>
              <a:rPr lang="pl-PL" dirty="0" smtClean="0"/>
              <a:t>d</a:t>
            </a:r>
            <a:r>
              <a:rPr lang="pl-PL" dirty="0"/>
              <a:t>. </a:t>
            </a:r>
            <a:r>
              <a:rPr lang="en-IN" i="1" dirty="0" smtClean="0"/>
              <a:t>∪</a:t>
            </a:r>
            <a:r>
              <a:rPr lang="pl-PL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pl-PL" dirty="0" smtClean="0"/>
              <a:t>{</a:t>
            </a:r>
            <a:r>
              <a:rPr lang="pl-PL" dirty="0"/>
              <a:t>1, </a:t>
            </a:r>
            <a:r>
              <a:rPr lang="en-IN" dirty="0" smtClean="0"/>
              <a:t>−</a:t>
            </a:r>
            <a:r>
              <a:rPr lang="pl-PL" dirty="0" smtClean="0"/>
              <a:t>1</a:t>
            </a:r>
            <a:r>
              <a:rPr lang="pl-PL" dirty="0"/>
              <a:t>}, </a:t>
            </a:r>
            <a:r>
              <a:rPr lang="en-IN" i="1" dirty="0" smtClean="0"/>
              <a:t>∪</a:t>
            </a:r>
            <a:r>
              <a:rPr lang="pl-PL" baseline="-25000" dirty="0" smtClean="0"/>
              <a:t>2</a:t>
            </a:r>
            <a:r>
              <a:rPr lang="pl-PL" dirty="0" smtClean="0"/>
              <a:t> </a:t>
            </a:r>
            <a:r>
              <a:rPr lang="en-US" dirty="0" smtClean="0"/>
              <a:t>= </a:t>
            </a:r>
            <a:r>
              <a:rPr lang="pl-PL" dirty="0" smtClean="0"/>
              <a:t>{</a:t>
            </a:r>
            <a:r>
              <a:rPr lang="pl-PL" dirty="0"/>
              <a:t>2, </a:t>
            </a:r>
            <a:r>
              <a:rPr lang="en-IN" dirty="0" smtClean="0"/>
              <a:t>−</a:t>
            </a:r>
            <a:r>
              <a:rPr lang="pl-PL" dirty="0" smtClean="0"/>
              <a:t>2</a:t>
            </a:r>
            <a:r>
              <a:rPr lang="pl-PL" dirty="0"/>
              <a:t>}, </a:t>
            </a:r>
            <a:r>
              <a:rPr lang="en-IN" i="1" dirty="0" smtClean="0"/>
              <a:t>∪</a:t>
            </a:r>
            <a:r>
              <a:rPr lang="pl-PL" baseline="-25000" dirty="0" smtClean="0"/>
              <a:t>0</a:t>
            </a:r>
            <a:r>
              <a:rPr lang="pl-PL" dirty="0" smtClean="0"/>
              <a:t> </a:t>
            </a:r>
            <a:r>
              <a:rPr lang="en-US" dirty="0" smtClean="0"/>
              <a:t>= </a:t>
            </a:r>
            <a:r>
              <a:rPr lang="pl-PL" dirty="0" smtClean="0"/>
              <a:t>{</a:t>
            </a:r>
            <a:r>
              <a:rPr lang="pl-PL" dirty="0"/>
              <a:t>0, </a:t>
            </a:r>
            <a:r>
              <a:rPr lang="en-IN" dirty="0" smtClean="0"/>
              <a:t>−</a:t>
            </a:r>
            <a:r>
              <a:rPr lang="pl-PL" dirty="0" smtClean="0"/>
              <a:t>0}</a:t>
            </a:r>
            <a:r>
              <a:rPr lang="en-US" dirty="0" smtClean="0"/>
              <a:t> = </a:t>
            </a:r>
            <a:r>
              <a:rPr lang="pl-PL" dirty="0" smtClean="0"/>
              <a:t>{0</a:t>
            </a:r>
            <a:r>
              <a:rPr lang="pl-PL" dirty="0"/>
              <a:t>, 0</a:t>
            </a:r>
            <a:r>
              <a:rPr lang="pl-PL" dirty="0" smtClean="0"/>
              <a:t>}</a:t>
            </a:r>
            <a:r>
              <a:rPr lang="en-US" dirty="0" smtClean="0"/>
              <a:t> = </a:t>
            </a:r>
            <a:r>
              <a:rPr lang="pl-PL" dirty="0" smtClean="0"/>
              <a:t>{0</a:t>
            </a:r>
            <a:r>
              <a:rPr lang="pl-PL" dirty="0"/>
              <a:t>}.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72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eaLnBrk="1" hangingPunct="1"/>
            <a:r>
              <a:rPr lang="en-IN" dirty="0">
                <a:solidFill>
                  <a:srgbClr val="000000"/>
                </a:solidFill>
                <a:ea typeface="+mn-ea"/>
                <a:cs typeface="+mn-cs"/>
              </a:rPr>
              <a:t>The Language of Sets</a:t>
            </a:r>
            <a:endParaRPr lang="en-US" altLang="en-US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447800"/>
          </a:xfrm>
        </p:spPr>
        <p:txBody>
          <a:bodyPr/>
          <a:lstStyle/>
          <a:p>
            <a:pPr marL="0" indent="0"/>
            <a:r>
              <a:rPr lang="en-IN" dirty="0"/>
              <a:t>Certain sets of numbers are so frequently referred to that they are given special </a:t>
            </a:r>
            <a:r>
              <a:rPr lang="en-IN" dirty="0" smtClean="0"/>
              <a:t>symbolic names</a:t>
            </a:r>
            <a:r>
              <a:rPr lang="en-IN" dirty="0"/>
              <a:t>. These are summarized in the following table.</a:t>
            </a:r>
            <a:endParaRPr lang="en-US" altLang="en-US" dirty="0"/>
          </a:p>
        </p:txBody>
      </p:sp>
      <p:pic>
        <p:nvPicPr>
          <p:cNvPr id="2050" name="Picture 2" descr="A table has two columns, Symbol and Set. The entries in the table are as follows,&#10;Row 1, R, the set of all real numbers&#10;Row 2, Z, the set of all integers&#10;Row 3, Q, The set of all rational numbers, or quotients of integ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4579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1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eaLnBrk="1" hangingPunct="1"/>
            <a:r>
              <a:rPr lang="en-IN" dirty="0">
                <a:solidFill>
                  <a:srgbClr val="000000"/>
                </a:solidFill>
                <a:ea typeface="+mn-ea"/>
                <a:cs typeface="+mn-cs"/>
              </a:rPr>
              <a:t>The Language of Sets</a:t>
            </a:r>
            <a:endParaRPr lang="en-US" altLang="en-US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19200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IN" dirty="0"/>
              <a:t>Addition of a </a:t>
            </a:r>
            <a:r>
              <a:rPr lang="en-IN" dirty="0" smtClean="0"/>
              <a:t>superscript + or </a:t>
            </a:r>
            <a:r>
              <a:rPr lang="en-IN" dirty="0"/>
              <a:t>− </a:t>
            </a:r>
            <a:r>
              <a:rPr lang="en-IN" dirty="0" smtClean="0"/>
              <a:t>or </a:t>
            </a:r>
            <a:r>
              <a:rPr lang="en-IN" dirty="0"/>
              <a:t>the letters </a:t>
            </a:r>
            <a:r>
              <a:rPr lang="en-IN" i="1" dirty="0" err="1" smtClean="0"/>
              <a:t>nonneg</a:t>
            </a:r>
            <a:r>
              <a:rPr lang="en-IN" i="1" dirty="0"/>
              <a:t> </a:t>
            </a:r>
            <a:r>
              <a:rPr lang="en-IN" dirty="0" smtClean="0"/>
              <a:t>indicates </a:t>
            </a:r>
            <a:r>
              <a:rPr lang="en-IN" dirty="0"/>
              <a:t>that only the positive </a:t>
            </a:r>
            <a:r>
              <a:rPr lang="en-IN" dirty="0" smtClean="0"/>
              <a:t>or negative </a:t>
            </a:r>
            <a:r>
              <a:rPr lang="en-IN" dirty="0"/>
              <a:t>or </a:t>
            </a:r>
            <a:r>
              <a:rPr lang="en-IN" dirty="0" smtClean="0"/>
              <a:t>nonnegative elements </a:t>
            </a:r>
            <a:r>
              <a:rPr lang="en-IN" dirty="0"/>
              <a:t>of the set, respectively, are to be included. </a:t>
            </a:r>
            <a:r>
              <a:rPr lang="en-IN" dirty="0" smtClean="0"/>
              <a:t>Thus</a:t>
            </a:r>
            <a:endParaRPr lang="en-US" altLang="en-US" dirty="0"/>
          </a:p>
        </p:txBody>
      </p:sp>
      <p:pic>
        <p:nvPicPr>
          <p:cNvPr id="2051" name="Picture 3" descr="R^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26829"/>
            <a:ext cx="400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551044"/>
            <a:ext cx="8226425" cy="457200"/>
          </a:xfrm>
        </p:spPr>
        <p:txBody>
          <a:bodyPr/>
          <a:lstStyle/>
          <a:p>
            <a:pPr marL="0" indent="0"/>
            <a:r>
              <a:rPr lang="en-IN" dirty="0" smtClean="0"/>
              <a:t>     denotes </a:t>
            </a:r>
            <a:r>
              <a:rPr lang="en-IN" dirty="0"/>
              <a:t>the set of positive real numbers, </a:t>
            </a:r>
            <a:r>
              <a:rPr lang="en-IN" dirty="0" smtClean="0"/>
              <a:t>and</a:t>
            </a:r>
            <a:endParaRPr lang="en-US" altLang="en-US" dirty="0"/>
          </a:p>
        </p:txBody>
      </p:sp>
      <p:pic>
        <p:nvPicPr>
          <p:cNvPr id="2052" name="Picture 4" descr="Z^nonn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943" y="2650641"/>
            <a:ext cx="862013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60375" y="2909248"/>
            <a:ext cx="8226425" cy="2348552"/>
          </a:xfrm>
        </p:spPr>
        <p:txBody>
          <a:bodyPr/>
          <a:lstStyle/>
          <a:p>
            <a:pPr marL="0" indent="0"/>
            <a:r>
              <a:rPr lang="en-IN" dirty="0" smtClean="0"/>
              <a:t>refers </a:t>
            </a:r>
            <a:r>
              <a:rPr lang="en-IN" dirty="0"/>
              <a:t>to the set of </a:t>
            </a:r>
            <a:r>
              <a:rPr lang="en-IN" dirty="0" smtClean="0"/>
              <a:t>nonnegative integers</a:t>
            </a:r>
            <a:r>
              <a:rPr lang="en-IN" dirty="0"/>
              <a:t>: 0, 1, 2, 3, 4, and so forth. </a:t>
            </a:r>
            <a:endParaRPr lang="en-IN" dirty="0" smtClean="0"/>
          </a:p>
          <a:p>
            <a:pPr marL="0" indent="0"/>
            <a:endParaRPr lang="en-US" altLang="en-US" dirty="0"/>
          </a:p>
          <a:p>
            <a:pPr marL="0" indent="0"/>
            <a:r>
              <a:rPr lang="en-IN" dirty="0"/>
              <a:t>Some authors refer to the set of nonnegative integers as the set of </a:t>
            </a:r>
            <a:r>
              <a:rPr lang="en-IN" b="1" dirty="0"/>
              <a:t>natural numbers </a:t>
            </a:r>
            <a:r>
              <a:rPr lang="en-IN" dirty="0"/>
              <a:t>and denote it as </a:t>
            </a:r>
            <a:r>
              <a:rPr lang="en-IN" b="1" dirty="0"/>
              <a:t>N</a:t>
            </a:r>
            <a:r>
              <a:rPr lang="en-IN" dirty="0"/>
              <a:t>.</a:t>
            </a:r>
          </a:p>
          <a:p>
            <a:pPr marL="0" indent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09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7085</TotalTime>
  <Words>1898</Words>
  <Application>Microsoft Office PowerPoint</Application>
  <PresentationFormat>On-screen Show (4:3)</PresentationFormat>
  <Paragraphs>205</Paragraphs>
  <Slides>42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sample</vt:lpstr>
      <vt:lpstr>CHAPTER 1</vt:lpstr>
      <vt:lpstr>1.2</vt:lpstr>
      <vt:lpstr>The Language of Sets</vt:lpstr>
      <vt:lpstr>The Language of Sets</vt:lpstr>
      <vt:lpstr>Example 1.2.1 – Using the Set-Roster Notation</vt:lpstr>
      <vt:lpstr>Example 1.2.1 – Solution</vt:lpstr>
      <vt:lpstr>Example 1.2.1 – Solution</vt:lpstr>
      <vt:lpstr>The Language of Sets</vt:lpstr>
      <vt:lpstr>The Language of Sets</vt:lpstr>
      <vt:lpstr>The Language of Sets</vt:lpstr>
      <vt:lpstr>The Language of Sets</vt:lpstr>
      <vt:lpstr>The Language of Sets</vt:lpstr>
      <vt:lpstr>Example 1.2.2 – Using the Set-Builder Notation</vt:lpstr>
      <vt:lpstr>Example 1.2.2 – Solution</vt:lpstr>
      <vt:lpstr>Subsets</vt:lpstr>
      <vt:lpstr>Subsets</vt:lpstr>
      <vt:lpstr>Subsets</vt:lpstr>
      <vt:lpstr>Example 1.2.3 – Subsets</vt:lpstr>
      <vt:lpstr>Example 1.2.3 – Solution</vt:lpstr>
      <vt:lpstr>Example 1.2.3 – Solution</vt:lpstr>
      <vt:lpstr>Example 1.2.4 – Distinction between ∈ and ⊆</vt:lpstr>
      <vt:lpstr>Example 1.2.4 – Solution</vt:lpstr>
      <vt:lpstr>Example 1.2.4 – Solution</vt:lpstr>
      <vt:lpstr>Cartesian Products</vt:lpstr>
      <vt:lpstr>Cartesian Products</vt:lpstr>
      <vt:lpstr>Example 1.2.5 – Ordered Pairs</vt:lpstr>
      <vt:lpstr>Example 1.2.5 – Solution</vt:lpstr>
      <vt:lpstr>Example 1.2.5 – Solution</vt:lpstr>
      <vt:lpstr>Cartesian Products</vt:lpstr>
      <vt:lpstr>Example 1.2.6 – Ordered n-tuples</vt:lpstr>
      <vt:lpstr>Example 1.2.6 – Solution</vt:lpstr>
      <vt:lpstr>Example 1.2.6 – Solution</vt:lpstr>
      <vt:lpstr>Cartesian Products</vt:lpstr>
      <vt:lpstr>Example 1.2.7 – Cartesian Products</vt:lpstr>
      <vt:lpstr>Example 1.2.7 – Solution</vt:lpstr>
      <vt:lpstr>Example 1.2.7 – Solution</vt:lpstr>
      <vt:lpstr>Example 1.2.7 – Solution</vt:lpstr>
      <vt:lpstr>Example 1.2.7 – Solution</vt:lpstr>
      <vt:lpstr>Example 1.2.7 – Solution</vt:lpstr>
      <vt:lpstr>Cartesian Products</vt:lpstr>
      <vt:lpstr>Example 1.2.8 – Strings</vt:lpstr>
      <vt:lpstr>Example 1.2.8 –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hgarud</cp:lastModifiedBy>
  <cp:revision>2326</cp:revision>
  <dcterms:created xsi:type="dcterms:W3CDTF">2008-12-01T05:36:35Z</dcterms:created>
  <dcterms:modified xsi:type="dcterms:W3CDTF">2019-02-13T12:55:34Z</dcterms:modified>
</cp:coreProperties>
</file>