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6"/>
  </p:notesMasterIdLst>
  <p:handoutMasterIdLst>
    <p:handoutMasterId r:id="rId37"/>
  </p:handoutMasterIdLst>
  <p:sldIdLst>
    <p:sldId id="638" r:id="rId2"/>
    <p:sldId id="630" r:id="rId3"/>
    <p:sldId id="596" r:id="rId4"/>
    <p:sldId id="599" r:id="rId5"/>
    <p:sldId id="602" r:id="rId6"/>
    <p:sldId id="604" r:id="rId7"/>
    <p:sldId id="605" r:id="rId8"/>
    <p:sldId id="606" r:id="rId9"/>
    <p:sldId id="632" r:id="rId10"/>
    <p:sldId id="639" r:id="rId11"/>
    <p:sldId id="600" r:id="rId12"/>
    <p:sldId id="608" r:id="rId13"/>
    <p:sldId id="609" r:id="rId14"/>
    <p:sldId id="640" r:id="rId15"/>
    <p:sldId id="611" r:id="rId16"/>
    <p:sldId id="634" r:id="rId17"/>
    <p:sldId id="613" r:id="rId18"/>
    <p:sldId id="614" r:id="rId19"/>
    <p:sldId id="615" r:id="rId20"/>
    <p:sldId id="616" r:id="rId21"/>
    <p:sldId id="617" r:id="rId22"/>
    <p:sldId id="618" r:id="rId23"/>
    <p:sldId id="635" r:id="rId24"/>
    <p:sldId id="619" r:id="rId25"/>
    <p:sldId id="641" r:id="rId26"/>
    <p:sldId id="621" r:id="rId27"/>
    <p:sldId id="622" r:id="rId28"/>
    <p:sldId id="637" r:id="rId29"/>
    <p:sldId id="623" r:id="rId30"/>
    <p:sldId id="624" r:id="rId31"/>
    <p:sldId id="625" r:id="rId32"/>
    <p:sldId id="626" r:id="rId33"/>
    <p:sldId id="627" r:id="rId34"/>
    <p:sldId id="628" r:id="rId35"/>
  </p:sldIdLst>
  <p:sldSz cx="9144000" cy="6858000" type="screen4x3"/>
  <p:notesSz cx="6858000" cy="9144000"/>
  <p:custDataLst>
    <p:tags r:id="rId38"/>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912">
          <p15:clr>
            <a:srgbClr val="A4A3A4"/>
          </p15:clr>
        </p15:guide>
        <p15:guide id="2" pos="768">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EF"/>
    <a:srgbClr val="3FCDFF"/>
    <a:srgbClr val="008EC0"/>
    <a:srgbClr val="A62B4D"/>
    <a:srgbClr val="00707E"/>
    <a:srgbClr val="93278F"/>
    <a:srgbClr val="20409A"/>
    <a:srgbClr val="0084B6"/>
    <a:srgbClr val="174788"/>
    <a:srgbClr val="2269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0588" autoAdjust="0"/>
    <p:restoredTop sz="94494" autoAdjust="0"/>
  </p:normalViewPr>
  <p:slideViewPr>
    <p:cSldViewPr>
      <p:cViewPr>
        <p:scale>
          <a:sx n="60" d="100"/>
          <a:sy n="60" d="100"/>
        </p:scale>
        <p:origin x="-888" y="-300"/>
      </p:cViewPr>
      <p:guideLst>
        <p:guide orient="horz" pos="912"/>
        <p:guide pos="768"/>
      </p:guideLst>
    </p:cSldViewPr>
  </p:slideViewPr>
  <p:outlineViewPr>
    <p:cViewPr>
      <p:scale>
        <a:sx n="33" d="100"/>
        <a:sy n="33" d="100"/>
      </p:scale>
      <p:origin x="0" y="-3414"/>
    </p:cViewPr>
  </p:outlineViewPr>
  <p:notesTextViewPr>
    <p:cViewPr>
      <p:scale>
        <a:sx n="100" d="100"/>
        <a:sy n="100" d="100"/>
      </p:scale>
      <p:origin x="0" y="0"/>
    </p:cViewPr>
  </p:notesTextViewPr>
  <p:notesViewPr>
    <p:cSldViewPr>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5169D7-30F9-42E6-9952-4309237F31D9}" type="datetimeFigureOut">
              <a:rPr lang="en-IN" smtClean="0"/>
              <a:t>13-02-2019</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7703B0-1DEE-4BA8-8AFE-52552D0DD6B2}" type="slidenum">
              <a:rPr lang="en-IN" smtClean="0"/>
              <a:t>‹#›</a:t>
            </a:fld>
            <a:endParaRPr lang="en-IN"/>
          </a:p>
        </p:txBody>
      </p:sp>
    </p:spTree>
    <p:extLst>
      <p:ext uri="{BB962C8B-B14F-4D97-AF65-F5344CB8AC3E}">
        <p14:creationId xmlns:p14="http://schemas.microsoft.com/office/powerpoint/2010/main" val="14569241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399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99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399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0DB145F-E5FC-4D0D-91C6-32716D25EAF7}" type="slidenum">
              <a:rPr lang="en-US" altLang="en-US"/>
              <a:pPr/>
              <a:t>‹#›</a:t>
            </a:fld>
            <a:endParaRPr lang="en-US" altLang="en-US"/>
          </a:p>
        </p:txBody>
      </p:sp>
    </p:spTree>
    <p:extLst>
      <p:ext uri="{BB962C8B-B14F-4D97-AF65-F5344CB8AC3E}">
        <p14:creationId xmlns:p14="http://schemas.microsoft.com/office/powerpoint/2010/main" val="20470599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a:t>
            </a:fld>
            <a:endParaRPr lang="en-US" altLang="en-US" dirty="0"/>
          </a:p>
        </p:txBody>
      </p:sp>
    </p:spTree>
    <p:extLst>
      <p:ext uri="{BB962C8B-B14F-4D97-AF65-F5344CB8AC3E}">
        <p14:creationId xmlns:p14="http://schemas.microsoft.com/office/powerpoint/2010/main" val="15210391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12</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13</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15</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16</a:t>
            </a:fld>
            <a:endParaRPr lang="en-US" altLang="en-US" dirty="0"/>
          </a:p>
        </p:txBody>
      </p:sp>
    </p:spTree>
    <p:extLst>
      <p:ext uri="{BB962C8B-B14F-4D97-AF65-F5344CB8AC3E}">
        <p14:creationId xmlns:p14="http://schemas.microsoft.com/office/powerpoint/2010/main" val="2822592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17</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18</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19</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20</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21</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22</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23</a:t>
            </a:fld>
            <a:endParaRPr lang="en-US" altLang="en-US" dirty="0"/>
          </a:p>
        </p:txBody>
      </p:sp>
    </p:spTree>
    <p:extLst>
      <p:ext uri="{BB962C8B-B14F-4D97-AF65-F5344CB8AC3E}">
        <p14:creationId xmlns:p14="http://schemas.microsoft.com/office/powerpoint/2010/main" val="3047266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24</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26</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27</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28</a:t>
            </a:fld>
            <a:endParaRPr lang="en-US" altLang="en-US" dirty="0"/>
          </a:p>
        </p:txBody>
      </p:sp>
    </p:spTree>
    <p:extLst>
      <p:ext uri="{BB962C8B-B14F-4D97-AF65-F5344CB8AC3E}">
        <p14:creationId xmlns:p14="http://schemas.microsoft.com/office/powerpoint/2010/main" val="38774062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29</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30</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31</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32</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33</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34</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7</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8</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9</a:t>
            </a:fld>
            <a:endParaRPr lang="en-US" altLang="en-US" dirty="0"/>
          </a:p>
        </p:txBody>
      </p:sp>
    </p:spTree>
    <p:extLst>
      <p:ext uri="{BB962C8B-B14F-4D97-AF65-F5344CB8AC3E}">
        <p14:creationId xmlns:p14="http://schemas.microsoft.com/office/powerpoint/2010/main" val="1174890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11</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2A17A8-E0C0-4ADB-8B7E-ED53CF178B7A}" type="slidenum">
              <a:rPr lang="en-US" altLang="en-US"/>
              <a:pPr/>
              <a:t>‹#›</a:t>
            </a:fld>
            <a:endParaRPr lang="en-US" altLang="en-US"/>
          </a:p>
        </p:txBody>
      </p:sp>
    </p:spTree>
    <p:extLst>
      <p:ext uri="{BB962C8B-B14F-4D97-AF65-F5344CB8AC3E}">
        <p14:creationId xmlns:p14="http://schemas.microsoft.com/office/powerpoint/2010/main" val="9178918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endParaRPr lang="en-US"/>
          </a:p>
        </p:txBody>
      </p:sp>
      <p:sp>
        <p:nvSpPr>
          <p:cNvPr id="3" name="Rectangle 4"/>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2D5BDD4A-4EFC-4781-8C0D-F8A840611287}" type="slidenum">
              <a:rPr lang="en-US" altLang="en-US"/>
              <a:pPr/>
              <a:t>‹#›</a:t>
            </a:fld>
            <a:endParaRPr lang="en-US" altLang="en-US"/>
          </a:p>
        </p:txBody>
      </p:sp>
    </p:spTree>
    <p:extLst>
      <p:ext uri="{BB962C8B-B14F-4D97-AF65-F5344CB8AC3E}">
        <p14:creationId xmlns:p14="http://schemas.microsoft.com/office/powerpoint/2010/main" val="241635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D57D291-A0CF-4AA7-B750-3CA2B1EDDB72}" type="slidenum">
              <a:rPr lang="en-US" altLang="en-US"/>
              <a:pPr/>
              <a:t>‹#›</a:t>
            </a:fld>
            <a:endParaRPr lang="en-US" altLang="en-US"/>
          </a:p>
        </p:txBody>
      </p:sp>
    </p:spTree>
    <p:extLst>
      <p:ext uri="{BB962C8B-B14F-4D97-AF65-F5344CB8AC3E}">
        <p14:creationId xmlns:p14="http://schemas.microsoft.com/office/powerpoint/2010/main" val="189992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7CE24FC-BE95-49D2-9D02-06ACC705CA84}" type="slidenum">
              <a:rPr lang="en-US" altLang="en-US"/>
              <a:pPr/>
              <a:t>‹#›</a:t>
            </a:fld>
            <a:endParaRPr lang="en-US" altLang="en-US"/>
          </a:p>
        </p:txBody>
      </p:sp>
    </p:spTree>
    <p:extLst>
      <p:ext uri="{BB962C8B-B14F-4D97-AF65-F5344CB8AC3E}">
        <p14:creationId xmlns:p14="http://schemas.microsoft.com/office/powerpoint/2010/main" val="4136814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D976936-66BF-481E-AA0F-1CF0A1199EAF}" type="slidenum">
              <a:rPr lang="en-US" altLang="en-US"/>
              <a:pPr/>
              <a:t>‹#›</a:t>
            </a:fld>
            <a:endParaRPr lang="en-US" altLang="en-US"/>
          </a:p>
        </p:txBody>
      </p:sp>
    </p:spTree>
    <p:extLst>
      <p:ext uri="{BB962C8B-B14F-4D97-AF65-F5344CB8AC3E}">
        <p14:creationId xmlns:p14="http://schemas.microsoft.com/office/powerpoint/2010/main" val="664880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4775"/>
            <a:ext cx="2057400" cy="6521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04775"/>
            <a:ext cx="6021387" cy="652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F17A1A7-1A87-4750-A547-A06BA5B38095}" type="slidenum">
              <a:rPr lang="en-US" altLang="en-US"/>
              <a:pPr/>
              <a:t>‹#›</a:t>
            </a:fld>
            <a:endParaRPr lang="en-US" altLang="en-US"/>
          </a:p>
        </p:txBody>
      </p:sp>
    </p:spTree>
    <p:extLst>
      <p:ext uri="{BB962C8B-B14F-4D97-AF65-F5344CB8AC3E}">
        <p14:creationId xmlns:p14="http://schemas.microsoft.com/office/powerpoint/2010/main" val="1632334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5613" y="104775"/>
            <a:ext cx="8231187" cy="6521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p>
        </p:txBody>
      </p:sp>
      <p:sp>
        <p:nvSpPr>
          <p:cNvPr id="4" name="Rectangle 4"/>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6D90C38-DB98-4955-A86E-25645FD903CD}" type="slidenum">
              <a:rPr lang="en-US" altLang="en-US"/>
              <a:pPr/>
              <a:t>‹#›</a:t>
            </a:fld>
            <a:endParaRPr lang="en-US" altLang="en-US"/>
          </a:p>
        </p:txBody>
      </p:sp>
    </p:spTree>
    <p:extLst>
      <p:ext uri="{BB962C8B-B14F-4D97-AF65-F5344CB8AC3E}">
        <p14:creationId xmlns:p14="http://schemas.microsoft.com/office/powerpoint/2010/main" val="1169763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_Accessible_Content">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26425" cy="1143000"/>
          </a:xfrm>
        </p:spPr>
        <p:txBody>
          <a:bodyPr/>
          <a:lstStyle>
            <a:lvl1pPr>
              <a:defRPr>
                <a:solidFill>
                  <a:schemeClr val="tx1"/>
                </a:solidFill>
              </a:defRPr>
            </a:lvl1pPr>
          </a:lstStyle>
          <a:p>
            <a:r>
              <a:rPr lang="en-US" dirty="0" smtClean="0"/>
              <a:t>Click to edit Master title style</a:t>
            </a:r>
            <a:endParaRPr lang="en-IN"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46304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6"/>
          <p:cNvSpPr>
            <a:spLocks noGrp="1"/>
          </p:cNvSpPr>
          <p:nvPr>
            <p:ph sz="quarter" idx="14"/>
          </p:nvPr>
        </p:nvSpPr>
        <p:spPr>
          <a:xfrm>
            <a:off x="457200" y="2514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6"/>
          <p:cNvSpPr>
            <a:spLocks noGrp="1"/>
          </p:cNvSpPr>
          <p:nvPr>
            <p:ph sz="quarter" idx="15"/>
          </p:nvPr>
        </p:nvSpPr>
        <p:spPr>
          <a:xfrm>
            <a:off x="457200" y="3657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0" name="Content Placeholder 6"/>
          <p:cNvSpPr>
            <a:spLocks noGrp="1"/>
          </p:cNvSpPr>
          <p:nvPr>
            <p:ph sz="quarter" idx="16"/>
          </p:nvPr>
        </p:nvSpPr>
        <p:spPr>
          <a:xfrm>
            <a:off x="457200" y="4800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6"/>
          <p:cNvSpPr>
            <a:spLocks noGrp="1"/>
          </p:cNvSpPr>
          <p:nvPr>
            <p:ph sz="quarter" idx="17"/>
          </p:nvPr>
        </p:nvSpPr>
        <p:spPr>
          <a:xfrm>
            <a:off x="3810000" y="582771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2" name="Content Placeholder 6"/>
          <p:cNvSpPr>
            <a:spLocks noGrp="1"/>
          </p:cNvSpPr>
          <p:nvPr>
            <p:ph sz="quarter" idx="18"/>
          </p:nvPr>
        </p:nvSpPr>
        <p:spPr>
          <a:xfrm>
            <a:off x="4313583" y="5831094"/>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3" name="Content Placeholder 6"/>
          <p:cNvSpPr>
            <a:spLocks noGrp="1"/>
          </p:cNvSpPr>
          <p:nvPr>
            <p:ph sz="quarter" idx="19"/>
          </p:nvPr>
        </p:nvSpPr>
        <p:spPr>
          <a:xfrm>
            <a:off x="4800600" y="586740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4" name="Content Placeholder 6"/>
          <p:cNvSpPr>
            <a:spLocks noGrp="1"/>
          </p:cNvSpPr>
          <p:nvPr>
            <p:ph sz="quarter" idx="20"/>
          </p:nvPr>
        </p:nvSpPr>
        <p:spPr>
          <a:xfrm>
            <a:off x="5304183" y="587078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5" name="Content Placeholder 6"/>
          <p:cNvSpPr>
            <a:spLocks noGrp="1"/>
          </p:cNvSpPr>
          <p:nvPr>
            <p:ph sz="quarter" idx="21"/>
          </p:nvPr>
        </p:nvSpPr>
        <p:spPr>
          <a:xfrm>
            <a:off x="5287616" y="582433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6" name="Content Placeholder 6"/>
          <p:cNvSpPr>
            <a:spLocks noGrp="1"/>
          </p:cNvSpPr>
          <p:nvPr>
            <p:ph sz="quarter" idx="22"/>
          </p:nvPr>
        </p:nvSpPr>
        <p:spPr>
          <a:xfrm>
            <a:off x="5791199" y="582771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7" name="Content Placeholder 6"/>
          <p:cNvSpPr>
            <a:spLocks noGrp="1"/>
          </p:cNvSpPr>
          <p:nvPr>
            <p:ph sz="quarter" idx="23"/>
          </p:nvPr>
        </p:nvSpPr>
        <p:spPr>
          <a:xfrm>
            <a:off x="6278216" y="5864018"/>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8" name="Content Placeholder 6"/>
          <p:cNvSpPr>
            <a:spLocks noGrp="1"/>
          </p:cNvSpPr>
          <p:nvPr>
            <p:ph sz="quarter" idx="24"/>
          </p:nvPr>
        </p:nvSpPr>
        <p:spPr>
          <a:xfrm>
            <a:off x="6781799" y="586740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7806999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ccessible_Section_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463040"/>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8" name="Content Placeholder 6"/>
          <p:cNvSpPr>
            <a:spLocks noGrp="1"/>
          </p:cNvSpPr>
          <p:nvPr>
            <p:ph sz="quarter" idx="14"/>
          </p:nvPr>
        </p:nvSpPr>
        <p:spPr>
          <a:xfrm>
            <a:off x="371061" y="2389187"/>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9" name="Content Placeholder 6"/>
          <p:cNvSpPr>
            <a:spLocks noGrp="1"/>
          </p:cNvSpPr>
          <p:nvPr>
            <p:ph sz="quarter" idx="15"/>
          </p:nvPr>
        </p:nvSpPr>
        <p:spPr>
          <a:xfrm>
            <a:off x="228600" y="3399010"/>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 name="Content Placeholder 6"/>
          <p:cNvSpPr>
            <a:spLocks noGrp="1"/>
          </p:cNvSpPr>
          <p:nvPr>
            <p:ph sz="quarter" idx="16"/>
          </p:nvPr>
        </p:nvSpPr>
        <p:spPr>
          <a:xfrm>
            <a:off x="371061" y="4488829"/>
            <a:ext cx="8226425" cy="838200"/>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8324045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ccessible_Title_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524000"/>
            <a:ext cx="3048000" cy="68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4"/>
          </p:nvPr>
        </p:nvSpPr>
        <p:spPr>
          <a:xfrm>
            <a:off x="3962400" y="1524000"/>
            <a:ext cx="45720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1" name="Content Placeholder 10"/>
          <p:cNvSpPr>
            <a:spLocks noGrp="1"/>
          </p:cNvSpPr>
          <p:nvPr>
            <p:ph sz="quarter" idx="15"/>
          </p:nvPr>
        </p:nvSpPr>
        <p:spPr>
          <a:xfrm>
            <a:off x="2286000" y="5562600"/>
            <a:ext cx="5257800" cy="45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0490636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26425"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AC5F048-990D-4618-9432-82758FF4BBA2}" type="slidenum">
              <a:rPr lang="en-US" altLang="en-US"/>
              <a:pPr/>
              <a:t>‹#›</a:t>
            </a:fld>
            <a:endParaRPr lang="en-US" altLang="en-US"/>
          </a:p>
        </p:txBody>
      </p:sp>
    </p:spTree>
    <p:extLst>
      <p:ext uri="{BB962C8B-B14F-4D97-AF65-F5344CB8AC3E}">
        <p14:creationId xmlns:p14="http://schemas.microsoft.com/office/powerpoint/2010/main" val="7112728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732B7A3-5784-49B5-AFBA-13208B39DA62}" type="slidenum">
              <a:rPr lang="en-US" altLang="en-US"/>
              <a:pPr/>
              <a:t>‹#›</a:t>
            </a:fld>
            <a:endParaRPr lang="en-US" altLang="en-US"/>
          </a:p>
        </p:txBody>
      </p:sp>
    </p:spTree>
    <p:extLst>
      <p:ext uri="{BB962C8B-B14F-4D97-AF65-F5344CB8AC3E}">
        <p14:creationId xmlns:p14="http://schemas.microsoft.com/office/powerpoint/2010/main" val="4101192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0013"/>
            <a:ext cx="4038600"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0013"/>
            <a:ext cx="4038600"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C14418E-7AAC-42C5-84FD-636C701C7FD4}" type="slidenum">
              <a:rPr lang="en-US" altLang="en-US"/>
              <a:pPr/>
              <a:t>‹#›</a:t>
            </a:fld>
            <a:endParaRPr lang="en-US" altLang="en-US"/>
          </a:p>
        </p:txBody>
      </p:sp>
    </p:spTree>
    <p:extLst>
      <p:ext uri="{BB962C8B-B14F-4D97-AF65-F5344CB8AC3E}">
        <p14:creationId xmlns:p14="http://schemas.microsoft.com/office/powerpoint/2010/main" val="211634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sz="half" idx="10"/>
          </p:nvPr>
        </p:nvSpPr>
        <p:spPr>
          <a:ln/>
        </p:spPr>
        <p:txBody>
          <a:bodyPr/>
          <a:lstStyle>
            <a:lvl1pPr>
              <a:defRPr/>
            </a:lvl1pPr>
          </a:lstStyle>
          <a:p>
            <a:pPr>
              <a:defRPr/>
            </a:pPr>
            <a:endParaRPr lang="en-US"/>
          </a:p>
        </p:txBody>
      </p:sp>
      <p:sp>
        <p:nvSpPr>
          <p:cNvPr id="8" name="Rectangle 4"/>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E6CAED62-D7B6-4AD6-9B5A-E5F90172481A}" type="slidenum">
              <a:rPr lang="en-US" altLang="en-US"/>
              <a:pPr/>
              <a:t>‹#›</a:t>
            </a:fld>
            <a:endParaRPr lang="en-US" altLang="en-US"/>
          </a:p>
        </p:txBody>
      </p:sp>
    </p:spTree>
    <p:extLst>
      <p:ext uri="{BB962C8B-B14F-4D97-AF65-F5344CB8AC3E}">
        <p14:creationId xmlns:p14="http://schemas.microsoft.com/office/powerpoint/2010/main" val="189454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p>
        </p:txBody>
      </p:sp>
      <p:sp>
        <p:nvSpPr>
          <p:cNvPr id="4" name="Rectangle 4"/>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67E2165-ACBC-420A-973E-CFBE1C523734}" type="slidenum">
              <a:rPr lang="en-US" altLang="en-US"/>
              <a:pPr/>
              <a:t>‹#›</a:t>
            </a:fld>
            <a:endParaRPr lang="en-US" altLang="en-US"/>
          </a:p>
        </p:txBody>
      </p:sp>
    </p:spTree>
    <p:extLst>
      <p:ext uri="{BB962C8B-B14F-4D97-AF65-F5344CB8AC3E}">
        <p14:creationId xmlns:p14="http://schemas.microsoft.com/office/powerpoint/2010/main" val="28731654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457200" y="1463040"/>
            <a:ext cx="8229600"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p:txBody>
      </p:sp>
      <p:sp>
        <p:nvSpPr>
          <p:cNvPr id="108547" name="Rectangle 3"/>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a:defRPr/>
            </a:pPr>
            <a:endParaRPr lang="en-US"/>
          </a:p>
        </p:txBody>
      </p:sp>
      <p:sp>
        <p:nvSpPr>
          <p:cNvPr id="108548" name="Rectangle 4"/>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a:defRPr/>
            </a:pPr>
            <a:endParaRPr lang="en-US"/>
          </a:p>
        </p:txBody>
      </p:sp>
      <p:sp>
        <p:nvSpPr>
          <p:cNvPr id="1085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4DB9EF2-1910-4E3A-A13D-D94C13F19596}" type="slidenum">
              <a:rPr lang="en-US" altLang="en-US"/>
              <a:pPr/>
              <a:t>‹#›</a:t>
            </a:fld>
            <a:endParaRPr lang="en-US" altLang="en-US"/>
          </a:p>
        </p:txBody>
      </p:sp>
      <p:sp>
        <p:nvSpPr>
          <p:cNvPr id="1030" name="Text Box 7"/>
          <p:cNvSpPr txBox="1">
            <a:spLocks noChangeArrowheads="1"/>
          </p:cNvSpPr>
          <p:nvPr/>
        </p:nvSpPr>
        <p:spPr bwMode="auto">
          <a:xfrm>
            <a:off x="849630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pPr eaLnBrk="1" hangingPunct="1">
                <a:spcBef>
                  <a:spcPct val="50000"/>
                </a:spcBef>
              </a:pPr>
              <a:t>‹#›</a:t>
            </a:fld>
            <a:endParaRPr lang="en-US" altLang="en-US"/>
          </a:p>
        </p:txBody>
      </p:sp>
      <p:sp>
        <p:nvSpPr>
          <p:cNvPr id="1031" name="Rectangle 5"/>
          <p:cNvSpPr>
            <a:spLocks noGrp="1" noChangeArrowheads="1"/>
          </p:cNvSpPr>
          <p:nvPr>
            <p:ph type="title"/>
          </p:nvPr>
        </p:nvSpPr>
        <p:spPr bwMode="auto">
          <a:xfrm>
            <a:off x="381000" y="104775"/>
            <a:ext cx="82264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pic>
        <p:nvPicPr>
          <p:cNvPr id="3074" name="Picture 2" descr="D:\New folder\PPT\Images\Template\Epp Discrete Math 5e\3_3.jp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28600" y="457200"/>
            <a:ext cx="8686800" cy="6858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64" r:id="rId2"/>
    <p:sldLayoutId id="2147483663" r:id="rId3"/>
    <p:sldLayoutId id="2147483662"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iming>
    <p:tnLst>
      <p:par>
        <p:cTn id="1" dur="indefinite" restart="never" nodeType="tmRoot"/>
      </p:par>
    </p:tnLst>
  </p:timing>
  <p:txStyles>
    <p:titleStyle>
      <a:lvl1pPr algn="l" rtl="0" eaLnBrk="0" fontAlgn="base" hangingPunct="0">
        <a:spcBef>
          <a:spcPct val="0"/>
        </a:spcBef>
        <a:spcAft>
          <a:spcPct val="0"/>
        </a:spcAft>
        <a:defRPr sz="4000">
          <a:solidFill>
            <a:schemeClr val="bg1"/>
          </a:solidFill>
          <a:latin typeface="+mj-lt"/>
          <a:ea typeface="+mj-ea"/>
          <a:cs typeface="+mj-cs"/>
        </a:defRPr>
      </a:lvl1pPr>
      <a:lvl2pPr algn="l" rtl="0" eaLnBrk="0" fontAlgn="base" hangingPunct="0">
        <a:spcBef>
          <a:spcPct val="0"/>
        </a:spcBef>
        <a:spcAft>
          <a:spcPct val="0"/>
        </a:spcAft>
        <a:defRPr sz="4000">
          <a:solidFill>
            <a:schemeClr val="bg1"/>
          </a:solidFill>
          <a:latin typeface="Arial" pitchFamily="34" charset="0"/>
        </a:defRPr>
      </a:lvl2pPr>
      <a:lvl3pPr algn="l" rtl="0" eaLnBrk="0" fontAlgn="base" hangingPunct="0">
        <a:spcBef>
          <a:spcPct val="0"/>
        </a:spcBef>
        <a:spcAft>
          <a:spcPct val="0"/>
        </a:spcAft>
        <a:defRPr sz="4000">
          <a:solidFill>
            <a:schemeClr val="bg1"/>
          </a:solidFill>
          <a:latin typeface="Arial" pitchFamily="34" charset="0"/>
        </a:defRPr>
      </a:lvl3pPr>
      <a:lvl4pPr algn="l" rtl="0" eaLnBrk="0" fontAlgn="base" hangingPunct="0">
        <a:spcBef>
          <a:spcPct val="0"/>
        </a:spcBef>
        <a:spcAft>
          <a:spcPct val="0"/>
        </a:spcAft>
        <a:defRPr sz="4000">
          <a:solidFill>
            <a:schemeClr val="bg1"/>
          </a:solidFill>
          <a:latin typeface="Arial" pitchFamily="34" charset="0"/>
        </a:defRPr>
      </a:lvl4pPr>
      <a:lvl5pPr algn="l" rtl="0" eaLnBrk="0" fontAlgn="base" hangingPunct="0">
        <a:spcBef>
          <a:spcPct val="0"/>
        </a:spcBef>
        <a:spcAft>
          <a:spcPct val="0"/>
        </a:spcAft>
        <a:defRPr sz="4000">
          <a:solidFill>
            <a:schemeClr val="bg1"/>
          </a:solidFill>
          <a:latin typeface="Arial" pitchFamily="34" charset="0"/>
        </a:defRPr>
      </a:lvl5pPr>
      <a:lvl6pPr marL="457200" algn="l" rtl="0" fontAlgn="base">
        <a:spcBef>
          <a:spcPct val="0"/>
        </a:spcBef>
        <a:spcAft>
          <a:spcPct val="0"/>
        </a:spcAft>
        <a:defRPr sz="4000">
          <a:solidFill>
            <a:schemeClr val="bg1"/>
          </a:solidFill>
          <a:latin typeface="Arial" pitchFamily="34" charset="0"/>
        </a:defRPr>
      </a:lvl6pPr>
      <a:lvl7pPr marL="914400" algn="l" rtl="0" fontAlgn="base">
        <a:spcBef>
          <a:spcPct val="0"/>
        </a:spcBef>
        <a:spcAft>
          <a:spcPct val="0"/>
        </a:spcAft>
        <a:defRPr sz="4000">
          <a:solidFill>
            <a:schemeClr val="bg1"/>
          </a:solidFill>
          <a:latin typeface="Arial" pitchFamily="34" charset="0"/>
        </a:defRPr>
      </a:lvl7pPr>
      <a:lvl8pPr marL="1371600" algn="l" rtl="0" fontAlgn="base">
        <a:spcBef>
          <a:spcPct val="0"/>
        </a:spcBef>
        <a:spcAft>
          <a:spcPct val="0"/>
        </a:spcAft>
        <a:defRPr sz="4000">
          <a:solidFill>
            <a:schemeClr val="bg1"/>
          </a:solidFill>
          <a:latin typeface="Arial" pitchFamily="34" charset="0"/>
        </a:defRPr>
      </a:lvl8pPr>
      <a:lvl9pPr marL="1828800" algn="l" rtl="0" fontAlgn="base">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17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228600" y="1344168"/>
            <a:ext cx="7772400" cy="914400"/>
          </a:xfrm>
        </p:spPr>
        <p:txBody>
          <a:bodyPr/>
          <a:lstStyle/>
          <a:p>
            <a:r>
              <a:rPr lang="en-US" sz="3200" dirty="0">
                <a:solidFill>
                  <a:schemeClr val="tx1"/>
                </a:solidFill>
                <a:latin typeface="Arial" panose="020B0604020202020204" pitchFamily="34" charset="0"/>
              </a:rPr>
              <a:t>CHAPTER </a:t>
            </a:r>
            <a:r>
              <a:rPr lang="en-US" dirty="0" smtClean="0">
                <a:solidFill>
                  <a:schemeClr val="tx1"/>
                </a:solidFill>
                <a:latin typeface="Arial" panose="020B0604020202020204" pitchFamily="34" charset="0"/>
              </a:rPr>
              <a:t>1</a:t>
            </a:r>
            <a:endParaRPr lang="en-IN" dirty="0"/>
          </a:p>
        </p:txBody>
      </p:sp>
      <p:sp>
        <p:nvSpPr>
          <p:cNvPr id="6" name="Content Placeholder 3"/>
          <p:cNvSpPr txBox="1">
            <a:spLocks/>
          </p:cNvSpPr>
          <p:nvPr/>
        </p:nvSpPr>
        <p:spPr>
          <a:xfrm>
            <a:off x="304800" y="2770496"/>
            <a:ext cx="8610600" cy="148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eaLnBrk="1" hangingPunct="1">
              <a:spcBef>
                <a:spcPct val="50000"/>
              </a:spcBef>
            </a:pPr>
            <a:r>
              <a:rPr lang="en-IN" altLang="en-US" sz="4500" b="1" dirty="0" smtClean="0"/>
              <a:t>SPEAKING MATHEMATICALLY</a:t>
            </a:r>
            <a:endParaRPr lang="en-US" altLang="en-US" sz="4500" b="1" dirty="0"/>
          </a:p>
        </p:txBody>
      </p:sp>
      <p:sp>
        <p:nvSpPr>
          <p:cNvPr id="8" name="Content Placeholder 4"/>
          <p:cNvSpPr txBox="1">
            <a:spLocks/>
          </p:cNvSpPr>
          <p:nvPr/>
        </p:nvSpPr>
        <p:spPr>
          <a:xfrm>
            <a:off x="1905000" y="6300216"/>
            <a:ext cx="5943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a:spcBef>
                <a:spcPct val="50000"/>
              </a:spcBef>
            </a:pPr>
            <a:r>
              <a:rPr lang="en-US" altLang="en-US" sz="1400" kern="1200" dirty="0" smtClean="0">
                <a:latin typeface="Arial" panose="020B0604020202020204" pitchFamily="34" charset="0"/>
              </a:rPr>
              <a:t>Copyright © Cengage Learning. All rights reserved. </a:t>
            </a:r>
            <a:endParaRPr lang="en-US" altLang="en-US" sz="1400" kern="1200" dirty="0">
              <a:latin typeface="Arial" panose="020B0604020202020204" pitchFamily="34" charset="0"/>
            </a:endParaRPr>
          </a:p>
        </p:txBody>
      </p:sp>
    </p:spTree>
    <p:extLst>
      <p:ext uri="{BB962C8B-B14F-4D97-AF65-F5344CB8AC3E}">
        <p14:creationId xmlns:p14="http://schemas.microsoft.com/office/powerpoint/2010/main" val="1976425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Arrow Diagram of a Relation</a:t>
            </a:r>
          </a:p>
        </p:txBody>
      </p:sp>
    </p:spTree>
    <p:extLst>
      <p:ext uri="{BB962C8B-B14F-4D97-AF65-F5344CB8AC3E}">
        <p14:creationId xmlns:p14="http://schemas.microsoft.com/office/powerpoint/2010/main" val="1510297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Arrow Diagram of a </a:t>
            </a:r>
            <a:r>
              <a:rPr lang="en-IN" altLang="en-US" dirty="0" smtClean="0"/>
              <a:t>Relation </a:t>
            </a:r>
            <a:endParaRPr lang="en-IN" altLang="en-US" dirty="0"/>
          </a:p>
        </p:txBody>
      </p:sp>
      <p:sp>
        <p:nvSpPr>
          <p:cNvPr id="3" name="Content Placeholder 2"/>
          <p:cNvSpPr>
            <a:spLocks noGrp="1"/>
          </p:cNvSpPr>
          <p:nvPr>
            <p:ph sz="quarter" idx="13"/>
          </p:nvPr>
        </p:nvSpPr>
        <p:spPr>
          <a:xfrm>
            <a:off x="457200" y="1447800"/>
            <a:ext cx="8226425" cy="4267200"/>
          </a:xfrm>
        </p:spPr>
        <p:txBody>
          <a:bodyPr/>
          <a:lstStyle/>
          <a:p>
            <a:pPr marL="0" indent="0"/>
            <a:r>
              <a:rPr lang="en-IN" dirty="0"/>
              <a:t>Suppose </a:t>
            </a:r>
            <a:r>
              <a:rPr lang="en-IN" i="1" dirty="0"/>
              <a:t>R </a:t>
            </a:r>
            <a:r>
              <a:rPr lang="en-IN" dirty="0"/>
              <a:t>is a relation from a set </a:t>
            </a:r>
            <a:r>
              <a:rPr lang="en-IN" i="1" dirty="0"/>
              <a:t>A </a:t>
            </a:r>
            <a:r>
              <a:rPr lang="en-IN" dirty="0"/>
              <a:t>to a set </a:t>
            </a:r>
            <a:r>
              <a:rPr lang="en-IN" i="1" dirty="0"/>
              <a:t>B</a:t>
            </a:r>
            <a:r>
              <a:rPr lang="en-IN" dirty="0"/>
              <a:t>. The </a:t>
            </a:r>
            <a:r>
              <a:rPr lang="en-IN" b="1" dirty="0" smtClean="0"/>
              <a:t>arrow diagram </a:t>
            </a:r>
            <a:r>
              <a:rPr lang="en-IN" b="1" dirty="0"/>
              <a:t>for </a:t>
            </a:r>
            <a:r>
              <a:rPr lang="en-IN" b="1" i="1" dirty="0"/>
              <a:t>R </a:t>
            </a:r>
            <a:r>
              <a:rPr lang="en-IN" dirty="0"/>
              <a:t>is obtained </a:t>
            </a:r>
            <a:r>
              <a:rPr lang="en-IN" dirty="0" smtClean="0"/>
              <a:t>as follows:</a:t>
            </a:r>
          </a:p>
          <a:p>
            <a:pPr marL="0" indent="0"/>
            <a:endParaRPr lang="en-IN" sz="1200" dirty="0"/>
          </a:p>
          <a:p>
            <a:pPr marL="341313" indent="-341313"/>
            <a:r>
              <a:rPr lang="en-IN" dirty="0" smtClean="0"/>
              <a:t>1. Represent </a:t>
            </a:r>
            <a:r>
              <a:rPr lang="en-IN" dirty="0"/>
              <a:t>the elements of </a:t>
            </a:r>
            <a:r>
              <a:rPr lang="en-IN" i="1" dirty="0"/>
              <a:t>A </a:t>
            </a:r>
            <a:r>
              <a:rPr lang="en-IN" dirty="0"/>
              <a:t>as points in one region </a:t>
            </a:r>
            <a:r>
              <a:rPr lang="en-IN" dirty="0" smtClean="0"/>
              <a:t>and the </a:t>
            </a:r>
            <a:r>
              <a:rPr lang="en-IN" dirty="0"/>
              <a:t>elements of </a:t>
            </a:r>
            <a:r>
              <a:rPr lang="en-IN" i="1" dirty="0"/>
              <a:t>B </a:t>
            </a:r>
            <a:r>
              <a:rPr lang="en-IN" dirty="0"/>
              <a:t>as points </a:t>
            </a:r>
            <a:r>
              <a:rPr lang="en-IN" dirty="0" smtClean="0"/>
              <a:t>in another region.</a:t>
            </a:r>
          </a:p>
          <a:p>
            <a:pPr marL="341313" indent="-341313">
              <a:buAutoNum type="arabicPeriod"/>
            </a:pPr>
            <a:endParaRPr lang="en-IN" sz="800" dirty="0" smtClean="0"/>
          </a:p>
          <a:p>
            <a:pPr marL="341313" indent="-341313"/>
            <a:r>
              <a:rPr lang="en-IN" dirty="0" smtClean="0"/>
              <a:t>2. For </a:t>
            </a:r>
            <a:r>
              <a:rPr lang="en-IN" dirty="0"/>
              <a:t>each </a:t>
            </a:r>
            <a:r>
              <a:rPr lang="en-IN" i="1" dirty="0"/>
              <a:t>x </a:t>
            </a:r>
            <a:r>
              <a:rPr lang="en-IN" dirty="0"/>
              <a:t>in </a:t>
            </a:r>
            <a:r>
              <a:rPr lang="en-IN" i="1" dirty="0"/>
              <a:t>A </a:t>
            </a:r>
            <a:r>
              <a:rPr lang="en-IN" dirty="0"/>
              <a:t>and </a:t>
            </a:r>
            <a:r>
              <a:rPr lang="en-IN" i="1" dirty="0"/>
              <a:t>y </a:t>
            </a:r>
            <a:r>
              <a:rPr lang="en-IN" dirty="0"/>
              <a:t>in </a:t>
            </a:r>
            <a:r>
              <a:rPr lang="en-IN" i="1" dirty="0"/>
              <a:t>B</a:t>
            </a:r>
            <a:r>
              <a:rPr lang="en-IN" dirty="0"/>
              <a:t>, draw an arrow from </a:t>
            </a:r>
            <a:r>
              <a:rPr lang="en-IN" i="1" dirty="0"/>
              <a:t>x </a:t>
            </a:r>
            <a:r>
              <a:rPr lang="en-IN" dirty="0"/>
              <a:t>to </a:t>
            </a:r>
            <a:r>
              <a:rPr lang="en-IN" i="1" dirty="0"/>
              <a:t>y </a:t>
            </a:r>
            <a:r>
              <a:rPr lang="en-IN" dirty="0"/>
              <a:t>if, and only if, </a:t>
            </a:r>
            <a:r>
              <a:rPr lang="en-IN" i="1" dirty="0"/>
              <a:t>x </a:t>
            </a:r>
            <a:r>
              <a:rPr lang="en-IN" dirty="0"/>
              <a:t>is related to </a:t>
            </a:r>
            <a:r>
              <a:rPr lang="en-IN" i="1" dirty="0"/>
              <a:t>y </a:t>
            </a:r>
            <a:r>
              <a:rPr lang="en-IN" dirty="0" smtClean="0"/>
              <a:t>by </a:t>
            </a:r>
            <a:r>
              <a:rPr lang="en-IN" i="1" dirty="0" smtClean="0"/>
              <a:t>R</a:t>
            </a:r>
            <a:r>
              <a:rPr lang="en-IN" dirty="0"/>
              <a:t>. </a:t>
            </a:r>
            <a:r>
              <a:rPr lang="en-IN" dirty="0" smtClean="0"/>
              <a:t>Symbolically:</a:t>
            </a:r>
          </a:p>
          <a:p>
            <a:pPr marL="0" indent="0"/>
            <a:r>
              <a:rPr lang="en-IN" b="1" dirty="0" smtClean="0"/>
              <a:t>	     Draw </a:t>
            </a:r>
            <a:r>
              <a:rPr lang="en-IN" b="1" dirty="0"/>
              <a:t>an arrow from </a:t>
            </a:r>
            <a:r>
              <a:rPr lang="en-IN" b="1" i="1" dirty="0"/>
              <a:t>x </a:t>
            </a:r>
            <a:r>
              <a:rPr lang="en-IN" b="1" dirty="0"/>
              <a:t>to </a:t>
            </a:r>
            <a:r>
              <a:rPr lang="en-IN" b="1" i="1" dirty="0" smtClean="0"/>
              <a:t>y</a:t>
            </a:r>
          </a:p>
          <a:p>
            <a:pPr marL="0" indent="0"/>
            <a:r>
              <a:rPr lang="en-IN" b="1" i="1" dirty="0"/>
              <a:t>	</a:t>
            </a:r>
            <a:r>
              <a:rPr lang="en-IN" b="1" i="1" dirty="0" smtClean="0"/>
              <a:t>	</a:t>
            </a:r>
            <a:r>
              <a:rPr lang="en-IN" b="1" dirty="0" smtClean="0"/>
              <a:t>if</a:t>
            </a:r>
            <a:r>
              <a:rPr lang="en-IN" b="1" dirty="0"/>
              <a:t>, and only if</a:t>
            </a:r>
            <a:r>
              <a:rPr lang="en-IN" dirty="0"/>
              <a:t>, </a:t>
            </a:r>
            <a:r>
              <a:rPr lang="en-IN" dirty="0" smtClean="0"/>
              <a:t>              </a:t>
            </a:r>
            <a:r>
              <a:rPr lang="en-IN" b="1" i="1" dirty="0" smtClean="0"/>
              <a:t>x </a:t>
            </a:r>
            <a:r>
              <a:rPr lang="en-IN" b="1" i="1" dirty="0"/>
              <a:t>R </a:t>
            </a:r>
            <a:r>
              <a:rPr lang="en-IN" b="1" i="1" dirty="0" smtClean="0"/>
              <a:t>y</a:t>
            </a:r>
          </a:p>
          <a:p>
            <a:pPr marL="0" indent="0"/>
            <a:r>
              <a:rPr lang="en-IN" b="1" i="1" dirty="0"/>
              <a:t>	</a:t>
            </a:r>
            <a:r>
              <a:rPr lang="en-IN" b="1" i="1" dirty="0" smtClean="0"/>
              <a:t>	</a:t>
            </a:r>
            <a:r>
              <a:rPr lang="en-IN" b="1" dirty="0" smtClean="0"/>
              <a:t>if</a:t>
            </a:r>
            <a:r>
              <a:rPr lang="en-IN" b="1" dirty="0"/>
              <a:t>, and only if</a:t>
            </a:r>
            <a:r>
              <a:rPr lang="en-IN" dirty="0"/>
              <a:t>, </a:t>
            </a:r>
            <a:r>
              <a:rPr lang="en-IN" dirty="0" smtClean="0"/>
              <a:t>	 </a:t>
            </a:r>
            <a:r>
              <a:rPr lang="en-IN" b="1" dirty="0" smtClean="0"/>
              <a:t>(</a:t>
            </a:r>
            <a:r>
              <a:rPr lang="en-IN" b="1" i="1" dirty="0"/>
              <a:t>x</a:t>
            </a:r>
            <a:r>
              <a:rPr lang="en-IN" b="1" dirty="0"/>
              <a:t>, </a:t>
            </a:r>
            <a:r>
              <a:rPr lang="en-IN" b="1" i="1" dirty="0"/>
              <a:t>y</a:t>
            </a:r>
            <a:r>
              <a:rPr lang="en-IN" b="1" dirty="0"/>
              <a:t>) </a:t>
            </a:r>
            <a:r>
              <a:rPr lang="es-ES" b="1" dirty="0">
                <a:latin typeface="Arial Unicode MS"/>
                <a:ea typeface="Arial Unicode MS"/>
                <a:cs typeface="Arial Unicode MS"/>
              </a:rPr>
              <a:t>∈</a:t>
            </a:r>
            <a:r>
              <a:rPr lang="en-IN" dirty="0" smtClean="0"/>
              <a:t> </a:t>
            </a:r>
            <a:r>
              <a:rPr lang="en-IN" b="1" i="1" dirty="0"/>
              <a:t>R</a:t>
            </a:r>
            <a:r>
              <a:rPr lang="en-IN" dirty="0"/>
              <a:t>.</a:t>
            </a:r>
            <a:endParaRPr lang="en-US" altLang="en-US" dirty="0"/>
          </a:p>
        </p:txBody>
      </p:sp>
    </p:spTree>
    <p:extLst>
      <p:ext uri="{BB962C8B-B14F-4D97-AF65-F5344CB8AC3E}">
        <p14:creationId xmlns:p14="http://schemas.microsoft.com/office/powerpoint/2010/main" val="13753021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100" dirty="0"/>
              <a:t>Example </a:t>
            </a:r>
            <a:r>
              <a:rPr lang="en-IN" altLang="en-US" sz="3100" dirty="0" smtClean="0"/>
              <a:t>1.3.3 </a:t>
            </a:r>
            <a:r>
              <a:rPr lang="en-US" altLang="en-US" sz="3100" dirty="0"/>
              <a:t>– </a:t>
            </a:r>
            <a:r>
              <a:rPr lang="en-IN" altLang="en-US" sz="3100" i="1" dirty="0"/>
              <a:t>Arrow Diagrams of Relations</a:t>
            </a:r>
            <a:endParaRPr lang="en-IN" altLang="en-US" sz="3100" dirty="0"/>
          </a:p>
        </p:txBody>
      </p:sp>
      <p:sp>
        <p:nvSpPr>
          <p:cNvPr id="3" name="Content Placeholder 2"/>
          <p:cNvSpPr>
            <a:spLocks noGrp="1"/>
          </p:cNvSpPr>
          <p:nvPr>
            <p:ph sz="quarter" idx="13"/>
          </p:nvPr>
        </p:nvSpPr>
        <p:spPr>
          <a:xfrm>
            <a:off x="457200" y="1447800"/>
            <a:ext cx="8226425" cy="4724400"/>
          </a:xfrm>
        </p:spPr>
        <p:txBody>
          <a:bodyPr/>
          <a:lstStyle/>
          <a:p>
            <a:pPr marL="0" indent="0"/>
            <a:r>
              <a:rPr lang="en-IN" dirty="0"/>
              <a:t>Let </a:t>
            </a:r>
            <a:r>
              <a:rPr lang="en-IN" i="1" dirty="0"/>
              <a:t>A </a:t>
            </a:r>
            <a:r>
              <a:rPr lang="en-IN" dirty="0" smtClean="0"/>
              <a:t>= </a:t>
            </a:r>
            <a:r>
              <a:rPr lang="en-IN" dirty="0"/>
              <a:t>{1, 2, 3} and </a:t>
            </a:r>
            <a:r>
              <a:rPr lang="en-IN" i="1" dirty="0"/>
              <a:t>B </a:t>
            </a:r>
            <a:r>
              <a:rPr lang="en-IN" dirty="0" smtClean="0"/>
              <a:t>= </a:t>
            </a:r>
            <a:r>
              <a:rPr lang="en-IN" dirty="0"/>
              <a:t>{1, 2, 3} and define relations </a:t>
            </a:r>
            <a:r>
              <a:rPr lang="en-IN" i="1" dirty="0"/>
              <a:t>S </a:t>
            </a:r>
            <a:r>
              <a:rPr lang="en-IN" dirty="0" smtClean="0"/>
              <a:t>and </a:t>
            </a:r>
            <a:r>
              <a:rPr lang="en-IN" i="1" dirty="0" smtClean="0"/>
              <a:t>T </a:t>
            </a:r>
            <a:r>
              <a:rPr lang="en-IN" dirty="0"/>
              <a:t>from </a:t>
            </a:r>
            <a:r>
              <a:rPr lang="en-IN" i="1" dirty="0"/>
              <a:t>A </a:t>
            </a:r>
            <a:r>
              <a:rPr lang="en-IN" dirty="0"/>
              <a:t>to </a:t>
            </a:r>
            <a:r>
              <a:rPr lang="en-IN" i="1" dirty="0"/>
              <a:t>B </a:t>
            </a:r>
            <a:r>
              <a:rPr lang="en-IN" dirty="0"/>
              <a:t>as </a:t>
            </a:r>
            <a:r>
              <a:rPr lang="en-IN" dirty="0" smtClean="0"/>
              <a:t>follows: </a:t>
            </a:r>
          </a:p>
          <a:p>
            <a:pPr marL="0" indent="0"/>
            <a:endParaRPr lang="en-IN" sz="1200" dirty="0"/>
          </a:p>
          <a:p>
            <a:pPr marL="0" indent="0"/>
            <a:r>
              <a:rPr lang="en-IN" dirty="0" smtClean="0"/>
              <a:t>For </a:t>
            </a:r>
            <a:r>
              <a:rPr lang="en-IN" dirty="0"/>
              <a:t>every (</a:t>
            </a:r>
            <a:r>
              <a:rPr lang="en-IN" i="1" dirty="0"/>
              <a:t>x</a:t>
            </a:r>
            <a:r>
              <a:rPr lang="en-IN" dirty="0"/>
              <a:t>, </a:t>
            </a:r>
            <a:r>
              <a:rPr lang="en-IN" i="1" dirty="0"/>
              <a:t>y</a:t>
            </a:r>
            <a:r>
              <a:rPr lang="en-IN" dirty="0"/>
              <a:t>) </a:t>
            </a:r>
            <a:r>
              <a:rPr lang="es-ES" dirty="0">
                <a:latin typeface="Arial Unicode MS"/>
                <a:ea typeface="Arial Unicode MS"/>
                <a:cs typeface="Arial Unicode MS"/>
              </a:rPr>
              <a:t>∈</a:t>
            </a:r>
            <a:r>
              <a:rPr lang="en-IN" dirty="0" smtClean="0"/>
              <a:t> </a:t>
            </a:r>
            <a:r>
              <a:rPr lang="en-IN" i="1" dirty="0"/>
              <a:t>A </a:t>
            </a:r>
            <a:r>
              <a:rPr lang="en-IN" dirty="0"/>
              <a:t>× </a:t>
            </a:r>
            <a:r>
              <a:rPr lang="en-IN" i="1" dirty="0"/>
              <a:t>B</a:t>
            </a:r>
            <a:r>
              <a:rPr lang="en-IN" dirty="0" smtClean="0"/>
              <a:t>, </a:t>
            </a:r>
          </a:p>
          <a:p>
            <a:pPr marL="0" indent="0"/>
            <a:endParaRPr lang="en-IN" sz="1200" dirty="0"/>
          </a:p>
          <a:p>
            <a:pPr marL="0" indent="0"/>
            <a:r>
              <a:rPr lang="en-IN" dirty="0"/>
              <a:t> </a:t>
            </a:r>
            <a:r>
              <a:rPr lang="en-IN" dirty="0" smtClean="0"/>
              <a:t>     (</a:t>
            </a:r>
            <a:r>
              <a:rPr lang="en-IN" i="1" dirty="0"/>
              <a:t>x</a:t>
            </a:r>
            <a:r>
              <a:rPr lang="en-IN" dirty="0"/>
              <a:t>, </a:t>
            </a:r>
            <a:r>
              <a:rPr lang="en-IN" i="1" dirty="0"/>
              <a:t>y</a:t>
            </a:r>
            <a:r>
              <a:rPr lang="en-IN" dirty="0"/>
              <a:t>) </a:t>
            </a:r>
            <a:r>
              <a:rPr lang="es-ES" dirty="0">
                <a:latin typeface="Arial Unicode MS"/>
                <a:ea typeface="Arial Unicode MS"/>
                <a:cs typeface="Arial Unicode MS"/>
              </a:rPr>
              <a:t>∈</a:t>
            </a:r>
            <a:r>
              <a:rPr lang="en-IN" dirty="0" smtClean="0"/>
              <a:t> </a:t>
            </a:r>
            <a:r>
              <a:rPr lang="en-IN" i="1" dirty="0"/>
              <a:t>S  </a:t>
            </a:r>
            <a:r>
              <a:rPr lang="en-IN" i="1" dirty="0" smtClean="0"/>
              <a:t>  </a:t>
            </a:r>
            <a:r>
              <a:rPr lang="en-IN" dirty="0" smtClean="0"/>
              <a:t>means </a:t>
            </a:r>
            <a:r>
              <a:rPr lang="en-IN" dirty="0"/>
              <a:t>that </a:t>
            </a:r>
            <a:r>
              <a:rPr lang="en-IN" dirty="0" smtClean="0"/>
              <a:t>   </a:t>
            </a:r>
            <a:r>
              <a:rPr lang="en-IN" i="1" dirty="0" smtClean="0"/>
              <a:t>x </a:t>
            </a:r>
            <a:r>
              <a:rPr lang="en-IN" dirty="0" smtClean="0"/>
              <a:t>&lt; </a:t>
            </a:r>
            <a:r>
              <a:rPr lang="en-IN" i="1" dirty="0"/>
              <a:t>y </a:t>
            </a:r>
            <a:r>
              <a:rPr lang="en-IN" i="1" dirty="0" smtClean="0"/>
              <a:t>     </a:t>
            </a:r>
            <a:r>
              <a:rPr lang="en-IN" sz="1800" i="1" dirty="0" smtClean="0">
                <a:solidFill>
                  <a:srgbClr val="00AEEF"/>
                </a:solidFill>
              </a:rPr>
              <a:t>S </a:t>
            </a:r>
            <a:r>
              <a:rPr lang="en-IN" sz="1800" dirty="0">
                <a:solidFill>
                  <a:srgbClr val="00AEEF"/>
                </a:solidFill>
              </a:rPr>
              <a:t>is a “less than” </a:t>
            </a:r>
            <a:r>
              <a:rPr lang="en-IN" sz="1800" dirty="0" smtClean="0">
                <a:solidFill>
                  <a:srgbClr val="00AEEF"/>
                </a:solidFill>
              </a:rPr>
              <a:t>relation. </a:t>
            </a:r>
          </a:p>
          <a:p>
            <a:pPr marL="0" indent="0"/>
            <a:endParaRPr lang="en-IN" sz="1800" i="1" dirty="0"/>
          </a:p>
          <a:p>
            <a:pPr marL="0" indent="0"/>
            <a:r>
              <a:rPr lang="en-IN" i="1" dirty="0"/>
              <a:t> </a:t>
            </a:r>
            <a:r>
              <a:rPr lang="en-IN" i="1" dirty="0" smtClean="0"/>
              <a:t>       T </a:t>
            </a:r>
            <a:r>
              <a:rPr lang="en-IN" dirty="0" smtClean="0"/>
              <a:t>= </a:t>
            </a:r>
            <a:r>
              <a:rPr lang="en-IN" dirty="0"/>
              <a:t>{(2, 1), (</a:t>
            </a:r>
            <a:r>
              <a:rPr lang="en-IN" dirty="0" smtClean="0"/>
              <a:t>2, 5)}. </a:t>
            </a:r>
          </a:p>
          <a:p>
            <a:pPr marL="0" indent="0"/>
            <a:endParaRPr lang="en-IN" sz="1200" dirty="0"/>
          </a:p>
          <a:p>
            <a:pPr marL="0" indent="0"/>
            <a:r>
              <a:rPr lang="en-IN" dirty="0" smtClean="0"/>
              <a:t>Draw </a:t>
            </a:r>
            <a:r>
              <a:rPr lang="en-IN" dirty="0"/>
              <a:t>arrow diagrams for </a:t>
            </a:r>
            <a:r>
              <a:rPr lang="en-IN" i="1" dirty="0"/>
              <a:t>S </a:t>
            </a:r>
            <a:r>
              <a:rPr lang="en-IN" dirty="0"/>
              <a:t>and </a:t>
            </a:r>
            <a:r>
              <a:rPr lang="en-IN" i="1" dirty="0"/>
              <a:t>T</a:t>
            </a:r>
            <a:r>
              <a:rPr lang="en-IN" dirty="0"/>
              <a:t>.</a:t>
            </a:r>
            <a:endParaRPr lang="en-US" altLang="en-US" dirty="0"/>
          </a:p>
        </p:txBody>
      </p:sp>
    </p:spTree>
    <p:extLst>
      <p:ext uri="{BB962C8B-B14F-4D97-AF65-F5344CB8AC3E}">
        <p14:creationId xmlns:p14="http://schemas.microsoft.com/office/powerpoint/2010/main" val="11002962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1.3.3 </a:t>
            </a:r>
            <a:r>
              <a:rPr lang="en-US" altLang="en-US" dirty="0"/>
              <a:t>– </a:t>
            </a:r>
            <a:r>
              <a:rPr lang="en-IN" altLang="en-US" i="1" dirty="0"/>
              <a:t>Solution</a:t>
            </a:r>
            <a:endParaRPr lang="en-IN" altLang="en-US" dirty="0"/>
          </a:p>
        </p:txBody>
      </p:sp>
      <p:pic>
        <p:nvPicPr>
          <p:cNvPr id="8194" name="Picture 2" descr="Under the heading, S, there are two sets. Elements under the left set are 1, 2, 3; and, elements under the right set are 1, 3, 5. Five arrows start from the elements in the left set and end on the elements in the right set. Two arrows start from the number 1 on the left set and end on the number 3 and number 5 on the right set. Another two arrows start from the number 2 on the left set and end on the number 3 and number 5 on the right set. One arrow starts from the number 3 on the left set and ends on the number 5 on the right set.&#10;Under the heading, T, there are two sets. Elements under the left set are 1, 2, 3; and, elements under the right set are 1, 3, 5. Two arrows start from the number 2 on the left set and end on the number 1 and number 5 on the right se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459" y="1524000"/>
            <a:ext cx="7110341" cy="1773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sz="quarter" idx="13"/>
          </p:nvPr>
        </p:nvSpPr>
        <p:spPr>
          <a:xfrm>
            <a:off x="457200" y="3505200"/>
            <a:ext cx="8226425" cy="1981200"/>
          </a:xfrm>
        </p:spPr>
        <p:txBody>
          <a:bodyPr/>
          <a:lstStyle/>
          <a:p>
            <a:pPr marL="0" indent="0"/>
            <a:r>
              <a:rPr lang="en-IN" dirty="0"/>
              <a:t>These example relations illustrate that it is possible to </a:t>
            </a:r>
            <a:r>
              <a:rPr lang="en-IN" dirty="0" smtClean="0"/>
              <a:t>have several </a:t>
            </a:r>
            <a:r>
              <a:rPr lang="en-IN" dirty="0"/>
              <a:t>arrows coming </a:t>
            </a:r>
            <a:r>
              <a:rPr lang="en-IN" dirty="0" smtClean="0"/>
              <a:t>out of </a:t>
            </a:r>
            <a:r>
              <a:rPr lang="en-IN" dirty="0"/>
              <a:t>the same element of </a:t>
            </a:r>
            <a:r>
              <a:rPr lang="en-IN" i="1" dirty="0" smtClean="0"/>
              <a:t>A </a:t>
            </a:r>
            <a:r>
              <a:rPr lang="en-IN" dirty="0" smtClean="0"/>
              <a:t>pointing </a:t>
            </a:r>
            <a:r>
              <a:rPr lang="en-IN" dirty="0"/>
              <a:t>in different directions. </a:t>
            </a:r>
            <a:r>
              <a:rPr lang="en-IN" dirty="0" smtClean="0"/>
              <a:t>Also</a:t>
            </a:r>
            <a:r>
              <a:rPr lang="en-IN" dirty="0"/>
              <a:t>, it is quite possible </a:t>
            </a:r>
            <a:r>
              <a:rPr lang="en-IN" dirty="0" smtClean="0"/>
              <a:t>to have an </a:t>
            </a:r>
            <a:r>
              <a:rPr lang="en-IN" dirty="0"/>
              <a:t>element of </a:t>
            </a:r>
            <a:r>
              <a:rPr lang="en-IN" i="1" dirty="0"/>
              <a:t>A </a:t>
            </a:r>
            <a:r>
              <a:rPr lang="en-IN" dirty="0"/>
              <a:t>that does not have an arrow </a:t>
            </a:r>
            <a:r>
              <a:rPr lang="en-IN" dirty="0" smtClean="0"/>
              <a:t>coming out </a:t>
            </a:r>
            <a:r>
              <a:rPr lang="en-IN" dirty="0"/>
              <a:t>of it.</a:t>
            </a:r>
            <a:endParaRPr lang="en-US" altLang="en-US" dirty="0"/>
          </a:p>
        </p:txBody>
      </p:sp>
    </p:spTree>
    <p:extLst>
      <p:ext uri="{BB962C8B-B14F-4D97-AF65-F5344CB8AC3E}">
        <p14:creationId xmlns:p14="http://schemas.microsoft.com/office/powerpoint/2010/main" val="5367712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Functions</a:t>
            </a:r>
          </a:p>
        </p:txBody>
      </p:sp>
    </p:spTree>
    <p:extLst>
      <p:ext uri="{BB962C8B-B14F-4D97-AF65-F5344CB8AC3E}">
        <p14:creationId xmlns:p14="http://schemas.microsoft.com/office/powerpoint/2010/main" val="18896958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Functions</a:t>
            </a:r>
          </a:p>
        </p:txBody>
      </p:sp>
      <p:pic>
        <p:nvPicPr>
          <p:cNvPr id="9218" name="Picture 2" descr="The text box has the heading, Definition. The text reads, A function F from a set A to a set B is a relation with domain A and co-domain B that satisfies the following two properties: 1. For every element x in A, there is an element y in B such that (x, y) element of F. 2. For all elements x in A and y and z in B, if (x, y) element of F and (x, z) element of F, then y = 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00200"/>
            <a:ext cx="8277138"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34697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Functions</a:t>
            </a:r>
          </a:p>
        </p:txBody>
      </p:sp>
      <p:sp>
        <p:nvSpPr>
          <p:cNvPr id="3" name="Content Placeholder 2"/>
          <p:cNvSpPr>
            <a:spLocks noGrp="1"/>
          </p:cNvSpPr>
          <p:nvPr>
            <p:ph sz="quarter" idx="13"/>
          </p:nvPr>
        </p:nvSpPr>
        <p:spPr>
          <a:xfrm>
            <a:off x="457200" y="1447800"/>
            <a:ext cx="8226425" cy="3048000"/>
          </a:xfrm>
        </p:spPr>
        <p:txBody>
          <a:bodyPr/>
          <a:lstStyle/>
          <a:p>
            <a:pPr marL="0" indent="0"/>
            <a:r>
              <a:rPr lang="en-IN" dirty="0"/>
              <a:t>Properties (1) and (2) can be stated less formally </a:t>
            </a:r>
            <a:r>
              <a:rPr lang="en-IN" dirty="0" smtClean="0"/>
              <a:t>as follows</a:t>
            </a:r>
            <a:r>
              <a:rPr lang="en-IN" dirty="0"/>
              <a:t>: A relation </a:t>
            </a:r>
            <a:r>
              <a:rPr lang="en-IN" i="1" dirty="0"/>
              <a:t>F </a:t>
            </a:r>
            <a:r>
              <a:rPr lang="en-IN" dirty="0"/>
              <a:t>from </a:t>
            </a:r>
            <a:r>
              <a:rPr lang="en-IN" i="1" dirty="0"/>
              <a:t>A </a:t>
            </a:r>
            <a:r>
              <a:rPr lang="en-IN" dirty="0"/>
              <a:t>to </a:t>
            </a:r>
            <a:r>
              <a:rPr lang="en-IN" i="1" dirty="0"/>
              <a:t>B </a:t>
            </a:r>
            <a:r>
              <a:rPr lang="en-IN" dirty="0" smtClean="0"/>
              <a:t>is a </a:t>
            </a:r>
            <a:r>
              <a:rPr lang="en-IN" dirty="0"/>
              <a:t>function if, and only </a:t>
            </a:r>
            <a:r>
              <a:rPr lang="en-IN" dirty="0" smtClean="0"/>
              <a:t>if:</a:t>
            </a:r>
          </a:p>
          <a:p>
            <a:pPr marL="0" indent="0"/>
            <a:endParaRPr lang="en-IN" sz="1200" dirty="0"/>
          </a:p>
          <a:p>
            <a:pPr marL="341313" indent="-341313"/>
            <a:r>
              <a:rPr lang="en-IN" dirty="0" smtClean="0"/>
              <a:t>1. Every </a:t>
            </a:r>
            <a:r>
              <a:rPr lang="en-IN" dirty="0"/>
              <a:t>element of </a:t>
            </a:r>
            <a:r>
              <a:rPr lang="en-IN" i="1" dirty="0"/>
              <a:t>A </a:t>
            </a:r>
            <a:r>
              <a:rPr lang="en-IN" dirty="0"/>
              <a:t>is the first element of an ordered pair of </a:t>
            </a:r>
            <a:r>
              <a:rPr lang="en-IN" i="1" dirty="0" smtClean="0"/>
              <a:t>F</a:t>
            </a:r>
            <a:r>
              <a:rPr lang="en-IN" dirty="0" smtClean="0"/>
              <a:t>. </a:t>
            </a:r>
          </a:p>
          <a:p>
            <a:pPr marL="341313" indent="-341313"/>
            <a:endParaRPr lang="en-IN" sz="800" dirty="0" smtClean="0"/>
          </a:p>
          <a:p>
            <a:pPr marL="341313" indent="-341313"/>
            <a:r>
              <a:rPr lang="en-IN" dirty="0" smtClean="0"/>
              <a:t>2. No </a:t>
            </a:r>
            <a:r>
              <a:rPr lang="en-IN" dirty="0"/>
              <a:t>two distinct ordered pairs in </a:t>
            </a:r>
            <a:r>
              <a:rPr lang="en-IN" i="1" dirty="0"/>
              <a:t>F </a:t>
            </a:r>
            <a:r>
              <a:rPr lang="en-IN" dirty="0"/>
              <a:t>have the same first element.</a:t>
            </a:r>
            <a:endParaRPr lang="en-US" altLang="en-US" dirty="0"/>
          </a:p>
        </p:txBody>
      </p:sp>
      <p:pic>
        <p:nvPicPr>
          <p:cNvPr id="5" name="Picture 2" descr="The text box has the heading, Function Notation. The text reads, If A and B are sets and F is a function from A to B, then given any element x in A, the unique element in B that is related to x by F is denoted F(x), which is read &quot;F of x.&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343400"/>
            <a:ext cx="7943464" cy="12237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38879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500" dirty="0"/>
              <a:t>Example </a:t>
            </a:r>
            <a:r>
              <a:rPr lang="en-IN" altLang="en-US" sz="2500" dirty="0" smtClean="0"/>
              <a:t>1.3.4 </a:t>
            </a:r>
            <a:r>
              <a:rPr lang="en-US" altLang="en-US" sz="2500" dirty="0"/>
              <a:t>– </a:t>
            </a:r>
            <a:r>
              <a:rPr lang="en-IN" altLang="en-US" sz="2500" i="1" dirty="0"/>
              <a:t>Functions and Relations on Finite Sets</a:t>
            </a:r>
            <a:endParaRPr lang="en-IN" altLang="en-US" sz="2500" dirty="0"/>
          </a:p>
        </p:txBody>
      </p:sp>
      <p:sp>
        <p:nvSpPr>
          <p:cNvPr id="3" name="Content Placeholder 2"/>
          <p:cNvSpPr>
            <a:spLocks noGrp="1"/>
          </p:cNvSpPr>
          <p:nvPr>
            <p:ph sz="quarter" idx="13"/>
          </p:nvPr>
        </p:nvSpPr>
        <p:spPr>
          <a:xfrm>
            <a:off x="457200" y="1447800"/>
            <a:ext cx="8226425" cy="3124200"/>
          </a:xfrm>
        </p:spPr>
        <p:txBody>
          <a:bodyPr/>
          <a:lstStyle/>
          <a:p>
            <a:pPr marL="0" indent="0"/>
            <a:r>
              <a:rPr lang="en-IN" dirty="0"/>
              <a:t>Let </a:t>
            </a:r>
            <a:r>
              <a:rPr lang="en-IN" i="1" dirty="0"/>
              <a:t>A </a:t>
            </a:r>
            <a:r>
              <a:rPr lang="en-IN" dirty="0" smtClean="0"/>
              <a:t>= </a:t>
            </a:r>
            <a:r>
              <a:rPr lang="en-IN" dirty="0"/>
              <a:t>{2, 4, 6} and </a:t>
            </a:r>
            <a:r>
              <a:rPr lang="en-IN" i="1" dirty="0"/>
              <a:t>B </a:t>
            </a:r>
            <a:r>
              <a:rPr lang="en-IN" dirty="0" smtClean="0"/>
              <a:t>= </a:t>
            </a:r>
            <a:r>
              <a:rPr lang="en-IN" dirty="0"/>
              <a:t>{1, 3, 5}. Which of the relations </a:t>
            </a:r>
            <a:r>
              <a:rPr lang="en-IN" i="1" dirty="0"/>
              <a:t>R</a:t>
            </a:r>
            <a:r>
              <a:rPr lang="en-IN" dirty="0"/>
              <a:t>, </a:t>
            </a:r>
            <a:r>
              <a:rPr lang="en-IN" i="1" dirty="0"/>
              <a:t>S</a:t>
            </a:r>
            <a:r>
              <a:rPr lang="en-IN" dirty="0"/>
              <a:t>, and </a:t>
            </a:r>
            <a:r>
              <a:rPr lang="en-IN" i="1" dirty="0"/>
              <a:t>T </a:t>
            </a:r>
            <a:r>
              <a:rPr lang="en-IN" dirty="0"/>
              <a:t>defined below </a:t>
            </a:r>
            <a:r>
              <a:rPr lang="en-IN" dirty="0" smtClean="0"/>
              <a:t>are functions </a:t>
            </a:r>
            <a:r>
              <a:rPr lang="en-IN" dirty="0"/>
              <a:t>from </a:t>
            </a:r>
            <a:r>
              <a:rPr lang="en-IN" i="1" dirty="0"/>
              <a:t>A </a:t>
            </a:r>
            <a:r>
              <a:rPr lang="en-IN" dirty="0"/>
              <a:t>to </a:t>
            </a:r>
            <a:r>
              <a:rPr lang="en-IN" i="1" dirty="0" smtClean="0"/>
              <a:t>B</a:t>
            </a:r>
            <a:r>
              <a:rPr lang="en-IN" dirty="0" smtClean="0"/>
              <a:t>?</a:t>
            </a:r>
          </a:p>
          <a:p>
            <a:endParaRPr lang="en-IN" sz="1200" dirty="0"/>
          </a:p>
          <a:p>
            <a:pPr marL="0" indent="0"/>
            <a:r>
              <a:rPr lang="pt-BR" dirty="0" smtClean="0"/>
              <a:t>a. </a:t>
            </a:r>
            <a:r>
              <a:rPr lang="pt-BR" i="1" dirty="0" smtClean="0"/>
              <a:t>R </a:t>
            </a:r>
            <a:r>
              <a:rPr lang="pt-BR" dirty="0" smtClean="0"/>
              <a:t>= </a:t>
            </a:r>
            <a:r>
              <a:rPr lang="pt-BR" dirty="0"/>
              <a:t>{(2, 5), (4, 1), (4, 3), (6, 5</a:t>
            </a:r>
            <a:r>
              <a:rPr lang="pt-BR" dirty="0" smtClean="0"/>
              <a:t>)}</a:t>
            </a:r>
          </a:p>
          <a:p>
            <a:pPr marL="0" indent="0"/>
            <a:r>
              <a:rPr lang="en-IN" dirty="0" smtClean="0"/>
              <a:t>b.  For </a:t>
            </a:r>
            <a:r>
              <a:rPr lang="en-IN" dirty="0"/>
              <a:t>every (</a:t>
            </a:r>
            <a:r>
              <a:rPr lang="en-IN" i="1" dirty="0"/>
              <a:t>x</a:t>
            </a:r>
            <a:r>
              <a:rPr lang="en-IN" dirty="0"/>
              <a:t>, </a:t>
            </a:r>
            <a:r>
              <a:rPr lang="en-IN" i="1" dirty="0"/>
              <a:t>y</a:t>
            </a:r>
            <a:r>
              <a:rPr lang="en-IN" dirty="0"/>
              <a:t>) </a:t>
            </a:r>
            <a:r>
              <a:rPr lang="es-ES" dirty="0">
                <a:latin typeface="Arial Unicode MS"/>
                <a:ea typeface="Arial Unicode MS"/>
                <a:cs typeface="Arial Unicode MS"/>
              </a:rPr>
              <a:t>∈</a:t>
            </a:r>
            <a:r>
              <a:rPr lang="en-IN" dirty="0" smtClean="0"/>
              <a:t> </a:t>
            </a:r>
            <a:r>
              <a:rPr lang="en-IN" i="1" dirty="0"/>
              <a:t>A × B</a:t>
            </a:r>
            <a:r>
              <a:rPr lang="en-IN" dirty="0"/>
              <a:t>, (</a:t>
            </a:r>
            <a:r>
              <a:rPr lang="en-IN" i="1" dirty="0"/>
              <a:t>x</a:t>
            </a:r>
            <a:r>
              <a:rPr lang="en-IN" dirty="0"/>
              <a:t>, </a:t>
            </a:r>
            <a:r>
              <a:rPr lang="en-IN" i="1" dirty="0"/>
              <a:t>y</a:t>
            </a:r>
            <a:r>
              <a:rPr lang="en-IN" dirty="0"/>
              <a:t>) </a:t>
            </a:r>
            <a:r>
              <a:rPr lang="es-ES" dirty="0">
                <a:latin typeface="Arial Unicode MS"/>
                <a:ea typeface="Arial Unicode MS"/>
                <a:cs typeface="Arial Unicode MS"/>
              </a:rPr>
              <a:t>∈</a:t>
            </a:r>
            <a:r>
              <a:rPr lang="en-IN" dirty="0" smtClean="0"/>
              <a:t> </a:t>
            </a:r>
            <a:r>
              <a:rPr lang="en-IN" i="1" dirty="0"/>
              <a:t>S </a:t>
            </a:r>
            <a:r>
              <a:rPr lang="en-IN" dirty="0"/>
              <a:t>means that </a:t>
            </a:r>
            <a:r>
              <a:rPr lang="en-IN" i="1" dirty="0"/>
              <a:t>y </a:t>
            </a:r>
            <a:r>
              <a:rPr lang="en-IN" dirty="0" smtClean="0"/>
              <a:t>= </a:t>
            </a:r>
            <a:r>
              <a:rPr lang="en-IN" i="1" dirty="0" smtClean="0"/>
              <a:t>x</a:t>
            </a:r>
            <a:r>
              <a:rPr lang="en-IN" dirty="0" smtClean="0"/>
              <a:t> + 1.</a:t>
            </a:r>
          </a:p>
          <a:p>
            <a:pPr marL="0" indent="0"/>
            <a:r>
              <a:rPr lang="en-IN" dirty="0" smtClean="0"/>
              <a:t>c. </a:t>
            </a:r>
            <a:r>
              <a:rPr lang="en-IN" i="1" dirty="0" smtClean="0"/>
              <a:t>T </a:t>
            </a:r>
            <a:r>
              <a:rPr lang="en-IN" dirty="0"/>
              <a:t>is defined by the arrow </a:t>
            </a:r>
            <a:r>
              <a:rPr lang="en-IN" dirty="0" smtClean="0"/>
              <a:t>diagram</a:t>
            </a:r>
            <a:endParaRPr lang="en-US" altLang="en-US" dirty="0"/>
          </a:p>
        </p:txBody>
      </p:sp>
      <p:pic>
        <p:nvPicPr>
          <p:cNvPr id="11266" name="Picture 2" descr="There are two sets namely A and B. Elements under set A are 2, 4, 6 and elements under set B are 1, 3, 5. Three arrows starts from the elements in the first set (A) and end on the elements in the second set (B). The first arrow starts from the number 2 on the A set and ends on the number 5 on the B set. The second arrow starts from the number 4 on the A set and ends on the number 1 on the B set. The third arrow starts from the number 6 on the A set and ends on the number 1 on the B se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886200"/>
            <a:ext cx="2818141" cy="1692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25880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1.3.4 </a:t>
            </a:r>
            <a:r>
              <a:rPr lang="en-US" altLang="en-US" dirty="0"/>
              <a:t>– </a:t>
            </a:r>
            <a:r>
              <a:rPr lang="en-IN" altLang="en-US" i="1" dirty="0"/>
              <a:t>Solution</a:t>
            </a:r>
            <a:endParaRPr lang="en-IN" altLang="en-US" dirty="0"/>
          </a:p>
        </p:txBody>
      </p:sp>
      <p:sp>
        <p:nvSpPr>
          <p:cNvPr id="3" name="Content Placeholder 2"/>
          <p:cNvSpPr>
            <a:spLocks noGrp="1"/>
          </p:cNvSpPr>
          <p:nvPr>
            <p:ph sz="quarter" idx="13"/>
          </p:nvPr>
        </p:nvSpPr>
        <p:spPr>
          <a:xfrm>
            <a:off x="457200" y="1447800"/>
            <a:ext cx="8226425" cy="2438400"/>
          </a:xfrm>
        </p:spPr>
        <p:txBody>
          <a:bodyPr/>
          <a:lstStyle/>
          <a:p>
            <a:r>
              <a:rPr lang="en-IN" dirty="0" smtClean="0"/>
              <a:t>a. </a:t>
            </a:r>
            <a:r>
              <a:rPr lang="en-IN" i="1" dirty="0" smtClean="0"/>
              <a:t>R </a:t>
            </a:r>
            <a:r>
              <a:rPr lang="en-IN" dirty="0"/>
              <a:t>is not a function because it does not satisfy property (2). The ordered pairs (4, </a:t>
            </a:r>
            <a:r>
              <a:rPr lang="en-IN" dirty="0" smtClean="0"/>
              <a:t>1) and </a:t>
            </a:r>
            <a:r>
              <a:rPr lang="en-IN" dirty="0"/>
              <a:t>(4, 3) have the </a:t>
            </a:r>
            <a:r>
              <a:rPr lang="en-IN" dirty="0" smtClean="0"/>
              <a:t>same first </a:t>
            </a:r>
            <a:r>
              <a:rPr lang="en-IN" dirty="0"/>
              <a:t>element but different second elements. </a:t>
            </a:r>
            <a:r>
              <a:rPr lang="en-IN" dirty="0" smtClean="0"/>
              <a:t>You </a:t>
            </a:r>
            <a:r>
              <a:rPr lang="en-IN" dirty="0"/>
              <a:t>can </a:t>
            </a:r>
            <a:r>
              <a:rPr lang="en-IN" dirty="0" smtClean="0"/>
              <a:t>see this graphically </a:t>
            </a:r>
            <a:r>
              <a:rPr lang="en-IN" dirty="0"/>
              <a:t>if you draw the arrow diagram for </a:t>
            </a:r>
            <a:r>
              <a:rPr lang="en-IN" i="1" dirty="0" smtClean="0"/>
              <a:t>R</a:t>
            </a:r>
            <a:r>
              <a:rPr lang="en-IN" dirty="0" smtClean="0"/>
              <a:t>. There </a:t>
            </a:r>
            <a:r>
              <a:rPr lang="en-IN" dirty="0"/>
              <a:t>are two arrows coming out </a:t>
            </a:r>
            <a:r>
              <a:rPr lang="en-IN" dirty="0" smtClean="0"/>
              <a:t>of 4</a:t>
            </a:r>
            <a:r>
              <a:rPr lang="en-IN" dirty="0"/>
              <a:t>: One points to 1 and the other points to 3.</a:t>
            </a:r>
            <a:endParaRPr lang="en-US" altLang="en-US" dirty="0"/>
          </a:p>
        </p:txBody>
      </p:sp>
      <p:pic>
        <p:nvPicPr>
          <p:cNvPr id="12290" name="Picture 2" descr="Under the heading R, there are two sets, namely A and B. Elements under set A are 2, 4, 6; and, elements under set B are 1, 3, 5. Four arrows start from the elements in the first set (A) and end on the elements in the second set (B). The first arrow starts from the number 2 on the A set and ends on the number 5 on the B set. Two arrows start from the number 4 on the A set and end on the number 1 and number 3 on the B set. An arrow starts from the number 6 on the A set and ends on the number 5 on the B s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856383"/>
            <a:ext cx="3122738" cy="191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85846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1.3.4 </a:t>
            </a:r>
            <a:r>
              <a:rPr lang="en-US" altLang="en-US" dirty="0"/>
              <a:t>– </a:t>
            </a:r>
            <a:r>
              <a:rPr lang="en-IN" altLang="en-US" i="1" dirty="0"/>
              <a:t>Solution</a:t>
            </a:r>
            <a:endParaRPr lang="en-IN" altLang="en-US" dirty="0"/>
          </a:p>
        </p:txBody>
      </p:sp>
      <p:sp>
        <p:nvSpPr>
          <p:cNvPr id="5"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2895600"/>
          </a:xfrm>
        </p:spPr>
        <p:txBody>
          <a:bodyPr/>
          <a:lstStyle/>
          <a:p>
            <a:r>
              <a:rPr lang="en-IN" dirty="0"/>
              <a:t>b. </a:t>
            </a:r>
            <a:r>
              <a:rPr lang="en-IN" i="1" dirty="0"/>
              <a:t>S </a:t>
            </a:r>
            <a:r>
              <a:rPr lang="en-IN" dirty="0"/>
              <a:t>is not a function because it does not satisfy </a:t>
            </a:r>
            <a:r>
              <a:rPr lang="en-IN" dirty="0" smtClean="0"/>
              <a:t>property (1</a:t>
            </a:r>
            <a:r>
              <a:rPr lang="en-IN" dirty="0"/>
              <a:t>). It is not true that </a:t>
            </a:r>
            <a:r>
              <a:rPr lang="en-IN" dirty="0" smtClean="0"/>
              <a:t>every element </a:t>
            </a:r>
            <a:r>
              <a:rPr lang="en-IN" dirty="0"/>
              <a:t>of </a:t>
            </a:r>
            <a:r>
              <a:rPr lang="en-IN" i="1" dirty="0"/>
              <a:t>A </a:t>
            </a:r>
            <a:r>
              <a:rPr lang="en-IN" dirty="0"/>
              <a:t>is the </a:t>
            </a:r>
            <a:r>
              <a:rPr lang="en-IN" dirty="0" smtClean="0"/>
              <a:t>first element </a:t>
            </a:r>
            <a:r>
              <a:rPr lang="en-IN" dirty="0"/>
              <a:t>of an ordered pair in </a:t>
            </a:r>
            <a:r>
              <a:rPr lang="en-IN" i="1" dirty="0"/>
              <a:t>S</a:t>
            </a:r>
            <a:r>
              <a:rPr lang="en-IN" dirty="0"/>
              <a:t>. </a:t>
            </a:r>
            <a:r>
              <a:rPr lang="en-IN" dirty="0" smtClean="0"/>
              <a:t>For </a:t>
            </a:r>
            <a:r>
              <a:rPr lang="en-IN" dirty="0"/>
              <a:t>example, 6 </a:t>
            </a:r>
            <a:r>
              <a:rPr lang="es-ES" dirty="0">
                <a:latin typeface="Arial Unicode MS"/>
                <a:ea typeface="Arial Unicode MS"/>
                <a:cs typeface="Arial Unicode MS"/>
              </a:rPr>
              <a:t>∈</a:t>
            </a:r>
            <a:r>
              <a:rPr lang="en-IN" dirty="0" smtClean="0"/>
              <a:t> </a:t>
            </a:r>
            <a:r>
              <a:rPr lang="en-IN" i="1" dirty="0"/>
              <a:t>A </a:t>
            </a:r>
            <a:r>
              <a:rPr lang="en-IN" dirty="0" smtClean="0"/>
              <a:t>but there is </a:t>
            </a:r>
            <a:r>
              <a:rPr lang="en-IN" dirty="0"/>
              <a:t>no </a:t>
            </a:r>
            <a:r>
              <a:rPr lang="en-IN" i="1" dirty="0"/>
              <a:t>y </a:t>
            </a:r>
            <a:r>
              <a:rPr lang="en-IN" dirty="0"/>
              <a:t>in </a:t>
            </a:r>
            <a:r>
              <a:rPr lang="en-IN" i="1" dirty="0"/>
              <a:t>B </a:t>
            </a:r>
            <a:r>
              <a:rPr lang="en-IN" dirty="0"/>
              <a:t>such that </a:t>
            </a:r>
            <a:r>
              <a:rPr lang="en-IN" i="1" dirty="0" smtClean="0"/>
              <a:t>y </a:t>
            </a:r>
            <a:r>
              <a:rPr lang="en-IN" dirty="0" smtClean="0"/>
              <a:t>= 6 + 1 = 7</a:t>
            </a:r>
            <a:r>
              <a:rPr lang="en-IN" dirty="0"/>
              <a:t>. You can also </a:t>
            </a:r>
            <a:r>
              <a:rPr lang="en-IN" dirty="0" smtClean="0"/>
              <a:t>see this </a:t>
            </a:r>
            <a:r>
              <a:rPr lang="en-IN" dirty="0"/>
              <a:t>graphically by drawing </a:t>
            </a:r>
            <a:r>
              <a:rPr lang="en-IN" dirty="0" smtClean="0"/>
              <a:t>the arrow </a:t>
            </a:r>
            <a:r>
              <a:rPr lang="en-IN" dirty="0"/>
              <a:t>diagram for </a:t>
            </a:r>
            <a:r>
              <a:rPr lang="en-IN" i="1" dirty="0"/>
              <a:t>S</a:t>
            </a:r>
            <a:r>
              <a:rPr lang="en-IN" dirty="0"/>
              <a:t>.</a:t>
            </a:r>
            <a:endParaRPr lang="en-US" altLang="en-US" dirty="0"/>
          </a:p>
        </p:txBody>
      </p:sp>
      <p:pic>
        <p:nvPicPr>
          <p:cNvPr id="13314" name="Picture 2" descr="Under the heading S, there are two sets, namely A and B. Elements under set A are 2, 4, 6; and, elements under set B are 1, 3, 5. Two arrows start form the elements in the first set (A) and end on the elements in the second set (B). The first arrow starts from the number 2 on the A set and ends on the number 3 on the B set. The second arrow starts from the number 4 on the A set and ends on the number 5 on the B s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746" y="3581400"/>
            <a:ext cx="3229195" cy="1892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45382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1813504"/>
            <a:ext cx="8896350" cy="16478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23824" y="2332616"/>
            <a:ext cx="1095376"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lgn="ctr">
              <a:spcBef>
                <a:spcPct val="20000"/>
              </a:spcBef>
              <a:buFont typeface="Wingdings" panose="05000000000000000000" pitchFamily="2" charset="2"/>
            </a:pPr>
            <a:r>
              <a:rPr lang="en-US" sz="3600" b="1" dirty="0" smtClean="0">
                <a:solidFill>
                  <a:schemeClr val="tx1"/>
                </a:solidFill>
                <a:latin typeface="+mn-lt"/>
                <a:ea typeface="+mn-ea"/>
                <a:cs typeface="+mn-cs"/>
              </a:rPr>
              <a:t>1.3</a:t>
            </a:r>
            <a:endParaRPr lang="en-IN" sz="3600" b="1" dirty="0">
              <a:solidFill>
                <a:schemeClr val="tx1"/>
              </a:solidFill>
              <a:latin typeface="+mn-lt"/>
              <a:ea typeface="+mn-ea"/>
              <a:cs typeface="+mn-cs"/>
            </a:endParaRPr>
          </a:p>
        </p:txBody>
      </p:sp>
      <p:sp>
        <p:nvSpPr>
          <p:cNvPr id="5" name="Content Placeholder 4"/>
          <p:cNvSpPr>
            <a:spLocks noGrp="1"/>
          </p:cNvSpPr>
          <p:nvPr>
            <p:ph sz="quarter" idx="15"/>
          </p:nvPr>
        </p:nvSpPr>
        <p:spPr>
          <a:xfrm>
            <a:off x="1038225" y="2057400"/>
            <a:ext cx="8029575" cy="11287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spcBef>
                <a:spcPct val="0"/>
              </a:spcBef>
            </a:pPr>
            <a:r>
              <a:rPr lang="en-IN" altLang="en-US" sz="4000" dirty="0"/>
              <a:t>The Language of Relations and Functions</a:t>
            </a:r>
            <a:endParaRPr lang="en-US" altLang="en-US" sz="3500" dirty="0"/>
          </a:p>
        </p:txBody>
      </p:sp>
      <p:sp>
        <p:nvSpPr>
          <p:cNvPr id="11" name="Content Placeholder 4"/>
          <p:cNvSpPr>
            <a:spLocks noGrp="1"/>
          </p:cNvSpPr>
          <p:nvPr>
            <p:ph sz="quarter" idx="15"/>
          </p:nvPr>
        </p:nvSpPr>
        <p:spPr>
          <a:xfrm>
            <a:off x="1905000" y="6300216"/>
            <a:ext cx="5943600" cy="30777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en-US" altLang="en-US" sz="1400" kern="1200" dirty="0">
                <a:latin typeface="Arial" panose="020B0604020202020204" pitchFamily="34" charset="0"/>
              </a:rPr>
              <a:t>Copyright © Cengage Learning. All rights reserved. </a:t>
            </a:r>
          </a:p>
        </p:txBody>
      </p:sp>
    </p:spTree>
    <p:extLst>
      <p:ext uri="{BB962C8B-B14F-4D97-AF65-F5344CB8AC3E}">
        <p14:creationId xmlns:p14="http://schemas.microsoft.com/office/powerpoint/2010/main" val="12816002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1.3.4 </a:t>
            </a:r>
            <a:r>
              <a:rPr lang="en-US" altLang="en-US" dirty="0"/>
              <a:t>– </a:t>
            </a:r>
            <a:r>
              <a:rPr lang="en-IN" altLang="en-US" i="1" dirty="0"/>
              <a:t>Solution</a:t>
            </a:r>
            <a:endParaRPr lang="en-IN" altLang="en-US" dirty="0"/>
          </a:p>
        </p:txBody>
      </p:sp>
      <p:sp>
        <p:nvSpPr>
          <p:cNvPr id="5"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3733800"/>
          </a:xfrm>
        </p:spPr>
        <p:txBody>
          <a:bodyPr/>
          <a:lstStyle/>
          <a:p>
            <a:r>
              <a:rPr lang="en-IN" dirty="0"/>
              <a:t>c. </a:t>
            </a:r>
            <a:r>
              <a:rPr lang="en-IN" i="1" dirty="0"/>
              <a:t>T </a:t>
            </a:r>
            <a:r>
              <a:rPr lang="en-IN" dirty="0"/>
              <a:t>is a function: Each element in {2, 4, 6} is related </a:t>
            </a:r>
            <a:r>
              <a:rPr lang="en-IN" dirty="0" smtClean="0"/>
              <a:t>to some </a:t>
            </a:r>
            <a:r>
              <a:rPr lang="en-IN" dirty="0"/>
              <a:t>element in {1, 3, 5}, and </a:t>
            </a:r>
            <a:r>
              <a:rPr lang="en-IN" dirty="0" smtClean="0"/>
              <a:t>no element </a:t>
            </a:r>
            <a:r>
              <a:rPr lang="en-IN" dirty="0"/>
              <a:t>in {2, 4, 6} </a:t>
            </a:r>
            <a:r>
              <a:rPr lang="en-IN" dirty="0" smtClean="0"/>
              <a:t>is related </a:t>
            </a:r>
            <a:r>
              <a:rPr lang="en-IN" dirty="0"/>
              <a:t>to more than one element in {1, 3, 5</a:t>
            </a:r>
            <a:r>
              <a:rPr lang="en-IN" dirty="0" smtClean="0"/>
              <a:t>}. When these properties are </a:t>
            </a:r>
            <a:r>
              <a:rPr lang="en-IN" dirty="0"/>
              <a:t>stated in terms of the </a:t>
            </a:r>
            <a:r>
              <a:rPr lang="en-IN" dirty="0" smtClean="0"/>
              <a:t>arrow diagram</a:t>
            </a:r>
            <a:r>
              <a:rPr lang="en-IN" dirty="0"/>
              <a:t>, they become (1) there is an arrow </a:t>
            </a:r>
            <a:r>
              <a:rPr lang="en-IN" dirty="0" smtClean="0"/>
              <a:t>coming out of </a:t>
            </a:r>
            <a:r>
              <a:rPr lang="en-IN" dirty="0"/>
              <a:t>each element of the domain, and (2) no element of </a:t>
            </a:r>
            <a:r>
              <a:rPr lang="en-IN" dirty="0" smtClean="0"/>
              <a:t>the domain </a:t>
            </a:r>
            <a:r>
              <a:rPr lang="en-IN" dirty="0"/>
              <a:t>has more than </a:t>
            </a:r>
            <a:r>
              <a:rPr lang="en-IN" dirty="0" smtClean="0"/>
              <a:t>one arrow </a:t>
            </a:r>
            <a:r>
              <a:rPr lang="en-IN" dirty="0"/>
              <a:t>coming out of it</a:t>
            </a:r>
            <a:r>
              <a:rPr lang="en-IN" dirty="0" smtClean="0"/>
              <a:t>.</a:t>
            </a:r>
          </a:p>
          <a:p>
            <a:endParaRPr lang="en-IN" dirty="0"/>
          </a:p>
          <a:p>
            <a:r>
              <a:rPr lang="en-IN" dirty="0" smtClean="0"/>
              <a:t>	So you </a:t>
            </a:r>
            <a:r>
              <a:rPr lang="en-IN" dirty="0"/>
              <a:t>can write </a:t>
            </a:r>
            <a:r>
              <a:rPr lang="en-IN" i="1" dirty="0"/>
              <a:t>T</a:t>
            </a:r>
            <a:r>
              <a:rPr lang="en-IN" dirty="0"/>
              <a:t>(2) </a:t>
            </a:r>
            <a:r>
              <a:rPr lang="en-IN" dirty="0" smtClean="0"/>
              <a:t>= </a:t>
            </a:r>
            <a:r>
              <a:rPr lang="en-IN" dirty="0"/>
              <a:t>5, </a:t>
            </a:r>
            <a:r>
              <a:rPr lang="en-IN" i="1" dirty="0"/>
              <a:t>T</a:t>
            </a:r>
            <a:r>
              <a:rPr lang="en-IN" dirty="0"/>
              <a:t>(4) </a:t>
            </a:r>
            <a:r>
              <a:rPr lang="en-IN" dirty="0" smtClean="0"/>
              <a:t>= </a:t>
            </a:r>
            <a:r>
              <a:rPr lang="en-IN" dirty="0"/>
              <a:t>1, and </a:t>
            </a:r>
            <a:r>
              <a:rPr lang="en-IN" i="1" dirty="0"/>
              <a:t>T</a:t>
            </a:r>
            <a:r>
              <a:rPr lang="en-IN" dirty="0"/>
              <a:t>(6) </a:t>
            </a:r>
            <a:r>
              <a:rPr lang="en-IN" dirty="0" smtClean="0"/>
              <a:t>= </a:t>
            </a:r>
            <a:r>
              <a:rPr lang="en-IN" dirty="0"/>
              <a:t>1.</a:t>
            </a:r>
            <a:endParaRPr lang="en-US" altLang="en-US" dirty="0"/>
          </a:p>
        </p:txBody>
      </p:sp>
    </p:spTree>
    <p:extLst>
      <p:ext uri="{BB962C8B-B14F-4D97-AF65-F5344CB8AC3E}">
        <p14:creationId xmlns:p14="http://schemas.microsoft.com/office/powerpoint/2010/main" val="24513845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200" dirty="0"/>
              <a:t>Example </a:t>
            </a:r>
            <a:r>
              <a:rPr lang="en-IN" altLang="en-US" sz="2200" dirty="0" smtClean="0"/>
              <a:t>1.3.5 </a:t>
            </a:r>
            <a:r>
              <a:rPr lang="en-US" altLang="en-US" sz="2200" dirty="0"/>
              <a:t>– </a:t>
            </a:r>
            <a:r>
              <a:rPr lang="en-IN" altLang="en-US" sz="2200" i="1" dirty="0"/>
              <a:t>Functions and Relations on Sets of Strings</a:t>
            </a:r>
            <a:endParaRPr lang="en-IN" altLang="en-US" sz="2200" dirty="0"/>
          </a:p>
        </p:txBody>
      </p:sp>
      <p:sp>
        <p:nvSpPr>
          <p:cNvPr id="3" name="Content Placeholder 2"/>
          <p:cNvSpPr>
            <a:spLocks noGrp="1"/>
          </p:cNvSpPr>
          <p:nvPr>
            <p:ph sz="quarter" idx="13"/>
          </p:nvPr>
        </p:nvSpPr>
        <p:spPr>
          <a:xfrm>
            <a:off x="457200" y="1447800"/>
            <a:ext cx="8226425" cy="1371600"/>
          </a:xfrm>
        </p:spPr>
        <p:txBody>
          <a:bodyPr/>
          <a:lstStyle/>
          <a:p>
            <a:r>
              <a:rPr lang="en-IN" dirty="0"/>
              <a:t>Let </a:t>
            </a:r>
            <a:r>
              <a:rPr lang="en-IN" i="1" dirty="0"/>
              <a:t>A </a:t>
            </a:r>
            <a:r>
              <a:rPr lang="en-IN" dirty="0" smtClean="0"/>
              <a:t>= </a:t>
            </a:r>
            <a:r>
              <a:rPr lang="en-IN" dirty="0"/>
              <a:t>{</a:t>
            </a:r>
            <a:r>
              <a:rPr lang="en-IN" i="1" dirty="0"/>
              <a:t>a</a:t>
            </a:r>
            <a:r>
              <a:rPr lang="en-IN" dirty="0"/>
              <a:t>, </a:t>
            </a:r>
            <a:r>
              <a:rPr lang="en-IN" i="1" dirty="0"/>
              <a:t>b</a:t>
            </a:r>
            <a:r>
              <a:rPr lang="en-IN" dirty="0"/>
              <a:t>} and let </a:t>
            </a:r>
            <a:r>
              <a:rPr lang="en-IN" i="1" dirty="0"/>
              <a:t>S </a:t>
            </a:r>
            <a:r>
              <a:rPr lang="en-IN" dirty="0"/>
              <a:t>be the set of all strings over </a:t>
            </a:r>
            <a:r>
              <a:rPr lang="en-IN" i="1" dirty="0" smtClean="0"/>
              <a:t>A</a:t>
            </a:r>
            <a:r>
              <a:rPr lang="en-IN" dirty="0" smtClean="0"/>
              <a:t>. </a:t>
            </a:r>
          </a:p>
          <a:p>
            <a:endParaRPr lang="en-IN" dirty="0"/>
          </a:p>
          <a:p>
            <a:r>
              <a:rPr lang="en-IN" dirty="0" smtClean="0"/>
              <a:t>a</a:t>
            </a:r>
            <a:r>
              <a:rPr lang="en-IN" dirty="0"/>
              <a:t>. Define a relation </a:t>
            </a:r>
            <a:r>
              <a:rPr lang="en-IN" i="1" dirty="0"/>
              <a:t>L </a:t>
            </a:r>
            <a:r>
              <a:rPr lang="en-IN" dirty="0"/>
              <a:t>from </a:t>
            </a:r>
            <a:r>
              <a:rPr lang="en-IN" i="1" dirty="0"/>
              <a:t>S </a:t>
            </a:r>
            <a:r>
              <a:rPr lang="en-IN" dirty="0"/>
              <a:t>to</a:t>
            </a:r>
            <a:endParaRPr lang="en-US" altLang="en-US" dirty="0"/>
          </a:p>
        </p:txBody>
      </p:sp>
      <p:pic>
        <p:nvPicPr>
          <p:cNvPr id="14338" name="Picture 2" descr="Z^nonn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975" y="2362200"/>
            <a:ext cx="88582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a:spLocks noGrp="1"/>
          </p:cNvSpPr>
          <p:nvPr>
            <p:ph sz="quarter" idx="13"/>
          </p:nvPr>
        </p:nvSpPr>
        <p:spPr>
          <a:xfrm>
            <a:off x="457200" y="2286000"/>
            <a:ext cx="8226425" cy="2971800"/>
          </a:xfrm>
        </p:spPr>
        <p:txBody>
          <a:bodyPr/>
          <a:lstStyle/>
          <a:p>
            <a:r>
              <a:rPr lang="en-IN" dirty="0" smtClean="0"/>
              <a:t>                                                              as </a:t>
            </a:r>
            <a:r>
              <a:rPr lang="en-IN" dirty="0"/>
              <a:t>follows: For every string </a:t>
            </a:r>
            <a:r>
              <a:rPr lang="en-IN" i="1" dirty="0"/>
              <a:t>s </a:t>
            </a:r>
            <a:r>
              <a:rPr lang="en-IN" dirty="0"/>
              <a:t>in </a:t>
            </a:r>
            <a:r>
              <a:rPr lang="en-IN" i="1" dirty="0"/>
              <a:t>S </a:t>
            </a:r>
            <a:r>
              <a:rPr lang="en-IN" dirty="0"/>
              <a:t>and for </a:t>
            </a:r>
            <a:r>
              <a:rPr lang="en-IN" dirty="0" smtClean="0"/>
              <a:t>every nonnegative </a:t>
            </a:r>
            <a:r>
              <a:rPr lang="en-IN" dirty="0"/>
              <a:t>integer </a:t>
            </a:r>
            <a:r>
              <a:rPr lang="en-IN" i="1" dirty="0"/>
              <a:t>n</a:t>
            </a:r>
            <a:r>
              <a:rPr lang="en-IN" dirty="0" smtClean="0"/>
              <a:t>, </a:t>
            </a:r>
          </a:p>
          <a:p>
            <a:endParaRPr lang="en-IN" sz="1100" dirty="0" smtClean="0"/>
          </a:p>
          <a:p>
            <a:r>
              <a:rPr lang="en-IN" dirty="0"/>
              <a:t>	</a:t>
            </a:r>
            <a:r>
              <a:rPr lang="en-IN" dirty="0" smtClean="0"/>
              <a:t>	   (</a:t>
            </a:r>
            <a:r>
              <a:rPr lang="en-IN" i="1" dirty="0"/>
              <a:t>s</a:t>
            </a:r>
            <a:r>
              <a:rPr lang="en-IN" dirty="0"/>
              <a:t>, </a:t>
            </a:r>
            <a:r>
              <a:rPr lang="en-IN" i="1" dirty="0"/>
              <a:t>n</a:t>
            </a:r>
            <a:r>
              <a:rPr lang="en-IN" dirty="0"/>
              <a:t>) </a:t>
            </a:r>
            <a:r>
              <a:rPr lang="es-ES" dirty="0">
                <a:latin typeface="Arial Unicode MS"/>
                <a:ea typeface="Arial Unicode MS"/>
                <a:cs typeface="Arial Unicode MS"/>
              </a:rPr>
              <a:t>∈</a:t>
            </a:r>
            <a:r>
              <a:rPr lang="en-IN" dirty="0" smtClean="0"/>
              <a:t> </a:t>
            </a:r>
            <a:r>
              <a:rPr lang="en-IN" i="1" dirty="0"/>
              <a:t>L </a:t>
            </a:r>
            <a:r>
              <a:rPr lang="en-IN" dirty="0"/>
              <a:t>means that the length of </a:t>
            </a:r>
            <a:r>
              <a:rPr lang="en-IN" i="1" dirty="0"/>
              <a:t>s </a:t>
            </a:r>
            <a:r>
              <a:rPr lang="en-IN" dirty="0"/>
              <a:t>is </a:t>
            </a:r>
            <a:r>
              <a:rPr lang="en-IN" i="1" dirty="0" smtClean="0"/>
              <a:t>n</a:t>
            </a:r>
            <a:r>
              <a:rPr lang="en-IN" dirty="0" smtClean="0"/>
              <a:t>.</a:t>
            </a:r>
          </a:p>
          <a:p>
            <a:endParaRPr lang="en-IN" sz="1200" dirty="0"/>
          </a:p>
          <a:p>
            <a:r>
              <a:rPr lang="en-IN" dirty="0" smtClean="0"/>
              <a:t>	Observe </a:t>
            </a:r>
            <a:r>
              <a:rPr lang="en-IN" dirty="0"/>
              <a:t>that </a:t>
            </a:r>
            <a:r>
              <a:rPr lang="en-IN" i="1" dirty="0"/>
              <a:t>L </a:t>
            </a:r>
            <a:r>
              <a:rPr lang="en-IN" dirty="0"/>
              <a:t>is a function because every string in </a:t>
            </a:r>
            <a:r>
              <a:rPr lang="en-IN" i="1" dirty="0"/>
              <a:t>S </a:t>
            </a:r>
            <a:r>
              <a:rPr lang="en-IN" dirty="0"/>
              <a:t>has one and only one </a:t>
            </a:r>
            <a:r>
              <a:rPr lang="en-IN" dirty="0" smtClean="0"/>
              <a:t>length. Find </a:t>
            </a:r>
            <a:r>
              <a:rPr lang="en-IN" i="1" dirty="0" smtClean="0"/>
              <a:t>L</a:t>
            </a:r>
            <a:r>
              <a:rPr lang="en-IN" dirty="0" smtClean="0"/>
              <a:t>(</a:t>
            </a:r>
            <a:r>
              <a:rPr lang="en-IN" i="1" dirty="0" smtClean="0"/>
              <a:t>a</a:t>
            </a:r>
            <a:r>
              <a:rPr lang="en-IN" sz="100" i="1" dirty="0" smtClean="0"/>
              <a:t> </a:t>
            </a:r>
            <a:r>
              <a:rPr lang="en-IN" i="1" dirty="0" smtClean="0"/>
              <a:t>b</a:t>
            </a:r>
            <a:r>
              <a:rPr lang="en-IN" sz="300" i="1" dirty="0"/>
              <a:t> </a:t>
            </a:r>
            <a:r>
              <a:rPr lang="en-IN" i="1" dirty="0" smtClean="0"/>
              <a:t>a</a:t>
            </a:r>
            <a:r>
              <a:rPr lang="en-IN" sz="300" i="1" dirty="0"/>
              <a:t> </a:t>
            </a:r>
            <a:r>
              <a:rPr lang="en-IN" i="1" dirty="0" err="1" smtClean="0"/>
              <a:t>a</a:t>
            </a:r>
            <a:r>
              <a:rPr lang="en-IN" sz="300" i="1" dirty="0"/>
              <a:t> </a:t>
            </a:r>
            <a:r>
              <a:rPr lang="en-IN" i="1" dirty="0" smtClean="0"/>
              <a:t>b</a:t>
            </a:r>
            <a:r>
              <a:rPr lang="en-IN" sz="300" i="1" dirty="0"/>
              <a:t> </a:t>
            </a:r>
            <a:r>
              <a:rPr lang="en-IN" i="1" dirty="0" smtClean="0"/>
              <a:t>a</a:t>
            </a:r>
            <a:r>
              <a:rPr lang="en-IN" dirty="0"/>
              <a:t>) and </a:t>
            </a:r>
            <a:r>
              <a:rPr lang="en-IN" dirty="0" smtClean="0"/>
              <a:t>      </a:t>
            </a:r>
            <a:r>
              <a:rPr lang="en-IN" i="1" dirty="0" smtClean="0"/>
              <a:t>L</a:t>
            </a:r>
            <a:r>
              <a:rPr lang="en-IN" dirty="0" smtClean="0"/>
              <a:t>(</a:t>
            </a:r>
            <a:r>
              <a:rPr lang="en-IN" i="1" dirty="0" smtClean="0"/>
              <a:t>b</a:t>
            </a:r>
            <a:r>
              <a:rPr lang="en-IN" sz="300" i="1" dirty="0"/>
              <a:t> </a:t>
            </a:r>
            <a:r>
              <a:rPr lang="en-IN" i="1" dirty="0" err="1" smtClean="0"/>
              <a:t>b</a:t>
            </a:r>
            <a:r>
              <a:rPr lang="en-IN" sz="300" i="1" dirty="0" smtClean="0"/>
              <a:t> </a:t>
            </a:r>
            <a:r>
              <a:rPr lang="en-IN" i="1" dirty="0" smtClean="0"/>
              <a:t>b</a:t>
            </a:r>
            <a:r>
              <a:rPr lang="en-IN" dirty="0" smtClean="0"/>
              <a:t>).</a:t>
            </a:r>
            <a:endParaRPr lang="en-US" altLang="en-US" dirty="0"/>
          </a:p>
        </p:txBody>
      </p:sp>
    </p:spTree>
    <p:extLst>
      <p:ext uri="{BB962C8B-B14F-4D97-AF65-F5344CB8AC3E}">
        <p14:creationId xmlns:p14="http://schemas.microsoft.com/office/powerpoint/2010/main" val="25282477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200" dirty="0"/>
              <a:t>Example </a:t>
            </a:r>
            <a:r>
              <a:rPr lang="en-IN" altLang="en-US" sz="2200" dirty="0" smtClean="0"/>
              <a:t>1.3.5 </a:t>
            </a:r>
            <a:r>
              <a:rPr lang="en-US" altLang="en-US" sz="2200" dirty="0"/>
              <a:t>– </a:t>
            </a:r>
            <a:r>
              <a:rPr lang="en-IN" altLang="en-US" sz="2200" i="1" dirty="0"/>
              <a:t>Functions and Relations on Sets of Strings</a:t>
            </a:r>
            <a:endParaRPr lang="en-IN" altLang="en-US" sz="2200" dirty="0"/>
          </a:p>
        </p:txBody>
      </p:sp>
      <p:sp>
        <p:nvSpPr>
          <p:cNvPr id="7"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5029200"/>
          </a:xfrm>
        </p:spPr>
        <p:txBody>
          <a:bodyPr/>
          <a:lstStyle/>
          <a:p>
            <a:r>
              <a:rPr lang="en-IN" dirty="0"/>
              <a:t>b. Define a relation </a:t>
            </a:r>
            <a:r>
              <a:rPr lang="en-IN" i="1" dirty="0"/>
              <a:t>C </a:t>
            </a:r>
            <a:r>
              <a:rPr lang="en-IN" dirty="0"/>
              <a:t>from </a:t>
            </a:r>
            <a:r>
              <a:rPr lang="en-IN" i="1" dirty="0"/>
              <a:t>S </a:t>
            </a:r>
            <a:r>
              <a:rPr lang="en-IN" dirty="0"/>
              <a:t>to </a:t>
            </a:r>
            <a:r>
              <a:rPr lang="en-IN" i="1" dirty="0"/>
              <a:t>S </a:t>
            </a:r>
            <a:r>
              <a:rPr lang="en-IN" dirty="0"/>
              <a:t>as follows: For all strings </a:t>
            </a:r>
            <a:r>
              <a:rPr lang="en-IN" i="1" dirty="0"/>
              <a:t>s </a:t>
            </a:r>
            <a:r>
              <a:rPr lang="en-IN" dirty="0"/>
              <a:t>and </a:t>
            </a:r>
            <a:r>
              <a:rPr lang="en-IN" i="1" dirty="0"/>
              <a:t>t </a:t>
            </a:r>
            <a:r>
              <a:rPr lang="en-IN" dirty="0"/>
              <a:t>in </a:t>
            </a:r>
            <a:r>
              <a:rPr lang="en-IN" i="1" dirty="0"/>
              <a:t>S</a:t>
            </a:r>
            <a:r>
              <a:rPr lang="en-IN" dirty="0" smtClean="0"/>
              <a:t>,</a:t>
            </a:r>
          </a:p>
          <a:p>
            <a:endParaRPr lang="en-IN" sz="1000" dirty="0"/>
          </a:p>
          <a:p>
            <a:r>
              <a:rPr lang="en-IN" dirty="0"/>
              <a:t>	</a:t>
            </a:r>
            <a:r>
              <a:rPr lang="en-IN" dirty="0" smtClean="0"/>
              <a:t>		(</a:t>
            </a:r>
            <a:r>
              <a:rPr lang="en-IN" i="1" dirty="0"/>
              <a:t>s</a:t>
            </a:r>
            <a:r>
              <a:rPr lang="en-IN" dirty="0"/>
              <a:t>, </a:t>
            </a:r>
            <a:r>
              <a:rPr lang="en-IN" i="1" dirty="0"/>
              <a:t>t</a:t>
            </a:r>
            <a:r>
              <a:rPr lang="en-IN" dirty="0"/>
              <a:t>) </a:t>
            </a:r>
            <a:r>
              <a:rPr lang="es-ES" dirty="0">
                <a:latin typeface="Arial Unicode MS"/>
                <a:ea typeface="Arial Unicode MS"/>
                <a:cs typeface="Arial Unicode MS"/>
              </a:rPr>
              <a:t>∈</a:t>
            </a:r>
            <a:r>
              <a:rPr lang="en-IN" dirty="0" smtClean="0"/>
              <a:t> </a:t>
            </a:r>
            <a:r>
              <a:rPr lang="en-IN" i="1" dirty="0"/>
              <a:t>C </a:t>
            </a:r>
            <a:r>
              <a:rPr lang="en-IN" dirty="0"/>
              <a:t>means that </a:t>
            </a:r>
            <a:r>
              <a:rPr lang="en-IN" i="1" dirty="0"/>
              <a:t>t </a:t>
            </a:r>
            <a:r>
              <a:rPr lang="en-IN" dirty="0" smtClean="0"/>
              <a:t>= </a:t>
            </a:r>
            <a:r>
              <a:rPr lang="en-IN" i="1" dirty="0" smtClean="0"/>
              <a:t>a</a:t>
            </a:r>
            <a:r>
              <a:rPr lang="en-IN" sz="800" i="1" dirty="0"/>
              <a:t> </a:t>
            </a:r>
            <a:r>
              <a:rPr lang="en-IN" i="1" dirty="0" smtClean="0"/>
              <a:t>s</a:t>
            </a:r>
            <a:r>
              <a:rPr lang="en-IN" dirty="0" smtClean="0"/>
              <a:t>,</a:t>
            </a:r>
          </a:p>
          <a:p>
            <a:endParaRPr lang="en-IN" sz="1400" dirty="0"/>
          </a:p>
          <a:p>
            <a:r>
              <a:rPr lang="en-IN" dirty="0" smtClean="0"/>
              <a:t>	where </a:t>
            </a:r>
            <a:r>
              <a:rPr lang="en-IN" i="1" dirty="0" smtClean="0"/>
              <a:t>a</a:t>
            </a:r>
            <a:r>
              <a:rPr lang="en-IN" sz="100" i="1" dirty="0" smtClean="0"/>
              <a:t> </a:t>
            </a:r>
            <a:r>
              <a:rPr lang="en-IN" i="1" dirty="0" smtClean="0"/>
              <a:t>s </a:t>
            </a:r>
            <a:r>
              <a:rPr lang="en-IN" dirty="0"/>
              <a:t>is the string obtained by appending </a:t>
            </a:r>
            <a:r>
              <a:rPr lang="en-IN" i="1" dirty="0"/>
              <a:t>a </a:t>
            </a:r>
            <a:r>
              <a:rPr lang="en-IN" dirty="0"/>
              <a:t>on the left of the characters in </a:t>
            </a:r>
            <a:r>
              <a:rPr lang="en-IN" i="1" dirty="0"/>
              <a:t>s</a:t>
            </a:r>
            <a:r>
              <a:rPr lang="en-IN" dirty="0"/>
              <a:t>. (</a:t>
            </a:r>
            <a:r>
              <a:rPr lang="en-IN" i="1" dirty="0"/>
              <a:t>C </a:t>
            </a:r>
            <a:r>
              <a:rPr lang="en-IN" dirty="0" smtClean="0"/>
              <a:t>is called </a:t>
            </a:r>
            <a:r>
              <a:rPr lang="en-IN" b="1" dirty="0"/>
              <a:t>concatenation </a:t>
            </a:r>
            <a:r>
              <a:rPr lang="en-IN" dirty="0"/>
              <a:t>by </a:t>
            </a:r>
            <a:r>
              <a:rPr lang="en-IN" i="1" dirty="0" smtClean="0"/>
              <a:t>a </a:t>
            </a:r>
            <a:r>
              <a:rPr lang="en-IN" dirty="0" smtClean="0"/>
              <a:t>on </a:t>
            </a:r>
            <a:r>
              <a:rPr lang="en-IN" dirty="0"/>
              <a:t>the left</a:t>
            </a:r>
            <a:r>
              <a:rPr lang="en-IN" dirty="0" smtClean="0"/>
              <a:t>.)</a:t>
            </a:r>
          </a:p>
        </p:txBody>
      </p:sp>
    </p:spTree>
    <p:extLst>
      <p:ext uri="{BB962C8B-B14F-4D97-AF65-F5344CB8AC3E}">
        <p14:creationId xmlns:p14="http://schemas.microsoft.com/office/powerpoint/2010/main" val="34184601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200" dirty="0"/>
              <a:t>Example </a:t>
            </a:r>
            <a:r>
              <a:rPr lang="en-IN" altLang="en-US" sz="2200" dirty="0" smtClean="0"/>
              <a:t>1.3.5 </a:t>
            </a:r>
            <a:r>
              <a:rPr lang="en-US" altLang="en-US" sz="2200" dirty="0"/>
              <a:t>– </a:t>
            </a:r>
            <a:r>
              <a:rPr lang="en-IN" altLang="en-US" sz="2200" i="1" dirty="0"/>
              <a:t>Functions and Relations on Sets of Strings</a:t>
            </a:r>
            <a:endParaRPr lang="en-IN" altLang="en-US" sz="2200" dirty="0"/>
          </a:p>
        </p:txBody>
      </p:sp>
      <p:sp>
        <p:nvSpPr>
          <p:cNvPr id="7"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2209800"/>
          </a:xfrm>
        </p:spPr>
        <p:txBody>
          <a:bodyPr/>
          <a:lstStyle/>
          <a:p>
            <a:r>
              <a:rPr lang="en-IN" dirty="0" smtClean="0"/>
              <a:t>	Observe </a:t>
            </a:r>
            <a:r>
              <a:rPr lang="en-IN" dirty="0"/>
              <a:t>that </a:t>
            </a:r>
            <a:r>
              <a:rPr lang="en-IN" i="1" dirty="0"/>
              <a:t>C </a:t>
            </a:r>
            <a:r>
              <a:rPr lang="en-IN" dirty="0"/>
              <a:t>is a function because </a:t>
            </a:r>
            <a:r>
              <a:rPr lang="en-IN" dirty="0" smtClean="0"/>
              <a:t>every string </a:t>
            </a:r>
            <a:r>
              <a:rPr lang="en-IN" dirty="0"/>
              <a:t>in </a:t>
            </a:r>
            <a:r>
              <a:rPr lang="en-IN" i="1" dirty="0"/>
              <a:t>S </a:t>
            </a:r>
            <a:r>
              <a:rPr lang="en-IN" dirty="0"/>
              <a:t>consists entirely of </a:t>
            </a:r>
            <a:r>
              <a:rPr lang="en-IN" i="1" dirty="0"/>
              <a:t>a</a:t>
            </a:r>
            <a:r>
              <a:rPr lang="en-IN" dirty="0"/>
              <a:t>’s and </a:t>
            </a:r>
            <a:r>
              <a:rPr lang="en-IN" i="1" dirty="0"/>
              <a:t>b</a:t>
            </a:r>
            <a:r>
              <a:rPr lang="en-IN" dirty="0"/>
              <a:t>’s and adding </a:t>
            </a:r>
            <a:r>
              <a:rPr lang="en-IN" dirty="0" smtClean="0"/>
              <a:t>an additional </a:t>
            </a:r>
            <a:r>
              <a:rPr lang="en-IN" i="1" dirty="0"/>
              <a:t>a </a:t>
            </a:r>
            <a:r>
              <a:rPr lang="en-IN" dirty="0"/>
              <a:t>on the left </a:t>
            </a:r>
            <a:r>
              <a:rPr lang="en-IN" dirty="0" smtClean="0"/>
              <a:t>creates a </a:t>
            </a:r>
            <a:r>
              <a:rPr lang="en-IN" dirty="0"/>
              <a:t>new strong that </a:t>
            </a:r>
            <a:r>
              <a:rPr lang="en-IN" dirty="0" smtClean="0"/>
              <a:t>also consists </a:t>
            </a:r>
            <a:r>
              <a:rPr lang="en-IN" dirty="0"/>
              <a:t>of </a:t>
            </a:r>
            <a:r>
              <a:rPr lang="en-IN" i="1" dirty="0"/>
              <a:t>a</a:t>
            </a:r>
            <a:r>
              <a:rPr lang="en-IN" dirty="0"/>
              <a:t>’s and </a:t>
            </a:r>
            <a:r>
              <a:rPr lang="en-IN" i="1" dirty="0"/>
              <a:t>b</a:t>
            </a:r>
            <a:r>
              <a:rPr lang="en-IN" dirty="0"/>
              <a:t>’s and thus is also in </a:t>
            </a:r>
            <a:r>
              <a:rPr lang="en-IN" i="1" dirty="0"/>
              <a:t>S</a:t>
            </a:r>
            <a:r>
              <a:rPr lang="en-IN" dirty="0"/>
              <a:t>. </a:t>
            </a:r>
            <a:r>
              <a:rPr lang="en-IN" dirty="0" smtClean="0"/>
              <a:t>Find </a:t>
            </a:r>
            <a:r>
              <a:rPr lang="en-IN" i="1" dirty="0" smtClean="0"/>
              <a:t>C</a:t>
            </a:r>
            <a:r>
              <a:rPr lang="en-IN" dirty="0" smtClean="0"/>
              <a:t>(</a:t>
            </a:r>
            <a:r>
              <a:rPr lang="en-IN" i="1" dirty="0" smtClean="0"/>
              <a:t>a</a:t>
            </a:r>
            <a:r>
              <a:rPr lang="en-IN" sz="100" i="1" dirty="0" smtClean="0"/>
              <a:t> </a:t>
            </a:r>
            <a:r>
              <a:rPr lang="en-IN" i="1" dirty="0" smtClean="0"/>
              <a:t>b</a:t>
            </a:r>
            <a:r>
              <a:rPr lang="en-IN" sz="800" i="1" dirty="0"/>
              <a:t> </a:t>
            </a:r>
            <a:r>
              <a:rPr lang="en-IN" i="1" dirty="0" smtClean="0"/>
              <a:t>a</a:t>
            </a:r>
            <a:r>
              <a:rPr lang="en-IN" sz="800" i="1" dirty="0"/>
              <a:t> </a:t>
            </a:r>
            <a:r>
              <a:rPr lang="en-IN" i="1" dirty="0" err="1" smtClean="0"/>
              <a:t>a</a:t>
            </a:r>
            <a:r>
              <a:rPr lang="en-IN" sz="800" i="1" dirty="0"/>
              <a:t> </a:t>
            </a:r>
            <a:r>
              <a:rPr lang="en-IN" i="1" dirty="0" smtClean="0"/>
              <a:t>b</a:t>
            </a:r>
            <a:r>
              <a:rPr lang="en-IN" sz="800" i="1" dirty="0"/>
              <a:t> </a:t>
            </a:r>
            <a:r>
              <a:rPr lang="en-IN" i="1" dirty="0" smtClean="0"/>
              <a:t>a</a:t>
            </a:r>
            <a:r>
              <a:rPr lang="en-IN" dirty="0"/>
              <a:t>) </a:t>
            </a:r>
            <a:r>
              <a:rPr lang="en-IN" dirty="0" smtClean="0"/>
              <a:t>and </a:t>
            </a:r>
            <a:r>
              <a:rPr lang="en-IN" i="1" dirty="0" smtClean="0"/>
              <a:t>C</a:t>
            </a:r>
            <a:r>
              <a:rPr lang="en-IN" dirty="0" smtClean="0"/>
              <a:t>(</a:t>
            </a:r>
            <a:r>
              <a:rPr lang="en-IN" i="1" dirty="0" smtClean="0"/>
              <a:t>b</a:t>
            </a:r>
            <a:r>
              <a:rPr lang="en-IN" sz="800" i="1" dirty="0"/>
              <a:t> </a:t>
            </a:r>
            <a:r>
              <a:rPr lang="en-IN" i="1" dirty="0" err="1" smtClean="0"/>
              <a:t>b</a:t>
            </a:r>
            <a:r>
              <a:rPr lang="en-IN" sz="800" i="1" dirty="0" smtClean="0"/>
              <a:t> </a:t>
            </a:r>
            <a:r>
              <a:rPr lang="en-IN" i="1" dirty="0" smtClean="0"/>
              <a:t>b</a:t>
            </a:r>
            <a:r>
              <a:rPr lang="en-IN" dirty="0"/>
              <a:t>).</a:t>
            </a:r>
            <a:endParaRPr lang="en-US" altLang="en-US" dirty="0"/>
          </a:p>
        </p:txBody>
      </p:sp>
    </p:spTree>
    <p:extLst>
      <p:ext uri="{BB962C8B-B14F-4D97-AF65-F5344CB8AC3E}">
        <p14:creationId xmlns:p14="http://schemas.microsoft.com/office/powerpoint/2010/main" val="36876817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1.3.5 </a:t>
            </a:r>
            <a:r>
              <a:rPr lang="en-US" altLang="en-US" dirty="0"/>
              <a:t>– </a:t>
            </a:r>
            <a:r>
              <a:rPr lang="en-IN" altLang="en-US" i="1" dirty="0"/>
              <a:t>Solution</a:t>
            </a:r>
            <a:endParaRPr lang="en-IN" altLang="en-US" dirty="0"/>
          </a:p>
        </p:txBody>
      </p:sp>
      <p:sp>
        <p:nvSpPr>
          <p:cNvPr id="3" name="Content Placeholder 2"/>
          <p:cNvSpPr>
            <a:spLocks noGrp="1"/>
          </p:cNvSpPr>
          <p:nvPr>
            <p:ph sz="quarter" idx="13"/>
          </p:nvPr>
        </p:nvSpPr>
        <p:spPr>
          <a:xfrm>
            <a:off x="457200" y="1447800"/>
            <a:ext cx="8226425" cy="1828800"/>
          </a:xfrm>
        </p:spPr>
        <p:txBody>
          <a:bodyPr/>
          <a:lstStyle/>
          <a:p>
            <a:r>
              <a:rPr lang="en-IN" dirty="0" smtClean="0"/>
              <a:t>a. </a:t>
            </a:r>
            <a:r>
              <a:rPr lang="en-IN" i="1" dirty="0" smtClean="0"/>
              <a:t>L</a:t>
            </a:r>
            <a:r>
              <a:rPr lang="en-IN" dirty="0" smtClean="0"/>
              <a:t>(</a:t>
            </a:r>
            <a:r>
              <a:rPr lang="en-IN" i="1" dirty="0" smtClean="0"/>
              <a:t>a</a:t>
            </a:r>
            <a:r>
              <a:rPr lang="en-IN" sz="800" i="1" dirty="0"/>
              <a:t> </a:t>
            </a:r>
            <a:r>
              <a:rPr lang="en-IN" i="1" dirty="0" smtClean="0"/>
              <a:t>b</a:t>
            </a:r>
            <a:r>
              <a:rPr lang="en-IN" sz="800" i="1" dirty="0"/>
              <a:t> </a:t>
            </a:r>
            <a:r>
              <a:rPr lang="en-IN" i="1" dirty="0" smtClean="0"/>
              <a:t>a</a:t>
            </a:r>
            <a:r>
              <a:rPr lang="en-IN" sz="800" i="1" dirty="0"/>
              <a:t> </a:t>
            </a:r>
            <a:r>
              <a:rPr lang="en-IN" i="1" dirty="0" err="1" smtClean="0"/>
              <a:t>a</a:t>
            </a:r>
            <a:r>
              <a:rPr lang="en-IN" sz="800" i="1" dirty="0"/>
              <a:t> </a:t>
            </a:r>
            <a:r>
              <a:rPr lang="en-IN" i="1" dirty="0" smtClean="0"/>
              <a:t>b</a:t>
            </a:r>
            <a:r>
              <a:rPr lang="en-IN" sz="800" i="1" dirty="0"/>
              <a:t> </a:t>
            </a:r>
            <a:r>
              <a:rPr lang="en-IN" i="1" dirty="0" smtClean="0"/>
              <a:t>a</a:t>
            </a:r>
            <a:r>
              <a:rPr lang="en-IN" dirty="0"/>
              <a:t>) </a:t>
            </a:r>
            <a:r>
              <a:rPr lang="en-IN" dirty="0" smtClean="0"/>
              <a:t>= </a:t>
            </a:r>
            <a:r>
              <a:rPr lang="en-IN" dirty="0"/>
              <a:t>6 and </a:t>
            </a:r>
            <a:r>
              <a:rPr lang="en-IN" i="1" dirty="0" smtClean="0"/>
              <a:t>L</a:t>
            </a:r>
            <a:r>
              <a:rPr lang="en-IN" dirty="0" smtClean="0"/>
              <a:t>(</a:t>
            </a:r>
            <a:r>
              <a:rPr lang="en-IN" i="1" dirty="0" smtClean="0"/>
              <a:t>b</a:t>
            </a:r>
            <a:r>
              <a:rPr lang="en-IN" sz="800" i="1" dirty="0"/>
              <a:t> </a:t>
            </a:r>
            <a:r>
              <a:rPr lang="en-IN" i="1" dirty="0" err="1" smtClean="0"/>
              <a:t>b</a:t>
            </a:r>
            <a:r>
              <a:rPr lang="en-IN" sz="800" i="1" dirty="0"/>
              <a:t> </a:t>
            </a:r>
            <a:r>
              <a:rPr lang="en-IN" i="1" dirty="0" smtClean="0"/>
              <a:t>b</a:t>
            </a:r>
            <a:r>
              <a:rPr lang="en-IN" dirty="0"/>
              <a:t>) </a:t>
            </a:r>
            <a:r>
              <a:rPr lang="en-IN" dirty="0" smtClean="0"/>
              <a:t>= 3 </a:t>
            </a:r>
          </a:p>
          <a:p>
            <a:endParaRPr lang="en-IN" dirty="0" smtClean="0"/>
          </a:p>
          <a:p>
            <a:r>
              <a:rPr lang="en-IN" dirty="0" smtClean="0"/>
              <a:t>b</a:t>
            </a:r>
            <a:r>
              <a:rPr lang="en-IN" dirty="0"/>
              <a:t>. </a:t>
            </a:r>
            <a:r>
              <a:rPr lang="en-IN" i="1" dirty="0" smtClean="0"/>
              <a:t>C</a:t>
            </a:r>
            <a:r>
              <a:rPr lang="en-IN" dirty="0" smtClean="0"/>
              <a:t>(</a:t>
            </a:r>
            <a:r>
              <a:rPr lang="en-IN" i="1" dirty="0" smtClean="0"/>
              <a:t>a</a:t>
            </a:r>
            <a:r>
              <a:rPr lang="en-IN" sz="800" i="1" dirty="0"/>
              <a:t> </a:t>
            </a:r>
            <a:r>
              <a:rPr lang="en-IN" i="1" dirty="0" smtClean="0"/>
              <a:t>b</a:t>
            </a:r>
            <a:r>
              <a:rPr lang="en-IN" sz="800" i="1" dirty="0"/>
              <a:t> </a:t>
            </a:r>
            <a:r>
              <a:rPr lang="en-IN" i="1" dirty="0" smtClean="0"/>
              <a:t>a</a:t>
            </a:r>
            <a:r>
              <a:rPr lang="en-IN" sz="800" i="1" dirty="0"/>
              <a:t> </a:t>
            </a:r>
            <a:r>
              <a:rPr lang="en-IN" i="1" dirty="0" err="1" smtClean="0"/>
              <a:t>a</a:t>
            </a:r>
            <a:r>
              <a:rPr lang="en-IN" sz="800" i="1" dirty="0"/>
              <a:t> </a:t>
            </a:r>
            <a:r>
              <a:rPr lang="en-IN" i="1" dirty="0" smtClean="0"/>
              <a:t>b</a:t>
            </a:r>
            <a:r>
              <a:rPr lang="en-IN" sz="800" i="1" dirty="0"/>
              <a:t> </a:t>
            </a:r>
            <a:r>
              <a:rPr lang="en-IN" i="1" dirty="0" smtClean="0"/>
              <a:t>a</a:t>
            </a:r>
            <a:r>
              <a:rPr lang="en-IN" dirty="0"/>
              <a:t>) </a:t>
            </a:r>
            <a:r>
              <a:rPr lang="en-IN" dirty="0" smtClean="0"/>
              <a:t>= </a:t>
            </a:r>
            <a:r>
              <a:rPr lang="en-IN" i="1" dirty="0" smtClean="0"/>
              <a:t>a</a:t>
            </a:r>
            <a:r>
              <a:rPr lang="en-IN" sz="800" i="1" dirty="0"/>
              <a:t> </a:t>
            </a:r>
            <a:r>
              <a:rPr lang="en-IN" i="1" dirty="0" err="1" smtClean="0"/>
              <a:t>a</a:t>
            </a:r>
            <a:r>
              <a:rPr lang="en-IN" sz="800" i="1" dirty="0"/>
              <a:t> </a:t>
            </a:r>
            <a:r>
              <a:rPr lang="en-IN" i="1" dirty="0" smtClean="0"/>
              <a:t>b</a:t>
            </a:r>
            <a:r>
              <a:rPr lang="en-IN" sz="800" i="1" dirty="0"/>
              <a:t> </a:t>
            </a:r>
            <a:r>
              <a:rPr lang="en-IN" i="1" dirty="0" smtClean="0"/>
              <a:t>a</a:t>
            </a:r>
            <a:r>
              <a:rPr lang="en-IN" sz="800" i="1" dirty="0"/>
              <a:t> </a:t>
            </a:r>
            <a:r>
              <a:rPr lang="en-IN" i="1" dirty="0" err="1" smtClean="0"/>
              <a:t>a</a:t>
            </a:r>
            <a:r>
              <a:rPr lang="en-IN" sz="800" i="1" dirty="0"/>
              <a:t> </a:t>
            </a:r>
            <a:r>
              <a:rPr lang="en-IN" i="1" dirty="0" smtClean="0"/>
              <a:t>b</a:t>
            </a:r>
            <a:r>
              <a:rPr lang="en-IN" sz="800" i="1" dirty="0"/>
              <a:t> </a:t>
            </a:r>
            <a:r>
              <a:rPr lang="en-IN" i="1" dirty="0" smtClean="0"/>
              <a:t>a </a:t>
            </a:r>
            <a:r>
              <a:rPr lang="en-IN" dirty="0"/>
              <a:t>and </a:t>
            </a:r>
            <a:r>
              <a:rPr lang="en-IN" i="1" dirty="0" smtClean="0"/>
              <a:t>C</a:t>
            </a:r>
            <a:r>
              <a:rPr lang="en-IN" dirty="0" smtClean="0"/>
              <a:t>(</a:t>
            </a:r>
            <a:r>
              <a:rPr lang="en-IN" i="1" dirty="0" smtClean="0"/>
              <a:t>b</a:t>
            </a:r>
            <a:r>
              <a:rPr lang="en-IN" sz="800" i="1" dirty="0"/>
              <a:t> </a:t>
            </a:r>
            <a:r>
              <a:rPr lang="en-IN" i="1" dirty="0" err="1" smtClean="0"/>
              <a:t>b</a:t>
            </a:r>
            <a:r>
              <a:rPr lang="en-IN" sz="800" i="1" dirty="0"/>
              <a:t> </a:t>
            </a:r>
            <a:r>
              <a:rPr lang="en-IN" i="1" dirty="0" smtClean="0"/>
              <a:t>b</a:t>
            </a:r>
            <a:r>
              <a:rPr lang="en-IN" dirty="0"/>
              <a:t>) </a:t>
            </a:r>
            <a:r>
              <a:rPr lang="en-IN" dirty="0" smtClean="0"/>
              <a:t>= </a:t>
            </a:r>
            <a:r>
              <a:rPr lang="en-IN" i="1" dirty="0" smtClean="0"/>
              <a:t>a</a:t>
            </a:r>
            <a:r>
              <a:rPr lang="en-IN" sz="800" i="1" dirty="0"/>
              <a:t> </a:t>
            </a:r>
            <a:r>
              <a:rPr lang="en-IN" i="1" dirty="0" smtClean="0"/>
              <a:t>b</a:t>
            </a:r>
            <a:r>
              <a:rPr lang="en-IN" sz="800" i="1" dirty="0"/>
              <a:t> </a:t>
            </a:r>
            <a:r>
              <a:rPr lang="en-IN" i="1" dirty="0" err="1" smtClean="0"/>
              <a:t>b</a:t>
            </a:r>
            <a:r>
              <a:rPr lang="en-IN" sz="800" i="1" dirty="0"/>
              <a:t> </a:t>
            </a:r>
            <a:r>
              <a:rPr lang="en-IN" i="1" dirty="0" err="1" smtClean="0"/>
              <a:t>b</a:t>
            </a:r>
            <a:endParaRPr lang="en-US" altLang="en-US" dirty="0"/>
          </a:p>
        </p:txBody>
      </p:sp>
    </p:spTree>
    <p:extLst>
      <p:ext uri="{BB962C8B-B14F-4D97-AF65-F5344CB8AC3E}">
        <p14:creationId xmlns:p14="http://schemas.microsoft.com/office/powerpoint/2010/main" val="24525134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Function Machines</a:t>
            </a:r>
          </a:p>
        </p:txBody>
      </p:sp>
    </p:spTree>
    <p:extLst>
      <p:ext uri="{BB962C8B-B14F-4D97-AF65-F5344CB8AC3E}">
        <p14:creationId xmlns:p14="http://schemas.microsoft.com/office/powerpoint/2010/main" val="25086858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Function Machines</a:t>
            </a:r>
          </a:p>
        </p:txBody>
      </p:sp>
      <p:sp>
        <p:nvSpPr>
          <p:cNvPr id="3" name="Content Placeholder 2"/>
          <p:cNvSpPr>
            <a:spLocks noGrp="1"/>
          </p:cNvSpPr>
          <p:nvPr>
            <p:ph sz="quarter" idx="13"/>
          </p:nvPr>
        </p:nvSpPr>
        <p:spPr>
          <a:xfrm>
            <a:off x="457200" y="1447800"/>
            <a:ext cx="8226425" cy="1981200"/>
          </a:xfrm>
        </p:spPr>
        <p:txBody>
          <a:bodyPr/>
          <a:lstStyle/>
          <a:p>
            <a:pPr marL="0" indent="0"/>
            <a:r>
              <a:rPr lang="en-IN" dirty="0"/>
              <a:t>Another useful way to think of a function is as a </a:t>
            </a:r>
            <a:r>
              <a:rPr lang="en-IN" dirty="0" smtClean="0"/>
              <a:t>machine. Suppose </a:t>
            </a:r>
            <a:r>
              <a:rPr lang="en-IN" i="1" dirty="0"/>
              <a:t>f </a:t>
            </a:r>
            <a:r>
              <a:rPr lang="en-IN" dirty="0"/>
              <a:t>is a function from </a:t>
            </a:r>
            <a:r>
              <a:rPr lang="en-IN" i="1" dirty="0"/>
              <a:t>X </a:t>
            </a:r>
            <a:r>
              <a:rPr lang="en-IN" dirty="0" smtClean="0"/>
              <a:t>to </a:t>
            </a:r>
            <a:r>
              <a:rPr lang="en-IN" i="1" dirty="0" smtClean="0"/>
              <a:t>Y </a:t>
            </a:r>
            <a:r>
              <a:rPr lang="en-IN" dirty="0"/>
              <a:t>and an input </a:t>
            </a:r>
            <a:r>
              <a:rPr lang="en-IN" i="1" dirty="0"/>
              <a:t>x </a:t>
            </a:r>
            <a:r>
              <a:rPr lang="en-IN" dirty="0"/>
              <a:t>of </a:t>
            </a:r>
            <a:r>
              <a:rPr lang="en-IN" i="1" dirty="0"/>
              <a:t>X </a:t>
            </a:r>
            <a:r>
              <a:rPr lang="en-IN" dirty="0" smtClean="0"/>
              <a:t>is given</a:t>
            </a:r>
            <a:r>
              <a:rPr lang="en-IN" dirty="0"/>
              <a:t>. Imagine </a:t>
            </a:r>
            <a:r>
              <a:rPr lang="en-IN" i="1" dirty="0"/>
              <a:t>f </a:t>
            </a:r>
            <a:r>
              <a:rPr lang="en-IN" dirty="0"/>
              <a:t>to be a machine that processes </a:t>
            </a:r>
            <a:r>
              <a:rPr lang="en-IN" i="1" dirty="0"/>
              <a:t>x </a:t>
            </a:r>
            <a:r>
              <a:rPr lang="en-IN" dirty="0"/>
              <a:t>in </a:t>
            </a:r>
            <a:r>
              <a:rPr lang="en-IN" dirty="0" smtClean="0"/>
              <a:t>a certain way to </a:t>
            </a:r>
            <a:r>
              <a:rPr lang="en-IN" dirty="0"/>
              <a:t>produce the output </a:t>
            </a:r>
            <a:r>
              <a:rPr lang="en-IN" i="1" dirty="0"/>
              <a:t>f</a:t>
            </a:r>
            <a:r>
              <a:rPr lang="en-IN" dirty="0"/>
              <a:t>(</a:t>
            </a:r>
            <a:r>
              <a:rPr lang="en-IN" i="1" dirty="0"/>
              <a:t>x</a:t>
            </a:r>
            <a:r>
              <a:rPr lang="en-IN" dirty="0" smtClean="0"/>
              <a:t>). This </a:t>
            </a:r>
            <a:r>
              <a:rPr lang="en-IN" dirty="0"/>
              <a:t>is illustrated in Figure 1.3.1.</a:t>
            </a:r>
            <a:endParaRPr lang="en-US" altLang="en-US" dirty="0"/>
          </a:p>
        </p:txBody>
      </p:sp>
      <p:sp>
        <p:nvSpPr>
          <p:cNvPr id="5" name="Content Placeholder 2"/>
          <p:cNvSpPr>
            <a:spLocks noGrp="1"/>
          </p:cNvSpPr>
          <p:nvPr>
            <p:ph sz="quarter" idx="13"/>
          </p:nvPr>
        </p:nvSpPr>
        <p:spPr>
          <a:xfrm>
            <a:off x="3811587" y="5410200"/>
            <a:ext cx="1217613" cy="319585"/>
          </a:xfrm>
        </p:spPr>
        <p:txBody>
          <a:bodyPr/>
          <a:lstStyle/>
          <a:p>
            <a:pPr marL="0" indent="0"/>
            <a:r>
              <a:rPr lang="en-IN" sz="1200" b="1" dirty="0" smtClean="0"/>
              <a:t>Figure 1.3.1</a:t>
            </a:r>
            <a:endParaRPr lang="en-US" altLang="en-US" sz="1200" b="1" dirty="0"/>
          </a:p>
        </p:txBody>
      </p:sp>
      <p:pic>
        <p:nvPicPr>
          <p:cNvPr id="15362" name="Picture 2" descr="The image of a function machine is shown. The input funnel is indicated by x, and the output chute is indicated by f(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6134" y="3276600"/>
            <a:ext cx="3971732" cy="2103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90365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700" dirty="0"/>
              <a:t>Example </a:t>
            </a:r>
            <a:r>
              <a:rPr lang="en-IN" altLang="en-US" sz="2700" dirty="0" smtClean="0"/>
              <a:t>1.3.6 </a:t>
            </a:r>
            <a:r>
              <a:rPr lang="en-US" altLang="en-US" sz="2700" dirty="0"/>
              <a:t>– </a:t>
            </a:r>
            <a:r>
              <a:rPr lang="en-IN" altLang="en-US" sz="2700" i="1" dirty="0"/>
              <a:t>Functions Defined by Formulas</a:t>
            </a:r>
            <a:endParaRPr lang="en-IN" altLang="en-US" sz="2700" dirty="0"/>
          </a:p>
        </p:txBody>
      </p:sp>
      <p:sp>
        <p:nvSpPr>
          <p:cNvPr id="3" name="Content Placeholder 2"/>
          <p:cNvSpPr>
            <a:spLocks noGrp="1"/>
          </p:cNvSpPr>
          <p:nvPr>
            <p:ph sz="quarter" idx="13"/>
          </p:nvPr>
        </p:nvSpPr>
        <p:spPr>
          <a:xfrm>
            <a:off x="457200" y="1447800"/>
            <a:ext cx="8226425" cy="1371600"/>
          </a:xfrm>
        </p:spPr>
        <p:txBody>
          <a:bodyPr/>
          <a:lstStyle/>
          <a:p>
            <a:pPr marL="0" indent="0">
              <a:lnSpc>
                <a:spcPts val="3300"/>
              </a:lnSpc>
              <a:spcBef>
                <a:spcPts val="1200"/>
              </a:spcBef>
              <a:spcAft>
                <a:spcPts val="600"/>
              </a:spcAft>
            </a:pPr>
            <a:r>
              <a:rPr lang="en-IN" dirty="0"/>
              <a:t>The </a:t>
            </a:r>
            <a:r>
              <a:rPr lang="en-IN" b="1" dirty="0"/>
              <a:t>squaring function </a:t>
            </a:r>
            <a:r>
              <a:rPr lang="en-IN" i="1" dirty="0"/>
              <a:t>f </a:t>
            </a:r>
            <a:r>
              <a:rPr lang="en-IN" dirty="0"/>
              <a:t>from </a:t>
            </a:r>
            <a:r>
              <a:rPr lang="en-IN" b="1" dirty="0"/>
              <a:t>R </a:t>
            </a:r>
            <a:r>
              <a:rPr lang="en-IN" dirty="0"/>
              <a:t>to </a:t>
            </a:r>
            <a:r>
              <a:rPr lang="en-IN" b="1" dirty="0"/>
              <a:t>R </a:t>
            </a:r>
            <a:r>
              <a:rPr lang="en-IN" dirty="0"/>
              <a:t>is defined by </a:t>
            </a:r>
            <a:r>
              <a:rPr lang="en-IN" dirty="0" smtClean="0"/>
              <a:t>the formula</a:t>
            </a:r>
            <a:endParaRPr lang="en-US" altLang="en-US" dirty="0"/>
          </a:p>
        </p:txBody>
      </p:sp>
      <p:pic>
        <p:nvPicPr>
          <p:cNvPr id="16386" name="Picture 2" descr="f(x) = x^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891352"/>
            <a:ext cx="1181100"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a:spLocks noGrp="1"/>
          </p:cNvSpPr>
          <p:nvPr>
            <p:ph sz="quarter" idx="13"/>
          </p:nvPr>
        </p:nvSpPr>
        <p:spPr>
          <a:xfrm>
            <a:off x="457200" y="1897040"/>
            <a:ext cx="8226425" cy="1600200"/>
          </a:xfrm>
        </p:spPr>
        <p:txBody>
          <a:bodyPr/>
          <a:lstStyle/>
          <a:p>
            <a:pPr marL="0" indent="0"/>
            <a:r>
              <a:rPr lang="en-IN" dirty="0" smtClean="0"/>
              <a:t>                            for </a:t>
            </a:r>
            <a:r>
              <a:rPr lang="en-IN" dirty="0"/>
              <a:t>every </a:t>
            </a:r>
            <a:r>
              <a:rPr lang="en-IN" dirty="0" smtClean="0"/>
              <a:t>real number </a:t>
            </a:r>
            <a:r>
              <a:rPr lang="en-IN" i="1" dirty="0"/>
              <a:t>x</a:t>
            </a:r>
            <a:r>
              <a:rPr lang="en-IN" dirty="0"/>
              <a:t>. This means that no matter </a:t>
            </a:r>
            <a:r>
              <a:rPr lang="en-IN" dirty="0" smtClean="0"/>
              <a:t>what real </a:t>
            </a:r>
            <a:r>
              <a:rPr lang="en-IN" dirty="0"/>
              <a:t>number input is substituted for </a:t>
            </a:r>
            <a:r>
              <a:rPr lang="en-IN" i="1" dirty="0"/>
              <a:t>x</a:t>
            </a:r>
            <a:r>
              <a:rPr lang="en-IN" dirty="0"/>
              <a:t>, the </a:t>
            </a:r>
            <a:r>
              <a:rPr lang="en-IN" dirty="0" smtClean="0"/>
              <a:t>output of </a:t>
            </a:r>
            <a:r>
              <a:rPr lang="en-IN" i="1" dirty="0"/>
              <a:t>f </a:t>
            </a:r>
            <a:r>
              <a:rPr lang="en-IN" dirty="0" smtClean="0"/>
              <a:t>will be </a:t>
            </a:r>
            <a:r>
              <a:rPr lang="en-IN" dirty="0"/>
              <a:t>the square of that number. This idea can </a:t>
            </a:r>
            <a:r>
              <a:rPr lang="en-IN" dirty="0" smtClean="0"/>
              <a:t>be represented </a:t>
            </a:r>
            <a:r>
              <a:rPr lang="en-IN" dirty="0"/>
              <a:t>by writing</a:t>
            </a:r>
            <a:endParaRPr lang="en-US" altLang="en-US" dirty="0"/>
          </a:p>
        </p:txBody>
      </p:sp>
      <p:pic>
        <p:nvPicPr>
          <p:cNvPr id="16387" name="Picture 3" descr="f(empty box) = (empty box)^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6284" y="3072738"/>
            <a:ext cx="138112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a:spLocks noGrp="1"/>
          </p:cNvSpPr>
          <p:nvPr>
            <p:ph sz="quarter" idx="13"/>
          </p:nvPr>
        </p:nvSpPr>
        <p:spPr>
          <a:xfrm>
            <a:off x="457200" y="3581400"/>
            <a:ext cx="8226425" cy="457200"/>
          </a:xfrm>
        </p:spPr>
        <p:txBody>
          <a:bodyPr/>
          <a:lstStyle/>
          <a:p>
            <a:pPr marL="0" indent="0"/>
            <a:r>
              <a:rPr lang="en-IN" dirty="0"/>
              <a:t>In other words, </a:t>
            </a:r>
            <a:r>
              <a:rPr lang="en-IN" i="1" dirty="0"/>
              <a:t>f </a:t>
            </a:r>
            <a:r>
              <a:rPr lang="en-IN" dirty="0"/>
              <a:t>sends each real number </a:t>
            </a:r>
            <a:r>
              <a:rPr lang="en-IN" i="1" dirty="0"/>
              <a:t>x </a:t>
            </a:r>
            <a:r>
              <a:rPr lang="en-IN" dirty="0"/>
              <a:t>to</a:t>
            </a:r>
            <a:endParaRPr lang="en-US" altLang="en-US" dirty="0"/>
          </a:p>
        </p:txBody>
      </p:sp>
      <p:pic>
        <p:nvPicPr>
          <p:cNvPr id="16390" name="Picture 6" descr="x^2, or, symbolically, f, x tends to x^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038600"/>
            <a:ext cx="3408152" cy="359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8541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700" dirty="0"/>
              <a:t>Example </a:t>
            </a:r>
            <a:r>
              <a:rPr lang="en-IN" altLang="en-US" sz="2700" dirty="0" smtClean="0"/>
              <a:t>1.3.6 </a:t>
            </a:r>
            <a:r>
              <a:rPr lang="en-US" altLang="en-US" sz="2700" dirty="0"/>
              <a:t>– </a:t>
            </a:r>
            <a:r>
              <a:rPr lang="en-IN" altLang="en-US" sz="2700" i="1" dirty="0"/>
              <a:t>Functions Defined by Formulas</a:t>
            </a:r>
            <a:endParaRPr lang="en-IN" altLang="en-US" sz="2700" dirty="0"/>
          </a:p>
        </p:txBody>
      </p:sp>
      <p:sp>
        <p:nvSpPr>
          <p:cNvPr id="6"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14" name="Content Placeholder 2"/>
          <p:cNvSpPr>
            <a:spLocks noGrp="1"/>
          </p:cNvSpPr>
          <p:nvPr>
            <p:ph sz="quarter" idx="13"/>
          </p:nvPr>
        </p:nvSpPr>
        <p:spPr>
          <a:xfrm>
            <a:off x="460375" y="1474304"/>
            <a:ext cx="8226425" cy="2183296"/>
          </a:xfrm>
        </p:spPr>
        <p:txBody>
          <a:bodyPr/>
          <a:lstStyle/>
          <a:p>
            <a:pPr marL="0" indent="0"/>
            <a:r>
              <a:rPr lang="en-IN" dirty="0" smtClean="0"/>
              <a:t>The </a:t>
            </a:r>
            <a:r>
              <a:rPr lang="en-IN" b="1" dirty="0"/>
              <a:t>successor function </a:t>
            </a:r>
            <a:r>
              <a:rPr lang="en-IN" i="1" dirty="0"/>
              <a:t>g </a:t>
            </a:r>
            <a:r>
              <a:rPr lang="en-IN" dirty="0"/>
              <a:t>from </a:t>
            </a:r>
            <a:r>
              <a:rPr lang="en-IN" b="1" dirty="0"/>
              <a:t>Z </a:t>
            </a:r>
            <a:r>
              <a:rPr lang="en-IN" dirty="0"/>
              <a:t>to </a:t>
            </a:r>
            <a:r>
              <a:rPr lang="en-IN" b="1" dirty="0"/>
              <a:t>Z </a:t>
            </a:r>
            <a:r>
              <a:rPr lang="en-IN" dirty="0"/>
              <a:t>is defined by </a:t>
            </a:r>
            <a:r>
              <a:rPr lang="en-IN" dirty="0" smtClean="0"/>
              <a:t>the formula </a:t>
            </a:r>
            <a:r>
              <a:rPr lang="en-IN" i="1" dirty="0"/>
              <a:t>g</a:t>
            </a:r>
            <a:r>
              <a:rPr lang="en-IN" dirty="0"/>
              <a:t>(</a:t>
            </a:r>
            <a:r>
              <a:rPr lang="en-IN" i="1" dirty="0"/>
              <a:t>n</a:t>
            </a:r>
            <a:r>
              <a:rPr lang="en-IN" dirty="0"/>
              <a:t>) </a:t>
            </a:r>
            <a:r>
              <a:rPr lang="en-IN" dirty="0" smtClean="0"/>
              <a:t>= </a:t>
            </a:r>
            <a:r>
              <a:rPr lang="en-IN" i="1" dirty="0" smtClean="0"/>
              <a:t>n</a:t>
            </a:r>
            <a:r>
              <a:rPr lang="en-IN" dirty="0" smtClean="0"/>
              <a:t> + 1. </a:t>
            </a:r>
          </a:p>
          <a:p>
            <a:pPr marL="0" indent="0"/>
            <a:endParaRPr lang="en-IN" dirty="0" smtClean="0"/>
          </a:p>
          <a:p>
            <a:pPr marL="0" indent="0"/>
            <a:r>
              <a:rPr lang="en-IN" dirty="0" smtClean="0"/>
              <a:t>Thus, no matter what integer is substituted for </a:t>
            </a:r>
            <a:r>
              <a:rPr lang="en-IN" i="1" dirty="0" smtClean="0"/>
              <a:t>n</a:t>
            </a:r>
            <a:r>
              <a:rPr lang="en-IN" dirty="0" smtClean="0"/>
              <a:t>, the output of </a:t>
            </a:r>
            <a:r>
              <a:rPr lang="en-IN" i="1" dirty="0" smtClean="0"/>
              <a:t>g </a:t>
            </a:r>
            <a:r>
              <a:rPr lang="en-IN" dirty="0" smtClean="0"/>
              <a:t>will be that number plus 1:</a:t>
            </a:r>
            <a:endParaRPr lang="en-US" altLang="en-US" dirty="0"/>
          </a:p>
        </p:txBody>
      </p:sp>
      <p:pic>
        <p:nvPicPr>
          <p:cNvPr id="16391" name="Picture 7" descr="g(empty box) = empty box +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160643"/>
            <a:ext cx="1678471" cy="331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sz="quarter" idx="13"/>
          </p:nvPr>
        </p:nvSpPr>
        <p:spPr>
          <a:xfrm>
            <a:off x="533400" y="3912704"/>
            <a:ext cx="8226425" cy="964096"/>
          </a:xfrm>
        </p:spPr>
        <p:txBody>
          <a:bodyPr/>
          <a:lstStyle/>
          <a:p>
            <a:pPr marL="0" indent="0"/>
            <a:r>
              <a:rPr lang="en-IN" dirty="0"/>
              <a:t>In other words, </a:t>
            </a:r>
            <a:r>
              <a:rPr lang="en-IN" i="1" dirty="0"/>
              <a:t>g </a:t>
            </a:r>
            <a:r>
              <a:rPr lang="en-IN" dirty="0"/>
              <a:t>sends each integer </a:t>
            </a:r>
            <a:r>
              <a:rPr lang="en-IN" i="1" dirty="0"/>
              <a:t>n </a:t>
            </a:r>
            <a:r>
              <a:rPr lang="en-IN" dirty="0"/>
              <a:t>to </a:t>
            </a:r>
            <a:r>
              <a:rPr lang="en-IN" i="1" dirty="0"/>
              <a:t>n</a:t>
            </a:r>
            <a:r>
              <a:rPr lang="en-IN" dirty="0"/>
              <a:t> + 1, or, symbolically, </a:t>
            </a:r>
            <a:r>
              <a:rPr lang="en-IN" i="1" dirty="0"/>
              <a:t>g</a:t>
            </a:r>
            <a:r>
              <a:rPr lang="en-IN" dirty="0"/>
              <a:t>: </a:t>
            </a:r>
            <a:r>
              <a:rPr lang="en-IN" i="1" dirty="0"/>
              <a:t>n </a:t>
            </a:r>
            <a:r>
              <a:rPr lang="en-IN" dirty="0"/>
              <a:t>→ </a:t>
            </a:r>
            <a:r>
              <a:rPr lang="en-IN" i="1" dirty="0"/>
              <a:t>n</a:t>
            </a:r>
            <a:r>
              <a:rPr lang="en-IN" dirty="0"/>
              <a:t> + 1.</a:t>
            </a:r>
          </a:p>
        </p:txBody>
      </p:sp>
    </p:spTree>
    <p:extLst>
      <p:ext uri="{BB962C8B-B14F-4D97-AF65-F5344CB8AC3E}">
        <p14:creationId xmlns:p14="http://schemas.microsoft.com/office/powerpoint/2010/main" val="6450101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700" dirty="0"/>
              <a:t>Example </a:t>
            </a:r>
            <a:r>
              <a:rPr lang="en-IN" altLang="en-US" sz="2700" dirty="0" smtClean="0"/>
              <a:t>1.3.6 </a:t>
            </a:r>
            <a:r>
              <a:rPr lang="en-US" altLang="en-US" sz="2700" dirty="0"/>
              <a:t>– </a:t>
            </a:r>
            <a:r>
              <a:rPr lang="en-IN" altLang="en-US" sz="2700" i="1" dirty="0"/>
              <a:t>Functions Defined by Formulas</a:t>
            </a:r>
            <a:endParaRPr lang="en-IN" altLang="en-US" sz="2700" dirty="0"/>
          </a:p>
        </p:txBody>
      </p:sp>
      <p:sp>
        <p:nvSpPr>
          <p:cNvPr id="11"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799"/>
            <a:ext cx="8226425" cy="2133601"/>
          </a:xfrm>
        </p:spPr>
        <p:txBody>
          <a:bodyPr/>
          <a:lstStyle/>
          <a:p>
            <a:pPr marL="0" indent="0"/>
            <a:r>
              <a:rPr lang="en-IN" dirty="0" smtClean="0"/>
              <a:t>An </a:t>
            </a:r>
            <a:r>
              <a:rPr lang="en-IN" dirty="0"/>
              <a:t>example of a </a:t>
            </a:r>
            <a:r>
              <a:rPr lang="en-IN" b="1" dirty="0"/>
              <a:t>constant function </a:t>
            </a:r>
            <a:r>
              <a:rPr lang="en-IN" dirty="0"/>
              <a:t>is the function </a:t>
            </a:r>
            <a:r>
              <a:rPr lang="en-IN" i="1" dirty="0"/>
              <a:t>h </a:t>
            </a:r>
            <a:r>
              <a:rPr lang="en-IN" dirty="0"/>
              <a:t>from </a:t>
            </a:r>
            <a:r>
              <a:rPr lang="en-IN" b="1" dirty="0"/>
              <a:t>Q </a:t>
            </a:r>
            <a:r>
              <a:rPr lang="en-IN" dirty="0"/>
              <a:t>to </a:t>
            </a:r>
            <a:r>
              <a:rPr lang="en-IN" b="1" dirty="0"/>
              <a:t>Z </a:t>
            </a:r>
            <a:r>
              <a:rPr lang="en-IN" dirty="0"/>
              <a:t>defined by the </a:t>
            </a:r>
            <a:r>
              <a:rPr lang="en-IN" dirty="0" smtClean="0"/>
              <a:t>formula </a:t>
            </a:r>
            <a:r>
              <a:rPr lang="en-IN" i="1" dirty="0" smtClean="0"/>
              <a:t>h</a:t>
            </a:r>
            <a:r>
              <a:rPr lang="en-IN" dirty="0" smtClean="0"/>
              <a:t>(</a:t>
            </a:r>
            <a:r>
              <a:rPr lang="en-IN" i="1" dirty="0" smtClean="0"/>
              <a:t>r</a:t>
            </a:r>
            <a:r>
              <a:rPr lang="en-IN" dirty="0"/>
              <a:t>) </a:t>
            </a:r>
            <a:r>
              <a:rPr lang="en-IN" dirty="0" smtClean="0"/>
              <a:t>= </a:t>
            </a:r>
            <a:r>
              <a:rPr lang="en-IN" dirty="0"/>
              <a:t>2 for all </a:t>
            </a:r>
            <a:r>
              <a:rPr lang="en-IN" dirty="0" smtClean="0"/>
              <a:t>rational numbers </a:t>
            </a:r>
            <a:r>
              <a:rPr lang="en-IN" i="1" dirty="0" smtClean="0"/>
              <a:t>r</a:t>
            </a:r>
            <a:r>
              <a:rPr lang="en-IN" dirty="0" smtClean="0"/>
              <a:t>. This </a:t>
            </a:r>
            <a:r>
              <a:rPr lang="en-IN" dirty="0"/>
              <a:t>function sends each rational number </a:t>
            </a:r>
            <a:r>
              <a:rPr lang="en-IN" i="1" dirty="0"/>
              <a:t>r </a:t>
            </a:r>
            <a:r>
              <a:rPr lang="en-IN" dirty="0" smtClean="0"/>
              <a:t>to 2. In </a:t>
            </a:r>
            <a:r>
              <a:rPr lang="en-IN" dirty="0"/>
              <a:t>other words, no matter what the input, the output </a:t>
            </a:r>
            <a:r>
              <a:rPr lang="en-IN" dirty="0" smtClean="0"/>
              <a:t>is always </a:t>
            </a:r>
            <a:r>
              <a:rPr lang="en-IN" dirty="0"/>
              <a:t>2:</a:t>
            </a:r>
            <a:endParaRPr lang="en-US" altLang="en-US" dirty="0"/>
          </a:p>
        </p:txBody>
      </p:sp>
      <p:pic>
        <p:nvPicPr>
          <p:cNvPr id="17410" name="Picture 2" descr="h(empty box) = 2 or h: r tends to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0453" y="3024808"/>
            <a:ext cx="2619375"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10624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400" dirty="0"/>
              <a:t>The Language of Relations and Functions</a:t>
            </a:r>
          </a:p>
        </p:txBody>
      </p:sp>
      <p:pic>
        <p:nvPicPr>
          <p:cNvPr id="1026" name="Picture 2" descr="The text box has the heading, Definition. The text reads, Let A and B be sets. A relation R from A to B is a subset of A cross B. Given an ordered pair (x, y) in A cross B, x is related to y by R, written x R y, if, and only if, (x, y) is in R. The set A is called the domain of R and the set B is called its co-domain. The notation for a relation R may be written symbolically as follows: &#10;x R y  means that (x, y) element of R. &#10;The notation x struck out R y means that x is not related to y by R:&#10;x struck out R y means that (x, y) not element of 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37295"/>
            <a:ext cx="8133351" cy="30109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84170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700" dirty="0"/>
              <a:t>Example </a:t>
            </a:r>
            <a:r>
              <a:rPr lang="en-IN" altLang="en-US" sz="2700" dirty="0" smtClean="0"/>
              <a:t>1.3.6 </a:t>
            </a:r>
            <a:r>
              <a:rPr lang="en-US" altLang="en-US" sz="2700" dirty="0"/>
              <a:t>– </a:t>
            </a:r>
            <a:r>
              <a:rPr lang="en-IN" altLang="en-US" sz="2700" i="1" dirty="0"/>
              <a:t>Functions Defined by Formulas</a:t>
            </a:r>
            <a:endParaRPr lang="en-IN" altLang="en-US" sz="2700" dirty="0"/>
          </a:p>
        </p:txBody>
      </p:sp>
      <p:sp>
        <p:nvSpPr>
          <p:cNvPr id="11"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914400"/>
          </a:xfrm>
        </p:spPr>
        <p:txBody>
          <a:bodyPr/>
          <a:lstStyle/>
          <a:p>
            <a:pPr marL="0" indent="0"/>
            <a:r>
              <a:rPr lang="en-IN" dirty="0"/>
              <a:t>The functions </a:t>
            </a:r>
            <a:r>
              <a:rPr lang="en-IN" i="1" dirty="0"/>
              <a:t>f</a:t>
            </a:r>
            <a:r>
              <a:rPr lang="en-IN" dirty="0"/>
              <a:t>, </a:t>
            </a:r>
            <a:r>
              <a:rPr lang="en-IN" i="1" dirty="0"/>
              <a:t>g</a:t>
            </a:r>
            <a:r>
              <a:rPr lang="en-IN" dirty="0"/>
              <a:t>, and </a:t>
            </a:r>
            <a:r>
              <a:rPr lang="en-IN" i="1" dirty="0"/>
              <a:t>h </a:t>
            </a:r>
            <a:r>
              <a:rPr lang="en-IN" dirty="0"/>
              <a:t>are represented by the </a:t>
            </a:r>
            <a:r>
              <a:rPr lang="en-IN" dirty="0" smtClean="0"/>
              <a:t>function machines </a:t>
            </a:r>
            <a:r>
              <a:rPr lang="en-IN" dirty="0"/>
              <a:t>in Figure 1.3.2.</a:t>
            </a:r>
            <a:endParaRPr lang="en-US" altLang="en-US" dirty="0"/>
          </a:p>
        </p:txBody>
      </p:sp>
      <p:sp>
        <p:nvSpPr>
          <p:cNvPr id="7" name="Content Placeholder 2"/>
          <p:cNvSpPr>
            <a:spLocks noGrp="1"/>
          </p:cNvSpPr>
          <p:nvPr>
            <p:ph sz="quarter" idx="13"/>
          </p:nvPr>
        </p:nvSpPr>
        <p:spPr>
          <a:xfrm>
            <a:off x="3810000" y="5029200"/>
            <a:ext cx="1217613" cy="319585"/>
          </a:xfrm>
        </p:spPr>
        <p:txBody>
          <a:bodyPr/>
          <a:lstStyle/>
          <a:p>
            <a:pPr marL="0" indent="0"/>
            <a:r>
              <a:rPr lang="en-IN" sz="1200" b="1" dirty="0" smtClean="0"/>
              <a:t>Figure 1.3.2</a:t>
            </a:r>
            <a:endParaRPr lang="en-US" altLang="en-US" sz="1200" b="1" dirty="0"/>
          </a:p>
        </p:txBody>
      </p:sp>
      <p:pic>
        <p:nvPicPr>
          <p:cNvPr id="18434" name="Picture 2" descr="There are three images of a function machine. The first image is of the squaring function. In this machine, the input funnel is indicated by x and the output chute is indicated by f(x)= x^2. The second image is of the successor function. In this machine, the input funnel is indicated by n and the output chute is indicated by g(n)= n + 1. The third image is of the constant function. In this machine, the input funnel is indicated by r and the output chute is indicated by h(r)=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118" y="2574028"/>
            <a:ext cx="7014587" cy="18724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785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Function Machines</a:t>
            </a:r>
          </a:p>
        </p:txBody>
      </p:sp>
      <p:sp>
        <p:nvSpPr>
          <p:cNvPr id="3" name="Content Placeholder 2"/>
          <p:cNvSpPr>
            <a:spLocks noGrp="1"/>
          </p:cNvSpPr>
          <p:nvPr>
            <p:ph sz="quarter" idx="13"/>
          </p:nvPr>
        </p:nvSpPr>
        <p:spPr>
          <a:xfrm>
            <a:off x="457200" y="1447800"/>
            <a:ext cx="8226425" cy="2971800"/>
          </a:xfrm>
        </p:spPr>
        <p:txBody>
          <a:bodyPr/>
          <a:lstStyle/>
          <a:p>
            <a:pPr marL="0" indent="0"/>
            <a:r>
              <a:rPr lang="en-IN" dirty="0"/>
              <a:t>A function is an entity in its own right. It can be thought of as a certain </a:t>
            </a:r>
            <a:r>
              <a:rPr lang="en-IN" dirty="0" smtClean="0"/>
              <a:t>relationship between </a:t>
            </a:r>
            <a:r>
              <a:rPr lang="en-IN" dirty="0"/>
              <a:t>sets or as </a:t>
            </a:r>
            <a:r>
              <a:rPr lang="en-IN" dirty="0" smtClean="0"/>
              <a:t>an input/output </a:t>
            </a:r>
            <a:r>
              <a:rPr lang="en-IN" dirty="0"/>
              <a:t>machine that operates according to a </a:t>
            </a:r>
            <a:r>
              <a:rPr lang="en-IN" dirty="0" smtClean="0"/>
              <a:t>certain rule</a:t>
            </a:r>
            <a:r>
              <a:rPr lang="en-IN" dirty="0"/>
              <a:t>. </a:t>
            </a:r>
            <a:endParaRPr lang="en-IN" dirty="0" smtClean="0"/>
          </a:p>
          <a:p>
            <a:pPr marL="0" indent="0"/>
            <a:endParaRPr lang="en-IN" sz="2000" dirty="0"/>
          </a:p>
          <a:p>
            <a:pPr marL="0" indent="0"/>
            <a:r>
              <a:rPr lang="en-IN" dirty="0" smtClean="0"/>
              <a:t>This is </a:t>
            </a:r>
            <a:r>
              <a:rPr lang="en-IN" dirty="0"/>
              <a:t>the reason why a function is </a:t>
            </a:r>
            <a:r>
              <a:rPr lang="en-IN" dirty="0" smtClean="0"/>
              <a:t>generally denoted </a:t>
            </a:r>
            <a:r>
              <a:rPr lang="en-IN" dirty="0"/>
              <a:t>by a single symbol or string of </a:t>
            </a:r>
            <a:r>
              <a:rPr lang="en-IN" dirty="0" smtClean="0"/>
              <a:t>symbols, such </a:t>
            </a:r>
            <a:r>
              <a:rPr lang="en-IN" dirty="0"/>
              <a:t>as </a:t>
            </a:r>
            <a:r>
              <a:rPr lang="en-IN" i="1" dirty="0"/>
              <a:t>f</a:t>
            </a:r>
            <a:r>
              <a:rPr lang="en-IN" dirty="0"/>
              <a:t>, </a:t>
            </a:r>
            <a:r>
              <a:rPr lang="en-IN" i="1" dirty="0"/>
              <a:t>G</a:t>
            </a:r>
            <a:r>
              <a:rPr lang="en-IN" dirty="0"/>
              <a:t>, of log, or sin</a:t>
            </a:r>
            <a:r>
              <a:rPr lang="en-IN" dirty="0" smtClean="0"/>
              <a:t>.</a:t>
            </a:r>
          </a:p>
        </p:txBody>
      </p:sp>
    </p:spTree>
    <p:extLst>
      <p:ext uri="{BB962C8B-B14F-4D97-AF65-F5344CB8AC3E}">
        <p14:creationId xmlns:p14="http://schemas.microsoft.com/office/powerpoint/2010/main" val="2743444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Function Machines</a:t>
            </a:r>
          </a:p>
        </p:txBody>
      </p:sp>
      <p:sp>
        <p:nvSpPr>
          <p:cNvPr id="3" name="Content Placeholder 2"/>
          <p:cNvSpPr>
            <a:spLocks noGrp="1"/>
          </p:cNvSpPr>
          <p:nvPr>
            <p:ph sz="quarter" idx="13"/>
          </p:nvPr>
        </p:nvSpPr>
        <p:spPr>
          <a:xfrm>
            <a:off x="457200" y="1447800"/>
            <a:ext cx="8226425" cy="1219200"/>
          </a:xfrm>
        </p:spPr>
        <p:txBody>
          <a:bodyPr/>
          <a:lstStyle/>
          <a:p>
            <a:pPr marL="0" indent="0"/>
            <a:r>
              <a:rPr lang="en-IN" dirty="0"/>
              <a:t>A relation is a subset of a Cartesian product and a function is a special kind of relation. Specifically, if </a:t>
            </a:r>
            <a:r>
              <a:rPr lang="en-IN" i="1" dirty="0"/>
              <a:t>f </a:t>
            </a:r>
            <a:r>
              <a:rPr lang="en-IN" dirty="0"/>
              <a:t>and </a:t>
            </a:r>
            <a:r>
              <a:rPr lang="en-IN" i="1" dirty="0"/>
              <a:t>g </a:t>
            </a:r>
            <a:r>
              <a:rPr lang="en-IN" dirty="0"/>
              <a:t>are functions from a set </a:t>
            </a:r>
            <a:r>
              <a:rPr lang="en-IN" i="1" dirty="0"/>
              <a:t>A </a:t>
            </a:r>
            <a:r>
              <a:rPr lang="en-IN" dirty="0"/>
              <a:t>to a set </a:t>
            </a:r>
            <a:r>
              <a:rPr lang="en-IN" i="1" dirty="0"/>
              <a:t>B</a:t>
            </a:r>
            <a:r>
              <a:rPr lang="en-IN" dirty="0"/>
              <a:t>, then </a:t>
            </a:r>
            <a:endParaRPr lang="en-US" altLang="en-US" dirty="0"/>
          </a:p>
        </p:txBody>
      </p:sp>
      <p:pic>
        <p:nvPicPr>
          <p:cNvPr id="6" name="Picture 2" descr="f = {(x, y) element of A cross B such that y = f(x)} and g = {(x, y) element of A cross B such that y = g(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128" y="3018559"/>
            <a:ext cx="7732568" cy="363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sz="quarter" idx="13"/>
          </p:nvPr>
        </p:nvSpPr>
        <p:spPr>
          <a:xfrm>
            <a:off x="460375" y="3733800"/>
            <a:ext cx="8226425" cy="457200"/>
          </a:xfrm>
        </p:spPr>
        <p:txBody>
          <a:bodyPr/>
          <a:lstStyle/>
          <a:p>
            <a:pPr marL="0" indent="0"/>
            <a:r>
              <a:rPr lang="en-IN" dirty="0"/>
              <a:t>It follows that</a:t>
            </a:r>
            <a:endParaRPr lang="en-US" altLang="en-US" dirty="0"/>
          </a:p>
        </p:txBody>
      </p:sp>
      <p:pic>
        <p:nvPicPr>
          <p:cNvPr id="20482" name="Picture 2" descr="The text reads, f equals g, written f = g, if, and only if, f(x) = g(x) for all x in 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420916"/>
            <a:ext cx="7921995" cy="608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23569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700" dirty="0"/>
              <a:t>Example </a:t>
            </a:r>
            <a:r>
              <a:rPr lang="en-IN" altLang="en-US" sz="3700" dirty="0" smtClean="0"/>
              <a:t>1.3.7 </a:t>
            </a:r>
            <a:r>
              <a:rPr lang="en-US" altLang="en-US" sz="3700" dirty="0"/>
              <a:t>– </a:t>
            </a:r>
            <a:r>
              <a:rPr lang="en-IN" altLang="en-US" sz="3700" i="1" dirty="0"/>
              <a:t>Equality of Functions</a:t>
            </a:r>
            <a:endParaRPr lang="en-IN" altLang="en-US" sz="3700" dirty="0"/>
          </a:p>
        </p:txBody>
      </p:sp>
      <p:sp>
        <p:nvSpPr>
          <p:cNvPr id="3" name="Content Placeholder 2"/>
          <p:cNvSpPr>
            <a:spLocks noGrp="1"/>
          </p:cNvSpPr>
          <p:nvPr>
            <p:ph sz="quarter" idx="13"/>
          </p:nvPr>
        </p:nvSpPr>
        <p:spPr>
          <a:xfrm>
            <a:off x="457200" y="1447800"/>
            <a:ext cx="8226425" cy="838200"/>
          </a:xfrm>
        </p:spPr>
        <p:txBody>
          <a:bodyPr/>
          <a:lstStyle/>
          <a:p>
            <a:pPr marL="0" indent="0"/>
            <a:r>
              <a:rPr lang="en-IN" dirty="0"/>
              <a:t>Define functions </a:t>
            </a:r>
            <a:r>
              <a:rPr lang="en-IN" i="1" dirty="0"/>
              <a:t>f </a:t>
            </a:r>
            <a:r>
              <a:rPr lang="en-IN" dirty="0"/>
              <a:t>and </a:t>
            </a:r>
            <a:r>
              <a:rPr lang="en-IN" i="1" dirty="0"/>
              <a:t>g </a:t>
            </a:r>
            <a:r>
              <a:rPr lang="en-IN" dirty="0"/>
              <a:t>from </a:t>
            </a:r>
            <a:r>
              <a:rPr lang="en-IN" b="1" dirty="0"/>
              <a:t>R </a:t>
            </a:r>
            <a:r>
              <a:rPr lang="en-IN" dirty="0"/>
              <a:t>to </a:t>
            </a:r>
            <a:r>
              <a:rPr lang="en-IN" b="1" dirty="0"/>
              <a:t>R </a:t>
            </a:r>
            <a:r>
              <a:rPr lang="en-IN" dirty="0"/>
              <a:t>by the </a:t>
            </a:r>
            <a:r>
              <a:rPr lang="en-IN" dirty="0" smtClean="0"/>
              <a:t>following formulas</a:t>
            </a:r>
            <a:r>
              <a:rPr lang="en-IN" dirty="0"/>
              <a:t>:</a:t>
            </a:r>
            <a:endParaRPr lang="en-US" altLang="en-US" dirty="0"/>
          </a:p>
        </p:txBody>
      </p:sp>
      <p:pic>
        <p:nvPicPr>
          <p:cNvPr id="21506" name="Picture 2" descr="f(x) = abs(x), for every x element of R.&#10;f(x) = sqrt(x^2), for every x element of 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409825"/>
            <a:ext cx="370522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a:spLocks noGrp="1"/>
          </p:cNvSpPr>
          <p:nvPr>
            <p:ph sz="quarter" idx="13"/>
          </p:nvPr>
        </p:nvSpPr>
        <p:spPr>
          <a:xfrm>
            <a:off x="457200" y="3657600"/>
            <a:ext cx="8226425" cy="457200"/>
          </a:xfrm>
        </p:spPr>
        <p:txBody>
          <a:bodyPr/>
          <a:lstStyle/>
          <a:p>
            <a:pPr marL="0" indent="0"/>
            <a:r>
              <a:rPr lang="en-IN" dirty="0"/>
              <a:t>Does </a:t>
            </a:r>
            <a:r>
              <a:rPr lang="en-IN" i="1" dirty="0"/>
              <a:t>f </a:t>
            </a:r>
            <a:r>
              <a:rPr lang="en-IN" dirty="0" smtClean="0"/>
              <a:t>= </a:t>
            </a:r>
            <a:r>
              <a:rPr lang="en-IN" i="1" dirty="0"/>
              <a:t>g</a:t>
            </a:r>
            <a:r>
              <a:rPr lang="en-IN" dirty="0"/>
              <a:t>?</a:t>
            </a:r>
            <a:endParaRPr lang="en-US" altLang="en-US" dirty="0"/>
          </a:p>
        </p:txBody>
      </p:sp>
    </p:spTree>
    <p:extLst>
      <p:ext uri="{BB962C8B-B14F-4D97-AF65-F5344CB8AC3E}">
        <p14:creationId xmlns:p14="http://schemas.microsoft.com/office/powerpoint/2010/main" val="7265107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1.3.7 </a:t>
            </a:r>
            <a:r>
              <a:rPr lang="en-US" altLang="en-US" dirty="0"/>
              <a:t>– </a:t>
            </a:r>
            <a:r>
              <a:rPr lang="en-IN" altLang="en-US" i="1" dirty="0"/>
              <a:t>Solution</a:t>
            </a:r>
            <a:endParaRPr lang="en-IN" altLang="en-US" dirty="0"/>
          </a:p>
        </p:txBody>
      </p:sp>
      <p:sp>
        <p:nvSpPr>
          <p:cNvPr id="3" name="Content Placeholder 2"/>
          <p:cNvSpPr>
            <a:spLocks noGrp="1"/>
          </p:cNvSpPr>
          <p:nvPr>
            <p:ph sz="quarter" idx="13"/>
          </p:nvPr>
        </p:nvSpPr>
        <p:spPr>
          <a:xfrm>
            <a:off x="457200" y="1447799"/>
            <a:ext cx="8226425" cy="920371"/>
          </a:xfrm>
        </p:spPr>
        <p:txBody>
          <a:bodyPr/>
          <a:lstStyle/>
          <a:p>
            <a:pPr marL="0" indent="0">
              <a:lnSpc>
                <a:spcPct val="120000"/>
              </a:lnSpc>
            </a:pPr>
            <a:r>
              <a:rPr lang="en-IN" dirty="0"/>
              <a:t>Yes. Because the absolute value of any real </a:t>
            </a:r>
            <a:r>
              <a:rPr lang="en-IN" dirty="0" smtClean="0"/>
              <a:t>number equals </a:t>
            </a:r>
            <a:r>
              <a:rPr lang="en-IN" dirty="0"/>
              <a:t>the square root of its square,</a:t>
            </a:r>
            <a:endParaRPr lang="en-US" altLang="en-US" dirty="0"/>
          </a:p>
        </p:txBody>
      </p:sp>
      <p:pic>
        <p:nvPicPr>
          <p:cNvPr id="22531" name="Picture 3" descr="abs(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0687" y="1950379"/>
            <a:ext cx="40957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0" name="Picture 2" descr="= sqrt(x^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4853" y="1868208"/>
            <a:ext cx="90487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a:spLocks noGrp="1"/>
          </p:cNvSpPr>
          <p:nvPr>
            <p:ph sz="quarter" idx="13"/>
          </p:nvPr>
        </p:nvSpPr>
        <p:spPr>
          <a:xfrm>
            <a:off x="457200" y="1905001"/>
            <a:ext cx="8226425" cy="990600"/>
          </a:xfrm>
        </p:spPr>
        <p:txBody>
          <a:bodyPr/>
          <a:lstStyle/>
          <a:p>
            <a:pPr marL="0" indent="0">
              <a:lnSpc>
                <a:spcPct val="120000"/>
              </a:lnSpc>
            </a:pPr>
            <a:r>
              <a:rPr lang="en-IN" dirty="0" smtClean="0"/>
              <a:t>							for </a:t>
            </a:r>
            <a:r>
              <a:rPr lang="en-IN" dirty="0"/>
              <a:t>all </a:t>
            </a:r>
            <a:r>
              <a:rPr lang="en-IN" i="1" dirty="0"/>
              <a:t>x </a:t>
            </a:r>
            <a:r>
              <a:rPr lang="es-ES" dirty="0">
                <a:latin typeface="Arial Unicode MS"/>
                <a:ea typeface="Arial Unicode MS"/>
                <a:cs typeface="Arial Unicode MS"/>
              </a:rPr>
              <a:t>∈</a:t>
            </a:r>
            <a:r>
              <a:rPr lang="en-IN" dirty="0" smtClean="0"/>
              <a:t> </a:t>
            </a:r>
            <a:r>
              <a:rPr lang="en-IN" b="1" dirty="0"/>
              <a:t>R</a:t>
            </a:r>
            <a:r>
              <a:rPr lang="en-IN" dirty="0"/>
              <a:t>. Hence </a:t>
            </a:r>
            <a:r>
              <a:rPr lang="en-IN" i="1" dirty="0"/>
              <a:t>f </a:t>
            </a:r>
            <a:r>
              <a:rPr lang="en-IN" dirty="0" smtClean="0"/>
              <a:t>= </a:t>
            </a:r>
            <a:r>
              <a:rPr lang="en-IN" i="1" dirty="0"/>
              <a:t>g</a:t>
            </a:r>
            <a:r>
              <a:rPr lang="en-IN" dirty="0"/>
              <a:t>. </a:t>
            </a:r>
            <a:endParaRPr lang="en-US" altLang="en-US" dirty="0"/>
          </a:p>
        </p:txBody>
      </p:sp>
    </p:spTree>
    <p:extLst>
      <p:ext uri="{BB962C8B-B14F-4D97-AF65-F5344CB8AC3E}">
        <p14:creationId xmlns:p14="http://schemas.microsoft.com/office/powerpoint/2010/main" val="3971450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500" dirty="0"/>
              <a:t>Example </a:t>
            </a:r>
            <a:r>
              <a:rPr lang="en-IN" altLang="en-US" sz="3500" dirty="0" smtClean="0"/>
              <a:t>1.3.1 </a:t>
            </a:r>
            <a:r>
              <a:rPr lang="en-US" altLang="en-US" sz="3500" dirty="0"/>
              <a:t>– </a:t>
            </a:r>
            <a:r>
              <a:rPr lang="en-IN" altLang="en-US" sz="3500" i="1" dirty="0"/>
              <a:t>A Relation as a Subset</a:t>
            </a:r>
            <a:endParaRPr lang="en-IN" altLang="en-US" sz="3500" dirty="0"/>
          </a:p>
        </p:txBody>
      </p:sp>
      <p:sp>
        <p:nvSpPr>
          <p:cNvPr id="3" name="Content Placeholder 2"/>
          <p:cNvSpPr>
            <a:spLocks noGrp="1"/>
          </p:cNvSpPr>
          <p:nvPr>
            <p:ph sz="quarter" idx="13"/>
          </p:nvPr>
        </p:nvSpPr>
        <p:spPr>
          <a:xfrm>
            <a:off x="457200" y="1447800"/>
            <a:ext cx="8226425" cy="838200"/>
          </a:xfrm>
        </p:spPr>
        <p:txBody>
          <a:bodyPr/>
          <a:lstStyle/>
          <a:p>
            <a:pPr marL="0" indent="0"/>
            <a:r>
              <a:rPr lang="en-IN" dirty="0"/>
              <a:t>Let </a:t>
            </a:r>
            <a:r>
              <a:rPr lang="en-IN" i="1" dirty="0"/>
              <a:t>A </a:t>
            </a:r>
            <a:r>
              <a:rPr lang="en-IN" dirty="0" smtClean="0"/>
              <a:t>= </a:t>
            </a:r>
            <a:r>
              <a:rPr lang="en-IN" dirty="0"/>
              <a:t>{1, 2} and </a:t>
            </a:r>
            <a:r>
              <a:rPr lang="en-IN" i="1" dirty="0"/>
              <a:t>B </a:t>
            </a:r>
            <a:r>
              <a:rPr lang="en-IN" dirty="0" smtClean="0"/>
              <a:t>= </a:t>
            </a:r>
            <a:r>
              <a:rPr lang="en-IN" dirty="0"/>
              <a:t>{1, 2, 3} and define a relation </a:t>
            </a:r>
            <a:r>
              <a:rPr lang="en-IN" i="1" dirty="0"/>
              <a:t>R </a:t>
            </a:r>
            <a:r>
              <a:rPr lang="en-IN" dirty="0"/>
              <a:t>from </a:t>
            </a:r>
            <a:r>
              <a:rPr lang="en-IN" i="1" dirty="0"/>
              <a:t>A </a:t>
            </a:r>
            <a:r>
              <a:rPr lang="en-IN" dirty="0"/>
              <a:t>to </a:t>
            </a:r>
            <a:r>
              <a:rPr lang="en-IN" i="1" dirty="0"/>
              <a:t>B </a:t>
            </a:r>
            <a:r>
              <a:rPr lang="en-IN" dirty="0"/>
              <a:t>as follows: Given </a:t>
            </a:r>
            <a:r>
              <a:rPr lang="en-IN" dirty="0" smtClean="0"/>
              <a:t>any </a:t>
            </a:r>
            <a:r>
              <a:rPr lang="es-ES" dirty="0" smtClean="0"/>
              <a:t>(</a:t>
            </a:r>
            <a:r>
              <a:rPr lang="es-ES" i="1" dirty="0" smtClean="0"/>
              <a:t>x</a:t>
            </a:r>
            <a:r>
              <a:rPr lang="es-ES" dirty="0"/>
              <a:t>, </a:t>
            </a:r>
            <a:r>
              <a:rPr lang="es-ES" i="1" dirty="0"/>
              <a:t>y</a:t>
            </a:r>
            <a:r>
              <a:rPr lang="es-ES" dirty="0"/>
              <a:t>) </a:t>
            </a:r>
            <a:r>
              <a:rPr lang="es-ES" dirty="0" smtClean="0">
                <a:latin typeface="Arial Unicode MS"/>
                <a:ea typeface="Arial Unicode MS"/>
                <a:cs typeface="Arial Unicode MS"/>
              </a:rPr>
              <a:t>∈</a:t>
            </a:r>
            <a:r>
              <a:rPr lang="es-ES" dirty="0" smtClean="0"/>
              <a:t> </a:t>
            </a:r>
            <a:r>
              <a:rPr lang="es-ES" i="1" dirty="0" smtClean="0"/>
              <a:t>A </a:t>
            </a:r>
            <a:r>
              <a:rPr lang="es-ES" dirty="0"/>
              <a:t>× </a:t>
            </a:r>
            <a:r>
              <a:rPr lang="es-ES" i="1" dirty="0"/>
              <a:t>B</a:t>
            </a:r>
            <a:r>
              <a:rPr lang="es-ES" dirty="0"/>
              <a:t>,</a:t>
            </a:r>
            <a:endParaRPr lang="en-US" altLang="en-US" dirty="0"/>
          </a:p>
        </p:txBody>
      </p:sp>
      <p:pic>
        <p:nvPicPr>
          <p:cNvPr id="2050" name="Picture 2" descr="(x, y) element of R means that  (x minus y)∕2 is an integ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383185"/>
            <a:ext cx="5029200" cy="588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a:spLocks noGrp="1"/>
          </p:cNvSpPr>
          <p:nvPr>
            <p:ph sz="quarter" idx="13"/>
          </p:nvPr>
        </p:nvSpPr>
        <p:spPr>
          <a:xfrm>
            <a:off x="457200" y="3048000"/>
            <a:ext cx="8226425" cy="2576288"/>
          </a:xfrm>
        </p:spPr>
        <p:txBody>
          <a:bodyPr/>
          <a:lstStyle/>
          <a:p>
            <a:pPr marL="341313" indent="-341313"/>
            <a:r>
              <a:rPr lang="en-IN" dirty="0" smtClean="0"/>
              <a:t>a. State </a:t>
            </a:r>
            <a:r>
              <a:rPr lang="en-IN" dirty="0"/>
              <a:t>explicitly which ordered pairs are in </a:t>
            </a:r>
            <a:r>
              <a:rPr lang="en-IN" i="1" dirty="0"/>
              <a:t>A </a:t>
            </a:r>
            <a:r>
              <a:rPr lang="es-ES" dirty="0"/>
              <a:t>×</a:t>
            </a:r>
            <a:r>
              <a:rPr lang="en-IN" dirty="0" smtClean="0"/>
              <a:t> </a:t>
            </a:r>
            <a:r>
              <a:rPr lang="en-IN" i="1" dirty="0"/>
              <a:t>B </a:t>
            </a:r>
            <a:r>
              <a:rPr lang="en-IN" dirty="0" smtClean="0"/>
              <a:t>and which </a:t>
            </a:r>
            <a:r>
              <a:rPr lang="en-IN" dirty="0"/>
              <a:t>are in </a:t>
            </a:r>
            <a:r>
              <a:rPr lang="en-IN" i="1" dirty="0" smtClean="0"/>
              <a:t>R</a:t>
            </a:r>
            <a:r>
              <a:rPr lang="en-IN" dirty="0" smtClean="0"/>
              <a:t>.</a:t>
            </a:r>
          </a:p>
          <a:p>
            <a:pPr marL="341313" indent="-341313"/>
            <a:endParaRPr lang="en-IN" sz="1200" dirty="0" smtClean="0"/>
          </a:p>
          <a:p>
            <a:pPr marL="341313" indent="-341313"/>
            <a:r>
              <a:rPr lang="pt-BR" dirty="0" smtClean="0"/>
              <a:t>b. Is </a:t>
            </a:r>
            <a:r>
              <a:rPr lang="pt-BR" dirty="0"/>
              <a:t>1 </a:t>
            </a:r>
            <a:r>
              <a:rPr lang="pt-BR" i="1" dirty="0"/>
              <a:t>R </a:t>
            </a:r>
            <a:r>
              <a:rPr lang="pt-BR" dirty="0"/>
              <a:t>3? Is 2 </a:t>
            </a:r>
            <a:r>
              <a:rPr lang="pt-BR" i="1" dirty="0"/>
              <a:t>R </a:t>
            </a:r>
            <a:r>
              <a:rPr lang="pt-BR" dirty="0"/>
              <a:t>3? Is 2 </a:t>
            </a:r>
            <a:r>
              <a:rPr lang="pt-BR" i="1" dirty="0"/>
              <a:t>R </a:t>
            </a:r>
            <a:r>
              <a:rPr lang="pt-BR" dirty="0" smtClean="0"/>
              <a:t>2?</a:t>
            </a:r>
          </a:p>
          <a:p>
            <a:pPr marL="341313" indent="-341313"/>
            <a:endParaRPr lang="pt-BR" sz="1200" dirty="0" smtClean="0"/>
          </a:p>
          <a:p>
            <a:pPr marL="341313" indent="-341313"/>
            <a:r>
              <a:rPr lang="en-IN" dirty="0" smtClean="0"/>
              <a:t>c. What </a:t>
            </a:r>
            <a:r>
              <a:rPr lang="en-IN" dirty="0"/>
              <a:t>are the domain and co-domain of </a:t>
            </a:r>
            <a:r>
              <a:rPr lang="en-IN" i="1" dirty="0"/>
              <a:t>R</a:t>
            </a:r>
            <a:r>
              <a:rPr lang="en-IN" dirty="0"/>
              <a:t>?</a:t>
            </a:r>
            <a:endParaRPr lang="en-US" altLang="en-US" dirty="0"/>
          </a:p>
        </p:txBody>
      </p:sp>
    </p:spTree>
    <p:extLst>
      <p:ext uri="{BB962C8B-B14F-4D97-AF65-F5344CB8AC3E}">
        <p14:creationId xmlns:p14="http://schemas.microsoft.com/office/powerpoint/2010/main" val="39742975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1.3.1 </a:t>
            </a:r>
            <a:r>
              <a:rPr lang="en-US" altLang="en-US" dirty="0" smtClean="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1600200"/>
          </a:xfrm>
        </p:spPr>
        <p:txBody>
          <a:bodyPr/>
          <a:lstStyle/>
          <a:p>
            <a:r>
              <a:rPr lang="en-IN" dirty="0"/>
              <a:t>a. </a:t>
            </a:r>
            <a:r>
              <a:rPr lang="en-IN" i="1" dirty="0"/>
              <a:t>A </a:t>
            </a:r>
            <a:r>
              <a:rPr lang="es-ES" dirty="0"/>
              <a:t>×</a:t>
            </a:r>
            <a:r>
              <a:rPr lang="en-IN" dirty="0" smtClean="0"/>
              <a:t> </a:t>
            </a:r>
            <a:r>
              <a:rPr lang="en-IN" i="1" dirty="0"/>
              <a:t>B </a:t>
            </a:r>
            <a:r>
              <a:rPr lang="en-IN" dirty="0" smtClean="0"/>
              <a:t>= </a:t>
            </a:r>
            <a:r>
              <a:rPr lang="en-IN" dirty="0"/>
              <a:t>{(1, 1), (1, 2), (1, 3), (2, 1), (2, 2), (2, 3)}. </a:t>
            </a:r>
            <a:r>
              <a:rPr lang="en-IN" dirty="0" smtClean="0"/>
              <a:t>To determine </a:t>
            </a:r>
            <a:r>
              <a:rPr lang="en-IN" dirty="0"/>
              <a:t>explicitly the </a:t>
            </a:r>
            <a:r>
              <a:rPr lang="en-IN" dirty="0" smtClean="0"/>
              <a:t>composition of </a:t>
            </a:r>
            <a:r>
              <a:rPr lang="en-IN" i="1" dirty="0"/>
              <a:t>R</a:t>
            </a:r>
            <a:r>
              <a:rPr lang="en-IN" dirty="0"/>
              <a:t>, examine </a:t>
            </a:r>
            <a:r>
              <a:rPr lang="en-IN" dirty="0" smtClean="0"/>
              <a:t>each ordered </a:t>
            </a:r>
            <a:r>
              <a:rPr lang="en-IN" dirty="0"/>
              <a:t>pair in </a:t>
            </a:r>
            <a:r>
              <a:rPr lang="en-IN" i="1" dirty="0"/>
              <a:t>A </a:t>
            </a:r>
            <a:r>
              <a:rPr lang="es-ES" dirty="0"/>
              <a:t>×</a:t>
            </a:r>
            <a:r>
              <a:rPr lang="en-IN" dirty="0" smtClean="0"/>
              <a:t> </a:t>
            </a:r>
            <a:r>
              <a:rPr lang="en-IN" i="1" dirty="0"/>
              <a:t>B </a:t>
            </a:r>
            <a:r>
              <a:rPr lang="en-IN" dirty="0"/>
              <a:t>to see whether its elements </a:t>
            </a:r>
            <a:r>
              <a:rPr lang="en-IN" dirty="0" smtClean="0"/>
              <a:t>satisfy the defining </a:t>
            </a:r>
            <a:r>
              <a:rPr lang="en-IN" dirty="0"/>
              <a:t>condition for </a:t>
            </a:r>
            <a:r>
              <a:rPr lang="en-IN" i="1" dirty="0"/>
              <a:t>R</a:t>
            </a:r>
            <a:r>
              <a:rPr lang="en-IN" dirty="0"/>
              <a:t>.</a:t>
            </a:r>
            <a:endParaRPr lang="en-US" altLang="en-US" dirty="0"/>
          </a:p>
        </p:txBody>
      </p:sp>
      <p:sp>
        <p:nvSpPr>
          <p:cNvPr id="6" name="Content Placeholder 2"/>
          <p:cNvSpPr>
            <a:spLocks noGrp="1"/>
          </p:cNvSpPr>
          <p:nvPr>
            <p:ph sz="quarter" idx="13"/>
          </p:nvPr>
        </p:nvSpPr>
        <p:spPr>
          <a:xfrm>
            <a:off x="460375" y="3048000"/>
            <a:ext cx="3044825" cy="533400"/>
          </a:xfrm>
        </p:spPr>
        <p:txBody>
          <a:bodyPr/>
          <a:lstStyle/>
          <a:p>
            <a:r>
              <a:rPr lang="en-IN" dirty="0" smtClean="0"/>
              <a:t>	(</a:t>
            </a:r>
            <a:r>
              <a:rPr lang="en-IN" dirty="0"/>
              <a:t>1, 1) </a:t>
            </a:r>
            <a:r>
              <a:rPr lang="es-ES" dirty="0">
                <a:latin typeface="Arial Unicode MS"/>
                <a:ea typeface="Arial Unicode MS"/>
                <a:cs typeface="Arial Unicode MS"/>
              </a:rPr>
              <a:t>∈</a:t>
            </a:r>
            <a:r>
              <a:rPr lang="en-IN" dirty="0" smtClean="0"/>
              <a:t> </a:t>
            </a:r>
            <a:r>
              <a:rPr lang="en-IN" i="1" dirty="0"/>
              <a:t>R </a:t>
            </a:r>
            <a:r>
              <a:rPr lang="en-IN" dirty="0"/>
              <a:t>because</a:t>
            </a:r>
            <a:endParaRPr lang="en-US" altLang="en-US" dirty="0"/>
          </a:p>
        </p:txBody>
      </p:sp>
      <p:pic>
        <p:nvPicPr>
          <p:cNvPr id="3074" name="Picture 2" descr="(1 minus 1)∕2 = 0∕2 =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9950" y="3048000"/>
            <a:ext cx="169545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a:spLocks noGrp="1"/>
          </p:cNvSpPr>
          <p:nvPr>
            <p:ph sz="quarter" idx="13"/>
          </p:nvPr>
        </p:nvSpPr>
        <p:spPr>
          <a:xfrm>
            <a:off x="5108575" y="3048000"/>
            <a:ext cx="3044825" cy="533400"/>
          </a:xfrm>
        </p:spPr>
        <p:txBody>
          <a:bodyPr/>
          <a:lstStyle/>
          <a:p>
            <a:r>
              <a:rPr lang="en-IN" dirty="0"/>
              <a:t>which is an integer.</a:t>
            </a:r>
            <a:endParaRPr lang="en-US" altLang="en-US" dirty="0"/>
          </a:p>
        </p:txBody>
      </p:sp>
      <p:sp>
        <p:nvSpPr>
          <p:cNvPr id="9" name="Content Placeholder 2"/>
          <p:cNvSpPr>
            <a:spLocks noGrp="1"/>
          </p:cNvSpPr>
          <p:nvPr>
            <p:ph sz="quarter" idx="13"/>
          </p:nvPr>
        </p:nvSpPr>
        <p:spPr>
          <a:xfrm>
            <a:off x="457200" y="3684104"/>
            <a:ext cx="3200400" cy="533400"/>
          </a:xfrm>
        </p:spPr>
        <p:txBody>
          <a:bodyPr/>
          <a:lstStyle/>
          <a:p>
            <a:r>
              <a:rPr lang="en-IN" dirty="0" smtClean="0"/>
              <a:t>	(</a:t>
            </a:r>
            <a:r>
              <a:rPr lang="en-IN" dirty="0"/>
              <a:t>1, 2) </a:t>
            </a:r>
            <a:r>
              <a:rPr lang="en-IN" dirty="0" smtClean="0">
                <a:latin typeface="Arial Unicode MS"/>
                <a:ea typeface="Arial Unicode MS"/>
                <a:cs typeface="Arial Unicode MS"/>
              </a:rPr>
              <a:t>∉ </a:t>
            </a:r>
            <a:r>
              <a:rPr lang="en-IN" i="1" dirty="0" smtClean="0"/>
              <a:t>R </a:t>
            </a:r>
            <a:r>
              <a:rPr lang="en-IN" dirty="0"/>
              <a:t>because</a:t>
            </a:r>
            <a:endParaRPr lang="en-US" altLang="en-US" dirty="0"/>
          </a:p>
        </p:txBody>
      </p:sp>
      <p:pic>
        <p:nvPicPr>
          <p:cNvPr id="3075" name="Picture 3" descr="(1 minus 2)∕2 = negativ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9950" y="3684104"/>
            <a:ext cx="136207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a:spLocks noGrp="1"/>
          </p:cNvSpPr>
          <p:nvPr>
            <p:ph sz="quarter" idx="13"/>
          </p:nvPr>
        </p:nvSpPr>
        <p:spPr>
          <a:xfrm>
            <a:off x="4800600" y="3684104"/>
            <a:ext cx="3352800" cy="533400"/>
          </a:xfrm>
        </p:spPr>
        <p:txBody>
          <a:bodyPr/>
          <a:lstStyle/>
          <a:p>
            <a:r>
              <a:rPr lang="en-IN" dirty="0"/>
              <a:t>which is not an integer.</a:t>
            </a:r>
            <a:endParaRPr lang="en-US" altLang="en-US" dirty="0"/>
          </a:p>
        </p:txBody>
      </p:sp>
      <p:sp>
        <p:nvSpPr>
          <p:cNvPr id="12" name="Content Placeholder 2"/>
          <p:cNvSpPr>
            <a:spLocks noGrp="1"/>
          </p:cNvSpPr>
          <p:nvPr>
            <p:ph sz="quarter" idx="13"/>
          </p:nvPr>
        </p:nvSpPr>
        <p:spPr>
          <a:xfrm>
            <a:off x="457200" y="4320208"/>
            <a:ext cx="3044825" cy="533400"/>
          </a:xfrm>
        </p:spPr>
        <p:txBody>
          <a:bodyPr/>
          <a:lstStyle/>
          <a:p>
            <a:r>
              <a:rPr lang="en-IN" dirty="0" smtClean="0"/>
              <a:t>	(</a:t>
            </a:r>
            <a:r>
              <a:rPr lang="en-IN" dirty="0"/>
              <a:t>1, </a:t>
            </a:r>
            <a:r>
              <a:rPr lang="en-IN" dirty="0" smtClean="0"/>
              <a:t>3) </a:t>
            </a:r>
            <a:r>
              <a:rPr lang="es-ES" dirty="0">
                <a:latin typeface="Arial Unicode MS"/>
                <a:ea typeface="Arial Unicode MS"/>
                <a:cs typeface="Arial Unicode MS"/>
              </a:rPr>
              <a:t>∈</a:t>
            </a:r>
            <a:r>
              <a:rPr lang="en-IN" dirty="0" smtClean="0"/>
              <a:t> </a:t>
            </a:r>
            <a:r>
              <a:rPr lang="en-IN" i="1" dirty="0"/>
              <a:t>R </a:t>
            </a:r>
            <a:r>
              <a:rPr lang="en-IN" dirty="0"/>
              <a:t>because</a:t>
            </a:r>
            <a:endParaRPr lang="en-US" altLang="en-US" dirty="0"/>
          </a:p>
        </p:txBody>
      </p:sp>
      <p:pic>
        <p:nvPicPr>
          <p:cNvPr id="3076" name="Picture 4" descr="(1 minus 3)∕2 = negative 2∕2 = negativ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9950" y="4320208"/>
            <a:ext cx="214312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Content Placeholder 2"/>
          <p:cNvSpPr>
            <a:spLocks noGrp="1"/>
          </p:cNvSpPr>
          <p:nvPr>
            <p:ph sz="quarter" idx="13"/>
          </p:nvPr>
        </p:nvSpPr>
        <p:spPr>
          <a:xfrm>
            <a:off x="5565775" y="4320208"/>
            <a:ext cx="3044825" cy="533400"/>
          </a:xfrm>
        </p:spPr>
        <p:txBody>
          <a:bodyPr/>
          <a:lstStyle/>
          <a:p>
            <a:r>
              <a:rPr lang="en-IN" dirty="0"/>
              <a:t>which is an integer.</a:t>
            </a:r>
            <a:endParaRPr lang="en-US" altLang="en-US" dirty="0"/>
          </a:p>
        </p:txBody>
      </p:sp>
      <p:sp>
        <p:nvSpPr>
          <p:cNvPr id="16" name="Content Placeholder 2"/>
          <p:cNvSpPr>
            <a:spLocks noGrp="1"/>
          </p:cNvSpPr>
          <p:nvPr>
            <p:ph sz="quarter" idx="13"/>
          </p:nvPr>
        </p:nvSpPr>
        <p:spPr>
          <a:xfrm>
            <a:off x="457200" y="4903304"/>
            <a:ext cx="3200400" cy="533400"/>
          </a:xfrm>
        </p:spPr>
        <p:txBody>
          <a:bodyPr/>
          <a:lstStyle/>
          <a:p>
            <a:r>
              <a:rPr lang="en-IN" dirty="0" smtClean="0"/>
              <a:t>	(2, 1) </a:t>
            </a:r>
            <a:r>
              <a:rPr lang="en-IN" dirty="0" smtClean="0">
                <a:latin typeface="Arial Unicode MS"/>
                <a:ea typeface="Arial Unicode MS"/>
                <a:cs typeface="Arial Unicode MS"/>
              </a:rPr>
              <a:t>∉ </a:t>
            </a:r>
            <a:r>
              <a:rPr lang="en-IN" i="1" dirty="0" smtClean="0"/>
              <a:t>R </a:t>
            </a:r>
            <a:r>
              <a:rPr lang="en-IN" dirty="0"/>
              <a:t>because</a:t>
            </a:r>
            <a:endParaRPr lang="en-US" altLang="en-US" dirty="0"/>
          </a:p>
        </p:txBody>
      </p:sp>
      <p:pic>
        <p:nvPicPr>
          <p:cNvPr id="3077" name="Picture 5" descr="(2 minus 1)∕2 =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4073" y="4903304"/>
            <a:ext cx="117157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Content Placeholder 2"/>
          <p:cNvSpPr>
            <a:spLocks noGrp="1"/>
          </p:cNvSpPr>
          <p:nvPr>
            <p:ph sz="quarter" idx="13"/>
          </p:nvPr>
        </p:nvSpPr>
        <p:spPr>
          <a:xfrm>
            <a:off x="4572000" y="4903304"/>
            <a:ext cx="3352800" cy="533400"/>
          </a:xfrm>
        </p:spPr>
        <p:txBody>
          <a:bodyPr/>
          <a:lstStyle/>
          <a:p>
            <a:r>
              <a:rPr lang="en-IN" dirty="0"/>
              <a:t>which is not an integer.</a:t>
            </a:r>
            <a:endParaRPr lang="en-US" altLang="en-US" dirty="0"/>
          </a:p>
        </p:txBody>
      </p:sp>
    </p:spTree>
    <p:extLst>
      <p:ext uri="{BB962C8B-B14F-4D97-AF65-F5344CB8AC3E}">
        <p14:creationId xmlns:p14="http://schemas.microsoft.com/office/powerpoint/2010/main" val="8073928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1.3.1 </a:t>
            </a:r>
            <a:r>
              <a:rPr lang="en-US" altLang="en-US" dirty="0" smtClean="0"/>
              <a:t>– </a:t>
            </a:r>
            <a:r>
              <a:rPr lang="en-US" altLang="en-US" i="1" dirty="0"/>
              <a:t>Solution</a:t>
            </a:r>
            <a:endParaRPr lang="en-IN" altLang="en-US" dirty="0"/>
          </a:p>
        </p:txBody>
      </p:sp>
      <p:sp>
        <p:nvSpPr>
          <p:cNvPr id="5"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6" name="Content Placeholder 2"/>
          <p:cNvSpPr>
            <a:spLocks noGrp="1"/>
          </p:cNvSpPr>
          <p:nvPr>
            <p:ph sz="quarter" idx="13"/>
          </p:nvPr>
        </p:nvSpPr>
        <p:spPr>
          <a:xfrm>
            <a:off x="460375" y="1600200"/>
            <a:ext cx="3044825" cy="533400"/>
          </a:xfrm>
        </p:spPr>
        <p:txBody>
          <a:bodyPr/>
          <a:lstStyle/>
          <a:p>
            <a:r>
              <a:rPr lang="en-IN" dirty="0" smtClean="0"/>
              <a:t>	(2, 2) </a:t>
            </a:r>
            <a:r>
              <a:rPr lang="es-ES" dirty="0">
                <a:latin typeface="Arial Unicode MS"/>
                <a:ea typeface="Arial Unicode MS"/>
                <a:cs typeface="Arial Unicode MS"/>
              </a:rPr>
              <a:t>∈</a:t>
            </a:r>
            <a:r>
              <a:rPr lang="en-IN" dirty="0" smtClean="0"/>
              <a:t> </a:t>
            </a:r>
            <a:r>
              <a:rPr lang="en-IN" i="1" dirty="0"/>
              <a:t>R </a:t>
            </a:r>
            <a:r>
              <a:rPr lang="en-IN" dirty="0"/>
              <a:t>because</a:t>
            </a:r>
            <a:endParaRPr lang="en-US" altLang="en-US" dirty="0"/>
          </a:p>
        </p:txBody>
      </p:sp>
      <p:pic>
        <p:nvPicPr>
          <p:cNvPr id="4098" name="Picture 2" descr="(2 minus 2)∕2 = 0∕2 =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600200"/>
            <a:ext cx="1695450"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a:spLocks noGrp="1"/>
          </p:cNvSpPr>
          <p:nvPr>
            <p:ph sz="quarter" idx="13"/>
          </p:nvPr>
        </p:nvSpPr>
        <p:spPr>
          <a:xfrm>
            <a:off x="5108575" y="1600200"/>
            <a:ext cx="3044825" cy="533400"/>
          </a:xfrm>
        </p:spPr>
        <p:txBody>
          <a:bodyPr/>
          <a:lstStyle/>
          <a:p>
            <a:r>
              <a:rPr lang="en-IN" dirty="0"/>
              <a:t>which is an integer.</a:t>
            </a:r>
            <a:endParaRPr lang="en-US" altLang="en-US" dirty="0"/>
          </a:p>
        </p:txBody>
      </p:sp>
      <p:sp>
        <p:nvSpPr>
          <p:cNvPr id="9" name="Content Placeholder 2"/>
          <p:cNvSpPr>
            <a:spLocks noGrp="1"/>
          </p:cNvSpPr>
          <p:nvPr>
            <p:ph sz="quarter" idx="13"/>
          </p:nvPr>
        </p:nvSpPr>
        <p:spPr>
          <a:xfrm>
            <a:off x="457200" y="2164080"/>
            <a:ext cx="3200400" cy="533400"/>
          </a:xfrm>
        </p:spPr>
        <p:txBody>
          <a:bodyPr/>
          <a:lstStyle/>
          <a:p>
            <a:r>
              <a:rPr lang="en-IN" dirty="0" smtClean="0"/>
              <a:t>	(2, 3) </a:t>
            </a:r>
            <a:r>
              <a:rPr lang="en-IN" dirty="0" smtClean="0">
                <a:latin typeface="Arial Unicode MS"/>
                <a:ea typeface="Arial Unicode MS"/>
                <a:cs typeface="Arial Unicode MS"/>
              </a:rPr>
              <a:t>∉ </a:t>
            </a:r>
            <a:r>
              <a:rPr lang="en-IN" i="1" dirty="0" smtClean="0"/>
              <a:t>R </a:t>
            </a:r>
            <a:r>
              <a:rPr lang="en-IN" dirty="0"/>
              <a:t>because</a:t>
            </a:r>
            <a:endParaRPr lang="en-US" altLang="en-US" dirty="0"/>
          </a:p>
        </p:txBody>
      </p:sp>
      <p:pic>
        <p:nvPicPr>
          <p:cNvPr id="4099" name="Picture 3" descr="(2 minus 3)∕2 = negativ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8999" y="2133600"/>
            <a:ext cx="1457325"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a:spLocks noGrp="1"/>
          </p:cNvSpPr>
          <p:nvPr>
            <p:ph sz="quarter" idx="13"/>
          </p:nvPr>
        </p:nvSpPr>
        <p:spPr>
          <a:xfrm>
            <a:off x="4800600" y="2164080"/>
            <a:ext cx="3352800" cy="533400"/>
          </a:xfrm>
        </p:spPr>
        <p:txBody>
          <a:bodyPr/>
          <a:lstStyle/>
          <a:p>
            <a:r>
              <a:rPr lang="en-IN" dirty="0"/>
              <a:t>which is not an integer.</a:t>
            </a:r>
            <a:endParaRPr lang="en-US" altLang="en-US" dirty="0"/>
          </a:p>
        </p:txBody>
      </p:sp>
      <p:sp>
        <p:nvSpPr>
          <p:cNvPr id="3" name="Content Placeholder 2"/>
          <p:cNvSpPr>
            <a:spLocks noGrp="1"/>
          </p:cNvSpPr>
          <p:nvPr>
            <p:ph sz="quarter" idx="13"/>
          </p:nvPr>
        </p:nvSpPr>
        <p:spPr>
          <a:xfrm>
            <a:off x="457200" y="2743200"/>
            <a:ext cx="8226425" cy="2209800"/>
          </a:xfrm>
        </p:spPr>
        <p:txBody>
          <a:bodyPr/>
          <a:lstStyle/>
          <a:p>
            <a:r>
              <a:rPr lang="en-IN" dirty="0" smtClean="0"/>
              <a:t>Thus </a:t>
            </a:r>
          </a:p>
          <a:p>
            <a:r>
              <a:rPr lang="en-IN" i="1" dirty="0"/>
              <a:t>	</a:t>
            </a:r>
            <a:r>
              <a:rPr lang="en-IN" i="1" dirty="0" smtClean="0"/>
              <a:t>		</a:t>
            </a:r>
            <a:r>
              <a:rPr lang="pt-BR" i="1" dirty="0" smtClean="0"/>
              <a:t>R </a:t>
            </a:r>
            <a:r>
              <a:rPr lang="pt-BR" dirty="0" smtClean="0"/>
              <a:t>= </a:t>
            </a:r>
            <a:r>
              <a:rPr lang="pt-BR" dirty="0"/>
              <a:t>{(1, 1), (1, 3), (2, 2</a:t>
            </a:r>
            <a:r>
              <a:rPr lang="pt-BR" dirty="0" smtClean="0"/>
              <a:t>)}</a:t>
            </a:r>
          </a:p>
          <a:p>
            <a:endParaRPr lang="pt-BR" altLang="en-US" sz="800" dirty="0"/>
          </a:p>
          <a:p>
            <a:r>
              <a:rPr lang="en-IN" dirty="0"/>
              <a:t>b. Yes, 1 </a:t>
            </a:r>
            <a:r>
              <a:rPr lang="en-IN" i="1" dirty="0"/>
              <a:t>R </a:t>
            </a:r>
            <a:r>
              <a:rPr lang="en-IN" dirty="0"/>
              <a:t>3 because (1, 3) </a:t>
            </a:r>
            <a:r>
              <a:rPr lang="es-ES" dirty="0">
                <a:latin typeface="Arial Unicode MS"/>
                <a:ea typeface="Arial Unicode MS"/>
                <a:cs typeface="Arial Unicode MS"/>
              </a:rPr>
              <a:t>∈</a:t>
            </a:r>
            <a:r>
              <a:rPr lang="en-IN" dirty="0" smtClean="0"/>
              <a:t> </a:t>
            </a:r>
            <a:r>
              <a:rPr lang="en-IN" i="1" dirty="0" smtClean="0"/>
              <a:t>R</a:t>
            </a:r>
            <a:r>
              <a:rPr lang="en-IN" dirty="0" smtClean="0"/>
              <a:t>. </a:t>
            </a:r>
          </a:p>
          <a:p>
            <a:r>
              <a:rPr lang="en-IN" dirty="0"/>
              <a:t>	</a:t>
            </a:r>
            <a:r>
              <a:rPr lang="pt-BR" dirty="0" smtClean="0"/>
              <a:t>No</a:t>
            </a:r>
            <a:r>
              <a:rPr lang="pt-BR" dirty="0"/>
              <a:t>, </a:t>
            </a:r>
            <a:r>
              <a:rPr lang="pt-BR" dirty="0" smtClean="0"/>
              <a:t>2</a:t>
            </a:r>
            <a:endParaRPr lang="en-US" altLang="en-US" dirty="0"/>
          </a:p>
        </p:txBody>
      </p:sp>
      <p:pic>
        <p:nvPicPr>
          <p:cNvPr id="4100" name="Picture 4" descr="is not related t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4269316"/>
            <a:ext cx="243314" cy="329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Content Placeholder 2"/>
          <p:cNvSpPr>
            <a:spLocks noGrp="1"/>
          </p:cNvSpPr>
          <p:nvPr>
            <p:ph sz="quarter" idx="13"/>
          </p:nvPr>
        </p:nvSpPr>
        <p:spPr>
          <a:xfrm>
            <a:off x="430696" y="4217504"/>
            <a:ext cx="8226425" cy="1676400"/>
          </a:xfrm>
        </p:spPr>
        <p:txBody>
          <a:bodyPr/>
          <a:lstStyle/>
          <a:p>
            <a:r>
              <a:rPr lang="pt-BR" dirty="0" smtClean="0"/>
              <a:t>		      </a:t>
            </a:r>
            <a:r>
              <a:rPr lang="pt-BR" sz="700" dirty="0" smtClean="0"/>
              <a:t> </a:t>
            </a:r>
            <a:r>
              <a:rPr lang="pt-BR" dirty="0" smtClean="0"/>
              <a:t>3 </a:t>
            </a:r>
            <a:r>
              <a:rPr lang="pt-BR" dirty="0"/>
              <a:t>because (2, 3) </a:t>
            </a:r>
            <a:r>
              <a:rPr lang="en-IN" dirty="0">
                <a:latin typeface="Arial Unicode MS"/>
                <a:ea typeface="Arial Unicode MS"/>
                <a:cs typeface="Arial Unicode MS"/>
              </a:rPr>
              <a:t>∉</a:t>
            </a:r>
            <a:r>
              <a:rPr lang="pt-BR" dirty="0" smtClean="0"/>
              <a:t> </a:t>
            </a:r>
            <a:r>
              <a:rPr lang="pt-BR" i="1" dirty="0" smtClean="0"/>
              <a:t>R</a:t>
            </a:r>
            <a:r>
              <a:rPr lang="pt-BR" dirty="0" smtClean="0"/>
              <a:t>. </a:t>
            </a:r>
          </a:p>
          <a:p>
            <a:r>
              <a:rPr lang="pt-BR" dirty="0"/>
              <a:t>	</a:t>
            </a:r>
            <a:r>
              <a:rPr lang="en-IN" dirty="0" smtClean="0"/>
              <a:t>Yes</a:t>
            </a:r>
            <a:r>
              <a:rPr lang="en-IN" dirty="0"/>
              <a:t>, 2 </a:t>
            </a:r>
            <a:r>
              <a:rPr lang="en-IN" i="1" dirty="0"/>
              <a:t>R </a:t>
            </a:r>
            <a:r>
              <a:rPr lang="en-IN" dirty="0"/>
              <a:t>2 because (2, 2) </a:t>
            </a:r>
            <a:r>
              <a:rPr lang="es-ES" dirty="0">
                <a:latin typeface="Arial Unicode MS"/>
                <a:ea typeface="Arial Unicode MS"/>
                <a:cs typeface="Arial Unicode MS"/>
              </a:rPr>
              <a:t>∈ </a:t>
            </a:r>
            <a:r>
              <a:rPr lang="en-IN" i="1" dirty="0" smtClean="0"/>
              <a:t>R</a:t>
            </a:r>
            <a:r>
              <a:rPr lang="en-IN" dirty="0" smtClean="0"/>
              <a:t>.</a:t>
            </a:r>
          </a:p>
          <a:p>
            <a:endParaRPr lang="en-IN" sz="800" dirty="0"/>
          </a:p>
          <a:p>
            <a:r>
              <a:rPr lang="en-IN" dirty="0" smtClean="0"/>
              <a:t>c</a:t>
            </a:r>
            <a:r>
              <a:rPr lang="en-IN" dirty="0"/>
              <a:t>. The domain of </a:t>
            </a:r>
            <a:r>
              <a:rPr lang="en-IN" i="1" dirty="0"/>
              <a:t>R </a:t>
            </a:r>
            <a:r>
              <a:rPr lang="en-IN" dirty="0"/>
              <a:t>is {1, 2} and the co-domain is {1, 2, 3}.</a:t>
            </a:r>
            <a:endParaRPr lang="en-US" altLang="en-US" dirty="0"/>
          </a:p>
        </p:txBody>
      </p:sp>
    </p:spTree>
    <p:extLst>
      <p:ext uri="{BB962C8B-B14F-4D97-AF65-F5344CB8AC3E}">
        <p14:creationId xmlns:p14="http://schemas.microsoft.com/office/powerpoint/2010/main" val="16641482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900" dirty="0"/>
              <a:t>Example </a:t>
            </a:r>
            <a:r>
              <a:rPr lang="en-IN" altLang="en-US" sz="3900" dirty="0" smtClean="0"/>
              <a:t>1.3.2 </a:t>
            </a:r>
            <a:r>
              <a:rPr lang="en-US" altLang="en-US" sz="3900" dirty="0"/>
              <a:t>– </a:t>
            </a:r>
            <a:r>
              <a:rPr lang="en-IN" altLang="en-US" sz="3900" i="1" dirty="0"/>
              <a:t>The Circle Relation</a:t>
            </a:r>
            <a:endParaRPr lang="en-IN" altLang="en-US" sz="3900" dirty="0"/>
          </a:p>
        </p:txBody>
      </p:sp>
      <p:sp>
        <p:nvSpPr>
          <p:cNvPr id="3" name="Content Placeholder 2"/>
          <p:cNvSpPr>
            <a:spLocks noGrp="1"/>
          </p:cNvSpPr>
          <p:nvPr>
            <p:ph sz="quarter" idx="13"/>
          </p:nvPr>
        </p:nvSpPr>
        <p:spPr>
          <a:xfrm>
            <a:off x="457200" y="1447800"/>
            <a:ext cx="8226425" cy="1447800"/>
          </a:xfrm>
        </p:spPr>
        <p:txBody>
          <a:bodyPr/>
          <a:lstStyle/>
          <a:p>
            <a:pPr marL="0" indent="0"/>
            <a:r>
              <a:rPr lang="en-IN" dirty="0"/>
              <a:t>Define a relation </a:t>
            </a:r>
            <a:r>
              <a:rPr lang="en-IN" i="1" dirty="0"/>
              <a:t>C </a:t>
            </a:r>
            <a:r>
              <a:rPr lang="en-IN" dirty="0"/>
              <a:t>from </a:t>
            </a:r>
            <a:r>
              <a:rPr lang="en-IN" b="1" dirty="0"/>
              <a:t>R </a:t>
            </a:r>
            <a:r>
              <a:rPr lang="en-IN" dirty="0"/>
              <a:t>to </a:t>
            </a:r>
            <a:r>
              <a:rPr lang="en-IN" b="1" dirty="0"/>
              <a:t>R </a:t>
            </a:r>
            <a:r>
              <a:rPr lang="en-IN" dirty="0"/>
              <a:t>as follows: For any </a:t>
            </a:r>
            <a:r>
              <a:rPr lang="en-IN" dirty="0" smtClean="0"/>
              <a:t>           (</a:t>
            </a:r>
            <a:r>
              <a:rPr lang="en-IN" i="1" dirty="0"/>
              <a:t>x</a:t>
            </a:r>
            <a:r>
              <a:rPr lang="en-IN" dirty="0"/>
              <a:t>, </a:t>
            </a:r>
            <a:r>
              <a:rPr lang="en-IN" i="1" dirty="0"/>
              <a:t>y</a:t>
            </a:r>
            <a:r>
              <a:rPr lang="en-IN" dirty="0"/>
              <a:t>) </a:t>
            </a:r>
            <a:r>
              <a:rPr lang="es-ES" dirty="0">
                <a:latin typeface="Arial Unicode MS"/>
                <a:ea typeface="Arial Unicode MS"/>
                <a:cs typeface="Arial Unicode MS"/>
              </a:rPr>
              <a:t>∈</a:t>
            </a:r>
            <a:r>
              <a:rPr lang="en-IN" dirty="0" smtClean="0"/>
              <a:t> </a:t>
            </a:r>
            <a:r>
              <a:rPr lang="en-IN" b="1" dirty="0" smtClean="0"/>
              <a:t>R </a:t>
            </a:r>
            <a:r>
              <a:rPr lang="en-IN" dirty="0"/>
              <a:t>× </a:t>
            </a:r>
            <a:r>
              <a:rPr lang="en-IN" b="1" dirty="0"/>
              <a:t>R</a:t>
            </a:r>
            <a:r>
              <a:rPr lang="en-IN" dirty="0" smtClean="0"/>
              <a:t>, </a:t>
            </a:r>
          </a:p>
          <a:p>
            <a:pPr marL="0" indent="0"/>
            <a:endParaRPr lang="en-IN" sz="800" dirty="0"/>
          </a:p>
          <a:p>
            <a:pPr marL="0" indent="0"/>
            <a:r>
              <a:rPr lang="en-IN" dirty="0" smtClean="0"/>
              <a:t>	   (</a:t>
            </a:r>
            <a:r>
              <a:rPr lang="en-IN" i="1" dirty="0"/>
              <a:t>x</a:t>
            </a:r>
            <a:r>
              <a:rPr lang="en-IN" dirty="0"/>
              <a:t>, </a:t>
            </a:r>
            <a:r>
              <a:rPr lang="en-IN" i="1" dirty="0"/>
              <a:t>y</a:t>
            </a:r>
            <a:r>
              <a:rPr lang="en-IN" dirty="0"/>
              <a:t>) </a:t>
            </a:r>
            <a:r>
              <a:rPr lang="es-ES" dirty="0">
                <a:latin typeface="Arial Unicode MS"/>
                <a:ea typeface="Arial Unicode MS"/>
                <a:cs typeface="Arial Unicode MS"/>
              </a:rPr>
              <a:t>∈</a:t>
            </a:r>
            <a:r>
              <a:rPr lang="en-IN" dirty="0" smtClean="0"/>
              <a:t> </a:t>
            </a:r>
            <a:r>
              <a:rPr lang="en-IN" i="1" dirty="0"/>
              <a:t>C </a:t>
            </a:r>
            <a:r>
              <a:rPr lang="en-IN" dirty="0"/>
              <a:t>means that</a:t>
            </a:r>
            <a:endParaRPr lang="en-US" altLang="en-US" dirty="0"/>
          </a:p>
        </p:txBody>
      </p:sp>
      <p:pic>
        <p:nvPicPr>
          <p:cNvPr id="5122" name="Picture 2" descr="x^2 + y^2 =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401956"/>
            <a:ext cx="1466850"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a:spLocks noGrp="1"/>
          </p:cNvSpPr>
          <p:nvPr>
            <p:ph sz="quarter" idx="13"/>
          </p:nvPr>
        </p:nvSpPr>
        <p:spPr>
          <a:xfrm>
            <a:off x="457200" y="2971800"/>
            <a:ext cx="8226425" cy="457200"/>
          </a:xfrm>
        </p:spPr>
        <p:txBody>
          <a:bodyPr/>
          <a:lstStyle/>
          <a:p>
            <a:pPr marL="0" indent="0"/>
            <a:r>
              <a:rPr lang="nl-NL" dirty="0" smtClean="0"/>
              <a:t>a. Is </a:t>
            </a:r>
            <a:r>
              <a:rPr lang="nl-NL" dirty="0"/>
              <a:t>(1, 0) </a:t>
            </a:r>
            <a:r>
              <a:rPr lang="es-ES" dirty="0">
                <a:latin typeface="Arial Unicode MS"/>
                <a:ea typeface="Arial Unicode MS"/>
                <a:cs typeface="Arial Unicode MS"/>
              </a:rPr>
              <a:t>∈</a:t>
            </a:r>
            <a:r>
              <a:rPr lang="nl-NL" dirty="0" smtClean="0"/>
              <a:t> </a:t>
            </a:r>
            <a:r>
              <a:rPr lang="nl-NL" i="1" dirty="0"/>
              <a:t>C</a:t>
            </a:r>
            <a:r>
              <a:rPr lang="nl-NL" dirty="0"/>
              <a:t>? Is (0, 0) </a:t>
            </a:r>
            <a:r>
              <a:rPr lang="es-ES" dirty="0">
                <a:latin typeface="Arial Unicode MS"/>
                <a:ea typeface="Arial Unicode MS"/>
                <a:cs typeface="Arial Unicode MS"/>
              </a:rPr>
              <a:t>∈</a:t>
            </a:r>
            <a:r>
              <a:rPr lang="nl-NL" dirty="0" smtClean="0"/>
              <a:t> </a:t>
            </a:r>
            <a:r>
              <a:rPr lang="nl-NL" i="1" dirty="0"/>
              <a:t>C</a:t>
            </a:r>
            <a:r>
              <a:rPr lang="nl-NL" dirty="0"/>
              <a:t>? Is</a:t>
            </a:r>
            <a:endParaRPr lang="en-US" altLang="en-US" dirty="0"/>
          </a:p>
        </p:txBody>
      </p:sp>
      <p:pic>
        <p:nvPicPr>
          <p:cNvPr id="5123" name="Picture 3" descr="(negative 1∕2, sqrt(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2895600"/>
            <a:ext cx="1047750"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a:spLocks noGrp="1"/>
          </p:cNvSpPr>
          <p:nvPr>
            <p:ph sz="quarter" idx="13"/>
          </p:nvPr>
        </p:nvSpPr>
        <p:spPr>
          <a:xfrm>
            <a:off x="457200" y="2971800"/>
            <a:ext cx="8226425" cy="2514600"/>
          </a:xfrm>
        </p:spPr>
        <p:txBody>
          <a:bodyPr/>
          <a:lstStyle/>
          <a:p>
            <a:pPr marL="463550" indent="-463550"/>
            <a:r>
              <a:rPr lang="nl-NL" dirty="0" smtClean="0"/>
              <a:t>                                                                 </a:t>
            </a:r>
            <a:r>
              <a:rPr lang="es-ES" dirty="0" smtClean="0">
                <a:latin typeface="Arial Unicode MS"/>
                <a:ea typeface="Arial Unicode MS"/>
                <a:cs typeface="Arial Unicode MS"/>
              </a:rPr>
              <a:t>∈ </a:t>
            </a:r>
            <a:r>
              <a:rPr lang="nl-NL" i="1" dirty="0" smtClean="0"/>
              <a:t>C</a:t>
            </a:r>
            <a:r>
              <a:rPr lang="nl-NL" dirty="0"/>
              <a:t>? Is </a:t>
            </a:r>
            <a:r>
              <a:rPr lang="nl-NL" dirty="0" smtClean="0"/>
              <a:t>−2 </a:t>
            </a:r>
            <a:r>
              <a:rPr lang="nl-NL" i="1" dirty="0"/>
              <a:t>C </a:t>
            </a:r>
            <a:r>
              <a:rPr lang="nl-NL" dirty="0"/>
              <a:t>0? </a:t>
            </a:r>
            <a:r>
              <a:rPr lang="nl-NL" dirty="0" smtClean="0"/>
              <a:t>Is 0 </a:t>
            </a:r>
            <a:r>
              <a:rPr lang="nl-NL" i="1" dirty="0"/>
              <a:t>C </a:t>
            </a:r>
            <a:r>
              <a:rPr lang="nl-NL" dirty="0"/>
              <a:t>(</a:t>
            </a:r>
            <a:r>
              <a:rPr lang="nl-NL" dirty="0" smtClean="0"/>
              <a:t>−1)? </a:t>
            </a:r>
            <a:r>
              <a:rPr lang="nl-NL" dirty="0"/>
              <a:t>Is 1 </a:t>
            </a:r>
            <a:r>
              <a:rPr lang="nl-NL" i="1" dirty="0"/>
              <a:t>C </a:t>
            </a:r>
            <a:r>
              <a:rPr lang="nl-NL" dirty="0"/>
              <a:t>1</a:t>
            </a:r>
            <a:r>
              <a:rPr lang="nl-NL" dirty="0" smtClean="0"/>
              <a:t>?</a:t>
            </a:r>
          </a:p>
          <a:p>
            <a:pPr marL="463550" indent="-463550"/>
            <a:endParaRPr lang="nl-NL" sz="800" dirty="0" smtClean="0"/>
          </a:p>
          <a:p>
            <a:pPr marL="0" indent="0"/>
            <a:r>
              <a:rPr lang="en-IN" dirty="0" smtClean="0"/>
              <a:t>b. What </a:t>
            </a:r>
            <a:r>
              <a:rPr lang="en-IN" dirty="0"/>
              <a:t>are the domain and co-domain of </a:t>
            </a:r>
            <a:r>
              <a:rPr lang="en-IN" i="1" dirty="0" smtClean="0"/>
              <a:t>C</a:t>
            </a:r>
            <a:r>
              <a:rPr lang="en-IN" dirty="0" smtClean="0"/>
              <a:t>?</a:t>
            </a:r>
          </a:p>
          <a:p>
            <a:pPr marL="457200" indent="-457200">
              <a:buFont typeface="+mj-lt"/>
              <a:buAutoNum type="alphaLcPeriod" startAt="2"/>
            </a:pPr>
            <a:endParaRPr lang="en-IN" sz="800" dirty="0"/>
          </a:p>
          <a:p>
            <a:pPr marL="341313" indent="-341313"/>
            <a:r>
              <a:rPr lang="en-IN" dirty="0" smtClean="0"/>
              <a:t>c. Draw </a:t>
            </a:r>
            <a:r>
              <a:rPr lang="en-IN" dirty="0"/>
              <a:t>a graph for </a:t>
            </a:r>
            <a:r>
              <a:rPr lang="en-IN" i="1" dirty="0"/>
              <a:t>C </a:t>
            </a:r>
            <a:r>
              <a:rPr lang="en-IN" dirty="0"/>
              <a:t>by plotting the points of </a:t>
            </a:r>
            <a:r>
              <a:rPr lang="en-IN" i="1" dirty="0"/>
              <a:t>C </a:t>
            </a:r>
            <a:r>
              <a:rPr lang="en-IN" dirty="0"/>
              <a:t>in the Cartesian plane.</a:t>
            </a:r>
            <a:endParaRPr lang="en-US" altLang="en-US" dirty="0"/>
          </a:p>
        </p:txBody>
      </p:sp>
    </p:spTree>
    <p:extLst>
      <p:ext uri="{BB962C8B-B14F-4D97-AF65-F5344CB8AC3E}">
        <p14:creationId xmlns:p14="http://schemas.microsoft.com/office/powerpoint/2010/main" val="17763202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1.3.2 </a:t>
            </a:r>
            <a:r>
              <a:rPr lang="en-US" altLang="en-US" dirty="0" smtClean="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457200"/>
          </a:xfrm>
        </p:spPr>
        <p:txBody>
          <a:bodyPr/>
          <a:lstStyle/>
          <a:p>
            <a:r>
              <a:rPr lang="en-IN" dirty="0"/>
              <a:t>a. Yes, (1, 0) </a:t>
            </a:r>
            <a:r>
              <a:rPr lang="es-ES" dirty="0">
                <a:latin typeface="Arial Unicode MS"/>
                <a:ea typeface="Arial Unicode MS"/>
                <a:cs typeface="Arial Unicode MS"/>
              </a:rPr>
              <a:t>∈</a:t>
            </a:r>
            <a:r>
              <a:rPr lang="en-IN" dirty="0" smtClean="0"/>
              <a:t> </a:t>
            </a:r>
            <a:r>
              <a:rPr lang="en-IN" i="1" dirty="0"/>
              <a:t>C </a:t>
            </a:r>
            <a:r>
              <a:rPr lang="en-IN" dirty="0"/>
              <a:t>because</a:t>
            </a:r>
            <a:endParaRPr lang="en-US" altLang="en-US" dirty="0"/>
          </a:p>
        </p:txBody>
      </p:sp>
      <p:pic>
        <p:nvPicPr>
          <p:cNvPr id="6146" name="Picture 2" descr="1^2 + 0^2 =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479503"/>
            <a:ext cx="145732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Content Placeholder 2"/>
          <p:cNvSpPr>
            <a:spLocks noGrp="1"/>
          </p:cNvSpPr>
          <p:nvPr>
            <p:ph sz="quarter" idx="13"/>
          </p:nvPr>
        </p:nvSpPr>
        <p:spPr>
          <a:xfrm>
            <a:off x="457200" y="1981200"/>
            <a:ext cx="8226425" cy="457200"/>
          </a:xfrm>
        </p:spPr>
        <p:txBody>
          <a:bodyPr/>
          <a:lstStyle/>
          <a:p>
            <a:r>
              <a:rPr lang="en-IN" dirty="0" smtClean="0"/>
              <a:t>	No</a:t>
            </a:r>
            <a:r>
              <a:rPr lang="en-IN" dirty="0"/>
              <a:t>, (0, 0) </a:t>
            </a:r>
            <a:r>
              <a:rPr lang="en-IN" dirty="0">
                <a:latin typeface="Arial Unicode MS"/>
                <a:ea typeface="Arial Unicode MS"/>
                <a:cs typeface="Arial Unicode MS"/>
              </a:rPr>
              <a:t>∉</a:t>
            </a:r>
            <a:r>
              <a:rPr lang="en-IN" dirty="0" smtClean="0"/>
              <a:t> </a:t>
            </a:r>
            <a:r>
              <a:rPr lang="en-IN" i="1" dirty="0"/>
              <a:t>C </a:t>
            </a:r>
            <a:r>
              <a:rPr lang="en-IN" dirty="0"/>
              <a:t>because</a:t>
            </a:r>
            <a:endParaRPr lang="en-US" altLang="en-US" dirty="0"/>
          </a:p>
        </p:txBody>
      </p:sp>
      <p:pic>
        <p:nvPicPr>
          <p:cNvPr id="6147" name="Picture 3" descr="0^2 + 0^2 = 0 is not equal to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0975" y="2038350"/>
            <a:ext cx="195262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descr="Yes, (negative 1∕2, sqrt(3)∕2) element of C because (negative 1∕2)^2 + (sqrt(3)∕2)^2 = (1∕4) + (3∕4) =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1702" y="2533650"/>
            <a:ext cx="6419850"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descr="No, negative 2 C 0 because (negative 2)^2 + 0^2 = 4 is not equal to 1. &#10;&#10;The C is struck ou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1702" y="3251437"/>
            <a:ext cx="489585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Content Placeholder 2"/>
          <p:cNvSpPr>
            <a:spLocks noGrp="1"/>
          </p:cNvSpPr>
          <p:nvPr>
            <p:ph sz="quarter" idx="13"/>
          </p:nvPr>
        </p:nvSpPr>
        <p:spPr>
          <a:xfrm>
            <a:off x="457200" y="3810000"/>
            <a:ext cx="8226425" cy="457200"/>
          </a:xfrm>
        </p:spPr>
        <p:txBody>
          <a:bodyPr/>
          <a:lstStyle/>
          <a:p>
            <a:r>
              <a:rPr lang="en-IN" dirty="0" smtClean="0"/>
              <a:t>	Yes</a:t>
            </a:r>
            <a:r>
              <a:rPr lang="en-IN" dirty="0"/>
              <a:t>, 0 </a:t>
            </a:r>
            <a:r>
              <a:rPr lang="en-IN" i="1" dirty="0"/>
              <a:t>C </a:t>
            </a:r>
            <a:r>
              <a:rPr lang="en-IN" dirty="0" smtClean="0"/>
              <a:t>(</a:t>
            </a:r>
            <a:r>
              <a:rPr lang="nl-NL" dirty="0" smtClean="0"/>
              <a:t>−</a:t>
            </a:r>
            <a:r>
              <a:rPr lang="en-IN" dirty="0" smtClean="0"/>
              <a:t>1</a:t>
            </a:r>
            <a:r>
              <a:rPr lang="en-IN" dirty="0"/>
              <a:t>) because</a:t>
            </a:r>
            <a:endParaRPr lang="en-US" altLang="en-US" dirty="0"/>
          </a:p>
        </p:txBody>
      </p:sp>
      <p:pic>
        <p:nvPicPr>
          <p:cNvPr id="6151" name="Picture 7" descr="0^2 + (negative 1)^2 =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75" y="3877056"/>
            <a:ext cx="1914525"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0" name="Picture 6" descr="No, 1 C 1 because 1^2 + 1^2 = 2 is not equal to 1. The C is struck ou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1702" y="4524375"/>
            <a:ext cx="4200525"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23529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1.3.2 </a:t>
            </a:r>
            <a:r>
              <a:rPr lang="en-US" altLang="en-US" dirty="0" smtClean="0"/>
              <a:t>– </a:t>
            </a:r>
            <a:r>
              <a:rPr lang="en-US" altLang="en-US" i="1" dirty="0"/>
              <a:t>Solution</a:t>
            </a:r>
            <a:endParaRPr lang="en-IN" altLang="en-US" dirty="0"/>
          </a:p>
        </p:txBody>
      </p:sp>
      <p:sp>
        <p:nvSpPr>
          <p:cNvPr id="18"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2" name="Content Placeholder 2"/>
          <p:cNvSpPr>
            <a:spLocks noGrp="1"/>
          </p:cNvSpPr>
          <p:nvPr>
            <p:ph sz="quarter" idx="13"/>
          </p:nvPr>
        </p:nvSpPr>
        <p:spPr>
          <a:xfrm>
            <a:off x="457200" y="1447800"/>
            <a:ext cx="8226425" cy="1066800"/>
          </a:xfrm>
        </p:spPr>
        <p:txBody>
          <a:bodyPr/>
          <a:lstStyle/>
          <a:p>
            <a:r>
              <a:rPr lang="en-IN" dirty="0"/>
              <a:t>b. The domain and co-domain of </a:t>
            </a:r>
            <a:r>
              <a:rPr lang="en-IN" i="1" dirty="0"/>
              <a:t>C </a:t>
            </a:r>
            <a:r>
              <a:rPr lang="en-IN" dirty="0"/>
              <a:t>are both </a:t>
            </a:r>
            <a:r>
              <a:rPr lang="en-IN" b="1" dirty="0"/>
              <a:t>R</a:t>
            </a:r>
            <a:r>
              <a:rPr lang="en-IN" dirty="0"/>
              <a:t>, the set of </a:t>
            </a:r>
            <a:r>
              <a:rPr lang="en-IN" dirty="0" smtClean="0"/>
              <a:t>all real </a:t>
            </a:r>
            <a:r>
              <a:rPr lang="en-IN" dirty="0"/>
              <a:t>numbers.</a:t>
            </a:r>
            <a:endParaRPr lang="en-US" altLang="en-US" dirty="0"/>
          </a:p>
        </p:txBody>
      </p:sp>
      <p:pic>
        <p:nvPicPr>
          <p:cNvPr id="5" name="Picture 3" descr="C. A coordinate plane has a horizontal x-axis labeled from negative 1 to 1 and a vertical y-axis. A circle with the equation x^2 + y^2 = 1 is shown on the coordinate pla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688" y="2619375"/>
            <a:ext cx="5572125" cy="347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147711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ample">
  <a:themeElements>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am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amp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amp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amp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amp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amp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amp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amp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amp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amp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amp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sample</Template>
  <TotalTime>7107</TotalTime>
  <Words>1696</Words>
  <Application>Microsoft Office PowerPoint</Application>
  <PresentationFormat>On-screen Show (4:3)</PresentationFormat>
  <Paragraphs>189</Paragraphs>
  <Slides>34</Slides>
  <Notes>30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sample</vt:lpstr>
      <vt:lpstr>CHAPTER 1</vt:lpstr>
      <vt:lpstr>1.3</vt:lpstr>
      <vt:lpstr>The Language of Relations and Functions</vt:lpstr>
      <vt:lpstr>Example 1.3.1 – A Relation as a Subset</vt:lpstr>
      <vt:lpstr>Example 1.3.1 – Solution</vt:lpstr>
      <vt:lpstr>Example 1.3.1 – Solution</vt:lpstr>
      <vt:lpstr>Example 1.3.2 – The Circle Relation</vt:lpstr>
      <vt:lpstr>Example 1.3.2 – Solution</vt:lpstr>
      <vt:lpstr>Example 1.3.2 – Solution</vt:lpstr>
      <vt:lpstr>Arrow Diagram of a Relation</vt:lpstr>
      <vt:lpstr>Arrow Diagram of a Relation </vt:lpstr>
      <vt:lpstr>Example 1.3.3 – Arrow Diagrams of Relations</vt:lpstr>
      <vt:lpstr>Example 1.3.3 – Solution</vt:lpstr>
      <vt:lpstr>Functions</vt:lpstr>
      <vt:lpstr>Functions</vt:lpstr>
      <vt:lpstr>Functions</vt:lpstr>
      <vt:lpstr>Example 1.3.4 – Functions and Relations on Finite Sets</vt:lpstr>
      <vt:lpstr>Example 1.3.4 – Solution</vt:lpstr>
      <vt:lpstr>Example 1.3.4 – Solution</vt:lpstr>
      <vt:lpstr>Example 1.3.4 – Solution</vt:lpstr>
      <vt:lpstr>Example 1.3.5 – Functions and Relations on Sets of Strings</vt:lpstr>
      <vt:lpstr>Example 1.3.5 – Functions and Relations on Sets of Strings</vt:lpstr>
      <vt:lpstr>Example 1.3.5 – Functions and Relations on Sets of Strings</vt:lpstr>
      <vt:lpstr>Example 1.3.5 – Solution</vt:lpstr>
      <vt:lpstr>Function Machines</vt:lpstr>
      <vt:lpstr>Function Machines</vt:lpstr>
      <vt:lpstr>Example 1.3.6 – Functions Defined by Formulas</vt:lpstr>
      <vt:lpstr>Example 1.3.6 – Functions Defined by Formulas</vt:lpstr>
      <vt:lpstr>Example 1.3.6 – Functions Defined by Formulas</vt:lpstr>
      <vt:lpstr>Example 1.3.6 – Functions Defined by Formulas</vt:lpstr>
      <vt:lpstr>Function Machines</vt:lpstr>
      <vt:lpstr>Function Machines</vt:lpstr>
      <vt:lpstr>Example 1.3.7 – Equality of Functions</vt:lpstr>
      <vt:lpstr>Example 1.3.7 – Solution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ssharma</dc:creator>
  <cp:lastModifiedBy>hgarud</cp:lastModifiedBy>
  <cp:revision>2486</cp:revision>
  <dcterms:created xsi:type="dcterms:W3CDTF">2008-12-01T05:36:35Z</dcterms:created>
  <dcterms:modified xsi:type="dcterms:W3CDTF">2019-02-13T12:58:55Z</dcterms:modified>
</cp:coreProperties>
</file>