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4"/>
  </p:notesMasterIdLst>
  <p:handoutMasterIdLst>
    <p:handoutMasterId r:id="rId45"/>
  </p:handoutMasterIdLst>
  <p:sldIdLst>
    <p:sldId id="648" r:id="rId2"/>
    <p:sldId id="639" r:id="rId3"/>
    <p:sldId id="596" r:id="rId4"/>
    <p:sldId id="605" r:id="rId5"/>
    <p:sldId id="606" r:id="rId6"/>
    <p:sldId id="642" r:id="rId7"/>
    <p:sldId id="607" r:id="rId8"/>
    <p:sldId id="608" r:id="rId9"/>
    <p:sldId id="609" r:id="rId10"/>
    <p:sldId id="610" r:id="rId11"/>
    <p:sldId id="611" r:id="rId12"/>
    <p:sldId id="643" r:id="rId13"/>
    <p:sldId id="612" r:id="rId14"/>
    <p:sldId id="613" r:id="rId15"/>
    <p:sldId id="615" r:id="rId16"/>
    <p:sldId id="614" r:id="rId17"/>
    <p:sldId id="616" r:id="rId18"/>
    <p:sldId id="617" r:id="rId19"/>
    <p:sldId id="618" r:id="rId20"/>
    <p:sldId id="619" r:id="rId21"/>
    <p:sldId id="649" r:id="rId22"/>
    <p:sldId id="621" r:id="rId23"/>
    <p:sldId id="622" r:id="rId24"/>
    <p:sldId id="623" r:id="rId25"/>
    <p:sldId id="624" r:id="rId26"/>
    <p:sldId id="625" r:id="rId27"/>
    <p:sldId id="644" r:id="rId28"/>
    <p:sldId id="626" r:id="rId29"/>
    <p:sldId id="627" r:id="rId30"/>
    <p:sldId id="628" r:id="rId31"/>
    <p:sldId id="629" r:id="rId32"/>
    <p:sldId id="630" r:id="rId33"/>
    <p:sldId id="631" r:id="rId34"/>
    <p:sldId id="645" r:id="rId35"/>
    <p:sldId id="632" r:id="rId36"/>
    <p:sldId id="647" r:id="rId37"/>
    <p:sldId id="633" r:id="rId38"/>
    <p:sldId id="634" r:id="rId39"/>
    <p:sldId id="635" r:id="rId40"/>
    <p:sldId id="646" r:id="rId41"/>
    <p:sldId id="636" r:id="rId42"/>
    <p:sldId id="637" r:id="rId43"/>
  </p:sldIdLst>
  <p:sldSz cx="9144000" cy="6858000" type="screen4x3"/>
  <p:notesSz cx="6858000" cy="9144000"/>
  <p:custDataLst>
    <p:tags r:id="rId46"/>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912">
          <p15:clr>
            <a:srgbClr val="A4A3A4"/>
          </p15:clr>
        </p15:guide>
        <p15:guide id="2" pos="768">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CDFF"/>
    <a:srgbClr val="008EC0"/>
    <a:srgbClr val="00AEEF"/>
    <a:srgbClr val="A62B4D"/>
    <a:srgbClr val="00707E"/>
    <a:srgbClr val="93278F"/>
    <a:srgbClr val="20409A"/>
    <a:srgbClr val="0084B6"/>
    <a:srgbClr val="174788"/>
    <a:srgbClr val="226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3603" autoAdjust="0"/>
    <p:restoredTop sz="0" autoAdjust="0"/>
  </p:normalViewPr>
  <p:slideViewPr>
    <p:cSldViewPr>
      <p:cViewPr>
        <p:scale>
          <a:sx n="60" d="100"/>
          <a:sy n="60" d="100"/>
        </p:scale>
        <p:origin x="-288" y="-300"/>
      </p:cViewPr>
      <p:guideLst>
        <p:guide orient="horz" pos="912"/>
        <p:guide pos="768"/>
      </p:guideLst>
    </p:cSldViewPr>
  </p:slideViewPr>
  <p:outlineViewPr>
    <p:cViewPr>
      <p:scale>
        <a:sx n="33" d="100"/>
        <a:sy n="33" d="100"/>
      </p:scale>
      <p:origin x="0" y="-3414"/>
    </p:cViewPr>
  </p:outlin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5169D7-30F9-42E6-9952-4309237F31D9}" type="datetimeFigureOut">
              <a:rPr lang="en-IN" smtClean="0"/>
              <a:t>13-02-2019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703B0-1DEE-4BA8-8AFE-52552D0DD6B2}" type="slidenum">
              <a:rPr lang="en-IN" smtClean="0"/>
              <a:t>‹#›</a:t>
            </a:fld>
            <a:endParaRPr lang="en-IN"/>
          </a:p>
        </p:txBody>
      </p:sp>
    </p:spTree>
    <p:extLst>
      <p:ext uri="{BB962C8B-B14F-4D97-AF65-F5344CB8AC3E}">
        <p14:creationId xmlns:p14="http://schemas.microsoft.com/office/powerpoint/2010/main" val="1456924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0DB145F-E5FC-4D0D-91C6-32716D25EAF7}" type="slidenum">
              <a:rPr lang="en-US" altLang="en-US"/>
              <a:pPr/>
              <a:t>‹#›</a:t>
            </a:fld>
            <a:endParaRPr lang="en-US" altLang="en-US"/>
          </a:p>
        </p:txBody>
      </p:sp>
    </p:spTree>
    <p:extLst>
      <p:ext uri="{BB962C8B-B14F-4D97-AF65-F5344CB8AC3E}">
        <p14:creationId xmlns:p14="http://schemas.microsoft.com/office/powerpoint/2010/main" val="2047059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a:t>
            </a:fld>
            <a:endParaRPr lang="en-US" altLang="en-US" dirty="0"/>
          </a:p>
        </p:txBody>
      </p:sp>
    </p:spTree>
    <p:extLst>
      <p:ext uri="{BB962C8B-B14F-4D97-AF65-F5344CB8AC3E}">
        <p14:creationId xmlns:p14="http://schemas.microsoft.com/office/powerpoint/2010/main" val="2555268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11</a:t>
            </a:fld>
            <a:endParaRPr lang="en-US" altLang="en-US" dirty="0"/>
          </a:p>
        </p:txBody>
      </p:sp>
    </p:spTree>
    <p:extLst>
      <p:ext uri="{BB962C8B-B14F-4D97-AF65-F5344CB8AC3E}">
        <p14:creationId xmlns:p14="http://schemas.microsoft.com/office/powerpoint/2010/main" val="3521614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12</a:t>
            </a:fld>
            <a:endParaRPr lang="en-US" altLang="en-US" dirty="0"/>
          </a:p>
        </p:txBody>
      </p:sp>
    </p:spTree>
    <p:extLst>
      <p:ext uri="{BB962C8B-B14F-4D97-AF65-F5344CB8AC3E}">
        <p14:creationId xmlns:p14="http://schemas.microsoft.com/office/powerpoint/2010/main" val="1249654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13</a:t>
            </a:fld>
            <a:endParaRPr lang="en-US" altLang="en-US" dirty="0"/>
          </a:p>
        </p:txBody>
      </p:sp>
    </p:spTree>
    <p:extLst>
      <p:ext uri="{BB962C8B-B14F-4D97-AF65-F5344CB8AC3E}">
        <p14:creationId xmlns:p14="http://schemas.microsoft.com/office/powerpoint/2010/main" val="1872782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14</a:t>
            </a:fld>
            <a:endParaRPr lang="en-US" altLang="en-US" dirty="0"/>
          </a:p>
        </p:txBody>
      </p:sp>
    </p:spTree>
    <p:extLst>
      <p:ext uri="{BB962C8B-B14F-4D97-AF65-F5344CB8AC3E}">
        <p14:creationId xmlns:p14="http://schemas.microsoft.com/office/powerpoint/2010/main" val="616905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15</a:t>
            </a:fld>
            <a:endParaRPr lang="en-US" altLang="en-US" dirty="0"/>
          </a:p>
        </p:txBody>
      </p:sp>
    </p:spTree>
    <p:extLst>
      <p:ext uri="{BB962C8B-B14F-4D97-AF65-F5344CB8AC3E}">
        <p14:creationId xmlns:p14="http://schemas.microsoft.com/office/powerpoint/2010/main" val="606129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16</a:t>
            </a:fld>
            <a:endParaRPr lang="en-US" altLang="en-US" dirty="0"/>
          </a:p>
        </p:txBody>
      </p:sp>
    </p:spTree>
    <p:extLst>
      <p:ext uri="{BB962C8B-B14F-4D97-AF65-F5344CB8AC3E}">
        <p14:creationId xmlns:p14="http://schemas.microsoft.com/office/powerpoint/2010/main" val="2218905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17</a:t>
            </a:fld>
            <a:endParaRPr lang="en-US" altLang="en-US" dirty="0"/>
          </a:p>
        </p:txBody>
      </p:sp>
    </p:spTree>
    <p:extLst>
      <p:ext uri="{BB962C8B-B14F-4D97-AF65-F5344CB8AC3E}">
        <p14:creationId xmlns:p14="http://schemas.microsoft.com/office/powerpoint/2010/main" val="150412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18</a:t>
            </a:fld>
            <a:endParaRPr lang="en-US" altLang="en-US" dirty="0"/>
          </a:p>
        </p:txBody>
      </p:sp>
    </p:spTree>
    <p:extLst>
      <p:ext uri="{BB962C8B-B14F-4D97-AF65-F5344CB8AC3E}">
        <p14:creationId xmlns:p14="http://schemas.microsoft.com/office/powerpoint/2010/main" val="185768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19</a:t>
            </a:fld>
            <a:endParaRPr lang="en-US" altLang="en-US" dirty="0"/>
          </a:p>
        </p:txBody>
      </p:sp>
    </p:spTree>
    <p:extLst>
      <p:ext uri="{BB962C8B-B14F-4D97-AF65-F5344CB8AC3E}">
        <p14:creationId xmlns:p14="http://schemas.microsoft.com/office/powerpoint/2010/main" val="1955881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20</a:t>
            </a:fld>
            <a:endParaRPr lang="en-US" altLang="en-US" dirty="0"/>
          </a:p>
        </p:txBody>
      </p:sp>
    </p:spTree>
    <p:extLst>
      <p:ext uri="{BB962C8B-B14F-4D97-AF65-F5344CB8AC3E}">
        <p14:creationId xmlns:p14="http://schemas.microsoft.com/office/powerpoint/2010/main" val="1447194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a:t>
            </a:fld>
            <a:endParaRPr lang="en-US" altLang="en-US" dirty="0"/>
          </a:p>
        </p:txBody>
      </p:sp>
    </p:spTree>
    <p:extLst>
      <p:ext uri="{BB962C8B-B14F-4D97-AF65-F5344CB8AC3E}">
        <p14:creationId xmlns:p14="http://schemas.microsoft.com/office/powerpoint/2010/main" val="311446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22</a:t>
            </a:fld>
            <a:endParaRPr lang="en-US" altLang="en-US" dirty="0"/>
          </a:p>
        </p:txBody>
      </p:sp>
    </p:spTree>
    <p:extLst>
      <p:ext uri="{BB962C8B-B14F-4D97-AF65-F5344CB8AC3E}">
        <p14:creationId xmlns:p14="http://schemas.microsoft.com/office/powerpoint/2010/main" val="2560628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23</a:t>
            </a:fld>
            <a:endParaRPr lang="en-US" altLang="en-US" dirty="0"/>
          </a:p>
        </p:txBody>
      </p:sp>
    </p:spTree>
    <p:extLst>
      <p:ext uri="{BB962C8B-B14F-4D97-AF65-F5344CB8AC3E}">
        <p14:creationId xmlns:p14="http://schemas.microsoft.com/office/powerpoint/2010/main" val="140664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24</a:t>
            </a:fld>
            <a:endParaRPr lang="en-US" altLang="en-US" dirty="0"/>
          </a:p>
        </p:txBody>
      </p:sp>
    </p:spTree>
    <p:extLst>
      <p:ext uri="{BB962C8B-B14F-4D97-AF65-F5344CB8AC3E}">
        <p14:creationId xmlns:p14="http://schemas.microsoft.com/office/powerpoint/2010/main" val="2626311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25</a:t>
            </a:fld>
            <a:endParaRPr lang="en-US" altLang="en-US" dirty="0"/>
          </a:p>
        </p:txBody>
      </p:sp>
    </p:spTree>
    <p:extLst>
      <p:ext uri="{BB962C8B-B14F-4D97-AF65-F5344CB8AC3E}">
        <p14:creationId xmlns:p14="http://schemas.microsoft.com/office/powerpoint/2010/main" val="38039886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26</a:t>
            </a:fld>
            <a:endParaRPr lang="en-US" altLang="en-US" dirty="0"/>
          </a:p>
        </p:txBody>
      </p:sp>
    </p:spTree>
    <p:extLst>
      <p:ext uri="{BB962C8B-B14F-4D97-AF65-F5344CB8AC3E}">
        <p14:creationId xmlns:p14="http://schemas.microsoft.com/office/powerpoint/2010/main" val="1800345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27</a:t>
            </a:fld>
            <a:endParaRPr lang="en-US" altLang="en-US" dirty="0"/>
          </a:p>
        </p:txBody>
      </p:sp>
    </p:spTree>
    <p:extLst>
      <p:ext uri="{BB962C8B-B14F-4D97-AF65-F5344CB8AC3E}">
        <p14:creationId xmlns:p14="http://schemas.microsoft.com/office/powerpoint/2010/main" val="2647621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28</a:t>
            </a:fld>
            <a:endParaRPr lang="en-US" altLang="en-US" dirty="0"/>
          </a:p>
        </p:txBody>
      </p:sp>
    </p:spTree>
    <p:extLst>
      <p:ext uri="{BB962C8B-B14F-4D97-AF65-F5344CB8AC3E}">
        <p14:creationId xmlns:p14="http://schemas.microsoft.com/office/powerpoint/2010/main" val="34563491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29</a:t>
            </a:fld>
            <a:endParaRPr lang="en-US" altLang="en-US" dirty="0"/>
          </a:p>
        </p:txBody>
      </p:sp>
    </p:spTree>
    <p:extLst>
      <p:ext uri="{BB962C8B-B14F-4D97-AF65-F5344CB8AC3E}">
        <p14:creationId xmlns:p14="http://schemas.microsoft.com/office/powerpoint/2010/main" val="32670343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30</a:t>
            </a:fld>
            <a:endParaRPr lang="en-US" altLang="en-US" dirty="0"/>
          </a:p>
        </p:txBody>
      </p:sp>
    </p:spTree>
    <p:extLst>
      <p:ext uri="{BB962C8B-B14F-4D97-AF65-F5344CB8AC3E}">
        <p14:creationId xmlns:p14="http://schemas.microsoft.com/office/powerpoint/2010/main" val="31625927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31</a:t>
            </a:fld>
            <a:endParaRPr lang="en-US" altLang="en-US" dirty="0"/>
          </a:p>
        </p:txBody>
      </p:sp>
    </p:spTree>
    <p:extLst>
      <p:ext uri="{BB962C8B-B14F-4D97-AF65-F5344CB8AC3E}">
        <p14:creationId xmlns:p14="http://schemas.microsoft.com/office/powerpoint/2010/main" val="3052944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a:t>
            </a:fld>
            <a:endParaRPr lang="en-US" altLang="en-US" dirty="0"/>
          </a:p>
        </p:txBody>
      </p:sp>
    </p:spTree>
    <p:extLst>
      <p:ext uri="{BB962C8B-B14F-4D97-AF65-F5344CB8AC3E}">
        <p14:creationId xmlns:p14="http://schemas.microsoft.com/office/powerpoint/2010/main" val="1263319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32</a:t>
            </a:fld>
            <a:endParaRPr lang="en-US" altLang="en-US" dirty="0"/>
          </a:p>
        </p:txBody>
      </p:sp>
    </p:spTree>
    <p:extLst>
      <p:ext uri="{BB962C8B-B14F-4D97-AF65-F5344CB8AC3E}">
        <p14:creationId xmlns:p14="http://schemas.microsoft.com/office/powerpoint/2010/main" val="1720802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33</a:t>
            </a:fld>
            <a:endParaRPr lang="en-US" altLang="en-US" dirty="0"/>
          </a:p>
        </p:txBody>
      </p:sp>
    </p:spTree>
    <p:extLst>
      <p:ext uri="{BB962C8B-B14F-4D97-AF65-F5344CB8AC3E}">
        <p14:creationId xmlns:p14="http://schemas.microsoft.com/office/powerpoint/2010/main" val="1772678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34</a:t>
            </a:fld>
            <a:endParaRPr lang="en-US" altLang="en-US" dirty="0"/>
          </a:p>
        </p:txBody>
      </p:sp>
    </p:spTree>
    <p:extLst>
      <p:ext uri="{BB962C8B-B14F-4D97-AF65-F5344CB8AC3E}">
        <p14:creationId xmlns:p14="http://schemas.microsoft.com/office/powerpoint/2010/main" val="3025181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35</a:t>
            </a:fld>
            <a:endParaRPr lang="en-US" altLang="en-US" dirty="0"/>
          </a:p>
        </p:txBody>
      </p:sp>
    </p:spTree>
    <p:extLst>
      <p:ext uri="{BB962C8B-B14F-4D97-AF65-F5344CB8AC3E}">
        <p14:creationId xmlns:p14="http://schemas.microsoft.com/office/powerpoint/2010/main" val="6512472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36</a:t>
            </a:fld>
            <a:endParaRPr lang="en-US" altLang="en-US" dirty="0"/>
          </a:p>
        </p:txBody>
      </p:sp>
    </p:spTree>
    <p:extLst>
      <p:ext uri="{BB962C8B-B14F-4D97-AF65-F5344CB8AC3E}">
        <p14:creationId xmlns:p14="http://schemas.microsoft.com/office/powerpoint/2010/main" val="14612716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37</a:t>
            </a:fld>
            <a:endParaRPr lang="en-US" altLang="en-US" dirty="0"/>
          </a:p>
        </p:txBody>
      </p:sp>
    </p:spTree>
    <p:extLst>
      <p:ext uri="{BB962C8B-B14F-4D97-AF65-F5344CB8AC3E}">
        <p14:creationId xmlns:p14="http://schemas.microsoft.com/office/powerpoint/2010/main" val="3811238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38</a:t>
            </a:fld>
            <a:endParaRPr lang="en-US" altLang="en-US" dirty="0"/>
          </a:p>
        </p:txBody>
      </p:sp>
    </p:spTree>
    <p:extLst>
      <p:ext uri="{BB962C8B-B14F-4D97-AF65-F5344CB8AC3E}">
        <p14:creationId xmlns:p14="http://schemas.microsoft.com/office/powerpoint/2010/main" val="32244828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39</a:t>
            </a:fld>
            <a:endParaRPr lang="en-US" altLang="en-US" dirty="0"/>
          </a:p>
        </p:txBody>
      </p:sp>
    </p:spTree>
    <p:extLst>
      <p:ext uri="{BB962C8B-B14F-4D97-AF65-F5344CB8AC3E}">
        <p14:creationId xmlns:p14="http://schemas.microsoft.com/office/powerpoint/2010/main" val="15967229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40</a:t>
            </a:fld>
            <a:endParaRPr lang="en-US" altLang="en-US" dirty="0"/>
          </a:p>
        </p:txBody>
      </p:sp>
    </p:spTree>
    <p:extLst>
      <p:ext uri="{BB962C8B-B14F-4D97-AF65-F5344CB8AC3E}">
        <p14:creationId xmlns:p14="http://schemas.microsoft.com/office/powerpoint/2010/main" val="11460900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41</a:t>
            </a:fld>
            <a:endParaRPr lang="en-US" altLang="en-US" dirty="0"/>
          </a:p>
        </p:txBody>
      </p:sp>
    </p:spTree>
    <p:extLst>
      <p:ext uri="{BB962C8B-B14F-4D97-AF65-F5344CB8AC3E}">
        <p14:creationId xmlns:p14="http://schemas.microsoft.com/office/powerpoint/2010/main" val="3667957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5</a:t>
            </a:fld>
            <a:endParaRPr lang="en-US" altLang="en-US" dirty="0"/>
          </a:p>
        </p:txBody>
      </p:sp>
    </p:spTree>
    <p:extLst>
      <p:ext uri="{BB962C8B-B14F-4D97-AF65-F5344CB8AC3E}">
        <p14:creationId xmlns:p14="http://schemas.microsoft.com/office/powerpoint/2010/main" val="4217104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42</a:t>
            </a:fld>
            <a:endParaRPr lang="en-US" altLang="en-US" dirty="0"/>
          </a:p>
        </p:txBody>
      </p:sp>
    </p:spTree>
    <p:extLst>
      <p:ext uri="{BB962C8B-B14F-4D97-AF65-F5344CB8AC3E}">
        <p14:creationId xmlns:p14="http://schemas.microsoft.com/office/powerpoint/2010/main" val="2663384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6</a:t>
            </a:fld>
            <a:endParaRPr lang="en-US" altLang="en-US" dirty="0"/>
          </a:p>
        </p:txBody>
      </p:sp>
    </p:spTree>
    <p:extLst>
      <p:ext uri="{BB962C8B-B14F-4D97-AF65-F5344CB8AC3E}">
        <p14:creationId xmlns:p14="http://schemas.microsoft.com/office/powerpoint/2010/main" val="316385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7</a:t>
            </a:fld>
            <a:endParaRPr lang="en-US" altLang="en-US" dirty="0"/>
          </a:p>
        </p:txBody>
      </p:sp>
    </p:spTree>
    <p:extLst>
      <p:ext uri="{BB962C8B-B14F-4D97-AF65-F5344CB8AC3E}">
        <p14:creationId xmlns:p14="http://schemas.microsoft.com/office/powerpoint/2010/main" val="2224427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8</a:t>
            </a:fld>
            <a:endParaRPr lang="en-US" altLang="en-US" dirty="0"/>
          </a:p>
        </p:txBody>
      </p:sp>
    </p:spTree>
    <p:extLst>
      <p:ext uri="{BB962C8B-B14F-4D97-AF65-F5344CB8AC3E}">
        <p14:creationId xmlns:p14="http://schemas.microsoft.com/office/powerpoint/2010/main" val="899347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9</a:t>
            </a:fld>
            <a:endParaRPr lang="en-US" altLang="en-US" dirty="0"/>
          </a:p>
        </p:txBody>
      </p:sp>
    </p:spTree>
    <p:extLst>
      <p:ext uri="{BB962C8B-B14F-4D97-AF65-F5344CB8AC3E}">
        <p14:creationId xmlns:p14="http://schemas.microsoft.com/office/powerpoint/2010/main" val="1850111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DB145F-E5FC-4D0D-91C6-32716D25EAF7}" type="slidenum">
              <a:rPr lang="en-US" altLang="en-US" smtClean="0"/>
              <a:pPr/>
              <a:t>10</a:t>
            </a:fld>
            <a:endParaRPr lang="en-US" altLang="en-US" dirty="0"/>
          </a:p>
        </p:txBody>
      </p:sp>
    </p:spTree>
    <p:extLst>
      <p:ext uri="{BB962C8B-B14F-4D97-AF65-F5344CB8AC3E}">
        <p14:creationId xmlns:p14="http://schemas.microsoft.com/office/powerpoint/2010/main" val="3719098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2A17A8-E0C0-4ADB-8B7E-ED53CF178B7A}" type="slidenum">
              <a:rPr lang="en-US" altLang="en-US"/>
              <a:pPr/>
              <a:t>‹#›</a:t>
            </a:fld>
            <a:endParaRPr lang="en-US" altLang="en-US"/>
          </a:p>
        </p:txBody>
      </p:sp>
    </p:spTree>
    <p:extLst>
      <p:ext uri="{BB962C8B-B14F-4D97-AF65-F5344CB8AC3E}">
        <p14:creationId xmlns:p14="http://schemas.microsoft.com/office/powerpoint/2010/main" val="9178918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p>
        </p:txBody>
      </p:sp>
      <p:sp>
        <p:nvSpPr>
          <p:cNvPr id="3" name="Rectangle 4"/>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D5BDD4A-4EFC-4781-8C0D-F8A840611287}" type="slidenum">
              <a:rPr lang="en-US" altLang="en-US"/>
              <a:pPr/>
              <a:t>‹#›</a:t>
            </a:fld>
            <a:endParaRPr lang="en-US" altLang="en-US"/>
          </a:p>
        </p:txBody>
      </p:sp>
    </p:spTree>
    <p:extLst>
      <p:ext uri="{BB962C8B-B14F-4D97-AF65-F5344CB8AC3E}">
        <p14:creationId xmlns:p14="http://schemas.microsoft.com/office/powerpoint/2010/main" val="241635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D57D291-A0CF-4AA7-B750-3CA2B1EDDB72}" type="slidenum">
              <a:rPr lang="en-US" altLang="en-US"/>
              <a:pPr/>
              <a:t>‹#›</a:t>
            </a:fld>
            <a:endParaRPr lang="en-US" altLang="en-US"/>
          </a:p>
        </p:txBody>
      </p:sp>
    </p:spTree>
    <p:extLst>
      <p:ext uri="{BB962C8B-B14F-4D97-AF65-F5344CB8AC3E}">
        <p14:creationId xmlns:p14="http://schemas.microsoft.com/office/powerpoint/2010/main" val="18999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7CE24FC-BE95-49D2-9D02-06ACC705CA84}" type="slidenum">
              <a:rPr lang="en-US" altLang="en-US"/>
              <a:pPr/>
              <a:t>‹#›</a:t>
            </a:fld>
            <a:endParaRPr lang="en-US" altLang="en-US"/>
          </a:p>
        </p:txBody>
      </p:sp>
    </p:spTree>
    <p:extLst>
      <p:ext uri="{BB962C8B-B14F-4D97-AF65-F5344CB8AC3E}">
        <p14:creationId xmlns:p14="http://schemas.microsoft.com/office/powerpoint/2010/main" val="413681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D976936-66BF-481E-AA0F-1CF0A1199EAF}" type="slidenum">
              <a:rPr lang="en-US" altLang="en-US"/>
              <a:pPr/>
              <a:t>‹#›</a:t>
            </a:fld>
            <a:endParaRPr lang="en-US" altLang="en-US"/>
          </a:p>
        </p:txBody>
      </p:sp>
    </p:spTree>
    <p:extLst>
      <p:ext uri="{BB962C8B-B14F-4D97-AF65-F5344CB8AC3E}">
        <p14:creationId xmlns:p14="http://schemas.microsoft.com/office/powerpoint/2010/main" val="6648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4775"/>
            <a:ext cx="2057400" cy="6521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4775"/>
            <a:ext cx="6021387" cy="652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F17A1A7-1A87-4750-A547-A06BA5B38095}" type="slidenum">
              <a:rPr lang="en-US" altLang="en-US"/>
              <a:pPr/>
              <a:t>‹#›</a:t>
            </a:fld>
            <a:endParaRPr lang="en-US" altLang="en-US"/>
          </a:p>
        </p:txBody>
      </p:sp>
    </p:spTree>
    <p:extLst>
      <p:ext uri="{BB962C8B-B14F-4D97-AF65-F5344CB8AC3E}">
        <p14:creationId xmlns:p14="http://schemas.microsoft.com/office/powerpoint/2010/main" val="1632334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5613" y="104775"/>
            <a:ext cx="8231187" cy="652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D90C38-DB98-4955-A86E-25645FD903CD}" type="slidenum">
              <a:rPr lang="en-US" altLang="en-US"/>
              <a:pPr/>
              <a:t>‹#›</a:t>
            </a:fld>
            <a:endParaRPr lang="en-US" altLang="en-US"/>
          </a:p>
        </p:txBody>
      </p:sp>
    </p:spTree>
    <p:extLst>
      <p:ext uri="{BB962C8B-B14F-4D97-AF65-F5344CB8AC3E}">
        <p14:creationId xmlns:p14="http://schemas.microsoft.com/office/powerpoint/2010/main" val="11697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_Accessible_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lvl1pPr>
              <a:defRPr>
                <a:solidFill>
                  <a:schemeClr val="tx1"/>
                </a:solidFill>
              </a:defRPr>
            </a:lvl1p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6"/>
          <p:cNvSpPr>
            <a:spLocks noGrp="1"/>
          </p:cNvSpPr>
          <p:nvPr>
            <p:ph sz="quarter" idx="14"/>
          </p:nvPr>
        </p:nvSpPr>
        <p:spPr>
          <a:xfrm>
            <a:off x="457200" y="2514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6"/>
          <p:cNvSpPr>
            <a:spLocks noGrp="1"/>
          </p:cNvSpPr>
          <p:nvPr>
            <p:ph sz="quarter" idx="15"/>
          </p:nvPr>
        </p:nvSpPr>
        <p:spPr>
          <a:xfrm>
            <a:off x="457200" y="3657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6"/>
          <p:cNvSpPr>
            <a:spLocks noGrp="1"/>
          </p:cNvSpPr>
          <p:nvPr>
            <p:ph sz="quarter" idx="16"/>
          </p:nvPr>
        </p:nvSpPr>
        <p:spPr>
          <a:xfrm>
            <a:off x="457200" y="4800600"/>
            <a:ext cx="8226425"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6"/>
          <p:cNvSpPr>
            <a:spLocks noGrp="1"/>
          </p:cNvSpPr>
          <p:nvPr>
            <p:ph sz="quarter" idx="17"/>
          </p:nvPr>
        </p:nvSpPr>
        <p:spPr>
          <a:xfrm>
            <a:off x="3810000"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Content Placeholder 6"/>
          <p:cNvSpPr>
            <a:spLocks noGrp="1"/>
          </p:cNvSpPr>
          <p:nvPr>
            <p:ph sz="quarter" idx="18"/>
          </p:nvPr>
        </p:nvSpPr>
        <p:spPr>
          <a:xfrm>
            <a:off x="4313583" y="5831094"/>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3" name="Content Placeholder 6"/>
          <p:cNvSpPr>
            <a:spLocks noGrp="1"/>
          </p:cNvSpPr>
          <p:nvPr>
            <p:ph sz="quarter" idx="19"/>
          </p:nvPr>
        </p:nvSpPr>
        <p:spPr>
          <a:xfrm>
            <a:off x="4800600"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Content Placeholder 6"/>
          <p:cNvSpPr>
            <a:spLocks noGrp="1"/>
          </p:cNvSpPr>
          <p:nvPr>
            <p:ph sz="quarter" idx="20"/>
          </p:nvPr>
        </p:nvSpPr>
        <p:spPr>
          <a:xfrm>
            <a:off x="5304183" y="587078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5" name="Content Placeholder 6"/>
          <p:cNvSpPr>
            <a:spLocks noGrp="1"/>
          </p:cNvSpPr>
          <p:nvPr>
            <p:ph sz="quarter" idx="21"/>
          </p:nvPr>
        </p:nvSpPr>
        <p:spPr>
          <a:xfrm>
            <a:off x="5287616" y="582433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6"/>
          <p:cNvSpPr>
            <a:spLocks noGrp="1"/>
          </p:cNvSpPr>
          <p:nvPr>
            <p:ph sz="quarter" idx="22"/>
          </p:nvPr>
        </p:nvSpPr>
        <p:spPr>
          <a:xfrm>
            <a:off x="5791199" y="5827712"/>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Content Placeholder 6"/>
          <p:cNvSpPr>
            <a:spLocks noGrp="1"/>
          </p:cNvSpPr>
          <p:nvPr>
            <p:ph sz="quarter" idx="23"/>
          </p:nvPr>
        </p:nvSpPr>
        <p:spPr>
          <a:xfrm>
            <a:off x="6278216" y="5864018"/>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6"/>
          <p:cNvSpPr>
            <a:spLocks noGrp="1"/>
          </p:cNvSpPr>
          <p:nvPr>
            <p:ph sz="quarter" idx="24"/>
          </p:nvPr>
        </p:nvSpPr>
        <p:spPr>
          <a:xfrm>
            <a:off x="6781799" y="5867400"/>
            <a:ext cx="1828801" cy="38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06999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ccessible_Section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46304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Content Placeholder 6"/>
          <p:cNvSpPr>
            <a:spLocks noGrp="1"/>
          </p:cNvSpPr>
          <p:nvPr>
            <p:ph sz="quarter" idx="14"/>
          </p:nvPr>
        </p:nvSpPr>
        <p:spPr>
          <a:xfrm>
            <a:off x="371061" y="2389187"/>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Content Placeholder 6"/>
          <p:cNvSpPr>
            <a:spLocks noGrp="1"/>
          </p:cNvSpPr>
          <p:nvPr>
            <p:ph sz="quarter" idx="15"/>
          </p:nvPr>
        </p:nvSpPr>
        <p:spPr>
          <a:xfrm>
            <a:off x="228600" y="3399010"/>
            <a:ext cx="8226425" cy="83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 name="Content Placeholder 6"/>
          <p:cNvSpPr>
            <a:spLocks noGrp="1"/>
          </p:cNvSpPr>
          <p:nvPr>
            <p:ph sz="quarter" idx="16"/>
          </p:nvPr>
        </p:nvSpPr>
        <p:spPr>
          <a:xfrm>
            <a:off x="371061" y="4488829"/>
            <a:ext cx="8226425" cy="8382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8324045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cessible_Title_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4DB9EF2-1910-4E3A-A13D-D94C13F19596}" type="slidenum">
              <a:rPr lang="en-US" altLang="en-US" smtClean="0"/>
              <a:pPr/>
              <a:t>‹#›</a:t>
            </a:fld>
            <a:endParaRPr lang="en-US" altLang="en-US"/>
          </a:p>
        </p:txBody>
      </p:sp>
      <p:sp>
        <p:nvSpPr>
          <p:cNvPr id="7" name="Content Placeholder 6"/>
          <p:cNvSpPr>
            <a:spLocks noGrp="1"/>
          </p:cNvSpPr>
          <p:nvPr>
            <p:ph sz="quarter" idx="13"/>
          </p:nvPr>
        </p:nvSpPr>
        <p:spPr>
          <a:xfrm>
            <a:off x="457200" y="1524000"/>
            <a:ext cx="30480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4"/>
          </p:nvPr>
        </p:nvSpPr>
        <p:spPr>
          <a:xfrm>
            <a:off x="3962400" y="1524000"/>
            <a:ext cx="45720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Content Placeholder 10"/>
          <p:cNvSpPr>
            <a:spLocks noGrp="1"/>
          </p:cNvSpPr>
          <p:nvPr>
            <p:ph sz="quarter" idx="15"/>
          </p:nvPr>
        </p:nvSpPr>
        <p:spPr>
          <a:xfrm>
            <a:off x="2286000" y="5562600"/>
            <a:ext cx="5257800" cy="45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49063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616" y="228600"/>
            <a:ext cx="8226425"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C5F048-990D-4618-9432-82758FF4BBA2}" type="slidenum">
              <a:rPr lang="en-US" altLang="en-US"/>
              <a:pPr/>
              <a:t>‹#›</a:t>
            </a:fld>
            <a:endParaRPr lang="en-US" altLang="en-US"/>
          </a:p>
        </p:txBody>
      </p:sp>
    </p:spTree>
    <p:extLst>
      <p:ext uri="{BB962C8B-B14F-4D97-AF65-F5344CB8AC3E}">
        <p14:creationId xmlns:p14="http://schemas.microsoft.com/office/powerpoint/2010/main" val="711272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sz="half" idx="10"/>
          </p:nvPr>
        </p:nvSpPr>
        <p:spPr>
          <a:ln/>
        </p:spPr>
        <p:txBody>
          <a:bodyPr/>
          <a:lstStyle>
            <a:lvl1pPr>
              <a:defRPr/>
            </a:lvl1pPr>
          </a:lstStyle>
          <a:p>
            <a:pPr>
              <a:defRPr/>
            </a:pPr>
            <a:endParaRPr lang="en-US"/>
          </a:p>
        </p:txBody>
      </p:sp>
      <p:sp>
        <p:nvSpPr>
          <p:cNvPr id="5" name="Rectangle 4"/>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32B7A3-5784-49B5-AFBA-13208B39DA62}" type="slidenum">
              <a:rPr lang="en-US" altLang="en-US"/>
              <a:pPr/>
              <a:t>‹#›</a:t>
            </a:fld>
            <a:endParaRPr lang="en-US" altLang="en-US"/>
          </a:p>
        </p:txBody>
      </p:sp>
    </p:spTree>
    <p:extLst>
      <p:ext uri="{BB962C8B-B14F-4D97-AF65-F5344CB8AC3E}">
        <p14:creationId xmlns:p14="http://schemas.microsoft.com/office/powerpoint/2010/main" val="410119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0013"/>
            <a:ext cx="403860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p>
        </p:txBody>
      </p:sp>
      <p:sp>
        <p:nvSpPr>
          <p:cNvPr id="6" name="Rectangle 4"/>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C14418E-7AAC-42C5-84FD-636C701C7FD4}" type="slidenum">
              <a:rPr lang="en-US" altLang="en-US"/>
              <a:pPr/>
              <a:t>‹#›</a:t>
            </a:fld>
            <a:endParaRPr lang="en-US" altLang="en-US"/>
          </a:p>
        </p:txBody>
      </p:sp>
    </p:spTree>
    <p:extLst>
      <p:ext uri="{BB962C8B-B14F-4D97-AF65-F5344CB8AC3E}">
        <p14:creationId xmlns:p14="http://schemas.microsoft.com/office/powerpoint/2010/main" val="211634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sz="half" idx="10"/>
          </p:nvPr>
        </p:nvSpPr>
        <p:spPr>
          <a:ln/>
        </p:spPr>
        <p:txBody>
          <a:bodyPr/>
          <a:lstStyle>
            <a:lvl1pPr>
              <a:defRPr/>
            </a:lvl1pPr>
          </a:lstStyle>
          <a:p>
            <a:pPr>
              <a:defRPr/>
            </a:pPr>
            <a:endParaRPr lang="en-US"/>
          </a:p>
        </p:txBody>
      </p:sp>
      <p:sp>
        <p:nvSpPr>
          <p:cNvPr id="8" name="Rectangle 4"/>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6CAED62-D7B6-4AD6-9B5A-E5F90172481A}" type="slidenum">
              <a:rPr lang="en-US" altLang="en-US"/>
              <a:pPr/>
              <a:t>‹#›</a:t>
            </a:fld>
            <a:endParaRPr lang="en-US" altLang="en-US"/>
          </a:p>
        </p:txBody>
      </p:sp>
    </p:spTree>
    <p:extLst>
      <p:ext uri="{BB962C8B-B14F-4D97-AF65-F5344CB8AC3E}">
        <p14:creationId xmlns:p14="http://schemas.microsoft.com/office/powerpoint/2010/main" val="18945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p>
        </p:txBody>
      </p:sp>
      <p:sp>
        <p:nvSpPr>
          <p:cNvPr id="4" name="Rectangle 4"/>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67E2165-ACBC-420A-973E-CFBE1C523734}" type="slidenum">
              <a:rPr lang="en-US" altLang="en-US"/>
              <a:pPr/>
              <a:t>‹#›</a:t>
            </a:fld>
            <a:endParaRPr lang="en-US" altLang="en-US"/>
          </a:p>
        </p:txBody>
      </p:sp>
    </p:spTree>
    <p:extLst>
      <p:ext uri="{BB962C8B-B14F-4D97-AF65-F5344CB8AC3E}">
        <p14:creationId xmlns:p14="http://schemas.microsoft.com/office/powerpoint/2010/main" val="28731654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463040"/>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p:txBody>
      </p:sp>
      <p:sp>
        <p:nvSpPr>
          <p:cNvPr id="108547"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p>
        </p:txBody>
      </p:sp>
      <p:sp>
        <p:nvSpPr>
          <p:cNvPr id="108548"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4DB9EF2-1910-4E3A-A13D-D94C13F19596}" type="slidenum">
              <a:rPr lang="en-US" altLang="en-US"/>
              <a:pPr/>
              <a:t>‹#›</a:t>
            </a:fld>
            <a:endParaRPr lang="en-US" altLang="en-US"/>
          </a:p>
        </p:txBody>
      </p:sp>
      <p:sp>
        <p:nvSpPr>
          <p:cNvPr id="1030" name="Text Box 7"/>
          <p:cNvSpPr txBox="1">
            <a:spLocks noChangeArrowheads="1"/>
          </p:cNvSpPr>
          <p:nvPr/>
        </p:nvSpPr>
        <p:spPr bwMode="auto">
          <a:xfrm>
            <a:off x="849630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pPr eaLnBrk="1" hangingPunct="1">
                <a:spcBef>
                  <a:spcPct val="50000"/>
                </a:spcBef>
              </a:pPr>
              <a:t>‹#›</a:t>
            </a:fld>
            <a:endParaRPr lang="en-US" altLang="en-US"/>
          </a:p>
        </p:txBody>
      </p:sp>
      <p:sp>
        <p:nvSpPr>
          <p:cNvPr id="1031" name="Rectangle 5"/>
          <p:cNvSpPr>
            <a:spLocks noGrp="1" noChangeArrowheads="1"/>
          </p:cNvSpPr>
          <p:nvPr>
            <p:ph type="title"/>
          </p:nvPr>
        </p:nvSpPr>
        <p:spPr bwMode="auto">
          <a:xfrm>
            <a:off x="381000" y="104775"/>
            <a:ext cx="82264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pic>
        <p:nvPicPr>
          <p:cNvPr id="3074" name="Picture 2" descr="D:\New folder\PPT\Images\Template\Epp Discrete Math 5e\3_3.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600" y="457200"/>
            <a:ext cx="8686800" cy="6858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64" r:id="rId2"/>
    <p:sldLayoutId id="2147483663"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Arial" pitchFamily="34" charset="0"/>
        </a:defRPr>
      </a:lvl2pPr>
      <a:lvl3pPr algn="l" rtl="0" eaLnBrk="0" fontAlgn="base" hangingPunct="0">
        <a:spcBef>
          <a:spcPct val="0"/>
        </a:spcBef>
        <a:spcAft>
          <a:spcPct val="0"/>
        </a:spcAft>
        <a:defRPr sz="4000">
          <a:solidFill>
            <a:schemeClr val="bg1"/>
          </a:solidFill>
          <a:latin typeface="Arial" pitchFamily="34" charset="0"/>
        </a:defRPr>
      </a:lvl3pPr>
      <a:lvl4pPr algn="l" rtl="0" eaLnBrk="0" fontAlgn="base" hangingPunct="0">
        <a:spcBef>
          <a:spcPct val="0"/>
        </a:spcBef>
        <a:spcAft>
          <a:spcPct val="0"/>
        </a:spcAft>
        <a:defRPr sz="4000">
          <a:solidFill>
            <a:schemeClr val="bg1"/>
          </a:solidFill>
          <a:latin typeface="Arial" pitchFamily="34" charset="0"/>
        </a:defRPr>
      </a:lvl4pPr>
      <a:lvl5pPr algn="l" rtl="0" eaLnBrk="0" fontAlgn="base" hangingPunct="0">
        <a:spcBef>
          <a:spcPct val="0"/>
        </a:spcBef>
        <a:spcAft>
          <a:spcPct val="0"/>
        </a:spcAft>
        <a:defRPr sz="4000">
          <a:solidFill>
            <a:schemeClr val="bg1"/>
          </a:solidFill>
          <a:latin typeface="Arial" pitchFamily="34" charset="0"/>
        </a:defRPr>
      </a:lvl5pPr>
      <a:lvl6pPr marL="457200" algn="l" rtl="0" fontAlgn="base">
        <a:spcBef>
          <a:spcPct val="0"/>
        </a:spcBef>
        <a:spcAft>
          <a:spcPct val="0"/>
        </a:spcAft>
        <a:defRPr sz="4000">
          <a:solidFill>
            <a:schemeClr val="bg1"/>
          </a:solidFill>
          <a:latin typeface="Arial" pitchFamily="34" charset="0"/>
        </a:defRPr>
      </a:lvl6pPr>
      <a:lvl7pPr marL="914400" algn="l" rtl="0" fontAlgn="base">
        <a:spcBef>
          <a:spcPct val="0"/>
        </a:spcBef>
        <a:spcAft>
          <a:spcPct val="0"/>
        </a:spcAft>
        <a:defRPr sz="4000">
          <a:solidFill>
            <a:schemeClr val="bg1"/>
          </a:solidFill>
          <a:latin typeface="Arial" pitchFamily="34" charset="0"/>
        </a:defRPr>
      </a:lvl7pPr>
      <a:lvl8pPr marL="1371600" algn="l" rtl="0" fontAlgn="base">
        <a:spcBef>
          <a:spcPct val="0"/>
        </a:spcBef>
        <a:spcAft>
          <a:spcPct val="0"/>
        </a:spcAft>
        <a:defRPr sz="4000">
          <a:solidFill>
            <a:schemeClr val="bg1"/>
          </a:solidFill>
          <a:latin typeface="Arial" pitchFamily="34" charset="0"/>
        </a:defRPr>
      </a:lvl8pPr>
      <a:lvl9pPr marL="1828800" algn="l" rtl="0" fontAlgn="base">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228600" y="1344168"/>
            <a:ext cx="7772400" cy="914400"/>
          </a:xfrm>
        </p:spPr>
        <p:txBody>
          <a:bodyPr/>
          <a:lstStyle/>
          <a:p>
            <a:r>
              <a:rPr lang="en-US" sz="3200" dirty="0">
                <a:solidFill>
                  <a:schemeClr val="tx1"/>
                </a:solidFill>
                <a:latin typeface="Arial" panose="020B0604020202020204" pitchFamily="34" charset="0"/>
              </a:rPr>
              <a:t>CHAPTER </a:t>
            </a:r>
            <a:r>
              <a:rPr lang="en-US" dirty="0" smtClean="0">
                <a:solidFill>
                  <a:schemeClr val="tx1"/>
                </a:solidFill>
                <a:latin typeface="Arial" panose="020B0604020202020204" pitchFamily="34" charset="0"/>
              </a:rPr>
              <a:t>1</a:t>
            </a:r>
            <a:endParaRPr lang="en-IN" dirty="0"/>
          </a:p>
        </p:txBody>
      </p:sp>
      <p:sp>
        <p:nvSpPr>
          <p:cNvPr id="6" name="Content Placeholder 3"/>
          <p:cNvSpPr txBox="1">
            <a:spLocks/>
          </p:cNvSpPr>
          <p:nvPr/>
        </p:nvSpPr>
        <p:spPr>
          <a:xfrm>
            <a:off x="304800" y="2770496"/>
            <a:ext cx="8610600" cy="148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spcBef>
                <a:spcPct val="50000"/>
              </a:spcBef>
            </a:pPr>
            <a:r>
              <a:rPr lang="en-IN" altLang="en-US" sz="4500" b="1" dirty="0" smtClean="0"/>
              <a:t>SPEAKING MATHEMATICALLY</a:t>
            </a:r>
            <a:endParaRPr lang="en-US" altLang="en-US" sz="4500" b="1" dirty="0"/>
          </a:p>
        </p:txBody>
      </p:sp>
      <p:sp>
        <p:nvSpPr>
          <p:cNvPr id="8" name="Content Placeholder 4"/>
          <p:cNvSpPr txBox="1">
            <a:spLocks/>
          </p:cNvSpPr>
          <p:nvPr/>
        </p:nvSpPr>
        <p:spPr>
          <a:xfrm>
            <a:off x="1905000" y="6300216"/>
            <a:ext cx="5943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rtl="0" eaLnBrk="0" fontAlgn="base" hangingPunct="0">
              <a:spcBef>
                <a:spcPct val="20000"/>
              </a:spcBef>
              <a:spcAft>
                <a:spcPct val="0"/>
              </a:spcAft>
              <a:buFont typeface="Wingdings" panose="05000000000000000000" pitchFamily="2" charset="2"/>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a:spcBef>
                <a:spcPct val="50000"/>
              </a:spcBef>
            </a:pPr>
            <a:r>
              <a:rPr lang="en-US" altLang="en-US" sz="1400" kern="1200" dirty="0" smtClean="0">
                <a:latin typeface="Arial" panose="020B0604020202020204" pitchFamily="34" charset="0"/>
              </a:rPr>
              <a:t>Copyright © Cengage Learning. All rights reserved. </a:t>
            </a:r>
            <a:endParaRPr lang="en-US" altLang="en-US" sz="1400" kern="1200" dirty="0">
              <a:latin typeface="Arial" panose="020B0604020202020204" pitchFamily="34" charset="0"/>
            </a:endParaRPr>
          </a:p>
        </p:txBody>
      </p:sp>
    </p:spTree>
    <p:extLst>
      <p:ext uri="{BB962C8B-B14F-4D97-AF65-F5344CB8AC3E}">
        <p14:creationId xmlns:p14="http://schemas.microsoft.com/office/powerpoint/2010/main" val="2163345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The </a:t>
            </a:r>
            <a:r>
              <a:rPr lang="en-IN" altLang="en-US" dirty="0"/>
              <a:t>Language of </a:t>
            </a:r>
            <a:r>
              <a:rPr lang="en-IN" altLang="en-US" dirty="0" smtClean="0"/>
              <a:t>Graphs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533400"/>
          </a:xfrm>
        </p:spPr>
        <p:txBody>
          <a:bodyPr/>
          <a:lstStyle/>
          <a:p>
            <a:pPr marL="0" indent="0"/>
            <a:r>
              <a:rPr lang="en-IN" dirty="0"/>
              <a:t>The formal definition of a graph follows.</a:t>
            </a:r>
            <a:endParaRPr lang="en-US" altLang="en-US" dirty="0"/>
          </a:p>
        </p:txBody>
      </p:sp>
      <p:pic>
        <p:nvPicPr>
          <p:cNvPr id="4" name="Picture 3" descr="The text box has the heading, Definition. The text reads, A graph G consists of two finite sets;  a nonempty set V(G) of vertices and a set E(G) of edges, where each edge is associated with a set consisting of either one or two vertices called its endpoints. The correspondence from edges to endpoints is called the edge-endpoint function.&#10;An edge with just one endpoint is called a loop, and two or more distinct edges with the same set of endpoints are said to be parallel. An edge is said to connect its endpoints; two vertices that are connected by an edge are called adjacent; and a vertex that is an endpoint of a loop is said to be adjacent to itself.&#10;An edge is said to be incident on each of its endpoints, and two edges incident on the same endpoint are called adjacent. A vertex on which no edges are incident is called isolated."/>
          <p:cNvPicPr>
            <a:picLocks noChangeAspect="1"/>
          </p:cNvPicPr>
          <p:nvPr/>
        </p:nvPicPr>
        <p:blipFill>
          <a:blip r:embed="rId3"/>
          <a:stretch>
            <a:fillRect/>
          </a:stretch>
        </p:blipFill>
        <p:spPr>
          <a:xfrm>
            <a:off x="762000" y="2056647"/>
            <a:ext cx="7557025" cy="3429753"/>
          </a:xfrm>
          <a:prstGeom prst="rect">
            <a:avLst/>
          </a:prstGeom>
        </p:spPr>
      </p:pic>
    </p:spTree>
    <p:extLst>
      <p:ext uri="{BB962C8B-B14F-4D97-AF65-F5344CB8AC3E}">
        <p14:creationId xmlns:p14="http://schemas.microsoft.com/office/powerpoint/2010/main" val="1753292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1.4.1 </a:t>
            </a:r>
            <a:r>
              <a:rPr lang="en-US" altLang="en-US" dirty="0"/>
              <a:t>– </a:t>
            </a:r>
            <a:r>
              <a:rPr lang="en-US" altLang="en-US" i="1" dirty="0" smtClean="0"/>
              <a:t>Terminology</a:t>
            </a:r>
            <a:endParaRPr lang="en-IN" altLang="en-US" dirty="0"/>
          </a:p>
        </p:txBody>
      </p:sp>
      <p:sp>
        <p:nvSpPr>
          <p:cNvPr id="3" name="Content Placeholder 2"/>
          <p:cNvSpPr>
            <a:spLocks noGrp="1"/>
          </p:cNvSpPr>
          <p:nvPr>
            <p:ph sz="quarter" idx="13"/>
          </p:nvPr>
        </p:nvSpPr>
        <p:spPr>
          <a:xfrm>
            <a:off x="457200" y="1447800"/>
            <a:ext cx="8226425" cy="533400"/>
          </a:xfrm>
        </p:spPr>
        <p:txBody>
          <a:bodyPr/>
          <a:lstStyle/>
          <a:p>
            <a:pPr marL="0" indent="0"/>
            <a:r>
              <a:rPr lang="en-IN" dirty="0"/>
              <a:t>Consider the following graph:</a:t>
            </a:r>
            <a:endParaRPr lang="en-US" altLang="en-US" dirty="0"/>
          </a:p>
        </p:txBody>
      </p:sp>
      <p:pic>
        <p:nvPicPr>
          <p:cNvPr id="4" name="Picture 3" descr="In the first figure, there are 6 vertices v_1, v_2, v_3, v_4, v_5, and v_6. The edge e_1 connects the vertices v_1 and v_2. The edges e_2 and e_3 connect the vertices v_1 and v_3. The edge e_4 connects the vertices v_2 and v_3. The edge e_5 connects the vertices v_5 and v_6. The vertex v_5 has a loop labeled e_6, and v_6 has a loop labeled e_7. The vertex v_4 is not connected to any vertex."/>
          <p:cNvPicPr>
            <a:picLocks noChangeAspect="1"/>
          </p:cNvPicPr>
          <p:nvPr/>
        </p:nvPicPr>
        <p:blipFill>
          <a:blip r:embed="rId3"/>
          <a:stretch>
            <a:fillRect/>
          </a:stretch>
        </p:blipFill>
        <p:spPr>
          <a:xfrm>
            <a:off x="3077374" y="1905000"/>
            <a:ext cx="2989252" cy="2185019"/>
          </a:xfrm>
          <a:prstGeom prst="rect">
            <a:avLst/>
          </a:prstGeom>
        </p:spPr>
      </p:pic>
      <p:sp>
        <p:nvSpPr>
          <p:cNvPr id="6" name="Content Placeholder 2"/>
          <p:cNvSpPr>
            <a:spLocks noGrp="1"/>
          </p:cNvSpPr>
          <p:nvPr>
            <p:ph sz="quarter" idx="13"/>
          </p:nvPr>
        </p:nvSpPr>
        <p:spPr>
          <a:xfrm>
            <a:off x="457200" y="4267200"/>
            <a:ext cx="8226425" cy="990600"/>
          </a:xfrm>
        </p:spPr>
        <p:txBody>
          <a:bodyPr/>
          <a:lstStyle/>
          <a:p>
            <a:r>
              <a:rPr lang="en-IN" dirty="0" smtClean="0"/>
              <a:t>a. Write </a:t>
            </a:r>
            <a:r>
              <a:rPr lang="en-IN" dirty="0"/>
              <a:t>the vertex set and the edge set, and give a </a:t>
            </a:r>
            <a:r>
              <a:rPr lang="en-IN" dirty="0" smtClean="0"/>
              <a:t>table showing </a:t>
            </a:r>
            <a:r>
              <a:rPr lang="en-IN" dirty="0"/>
              <a:t>the edge-endpoint </a:t>
            </a:r>
            <a:r>
              <a:rPr lang="en-IN" dirty="0" smtClean="0"/>
              <a:t>function.</a:t>
            </a:r>
            <a:endParaRPr lang="en-US" altLang="en-US" dirty="0" smtClean="0"/>
          </a:p>
        </p:txBody>
      </p:sp>
    </p:spTree>
    <p:extLst>
      <p:ext uri="{BB962C8B-B14F-4D97-AF65-F5344CB8AC3E}">
        <p14:creationId xmlns:p14="http://schemas.microsoft.com/office/powerpoint/2010/main" val="1702202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1.4.1 </a:t>
            </a:r>
            <a:r>
              <a:rPr lang="en-US" altLang="en-US" dirty="0"/>
              <a:t>– </a:t>
            </a:r>
            <a:r>
              <a:rPr lang="en-US" altLang="en-US" i="1" dirty="0" smtClean="0"/>
              <a:t>Terminology</a:t>
            </a:r>
            <a:endParaRPr lang="en-IN" altLang="en-US" dirty="0"/>
          </a:p>
        </p:txBody>
      </p:sp>
      <p:sp>
        <p:nvSpPr>
          <p:cNvPr id="7"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6" name="Content Placeholder 2"/>
          <p:cNvSpPr>
            <a:spLocks noGrp="1"/>
          </p:cNvSpPr>
          <p:nvPr>
            <p:ph sz="quarter" idx="13"/>
          </p:nvPr>
        </p:nvSpPr>
        <p:spPr>
          <a:xfrm>
            <a:off x="457200" y="1434548"/>
            <a:ext cx="8226425" cy="2438400"/>
          </a:xfrm>
        </p:spPr>
        <p:txBody>
          <a:bodyPr/>
          <a:lstStyle/>
          <a:p>
            <a:r>
              <a:rPr lang="en-IN" altLang="en-US" dirty="0" smtClean="0"/>
              <a:t>b. Find all edges that are incident on </a:t>
            </a:r>
            <a:r>
              <a:rPr lang="en-US" altLang="en-US" i="1" dirty="0" smtClean="0"/>
              <a:t>v</a:t>
            </a:r>
            <a:r>
              <a:rPr lang="en-IN" altLang="en-US" baseline="-25000" dirty="0" smtClean="0"/>
              <a:t>1</a:t>
            </a:r>
            <a:r>
              <a:rPr lang="en-IN" altLang="en-US" dirty="0" smtClean="0"/>
              <a:t>, all vertices that are adjacent to </a:t>
            </a:r>
            <a:r>
              <a:rPr lang="el-GR" altLang="en-US" i="1" dirty="0" smtClean="0"/>
              <a:t>ν</a:t>
            </a:r>
            <a:r>
              <a:rPr lang="en-IN" altLang="en-US" baseline="-25000" dirty="0" smtClean="0"/>
              <a:t>1</a:t>
            </a:r>
            <a:r>
              <a:rPr lang="en-IN" altLang="en-US" dirty="0" smtClean="0"/>
              <a:t>, all edges that are adjacent to </a:t>
            </a:r>
            <a:r>
              <a:rPr lang="en-IN" altLang="en-US" i="1" dirty="0" smtClean="0"/>
              <a:t>e</a:t>
            </a:r>
            <a:r>
              <a:rPr lang="en-IN" altLang="en-US" baseline="-25000" dirty="0" smtClean="0"/>
              <a:t>1</a:t>
            </a:r>
            <a:r>
              <a:rPr lang="en-IN" altLang="en-US" dirty="0" smtClean="0"/>
              <a:t>, all loops, all parallel edges, all vertices that are adjacent to themselves, and all isolated vertices.</a:t>
            </a:r>
            <a:endParaRPr lang="en-US" altLang="en-US" dirty="0"/>
          </a:p>
        </p:txBody>
      </p:sp>
    </p:spTree>
    <p:extLst>
      <p:ext uri="{BB962C8B-B14F-4D97-AF65-F5344CB8AC3E}">
        <p14:creationId xmlns:p14="http://schemas.microsoft.com/office/powerpoint/2010/main" val="2577372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1.4.1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1509963"/>
          </a:xfrm>
        </p:spPr>
        <p:txBody>
          <a:bodyPr/>
          <a:lstStyle/>
          <a:p>
            <a:pPr marL="0" indent="0"/>
            <a:r>
              <a:rPr lang="es-ES" dirty="0" smtClean="0"/>
              <a:t>a. </a:t>
            </a:r>
            <a:r>
              <a:rPr lang="es-ES" dirty="0" err="1" smtClean="0"/>
              <a:t>vertex</a:t>
            </a:r>
            <a:r>
              <a:rPr lang="es-ES" dirty="0" smtClean="0"/>
              <a:t> </a:t>
            </a:r>
            <a:r>
              <a:rPr lang="es-ES" dirty="0"/>
              <a:t>set </a:t>
            </a:r>
            <a:r>
              <a:rPr lang="es-ES" dirty="0" smtClean="0"/>
              <a:t>= {</a:t>
            </a:r>
            <a:r>
              <a:rPr lang="en-US" altLang="en-US" i="1" dirty="0" smtClean="0"/>
              <a:t>v</a:t>
            </a:r>
            <a:r>
              <a:rPr lang="en-IN" baseline="-25000" dirty="0" smtClean="0"/>
              <a:t>1</a:t>
            </a:r>
            <a:r>
              <a:rPr lang="es-ES" dirty="0" smtClean="0"/>
              <a:t>, </a:t>
            </a:r>
            <a:r>
              <a:rPr lang="en-US" altLang="en-US" i="1" dirty="0" smtClean="0"/>
              <a:t>v</a:t>
            </a:r>
            <a:r>
              <a:rPr lang="es-ES" baseline="-25000" dirty="0" smtClean="0"/>
              <a:t>2</a:t>
            </a:r>
            <a:r>
              <a:rPr lang="es-ES" dirty="0" smtClean="0"/>
              <a:t>, </a:t>
            </a:r>
            <a:r>
              <a:rPr lang="en-US" altLang="en-US" i="1" dirty="0" smtClean="0"/>
              <a:t>v</a:t>
            </a:r>
            <a:r>
              <a:rPr lang="es-ES" baseline="-25000" dirty="0" smtClean="0"/>
              <a:t>3</a:t>
            </a:r>
            <a:r>
              <a:rPr lang="es-ES" dirty="0" smtClean="0"/>
              <a:t>, </a:t>
            </a:r>
            <a:r>
              <a:rPr lang="en-US" altLang="en-US" i="1" dirty="0" smtClean="0"/>
              <a:t>v</a:t>
            </a:r>
            <a:r>
              <a:rPr lang="es-ES" baseline="-25000" dirty="0" smtClean="0"/>
              <a:t>4</a:t>
            </a:r>
            <a:r>
              <a:rPr lang="es-ES" dirty="0" smtClean="0"/>
              <a:t>, </a:t>
            </a:r>
            <a:r>
              <a:rPr lang="en-US" altLang="en-US" i="1" dirty="0" smtClean="0"/>
              <a:t>v</a:t>
            </a:r>
            <a:r>
              <a:rPr lang="es-ES" baseline="-25000" dirty="0" smtClean="0"/>
              <a:t>5</a:t>
            </a:r>
            <a:r>
              <a:rPr lang="es-ES" dirty="0" smtClean="0"/>
              <a:t>, </a:t>
            </a:r>
            <a:r>
              <a:rPr lang="en-US" altLang="en-US" i="1" dirty="0" smtClean="0"/>
              <a:t>v</a:t>
            </a:r>
            <a:r>
              <a:rPr lang="es-ES" baseline="-25000" dirty="0" smtClean="0"/>
              <a:t>6</a:t>
            </a:r>
            <a:r>
              <a:rPr lang="es-ES" dirty="0" smtClean="0"/>
              <a:t>}</a:t>
            </a:r>
          </a:p>
          <a:p>
            <a:pPr marL="0" indent="342900"/>
            <a:r>
              <a:rPr lang="en-IN" dirty="0"/>
              <a:t>edge set </a:t>
            </a:r>
            <a:r>
              <a:rPr lang="en-IN" dirty="0" smtClean="0"/>
              <a:t>= </a:t>
            </a:r>
            <a:r>
              <a:rPr lang="en-IN" dirty="0"/>
              <a:t>{</a:t>
            </a:r>
            <a:r>
              <a:rPr lang="en-IN" i="1" dirty="0"/>
              <a:t>e</a:t>
            </a:r>
            <a:r>
              <a:rPr lang="en-IN" baseline="-25000" dirty="0"/>
              <a:t>1</a:t>
            </a:r>
            <a:r>
              <a:rPr lang="en-IN" dirty="0"/>
              <a:t>, </a:t>
            </a:r>
            <a:r>
              <a:rPr lang="en-IN" i="1" dirty="0"/>
              <a:t>e</a:t>
            </a:r>
            <a:r>
              <a:rPr lang="en-IN" baseline="-25000" dirty="0"/>
              <a:t>2</a:t>
            </a:r>
            <a:r>
              <a:rPr lang="en-IN" dirty="0"/>
              <a:t>, </a:t>
            </a:r>
            <a:r>
              <a:rPr lang="en-IN" i="1" dirty="0"/>
              <a:t>e</a:t>
            </a:r>
            <a:r>
              <a:rPr lang="en-IN" baseline="-25000" dirty="0"/>
              <a:t>3</a:t>
            </a:r>
            <a:r>
              <a:rPr lang="en-IN" dirty="0"/>
              <a:t>, </a:t>
            </a:r>
            <a:r>
              <a:rPr lang="en-IN" i="1" dirty="0"/>
              <a:t>e</a:t>
            </a:r>
            <a:r>
              <a:rPr lang="en-IN" baseline="-25000" dirty="0"/>
              <a:t>4</a:t>
            </a:r>
            <a:r>
              <a:rPr lang="en-IN" dirty="0"/>
              <a:t>, </a:t>
            </a:r>
            <a:r>
              <a:rPr lang="en-IN" i="1" dirty="0"/>
              <a:t>e</a:t>
            </a:r>
            <a:r>
              <a:rPr lang="en-IN" baseline="-25000" dirty="0"/>
              <a:t>5</a:t>
            </a:r>
            <a:r>
              <a:rPr lang="en-IN" dirty="0"/>
              <a:t>, </a:t>
            </a:r>
            <a:r>
              <a:rPr lang="en-IN" i="1" dirty="0"/>
              <a:t>e</a:t>
            </a:r>
            <a:r>
              <a:rPr lang="en-IN" baseline="-25000" dirty="0"/>
              <a:t>6</a:t>
            </a:r>
            <a:r>
              <a:rPr lang="en-IN" dirty="0"/>
              <a:t>, </a:t>
            </a:r>
            <a:r>
              <a:rPr lang="en-IN" i="1" dirty="0"/>
              <a:t>e</a:t>
            </a:r>
            <a:r>
              <a:rPr lang="en-IN" baseline="-25000" dirty="0"/>
              <a:t>7</a:t>
            </a:r>
            <a:r>
              <a:rPr lang="en-IN" dirty="0" smtClean="0"/>
              <a:t>}</a:t>
            </a:r>
          </a:p>
          <a:p>
            <a:pPr marL="0" indent="342900"/>
            <a:r>
              <a:rPr lang="en-IN" dirty="0"/>
              <a:t>edge-endpoint function</a:t>
            </a:r>
            <a:r>
              <a:rPr lang="en-IN" dirty="0" smtClean="0"/>
              <a:t>:</a:t>
            </a:r>
            <a:endParaRPr lang="en-US" altLang="en-US" dirty="0"/>
          </a:p>
        </p:txBody>
      </p:sp>
      <p:pic>
        <p:nvPicPr>
          <p:cNvPr id="6" name="Picture 5" descr="The table has column headings Edge and Endpoints. The entries in the table are: &#10;Row 1, e_1, {v_1, v_2} &#10;Row 2, e_2, {v_1, v_3} &#10;Row 3, e_3, {v_1, v_3} &#10;Row 4, e_4, {v_2, v_3} &#10;Row 5, e_5, {v_5, v_6} &#10;Row 6, e_1, {v_5} &#10;Row 7, e_1, {v_6}. "/>
          <p:cNvPicPr>
            <a:picLocks noChangeAspect="1"/>
          </p:cNvPicPr>
          <p:nvPr/>
        </p:nvPicPr>
        <p:blipFill>
          <a:blip r:embed="rId3"/>
          <a:stretch>
            <a:fillRect/>
          </a:stretch>
        </p:blipFill>
        <p:spPr>
          <a:xfrm>
            <a:off x="4343400" y="2438401"/>
            <a:ext cx="2127758" cy="2895600"/>
          </a:xfrm>
          <a:prstGeom prst="rect">
            <a:avLst/>
          </a:prstGeom>
        </p:spPr>
      </p:pic>
    </p:spTree>
    <p:extLst>
      <p:ext uri="{BB962C8B-B14F-4D97-AF65-F5344CB8AC3E}">
        <p14:creationId xmlns:p14="http://schemas.microsoft.com/office/powerpoint/2010/main" val="300625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1.4.1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4876800"/>
          </a:xfrm>
        </p:spPr>
        <p:txBody>
          <a:bodyPr/>
          <a:lstStyle/>
          <a:p>
            <a:pPr marL="0" indent="0"/>
            <a:r>
              <a:rPr lang="es-ES" dirty="0"/>
              <a:t>b. </a:t>
            </a:r>
            <a:r>
              <a:rPr lang="es-ES" i="1" dirty="0"/>
              <a:t>e</a:t>
            </a:r>
            <a:r>
              <a:rPr lang="es-ES" baseline="-25000" dirty="0"/>
              <a:t>1</a:t>
            </a:r>
            <a:r>
              <a:rPr lang="es-ES" dirty="0"/>
              <a:t>, </a:t>
            </a:r>
            <a:r>
              <a:rPr lang="es-ES" i="1" dirty="0"/>
              <a:t>e</a:t>
            </a:r>
            <a:r>
              <a:rPr lang="es-ES" baseline="-25000" dirty="0"/>
              <a:t>2</a:t>
            </a:r>
            <a:r>
              <a:rPr lang="es-ES" dirty="0"/>
              <a:t>, and </a:t>
            </a:r>
            <a:r>
              <a:rPr lang="es-ES" i="1" dirty="0"/>
              <a:t>e</a:t>
            </a:r>
            <a:r>
              <a:rPr lang="es-ES" baseline="-25000" dirty="0"/>
              <a:t>3</a:t>
            </a:r>
            <a:r>
              <a:rPr lang="es-ES" dirty="0"/>
              <a:t> are </a:t>
            </a:r>
            <a:r>
              <a:rPr lang="es-ES" dirty="0" err="1"/>
              <a:t>incident</a:t>
            </a:r>
            <a:r>
              <a:rPr lang="es-ES" dirty="0"/>
              <a:t> </a:t>
            </a:r>
            <a:r>
              <a:rPr lang="es-ES" dirty="0" err="1"/>
              <a:t>on</a:t>
            </a:r>
            <a:r>
              <a:rPr lang="es-ES" dirty="0"/>
              <a:t> </a:t>
            </a:r>
            <a:r>
              <a:rPr lang="en-US" altLang="en-US" i="1" dirty="0" smtClean="0"/>
              <a:t>v</a:t>
            </a:r>
            <a:r>
              <a:rPr lang="es-ES" baseline="-25000" dirty="0" smtClean="0"/>
              <a:t>1</a:t>
            </a:r>
            <a:r>
              <a:rPr lang="es-ES" dirty="0" smtClean="0"/>
              <a:t>.</a:t>
            </a:r>
          </a:p>
          <a:p>
            <a:pPr indent="0"/>
            <a:r>
              <a:rPr lang="en-US" altLang="en-US" i="1" dirty="0" smtClean="0"/>
              <a:t>v</a:t>
            </a:r>
            <a:r>
              <a:rPr lang="es-ES" baseline="-25000" dirty="0" smtClean="0"/>
              <a:t>2</a:t>
            </a:r>
            <a:r>
              <a:rPr lang="en-IN" altLang="en-US" dirty="0" smtClean="0"/>
              <a:t> </a:t>
            </a:r>
            <a:r>
              <a:rPr lang="en-IN" altLang="en-US" dirty="0"/>
              <a:t>and </a:t>
            </a:r>
            <a:r>
              <a:rPr lang="en-US" altLang="en-US" i="1" dirty="0" smtClean="0"/>
              <a:t>v</a:t>
            </a:r>
            <a:r>
              <a:rPr lang="es-ES" baseline="-25000" dirty="0" smtClean="0"/>
              <a:t>3</a:t>
            </a:r>
            <a:r>
              <a:rPr lang="en-IN" altLang="en-US" dirty="0" smtClean="0"/>
              <a:t> </a:t>
            </a:r>
            <a:r>
              <a:rPr lang="en-IN" altLang="en-US" dirty="0"/>
              <a:t>are adjacent to </a:t>
            </a:r>
            <a:r>
              <a:rPr lang="en-US" altLang="en-US" i="1" dirty="0" smtClean="0"/>
              <a:t>v</a:t>
            </a:r>
            <a:r>
              <a:rPr lang="es-ES" baseline="-25000" dirty="0" smtClean="0"/>
              <a:t>1</a:t>
            </a:r>
            <a:r>
              <a:rPr lang="en-IN" altLang="en-US" dirty="0" smtClean="0"/>
              <a:t>.</a:t>
            </a:r>
            <a:endParaRPr lang="en-IN" altLang="en-US" dirty="0"/>
          </a:p>
          <a:p>
            <a:pPr indent="0"/>
            <a:r>
              <a:rPr lang="es-ES" i="1" dirty="0"/>
              <a:t>e</a:t>
            </a:r>
            <a:r>
              <a:rPr lang="es-ES" baseline="-25000" dirty="0"/>
              <a:t>2</a:t>
            </a:r>
            <a:r>
              <a:rPr lang="en-IN" altLang="en-US" dirty="0" smtClean="0"/>
              <a:t>, </a:t>
            </a:r>
            <a:r>
              <a:rPr lang="es-ES" i="1" dirty="0" smtClean="0"/>
              <a:t>e</a:t>
            </a:r>
            <a:r>
              <a:rPr lang="es-ES" baseline="-25000" dirty="0" smtClean="0"/>
              <a:t>3</a:t>
            </a:r>
            <a:r>
              <a:rPr lang="en-IN" altLang="en-US" dirty="0" smtClean="0"/>
              <a:t>, </a:t>
            </a:r>
            <a:r>
              <a:rPr lang="en-IN" altLang="en-US" dirty="0"/>
              <a:t>and </a:t>
            </a:r>
            <a:r>
              <a:rPr lang="en-IN" altLang="en-US" i="1" dirty="0"/>
              <a:t>e</a:t>
            </a:r>
            <a:r>
              <a:rPr lang="en-IN" altLang="en-US" baseline="-25000" dirty="0"/>
              <a:t>4</a:t>
            </a:r>
            <a:r>
              <a:rPr lang="en-IN" altLang="en-US" dirty="0"/>
              <a:t> are adjacent to </a:t>
            </a:r>
            <a:r>
              <a:rPr lang="en-IN" altLang="en-US" i="1" dirty="0"/>
              <a:t>e</a:t>
            </a:r>
            <a:r>
              <a:rPr lang="en-IN" altLang="en-US" baseline="-25000" dirty="0"/>
              <a:t>1</a:t>
            </a:r>
            <a:r>
              <a:rPr lang="en-IN" altLang="en-US" dirty="0"/>
              <a:t>.</a:t>
            </a:r>
          </a:p>
          <a:p>
            <a:pPr indent="0"/>
            <a:r>
              <a:rPr lang="en-IN" altLang="en-US" i="1" dirty="0"/>
              <a:t>e</a:t>
            </a:r>
            <a:r>
              <a:rPr lang="en-IN" altLang="en-US" baseline="-25000" dirty="0"/>
              <a:t>6</a:t>
            </a:r>
            <a:r>
              <a:rPr lang="en-IN" altLang="en-US" dirty="0"/>
              <a:t> and </a:t>
            </a:r>
            <a:r>
              <a:rPr lang="en-IN" altLang="en-US" i="1" dirty="0"/>
              <a:t>e</a:t>
            </a:r>
            <a:r>
              <a:rPr lang="en-IN" altLang="en-US" baseline="-25000" dirty="0"/>
              <a:t>7</a:t>
            </a:r>
            <a:r>
              <a:rPr lang="en-IN" altLang="en-US" dirty="0"/>
              <a:t> are loops.</a:t>
            </a:r>
          </a:p>
          <a:p>
            <a:pPr indent="0"/>
            <a:r>
              <a:rPr lang="en-IN" altLang="en-US" i="1" dirty="0"/>
              <a:t>e</a:t>
            </a:r>
            <a:r>
              <a:rPr lang="en-IN" altLang="en-US" baseline="-25000" dirty="0"/>
              <a:t>2</a:t>
            </a:r>
            <a:r>
              <a:rPr lang="en-IN" altLang="en-US" dirty="0"/>
              <a:t> and </a:t>
            </a:r>
            <a:r>
              <a:rPr lang="en-IN" altLang="en-US" i="1" dirty="0"/>
              <a:t>e</a:t>
            </a:r>
            <a:r>
              <a:rPr lang="en-IN" altLang="en-US" baseline="-25000" dirty="0"/>
              <a:t>3</a:t>
            </a:r>
            <a:r>
              <a:rPr lang="en-IN" altLang="en-US" dirty="0"/>
              <a:t> are parallel.</a:t>
            </a:r>
          </a:p>
          <a:p>
            <a:pPr indent="0"/>
            <a:r>
              <a:rPr lang="en-US" altLang="en-US" i="1" dirty="0" smtClean="0"/>
              <a:t>v</a:t>
            </a:r>
            <a:r>
              <a:rPr lang="es-ES" baseline="-25000" dirty="0" smtClean="0"/>
              <a:t>5</a:t>
            </a:r>
            <a:r>
              <a:rPr lang="en-IN" altLang="en-US" dirty="0" smtClean="0"/>
              <a:t> </a:t>
            </a:r>
            <a:r>
              <a:rPr lang="en-IN" altLang="en-US" dirty="0"/>
              <a:t>and </a:t>
            </a:r>
            <a:r>
              <a:rPr lang="en-US" altLang="en-US" i="1" dirty="0" smtClean="0"/>
              <a:t>v</a:t>
            </a:r>
            <a:r>
              <a:rPr lang="es-ES" baseline="-25000" dirty="0" smtClean="0"/>
              <a:t>6</a:t>
            </a:r>
            <a:r>
              <a:rPr lang="en-IN" altLang="en-US" dirty="0" smtClean="0"/>
              <a:t> </a:t>
            </a:r>
            <a:r>
              <a:rPr lang="en-IN" altLang="en-US" dirty="0"/>
              <a:t>are adjacent to themselves.</a:t>
            </a:r>
          </a:p>
          <a:p>
            <a:pPr indent="0"/>
            <a:r>
              <a:rPr lang="en-US" altLang="en-US" i="1" dirty="0" smtClean="0"/>
              <a:t>v</a:t>
            </a:r>
            <a:r>
              <a:rPr lang="es-ES" baseline="-25000" dirty="0" smtClean="0"/>
              <a:t>4</a:t>
            </a:r>
            <a:r>
              <a:rPr lang="en-IN" altLang="en-US" dirty="0" smtClean="0"/>
              <a:t> </a:t>
            </a:r>
            <a:r>
              <a:rPr lang="en-IN" altLang="en-US" dirty="0"/>
              <a:t>is an isolated vertex.</a:t>
            </a:r>
            <a:endParaRPr lang="en-US" altLang="en-US" dirty="0"/>
          </a:p>
        </p:txBody>
      </p:sp>
    </p:spTree>
    <p:extLst>
      <p:ext uri="{BB962C8B-B14F-4D97-AF65-F5344CB8AC3E}">
        <p14:creationId xmlns:p14="http://schemas.microsoft.com/office/powerpoint/2010/main" val="1688164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100" dirty="0"/>
              <a:t>Example </a:t>
            </a:r>
            <a:r>
              <a:rPr lang="en-IN" altLang="en-US" sz="2100" dirty="0" smtClean="0"/>
              <a:t>1.4.2 </a:t>
            </a:r>
            <a:r>
              <a:rPr lang="en-US" altLang="en-US" sz="2100" dirty="0"/>
              <a:t>– </a:t>
            </a:r>
            <a:r>
              <a:rPr lang="en-IN" altLang="en-US" sz="2100" i="1" dirty="0" smtClean="0"/>
              <a:t>Drawing </a:t>
            </a:r>
            <a:r>
              <a:rPr lang="en-IN" altLang="en-US" sz="2100" i="1" dirty="0"/>
              <a:t>More Than One Picture for a Graph</a:t>
            </a:r>
            <a:endParaRPr lang="en-IN" altLang="en-US" sz="2100" dirty="0"/>
          </a:p>
        </p:txBody>
      </p:sp>
      <p:sp>
        <p:nvSpPr>
          <p:cNvPr id="3" name="Content Placeholder 2"/>
          <p:cNvSpPr>
            <a:spLocks noGrp="1"/>
          </p:cNvSpPr>
          <p:nvPr>
            <p:ph sz="quarter" idx="13"/>
          </p:nvPr>
        </p:nvSpPr>
        <p:spPr>
          <a:xfrm>
            <a:off x="457200" y="1371600"/>
            <a:ext cx="8226425" cy="1905000"/>
          </a:xfrm>
        </p:spPr>
        <p:txBody>
          <a:bodyPr/>
          <a:lstStyle/>
          <a:p>
            <a:pPr marL="0" indent="0"/>
            <a:r>
              <a:rPr lang="en-IN" dirty="0"/>
              <a:t>Consider the graph specified as follows</a:t>
            </a:r>
            <a:r>
              <a:rPr lang="en-IN" dirty="0" smtClean="0"/>
              <a:t>:</a:t>
            </a:r>
          </a:p>
          <a:p>
            <a:pPr marL="0" indent="0"/>
            <a:r>
              <a:rPr lang="en-US" altLang="en-US" dirty="0"/>
              <a:t>vertex set </a:t>
            </a:r>
            <a:r>
              <a:rPr lang="en-US" altLang="en-US" dirty="0" smtClean="0"/>
              <a:t>= </a:t>
            </a:r>
            <a:r>
              <a:rPr lang="es-ES" dirty="0" smtClean="0"/>
              <a:t>{</a:t>
            </a:r>
            <a:r>
              <a:rPr lang="en-US" altLang="en-US" i="1" dirty="0" smtClean="0"/>
              <a:t>v</a:t>
            </a:r>
            <a:r>
              <a:rPr lang="en-IN" baseline="-25000" dirty="0" smtClean="0"/>
              <a:t>1</a:t>
            </a:r>
            <a:r>
              <a:rPr lang="es-ES" dirty="0"/>
              <a:t>, </a:t>
            </a:r>
            <a:r>
              <a:rPr lang="en-US" altLang="en-US" i="1" dirty="0" smtClean="0"/>
              <a:t>v</a:t>
            </a:r>
            <a:r>
              <a:rPr lang="es-ES" baseline="-25000" dirty="0" smtClean="0"/>
              <a:t>2</a:t>
            </a:r>
            <a:r>
              <a:rPr lang="es-ES" dirty="0"/>
              <a:t>, </a:t>
            </a:r>
            <a:r>
              <a:rPr lang="en-US" altLang="en-US" i="1" dirty="0" smtClean="0"/>
              <a:t>v</a:t>
            </a:r>
            <a:r>
              <a:rPr lang="es-ES" baseline="-25000" dirty="0" smtClean="0"/>
              <a:t>3</a:t>
            </a:r>
            <a:r>
              <a:rPr lang="es-ES" dirty="0"/>
              <a:t>, </a:t>
            </a:r>
            <a:r>
              <a:rPr lang="en-US" altLang="en-US" i="1" dirty="0" smtClean="0"/>
              <a:t>v</a:t>
            </a:r>
            <a:r>
              <a:rPr lang="es-ES" baseline="-25000" dirty="0" smtClean="0"/>
              <a:t>4</a:t>
            </a:r>
            <a:r>
              <a:rPr lang="es-ES" dirty="0" smtClean="0"/>
              <a:t>}</a:t>
            </a:r>
          </a:p>
          <a:p>
            <a:pPr marL="0" indent="0"/>
            <a:r>
              <a:rPr lang="en-IN" dirty="0" smtClean="0"/>
              <a:t>edge </a:t>
            </a:r>
            <a:r>
              <a:rPr lang="en-IN" dirty="0"/>
              <a:t>set = {</a:t>
            </a:r>
            <a:r>
              <a:rPr lang="en-IN" i="1" dirty="0"/>
              <a:t>e</a:t>
            </a:r>
            <a:r>
              <a:rPr lang="en-IN" baseline="-25000" dirty="0"/>
              <a:t>1</a:t>
            </a:r>
            <a:r>
              <a:rPr lang="en-IN" dirty="0"/>
              <a:t>, </a:t>
            </a:r>
            <a:r>
              <a:rPr lang="en-IN" i="1" dirty="0"/>
              <a:t>e</a:t>
            </a:r>
            <a:r>
              <a:rPr lang="en-IN" baseline="-25000" dirty="0"/>
              <a:t>2</a:t>
            </a:r>
            <a:r>
              <a:rPr lang="en-IN" dirty="0"/>
              <a:t>, </a:t>
            </a:r>
            <a:r>
              <a:rPr lang="en-IN" i="1" dirty="0"/>
              <a:t>e</a:t>
            </a:r>
            <a:r>
              <a:rPr lang="en-IN" baseline="-25000" dirty="0"/>
              <a:t>3</a:t>
            </a:r>
            <a:r>
              <a:rPr lang="en-IN" dirty="0"/>
              <a:t>, </a:t>
            </a:r>
            <a:r>
              <a:rPr lang="en-IN" i="1" dirty="0" smtClean="0"/>
              <a:t>e</a:t>
            </a:r>
            <a:r>
              <a:rPr lang="en-IN" baseline="-25000" dirty="0" smtClean="0"/>
              <a:t>4</a:t>
            </a:r>
            <a:r>
              <a:rPr lang="en-IN" dirty="0" smtClean="0"/>
              <a:t>}</a:t>
            </a:r>
          </a:p>
          <a:p>
            <a:pPr marL="0" indent="0"/>
            <a:r>
              <a:rPr lang="en-US" altLang="en-US" dirty="0" smtClean="0"/>
              <a:t>edge-endpoint function:</a:t>
            </a:r>
            <a:endParaRPr lang="en-US" altLang="en-US" dirty="0"/>
          </a:p>
        </p:txBody>
      </p:sp>
      <p:pic>
        <p:nvPicPr>
          <p:cNvPr id="7" name="Picture 6" descr="The table has column headings Edge and Endpoints. The entries in the table are: &#10;Row 1, e_1, {v_1, v_3} &#10;Row 2, e_2, {v_2, v_4} &#10;Row 3, e_3, {v_2, v_4} &#10;Row 4, e_4, {v_3}."/>
          <p:cNvPicPr>
            <a:picLocks noChangeAspect="1"/>
          </p:cNvPicPr>
          <p:nvPr/>
        </p:nvPicPr>
        <p:blipFill>
          <a:blip r:embed="rId3"/>
          <a:stretch>
            <a:fillRect/>
          </a:stretch>
        </p:blipFill>
        <p:spPr>
          <a:xfrm>
            <a:off x="3810000" y="2792896"/>
            <a:ext cx="2754959" cy="2612768"/>
          </a:xfrm>
          <a:prstGeom prst="rect">
            <a:avLst/>
          </a:prstGeom>
        </p:spPr>
      </p:pic>
    </p:spTree>
    <p:extLst>
      <p:ext uri="{BB962C8B-B14F-4D97-AF65-F5344CB8AC3E}">
        <p14:creationId xmlns:p14="http://schemas.microsoft.com/office/powerpoint/2010/main" val="1996143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100" dirty="0"/>
              <a:t>Example </a:t>
            </a:r>
            <a:r>
              <a:rPr lang="en-IN" altLang="en-US" sz="2100" dirty="0" smtClean="0"/>
              <a:t>1.4.2 </a:t>
            </a:r>
            <a:r>
              <a:rPr lang="en-US" altLang="en-US" sz="2100" dirty="0"/>
              <a:t>– </a:t>
            </a:r>
            <a:r>
              <a:rPr lang="en-IN" altLang="en-US" sz="2100" i="1" dirty="0" smtClean="0"/>
              <a:t>Drawing </a:t>
            </a:r>
            <a:r>
              <a:rPr lang="en-IN" altLang="en-US" sz="2100" i="1" dirty="0"/>
              <a:t>More Than One Picture for a Graph</a:t>
            </a:r>
            <a:endParaRPr lang="en-IN" altLang="en-US" sz="2100" dirty="0"/>
          </a:p>
        </p:txBody>
      </p:sp>
      <p:sp>
        <p:nvSpPr>
          <p:cNvPr id="8"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6" name="Content Placeholder 2"/>
          <p:cNvSpPr>
            <a:spLocks noGrp="1"/>
          </p:cNvSpPr>
          <p:nvPr>
            <p:ph sz="quarter" idx="13"/>
          </p:nvPr>
        </p:nvSpPr>
        <p:spPr>
          <a:xfrm>
            <a:off x="457200" y="1371600"/>
            <a:ext cx="8226425" cy="838200"/>
          </a:xfrm>
        </p:spPr>
        <p:txBody>
          <a:bodyPr/>
          <a:lstStyle/>
          <a:p>
            <a:pPr marL="0" indent="0"/>
            <a:r>
              <a:rPr lang="en-IN" dirty="0"/>
              <a:t>Both drawings (a) and (b) shown below are pictorial representations of this graph.</a:t>
            </a:r>
            <a:endParaRPr lang="en-US" altLang="en-US" dirty="0"/>
          </a:p>
        </p:txBody>
      </p:sp>
      <p:pic>
        <p:nvPicPr>
          <p:cNvPr id="5" name="Picture 4" descr="In the first figure (a), there are 4 vertices v_1, v_2, v_3, and v_4. The edge e_1 connects vertices v_1 and v_3 . The edges e_2 and e_3 connect the vertices v_2 and v_4, and the edge e_4 connects the vertex v_3 to itself. In the second figure (b), there are 4 vertices v_1, v_2, v_3, and v_4. The edges e_2 and e_3 connect the vertices v_2 and v_4.  The edge e_1 connects the vertices v_1 and v_3, and the edge e_4 connects the vertex v_3 to itself. "/>
          <p:cNvPicPr>
            <a:picLocks noChangeAspect="1"/>
          </p:cNvPicPr>
          <p:nvPr/>
        </p:nvPicPr>
        <p:blipFill>
          <a:blip r:embed="rId3"/>
          <a:stretch>
            <a:fillRect/>
          </a:stretch>
        </p:blipFill>
        <p:spPr>
          <a:xfrm>
            <a:off x="1524000" y="2286000"/>
            <a:ext cx="6245476" cy="2813847"/>
          </a:xfrm>
          <a:prstGeom prst="rect">
            <a:avLst/>
          </a:prstGeom>
        </p:spPr>
      </p:pic>
    </p:spTree>
    <p:extLst>
      <p:ext uri="{BB962C8B-B14F-4D97-AF65-F5344CB8AC3E}">
        <p14:creationId xmlns:p14="http://schemas.microsoft.com/office/powerpoint/2010/main" val="2687407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1800" dirty="0"/>
              <a:t>Example </a:t>
            </a:r>
            <a:r>
              <a:rPr lang="en-IN" altLang="en-US" sz="1800" dirty="0" smtClean="0"/>
              <a:t>1.4.3 </a:t>
            </a:r>
            <a:r>
              <a:rPr lang="en-US" altLang="en-US" sz="1800" dirty="0"/>
              <a:t>– </a:t>
            </a:r>
            <a:r>
              <a:rPr lang="en-IN" altLang="en-US" sz="1800" i="1" dirty="0" err="1" smtClean="0"/>
              <a:t>Labeling</a:t>
            </a:r>
            <a:r>
              <a:rPr lang="en-IN" altLang="en-US" sz="1800" i="1" dirty="0" smtClean="0"/>
              <a:t> </a:t>
            </a:r>
            <a:r>
              <a:rPr lang="en-IN" altLang="en-US" sz="1800" i="1" dirty="0"/>
              <a:t>Drawings to Show They Represent the Same </a:t>
            </a:r>
            <a:r>
              <a:rPr lang="en-IN" altLang="en-US" sz="1800" i="1" dirty="0" smtClean="0"/>
              <a:t>Graph</a:t>
            </a:r>
            <a:endParaRPr lang="en-IN" altLang="en-US" sz="1800" dirty="0"/>
          </a:p>
        </p:txBody>
      </p:sp>
      <p:sp>
        <p:nvSpPr>
          <p:cNvPr id="3" name="Content Placeholder 2"/>
          <p:cNvSpPr>
            <a:spLocks noGrp="1"/>
          </p:cNvSpPr>
          <p:nvPr>
            <p:ph sz="quarter" idx="13"/>
          </p:nvPr>
        </p:nvSpPr>
        <p:spPr>
          <a:xfrm>
            <a:off x="457200" y="1447800"/>
            <a:ext cx="8226425" cy="1371600"/>
          </a:xfrm>
        </p:spPr>
        <p:txBody>
          <a:bodyPr/>
          <a:lstStyle/>
          <a:p>
            <a:pPr marL="0" indent="0"/>
            <a:r>
              <a:rPr lang="en-IN" dirty="0"/>
              <a:t>Consider the two drawings shown in Figure 1.4.1. </a:t>
            </a:r>
            <a:r>
              <a:rPr lang="en-IN" dirty="0" smtClean="0"/>
              <a:t>Label vertices </a:t>
            </a:r>
            <a:r>
              <a:rPr lang="en-IN" dirty="0"/>
              <a:t>and edges in such a </a:t>
            </a:r>
            <a:r>
              <a:rPr lang="en-IN" dirty="0" smtClean="0"/>
              <a:t>way that </a:t>
            </a:r>
            <a:r>
              <a:rPr lang="en-IN" dirty="0"/>
              <a:t>both </a:t>
            </a:r>
            <a:r>
              <a:rPr lang="en-IN" dirty="0" smtClean="0"/>
              <a:t>drawings represent </a:t>
            </a:r>
            <a:r>
              <a:rPr lang="en-IN" dirty="0"/>
              <a:t>the same graph.</a:t>
            </a:r>
            <a:endParaRPr lang="en-US" altLang="en-US" dirty="0"/>
          </a:p>
        </p:txBody>
      </p:sp>
      <p:sp>
        <p:nvSpPr>
          <p:cNvPr id="6" name="Content Placeholder 2"/>
          <p:cNvSpPr>
            <a:spLocks noGrp="1"/>
          </p:cNvSpPr>
          <p:nvPr>
            <p:ph sz="quarter" idx="13"/>
          </p:nvPr>
        </p:nvSpPr>
        <p:spPr>
          <a:xfrm>
            <a:off x="4038600" y="5181600"/>
            <a:ext cx="1066800" cy="304800"/>
          </a:xfrm>
        </p:spPr>
        <p:txBody>
          <a:bodyPr/>
          <a:lstStyle/>
          <a:p>
            <a:pPr marL="0" indent="0"/>
            <a:r>
              <a:rPr lang="en-IN" sz="1200" b="1" dirty="0" smtClean="0"/>
              <a:t>Figure </a:t>
            </a:r>
            <a:r>
              <a:rPr lang="en-IN" sz="1200" b="1" dirty="0"/>
              <a:t>1.4.1</a:t>
            </a:r>
            <a:endParaRPr lang="en-US" altLang="en-US" sz="1200" b="1" dirty="0"/>
          </a:p>
        </p:txBody>
      </p:sp>
      <p:pic>
        <p:nvPicPr>
          <p:cNvPr id="4" name="Picture 3" descr="(a). An image of a five-pointed star polygon is shown.&#10;(b). An image of a Pentagon is shown."/>
          <p:cNvPicPr>
            <a:picLocks noChangeAspect="1"/>
          </p:cNvPicPr>
          <p:nvPr/>
        </p:nvPicPr>
        <p:blipFill>
          <a:blip r:embed="rId3"/>
          <a:stretch>
            <a:fillRect/>
          </a:stretch>
        </p:blipFill>
        <p:spPr>
          <a:xfrm>
            <a:off x="1991225" y="2743200"/>
            <a:ext cx="5161550" cy="2330858"/>
          </a:xfrm>
          <a:prstGeom prst="rect">
            <a:avLst/>
          </a:prstGeom>
        </p:spPr>
      </p:pic>
    </p:spTree>
    <p:extLst>
      <p:ext uri="{BB962C8B-B14F-4D97-AF65-F5344CB8AC3E}">
        <p14:creationId xmlns:p14="http://schemas.microsoft.com/office/powerpoint/2010/main" val="3127070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1.4.3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2667000"/>
          </a:xfrm>
        </p:spPr>
        <p:txBody>
          <a:bodyPr/>
          <a:lstStyle/>
          <a:p>
            <a:pPr marL="0" indent="0"/>
            <a:r>
              <a:rPr lang="en-IN" dirty="0"/>
              <a:t>Imagine putting one end of a piece of string at the </a:t>
            </a:r>
            <a:r>
              <a:rPr lang="en-IN" dirty="0" smtClean="0"/>
              <a:t>top vertex </a:t>
            </a:r>
            <a:r>
              <a:rPr lang="en-IN" dirty="0"/>
              <a:t>of Figure 1.4.1(a</a:t>
            </a:r>
            <a:r>
              <a:rPr lang="en-IN" dirty="0" smtClean="0"/>
              <a:t>) (</a:t>
            </a:r>
            <a:r>
              <a:rPr lang="en-IN" dirty="0"/>
              <a:t>call this vertex </a:t>
            </a:r>
            <a:r>
              <a:rPr lang="en-US" altLang="en-US" i="1" dirty="0" smtClean="0"/>
              <a:t>v</a:t>
            </a:r>
            <a:r>
              <a:rPr lang="en-IN" baseline="-25000" dirty="0" smtClean="0"/>
              <a:t>1</a:t>
            </a:r>
            <a:r>
              <a:rPr lang="en-IN" dirty="0"/>
              <a:t>), then laying </a:t>
            </a:r>
            <a:r>
              <a:rPr lang="en-IN" dirty="0" smtClean="0"/>
              <a:t>the string </a:t>
            </a:r>
            <a:r>
              <a:rPr lang="en-IN" dirty="0"/>
              <a:t>to the next adjacent vertex on the lower right (</a:t>
            </a:r>
            <a:r>
              <a:rPr lang="en-IN" dirty="0" smtClean="0"/>
              <a:t>call this vertex </a:t>
            </a:r>
            <a:r>
              <a:rPr lang="en-US" altLang="en-US" i="1" dirty="0" smtClean="0"/>
              <a:t>v</a:t>
            </a:r>
            <a:r>
              <a:rPr lang="en-IN" baseline="-25000" dirty="0" smtClean="0"/>
              <a:t>2</a:t>
            </a:r>
            <a:r>
              <a:rPr lang="en-IN" dirty="0" smtClean="0"/>
              <a:t>), </a:t>
            </a:r>
            <a:r>
              <a:rPr lang="en-IN" dirty="0"/>
              <a:t>then laying it to the next adjacent vertex on </a:t>
            </a:r>
            <a:r>
              <a:rPr lang="en-IN" dirty="0" smtClean="0"/>
              <a:t>the upper </a:t>
            </a:r>
            <a:r>
              <a:rPr lang="en-IN" dirty="0"/>
              <a:t>left </a:t>
            </a:r>
            <a:r>
              <a:rPr lang="en-IN" dirty="0" smtClean="0"/>
              <a:t>(</a:t>
            </a:r>
            <a:r>
              <a:rPr lang="en-US" altLang="en-US" i="1" dirty="0" smtClean="0"/>
              <a:t>v</a:t>
            </a:r>
            <a:r>
              <a:rPr lang="en-IN" baseline="-25000" dirty="0" smtClean="0"/>
              <a:t>3</a:t>
            </a:r>
            <a:r>
              <a:rPr lang="en-IN" dirty="0" smtClean="0"/>
              <a:t>), </a:t>
            </a:r>
            <a:r>
              <a:rPr lang="en-IN" dirty="0"/>
              <a:t>and so </a:t>
            </a:r>
            <a:r>
              <a:rPr lang="en-IN" dirty="0" smtClean="0"/>
              <a:t>forth, returning </a:t>
            </a:r>
            <a:r>
              <a:rPr lang="en-IN" dirty="0"/>
              <a:t>finally to the </a:t>
            </a:r>
            <a:r>
              <a:rPr lang="en-IN" dirty="0" smtClean="0"/>
              <a:t>top vertex </a:t>
            </a:r>
            <a:r>
              <a:rPr lang="en-US" altLang="en-US" i="1" dirty="0" smtClean="0"/>
              <a:t>v</a:t>
            </a:r>
            <a:r>
              <a:rPr lang="en-IN" baseline="-25000" dirty="0" smtClean="0"/>
              <a:t>1</a:t>
            </a:r>
            <a:r>
              <a:rPr lang="en-IN" dirty="0" smtClean="0"/>
              <a:t>. </a:t>
            </a:r>
            <a:r>
              <a:rPr lang="en-IN" altLang="en-US" dirty="0" smtClean="0"/>
              <a:t>Call </a:t>
            </a:r>
            <a:r>
              <a:rPr lang="en-IN" altLang="en-US" dirty="0"/>
              <a:t>the first edge </a:t>
            </a:r>
            <a:r>
              <a:rPr lang="en-IN" altLang="en-US" i="1" dirty="0"/>
              <a:t>e</a:t>
            </a:r>
            <a:r>
              <a:rPr lang="en-IN" altLang="en-US" baseline="-25000" dirty="0"/>
              <a:t>1</a:t>
            </a:r>
            <a:r>
              <a:rPr lang="en-IN" altLang="en-US" dirty="0"/>
              <a:t>, the second </a:t>
            </a:r>
            <a:r>
              <a:rPr lang="en-IN" altLang="en-US" i="1" dirty="0"/>
              <a:t>e</a:t>
            </a:r>
            <a:r>
              <a:rPr lang="en-IN" altLang="en-US" baseline="-25000" dirty="0"/>
              <a:t>2</a:t>
            </a:r>
            <a:r>
              <a:rPr lang="en-IN" altLang="en-US" dirty="0"/>
              <a:t>, and so forth, </a:t>
            </a:r>
            <a:r>
              <a:rPr lang="en-IN" altLang="en-US" dirty="0" smtClean="0"/>
              <a:t>as shown </a:t>
            </a:r>
            <a:r>
              <a:rPr lang="en-IN" altLang="en-US" dirty="0"/>
              <a:t>below.</a:t>
            </a:r>
            <a:endParaRPr lang="en-US" altLang="en-US" dirty="0"/>
          </a:p>
        </p:txBody>
      </p:sp>
      <p:pic>
        <p:nvPicPr>
          <p:cNvPr id="6" name="Picture 5" descr="There are 5 vertices: v_1, v_2, v_3, v_4, and v_5. The edge e_1 connects the vertices v_1 and v_2. The edge e_2 connects the vertices v_2 and v_3. The edge e_3 connects the vertices v_3 and v_4. The edge e_4 connects the vertices v_4 and v_5. The edge e_5 connects the vertices v_5 and v_6.  The graph appears as a five-pointed star."/>
          <p:cNvPicPr>
            <a:picLocks noChangeAspect="1"/>
          </p:cNvPicPr>
          <p:nvPr/>
        </p:nvPicPr>
        <p:blipFill>
          <a:blip r:embed="rId3"/>
          <a:stretch>
            <a:fillRect/>
          </a:stretch>
        </p:blipFill>
        <p:spPr>
          <a:xfrm>
            <a:off x="3505200" y="4085415"/>
            <a:ext cx="2003607" cy="1858185"/>
          </a:xfrm>
          <a:prstGeom prst="rect">
            <a:avLst/>
          </a:prstGeom>
        </p:spPr>
      </p:pic>
    </p:spTree>
    <p:extLst>
      <p:ext uri="{BB962C8B-B14F-4D97-AF65-F5344CB8AC3E}">
        <p14:creationId xmlns:p14="http://schemas.microsoft.com/office/powerpoint/2010/main" val="820255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1.4.3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914400"/>
          </a:xfrm>
        </p:spPr>
        <p:txBody>
          <a:bodyPr/>
          <a:lstStyle/>
          <a:p>
            <a:pPr marL="0" indent="0"/>
            <a:r>
              <a:rPr lang="en-IN" dirty="0"/>
              <a:t>Now imagine picking up the piece of string, together with </a:t>
            </a:r>
            <a:r>
              <a:rPr lang="en-IN" dirty="0" smtClean="0"/>
              <a:t>its labels</a:t>
            </a:r>
            <a:r>
              <a:rPr lang="en-IN" dirty="0"/>
              <a:t>, and repositioning </a:t>
            </a:r>
            <a:r>
              <a:rPr lang="en-IN" dirty="0" smtClean="0"/>
              <a:t>it as </a:t>
            </a:r>
            <a:r>
              <a:rPr lang="en-IN" dirty="0"/>
              <a:t>follows:</a:t>
            </a:r>
            <a:endParaRPr lang="en-US" altLang="en-US" dirty="0"/>
          </a:p>
        </p:txBody>
      </p:sp>
      <p:pic>
        <p:nvPicPr>
          <p:cNvPr id="6" name="Picture 5" descr="There are 5 vertices: v_1, v_2, v_3, v_4, and v_5. The edge e_1 connects the vertices v_1 and v_2. The edge e_2 connects the vertices v_2 and v_3. The edge e_3 connects the vertices v_3 and v_4. The edge e_4 connects the vertices v_4 and v_5. The edge e_5 connects the vertices v_5 and v_6.  The graph appears as a pentagon."/>
          <p:cNvPicPr>
            <a:picLocks noChangeAspect="1"/>
          </p:cNvPicPr>
          <p:nvPr/>
        </p:nvPicPr>
        <p:blipFill>
          <a:blip r:embed="rId3"/>
          <a:stretch>
            <a:fillRect/>
          </a:stretch>
        </p:blipFill>
        <p:spPr>
          <a:xfrm>
            <a:off x="3200400" y="2590800"/>
            <a:ext cx="2682930" cy="2328074"/>
          </a:xfrm>
          <a:prstGeom prst="rect">
            <a:avLst/>
          </a:prstGeom>
        </p:spPr>
      </p:pic>
    </p:spTree>
    <p:extLst>
      <p:ext uri="{BB962C8B-B14F-4D97-AF65-F5344CB8AC3E}">
        <p14:creationId xmlns:p14="http://schemas.microsoft.com/office/powerpoint/2010/main" val="4050506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813504"/>
            <a:ext cx="889635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23824" y="2332616"/>
            <a:ext cx="1095376" cy="533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lgn="ctr">
              <a:spcBef>
                <a:spcPct val="20000"/>
              </a:spcBef>
              <a:buFont typeface="Wingdings" panose="05000000000000000000" pitchFamily="2" charset="2"/>
            </a:pPr>
            <a:r>
              <a:rPr lang="en-US" sz="3600" b="1" dirty="0" smtClean="0">
                <a:solidFill>
                  <a:schemeClr val="tx1"/>
                </a:solidFill>
                <a:latin typeface="+mn-lt"/>
                <a:ea typeface="+mn-ea"/>
                <a:cs typeface="+mn-cs"/>
              </a:rPr>
              <a:t>1.4</a:t>
            </a:r>
            <a:endParaRPr lang="en-IN" sz="3600" b="1" dirty="0">
              <a:solidFill>
                <a:schemeClr val="tx1"/>
              </a:solidFill>
              <a:latin typeface="+mn-lt"/>
              <a:ea typeface="+mn-ea"/>
              <a:cs typeface="+mn-cs"/>
            </a:endParaRPr>
          </a:p>
        </p:txBody>
      </p:sp>
      <p:sp>
        <p:nvSpPr>
          <p:cNvPr id="5" name="Content Placeholder 4"/>
          <p:cNvSpPr>
            <a:spLocks noGrp="1"/>
          </p:cNvSpPr>
          <p:nvPr>
            <p:ph sz="quarter" idx="15"/>
          </p:nvPr>
        </p:nvSpPr>
        <p:spPr>
          <a:xfrm>
            <a:off x="1038225" y="2289080"/>
            <a:ext cx="8029575" cy="80861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spcBef>
                <a:spcPct val="0"/>
              </a:spcBef>
            </a:pPr>
            <a:r>
              <a:rPr lang="en-IN" altLang="en-US" sz="4000" dirty="0"/>
              <a:t>The Language of Graphs</a:t>
            </a:r>
            <a:endParaRPr lang="en-US" altLang="en-US" sz="4000" dirty="0"/>
          </a:p>
        </p:txBody>
      </p:sp>
      <p:sp>
        <p:nvSpPr>
          <p:cNvPr id="11" name="Content Placeholder 4"/>
          <p:cNvSpPr>
            <a:spLocks noGrp="1"/>
          </p:cNvSpPr>
          <p:nvPr>
            <p:ph sz="quarter" idx="15"/>
          </p:nvPr>
        </p:nvSpPr>
        <p:spPr>
          <a:xfrm>
            <a:off x="1905000" y="6300216"/>
            <a:ext cx="5943600" cy="3077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en-US" sz="1400" kern="1200" dirty="0">
                <a:latin typeface="Arial" panose="020B0604020202020204" pitchFamily="34" charset="0"/>
              </a:rPr>
              <a:t>Copyright © Cengage Learning. All rights reserved. </a:t>
            </a:r>
          </a:p>
        </p:txBody>
      </p:sp>
    </p:spTree>
    <p:extLst>
      <p:ext uri="{BB962C8B-B14F-4D97-AF65-F5344CB8AC3E}">
        <p14:creationId xmlns:p14="http://schemas.microsoft.com/office/powerpoint/2010/main" val="1263705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1.4.3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610600" cy="1752600"/>
          </a:xfrm>
        </p:spPr>
        <p:txBody>
          <a:bodyPr/>
          <a:lstStyle/>
          <a:p>
            <a:pPr marL="0" indent="0"/>
            <a:r>
              <a:rPr lang="en-IN" dirty="0"/>
              <a:t>This is the same as Figure 1.4.1(b), so both </a:t>
            </a:r>
            <a:r>
              <a:rPr lang="en-IN" dirty="0" smtClean="0"/>
              <a:t>drawings represent </a:t>
            </a:r>
            <a:r>
              <a:rPr lang="en-IN" dirty="0"/>
              <a:t>the graph with vertex </a:t>
            </a:r>
            <a:r>
              <a:rPr lang="en-IN" dirty="0" smtClean="0"/>
              <a:t>set </a:t>
            </a:r>
            <a:r>
              <a:rPr lang="es-ES" dirty="0" smtClean="0"/>
              <a:t>{</a:t>
            </a:r>
            <a:r>
              <a:rPr lang="en-US" altLang="en-US" i="1" dirty="0" smtClean="0"/>
              <a:t>v</a:t>
            </a:r>
            <a:r>
              <a:rPr lang="en-IN" baseline="-25000" dirty="0" smtClean="0"/>
              <a:t>1</a:t>
            </a:r>
            <a:r>
              <a:rPr lang="es-ES" dirty="0"/>
              <a:t>, </a:t>
            </a:r>
            <a:r>
              <a:rPr lang="en-US" altLang="en-US" i="1" dirty="0" smtClean="0"/>
              <a:t>v</a:t>
            </a:r>
            <a:r>
              <a:rPr lang="es-ES" baseline="-25000" dirty="0" smtClean="0"/>
              <a:t>2</a:t>
            </a:r>
            <a:r>
              <a:rPr lang="es-ES" dirty="0"/>
              <a:t>, </a:t>
            </a:r>
            <a:r>
              <a:rPr lang="en-US" altLang="en-US" i="1" dirty="0" smtClean="0"/>
              <a:t>v</a:t>
            </a:r>
            <a:r>
              <a:rPr lang="es-ES" baseline="-25000" dirty="0" smtClean="0"/>
              <a:t>3</a:t>
            </a:r>
            <a:r>
              <a:rPr lang="es-ES" dirty="0"/>
              <a:t>, </a:t>
            </a:r>
            <a:r>
              <a:rPr lang="en-US" altLang="en-US" i="1" dirty="0" smtClean="0"/>
              <a:t>v</a:t>
            </a:r>
            <a:r>
              <a:rPr lang="es-ES" baseline="-25000" dirty="0" smtClean="0"/>
              <a:t>4</a:t>
            </a:r>
            <a:r>
              <a:rPr lang="en-IN" dirty="0" smtClean="0"/>
              <a:t>, </a:t>
            </a:r>
            <a:r>
              <a:rPr lang="en-US" altLang="en-US" i="1" dirty="0" smtClean="0"/>
              <a:t>v</a:t>
            </a:r>
            <a:r>
              <a:rPr lang="es-ES" baseline="-25000" dirty="0" smtClean="0"/>
              <a:t>5</a:t>
            </a:r>
            <a:r>
              <a:rPr lang="es-ES" dirty="0" smtClean="0"/>
              <a:t>},</a:t>
            </a:r>
            <a:r>
              <a:rPr lang="en-IN" dirty="0" smtClean="0"/>
              <a:t> edge </a:t>
            </a:r>
            <a:r>
              <a:rPr lang="en-IN" dirty="0"/>
              <a:t>set {</a:t>
            </a:r>
            <a:r>
              <a:rPr lang="en-IN" i="1" dirty="0"/>
              <a:t>e</a:t>
            </a:r>
            <a:r>
              <a:rPr lang="en-IN" baseline="-25000" dirty="0"/>
              <a:t>1</a:t>
            </a:r>
            <a:r>
              <a:rPr lang="en-IN" dirty="0"/>
              <a:t>, </a:t>
            </a:r>
            <a:r>
              <a:rPr lang="en-IN" i="1" dirty="0"/>
              <a:t>e</a:t>
            </a:r>
            <a:r>
              <a:rPr lang="en-IN" baseline="-25000" dirty="0"/>
              <a:t>2</a:t>
            </a:r>
            <a:r>
              <a:rPr lang="en-IN" dirty="0"/>
              <a:t>, </a:t>
            </a:r>
            <a:r>
              <a:rPr lang="en-IN" i="1" dirty="0"/>
              <a:t>e</a:t>
            </a:r>
            <a:r>
              <a:rPr lang="en-IN" baseline="-25000" dirty="0"/>
              <a:t>3</a:t>
            </a:r>
            <a:r>
              <a:rPr lang="en-IN" dirty="0"/>
              <a:t>, </a:t>
            </a:r>
            <a:r>
              <a:rPr lang="en-IN" i="1" dirty="0" smtClean="0"/>
              <a:t>e</a:t>
            </a:r>
            <a:r>
              <a:rPr lang="en-IN" baseline="-25000" dirty="0" smtClean="0"/>
              <a:t>4</a:t>
            </a:r>
            <a:r>
              <a:rPr lang="en-IN" dirty="0" smtClean="0"/>
              <a:t>,</a:t>
            </a:r>
            <a:r>
              <a:rPr lang="en-IN" i="1" dirty="0" smtClean="0"/>
              <a:t> e</a:t>
            </a:r>
            <a:r>
              <a:rPr lang="en-IN" baseline="-25000" dirty="0" smtClean="0"/>
              <a:t>5</a:t>
            </a:r>
            <a:r>
              <a:rPr lang="en-IN" dirty="0" smtClean="0"/>
              <a:t>}, </a:t>
            </a:r>
            <a:r>
              <a:rPr lang="en-IN" dirty="0"/>
              <a:t>and edge-endpoint </a:t>
            </a:r>
            <a:r>
              <a:rPr lang="en-IN" dirty="0" smtClean="0"/>
              <a:t>function as </a:t>
            </a:r>
            <a:r>
              <a:rPr lang="en-IN" dirty="0"/>
              <a:t>follows:</a:t>
            </a:r>
            <a:endParaRPr lang="en-US" altLang="en-US" dirty="0"/>
          </a:p>
        </p:txBody>
      </p:sp>
      <p:pic>
        <p:nvPicPr>
          <p:cNvPr id="6" name="Picture 5" descr="The table has column headings Edge and Endpoints. The entries in the table are: &#10;Row 1, e_1, {v_1, v_2} &#10;Row 2, e_2, {v_2, v_3} &#10;Row 3, e_3, {v_3, v_4} &#10;Row 4, e_4, {v_4, v_5} &#10;Row 5, e_5, {v_5, v_1}."/>
          <p:cNvPicPr>
            <a:picLocks noChangeAspect="1"/>
          </p:cNvPicPr>
          <p:nvPr/>
        </p:nvPicPr>
        <p:blipFill>
          <a:blip r:embed="rId3"/>
          <a:stretch>
            <a:fillRect/>
          </a:stretch>
        </p:blipFill>
        <p:spPr>
          <a:xfrm>
            <a:off x="3192549" y="2743200"/>
            <a:ext cx="2522452" cy="2659189"/>
          </a:xfrm>
          <a:prstGeom prst="rect">
            <a:avLst/>
          </a:prstGeom>
        </p:spPr>
      </p:pic>
    </p:spTree>
    <p:extLst>
      <p:ext uri="{BB962C8B-B14F-4D97-AF65-F5344CB8AC3E}">
        <p14:creationId xmlns:p14="http://schemas.microsoft.com/office/powerpoint/2010/main" val="3099439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8975" y="2438400"/>
            <a:ext cx="8226425" cy="1143000"/>
          </a:xfrm>
        </p:spPr>
        <p:txBody>
          <a:bodyPr/>
          <a:lstStyle/>
          <a:p>
            <a:pPr algn="ctr" eaLnBrk="1" hangingPunct="1"/>
            <a:r>
              <a:rPr lang="en-IN" altLang="en-US" dirty="0"/>
              <a:t>Examples of Graphs</a:t>
            </a:r>
          </a:p>
        </p:txBody>
      </p:sp>
    </p:spTree>
    <p:extLst>
      <p:ext uri="{BB962C8B-B14F-4D97-AF65-F5344CB8AC3E}">
        <p14:creationId xmlns:p14="http://schemas.microsoft.com/office/powerpoint/2010/main" val="3221789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300" dirty="0"/>
              <a:t>Example </a:t>
            </a:r>
            <a:r>
              <a:rPr lang="en-IN" altLang="en-US" sz="2300" dirty="0" smtClean="0"/>
              <a:t>1.4.4 </a:t>
            </a:r>
            <a:r>
              <a:rPr lang="en-US" altLang="en-US" sz="2300" dirty="0"/>
              <a:t>– </a:t>
            </a:r>
            <a:r>
              <a:rPr lang="en-IN" altLang="en-US" sz="2300" i="1" dirty="0" smtClean="0"/>
              <a:t>Using </a:t>
            </a:r>
            <a:r>
              <a:rPr lang="en-IN" altLang="en-US" sz="2300" i="1" dirty="0"/>
              <a:t>a Graph to Represent a </a:t>
            </a:r>
            <a:r>
              <a:rPr lang="en-IN" altLang="en-US" sz="2300" i="1" dirty="0" smtClean="0"/>
              <a:t>Network</a:t>
            </a:r>
            <a:endParaRPr lang="en-IN" altLang="en-US" sz="2300" dirty="0"/>
          </a:p>
        </p:txBody>
      </p:sp>
      <p:sp>
        <p:nvSpPr>
          <p:cNvPr id="3" name="Content Placeholder 2"/>
          <p:cNvSpPr>
            <a:spLocks noGrp="1"/>
          </p:cNvSpPr>
          <p:nvPr>
            <p:ph sz="quarter" idx="13"/>
          </p:nvPr>
        </p:nvSpPr>
        <p:spPr>
          <a:xfrm>
            <a:off x="457200" y="1447800"/>
            <a:ext cx="8226425" cy="3657600"/>
          </a:xfrm>
        </p:spPr>
        <p:txBody>
          <a:bodyPr/>
          <a:lstStyle/>
          <a:p>
            <a:pPr marL="0" indent="0"/>
            <a:r>
              <a:rPr lang="en-IN" dirty="0"/>
              <a:t>Telephone, electric power, gas pipeline, and air </a:t>
            </a:r>
            <a:r>
              <a:rPr lang="en-IN" dirty="0" smtClean="0"/>
              <a:t>transport systems </a:t>
            </a:r>
            <a:r>
              <a:rPr lang="en-IN" dirty="0"/>
              <a:t>can all be </a:t>
            </a:r>
            <a:r>
              <a:rPr lang="en-IN" dirty="0" smtClean="0"/>
              <a:t>represented by </a:t>
            </a:r>
            <a:r>
              <a:rPr lang="en-IN" dirty="0"/>
              <a:t>graphs, as </a:t>
            </a:r>
            <a:r>
              <a:rPr lang="en-IN" dirty="0" smtClean="0"/>
              <a:t>can computer </a:t>
            </a:r>
            <a:r>
              <a:rPr lang="en-IN" dirty="0"/>
              <a:t>networks—from small local area networks to </a:t>
            </a:r>
            <a:r>
              <a:rPr lang="en-IN" dirty="0" smtClean="0"/>
              <a:t>the global Internet system </a:t>
            </a:r>
            <a:r>
              <a:rPr lang="en-IN" dirty="0"/>
              <a:t>that connects millions of </a:t>
            </a:r>
            <a:r>
              <a:rPr lang="en-IN" dirty="0" smtClean="0"/>
              <a:t>computers worldwide.</a:t>
            </a:r>
          </a:p>
          <a:p>
            <a:pPr marL="0" indent="0"/>
            <a:endParaRPr lang="en-IN" altLang="en-US" dirty="0"/>
          </a:p>
          <a:p>
            <a:pPr marL="0" indent="0"/>
            <a:r>
              <a:rPr lang="en-IN" altLang="en-US" dirty="0" smtClean="0"/>
              <a:t>Questions </a:t>
            </a:r>
            <a:r>
              <a:rPr lang="en-IN" altLang="en-US" dirty="0"/>
              <a:t>that arise in </a:t>
            </a:r>
            <a:r>
              <a:rPr lang="en-IN" altLang="en-US" dirty="0" smtClean="0"/>
              <a:t>the design </a:t>
            </a:r>
            <a:r>
              <a:rPr lang="en-IN" altLang="en-US" dirty="0"/>
              <a:t>of such systems </a:t>
            </a:r>
            <a:r>
              <a:rPr lang="en-IN" altLang="en-US" dirty="0" smtClean="0"/>
              <a:t>involve choosing </a:t>
            </a:r>
            <a:r>
              <a:rPr lang="en-IN" altLang="en-US" dirty="0"/>
              <a:t>connecting edges to minimize cost, optimize </a:t>
            </a:r>
            <a:r>
              <a:rPr lang="en-IN" altLang="en-US" dirty="0" smtClean="0"/>
              <a:t>a certain </a:t>
            </a:r>
            <a:r>
              <a:rPr lang="en-IN" altLang="en-US" dirty="0"/>
              <a:t>type of service, and so forth. </a:t>
            </a:r>
            <a:endParaRPr lang="en-US" altLang="en-US" dirty="0"/>
          </a:p>
        </p:txBody>
      </p:sp>
    </p:spTree>
    <p:extLst>
      <p:ext uri="{BB962C8B-B14F-4D97-AF65-F5344CB8AC3E}">
        <p14:creationId xmlns:p14="http://schemas.microsoft.com/office/powerpoint/2010/main" val="31021971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300" dirty="0" smtClean="0"/>
              <a:t>Example 1.4.4 </a:t>
            </a:r>
            <a:r>
              <a:rPr lang="en-US" altLang="en-US" sz="2300" dirty="0" smtClean="0"/>
              <a:t>– </a:t>
            </a:r>
            <a:r>
              <a:rPr lang="en-IN" altLang="en-US" sz="2300" i="1" dirty="0" smtClean="0"/>
              <a:t>Using a Graph to Represent a Network</a:t>
            </a:r>
            <a:endParaRPr lang="en-IN" altLang="en-US" sz="2300"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838200"/>
          </a:xfrm>
        </p:spPr>
        <p:txBody>
          <a:bodyPr/>
          <a:lstStyle/>
          <a:p>
            <a:pPr marL="0" indent="0"/>
            <a:r>
              <a:rPr lang="en-IN" altLang="en-US" dirty="0" smtClean="0"/>
              <a:t>A </a:t>
            </a:r>
            <a:r>
              <a:rPr lang="en-IN" altLang="en-US" dirty="0"/>
              <a:t>typical </a:t>
            </a:r>
            <a:r>
              <a:rPr lang="en-IN" altLang="en-US" dirty="0" smtClean="0"/>
              <a:t>network, called </a:t>
            </a:r>
            <a:r>
              <a:rPr lang="en-IN" altLang="en-US" dirty="0"/>
              <a:t>a </a:t>
            </a:r>
            <a:r>
              <a:rPr lang="en-IN" altLang="en-US" i="1" dirty="0"/>
              <a:t>hub-and-spoke </a:t>
            </a:r>
            <a:r>
              <a:rPr lang="en-IN" altLang="en-US" i="1" dirty="0" smtClean="0"/>
              <a:t>model</a:t>
            </a:r>
            <a:r>
              <a:rPr lang="en-IN" altLang="en-US" dirty="0" smtClean="0"/>
              <a:t>, is </a:t>
            </a:r>
            <a:r>
              <a:rPr lang="en-IN" altLang="en-US" dirty="0"/>
              <a:t>shown below.</a:t>
            </a:r>
            <a:endParaRPr lang="en-US" altLang="en-US" dirty="0"/>
          </a:p>
        </p:txBody>
      </p:sp>
      <p:pic>
        <p:nvPicPr>
          <p:cNvPr id="5" name="Picture 4" descr="In a hub-and-spoke model, the hubs are labeled as San Francisco, Los Angeles, Denver, Chicago, Boston, New York, and Washington. Of the various spokes at the hub San Francisco, two spokes directly join this hub to hubs Denver and Chicago.&#10;Of the various spokes at the hub Los Angeles, a spoke directly joins this hub to the hub Denver.&#10;Of the various spokes at the hub Denver, a spoke directly joins this hub to the hub Chicago.&#10;Of the various spokes at the hub Chicago, three spokes directly join this hub to the hubs Boston, New York, and Washington.&#10;Of the various spokes at the hub Boston, a spoke directly joins this hub to the hub New York.&#10;Of the various spokes at the hub New York, a spoke directly joins this hub to the hub Washington."/>
          <p:cNvPicPr>
            <a:picLocks noChangeAspect="1"/>
          </p:cNvPicPr>
          <p:nvPr/>
        </p:nvPicPr>
        <p:blipFill>
          <a:blip r:embed="rId3"/>
          <a:stretch>
            <a:fillRect/>
          </a:stretch>
        </p:blipFill>
        <p:spPr>
          <a:xfrm>
            <a:off x="793488" y="2593215"/>
            <a:ext cx="7557025" cy="2131185"/>
          </a:xfrm>
          <a:prstGeom prst="rect">
            <a:avLst/>
          </a:prstGeom>
        </p:spPr>
      </p:pic>
    </p:spTree>
    <p:extLst>
      <p:ext uri="{BB962C8B-B14F-4D97-AF65-F5344CB8AC3E}">
        <p14:creationId xmlns:p14="http://schemas.microsoft.com/office/powerpoint/2010/main" val="16868126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Examples </a:t>
            </a:r>
            <a:r>
              <a:rPr lang="en-IN" altLang="en-US" dirty="0"/>
              <a:t>of </a:t>
            </a:r>
            <a:r>
              <a:rPr lang="en-IN" altLang="en-US" dirty="0" smtClean="0"/>
              <a:t>Graphs</a:t>
            </a:r>
            <a:endParaRPr lang="en-IN" altLang="en-US" dirty="0"/>
          </a:p>
        </p:txBody>
      </p:sp>
      <p:sp>
        <p:nvSpPr>
          <p:cNvPr id="3" name="Content Placeholder 2"/>
          <p:cNvSpPr>
            <a:spLocks noGrp="1"/>
          </p:cNvSpPr>
          <p:nvPr>
            <p:ph sz="quarter" idx="13"/>
          </p:nvPr>
        </p:nvSpPr>
        <p:spPr>
          <a:xfrm>
            <a:off x="457200" y="1447800"/>
            <a:ext cx="8226425" cy="1981200"/>
          </a:xfrm>
        </p:spPr>
        <p:txBody>
          <a:bodyPr/>
          <a:lstStyle/>
          <a:p>
            <a:pPr marL="0" indent="0"/>
            <a:r>
              <a:rPr lang="en-IN" dirty="0"/>
              <a:t>A </a:t>
            </a:r>
            <a:r>
              <a:rPr lang="en-IN" i="1" dirty="0"/>
              <a:t>directed graph</a:t>
            </a:r>
            <a:r>
              <a:rPr lang="en-IN" dirty="0"/>
              <a:t> is like an (undirected) graph except </a:t>
            </a:r>
            <a:r>
              <a:rPr lang="en-IN" dirty="0" smtClean="0"/>
              <a:t>that each </a:t>
            </a:r>
            <a:r>
              <a:rPr lang="en-IN" dirty="0"/>
              <a:t>edge is associated with </a:t>
            </a:r>
            <a:r>
              <a:rPr lang="en-IN" dirty="0" smtClean="0"/>
              <a:t>an </a:t>
            </a:r>
            <a:r>
              <a:rPr lang="en-IN" i="1" dirty="0" smtClean="0"/>
              <a:t>ordered </a:t>
            </a:r>
            <a:r>
              <a:rPr lang="en-IN" i="1" dirty="0"/>
              <a:t>pair</a:t>
            </a:r>
            <a:r>
              <a:rPr lang="en-IN" dirty="0"/>
              <a:t> of </a:t>
            </a:r>
            <a:r>
              <a:rPr lang="en-IN" dirty="0" smtClean="0"/>
              <a:t>vertices rather </a:t>
            </a:r>
            <a:r>
              <a:rPr lang="en-IN" dirty="0"/>
              <a:t>than a </a:t>
            </a:r>
            <a:r>
              <a:rPr lang="en-IN" i="1" dirty="0"/>
              <a:t>set</a:t>
            </a:r>
            <a:r>
              <a:rPr lang="en-IN" dirty="0"/>
              <a:t> of vertices. Thus each edge of a </a:t>
            </a:r>
            <a:r>
              <a:rPr lang="en-IN" dirty="0" smtClean="0"/>
              <a:t>directed graph can be </a:t>
            </a:r>
            <a:r>
              <a:rPr lang="en-IN" dirty="0"/>
              <a:t>drawn as an arrow going from the first </a:t>
            </a:r>
            <a:r>
              <a:rPr lang="en-IN" dirty="0" smtClean="0"/>
              <a:t>vertex to </a:t>
            </a:r>
            <a:r>
              <a:rPr lang="en-IN" dirty="0"/>
              <a:t>the second vertex of the ordered pair.</a:t>
            </a:r>
            <a:endParaRPr lang="en-US" altLang="en-US" dirty="0"/>
          </a:p>
        </p:txBody>
      </p:sp>
      <p:pic>
        <p:nvPicPr>
          <p:cNvPr id="4" name="Picture 3" descr="The text box has the heading, Definition. The text reads, A directed graph, or digraph, consist of two finite sets: a nonempty set V(G) of vertices and a set D(G) of directed edges, where each is associated with an ordered pair of vertices called its endpoints. If edge e is associated with the pair (v, w) of vertices, then e is said to be the (directed) edge from v to w."/>
          <p:cNvPicPr>
            <a:picLocks noChangeAspect="1"/>
          </p:cNvPicPr>
          <p:nvPr/>
        </p:nvPicPr>
        <p:blipFill>
          <a:blip r:embed="rId3"/>
          <a:stretch>
            <a:fillRect/>
          </a:stretch>
        </p:blipFill>
        <p:spPr>
          <a:xfrm>
            <a:off x="755072" y="3505200"/>
            <a:ext cx="7398328" cy="1619219"/>
          </a:xfrm>
          <a:prstGeom prst="rect">
            <a:avLst/>
          </a:prstGeom>
        </p:spPr>
      </p:pic>
    </p:spTree>
    <p:extLst>
      <p:ext uri="{BB962C8B-B14F-4D97-AF65-F5344CB8AC3E}">
        <p14:creationId xmlns:p14="http://schemas.microsoft.com/office/powerpoint/2010/main" val="11407438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300" dirty="0"/>
              <a:t>Example </a:t>
            </a:r>
            <a:r>
              <a:rPr lang="en-IN" altLang="en-US" sz="2300" dirty="0" smtClean="0"/>
              <a:t>1.4.6 </a:t>
            </a:r>
            <a:r>
              <a:rPr lang="en-US" altLang="en-US" sz="2300" dirty="0"/>
              <a:t>– </a:t>
            </a:r>
            <a:r>
              <a:rPr lang="en-IN" altLang="en-US" sz="2300" i="1" dirty="0" smtClean="0"/>
              <a:t>Using </a:t>
            </a:r>
            <a:r>
              <a:rPr lang="en-IN" altLang="en-US" sz="2300" i="1" dirty="0"/>
              <a:t>a Graph to Represent </a:t>
            </a:r>
            <a:r>
              <a:rPr lang="en-IN" altLang="en-US" sz="2300" i="1" dirty="0" smtClean="0"/>
              <a:t>Knowledge</a:t>
            </a:r>
            <a:endParaRPr lang="en-IN" altLang="en-US" sz="2300" dirty="0"/>
          </a:p>
        </p:txBody>
      </p:sp>
      <p:sp>
        <p:nvSpPr>
          <p:cNvPr id="3" name="Content Placeholder 2"/>
          <p:cNvSpPr>
            <a:spLocks noGrp="1"/>
          </p:cNvSpPr>
          <p:nvPr>
            <p:ph sz="quarter" idx="13"/>
          </p:nvPr>
        </p:nvSpPr>
        <p:spPr>
          <a:xfrm>
            <a:off x="457200" y="1447800"/>
            <a:ext cx="8382000" cy="5105400"/>
          </a:xfrm>
        </p:spPr>
        <p:txBody>
          <a:bodyPr/>
          <a:lstStyle/>
          <a:p>
            <a:pPr marL="0" indent="0"/>
            <a:r>
              <a:rPr lang="en-IN" altLang="en-US" dirty="0"/>
              <a:t>In many applications of artificial intelligence, a </a:t>
            </a:r>
            <a:r>
              <a:rPr lang="en-IN" altLang="en-US" dirty="0" smtClean="0"/>
              <a:t>knowledge base </a:t>
            </a:r>
            <a:r>
              <a:rPr lang="en-IN" altLang="en-US" dirty="0"/>
              <a:t>of information is </a:t>
            </a:r>
            <a:r>
              <a:rPr lang="en-IN" altLang="en-US" dirty="0" smtClean="0"/>
              <a:t>collected and </a:t>
            </a:r>
            <a:r>
              <a:rPr lang="en-IN" altLang="en-US" dirty="0"/>
              <a:t>represented inside </a:t>
            </a:r>
            <a:r>
              <a:rPr lang="en-IN" altLang="en-US" dirty="0" smtClean="0"/>
              <a:t>a computer</a:t>
            </a:r>
            <a:r>
              <a:rPr lang="en-IN" altLang="en-US" dirty="0"/>
              <a:t>. Because of the way the knowledge </a:t>
            </a:r>
            <a:r>
              <a:rPr lang="en-IN" altLang="en-US" dirty="0" smtClean="0"/>
              <a:t>is represented and because </a:t>
            </a:r>
            <a:r>
              <a:rPr lang="en-IN" altLang="en-US" dirty="0"/>
              <a:t>of the properties that govern </a:t>
            </a:r>
            <a:r>
              <a:rPr lang="en-IN" altLang="en-US" dirty="0" smtClean="0"/>
              <a:t>the artificial </a:t>
            </a:r>
            <a:r>
              <a:rPr lang="en-IN" altLang="en-US" dirty="0"/>
              <a:t>intelligence program, the computer </a:t>
            </a:r>
            <a:r>
              <a:rPr lang="en-IN" altLang="en-US" dirty="0" smtClean="0"/>
              <a:t>is not </a:t>
            </a:r>
            <a:r>
              <a:rPr lang="en-IN" altLang="en-US" dirty="0"/>
              <a:t>limited </a:t>
            </a:r>
            <a:r>
              <a:rPr lang="en-IN" altLang="en-US" dirty="0" smtClean="0"/>
              <a:t>to retrieving </a:t>
            </a:r>
            <a:r>
              <a:rPr lang="en-IN" altLang="en-US" dirty="0"/>
              <a:t>data in the same form as it was entered; it </a:t>
            </a:r>
            <a:r>
              <a:rPr lang="en-IN" altLang="en-US" dirty="0" smtClean="0"/>
              <a:t>can also </a:t>
            </a:r>
            <a:r>
              <a:rPr lang="en-IN" altLang="en-US" dirty="0"/>
              <a:t>derive new </a:t>
            </a:r>
            <a:r>
              <a:rPr lang="en-IN" altLang="en-US" dirty="0" smtClean="0"/>
              <a:t>facts from </a:t>
            </a:r>
            <a:r>
              <a:rPr lang="en-IN" altLang="en-US" dirty="0"/>
              <a:t>the knowledge base by </a:t>
            </a:r>
            <a:r>
              <a:rPr lang="en-IN" altLang="en-US" dirty="0" smtClean="0"/>
              <a:t>using certain </a:t>
            </a:r>
            <a:r>
              <a:rPr lang="en-IN" altLang="en-US" dirty="0"/>
              <a:t>built-in rules of </a:t>
            </a:r>
            <a:r>
              <a:rPr lang="en-IN" altLang="en-US" dirty="0" smtClean="0"/>
              <a:t>inference. For example, from the knowledge that the </a:t>
            </a:r>
            <a:r>
              <a:rPr lang="en-IN" altLang="en-US" i="1" dirty="0" smtClean="0"/>
              <a:t>Los Angeles Times</a:t>
            </a:r>
            <a:r>
              <a:rPr lang="en-IN" altLang="en-US" dirty="0" smtClean="0"/>
              <a:t> is a big-city daily and that a big-city daily contains national news, an artificial intelligence program could infer that the </a:t>
            </a:r>
            <a:r>
              <a:rPr lang="en-IN" altLang="en-US" i="1" dirty="0" smtClean="0"/>
              <a:t>Los Angeles Times</a:t>
            </a:r>
            <a:r>
              <a:rPr lang="en-IN" altLang="en-US" dirty="0" smtClean="0"/>
              <a:t> contains national news.</a:t>
            </a:r>
            <a:endParaRPr lang="en-US" altLang="en-US" dirty="0"/>
          </a:p>
        </p:txBody>
      </p:sp>
    </p:spTree>
    <p:extLst>
      <p:ext uri="{BB962C8B-B14F-4D97-AF65-F5344CB8AC3E}">
        <p14:creationId xmlns:p14="http://schemas.microsoft.com/office/powerpoint/2010/main" val="2165287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300" dirty="0"/>
              <a:t>Example </a:t>
            </a:r>
            <a:r>
              <a:rPr lang="en-IN" altLang="en-US" sz="2300" dirty="0" smtClean="0"/>
              <a:t>1.4.6 </a:t>
            </a:r>
            <a:r>
              <a:rPr lang="en-US" altLang="en-US" sz="2300" dirty="0"/>
              <a:t>– </a:t>
            </a:r>
            <a:r>
              <a:rPr lang="en-IN" altLang="en-US" sz="2300" i="1" dirty="0" smtClean="0"/>
              <a:t>Using </a:t>
            </a:r>
            <a:r>
              <a:rPr lang="en-IN" altLang="en-US" sz="2300" i="1" dirty="0"/>
              <a:t>a Graph to Represent </a:t>
            </a:r>
            <a:r>
              <a:rPr lang="en-IN" altLang="en-US" sz="2300" i="1" dirty="0" smtClean="0"/>
              <a:t>Knowledge</a:t>
            </a:r>
            <a:endParaRPr lang="en-IN" altLang="en-US" sz="2300"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219200"/>
          </a:xfrm>
        </p:spPr>
        <p:txBody>
          <a:bodyPr/>
          <a:lstStyle/>
          <a:p>
            <a:pPr marL="0" indent="0"/>
            <a:r>
              <a:rPr lang="en-IN" dirty="0"/>
              <a:t>The directed graph shown in Figure 1.4.2 is a </a:t>
            </a:r>
            <a:r>
              <a:rPr lang="en-IN" dirty="0" smtClean="0"/>
              <a:t>pictorial representation for </a:t>
            </a:r>
            <a:r>
              <a:rPr lang="en-IN" dirty="0"/>
              <a:t>a simplified knowledge base </a:t>
            </a:r>
            <a:r>
              <a:rPr lang="en-IN" dirty="0" smtClean="0"/>
              <a:t>about periodical publications.</a:t>
            </a:r>
            <a:endParaRPr lang="en-US" altLang="en-US" dirty="0"/>
          </a:p>
        </p:txBody>
      </p:sp>
      <p:sp>
        <p:nvSpPr>
          <p:cNvPr id="7" name="Content Placeholder 2"/>
          <p:cNvSpPr>
            <a:spLocks noGrp="1"/>
          </p:cNvSpPr>
          <p:nvPr>
            <p:ph sz="quarter" idx="13"/>
          </p:nvPr>
        </p:nvSpPr>
        <p:spPr>
          <a:xfrm>
            <a:off x="3962400" y="5410200"/>
            <a:ext cx="1295400" cy="304800"/>
          </a:xfrm>
        </p:spPr>
        <p:txBody>
          <a:bodyPr/>
          <a:lstStyle/>
          <a:p>
            <a:pPr marL="0" indent="0"/>
            <a:r>
              <a:rPr lang="en-IN" sz="1200" b="1" dirty="0" smtClean="0"/>
              <a:t>Figure 1.4.2</a:t>
            </a:r>
            <a:endParaRPr lang="en-US" altLang="en-US" sz="1200" b="1" dirty="0"/>
          </a:p>
        </p:txBody>
      </p:sp>
      <p:pic>
        <p:nvPicPr>
          <p:cNvPr id="5" name="Picture 4" descr="The vertices of a directed graph are Paper, Periodical, Printed writing, Motor Trend, Newspaper, Sports magazine, Sports illustrated, Long words, Scholarly journal, Literary journal, Poetry magazine, Scientific journal, Big-city daily, Los Angeles Times, New York Times, National news, Local news, Glossy, Suburban weekly, Matte. &#10;&#10;A directed edge from Periodical to Paper has the label, made-of.&#10;A directed edge from Periodical to Printed writing has the label, contains.&#10;A directed edge from Motor Trend to Periodical has the label, instance-of.&#10;A directed edge from Scholarly journal to Periodical has the label, is-a.&#10;A directed edge from Scholarly journal to Long words has the label, contains.&#10;A directed edge from Literary journal to Scholarly journal has the label, is-a.&#10;A directed edge from Poetry magazine to Literary journal has the label, instance-of.&#10;A directed edge from Scientific journal to Scholarly journal has the label, is.&#10;A directed edge from Newspaper to Periodical has the label, is-a.&#10;A directed edge from Newspaper to Matte the label, paper-finish.&#10;The vertices of a directed graph are Paper, Periodical, Printed writing, Motor Trend, Newspaper, Sports magazine, Sports illustrated, Long words, Scholarly journal, Literary journal, Poetry magazine, Scientific journal, Big-city daily, Los Angeles Times, New York Times, National news, Local news, Glossy, Suburban weekly, and Matte. &#10;&#10;A directed edge from Periodical to Paper has the label, made-of.&#10;A directed edge from Periodical to Printed writing has the label, contains.&#10;A directed edge from Motor Trend to Periodical has the label, instance-of.&#10;A directed edge from Scholarly journal to Periodical has the label, is-a.&#10;A directed edge from Scholarly journal to Long words has the label, contains.&#10;A directed edge from Literary journal to Scholarly journal has the label, is-a.&#10;A directed edge from Poetry magazine to Literary journal has the label, instance-of.&#10;A directed edge from Scientific journal to Scholarly journal has the label, is.&#10;A directed edge from Newspaper to Periodical has the label, is-a.&#10;A directed edge from Newspaper to Matte the label, paper-finish.&#10;A directed edge from Suburban weekly to Newspaper has the label, is-a.&#10;A directed edge from Los Angeles Times to Big-city daily has the label, instance-of.&#10;A directed edge from New York Times to Big-city daily has the label, instance-of.&#10;A directed edge from Big-city daily to Newspaper has the label, is-a.&#10;A directed edge from Big-city daily to National news has the label, contains.&#10;A directed edge from Big-city daily to Local news has the label, contains.&#10;A directed edge from Sports magazine to Periodical has the label, is-a.&#10;A directed edge from Sports magazine to Glossary has the label, paper-finish.&#10;A directed edge from Sports magazine to Sports news has the label, contains.&#10;A directed edge from Sports illustrated to Sports magazine has the label, instance-of.&#10;"/>
          <p:cNvPicPr>
            <a:picLocks noChangeAspect="1"/>
          </p:cNvPicPr>
          <p:nvPr/>
        </p:nvPicPr>
        <p:blipFill>
          <a:blip r:embed="rId3"/>
          <a:stretch>
            <a:fillRect/>
          </a:stretch>
        </p:blipFill>
        <p:spPr>
          <a:xfrm>
            <a:off x="2633026" y="2715767"/>
            <a:ext cx="3877949" cy="2618233"/>
          </a:xfrm>
          <a:prstGeom prst="rect">
            <a:avLst/>
          </a:prstGeom>
        </p:spPr>
      </p:pic>
    </p:spTree>
    <p:extLst>
      <p:ext uri="{BB962C8B-B14F-4D97-AF65-F5344CB8AC3E}">
        <p14:creationId xmlns:p14="http://schemas.microsoft.com/office/powerpoint/2010/main" val="347872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300" dirty="0"/>
              <a:t>Example </a:t>
            </a:r>
            <a:r>
              <a:rPr lang="en-IN" altLang="en-US" sz="2300" dirty="0" smtClean="0"/>
              <a:t>1.4.6 </a:t>
            </a:r>
            <a:r>
              <a:rPr lang="en-US" altLang="en-US" sz="2300" dirty="0"/>
              <a:t>– </a:t>
            </a:r>
            <a:r>
              <a:rPr lang="en-IN" altLang="en-US" sz="2300" i="1" dirty="0" smtClean="0"/>
              <a:t>Using </a:t>
            </a:r>
            <a:r>
              <a:rPr lang="en-IN" altLang="en-US" sz="2300" i="1" dirty="0"/>
              <a:t>a Graph to Represent </a:t>
            </a:r>
            <a:r>
              <a:rPr lang="en-IN" altLang="en-US" sz="2300" i="1" dirty="0" smtClean="0"/>
              <a:t>Knowledge</a:t>
            </a:r>
            <a:endParaRPr lang="en-IN" altLang="en-US" sz="2300" dirty="0"/>
          </a:p>
        </p:txBody>
      </p:sp>
      <p:sp>
        <p:nvSpPr>
          <p:cNvPr id="4"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6" name="Content Placeholder 2"/>
          <p:cNvSpPr>
            <a:spLocks noGrp="1"/>
          </p:cNvSpPr>
          <p:nvPr>
            <p:ph sz="quarter" idx="13"/>
          </p:nvPr>
        </p:nvSpPr>
        <p:spPr>
          <a:xfrm>
            <a:off x="460375" y="1447800"/>
            <a:ext cx="8226425" cy="838200"/>
          </a:xfrm>
        </p:spPr>
        <p:txBody>
          <a:bodyPr/>
          <a:lstStyle/>
          <a:p>
            <a:pPr marL="0" indent="0"/>
            <a:r>
              <a:rPr lang="en-IN" altLang="en-US" dirty="0" smtClean="0"/>
              <a:t>According </a:t>
            </a:r>
            <a:r>
              <a:rPr lang="en-IN" altLang="en-US" dirty="0"/>
              <a:t>to this knowledge base, what paper finish </a:t>
            </a:r>
            <a:r>
              <a:rPr lang="en-IN" altLang="en-US" dirty="0" smtClean="0"/>
              <a:t>does the </a:t>
            </a:r>
            <a:r>
              <a:rPr lang="en-IN" altLang="en-US" i="1" dirty="0"/>
              <a:t>New York Times</a:t>
            </a:r>
            <a:r>
              <a:rPr lang="en-IN" altLang="en-US" dirty="0"/>
              <a:t> use?</a:t>
            </a:r>
            <a:endParaRPr lang="en-US" altLang="en-US" dirty="0"/>
          </a:p>
        </p:txBody>
      </p:sp>
    </p:spTree>
    <p:extLst>
      <p:ext uri="{BB962C8B-B14F-4D97-AF65-F5344CB8AC3E}">
        <p14:creationId xmlns:p14="http://schemas.microsoft.com/office/powerpoint/2010/main" val="12693396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1.4.6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4876800"/>
          </a:xfrm>
        </p:spPr>
        <p:txBody>
          <a:bodyPr/>
          <a:lstStyle/>
          <a:p>
            <a:pPr marL="0" indent="0"/>
            <a:r>
              <a:rPr lang="en-IN" dirty="0"/>
              <a:t>The arrow going from </a:t>
            </a:r>
            <a:r>
              <a:rPr lang="en-IN" i="1" dirty="0"/>
              <a:t>New York Times</a:t>
            </a:r>
            <a:r>
              <a:rPr lang="en-IN" dirty="0"/>
              <a:t> to big-city </a:t>
            </a:r>
            <a:r>
              <a:rPr lang="en-IN" dirty="0" smtClean="0"/>
              <a:t>daily (</a:t>
            </a:r>
            <a:r>
              <a:rPr lang="en-IN" dirty="0" err="1" smtClean="0"/>
              <a:t>labeled</a:t>
            </a:r>
            <a:r>
              <a:rPr lang="en-IN" dirty="0" smtClean="0"/>
              <a:t> </a:t>
            </a:r>
            <a:r>
              <a:rPr lang="en-IN" dirty="0"/>
              <a:t>“</a:t>
            </a:r>
            <a:r>
              <a:rPr lang="en-IN" dirty="0" err="1"/>
              <a:t>instanceof</a:t>
            </a:r>
            <a:r>
              <a:rPr lang="en-IN" dirty="0" smtClean="0"/>
              <a:t>”) shows </a:t>
            </a:r>
            <a:r>
              <a:rPr lang="en-IN" dirty="0"/>
              <a:t>that the </a:t>
            </a:r>
            <a:r>
              <a:rPr lang="en-IN" i="1" dirty="0"/>
              <a:t>New York Times</a:t>
            </a:r>
            <a:r>
              <a:rPr lang="en-IN" dirty="0"/>
              <a:t> is </a:t>
            </a:r>
            <a:r>
              <a:rPr lang="en-IN" dirty="0" smtClean="0"/>
              <a:t>a big-city </a:t>
            </a:r>
            <a:r>
              <a:rPr lang="en-IN" dirty="0"/>
              <a:t>daily. The arrow going from </a:t>
            </a:r>
            <a:r>
              <a:rPr lang="en-IN" dirty="0" smtClean="0"/>
              <a:t>big-city daily to newspaper </a:t>
            </a:r>
            <a:r>
              <a:rPr lang="en-IN" dirty="0"/>
              <a:t>(labeled “is-a”) shows that a big-city daily is </a:t>
            </a:r>
            <a:r>
              <a:rPr lang="en-IN" dirty="0" smtClean="0"/>
              <a:t>a newspaper.</a:t>
            </a:r>
          </a:p>
          <a:p>
            <a:pPr marL="0" indent="0"/>
            <a:endParaRPr lang="en-IN" altLang="en-US" dirty="0"/>
          </a:p>
          <a:p>
            <a:pPr marL="0" indent="0"/>
            <a:r>
              <a:rPr lang="en-IN" altLang="en-US" dirty="0"/>
              <a:t>The </a:t>
            </a:r>
            <a:r>
              <a:rPr lang="en-IN" altLang="en-US" dirty="0" smtClean="0"/>
              <a:t>arrow going </a:t>
            </a:r>
            <a:r>
              <a:rPr lang="en-IN" altLang="en-US" dirty="0"/>
              <a:t>from newspaper to matte (</a:t>
            </a:r>
            <a:r>
              <a:rPr lang="en-IN" altLang="en-US" dirty="0" err="1"/>
              <a:t>labeled</a:t>
            </a:r>
            <a:r>
              <a:rPr lang="en-IN" altLang="en-US" dirty="0"/>
              <a:t> “paper-finish”) indicates that the paper finish on </a:t>
            </a:r>
            <a:r>
              <a:rPr lang="en-IN" altLang="en-US" dirty="0" smtClean="0"/>
              <a:t>a newspaper is matte</a:t>
            </a:r>
            <a:r>
              <a:rPr lang="en-IN" altLang="en-US" dirty="0"/>
              <a:t>. Hence it can be inferred that the paper finish on </a:t>
            </a:r>
            <a:r>
              <a:rPr lang="en-IN" altLang="en-US" dirty="0" smtClean="0"/>
              <a:t>the </a:t>
            </a:r>
            <a:r>
              <a:rPr lang="en-IN" altLang="en-US" i="1" dirty="0" smtClean="0"/>
              <a:t>New </a:t>
            </a:r>
            <a:r>
              <a:rPr lang="en-IN" altLang="en-US" i="1" dirty="0"/>
              <a:t>York </a:t>
            </a:r>
            <a:r>
              <a:rPr lang="en-IN" altLang="en-US" i="1" dirty="0" smtClean="0"/>
              <a:t>Times</a:t>
            </a:r>
            <a:r>
              <a:rPr lang="en-IN" altLang="en-US" dirty="0" smtClean="0"/>
              <a:t> is </a:t>
            </a:r>
            <a:r>
              <a:rPr lang="en-IN" altLang="en-US" dirty="0"/>
              <a:t>matte.</a:t>
            </a:r>
            <a:endParaRPr lang="en-US" altLang="en-US" dirty="0"/>
          </a:p>
        </p:txBody>
      </p:sp>
    </p:spTree>
    <p:extLst>
      <p:ext uri="{BB962C8B-B14F-4D97-AF65-F5344CB8AC3E}">
        <p14:creationId xmlns:p14="http://schemas.microsoft.com/office/powerpoint/2010/main" val="17830414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Examples </a:t>
            </a:r>
            <a:r>
              <a:rPr lang="en-IN" altLang="en-US" dirty="0"/>
              <a:t>of </a:t>
            </a:r>
            <a:r>
              <a:rPr lang="en-IN" altLang="en-US" dirty="0" smtClean="0"/>
              <a:t>Graphs</a:t>
            </a:r>
            <a:endParaRPr lang="en-IN" altLang="en-US" dirty="0"/>
          </a:p>
        </p:txBody>
      </p:sp>
      <p:pic>
        <p:nvPicPr>
          <p:cNvPr id="6" name="Picture 5" descr="The text box has the heading, Definition. The text reads, Let G be a graph and v a vertex of G. The degree of r, denoted deg(v), equal the number of edges that are incident on v, with an edge that is a loop counted twice."/>
          <p:cNvPicPr>
            <a:picLocks noChangeAspect="1"/>
          </p:cNvPicPr>
          <p:nvPr/>
        </p:nvPicPr>
        <p:blipFill>
          <a:blip r:embed="rId3"/>
          <a:stretch>
            <a:fillRect/>
          </a:stretch>
        </p:blipFill>
        <p:spPr>
          <a:xfrm>
            <a:off x="415637" y="1676400"/>
            <a:ext cx="8312727" cy="1273391"/>
          </a:xfrm>
          <a:prstGeom prst="rect">
            <a:avLst/>
          </a:prstGeom>
        </p:spPr>
      </p:pic>
    </p:spTree>
    <p:extLst>
      <p:ext uri="{BB962C8B-B14F-4D97-AF65-F5344CB8AC3E}">
        <p14:creationId xmlns:p14="http://schemas.microsoft.com/office/powerpoint/2010/main" val="864843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The </a:t>
            </a:r>
            <a:r>
              <a:rPr lang="en-IN" altLang="en-US" dirty="0"/>
              <a:t>Language of </a:t>
            </a:r>
            <a:r>
              <a:rPr lang="en-IN" altLang="en-US" dirty="0" smtClean="0"/>
              <a:t>Graphs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4876800"/>
          </a:xfrm>
        </p:spPr>
        <p:txBody>
          <a:bodyPr/>
          <a:lstStyle/>
          <a:p>
            <a:pPr marL="0" indent="0"/>
            <a:r>
              <a:rPr lang="en-IN" dirty="0"/>
              <a:t>Imagine an organization that wants to set up teams of </a:t>
            </a:r>
            <a:r>
              <a:rPr lang="en-IN" dirty="0" smtClean="0"/>
              <a:t>three to </a:t>
            </a:r>
            <a:r>
              <a:rPr lang="en-IN" dirty="0"/>
              <a:t>work on some </a:t>
            </a:r>
            <a:r>
              <a:rPr lang="en-IN" dirty="0" smtClean="0"/>
              <a:t>projects.</a:t>
            </a:r>
          </a:p>
          <a:p>
            <a:pPr marL="0" indent="0"/>
            <a:endParaRPr lang="en-IN" dirty="0"/>
          </a:p>
          <a:p>
            <a:pPr marL="0" indent="0"/>
            <a:r>
              <a:rPr lang="en-IN" dirty="0" smtClean="0"/>
              <a:t>In </a:t>
            </a:r>
            <a:r>
              <a:rPr lang="en-IN" dirty="0"/>
              <a:t>order to maximize the </a:t>
            </a:r>
            <a:r>
              <a:rPr lang="en-IN" dirty="0" smtClean="0"/>
              <a:t>number of </a:t>
            </a:r>
            <a:r>
              <a:rPr lang="en-IN" dirty="0"/>
              <a:t>people on each team who had previous </a:t>
            </a:r>
            <a:r>
              <a:rPr lang="en-IN" dirty="0" smtClean="0"/>
              <a:t>experience working </a:t>
            </a:r>
            <a:r>
              <a:rPr lang="en-IN" dirty="0"/>
              <a:t>together successfully, the director asked </a:t>
            </a:r>
            <a:r>
              <a:rPr lang="en-IN" dirty="0" smtClean="0"/>
              <a:t>the members </a:t>
            </a:r>
            <a:r>
              <a:rPr lang="en-IN" dirty="0"/>
              <a:t>to provide names of </a:t>
            </a:r>
            <a:r>
              <a:rPr lang="en-IN" dirty="0" smtClean="0"/>
              <a:t>their previous </a:t>
            </a:r>
            <a:r>
              <a:rPr lang="en-IN" dirty="0"/>
              <a:t>partners</a:t>
            </a:r>
            <a:r>
              <a:rPr lang="en-IN" dirty="0" smtClean="0"/>
              <a:t>.</a:t>
            </a:r>
            <a:endParaRPr lang="en-US" altLang="en-US" dirty="0"/>
          </a:p>
        </p:txBody>
      </p:sp>
    </p:spTree>
    <p:extLst>
      <p:ext uri="{BB962C8B-B14F-4D97-AF65-F5344CB8AC3E}">
        <p14:creationId xmlns:p14="http://schemas.microsoft.com/office/powerpoint/2010/main" val="33984170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800" dirty="0"/>
              <a:t>Example </a:t>
            </a:r>
            <a:r>
              <a:rPr lang="en-IN" altLang="en-US" sz="3800" dirty="0" smtClean="0"/>
              <a:t>1.4.8 </a:t>
            </a:r>
            <a:r>
              <a:rPr lang="en-US" altLang="en-US" sz="3800" dirty="0"/>
              <a:t>– </a:t>
            </a:r>
            <a:r>
              <a:rPr lang="en-US" altLang="en-US" sz="3800" i="1" dirty="0" smtClean="0"/>
              <a:t>Degree </a:t>
            </a:r>
            <a:r>
              <a:rPr lang="en-US" altLang="en-US" sz="3800" i="1" dirty="0"/>
              <a:t>of a </a:t>
            </a:r>
            <a:r>
              <a:rPr lang="en-US" altLang="en-US" sz="3800" i="1" dirty="0" smtClean="0"/>
              <a:t>Vertex</a:t>
            </a:r>
            <a:endParaRPr lang="en-IN" altLang="en-US" sz="3800" dirty="0"/>
          </a:p>
        </p:txBody>
      </p:sp>
      <p:sp>
        <p:nvSpPr>
          <p:cNvPr id="3" name="Content Placeholder 2"/>
          <p:cNvSpPr>
            <a:spLocks noGrp="1"/>
          </p:cNvSpPr>
          <p:nvPr>
            <p:ph sz="quarter" idx="13"/>
          </p:nvPr>
        </p:nvSpPr>
        <p:spPr>
          <a:xfrm>
            <a:off x="457200" y="1447800"/>
            <a:ext cx="8226425" cy="990600"/>
          </a:xfrm>
        </p:spPr>
        <p:txBody>
          <a:bodyPr/>
          <a:lstStyle/>
          <a:p>
            <a:pPr marL="0" indent="0"/>
            <a:r>
              <a:rPr lang="en-IN" dirty="0"/>
              <a:t>Find the degree of each vertex of the graph </a:t>
            </a:r>
            <a:r>
              <a:rPr lang="en-IN" i="1" dirty="0"/>
              <a:t>G</a:t>
            </a:r>
            <a:r>
              <a:rPr lang="en-IN" dirty="0"/>
              <a:t> </a:t>
            </a:r>
            <a:r>
              <a:rPr lang="en-IN" dirty="0" smtClean="0"/>
              <a:t>shown below.</a:t>
            </a:r>
            <a:endParaRPr lang="en-US" altLang="en-US" dirty="0"/>
          </a:p>
        </p:txBody>
      </p:sp>
      <p:pic>
        <p:nvPicPr>
          <p:cNvPr id="4" name="Picture 3" descr="A graph has 3 vertices v_1, v_2, and v_3. The edges e_1 and e_2 connect the vertices v_2 and v_3. The edge e_3 connects the vertex v_3 to itself. The vertex v_1 is not connected to any vertex."/>
          <p:cNvPicPr>
            <a:picLocks noChangeAspect="1"/>
          </p:cNvPicPr>
          <p:nvPr/>
        </p:nvPicPr>
        <p:blipFill>
          <a:blip r:embed="rId3"/>
          <a:stretch>
            <a:fillRect/>
          </a:stretch>
        </p:blipFill>
        <p:spPr>
          <a:xfrm>
            <a:off x="2895600" y="2277690"/>
            <a:ext cx="3264680" cy="2903910"/>
          </a:xfrm>
          <a:prstGeom prst="rect">
            <a:avLst/>
          </a:prstGeom>
        </p:spPr>
      </p:pic>
    </p:spTree>
    <p:extLst>
      <p:ext uri="{BB962C8B-B14F-4D97-AF65-F5344CB8AC3E}">
        <p14:creationId xmlns:p14="http://schemas.microsoft.com/office/powerpoint/2010/main" val="29810536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1.4.8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4876800"/>
          </a:xfrm>
        </p:spPr>
        <p:txBody>
          <a:bodyPr/>
          <a:lstStyle/>
          <a:p>
            <a:pPr marL="0" indent="0"/>
            <a:r>
              <a:rPr lang="en-IN" dirty="0" err="1" smtClean="0"/>
              <a:t>deg</a:t>
            </a:r>
            <a:r>
              <a:rPr lang="en-IN" dirty="0" smtClean="0"/>
              <a:t>(</a:t>
            </a:r>
            <a:r>
              <a:rPr lang="en-US" i="1" dirty="0" smtClean="0"/>
              <a:t>v</a:t>
            </a:r>
            <a:r>
              <a:rPr lang="en-IN" baseline="-25000" dirty="0" smtClean="0"/>
              <a:t>1</a:t>
            </a:r>
            <a:r>
              <a:rPr lang="en-IN" dirty="0"/>
              <a:t>) </a:t>
            </a:r>
            <a:r>
              <a:rPr lang="en-IN" dirty="0" smtClean="0"/>
              <a:t>= </a:t>
            </a:r>
            <a:r>
              <a:rPr lang="en-IN" dirty="0"/>
              <a:t>0 since no edge is incident on </a:t>
            </a:r>
            <a:r>
              <a:rPr lang="en-US" i="1" dirty="0" smtClean="0"/>
              <a:t>v</a:t>
            </a:r>
            <a:r>
              <a:rPr lang="en-IN" baseline="-25000" dirty="0" smtClean="0"/>
              <a:t>1</a:t>
            </a:r>
            <a:r>
              <a:rPr lang="en-IN" dirty="0" smtClean="0"/>
              <a:t> (</a:t>
            </a:r>
            <a:r>
              <a:rPr lang="en-US" i="1" dirty="0" smtClean="0"/>
              <a:t>v</a:t>
            </a:r>
            <a:r>
              <a:rPr lang="en-IN" baseline="-25000" dirty="0" smtClean="0"/>
              <a:t>1</a:t>
            </a:r>
            <a:r>
              <a:rPr lang="en-IN" dirty="0" smtClean="0"/>
              <a:t> </a:t>
            </a:r>
            <a:r>
              <a:rPr lang="en-IN" dirty="0"/>
              <a:t>is isolated</a:t>
            </a:r>
            <a:r>
              <a:rPr lang="en-IN" dirty="0" smtClean="0"/>
              <a:t>).</a:t>
            </a:r>
          </a:p>
          <a:p>
            <a:pPr marL="0" indent="0"/>
            <a:endParaRPr lang="en-IN" dirty="0" smtClean="0"/>
          </a:p>
          <a:p>
            <a:pPr marL="0" indent="0"/>
            <a:r>
              <a:rPr lang="en-IN" dirty="0" err="1" smtClean="0"/>
              <a:t>deg</a:t>
            </a:r>
            <a:r>
              <a:rPr lang="en-IN" dirty="0" smtClean="0"/>
              <a:t>(</a:t>
            </a:r>
            <a:r>
              <a:rPr lang="en-US" i="1" dirty="0" smtClean="0"/>
              <a:t>v</a:t>
            </a:r>
            <a:r>
              <a:rPr lang="en-IN" baseline="-25000" dirty="0" smtClean="0"/>
              <a:t>2</a:t>
            </a:r>
            <a:r>
              <a:rPr lang="en-IN" dirty="0" smtClean="0"/>
              <a:t>) </a:t>
            </a:r>
            <a:r>
              <a:rPr lang="en-IN" dirty="0"/>
              <a:t>=</a:t>
            </a:r>
            <a:r>
              <a:rPr lang="en-IN" dirty="0" smtClean="0"/>
              <a:t> </a:t>
            </a:r>
            <a:r>
              <a:rPr lang="en-IN" dirty="0"/>
              <a:t>2 since both </a:t>
            </a:r>
            <a:r>
              <a:rPr lang="en-IN" i="1" dirty="0"/>
              <a:t>e</a:t>
            </a:r>
            <a:r>
              <a:rPr lang="en-IN" baseline="-25000" dirty="0"/>
              <a:t>1</a:t>
            </a:r>
            <a:r>
              <a:rPr lang="en-IN" dirty="0"/>
              <a:t> and </a:t>
            </a:r>
            <a:r>
              <a:rPr lang="en-IN" i="1" dirty="0"/>
              <a:t>e</a:t>
            </a:r>
            <a:r>
              <a:rPr lang="en-IN" baseline="-25000" dirty="0"/>
              <a:t>2</a:t>
            </a:r>
            <a:r>
              <a:rPr lang="en-IN" dirty="0"/>
              <a:t> are incident on </a:t>
            </a:r>
            <a:r>
              <a:rPr lang="en-US" i="1" dirty="0" smtClean="0"/>
              <a:t>v</a:t>
            </a:r>
            <a:r>
              <a:rPr lang="en-IN" baseline="-25000" dirty="0" smtClean="0"/>
              <a:t>2</a:t>
            </a:r>
            <a:r>
              <a:rPr lang="en-IN" dirty="0" smtClean="0"/>
              <a:t>.</a:t>
            </a:r>
          </a:p>
          <a:p>
            <a:pPr marL="0" indent="0"/>
            <a:endParaRPr lang="en-IN" dirty="0" smtClean="0"/>
          </a:p>
          <a:p>
            <a:pPr marL="1320800" indent="-1320800"/>
            <a:r>
              <a:rPr lang="en-IN" altLang="en-US" dirty="0" err="1" smtClean="0"/>
              <a:t>deg</a:t>
            </a:r>
            <a:r>
              <a:rPr lang="en-IN" altLang="en-US" dirty="0" smtClean="0"/>
              <a:t>(</a:t>
            </a:r>
            <a:r>
              <a:rPr lang="en-US" i="1" dirty="0" smtClean="0"/>
              <a:t>v</a:t>
            </a:r>
            <a:r>
              <a:rPr lang="en-IN" baseline="-25000" dirty="0" smtClean="0"/>
              <a:t>3</a:t>
            </a:r>
            <a:r>
              <a:rPr lang="en-IN" altLang="en-US" dirty="0" smtClean="0"/>
              <a:t>) = </a:t>
            </a:r>
            <a:r>
              <a:rPr lang="en-IN" altLang="en-US" dirty="0"/>
              <a:t>4 since </a:t>
            </a:r>
            <a:r>
              <a:rPr lang="en-IN" i="1" dirty="0"/>
              <a:t>e</a:t>
            </a:r>
            <a:r>
              <a:rPr lang="en-IN" baseline="-25000" dirty="0"/>
              <a:t>1</a:t>
            </a:r>
            <a:r>
              <a:rPr lang="en-IN" altLang="en-US" dirty="0" smtClean="0"/>
              <a:t> </a:t>
            </a:r>
            <a:r>
              <a:rPr lang="en-IN" altLang="en-US" dirty="0"/>
              <a:t>and </a:t>
            </a:r>
            <a:r>
              <a:rPr lang="en-IN" i="1" dirty="0"/>
              <a:t>e</a:t>
            </a:r>
            <a:r>
              <a:rPr lang="en-IN" baseline="-25000" dirty="0"/>
              <a:t>2</a:t>
            </a:r>
            <a:r>
              <a:rPr lang="en-IN" altLang="en-US" dirty="0" smtClean="0"/>
              <a:t> </a:t>
            </a:r>
            <a:r>
              <a:rPr lang="en-IN" altLang="en-US" dirty="0"/>
              <a:t>are incident on </a:t>
            </a:r>
            <a:r>
              <a:rPr lang="en-US" i="1" dirty="0" smtClean="0"/>
              <a:t>v</a:t>
            </a:r>
            <a:r>
              <a:rPr lang="en-IN" baseline="-25000" dirty="0" smtClean="0"/>
              <a:t>3</a:t>
            </a:r>
            <a:r>
              <a:rPr lang="en-IN" altLang="en-US" dirty="0" smtClean="0"/>
              <a:t> </a:t>
            </a:r>
            <a:r>
              <a:rPr lang="en-IN" altLang="en-US" dirty="0"/>
              <a:t>and the </a:t>
            </a:r>
            <a:r>
              <a:rPr lang="en-IN" altLang="en-US" dirty="0" smtClean="0"/>
              <a:t>loop </a:t>
            </a:r>
            <a:r>
              <a:rPr lang="en-IN" altLang="en-US" i="1" dirty="0" smtClean="0"/>
              <a:t>e</a:t>
            </a:r>
            <a:r>
              <a:rPr lang="en-IN" altLang="en-US" baseline="-25000" dirty="0" smtClean="0"/>
              <a:t>3</a:t>
            </a:r>
            <a:r>
              <a:rPr lang="en-IN" altLang="en-US" dirty="0" smtClean="0"/>
              <a:t> </a:t>
            </a:r>
            <a:r>
              <a:rPr lang="en-IN" altLang="en-US" dirty="0"/>
              <a:t>is also </a:t>
            </a:r>
            <a:r>
              <a:rPr lang="en-IN" altLang="en-US" dirty="0" smtClean="0"/>
              <a:t>incident on </a:t>
            </a:r>
            <a:r>
              <a:rPr lang="en-US" i="1" dirty="0" smtClean="0"/>
              <a:t>v</a:t>
            </a:r>
            <a:r>
              <a:rPr lang="en-IN" baseline="-25000" dirty="0" smtClean="0"/>
              <a:t>3</a:t>
            </a:r>
            <a:r>
              <a:rPr lang="en-IN" altLang="en-US" dirty="0" smtClean="0"/>
              <a:t> </a:t>
            </a:r>
            <a:r>
              <a:rPr lang="en-IN" altLang="en-US" dirty="0"/>
              <a:t>(and contributes 2 to the degree </a:t>
            </a:r>
            <a:r>
              <a:rPr lang="en-IN" altLang="en-US" dirty="0" smtClean="0"/>
              <a:t>of </a:t>
            </a:r>
            <a:r>
              <a:rPr lang="en-US" i="1" dirty="0" smtClean="0"/>
              <a:t>v</a:t>
            </a:r>
            <a:r>
              <a:rPr lang="en-IN" baseline="-25000" dirty="0" smtClean="0"/>
              <a:t>3</a:t>
            </a:r>
            <a:r>
              <a:rPr lang="en-IN" altLang="en-US" dirty="0" smtClean="0"/>
              <a:t>).</a:t>
            </a:r>
            <a:endParaRPr lang="en-US" altLang="en-US" dirty="0"/>
          </a:p>
        </p:txBody>
      </p:sp>
    </p:spTree>
    <p:extLst>
      <p:ext uri="{BB962C8B-B14F-4D97-AF65-F5344CB8AC3E}">
        <p14:creationId xmlns:p14="http://schemas.microsoft.com/office/powerpoint/2010/main" val="23687506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000" dirty="0"/>
              <a:t>Example </a:t>
            </a:r>
            <a:r>
              <a:rPr lang="en-IN" altLang="en-US" sz="3000" dirty="0" smtClean="0"/>
              <a:t>1.4.9 </a:t>
            </a:r>
            <a:r>
              <a:rPr lang="en-US" altLang="en-US" sz="3000" dirty="0"/>
              <a:t>– </a:t>
            </a:r>
            <a:r>
              <a:rPr lang="en-IN" altLang="en-US" sz="3000" i="1" dirty="0" smtClean="0"/>
              <a:t>Using </a:t>
            </a:r>
            <a:r>
              <a:rPr lang="en-IN" altLang="en-US" sz="3000" i="1" dirty="0"/>
              <a:t>a Graph to </a:t>
            </a:r>
            <a:r>
              <a:rPr lang="en-IN" altLang="en-US" sz="3000" i="1" dirty="0" err="1"/>
              <a:t>Color</a:t>
            </a:r>
            <a:r>
              <a:rPr lang="en-IN" altLang="en-US" sz="3000" i="1" dirty="0"/>
              <a:t> a </a:t>
            </a:r>
            <a:r>
              <a:rPr lang="en-IN" altLang="en-US" sz="3000" i="1" dirty="0" smtClean="0"/>
              <a:t>Map</a:t>
            </a:r>
            <a:endParaRPr lang="en-IN" altLang="en-US" sz="3000" dirty="0"/>
          </a:p>
        </p:txBody>
      </p:sp>
      <p:sp>
        <p:nvSpPr>
          <p:cNvPr id="3" name="Content Placeholder 2"/>
          <p:cNvSpPr>
            <a:spLocks noGrp="1"/>
          </p:cNvSpPr>
          <p:nvPr>
            <p:ph sz="quarter" idx="13"/>
          </p:nvPr>
        </p:nvSpPr>
        <p:spPr>
          <a:xfrm>
            <a:off x="457200" y="1447800"/>
            <a:ext cx="8226425" cy="1371600"/>
          </a:xfrm>
        </p:spPr>
        <p:txBody>
          <a:bodyPr/>
          <a:lstStyle/>
          <a:p>
            <a:pPr marL="0" indent="0"/>
            <a:r>
              <a:rPr lang="en-IN" dirty="0"/>
              <a:t>Imagine that the diagram shown below is a map </a:t>
            </a:r>
            <a:r>
              <a:rPr lang="en-IN" dirty="0" smtClean="0"/>
              <a:t>with countries </a:t>
            </a:r>
            <a:r>
              <a:rPr lang="en-IN" dirty="0"/>
              <a:t>labeled </a:t>
            </a:r>
            <a:r>
              <a:rPr lang="en-IN" i="1" dirty="0" smtClean="0"/>
              <a:t>A</a:t>
            </a:r>
            <a:r>
              <a:rPr lang="en-IN" dirty="0" smtClean="0"/>
              <a:t>–</a:t>
            </a:r>
            <a:r>
              <a:rPr lang="en-IN" i="1" dirty="0" smtClean="0"/>
              <a:t>J</a:t>
            </a:r>
            <a:r>
              <a:rPr lang="en-IN" dirty="0"/>
              <a:t>. Show that </a:t>
            </a:r>
            <a:r>
              <a:rPr lang="en-IN" dirty="0" smtClean="0"/>
              <a:t>you can </a:t>
            </a:r>
            <a:r>
              <a:rPr lang="en-IN" dirty="0"/>
              <a:t>color the map </a:t>
            </a:r>
            <a:r>
              <a:rPr lang="en-IN" dirty="0" smtClean="0"/>
              <a:t>so that </a:t>
            </a:r>
            <a:r>
              <a:rPr lang="en-IN" dirty="0"/>
              <a:t>no two adjacent countries have the same color.</a:t>
            </a:r>
            <a:endParaRPr lang="en-US" altLang="en-US" dirty="0"/>
          </a:p>
        </p:txBody>
      </p:sp>
      <p:pic>
        <p:nvPicPr>
          <p:cNvPr id="5" name="Picture 4" descr="A map with countries labeled A to J is shown. A is adjacent to J and B &#10;J is adjacent to I, H, and B. &#10;B is adjacent to J, H, and C.  &#10;H is adjacent to I, G, J, C, and B.  &#10;G is adjacent to H, C, E, and F. &#10;F is adjacent to G and E.  &#10;E is adjacent to F, G, C, and D.&#10;D is adjacent to C and E. &#10;C is adjacent to B, H, G, E, and D."/>
          <p:cNvPicPr>
            <a:picLocks noChangeAspect="1"/>
          </p:cNvPicPr>
          <p:nvPr/>
        </p:nvPicPr>
        <p:blipFill>
          <a:blip r:embed="rId3"/>
          <a:stretch>
            <a:fillRect/>
          </a:stretch>
        </p:blipFill>
        <p:spPr>
          <a:xfrm>
            <a:off x="2667000" y="2895600"/>
            <a:ext cx="3643656" cy="2201544"/>
          </a:xfrm>
          <a:prstGeom prst="rect">
            <a:avLst/>
          </a:prstGeom>
        </p:spPr>
      </p:pic>
    </p:spTree>
    <p:extLst>
      <p:ext uri="{BB962C8B-B14F-4D97-AF65-F5344CB8AC3E}">
        <p14:creationId xmlns:p14="http://schemas.microsoft.com/office/powerpoint/2010/main" val="15052091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1.4.9 </a:t>
            </a:r>
            <a:r>
              <a:rPr lang="en-US" altLang="en-US" dirty="0"/>
              <a:t>– </a:t>
            </a:r>
            <a:r>
              <a:rPr lang="en-US" altLang="en-US" i="1" dirty="0"/>
              <a:t>Solution</a:t>
            </a:r>
            <a:endParaRPr lang="en-IN" altLang="en-US" dirty="0"/>
          </a:p>
        </p:txBody>
      </p:sp>
      <p:sp>
        <p:nvSpPr>
          <p:cNvPr id="3" name="Content Placeholder 2"/>
          <p:cNvSpPr>
            <a:spLocks noGrp="1"/>
          </p:cNvSpPr>
          <p:nvPr>
            <p:ph sz="quarter" idx="13"/>
          </p:nvPr>
        </p:nvSpPr>
        <p:spPr>
          <a:xfrm>
            <a:off x="457200" y="1447800"/>
            <a:ext cx="8226425" cy="2286000"/>
          </a:xfrm>
        </p:spPr>
        <p:txBody>
          <a:bodyPr/>
          <a:lstStyle/>
          <a:p>
            <a:pPr marL="0" indent="0"/>
            <a:r>
              <a:rPr lang="en-IN" dirty="0"/>
              <a:t>Notice that </a:t>
            </a:r>
            <a:r>
              <a:rPr lang="en-IN" dirty="0" err="1"/>
              <a:t>coloring</a:t>
            </a:r>
            <a:r>
              <a:rPr lang="en-IN" dirty="0"/>
              <a:t> the map does not depend on the sizes or shapes of the countries, but only on which countries are adjacent to </a:t>
            </a:r>
            <a:r>
              <a:rPr lang="en-IN" dirty="0" smtClean="0"/>
              <a:t>which</a:t>
            </a:r>
            <a:r>
              <a:rPr lang="en-IN" dirty="0"/>
              <a:t>. So, to figure out a </a:t>
            </a:r>
            <a:r>
              <a:rPr lang="en-IN" dirty="0" err="1"/>
              <a:t>coloring</a:t>
            </a:r>
            <a:r>
              <a:rPr lang="en-IN" dirty="0"/>
              <a:t>, you can draw a graph, as shown below</a:t>
            </a:r>
            <a:r>
              <a:rPr lang="en-IN" dirty="0" smtClean="0"/>
              <a:t>, </a:t>
            </a:r>
            <a:r>
              <a:rPr lang="en-IN" dirty="0"/>
              <a:t>where vertices represent countries and where edges are drawn between pairs of vertices that represent adjacent countries. </a:t>
            </a:r>
            <a:endParaRPr lang="en-US" altLang="en-US" dirty="0"/>
          </a:p>
        </p:txBody>
      </p:sp>
      <p:pic>
        <p:nvPicPr>
          <p:cNvPr id="6" name="Picture 5" descr="There are 10 vertices with labels A, B, C, D, E, F, G, H, I, and J. The vertex A is connected to the vertices J and B. Vertex B is connected to the vertices J, H, and C. Vertex J is connected to the vertices I and H. Vertex H is connected to the vertices G and C. Vertex G is connected to the vertices C, E, and F. Vertex F is connected to the vertex E. Vertex E is connected to the vertices C and D. Vertex C is connected to the vertex D."/>
          <p:cNvPicPr>
            <a:picLocks noChangeAspect="1"/>
          </p:cNvPicPr>
          <p:nvPr/>
        </p:nvPicPr>
        <p:blipFill>
          <a:blip r:embed="rId3"/>
          <a:stretch>
            <a:fillRect/>
          </a:stretch>
        </p:blipFill>
        <p:spPr>
          <a:xfrm>
            <a:off x="2885230" y="3787042"/>
            <a:ext cx="3169195" cy="1927958"/>
          </a:xfrm>
          <a:prstGeom prst="rect">
            <a:avLst/>
          </a:prstGeom>
        </p:spPr>
      </p:pic>
    </p:spTree>
    <p:extLst>
      <p:ext uri="{BB962C8B-B14F-4D97-AF65-F5344CB8AC3E}">
        <p14:creationId xmlns:p14="http://schemas.microsoft.com/office/powerpoint/2010/main" val="38088697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1.4.9 </a:t>
            </a:r>
            <a:r>
              <a:rPr lang="en-US" altLang="en-US" dirty="0"/>
              <a:t>– </a:t>
            </a:r>
            <a:r>
              <a:rPr lang="en-US" altLang="en-US" i="1" dirty="0"/>
              <a:t>Solution</a:t>
            </a:r>
            <a:endParaRPr lang="en-IN" altLang="en-US" dirty="0"/>
          </a:p>
        </p:txBody>
      </p:sp>
      <p:sp>
        <p:nvSpPr>
          <p:cNvPr id="5"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3124200"/>
          </a:xfrm>
        </p:spPr>
        <p:txBody>
          <a:bodyPr/>
          <a:lstStyle/>
          <a:p>
            <a:pPr marL="0" indent="0"/>
            <a:r>
              <a:rPr lang="en-IN" dirty="0" err="1" smtClean="0"/>
              <a:t>Coloring</a:t>
            </a:r>
            <a:r>
              <a:rPr lang="en-IN" dirty="0" smtClean="0"/>
              <a:t> </a:t>
            </a:r>
            <a:r>
              <a:rPr lang="en-IN" dirty="0"/>
              <a:t>the vertices of the graph will translate to </a:t>
            </a:r>
            <a:r>
              <a:rPr lang="en-IN" dirty="0" err="1"/>
              <a:t>coloring</a:t>
            </a:r>
            <a:r>
              <a:rPr lang="en-IN" dirty="0"/>
              <a:t> the countries on the map</a:t>
            </a:r>
            <a:r>
              <a:rPr lang="en-IN" dirty="0" smtClean="0"/>
              <a:t>.</a:t>
            </a:r>
          </a:p>
          <a:p>
            <a:pPr marL="0" indent="0"/>
            <a:endParaRPr lang="en-US" altLang="en-US" dirty="0"/>
          </a:p>
          <a:p>
            <a:pPr marL="0" indent="0"/>
            <a:r>
              <a:rPr lang="en-IN" dirty="0"/>
              <a:t>As you assign </a:t>
            </a:r>
            <a:r>
              <a:rPr lang="en-IN" dirty="0" err="1"/>
              <a:t>colors</a:t>
            </a:r>
            <a:r>
              <a:rPr lang="en-IN" dirty="0"/>
              <a:t> to vertices, a relatively efficient strategy is, at each stage, to focus on an </a:t>
            </a:r>
            <a:r>
              <a:rPr lang="en-IN" dirty="0" err="1"/>
              <a:t>uncolored</a:t>
            </a:r>
            <a:r>
              <a:rPr lang="en-IN" dirty="0"/>
              <a:t> vertex that has maximum degree, in other words that is connected to a maximum number of other </a:t>
            </a:r>
            <a:r>
              <a:rPr lang="en-IN" dirty="0" err="1"/>
              <a:t>uncolored</a:t>
            </a:r>
            <a:r>
              <a:rPr lang="en-IN" dirty="0"/>
              <a:t> vertices.</a:t>
            </a:r>
          </a:p>
          <a:p>
            <a:pPr marL="0" indent="0"/>
            <a:endParaRPr lang="en-US" altLang="en-US" dirty="0"/>
          </a:p>
          <a:p>
            <a:pPr marL="0" indent="0"/>
            <a:endParaRPr lang="en-US" altLang="en-US" dirty="0"/>
          </a:p>
        </p:txBody>
      </p:sp>
    </p:spTree>
    <p:extLst>
      <p:ext uri="{BB962C8B-B14F-4D97-AF65-F5344CB8AC3E}">
        <p14:creationId xmlns:p14="http://schemas.microsoft.com/office/powerpoint/2010/main" val="21545246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1.4.9 </a:t>
            </a:r>
            <a:r>
              <a:rPr lang="en-US" altLang="en-US" dirty="0"/>
              <a:t>– </a:t>
            </a:r>
            <a:r>
              <a:rPr lang="en-US" altLang="en-US" i="1" dirty="0"/>
              <a:t>Solution</a:t>
            </a:r>
            <a:endParaRPr lang="en-IN" altLang="en-US" dirty="0"/>
          </a:p>
        </p:txBody>
      </p:sp>
      <p:sp>
        <p:nvSpPr>
          <p:cNvPr id="9"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1371600"/>
          </a:xfrm>
        </p:spPr>
        <p:txBody>
          <a:bodyPr/>
          <a:lstStyle/>
          <a:p>
            <a:pPr marL="0" indent="0"/>
            <a:r>
              <a:rPr lang="en-IN" altLang="en-US" dirty="0" smtClean="0"/>
              <a:t>If </a:t>
            </a:r>
            <a:r>
              <a:rPr lang="en-IN" altLang="en-US" dirty="0"/>
              <a:t>there is more than one such vertex, it does not matter which you choose because there are often several acceptable </a:t>
            </a:r>
            <a:r>
              <a:rPr lang="en-IN" altLang="en-US" dirty="0" err="1"/>
              <a:t>colorings</a:t>
            </a:r>
            <a:r>
              <a:rPr lang="en-IN" altLang="en-US" dirty="0"/>
              <a:t> for a given graph</a:t>
            </a:r>
            <a:r>
              <a:rPr lang="en-IN" altLang="en-US" dirty="0" smtClean="0"/>
              <a:t>.</a:t>
            </a:r>
            <a:endParaRPr lang="en-IN" altLang="en-US" dirty="0"/>
          </a:p>
        </p:txBody>
      </p:sp>
      <p:pic>
        <p:nvPicPr>
          <p:cNvPr id="6" name="Picture 5" descr="There are 10 vertices with labels A, B, C, D, E, F, G, H, I, and J. The vertex A is connected to the vertices J and B. Vertex B is connected to the vertices J, H, and C. Vertex J is connected to the vertices I and H. Vertex H is connected to the vertices G and C. Vertex G is connected to the vertices C, E, and F. Vertex F is connected to the vertex E. Vertex E is connected to the vertices C and D. Vertex C is connected to the vertex D."/>
          <p:cNvPicPr>
            <a:picLocks noChangeAspect="1"/>
          </p:cNvPicPr>
          <p:nvPr/>
        </p:nvPicPr>
        <p:blipFill>
          <a:blip r:embed="rId3"/>
          <a:stretch>
            <a:fillRect/>
          </a:stretch>
        </p:blipFill>
        <p:spPr>
          <a:xfrm>
            <a:off x="2590800" y="2918791"/>
            <a:ext cx="3169195" cy="1927958"/>
          </a:xfrm>
          <a:prstGeom prst="rect">
            <a:avLst/>
          </a:prstGeom>
        </p:spPr>
      </p:pic>
    </p:spTree>
    <p:extLst>
      <p:ext uri="{BB962C8B-B14F-4D97-AF65-F5344CB8AC3E}">
        <p14:creationId xmlns:p14="http://schemas.microsoft.com/office/powerpoint/2010/main" val="41799566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1.4.9 </a:t>
            </a:r>
            <a:r>
              <a:rPr lang="en-US" altLang="en-US" dirty="0"/>
              <a:t>– </a:t>
            </a:r>
            <a:r>
              <a:rPr lang="en-US" altLang="en-US" i="1" dirty="0"/>
              <a:t>Solution</a:t>
            </a:r>
            <a:endParaRPr lang="en-IN" altLang="en-US" dirty="0"/>
          </a:p>
        </p:txBody>
      </p:sp>
      <p:sp>
        <p:nvSpPr>
          <p:cNvPr id="9"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3" name="Content Placeholder 2"/>
          <p:cNvSpPr>
            <a:spLocks noGrp="1"/>
          </p:cNvSpPr>
          <p:nvPr>
            <p:ph sz="quarter" idx="13"/>
          </p:nvPr>
        </p:nvSpPr>
        <p:spPr>
          <a:xfrm>
            <a:off x="457200" y="1447800"/>
            <a:ext cx="8226425" cy="3048000"/>
          </a:xfrm>
        </p:spPr>
        <p:txBody>
          <a:bodyPr/>
          <a:lstStyle/>
          <a:p>
            <a:pPr marL="0" indent="0"/>
            <a:r>
              <a:rPr lang="en-IN" dirty="0"/>
              <a:t>For this graph, both </a:t>
            </a:r>
            <a:r>
              <a:rPr lang="en-IN" i="1" dirty="0"/>
              <a:t>C</a:t>
            </a:r>
            <a:r>
              <a:rPr lang="en-IN" dirty="0"/>
              <a:t> and </a:t>
            </a:r>
            <a:r>
              <a:rPr lang="en-IN" i="1" dirty="0"/>
              <a:t>H</a:t>
            </a:r>
            <a:r>
              <a:rPr lang="en-IN" dirty="0"/>
              <a:t> have maximum degree so you can choose one, say, </a:t>
            </a:r>
            <a:r>
              <a:rPr lang="en-IN" i="1" dirty="0"/>
              <a:t>C</a:t>
            </a:r>
            <a:r>
              <a:rPr lang="en-IN" dirty="0"/>
              <a:t>, and color it, say, blue. </a:t>
            </a:r>
            <a:endParaRPr lang="en-IN" dirty="0" smtClean="0"/>
          </a:p>
          <a:p>
            <a:pPr marL="0" indent="0"/>
            <a:endParaRPr lang="en-IN" dirty="0"/>
          </a:p>
          <a:p>
            <a:pPr marL="0" indent="0"/>
            <a:r>
              <a:rPr lang="en-IN" dirty="0" smtClean="0"/>
              <a:t>Now </a:t>
            </a:r>
            <a:r>
              <a:rPr lang="en-IN" dirty="0"/>
              <a:t>since </a:t>
            </a:r>
            <a:r>
              <a:rPr lang="en-IN" i="1" dirty="0"/>
              <a:t>A</a:t>
            </a:r>
            <a:r>
              <a:rPr lang="en-IN" dirty="0"/>
              <a:t>, </a:t>
            </a:r>
            <a:r>
              <a:rPr lang="en-IN" i="1" dirty="0"/>
              <a:t>F</a:t>
            </a:r>
            <a:r>
              <a:rPr lang="en-IN" dirty="0"/>
              <a:t>, </a:t>
            </a:r>
            <a:r>
              <a:rPr lang="en-IN" i="1" dirty="0"/>
              <a:t>I</a:t>
            </a:r>
            <a:r>
              <a:rPr lang="en-IN" dirty="0"/>
              <a:t>, and </a:t>
            </a:r>
            <a:r>
              <a:rPr lang="en-IN" i="1" dirty="0"/>
              <a:t>J</a:t>
            </a:r>
            <a:r>
              <a:rPr lang="en-IN" dirty="0"/>
              <a:t> are not connected to </a:t>
            </a:r>
            <a:r>
              <a:rPr lang="en-IN" i="1" dirty="0"/>
              <a:t>C</a:t>
            </a:r>
            <a:r>
              <a:rPr lang="en-IN" dirty="0"/>
              <a:t>, some of them may also be </a:t>
            </a:r>
            <a:r>
              <a:rPr lang="en-IN" dirty="0" err="1"/>
              <a:t>colored</a:t>
            </a:r>
            <a:r>
              <a:rPr lang="en-IN" dirty="0"/>
              <a:t> blue, and, because </a:t>
            </a:r>
            <a:r>
              <a:rPr lang="en-IN" i="1" dirty="0"/>
              <a:t>J</a:t>
            </a:r>
            <a:r>
              <a:rPr lang="en-IN" dirty="0"/>
              <a:t> is connected to a maximum number of others, you could start by </a:t>
            </a:r>
            <a:r>
              <a:rPr lang="en-IN" dirty="0" err="1"/>
              <a:t>coloring</a:t>
            </a:r>
            <a:r>
              <a:rPr lang="en-IN" dirty="0"/>
              <a:t> it blue.</a:t>
            </a:r>
            <a:endParaRPr lang="en-IN" altLang="en-US" dirty="0"/>
          </a:p>
        </p:txBody>
      </p:sp>
    </p:spTree>
    <p:extLst>
      <p:ext uri="{BB962C8B-B14F-4D97-AF65-F5344CB8AC3E}">
        <p14:creationId xmlns:p14="http://schemas.microsoft.com/office/powerpoint/2010/main" val="16414380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1.4.9 </a:t>
            </a:r>
            <a:r>
              <a:rPr lang="en-US" altLang="en-US" dirty="0"/>
              <a:t>– </a:t>
            </a:r>
            <a:r>
              <a:rPr lang="en-US" altLang="en-US" i="1" dirty="0"/>
              <a:t>Solution</a:t>
            </a:r>
            <a:endParaRPr lang="en-IN" altLang="en-US" dirty="0"/>
          </a:p>
        </p:txBody>
      </p:sp>
      <p:sp>
        <p:nvSpPr>
          <p:cNvPr id="9"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10" name="Content Placeholder 2"/>
          <p:cNvSpPr>
            <a:spLocks noGrp="1"/>
          </p:cNvSpPr>
          <p:nvPr>
            <p:ph sz="quarter" idx="13"/>
          </p:nvPr>
        </p:nvSpPr>
        <p:spPr>
          <a:xfrm>
            <a:off x="457200" y="1444752"/>
            <a:ext cx="8458200" cy="3127248"/>
          </a:xfrm>
        </p:spPr>
        <p:txBody>
          <a:bodyPr/>
          <a:lstStyle/>
          <a:p>
            <a:pPr marL="0" indent="0"/>
            <a:r>
              <a:rPr lang="en-IN" altLang="en-US" dirty="0" smtClean="0"/>
              <a:t>Then </a:t>
            </a:r>
            <a:r>
              <a:rPr lang="en-IN" altLang="en-US" i="1" dirty="0"/>
              <a:t>F</a:t>
            </a:r>
            <a:r>
              <a:rPr lang="en-IN" altLang="en-US" dirty="0"/>
              <a:t> is the only remaining vertex not connected to </a:t>
            </a:r>
            <a:r>
              <a:rPr lang="en-IN" altLang="en-US" dirty="0" smtClean="0"/>
              <a:t>either </a:t>
            </a:r>
            <a:r>
              <a:rPr lang="en-IN" altLang="en-US" i="1" dirty="0" smtClean="0"/>
              <a:t>C</a:t>
            </a:r>
            <a:r>
              <a:rPr lang="en-IN" altLang="en-US" dirty="0" smtClean="0"/>
              <a:t> </a:t>
            </a:r>
            <a:r>
              <a:rPr lang="en-IN" altLang="en-US" dirty="0"/>
              <a:t>or </a:t>
            </a:r>
            <a:r>
              <a:rPr lang="en-IN" altLang="en-US" i="1" dirty="0"/>
              <a:t>J</a:t>
            </a:r>
            <a:r>
              <a:rPr lang="en-IN" altLang="en-US" dirty="0"/>
              <a:t>, so you can also color </a:t>
            </a:r>
            <a:r>
              <a:rPr lang="en-IN" altLang="en-US" i="1" dirty="0"/>
              <a:t>F</a:t>
            </a:r>
            <a:r>
              <a:rPr lang="en-IN" altLang="en-US" dirty="0"/>
              <a:t> blue. The drawing below </a:t>
            </a:r>
            <a:r>
              <a:rPr lang="en-IN" altLang="en-US" dirty="0" smtClean="0"/>
              <a:t>shows the </a:t>
            </a:r>
            <a:r>
              <a:rPr lang="en-IN" altLang="en-US" dirty="0"/>
              <a:t>graph with vertices </a:t>
            </a:r>
            <a:r>
              <a:rPr lang="en-IN" altLang="en-US" i="1" dirty="0" smtClean="0"/>
              <a:t>C</a:t>
            </a:r>
            <a:r>
              <a:rPr lang="en-IN" altLang="en-US" dirty="0" smtClean="0"/>
              <a:t>, </a:t>
            </a:r>
            <a:r>
              <a:rPr lang="en-IN" altLang="en-US" i="1" dirty="0" smtClean="0"/>
              <a:t>J</a:t>
            </a:r>
            <a:r>
              <a:rPr lang="en-IN" altLang="en-US" dirty="0"/>
              <a:t>, and </a:t>
            </a:r>
            <a:r>
              <a:rPr lang="en-IN" altLang="en-US" i="1" dirty="0"/>
              <a:t>F</a:t>
            </a:r>
            <a:r>
              <a:rPr lang="en-IN" altLang="en-US" dirty="0"/>
              <a:t> </a:t>
            </a:r>
            <a:r>
              <a:rPr lang="en-IN" altLang="en-US" dirty="0" err="1"/>
              <a:t>colored</a:t>
            </a:r>
            <a:r>
              <a:rPr lang="en-IN" altLang="en-US" dirty="0"/>
              <a:t> blue.</a:t>
            </a:r>
            <a:endParaRPr lang="en-US" altLang="en-US" dirty="0"/>
          </a:p>
        </p:txBody>
      </p:sp>
      <p:pic>
        <p:nvPicPr>
          <p:cNvPr id="5" name="Picture 4" descr="There are 10 vertices with labels A, B, C, D, E, F, G, H, I, and J. The vertex A is connected to the vertices J and B. Vertex B is connected to the vertices J, H, and C. Vertex J is connected to the vertices I and H. Vertex H is connected to the vertices G and C. Vertex G is connected to the vertices C, E, and F. Vertex F is connected to the vertex E. Vertex E is connected to the vertices C and D. Vertex C is connected to the vertex D. The vertices J, C, and F are highlighted in blue color."/>
          <p:cNvPicPr>
            <a:picLocks noChangeAspect="1"/>
          </p:cNvPicPr>
          <p:nvPr/>
        </p:nvPicPr>
        <p:blipFill>
          <a:blip r:embed="rId3"/>
          <a:stretch>
            <a:fillRect/>
          </a:stretch>
        </p:blipFill>
        <p:spPr>
          <a:xfrm>
            <a:off x="2590800" y="2995124"/>
            <a:ext cx="3429000" cy="2015459"/>
          </a:xfrm>
          <a:prstGeom prst="rect">
            <a:avLst/>
          </a:prstGeom>
        </p:spPr>
      </p:pic>
    </p:spTree>
    <p:extLst>
      <p:ext uri="{BB962C8B-B14F-4D97-AF65-F5344CB8AC3E}">
        <p14:creationId xmlns:p14="http://schemas.microsoft.com/office/powerpoint/2010/main" val="27498676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1.4.9 </a:t>
            </a:r>
            <a:r>
              <a:rPr lang="en-US" altLang="en-US" dirty="0"/>
              <a:t>– </a:t>
            </a:r>
            <a:r>
              <a:rPr lang="en-US" altLang="en-US" i="1" dirty="0"/>
              <a:t>Solution</a:t>
            </a:r>
            <a:endParaRPr lang="en-IN" altLang="en-US" dirty="0"/>
          </a:p>
        </p:txBody>
      </p:sp>
      <p:sp>
        <p:nvSpPr>
          <p:cNvPr id="9"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10" name="Content Placeholder 2"/>
          <p:cNvSpPr>
            <a:spLocks noGrp="1"/>
          </p:cNvSpPr>
          <p:nvPr>
            <p:ph sz="quarter" idx="13"/>
          </p:nvPr>
        </p:nvSpPr>
        <p:spPr>
          <a:xfrm>
            <a:off x="457200" y="1371600"/>
            <a:ext cx="8458200" cy="1676400"/>
          </a:xfrm>
        </p:spPr>
        <p:txBody>
          <a:bodyPr/>
          <a:lstStyle/>
          <a:p>
            <a:pPr marL="0" indent="0"/>
            <a:r>
              <a:rPr lang="en-IN" dirty="0"/>
              <a:t>Since the vertices adjacent to </a:t>
            </a:r>
            <a:r>
              <a:rPr lang="en-IN" i="1" dirty="0"/>
              <a:t>C</a:t>
            </a:r>
            <a:r>
              <a:rPr lang="en-IN" dirty="0"/>
              <a:t>, </a:t>
            </a:r>
            <a:r>
              <a:rPr lang="en-IN" i="1" dirty="0"/>
              <a:t>J</a:t>
            </a:r>
            <a:r>
              <a:rPr lang="en-IN" dirty="0"/>
              <a:t>, and </a:t>
            </a:r>
            <a:r>
              <a:rPr lang="en-IN" i="1" dirty="0"/>
              <a:t>F</a:t>
            </a:r>
            <a:r>
              <a:rPr lang="en-IN" dirty="0"/>
              <a:t> cannot be </a:t>
            </a:r>
            <a:r>
              <a:rPr lang="en-IN" dirty="0" err="1" smtClean="0"/>
              <a:t>colored</a:t>
            </a:r>
            <a:r>
              <a:rPr lang="en-IN" dirty="0" smtClean="0"/>
              <a:t> blue</a:t>
            </a:r>
            <a:r>
              <a:rPr lang="en-IN" dirty="0"/>
              <a:t>, you can simplify the </a:t>
            </a:r>
            <a:r>
              <a:rPr lang="en-IN" dirty="0" smtClean="0"/>
              <a:t>job of </a:t>
            </a:r>
            <a:r>
              <a:rPr lang="en-IN" dirty="0"/>
              <a:t>choosing additional </a:t>
            </a:r>
            <a:r>
              <a:rPr lang="en-IN" dirty="0" err="1"/>
              <a:t>colors</a:t>
            </a:r>
            <a:r>
              <a:rPr lang="en-IN" dirty="0"/>
              <a:t> </a:t>
            </a:r>
            <a:r>
              <a:rPr lang="en-IN" dirty="0" smtClean="0"/>
              <a:t>by removing </a:t>
            </a:r>
            <a:r>
              <a:rPr lang="en-IN" i="1" dirty="0"/>
              <a:t>C</a:t>
            </a:r>
            <a:r>
              <a:rPr lang="en-IN" dirty="0"/>
              <a:t>, </a:t>
            </a:r>
            <a:r>
              <a:rPr lang="en-IN" i="1" dirty="0"/>
              <a:t>J</a:t>
            </a:r>
            <a:r>
              <a:rPr lang="en-IN" dirty="0"/>
              <a:t>, and </a:t>
            </a:r>
            <a:r>
              <a:rPr lang="en-IN" i="1" dirty="0"/>
              <a:t>F</a:t>
            </a:r>
            <a:r>
              <a:rPr lang="en-IN" dirty="0"/>
              <a:t> and the edges connecting them </a:t>
            </a:r>
            <a:r>
              <a:rPr lang="en-IN" dirty="0" smtClean="0"/>
              <a:t>to adjacent </a:t>
            </a:r>
            <a:r>
              <a:rPr lang="en-IN" dirty="0"/>
              <a:t>vertices. The result is shown in Figure 1.4.4a.</a:t>
            </a:r>
            <a:endParaRPr lang="en-US" altLang="en-US" dirty="0"/>
          </a:p>
        </p:txBody>
      </p:sp>
      <p:sp>
        <p:nvSpPr>
          <p:cNvPr id="6" name="Content Placeholder 2"/>
          <p:cNvSpPr>
            <a:spLocks noGrp="1"/>
          </p:cNvSpPr>
          <p:nvPr>
            <p:ph sz="quarter" idx="13"/>
          </p:nvPr>
        </p:nvSpPr>
        <p:spPr>
          <a:xfrm>
            <a:off x="4191000" y="5410200"/>
            <a:ext cx="1295400" cy="304800"/>
          </a:xfrm>
        </p:spPr>
        <p:txBody>
          <a:bodyPr/>
          <a:lstStyle/>
          <a:p>
            <a:pPr marL="0" indent="0"/>
            <a:r>
              <a:rPr lang="en-IN" sz="1200" b="1" dirty="0" smtClean="0"/>
              <a:t>Figure 1.4.4(a)</a:t>
            </a:r>
            <a:endParaRPr lang="en-US" altLang="en-US" sz="1200" b="1" dirty="0"/>
          </a:p>
        </p:txBody>
      </p:sp>
      <p:pic>
        <p:nvPicPr>
          <p:cNvPr id="3" name="Picture 2" descr="There are 7 vertices with labels A, B, I, H, G, E, and D. The vertex A is connected to the vertex B. Vertex B is connected to the vertex H. Vertex H is connected to the vertices I and G. Vertex G is connected to the vertex E. Vertex E is connected to the vertex D."/>
          <p:cNvPicPr>
            <a:picLocks noChangeAspect="1"/>
          </p:cNvPicPr>
          <p:nvPr/>
        </p:nvPicPr>
        <p:blipFill>
          <a:blip r:embed="rId3"/>
          <a:stretch>
            <a:fillRect/>
          </a:stretch>
        </p:blipFill>
        <p:spPr>
          <a:xfrm>
            <a:off x="2623532" y="2895600"/>
            <a:ext cx="3896935" cy="2363933"/>
          </a:xfrm>
          <a:prstGeom prst="rect">
            <a:avLst/>
          </a:prstGeom>
        </p:spPr>
      </p:pic>
    </p:spTree>
    <p:extLst>
      <p:ext uri="{BB962C8B-B14F-4D97-AF65-F5344CB8AC3E}">
        <p14:creationId xmlns:p14="http://schemas.microsoft.com/office/powerpoint/2010/main" val="16686575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1.4.9 </a:t>
            </a:r>
            <a:r>
              <a:rPr lang="en-US" altLang="en-US" dirty="0"/>
              <a:t>– </a:t>
            </a:r>
            <a:r>
              <a:rPr lang="en-US" altLang="en-US" i="1" dirty="0"/>
              <a:t>Solution</a:t>
            </a:r>
            <a:endParaRPr lang="en-IN" altLang="en-US" dirty="0"/>
          </a:p>
        </p:txBody>
      </p:sp>
      <p:sp>
        <p:nvSpPr>
          <p:cNvPr id="9"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10" name="Content Placeholder 2"/>
          <p:cNvSpPr>
            <a:spLocks noGrp="1"/>
          </p:cNvSpPr>
          <p:nvPr>
            <p:ph sz="quarter" idx="13"/>
          </p:nvPr>
        </p:nvSpPr>
        <p:spPr>
          <a:xfrm>
            <a:off x="457200" y="1371600"/>
            <a:ext cx="8458200" cy="3505200"/>
          </a:xfrm>
        </p:spPr>
        <p:txBody>
          <a:bodyPr/>
          <a:lstStyle/>
          <a:p>
            <a:pPr marL="0" indent="0"/>
            <a:r>
              <a:rPr lang="en-IN" dirty="0"/>
              <a:t>In the simplified graph again choose a vertex that has </a:t>
            </a:r>
            <a:r>
              <a:rPr lang="en-IN" dirty="0" smtClean="0"/>
              <a:t>a maximum </a:t>
            </a:r>
            <a:r>
              <a:rPr lang="en-IN" dirty="0"/>
              <a:t>degree, namely </a:t>
            </a:r>
            <a:r>
              <a:rPr lang="en-IN" i="1" dirty="0"/>
              <a:t>H</a:t>
            </a:r>
            <a:r>
              <a:rPr lang="en-IN" dirty="0"/>
              <a:t>, </a:t>
            </a:r>
            <a:r>
              <a:rPr lang="en-IN" dirty="0" smtClean="0"/>
              <a:t>and give </a:t>
            </a:r>
            <a:r>
              <a:rPr lang="en-IN" dirty="0"/>
              <a:t>it a second color, </a:t>
            </a:r>
            <a:r>
              <a:rPr lang="en-IN" dirty="0" smtClean="0"/>
              <a:t>say, </a:t>
            </a:r>
            <a:r>
              <a:rPr lang="en-IN" dirty="0" err="1" smtClean="0"/>
              <a:t>gray</a:t>
            </a:r>
            <a:r>
              <a:rPr lang="en-IN" dirty="0" smtClean="0"/>
              <a:t>.</a:t>
            </a:r>
          </a:p>
          <a:p>
            <a:pPr marL="0" indent="0"/>
            <a:endParaRPr lang="en-IN" dirty="0"/>
          </a:p>
          <a:p>
            <a:pPr marL="0" indent="0"/>
            <a:r>
              <a:rPr lang="en-IN" dirty="0" smtClean="0"/>
              <a:t>Since </a:t>
            </a:r>
            <a:r>
              <a:rPr lang="en-IN" i="1" dirty="0"/>
              <a:t>A</a:t>
            </a:r>
            <a:r>
              <a:rPr lang="en-IN" dirty="0"/>
              <a:t>, </a:t>
            </a:r>
            <a:r>
              <a:rPr lang="en-IN" i="1" dirty="0"/>
              <a:t>D</a:t>
            </a:r>
            <a:r>
              <a:rPr lang="en-IN" dirty="0"/>
              <a:t>, and </a:t>
            </a:r>
            <a:r>
              <a:rPr lang="en-IN" i="1" dirty="0"/>
              <a:t>E</a:t>
            </a:r>
            <a:r>
              <a:rPr lang="en-IN" dirty="0"/>
              <a:t> are not connected to </a:t>
            </a:r>
            <a:r>
              <a:rPr lang="en-IN" i="1" dirty="0"/>
              <a:t>H</a:t>
            </a:r>
            <a:r>
              <a:rPr lang="en-IN" dirty="0"/>
              <a:t>, some </a:t>
            </a:r>
            <a:r>
              <a:rPr lang="en-IN" dirty="0" smtClean="0"/>
              <a:t>of them may </a:t>
            </a:r>
            <a:r>
              <a:rPr lang="en-IN" dirty="0"/>
              <a:t>also be </a:t>
            </a:r>
            <a:r>
              <a:rPr lang="en-IN" dirty="0" err="1"/>
              <a:t>colored</a:t>
            </a:r>
            <a:r>
              <a:rPr lang="en-IN" dirty="0"/>
              <a:t> </a:t>
            </a:r>
            <a:r>
              <a:rPr lang="en-IN" dirty="0" err="1"/>
              <a:t>gray</a:t>
            </a:r>
            <a:r>
              <a:rPr lang="en-IN" dirty="0"/>
              <a:t>, and, because </a:t>
            </a:r>
            <a:r>
              <a:rPr lang="en-IN" i="1" dirty="0"/>
              <a:t>E</a:t>
            </a:r>
            <a:r>
              <a:rPr lang="en-IN" dirty="0"/>
              <a:t> is </a:t>
            </a:r>
            <a:r>
              <a:rPr lang="en-IN" dirty="0" smtClean="0"/>
              <a:t>connected to </a:t>
            </a:r>
            <a:r>
              <a:rPr lang="en-IN" dirty="0"/>
              <a:t>a maximum number of </a:t>
            </a:r>
            <a:r>
              <a:rPr lang="en-IN" dirty="0" smtClean="0"/>
              <a:t>these vertices</a:t>
            </a:r>
            <a:r>
              <a:rPr lang="en-IN" dirty="0"/>
              <a:t>, you could start </a:t>
            </a:r>
            <a:r>
              <a:rPr lang="en-IN" dirty="0" smtClean="0"/>
              <a:t>by </a:t>
            </a:r>
            <a:r>
              <a:rPr lang="en-IN" dirty="0" err="1" smtClean="0"/>
              <a:t>coloring</a:t>
            </a:r>
            <a:r>
              <a:rPr lang="en-IN" dirty="0" smtClean="0"/>
              <a:t> </a:t>
            </a:r>
            <a:r>
              <a:rPr lang="en-IN" i="1" dirty="0"/>
              <a:t>E</a:t>
            </a:r>
            <a:r>
              <a:rPr lang="en-IN" dirty="0"/>
              <a:t> </a:t>
            </a:r>
            <a:r>
              <a:rPr lang="en-IN" dirty="0" err="1"/>
              <a:t>gray</a:t>
            </a:r>
            <a:r>
              <a:rPr lang="en-IN" dirty="0" smtClean="0"/>
              <a:t>.</a:t>
            </a:r>
            <a:endParaRPr lang="en-US" altLang="en-US" dirty="0"/>
          </a:p>
        </p:txBody>
      </p:sp>
    </p:spTree>
    <p:extLst>
      <p:ext uri="{BB962C8B-B14F-4D97-AF65-F5344CB8AC3E}">
        <p14:creationId xmlns:p14="http://schemas.microsoft.com/office/powerpoint/2010/main" val="2389444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The </a:t>
            </a:r>
            <a:r>
              <a:rPr lang="en-IN" altLang="en-US" dirty="0"/>
              <a:t>Language of </a:t>
            </a:r>
            <a:r>
              <a:rPr lang="en-IN" altLang="en-US" dirty="0" smtClean="0"/>
              <a:t>Graphs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914400"/>
          </a:xfrm>
        </p:spPr>
        <p:txBody>
          <a:bodyPr/>
          <a:lstStyle/>
          <a:p>
            <a:pPr marL="0" indent="0"/>
            <a:r>
              <a:rPr lang="en-IN" dirty="0" smtClean="0"/>
              <a:t>This information </a:t>
            </a:r>
            <a:r>
              <a:rPr lang="en-IN" dirty="0"/>
              <a:t>is displayed below both in a table and in </a:t>
            </a:r>
            <a:r>
              <a:rPr lang="en-IN" dirty="0" smtClean="0"/>
              <a:t>a diagram</a:t>
            </a:r>
            <a:r>
              <a:rPr lang="en-IN" dirty="0"/>
              <a:t>.</a:t>
            </a:r>
            <a:endParaRPr lang="en-US" altLang="en-US" dirty="0"/>
          </a:p>
        </p:txBody>
      </p:sp>
      <p:pic>
        <p:nvPicPr>
          <p:cNvPr id="4" name="Picture 3" descr="The table has column headings Name and Previous Partners. The entries in the table are: &#10;Row 1, Ana, Dan Flo&#10;Row 2, Bev, Cai Flo Hal&#10;Row 3, Cai, Bev Flo&#10;Row 4, Dan, Ana Ed&#10;Row 5, Ed, Dan Hal&#10;Row 6, Flo, Cai Bev Ana&#10;Row 7, Gia, Hal&#10;Row 8, Hal, Gia Ed Bev Ira&#10;Row 9, Ira, Hal.&#10;Next to this is the graph having 9 vertices with labels Ana, Bev, Cai, Dan, Ed, Flo, Gia, Hal, and Ira. There are 10 line segments which are listed below: Segment(Ana Dan), segment(Ana Flo), segment(Bev Cai),segment(Bev Flo), segment(Bev Hal), segment(Cai Flo), segment (Dan Ed), segment(Ed Hal), segment(Hal Gia),segment(Hal Ira). "/>
          <p:cNvPicPr>
            <a:picLocks noChangeAspect="1"/>
          </p:cNvPicPr>
          <p:nvPr/>
        </p:nvPicPr>
        <p:blipFill>
          <a:blip r:embed="rId3"/>
          <a:stretch>
            <a:fillRect/>
          </a:stretch>
        </p:blipFill>
        <p:spPr>
          <a:xfrm>
            <a:off x="1449263" y="2656542"/>
            <a:ext cx="6245475" cy="2906058"/>
          </a:xfrm>
          <a:prstGeom prst="rect">
            <a:avLst/>
          </a:prstGeom>
        </p:spPr>
      </p:pic>
    </p:spTree>
    <p:extLst>
      <p:ext uri="{BB962C8B-B14F-4D97-AF65-F5344CB8AC3E}">
        <p14:creationId xmlns:p14="http://schemas.microsoft.com/office/powerpoint/2010/main" val="35673604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1.4.9 </a:t>
            </a:r>
            <a:r>
              <a:rPr lang="en-US" altLang="en-US" dirty="0"/>
              <a:t>– </a:t>
            </a:r>
            <a:r>
              <a:rPr lang="en-US" altLang="en-US" i="1" dirty="0"/>
              <a:t>Solution</a:t>
            </a:r>
            <a:endParaRPr lang="en-IN" altLang="en-US" dirty="0"/>
          </a:p>
        </p:txBody>
      </p:sp>
      <p:sp>
        <p:nvSpPr>
          <p:cNvPr id="9"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8" name="Content Placeholder 2"/>
          <p:cNvSpPr>
            <a:spLocks noGrp="1"/>
          </p:cNvSpPr>
          <p:nvPr>
            <p:ph sz="quarter" idx="13"/>
          </p:nvPr>
        </p:nvSpPr>
        <p:spPr>
          <a:xfrm>
            <a:off x="457200" y="1444752"/>
            <a:ext cx="8355495" cy="1219200"/>
          </a:xfrm>
        </p:spPr>
        <p:txBody>
          <a:bodyPr/>
          <a:lstStyle/>
          <a:p>
            <a:pPr marL="0" indent="0"/>
            <a:r>
              <a:rPr lang="en-IN" dirty="0" smtClean="0"/>
              <a:t>Then </a:t>
            </a:r>
            <a:r>
              <a:rPr lang="en-IN" i="1" dirty="0"/>
              <a:t>A</a:t>
            </a:r>
            <a:r>
              <a:rPr lang="en-IN" dirty="0"/>
              <a:t> is not connected to </a:t>
            </a:r>
            <a:r>
              <a:rPr lang="en-IN" i="1" dirty="0"/>
              <a:t>E</a:t>
            </a:r>
            <a:r>
              <a:rPr lang="en-IN" dirty="0"/>
              <a:t>, and so </a:t>
            </a:r>
            <a:r>
              <a:rPr lang="en-IN" dirty="0" smtClean="0"/>
              <a:t>you can also </a:t>
            </a:r>
            <a:r>
              <a:rPr lang="en-IN" dirty="0" err="1"/>
              <a:t>color</a:t>
            </a:r>
            <a:r>
              <a:rPr lang="en-IN" dirty="0"/>
              <a:t> </a:t>
            </a:r>
            <a:r>
              <a:rPr lang="en-IN" i="1" dirty="0"/>
              <a:t>A</a:t>
            </a:r>
            <a:r>
              <a:rPr lang="en-IN" dirty="0"/>
              <a:t> </a:t>
            </a:r>
            <a:r>
              <a:rPr lang="en-IN" dirty="0" err="1"/>
              <a:t>gray</a:t>
            </a:r>
            <a:r>
              <a:rPr lang="en-IN" dirty="0"/>
              <a:t>. This is shown in Figure 1.4.4b.</a:t>
            </a:r>
            <a:endParaRPr lang="en-US" altLang="en-US" dirty="0"/>
          </a:p>
        </p:txBody>
      </p:sp>
      <p:sp>
        <p:nvSpPr>
          <p:cNvPr id="6" name="Content Placeholder 2"/>
          <p:cNvSpPr>
            <a:spLocks noGrp="1"/>
          </p:cNvSpPr>
          <p:nvPr>
            <p:ph sz="quarter" idx="13"/>
          </p:nvPr>
        </p:nvSpPr>
        <p:spPr>
          <a:xfrm>
            <a:off x="4114800" y="4731422"/>
            <a:ext cx="1295400" cy="304800"/>
          </a:xfrm>
        </p:spPr>
        <p:txBody>
          <a:bodyPr/>
          <a:lstStyle/>
          <a:p>
            <a:pPr marL="0" indent="0"/>
            <a:r>
              <a:rPr lang="en-IN" sz="1200" b="1" dirty="0" smtClean="0"/>
              <a:t>Figure 1.4.4(b)</a:t>
            </a:r>
            <a:endParaRPr lang="en-US" altLang="en-US" sz="1200" b="1" dirty="0"/>
          </a:p>
        </p:txBody>
      </p:sp>
      <p:pic>
        <p:nvPicPr>
          <p:cNvPr id="4" name="Picture 3" descr="There are 7 vertices with labels A, B, I, H, G, E, and D. The vertex A is connected to the vertex B. Vertex B is connected to the vertex H. Vertex H is connected to the vertices I and G. Vertex G is connected to the vertex E. Vertex E is connected to the vertex D. The vertices A, H, and E are colored in one color; and, vertices B, I, G, and D are colored in one color."/>
          <p:cNvPicPr>
            <a:picLocks noChangeAspect="1"/>
          </p:cNvPicPr>
          <p:nvPr/>
        </p:nvPicPr>
        <p:blipFill>
          <a:blip r:embed="rId3"/>
          <a:stretch>
            <a:fillRect/>
          </a:stretch>
        </p:blipFill>
        <p:spPr>
          <a:xfrm>
            <a:off x="3171034" y="2826350"/>
            <a:ext cx="2927825" cy="1742674"/>
          </a:xfrm>
          <a:prstGeom prst="rect">
            <a:avLst/>
          </a:prstGeom>
        </p:spPr>
      </p:pic>
    </p:spTree>
    <p:extLst>
      <p:ext uri="{BB962C8B-B14F-4D97-AF65-F5344CB8AC3E}">
        <p14:creationId xmlns:p14="http://schemas.microsoft.com/office/powerpoint/2010/main" val="17368616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1.4.9 </a:t>
            </a:r>
            <a:r>
              <a:rPr lang="en-US" altLang="en-US" dirty="0"/>
              <a:t>– </a:t>
            </a:r>
            <a:r>
              <a:rPr lang="en-US" altLang="en-US" i="1" dirty="0"/>
              <a:t>Solution</a:t>
            </a:r>
            <a:endParaRPr lang="en-IN" altLang="en-US" dirty="0"/>
          </a:p>
        </p:txBody>
      </p:sp>
      <p:sp>
        <p:nvSpPr>
          <p:cNvPr id="9"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10" name="Content Placeholder 2"/>
          <p:cNvSpPr>
            <a:spLocks noGrp="1"/>
          </p:cNvSpPr>
          <p:nvPr>
            <p:ph sz="quarter" idx="13"/>
          </p:nvPr>
        </p:nvSpPr>
        <p:spPr>
          <a:xfrm>
            <a:off x="457200" y="1371600"/>
            <a:ext cx="8229600" cy="1600200"/>
          </a:xfrm>
        </p:spPr>
        <p:txBody>
          <a:bodyPr/>
          <a:lstStyle/>
          <a:p>
            <a:pPr marL="0" indent="0"/>
            <a:r>
              <a:rPr lang="en-IN" dirty="0"/>
              <a:t>The drawing below shows the </a:t>
            </a:r>
            <a:r>
              <a:rPr lang="en-IN" dirty="0" smtClean="0"/>
              <a:t>original graph </a:t>
            </a:r>
            <a:r>
              <a:rPr lang="en-IN" dirty="0"/>
              <a:t>with </a:t>
            </a:r>
            <a:r>
              <a:rPr lang="en-IN" dirty="0" smtClean="0"/>
              <a:t>vertices </a:t>
            </a:r>
            <a:r>
              <a:rPr lang="en-IN" i="1" dirty="0" smtClean="0"/>
              <a:t>C</a:t>
            </a:r>
            <a:r>
              <a:rPr lang="en-IN" dirty="0"/>
              <a:t>, </a:t>
            </a:r>
            <a:r>
              <a:rPr lang="en-IN" i="1" dirty="0"/>
              <a:t>J</a:t>
            </a:r>
            <a:r>
              <a:rPr lang="en-IN" dirty="0"/>
              <a:t>, and </a:t>
            </a:r>
            <a:r>
              <a:rPr lang="en-IN" i="1" dirty="0"/>
              <a:t>F</a:t>
            </a:r>
            <a:r>
              <a:rPr lang="en-IN" dirty="0"/>
              <a:t> </a:t>
            </a:r>
            <a:r>
              <a:rPr lang="en-IN" dirty="0" err="1"/>
              <a:t>colored</a:t>
            </a:r>
            <a:r>
              <a:rPr lang="en-IN" dirty="0"/>
              <a:t> blue, vertices </a:t>
            </a:r>
            <a:r>
              <a:rPr lang="en-IN" i="1" dirty="0"/>
              <a:t>H</a:t>
            </a:r>
            <a:r>
              <a:rPr lang="en-IN" dirty="0"/>
              <a:t>, </a:t>
            </a:r>
            <a:r>
              <a:rPr lang="en-IN" i="1" dirty="0"/>
              <a:t>A</a:t>
            </a:r>
            <a:r>
              <a:rPr lang="en-IN" dirty="0"/>
              <a:t>, and </a:t>
            </a:r>
            <a:r>
              <a:rPr lang="en-IN" i="1" dirty="0"/>
              <a:t>E</a:t>
            </a:r>
            <a:r>
              <a:rPr lang="en-IN" dirty="0"/>
              <a:t>, </a:t>
            </a:r>
            <a:r>
              <a:rPr lang="en-IN" dirty="0" err="1"/>
              <a:t>colored</a:t>
            </a:r>
            <a:r>
              <a:rPr lang="en-IN" dirty="0"/>
              <a:t> </a:t>
            </a:r>
            <a:r>
              <a:rPr lang="en-IN" dirty="0" err="1" smtClean="0"/>
              <a:t>gray</a:t>
            </a:r>
            <a:r>
              <a:rPr lang="en-IN" dirty="0" smtClean="0"/>
              <a:t>, and the remaining </a:t>
            </a:r>
            <a:r>
              <a:rPr lang="en-IN" dirty="0"/>
              <a:t>vertices </a:t>
            </a:r>
            <a:r>
              <a:rPr lang="en-IN" dirty="0" err="1"/>
              <a:t>colored</a:t>
            </a:r>
            <a:r>
              <a:rPr lang="en-IN" dirty="0"/>
              <a:t> black. You can </a:t>
            </a:r>
            <a:r>
              <a:rPr lang="en-IN" dirty="0" smtClean="0"/>
              <a:t>check that </a:t>
            </a:r>
            <a:r>
              <a:rPr lang="en-IN" dirty="0"/>
              <a:t>no two adjacent vertices have </a:t>
            </a:r>
            <a:r>
              <a:rPr lang="en-IN" dirty="0" smtClean="0"/>
              <a:t>the same </a:t>
            </a:r>
            <a:r>
              <a:rPr lang="en-IN" dirty="0" err="1"/>
              <a:t>color</a:t>
            </a:r>
            <a:r>
              <a:rPr lang="en-IN" dirty="0"/>
              <a:t>.</a:t>
            </a:r>
            <a:endParaRPr lang="en-US" altLang="en-US" dirty="0"/>
          </a:p>
        </p:txBody>
      </p:sp>
      <p:pic>
        <p:nvPicPr>
          <p:cNvPr id="7" name="Picture 6" descr="There are 10 vertices with labels A, B, C, D, E, F, G, H, I, and J. The vertex A is connected to the vertices J and B. Vertex B is connected to the vertices J, H, and C. Vertex J is connected to the vertices I and H. Vertex H is connected to the vertices G and C. Vertex G is connected to the vertices C, E, and F. Vertex F is connected to the vertex E. Vertex E is connected to the vertices C and D. Vertex C is connected to the vertex D. The vertices J, C, and F are highlighted in blue color. The vertices A, H, and E are highlighted in grey."/>
          <p:cNvPicPr>
            <a:picLocks noChangeAspect="1"/>
          </p:cNvPicPr>
          <p:nvPr/>
        </p:nvPicPr>
        <p:blipFill>
          <a:blip r:embed="rId3"/>
          <a:stretch>
            <a:fillRect/>
          </a:stretch>
        </p:blipFill>
        <p:spPr>
          <a:xfrm>
            <a:off x="2574654" y="2978426"/>
            <a:ext cx="3994691" cy="2372820"/>
          </a:xfrm>
          <a:prstGeom prst="rect">
            <a:avLst/>
          </a:prstGeom>
        </p:spPr>
      </p:pic>
    </p:spTree>
    <p:extLst>
      <p:ext uri="{BB962C8B-B14F-4D97-AF65-F5344CB8AC3E}">
        <p14:creationId xmlns:p14="http://schemas.microsoft.com/office/powerpoint/2010/main" val="42044742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Example </a:t>
            </a:r>
            <a:r>
              <a:rPr lang="en-IN" altLang="en-US" dirty="0" smtClean="0"/>
              <a:t>1.4.9 </a:t>
            </a:r>
            <a:r>
              <a:rPr lang="en-US" altLang="en-US" dirty="0"/>
              <a:t>– </a:t>
            </a:r>
            <a:r>
              <a:rPr lang="en-US" altLang="en-US" i="1" dirty="0"/>
              <a:t>Solution</a:t>
            </a:r>
            <a:endParaRPr lang="en-IN" altLang="en-US" dirty="0"/>
          </a:p>
        </p:txBody>
      </p:sp>
      <p:sp>
        <p:nvSpPr>
          <p:cNvPr id="9" name="Content Placeholder 6"/>
          <p:cNvSpPr>
            <a:spLocks noGrp="1"/>
          </p:cNvSpPr>
          <p:nvPr>
            <p:ph sz="quarter" idx="17"/>
          </p:nvPr>
        </p:nvSpPr>
        <p:spPr>
          <a:xfrm>
            <a:off x="7734295" y="823912"/>
            <a:ext cx="1181105" cy="428625"/>
          </a:xfrm>
        </p:spPr>
        <p:txBody>
          <a:bodyPr/>
          <a:lstStyle/>
          <a:p>
            <a:pPr eaLnBrk="1" hangingPunct="1">
              <a:spcBef>
                <a:spcPct val="0"/>
              </a:spcBef>
              <a:buFontTx/>
              <a:buNone/>
            </a:pPr>
            <a:r>
              <a:rPr lang="en-US" altLang="en-US" sz="1800" dirty="0"/>
              <a:t>continued</a:t>
            </a:r>
          </a:p>
        </p:txBody>
      </p:sp>
      <p:sp>
        <p:nvSpPr>
          <p:cNvPr id="10" name="Content Placeholder 2"/>
          <p:cNvSpPr>
            <a:spLocks noGrp="1"/>
          </p:cNvSpPr>
          <p:nvPr>
            <p:ph sz="quarter" idx="13"/>
          </p:nvPr>
        </p:nvSpPr>
        <p:spPr>
          <a:xfrm>
            <a:off x="457200" y="1371600"/>
            <a:ext cx="8229600" cy="1371600"/>
          </a:xfrm>
        </p:spPr>
        <p:txBody>
          <a:bodyPr/>
          <a:lstStyle/>
          <a:p>
            <a:pPr marL="0" indent="0"/>
            <a:r>
              <a:rPr lang="en-IN" dirty="0"/>
              <a:t>Translating the graph </a:t>
            </a:r>
            <a:r>
              <a:rPr lang="en-IN" dirty="0" err="1"/>
              <a:t>coloring</a:t>
            </a:r>
            <a:r>
              <a:rPr lang="en-IN" dirty="0"/>
              <a:t> back to the original </a:t>
            </a:r>
            <a:r>
              <a:rPr lang="en-IN" dirty="0" smtClean="0"/>
              <a:t>map gives </a:t>
            </a:r>
            <a:r>
              <a:rPr lang="en-IN" dirty="0"/>
              <a:t>the following picture </a:t>
            </a:r>
            <a:r>
              <a:rPr lang="en-IN" dirty="0" smtClean="0"/>
              <a:t>in which </a:t>
            </a:r>
            <a:r>
              <a:rPr lang="en-IN" dirty="0"/>
              <a:t>no two </a:t>
            </a:r>
            <a:r>
              <a:rPr lang="en-IN" dirty="0" smtClean="0"/>
              <a:t>adjacent countries </a:t>
            </a:r>
            <a:r>
              <a:rPr lang="en-IN" dirty="0"/>
              <a:t>have the same </a:t>
            </a:r>
            <a:r>
              <a:rPr lang="en-IN" dirty="0" err="1"/>
              <a:t>color</a:t>
            </a:r>
            <a:r>
              <a:rPr lang="en-IN" dirty="0"/>
              <a:t>.</a:t>
            </a:r>
            <a:endParaRPr lang="en-US" altLang="en-US" dirty="0"/>
          </a:p>
        </p:txBody>
      </p:sp>
      <p:pic>
        <p:nvPicPr>
          <p:cNvPr id="3" name="Picture 2" descr="A map with countries labeled A to J is shown. A is adjacent to J and B. &#10;J is adjacent to I, H, and B. &#10;B is adjacent to J, H, and C.  &#10;H is adjacent to I, G, J, C, and B.  &#10;G is adjacent to H, C, E, and F. &#10;F is adjacent to G and E.  &#10;E is adjacent to F, G, C, and D.&#10;D is adjacent to C and E. &#10;C is adjacent to B, H, G, E, and D.&#10;Countries A, H, and E are colored in one color. Countries J, C, and F are colored in one color. Countries I, B, G, and D are colored in one color."/>
          <p:cNvPicPr>
            <a:picLocks noChangeAspect="1"/>
          </p:cNvPicPr>
          <p:nvPr/>
        </p:nvPicPr>
        <p:blipFill>
          <a:blip r:embed="rId3"/>
          <a:stretch>
            <a:fillRect/>
          </a:stretch>
        </p:blipFill>
        <p:spPr>
          <a:xfrm>
            <a:off x="2773992" y="2895600"/>
            <a:ext cx="3663854" cy="2225781"/>
          </a:xfrm>
          <a:prstGeom prst="rect">
            <a:avLst/>
          </a:prstGeom>
        </p:spPr>
      </p:pic>
    </p:spTree>
    <p:extLst>
      <p:ext uri="{BB962C8B-B14F-4D97-AF65-F5344CB8AC3E}">
        <p14:creationId xmlns:p14="http://schemas.microsoft.com/office/powerpoint/2010/main" val="916888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The </a:t>
            </a:r>
            <a:r>
              <a:rPr lang="en-IN" altLang="en-US" dirty="0"/>
              <a:t>Language of </a:t>
            </a:r>
            <a:r>
              <a:rPr lang="en-IN" altLang="en-US" dirty="0" smtClean="0"/>
              <a:t>Graphs</a:t>
            </a:r>
            <a:endParaRPr lang="en-IN" altLang="en-US" dirty="0">
              <a:solidFill>
                <a:schemeClr val="tx1"/>
              </a:solidFill>
            </a:endParaRPr>
          </a:p>
        </p:txBody>
      </p:sp>
      <p:sp>
        <p:nvSpPr>
          <p:cNvPr id="3" name="Content Placeholder 2"/>
          <p:cNvSpPr>
            <a:spLocks noGrp="1"/>
          </p:cNvSpPr>
          <p:nvPr>
            <p:ph sz="quarter" idx="13"/>
          </p:nvPr>
        </p:nvSpPr>
        <p:spPr>
          <a:xfrm>
            <a:off x="457200" y="1497372"/>
            <a:ext cx="8226425" cy="1931628"/>
          </a:xfrm>
        </p:spPr>
        <p:txBody>
          <a:bodyPr/>
          <a:lstStyle/>
          <a:p>
            <a:pPr marL="0" indent="0"/>
            <a:r>
              <a:rPr lang="en-IN" dirty="0"/>
              <a:t>From the diagram, it is easy to see that Bev, </a:t>
            </a:r>
            <a:r>
              <a:rPr lang="en-IN" dirty="0" err="1"/>
              <a:t>Cai</a:t>
            </a:r>
            <a:r>
              <a:rPr lang="en-IN" dirty="0"/>
              <a:t>, and Flo are a group of three previous partners, and so it would be reasonable for them to form one of these </a:t>
            </a:r>
            <a:r>
              <a:rPr lang="en-IN" dirty="0" smtClean="0"/>
              <a:t>teams.</a:t>
            </a:r>
            <a:r>
              <a:rPr lang="en-US" dirty="0" smtClean="0"/>
              <a:t> </a:t>
            </a:r>
            <a:r>
              <a:rPr lang="en-IN" dirty="0" smtClean="0"/>
              <a:t>The drawing below shows the result when these three names are removed from the diagram.</a:t>
            </a:r>
            <a:endParaRPr lang="en-US" altLang="en-US" dirty="0"/>
          </a:p>
        </p:txBody>
      </p:sp>
      <p:pic>
        <p:nvPicPr>
          <p:cNvPr id="6" name="Picture 5" descr="There are 6 vertices with labels Ana, Dan, Ed, Gia, Hal, and Ira. Also, there are 5 line segments: segment (Ana Dan), segment (Dan Ed), segment(Ed HaI), segment (HaI Ira), segment(HaI Gia)."/>
          <p:cNvPicPr>
            <a:picLocks noChangeAspect="1"/>
          </p:cNvPicPr>
          <p:nvPr/>
        </p:nvPicPr>
        <p:blipFill>
          <a:blip r:embed="rId3"/>
          <a:stretch>
            <a:fillRect/>
          </a:stretch>
        </p:blipFill>
        <p:spPr>
          <a:xfrm>
            <a:off x="3352800" y="3429000"/>
            <a:ext cx="2255195" cy="2186855"/>
          </a:xfrm>
          <a:prstGeom prst="rect">
            <a:avLst/>
          </a:prstGeom>
        </p:spPr>
      </p:pic>
    </p:spTree>
    <p:extLst>
      <p:ext uri="{BB962C8B-B14F-4D97-AF65-F5344CB8AC3E}">
        <p14:creationId xmlns:p14="http://schemas.microsoft.com/office/powerpoint/2010/main" val="1788253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The </a:t>
            </a:r>
            <a:r>
              <a:rPr lang="en-IN" altLang="en-US" dirty="0"/>
              <a:t>Language of </a:t>
            </a:r>
            <a:r>
              <a:rPr lang="en-IN" altLang="en-US" dirty="0" smtClean="0"/>
              <a:t>Graphs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3505200"/>
          </a:xfrm>
        </p:spPr>
        <p:txBody>
          <a:bodyPr/>
          <a:lstStyle/>
          <a:p>
            <a:pPr marL="0" indent="0"/>
            <a:r>
              <a:rPr lang="en-IN" dirty="0"/>
              <a:t>This drawing shows that placing Hal on the same team as Ed would leave Gia and Ira on a team where they would not have a previous partner</a:t>
            </a:r>
            <a:r>
              <a:rPr lang="en-IN" dirty="0" smtClean="0"/>
              <a:t>. </a:t>
            </a:r>
          </a:p>
          <a:p>
            <a:pPr marL="0" indent="0"/>
            <a:endParaRPr lang="en-IN" dirty="0"/>
          </a:p>
          <a:p>
            <a:pPr marL="0" indent="0"/>
            <a:r>
              <a:rPr lang="en-IN" dirty="0" smtClean="0"/>
              <a:t>However</a:t>
            </a:r>
            <a:r>
              <a:rPr lang="en-IN" dirty="0"/>
              <a:t>, if Hal is placed on a team with Gia and Ira, then the remaining team would consist of Ana, Dan, and Ed, and everyone on both teams would be working with a previous partner.</a:t>
            </a:r>
          </a:p>
          <a:p>
            <a:pPr marL="0" indent="0"/>
            <a:endParaRPr lang="en-US" altLang="en-US" dirty="0"/>
          </a:p>
        </p:txBody>
      </p:sp>
    </p:spTree>
    <p:extLst>
      <p:ext uri="{BB962C8B-B14F-4D97-AF65-F5344CB8AC3E}">
        <p14:creationId xmlns:p14="http://schemas.microsoft.com/office/powerpoint/2010/main" val="1681173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The </a:t>
            </a:r>
            <a:r>
              <a:rPr lang="en-IN" altLang="en-US" dirty="0"/>
              <a:t>Language of </a:t>
            </a:r>
            <a:r>
              <a:rPr lang="en-IN" altLang="en-US" dirty="0" smtClean="0"/>
              <a:t>Graphs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3733800"/>
          </a:xfrm>
        </p:spPr>
        <p:txBody>
          <a:bodyPr/>
          <a:lstStyle/>
          <a:p>
            <a:pPr marL="0" indent="0"/>
            <a:r>
              <a:rPr lang="en-IN" altLang="en-US" dirty="0" smtClean="0"/>
              <a:t>Drawings </a:t>
            </a:r>
            <a:r>
              <a:rPr lang="en-IN" altLang="en-US" dirty="0"/>
              <a:t>such as these are illustrations of a </a:t>
            </a:r>
            <a:r>
              <a:rPr lang="en-IN" altLang="en-US" dirty="0" smtClean="0"/>
              <a:t>structure known </a:t>
            </a:r>
            <a:r>
              <a:rPr lang="en-IN" altLang="en-US" dirty="0"/>
              <a:t>as a </a:t>
            </a:r>
            <a:r>
              <a:rPr lang="en-IN" altLang="en-US" i="1" dirty="0"/>
              <a:t>graph</a:t>
            </a:r>
            <a:r>
              <a:rPr lang="en-IN" altLang="en-US" dirty="0"/>
              <a:t>. The dots </a:t>
            </a:r>
            <a:r>
              <a:rPr lang="en-IN" altLang="en-US" dirty="0" smtClean="0"/>
              <a:t>are called </a:t>
            </a:r>
            <a:r>
              <a:rPr lang="en-IN" altLang="en-US" i="1" dirty="0"/>
              <a:t>vertices</a:t>
            </a:r>
            <a:r>
              <a:rPr lang="en-IN" altLang="en-US" dirty="0"/>
              <a:t> (plural </a:t>
            </a:r>
            <a:r>
              <a:rPr lang="en-IN" altLang="en-US" dirty="0" smtClean="0"/>
              <a:t>of </a:t>
            </a:r>
            <a:r>
              <a:rPr lang="en-IN" altLang="en-US" i="1" dirty="0" smtClean="0"/>
              <a:t>vertex</a:t>
            </a:r>
            <a:r>
              <a:rPr lang="en-IN" altLang="en-US" dirty="0"/>
              <a:t>) and the line segments joining vertices are </a:t>
            </a:r>
            <a:r>
              <a:rPr lang="en-IN" altLang="en-US" dirty="0" smtClean="0"/>
              <a:t>called </a:t>
            </a:r>
            <a:r>
              <a:rPr lang="en-IN" altLang="en-US" i="1" dirty="0" smtClean="0"/>
              <a:t>edges</a:t>
            </a:r>
            <a:r>
              <a:rPr lang="en-IN" altLang="en-US" dirty="0" smtClean="0"/>
              <a:t>.</a:t>
            </a:r>
          </a:p>
          <a:p>
            <a:pPr marL="0" indent="0"/>
            <a:endParaRPr lang="en-IN" altLang="en-US" dirty="0"/>
          </a:p>
          <a:p>
            <a:pPr marL="0" indent="0"/>
            <a:r>
              <a:rPr lang="en-IN" altLang="en-US" dirty="0" smtClean="0"/>
              <a:t>As </a:t>
            </a:r>
            <a:r>
              <a:rPr lang="en-IN" altLang="en-US" dirty="0"/>
              <a:t>you can see from the first drawing, it is possible for two edges to cross at a point that is not a vertex. Note also </a:t>
            </a:r>
            <a:r>
              <a:rPr lang="en-IN" altLang="en-US" dirty="0" smtClean="0"/>
              <a:t>that the </a:t>
            </a:r>
            <a:r>
              <a:rPr lang="en-IN" altLang="en-US" dirty="0"/>
              <a:t>type of graph described here is quite different from </a:t>
            </a:r>
            <a:r>
              <a:rPr lang="en-IN" altLang="en-US" dirty="0" smtClean="0"/>
              <a:t>the “graph of </a:t>
            </a:r>
            <a:r>
              <a:rPr lang="en-IN" altLang="en-US" dirty="0"/>
              <a:t>an equation” or the “graph of a function.”</a:t>
            </a:r>
            <a:endParaRPr lang="en-US" altLang="en-US" dirty="0"/>
          </a:p>
        </p:txBody>
      </p:sp>
    </p:spTree>
    <p:extLst>
      <p:ext uri="{BB962C8B-B14F-4D97-AF65-F5344CB8AC3E}">
        <p14:creationId xmlns:p14="http://schemas.microsoft.com/office/powerpoint/2010/main" val="3241506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The </a:t>
            </a:r>
            <a:r>
              <a:rPr lang="en-IN" altLang="en-US" dirty="0"/>
              <a:t>Language of </a:t>
            </a:r>
            <a:r>
              <a:rPr lang="en-IN" altLang="en-US" dirty="0" smtClean="0"/>
              <a:t>Graphs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1600200"/>
          </a:xfrm>
        </p:spPr>
        <p:txBody>
          <a:bodyPr/>
          <a:lstStyle/>
          <a:p>
            <a:pPr marL="0" indent="0"/>
            <a:r>
              <a:rPr lang="en-IN" dirty="0"/>
              <a:t>In general, a graph consists of a set of vertices and a set </a:t>
            </a:r>
            <a:r>
              <a:rPr lang="en-IN" dirty="0" smtClean="0"/>
              <a:t>of edges </a:t>
            </a:r>
            <a:r>
              <a:rPr lang="en-IN" dirty="0"/>
              <a:t>connecting </a:t>
            </a:r>
            <a:r>
              <a:rPr lang="en-IN" dirty="0" smtClean="0"/>
              <a:t>various pairs </a:t>
            </a:r>
            <a:r>
              <a:rPr lang="en-IN" dirty="0"/>
              <a:t>of vertices. The edges </a:t>
            </a:r>
            <a:r>
              <a:rPr lang="en-IN" dirty="0" smtClean="0"/>
              <a:t>may be </a:t>
            </a:r>
            <a:r>
              <a:rPr lang="en-IN" dirty="0"/>
              <a:t>straight or curved and should either connect one </a:t>
            </a:r>
            <a:r>
              <a:rPr lang="en-IN" dirty="0" smtClean="0"/>
              <a:t>vertex to </a:t>
            </a:r>
            <a:r>
              <a:rPr lang="en-IN" dirty="0"/>
              <a:t>another or a vertex to itself, as shown below.</a:t>
            </a:r>
            <a:endParaRPr lang="en-US" altLang="en-US" dirty="0"/>
          </a:p>
        </p:txBody>
      </p:sp>
      <p:pic>
        <p:nvPicPr>
          <p:cNvPr id="7" name="Picture 6" descr="The graph has 6 vertices: v_1, v_2, v_3, v_4, v_5, and v_6. The graph also has 7 edges: e_1, e_2, e_3, e_4, e_5, e_6, and e_7.  The edge e_1 connects v_1 to v_4. The edges e_2 and e_3 connect v_1 and v3 and are labeled as Parallel edges. The edge e_4 connects v_3 to v_4. The edge e_5 connects v_4 to itself and is labeled as Loop. The edge e_6 connects v_6 to v_7. The vertex v_5 is not connected to any other vertex and is labeled as Isolated vertex."/>
          <p:cNvPicPr>
            <a:picLocks noChangeAspect="1"/>
          </p:cNvPicPr>
          <p:nvPr/>
        </p:nvPicPr>
        <p:blipFill>
          <a:blip r:embed="rId3"/>
          <a:stretch>
            <a:fillRect/>
          </a:stretch>
        </p:blipFill>
        <p:spPr>
          <a:xfrm>
            <a:off x="2819400" y="3137452"/>
            <a:ext cx="3045292" cy="2560812"/>
          </a:xfrm>
          <a:prstGeom prst="rect">
            <a:avLst/>
          </a:prstGeom>
        </p:spPr>
      </p:pic>
    </p:spTree>
    <p:extLst>
      <p:ext uri="{BB962C8B-B14F-4D97-AF65-F5344CB8AC3E}">
        <p14:creationId xmlns:p14="http://schemas.microsoft.com/office/powerpoint/2010/main" val="1669472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The </a:t>
            </a:r>
            <a:r>
              <a:rPr lang="en-IN" altLang="en-US" dirty="0"/>
              <a:t>Language of </a:t>
            </a:r>
            <a:r>
              <a:rPr lang="en-IN" altLang="en-US" dirty="0" smtClean="0"/>
              <a:t>Graphs</a:t>
            </a:r>
            <a:endParaRPr lang="en-IN" altLang="en-US" dirty="0">
              <a:solidFill>
                <a:schemeClr val="tx1"/>
              </a:solidFill>
            </a:endParaRPr>
          </a:p>
        </p:txBody>
      </p:sp>
      <p:sp>
        <p:nvSpPr>
          <p:cNvPr id="3" name="Content Placeholder 2"/>
          <p:cNvSpPr>
            <a:spLocks noGrp="1"/>
          </p:cNvSpPr>
          <p:nvPr>
            <p:ph sz="quarter" idx="13"/>
          </p:nvPr>
        </p:nvSpPr>
        <p:spPr>
          <a:xfrm>
            <a:off x="457200" y="1447800"/>
            <a:ext cx="8226425" cy="3581400"/>
          </a:xfrm>
        </p:spPr>
        <p:txBody>
          <a:bodyPr/>
          <a:lstStyle/>
          <a:p>
            <a:pPr marL="0" indent="0"/>
            <a:r>
              <a:rPr lang="en-IN" dirty="0"/>
              <a:t>In this drawing, the vertices are labeled with </a:t>
            </a:r>
            <a:r>
              <a:rPr lang="en-US" altLang="en-US" i="1" dirty="0"/>
              <a:t>v</a:t>
            </a:r>
            <a:r>
              <a:rPr lang="en-IN" dirty="0" smtClean="0"/>
              <a:t>’s </a:t>
            </a:r>
            <a:r>
              <a:rPr lang="en-IN" dirty="0"/>
              <a:t>and </a:t>
            </a:r>
            <a:r>
              <a:rPr lang="en-IN" dirty="0" smtClean="0"/>
              <a:t>the edges </a:t>
            </a:r>
            <a:r>
              <a:rPr lang="en-IN" dirty="0"/>
              <a:t>with </a:t>
            </a:r>
            <a:r>
              <a:rPr lang="en-IN" i="1" dirty="0"/>
              <a:t>e</a:t>
            </a:r>
            <a:r>
              <a:rPr lang="en-IN" dirty="0"/>
              <a:t>’s. When an </a:t>
            </a:r>
            <a:r>
              <a:rPr lang="en-IN" dirty="0" smtClean="0"/>
              <a:t>edge connects </a:t>
            </a:r>
            <a:r>
              <a:rPr lang="en-IN" dirty="0"/>
              <a:t>a vertex to </a:t>
            </a:r>
            <a:r>
              <a:rPr lang="en-IN" dirty="0" smtClean="0"/>
              <a:t>itself (as </a:t>
            </a:r>
            <a:r>
              <a:rPr lang="en-IN" i="1" dirty="0"/>
              <a:t>e</a:t>
            </a:r>
            <a:r>
              <a:rPr lang="en-IN" baseline="-25000" dirty="0"/>
              <a:t>5</a:t>
            </a:r>
            <a:r>
              <a:rPr lang="en-IN" dirty="0"/>
              <a:t> does), it is called a </a:t>
            </a:r>
            <a:r>
              <a:rPr lang="en-IN" i="1" dirty="0"/>
              <a:t>loop</a:t>
            </a:r>
            <a:r>
              <a:rPr lang="en-IN" dirty="0" smtClean="0"/>
              <a:t>.</a:t>
            </a:r>
          </a:p>
          <a:p>
            <a:pPr marL="0" indent="0"/>
            <a:endParaRPr lang="en-IN" altLang="en-US" dirty="0"/>
          </a:p>
          <a:p>
            <a:pPr marL="0" indent="0"/>
            <a:r>
              <a:rPr lang="en-IN" altLang="en-US" dirty="0"/>
              <a:t>When two edges connect the </a:t>
            </a:r>
            <a:r>
              <a:rPr lang="en-IN" altLang="en-US" dirty="0" smtClean="0"/>
              <a:t>same pair </a:t>
            </a:r>
            <a:r>
              <a:rPr lang="en-IN" altLang="en-US" dirty="0"/>
              <a:t>of vertices (as </a:t>
            </a:r>
            <a:r>
              <a:rPr lang="en-IN" altLang="en-US" i="1" dirty="0" smtClean="0"/>
              <a:t>e</a:t>
            </a:r>
            <a:r>
              <a:rPr lang="en-IN" altLang="en-US" baseline="-25000" dirty="0" smtClean="0"/>
              <a:t>2</a:t>
            </a:r>
            <a:r>
              <a:rPr lang="en-IN" altLang="en-US" dirty="0" smtClean="0"/>
              <a:t> and </a:t>
            </a:r>
            <a:r>
              <a:rPr lang="en-IN" altLang="en-US" i="1" dirty="0"/>
              <a:t>e</a:t>
            </a:r>
            <a:r>
              <a:rPr lang="en-IN" altLang="en-US" baseline="-25000" dirty="0"/>
              <a:t>3</a:t>
            </a:r>
            <a:r>
              <a:rPr lang="en-IN" altLang="en-US" dirty="0"/>
              <a:t> do), they are said to be </a:t>
            </a:r>
            <a:r>
              <a:rPr lang="en-IN" altLang="en-US" i="1" dirty="0"/>
              <a:t>parallel</a:t>
            </a:r>
            <a:r>
              <a:rPr lang="en-IN" altLang="en-US" dirty="0"/>
              <a:t>. It is quite </a:t>
            </a:r>
            <a:r>
              <a:rPr lang="en-IN" altLang="en-US" dirty="0" smtClean="0"/>
              <a:t>possible for </a:t>
            </a:r>
            <a:r>
              <a:rPr lang="en-IN" altLang="en-US" dirty="0"/>
              <a:t>a </a:t>
            </a:r>
            <a:r>
              <a:rPr lang="en-IN" altLang="en-US" dirty="0" smtClean="0"/>
              <a:t>vertex to </a:t>
            </a:r>
            <a:r>
              <a:rPr lang="en-IN" altLang="en-US" dirty="0"/>
              <a:t>be unconnected by an edge to any </a:t>
            </a:r>
            <a:r>
              <a:rPr lang="en-IN" altLang="en-US" dirty="0" smtClean="0"/>
              <a:t>other vertex </a:t>
            </a:r>
            <a:r>
              <a:rPr lang="en-IN" altLang="en-US" dirty="0"/>
              <a:t>in the graph (as </a:t>
            </a:r>
            <a:r>
              <a:rPr lang="en-US" altLang="en-US" i="1" dirty="0" smtClean="0"/>
              <a:t>v</a:t>
            </a:r>
            <a:r>
              <a:rPr lang="en-IN" altLang="en-US" baseline="-25000" dirty="0" smtClean="0"/>
              <a:t>5</a:t>
            </a:r>
            <a:r>
              <a:rPr lang="en-IN" altLang="en-US" dirty="0" smtClean="0"/>
              <a:t> </a:t>
            </a:r>
            <a:r>
              <a:rPr lang="en-IN" altLang="en-US" dirty="0"/>
              <a:t>is), and in that case </a:t>
            </a:r>
            <a:r>
              <a:rPr lang="en-IN" altLang="en-US" dirty="0" smtClean="0"/>
              <a:t>the vertex is said </a:t>
            </a:r>
            <a:r>
              <a:rPr lang="en-IN" altLang="en-US" dirty="0"/>
              <a:t>to be </a:t>
            </a:r>
            <a:r>
              <a:rPr lang="en-IN" altLang="en-US" i="1" dirty="0"/>
              <a:t>isolated</a:t>
            </a:r>
            <a:r>
              <a:rPr lang="en-IN" altLang="en-US" dirty="0"/>
              <a:t>.</a:t>
            </a:r>
            <a:endParaRPr lang="en-US" altLang="en-US" dirty="0"/>
          </a:p>
        </p:txBody>
      </p:sp>
    </p:spTree>
    <p:extLst>
      <p:ext uri="{BB962C8B-B14F-4D97-AF65-F5344CB8AC3E}">
        <p14:creationId xmlns:p14="http://schemas.microsoft.com/office/powerpoint/2010/main" val="35080612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ample">
  <a:themeElements>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Template>
  <TotalTime>6883</TotalTime>
  <Words>2141</Words>
  <Application>Microsoft Office PowerPoint</Application>
  <PresentationFormat>On-screen Show (4:3)</PresentationFormat>
  <Paragraphs>179</Paragraphs>
  <Slides>42</Slides>
  <Notes>40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sample</vt:lpstr>
      <vt:lpstr>CHAPTER 1</vt:lpstr>
      <vt:lpstr>1.4</vt:lpstr>
      <vt:lpstr>The Language of Graphs</vt:lpstr>
      <vt:lpstr>The Language of Graphs</vt:lpstr>
      <vt:lpstr>The Language of Graphs</vt:lpstr>
      <vt:lpstr>The Language of Graphs</vt:lpstr>
      <vt:lpstr>The Language of Graphs</vt:lpstr>
      <vt:lpstr>The Language of Graphs</vt:lpstr>
      <vt:lpstr>The Language of Graphs</vt:lpstr>
      <vt:lpstr>The Language of Graphs</vt:lpstr>
      <vt:lpstr>Example 1.4.1 – Terminology</vt:lpstr>
      <vt:lpstr>Example 1.4.1 – Terminology</vt:lpstr>
      <vt:lpstr>Example 1.4.1 – Solution</vt:lpstr>
      <vt:lpstr>Example 1.4.1 – Solution</vt:lpstr>
      <vt:lpstr>Example 1.4.2 – Drawing More Than One Picture for a Graph</vt:lpstr>
      <vt:lpstr>Example 1.4.2 – Drawing More Than One Picture for a Graph</vt:lpstr>
      <vt:lpstr>Example 1.4.3 – Labeling Drawings to Show They Represent the Same Graph</vt:lpstr>
      <vt:lpstr>Example 1.4.3 – Solution</vt:lpstr>
      <vt:lpstr>Example 1.4.3 – Solution</vt:lpstr>
      <vt:lpstr>Example 1.4.3 – Solution</vt:lpstr>
      <vt:lpstr>Examples of Graphs</vt:lpstr>
      <vt:lpstr>Example 1.4.4 – Using a Graph to Represent a Network</vt:lpstr>
      <vt:lpstr>Example 1.4.4 – Using a Graph to Represent a Network</vt:lpstr>
      <vt:lpstr>Examples of Graphs</vt:lpstr>
      <vt:lpstr>Example 1.4.6 – Using a Graph to Represent Knowledge</vt:lpstr>
      <vt:lpstr>Example 1.4.6 – Using a Graph to Represent Knowledge</vt:lpstr>
      <vt:lpstr>Example 1.4.6 – Using a Graph to Represent Knowledge</vt:lpstr>
      <vt:lpstr>Example 1.4.6 – Solution</vt:lpstr>
      <vt:lpstr>Examples of Graphs</vt:lpstr>
      <vt:lpstr>Example 1.4.8 – Degree of a Vertex</vt:lpstr>
      <vt:lpstr>Example 1.4.8 – Solution</vt:lpstr>
      <vt:lpstr>Example 1.4.9 – Using a Graph to Color a Map</vt:lpstr>
      <vt:lpstr>Example 1.4.9 – Solution</vt:lpstr>
      <vt:lpstr>Example 1.4.9 – Solution</vt:lpstr>
      <vt:lpstr>Example 1.4.9 – Solution</vt:lpstr>
      <vt:lpstr>Example 1.4.9 – Solution</vt:lpstr>
      <vt:lpstr>Example 1.4.9 – Solution</vt:lpstr>
      <vt:lpstr>Example 1.4.9 – Solution</vt:lpstr>
      <vt:lpstr>Example 1.4.9 – Solution</vt:lpstr>
      <vt:lpstr>Example 1.4.9 – Solution</vt:lpstr>
      <vt:lpstr>Example 1.4.9 – Solution</vt:lpstr>
      <vt:lpstr>Example 1.4.9 – Solution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ssharma</dc:creator>
  <cp:lastModifiedBy>hgarud</cp:lastModifiedBy>
  <cp:revision>2402</cp:revision>
  <dcterms:created xsi:type="dcterms:W3CDTF">2008-12-01T05:36:35Z</dcterms:created>
  <dcterms:modified xsi:type="dcterms:W3CDTF">2019-02-13T13:18:25Z</dcterms:modified>
</cp:coreProperties>
</file>