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659" r:id="rId2"/>
    <p:sldId id="605" r:id="rId3"/>
    <p:sldId id="596" r:id="rId4"/>
    <p:sldId id="607" r:id="rId5"/>
    <p:sldId id="608" r:id="rId6"/>
    <p:sldId id="609" r:id="rId7"/>
    <p:sldId id="610" r:id="rId8"/>
    <p:sldId id="611" r:id="rId9"/>
    <p:sldId id="613" r:id="rId10"/>
    <p:sldId id="612" r:id="rId11"/>
    <p:sldId id="614" r:id="rId12"/>
    <p:sldId id="615" r:id="rId13"/>
    <p:sldId id="616" r:id="rId14"/>
    <p:sldId id="660" r:id="rId15"/>
    <p:sldId id="618" r:id="rId16"/>
    <p:sldId id="619" r:id="rId17"/>
    <p:sldId id="620" r:id="rId18"/>
    <p:sldId id="621" r:id="rId19"/>
    <p:sldId id="661" r:id="rId20"/>
    <p:sldId id="623" r:id="rId21"/>
    <p:sldId id="624" r:id="rId22"/>
    <p:sldId id="625" r:id="rId23"/>
    <p:sldId id="626" r:id="rId24"/>
    <p:sldId id="627" r:id="rId25"/>
    <p:sldId id="628" r:id="rId26"/>
    <p:sldId id="629" r:id="rId27"/>
    <p:sldId id="630" r:id="rId28"/>
    <p:sldId id="662" r:id="rId29"/>
    <p:sldId id="632" r:id="rId30"/>
    <p:sldId id="633" r:id="rId31"/>
    <p:sldId id="634" r:id="rId32"/>
    <p:sldId id="635" r:id="rId33"/>
    <p:sldId id="636" r:id="rId34"/>
    <p:sldId id="637" r:id="rId35"/>
    <p:sldId id="638" r:id="rId36"/>
    <p:sldId id="639" r:id="rId37"/>
    <p:sldId id="640" r:id="rId38"/>
    <p:sldId id="641" r:id="rId39"/>
    <p:sldId id="642" r:id="rId40"/>
    <p:sldId id="643" r:id="rId41"/>
    <p:sldId id="644" r:id="rId42"/>
    <p:sldId id="645" r:id="rId43"/>
    <p:sldId id="646" r:id="rId44"/>
    <p:sldId id="663" r:id="rId45"/>
    <p:sldId id="648" r:id="rId46"/>
    <p:sldId id="649" r:id="rId47"/>
    <p:sldId id="650" r:id="rId48"/>
    <p:sldId id="651" r:id="rId49"/>
    <p:sldId id="652" r:id="rId50"/>
    <p:sldId id="653" r:id="rId51"/>
    <p:sldId id="654" r:id="rId52"/>
    <p:sldId id="655" r:id="rId53"/>
    <p:sldId id="656" r:id="rId54"/>
    <p:sldId id="657" r:id="rId55"/>
    <p:sldId id="658" r:id="rId56"/>
  </p:sldIdLst>
  <p:sldSz cx="9144000" cy="6858000" type="screen4x3"/>
  <p:notesSz cx="6858000" cy="9144000"/>
  <p:custDataLst>
    <p:tags r:id="rId5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86355" autoAdjust="0"/>
  </p:normalViewPr>
  <p:slideViewPr>
    <p:cSldViewPr>
      <p:cViewPr varScale="1">
        <p:scale>
          <a:sx n="61" d="100"/>
          <a:sy n="61" d="100"/>
        </p:scale>
        <p:origin x="780" y="60"/>
      </p:cViewPr>
      <p:guideLst>
        <p:guide orient="horz" pos="912"/>
        <p:guide pos="768"/>
      </p:guideLst>
    </p:cSldViewPr>
  </p:slideViewPr>
  <p:outlineViewPr>
    <p:cViewPr>
      <p:scale>
        <a:sx n="33" d="100"/>
        <a:sy n="33" d="100"/>
      </p:scale>
      <p:origin x="0" y="30636"/>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18-02-2019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38469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35841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92393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186699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1005734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56856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244371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269345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671496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19413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21803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2104199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162637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2634221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97795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14863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1540844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1077707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1058684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2788643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13855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4105089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1177440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4220550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2764121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3294165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3937049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707662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1328693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737130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1548564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312307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258305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235556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638041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3306953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2292081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24943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1597640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848082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52</a:t>
            </a:fld>
            <a:endParaRPr lang="en-US" altLang="en-US" dirty="0"/>
          </a:p>
        </p:txBody>
      </p:sp>
    </p:spTree>
    <p:extLst>
      <p:ext uri="{BB962C8B-B14F-4D97-AF65-F5344CB8AC3E}">
        <p14:creationId xmlns:p14="http://schemas.microsoft.com/office/powerpoint/2010/main" val="1353731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53</a:t>
            </a:fld>
            <a:endParaRPr lang="en-US" altLang="en-US" dirty="0"/>
          </a:p>
        </p:txBody>
      </p:sp>
    </p:spTree>
    <p:extLst>
      <p:ext uri="{BB962C8B-B14F-4D97-AF65-F5344CB8AC3E}">
        <p14:creationId xmlns:p14="http://schemas.microsoft.com/office/powerpoint/2010/main" val="2146942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396630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3517992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161015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243668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122118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39412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118926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38953" y="1344168"/>
            <a:ext cx="3671047"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10</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THEORY OF GRAPHS AND TREES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327605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10.1.1 </a:t>
            </a:r>
            <a:r>
              <a:rPr lang="en-US" altLang="en-US" sz="3500" dirty="0"/>
              <a:t>– </a:t>
            </a:r>
            <a:r>
              <a:rPr lang="en-US" altLang="en-US" sz="3500" i="1" dirty="0" smtClean="0"/>
              <a:t>Notation </a:t>
            </a:r>
            <a:r>
              <a:rPr lang="en-US" altLang="en-US" sz="3500" i="1" dirty="0"/>
              <a:t>for </a:t>
            </a:r>
            <a:r>
              <a:rPr lang="en-US" altLang="en-US" sz="3500" i="1" dirty="0" smtClean="0"/>
              <a:t>Walks</a:t>
            </a:r>
            <a:endParaRPr lang="en-IN" altLang="en-US" sz="3500"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752600"/>
          </a:xfrm>
        </p:spPr>
        <p:txBody>
          <a:bodyPr/>
          <a:lstStyle/>
          <a:p>
            <a:r>
              <a:rPr lang="en-IN" dirty="0"/>
              <a:t>b. In the graph of part (a), the notation </a:t>
            </a:r>
            <a:r>
              <a:rPr lang="en-IN" i="1" dirty="0"/>
              <a:t>v</a:t>
            </a:r>
            <a:r>
              <a:rPr lang="en-IN" baseline="-25000" dirty="0"/>
              <a:t>2</a:t>
            </a:r>
            <a:r>
              <a:rPr lang="en-IN" i="1" dirty="0"/>
              <a:t>v</a:t>
            </a:r>
            <a:r>
              <a:rPr lang="en-IN" baseline="-25000" dirty="0"/>
              <a:t>3</a:t>
            </a:r>
            <a:r>
              <a:rPr lang="en-IN" dirty="0"/>
              <a:t> is ambiguous </a:t>
            </a:r>
            <a:r>
              <a:rPr lang="en-IN" dirty="0" smtClean="0"/>
              <a:t>if used </a:t>
            </a:r>
            <a:r>
              <a:rPr lang="en-IN" dirty="0"/>
              <a:t>to refer to a </a:t>
            </a:r>
            <a:r>
              <a:rPr lang="en-IN" dirty="0" smtClean="0"/>
              <a:t>walk. It </a:t>
            </a:r>
            <a:r>
              <a:rPr lang="en-IN" dirty="0"/>
              <a:t>could mean </a:t>
            </a:r>
            <a:r>
              <a:rPr lang="en-IN" i="1" dirty="0"/>
              <a:t>v</a:t>
            </a:r>
            <a:r>
              <a:rPr lang="en-IN" baseline="-25000" dirty="0"/>
              <a:t>2</a:t>
            </a:r>
            <a:r>
              <a:rPr lang="en-IN" i="1" dirty="0"/>
              <a:t>e</a:t>
            </a:r>
            <a:r>
              <a:rPr lang="en-IN" baseline="-25000" dirty="0"/>
              <a:t>2</a:t>
            </a:r>
            <a:r>
              <a:rPr lang="en-IN" i="1" dirty="0"/>
              <a:t>v</a:t>
            </a:r>
            <a:r>
              <a:rPr lang="en-IN" baseline="-25000" dirty="0"/>
              <a:t>3</a:t>
            </a:r>
            <a:r>
              <a:rPr lang="en-IN" dirty="0"/>
              <a:t> or </a:t>
            </a:r>
            <a:r>
              <a:rPr lang="en-IN" i="1" dirty="0" smtClean="0"/>
              <a:t>v</a:t>
            </a:r>
            <a:r>
              <a:rPr lang="en-IN" baseline="-25000" dirty="0" smtClean="0"/>
              <a:t>2</a:t>
            </a:r>
            <a:r>
              <a:rPr lang="en-IN" i="1" dirty="0" smtClean="0"/>
              <a:t>e</a:t>
            </a:r>
            <a:r>
              <a:rPr lang="en-IN" baseline="-25000" dirty="0" smtClean="0"/>
              <a:t>3</a:t>
            </a:r>
            <a:r>
              <a:rPr lang="en-IN" i="1" dirty="0" smtClean="0"/>
              <a:t>v</a:t>
            </a:r>
            <a:r>
              <a:rPr lang="en-IN" baseline="-25000" dirty="0" smtClean="0"/>
              <a:t>3</a:t>
            </a:r>
            <a:r>
              <a:rPr lang="en-IN" dirty="0" smtClean="0"/>
              <a:t>. On </a:t>
            </a:r>
            <a:r>
              <a:rPr lang="en-IN" dirty="0"/>
              <a:t>the other hand, in the graph below, the </a:t>
            </a:r>
            <a:r>
              <a:rPr lang="en-IN" dirty="0" smtClean="0"/>
              <a:t>notation </a:t>
            </a:r>
            <a:r>
              <a:rPr lang="en-IN" i="1" dirty="0" smtClean="0"/>
              <a:t>v</a:t>
            </a:r>
            <a:r>
              <a:rPr lang="en-IN" baseline="-25000" dirty="0" smtClean="0"/>
              <a:t>1</a:t>
            </a:r>
            <a:r>
              <a:rPr lang="en-IN" i="1" dirty="0" smtClean="0"/>
              <a:t>v</a:t>
            </a:r>
            <a:r>
              <a:rPr lang="en-IN" baseline="-25000" dirty="0" smtClean="0"/>
              <a:t>2</a:t>
            </a:r>
            <a:r>
              <a:rPr lang="en-IN" i="1" dirty="0" smtClean="0"/>
              <a:t>v</a:t>
            </a:r>
            <a:r>
              <a:rPr lang="en-IN" baseline="-25000" dirty="0" smtClean="0"/>
              <a:t>2</a:t>
            </a:r>
            <a:r>
              <a:rPr lang="en-IN" i="1" dirty="0" smtClean="0"/>
              <a:t>v</a:t>
            </a:r>
            <a:r>
              <a:rPr lang="en-IN" baseline="-25000" dirty="0" smtClean="0"/>
              <a:t>3</a:t>
            </a:r>
            <a:r>
              <a:rPr lang="en-IN" dirty="0" smtClean="0"/>
              <a:t> </a:t>
            </a:r>
            <a:r>
              <a:rPr lang="en-IN" dirty="0"/>
              <a:t>refers unambiguously to the </a:t>
            </a:r>
            <a:r>
              <a:rPr lang="en-IN" dirty="0" smtClean="0"/>
              <a:t>walk </a:t>
            </a:r>
            <a:r>
              <a:rPr lang="en-IN" i="1" dirty="0" smtClean="0"/>
              <a:t>v</a:t>
            </a:r>
            <a:r>
              <a:rPr lang="en-IN" baseline="-25000" dirty="0" smtClean="0"/>
              <a:t>1</a:t>
            </a:r>
            <a:r>
              <a:rPr lang="en-IN" i="1" dirty="0" smtClean="0"/>
              <a:t>e</a:t>
            </a:r>
            <a:r>
              <a:rPr lang="en-IN" baseline="-25000" dirty="0" smtClean="0"/>
              <a:t>1</a:t>
            </a:r>
            <a:r>
              <a:rPr lang="en-IN" i="1" dirty="0" smtClean="0"/>
              <a:t>v</a:t>
            </a:r>
            <a:r>
              <a:rPr lang="en-IN" baseline="-25000" dirty="0" smtClean="0"/>
              <a:t>2</a:t>
            </a:r>
            <a:r>
              <a:rPr lang="en-IN" i="1" dirty="0" smtClean="0"/>
              <a:t>e</a:t>
            </a:r>
            <a:r>
              <a:rPr lang="en-IN" baseline="-25000" dirty="0" smtClean="0"/>
              <a:t>2</a:t>
            </a:r>
            <a:r>
              <a:rPr lang="en-IN" i="1" dirty="0" smtClean="0"/>
              <a:t>v</a:t>
            </a:r>
            <a:r>
              <a:rPr lang="en-IN" baseline="-25000" dirty="0" smtClean="0"/>
              <a:t>2</a:t>
            </a:r>
            <a:r>
              <a:rPr lang="en-IN" i="1" dirty="0" smtClean="0"/>
              <a:t>e</a:t>
            </a:r>
            <a:r>
              <a:rPr lang="en-IN" baseline="-25000" dirty="0" smtClean="0"/>
              <a:t>3</a:t>
            </a:r>
            <a:r>
              <a:rPr lang="en-IN" i="1" dirty="0" smtClean="0"/>
              <a:t>v</a:t>
            </a:r>
            <a:r>
              <a:rPr lang="en-IN" baseline="-25000" dirty="0" smtClean="0"/>
              <a:t>3</a:t>
            </a:r>
            <a:r>
              <a:rPr lang="en-IN" dirty="0"/>
              <a:t>.</a:t>
            </a:r>
            <a:endParaRPr lang="en-US" altLang="en-US" dirty="0"/>
          </a:p>
        </p:txBody>
      </p:sp>
      <p:pic>
        <p:nvPicPr>
          <p:cNvPr id="7" name="Picture 6" descr="An image consists of 3 vertices v_1, v_2 and v_3 and 3 edges e_1, e_2, and e_3. The vertices v_1 and vertex v_2 are connected by the edge e_1. The edge e_3 is connected to the vertex v_2 and to itself to form a loop. Also, the vertices v_2 and vertex v_3 are connected by the edge e_3."/>
          <p:cNvPicPr>
            <a:picLocks noChangeAspect="1"/>
          </p:cNvPicPr>
          <p:nvPr/>
        </p:nvPicPr>
        <p:blipFill>
          <a:blip r:embed="rId3"/>
          <a:stretch>
            <a:fillRect/>
          </a:stretch>
        </p:blipFill>
        <p:spPr>
          <a:xfrm>
            <a:off x="3109561" y="3321105"/>
            <a:ext cx="2924878" cy="1403295"/>
          </a:xfrm>
          <a:prstGeom prst="rect">
            <a:avLst/>
          </a:prstGeom>
        </p:spPr>
      </p:pic>
    </p:spTree>
    <p:extLst>
      <p:ext uri="{BB962C8B-B14F-4D97-AF65-F5344CB8AC3E}">
        <p14:creationId xmlns:p14="http://schemas.microsoft.com/office/powerpoint/2010/main" val="384874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10.1.2 </a:t>
            </a:r>
            <a:r>
              <a:rPr lang="en-US" altLang="en-US" sz="2700" dirty="0"/>
              <a:t>– </a:t>
            </a:r>
            <a:r>
              <a:rPr lang="en-IN" altLang="en-US" sz="2700" i="1" dirty="0" smtClean="0"/>
              <a:t>Walks</a:t>
            </a:r>
            <a:r>
              <a:rPr lang="en-IN" altLang="en-US" sz="2700" i="1" dirty="0"/>
              <a:t>, Trails, Paths, and </a:t>
            </a:r>
            <a:r>
              <a:rPr lang="en-IN" altLang="en-US" sz="2700" i="1" dirty="0" smtClean="0"/>
              <a:t>Circuits</a:t>
            </a:r>
            <a:endParaRPr lang="en-IN" altLang="en-US" sz="2700" dirty="0"/>
          </a:p>
        </p:txBody>
      </p:sp>
      <p:sp>
        <p:nvSpPr>
          <p:cNvPr id="3" name="Content Placeholder 2"/>
          <p:cNvSpPr>
            <a:spLocks noGrp="1"/>
          </p:cNvSpPr>
          <p:nvPr>
            <p:ph sz="quarter" idx="13"/>
          </p:nvPr>
        </p:nvSpPr>
        <p:spPr>
          <a:xfrm>
            <a:off x="457200" y="1447800"/>
            <a:ext cx="8226425" cy="2438400"/>
          </a:xfrm>
        </p:spPr>
        <p:txBody>
          <a:bodyPr/>
          <a:lstStyle/>
          <a:p>
            <a:pPr marL="0" indent="0"/>
            <a:r>
              <a:rPr lang="en-IN" dirty="0"/>
              <a:t>In the graph below, determine which of the following </a:t>
            </a:r>
            <a:r>
              <a:rPr lang="en-IN" dirty="0" smtClean="0"/>
              <a:t>walks are </a:t>
            </a:r>
            <a:r>
              <a:rPr lang="en-IN" dirty="0"/>
              <a:t>trails, paths, circuits, </a:t>
            </a:r>
            <a:r>
              <a:rPr lang="en-IN" dirty="0" smtClean="0"/>
              <a:t>or simple </a:t>
            </a:r>
            <a:r>
              <a:rPr lang="en-IN" dirty="0"/>
              <a:t>circuits</a:t>
            </a:r>
            <a:r>
              <a:rPr lang="en-IN" dirty="0" smtClean="0"/>
              <a:t>.</a:t>
            </a:r>
          </a:p>
          <a:p>
            <a:pPr marL="0" indent="0"/>
            <a:endParaRPr lang="en-IN" altLang="en-US" sz="400" dirty="0"/>
          </a:p>
          <a:p>
            <a:r>
              <a:rPr lang="en-IN" dirty="0" smtClean="0"/>
              <a:t>a. </a:t>
            </a:r>
            <a:r>
              <a:rPr lang="en-IN" i="1" dirty="0" smtClean="0"/>
              <a:t>v</a:t>
            </a:r>
            <a:r>
              <a:rPr lang="en-IN" baseline="-25000" dirty="0" smtClean="0"/>
              <a:t>1</a:t>
            </a:r>
            <a:r>
              <a:rPr lang="en-IN" i="1" dirty="0" smtClean="0"/>
              <a:t>e</a:t>
            </a:r>
            <a:r>
              <a:rPr lang="en-IN" baseline="-25000" dirty="0" smtClean="0"/>
              <a:t>1</a:t>
            </a:r>
            <a:r>
              <a:rPr lang="en-IN" i="1" dirty="0" smtClean="0"/>
              <a:t>v</a:t>
            </a:r>
            <a:r>
              <a:rPr lang="en-IN" baseline="-25000" dirty="0" smtClean="0"/>
              <a:t>2</a:t>
            </a:r>
            <a:r>
              <a:rPr lang="en-IN" i="1" dirty="0" smtClean="0"/>
              <a:t>e</a:t>
            </a:r>
            <a:r>
              <a:rPr lang="en-IN" baseline="-25000" dirty="0" smtClean="0"/>
              <a:t>3</a:t>
            </a:r>
            <a:r>
              <a:rPr lang="en-IN" i="1" dirty="0" smtClean="0"/>
              <a:t>v</a:t>
            </a:r>
            <a:r>
              <a:rPr lang="en-IN" baseline="-25000" dirty="0" smtClean="0"/>
              <a:t>3</a:t>
            </a:r>
            <a:r>
              <a:rPr lang="en-IN" i="1" dirty="0" smtClean="0"/>
              <a:t>e</a:t>
            </a:r>
            <a:r>
              <a:rPr lang="en-IN" baseline="-25000" dirty="0" smtClean="0"/>
              <a:t>4</a:t>
            </a:r>
            <a:r>
              <a:rPr lang="en-IN" i="1" dirty="0" smtClean="0"/>
              <a:t>v</a:t>
            </a:r>
            <a:r>
              <a:rPr lang="en-IN" baseline="-25000" dirty="0" smtClean="0"/>
              <a:t>3</a:t>
            </a:r>
            <a:r>
              <a:rPr lang="en-IN" i="1" dirty="0" smtClean="0"/>
              <a:t>e</a:t>
            </a:r>
            <a:r>
              <a:rPr lang="en-IN" baseline="-25000" dirty="0" smtClean="0"/>
              <a:t>5</a:t>
            </a:r>
            <a:r>
              <a:rPr lang="en-IN" i="1" dirty="0" smtClean="0"/>
              <a:t>v</a:t>
            </a:r>
            <a:r>
              <a:rPr lang="en-IN" baseline="-25000" dirty="0" smtClean="0"/>
              <a:t>4	</a:t>
            </a:r>
            <a:r>
              <a:rPr lang="en-IN" dirty="0" smtClean="0"/>
              <a:t> b</a:t>
            </a:r>
            <a:r>
              <a:rPr lang="en-IN" dirty="0"/>
              <a:t>. </a:t>
            </a:r>
            <a:r>
              <a:rPr lang="en-IN" i="1" dirty="0"/>
              <a:t>e</a:t>
            </a:r>
            <a:r>
              <a:rPr lang="en-IN" baseline="-25000" dirty="0"/>
              <a:t>1</a:t>
            </a:r>
            <a:r>
              <a:rPr lang="en-IN" i="1" dirty="0"/>
              <a:t>e</a:t>
            </a:r>
            <a:r>
              <a:rPr lang="en-IN" baseline="-25000" dirty="0"/>
              <a:t>3</a:t>
            </a:r>
            <a:r>
              <a:rPr lang="en-IN" i="1" dirty="0"/>
              <a:t>e</a:t>
            </a:r>
            <a:r>
              <a:rPr lang="en-IN" baseline="-25000" dirty="0"/>
              <a:t>5</a:t>
            </a:r>
            <a:r>
              <a:rPr lang="en-IN" i="1" dirty="0"/>
              <a:t>e</a:t>
            </a:r>
            <a:r>
              <a:rPr lang="en-IN" baseline="-25000" dirty="0"/>
              <a:t>5</a:t>
            </a:r>
            <a:r>
              <a:rPr lang="en-IN" i="1" dirty="0"/>
              <a:t>e</a:t>
            </a:r>
            <a:r>
              <a:rPr lang="en-IN" baseline="-25000" dirty="0"/>
              <a:t>6</a:t>
            </a:r>
            <a:r>
              <a:rPr lang="en-IN" dirty="0"/>
              <a:t> </a:t>
            </a:r>
            <a:endParaRPr lang="en-IN" dirty="0" smtClean="0"/>
          </a:p>
          <a:p>
            <a:r>
              <a:rPr lang="en-IN" dirty="0" smtClean="0"/>
              <a:t>c</a:t>
            </a:r>
            <a:r>
              <a:rPr lang="en-IN" dirty="0"/>
              <a:t>. </a:t>
            </a:r>
            <a:r>
              <a:rPr lang="en-IN" i="1" dirty="0" smtClean="0"/>
              <a:t>v</a:t>
            </a:r>
            <a:r>
              <a:rPr lang="en-IN" baseline="-25000" dirty="0" smtClean="0"/>
              <a:t>2</a:t>
            </a:r>
            <a:r>
              <a:rPr lang="en-IN" i="1" dirty="0" smtClean="0"/>
              <a:t>v</a:t>
            </a:r>
            <a:r>
              <a:rPr lang="en-IN" baseline="-25000" dirty="0" smtClean="0"/>
              <a:t>3</a:t>
            </a:r>
            <a:r>
              <a:rPr lang="en-IN" i="1" dirty="0" smtClean="0"/>
              <a:t>v</a:t>
            </a:r>
            <a:r>
              <a:rPr lang="en-IN" baseline="-25000" dirty="0" smtClean="0"/>
              <a:t>4</a:t>
            </a:r>
            <a:r>
              <a:rPr lang="en-IN" i="1" dirty="0" smtClean="0"/>
              <a:t>v</a:t>
            </a:r>
            <a:r>
              <a:rPr lang="en-IN" baseline="-25000" dirty="0" smtClean="0"/>
              <a:t>5</a:t>
            </a:r>
            <a:r>
              <a:rPr lang="en-IN" i="1" dirty="0" smtClean="0"/>
              <a:t>v</a:t>
            </a:r>
            <a:r>
              <a:rPr lang="en-IN" baseline="-25000" dirty="0" smtClean="0"/>
              <a:t>3</a:t>
            </a:r>
            <a:r>
              <a:rPr lang="en-IN" i="1" dirty="0" smtClean="0"/>
              <a:t>v</a:t>
            </a:r>
            <a:r>
              <a:rPr lang="en-IN" baseline="-25000" dirty="0" smtClean="0"/>
              <a:t>6</a:t>
            </a:r>
            <a:r>
              <a:rPr lang="en-IN" i="1" dirty="0" smtClean="0"/>
              <a:t>v</a:t>
            </a:r>
            <a:r>
              <a:rPr lang="en-IN" baseline="-25000" dirty="0" smtClean="0"/>
              <a:t>2   		 </a:t>
            </a:r>
            <a:r>
              <a:rPr lang="en-IN" dirty="0" smtClean="0"/>
              <a:t>d. </a:t>
            </a:r>
            <a:r>
              <a:rPr lang="en-IN" i="1" dirty="0" smtClean="0"/>
              <a:t>v</a:t>
            </a:r>
            <a:r>
              <a:rPr lang="en-IN" baseline="-25000" dirty="0" smtClean="0"/>
              <a:t>2</a:t>
            </a:r>
            <a:r>
              <a:rPr lang="en-IN" i="1" dirty="0" smtClean="0"/>
              <a:t>v</a:t>
            </a:r>
            <a:r>
              <a:rPr lang="en-IN" baseline="-25000" dirty="0" smtClean="0"/>
              <a:t>3</a:t>
            </a:r>
            <a:r>
              <a:rPr lang="en-IN" i="1" dirty="0" smtClean="0"/>
              <a:t>v</a:t>
            </a:r>
            <a:r>
              <a:rPr lang="en-IN" baseline="-25000" dirty="0" smtClean="0"/>
              <a:t>4</a:t>
            </a:r>
            <a:r>
              <a:rPr lang="en-IN" i="1" dirty="0" smtClean="0"/>
              <a:t>v</a:t>
            </a:r>
            <a:r>
              <a:rPr lang="en-IN" baseline="-25000" dirty="0" smtClean="0"/>
              <a:t>5</a:t>
            </a:r>
            <a:r>
              <a:rPr lang="en-IN" i="1" dirty="0" smtClean="0"/>
              <a:t>v</a:t>
            </a:r>
            <a:r>
              <a:rPr lang="en-IN" baseline="-25000" dirty="0" smtClean="0"/>
              <a:t>6</a:t>
            </a:r>
            <a:r>
              <a:rPr lang="en-IN" i="1" dirty="0" smtClean="0"/>
              <a:t>v</a:t>
            </a:r>
            <a:r>
              <a:rPr lang="en-IN" baseline="-25000" dirty="0" smtClean="0"/>
              <a:t>2</a:t>
            </a:r>
            <a:endParaRPr lang="en-IN" dirty="0"/>
          </a:p>
          <a:p>
            <a:r>
              <a:rPr lang="en-IN" dirty="0" smtClean="0"/>
              <a:t>e</a:t>
            </a:r>
            <a:r>
              <a:rPr lang="en-IN" dirty="0"/>
              <a:t>. </a:t>
            </a:r>
            <a:r>
              <a:rPr lang="en-IN" i="1" dirty="0"/>
              <a:t>v</a:t>
            </a:r>
            <a:r>
              <a:rPr lang="en-IN" baseline="-25000" dirty="0"/>
              <a:t>1</a:t>
            </a:r>
            <a:r>
              <a:rPr lang="en-IN" i="1" dirty="0"/>
              <a:t>e</a:t>
            </a:r>
            <a:r>
              <a:rPr lang="en-IN" baseline="-25000" dirty="0"/>
              <a:t>1</a:t>
            </a:r>
            <a:r>
              <a:rPr lang="en-IN" i="1" dirty="0"/>
              <a:t>v</a:t>
            </a:r>
            <a:r>
              <a:rPr lang="en-IN" baseline="-25000" dirty="0"/>
              <a:t>2</a:t>
            </a:r>
            <a:r>
              <a:rPr lang="en-IN" i="1" dirty="0"/>
              <a:t>e</a:t>
            </a:r>
            <a:r>
              <a:rPr lang="en-IN" baseline="-25000" dirty="0"/>
              <a:t>1</a:t>
            </a:r>
            <a:r>
              <a:rPr lang="en-IN" i="1" dirty="0"/>
              <a:t>v</a:t>
            </a:r>
            <a:r>
              <a:rPr lang="en-IN" baseline="-25000" dirty="0"/>
              <a:t>1</a:t>
            </a:r>
            <a:r>
              <a:rPr lang="en-IN" dirty="0"/>
              <a:t> </a:t>
            </a:r>
            <a:r>
              <a:rPr lang="en-IN" dirty="0" smtClean="0"/>
              <a:t>			 f . </a:t>
            </a:r>
            <a:r>
              <a:rPr lang="en-IN" i="1" dirty="0"/>
              <a:t>v</a:t>
            </a:r>
            <a:r>
              <a:rPr lang="en-IN" baseline="-25000" dirty="0"/>
              <a:t>1</a:t>
            </a:r>
            <a:endParaRPr lang="en-US" altLang="en-US" baseline="-25000" dirty="0"/>
          </a:p>
        </p:txBody>
      </p:sp>
      <p:pic>
        <p:nvPicPr>
          <p:cNvPr id="5" name="Picture 4" descr="The image consists of 6 vertices and 10 edges. The vertices v_1 and v_2 are connected by the two parallel edges e_1 and e_2. The vertex v_2 is connected to the vertices v_3 and v_6;  the connecting line segments have the labels e_3 and e_8, respectively. The vertex v_3 is connected to the vertices v_4, v_5, v_6 and to itself; and, the connecting line segments have the labels e_5, e_6 e_7, and e_4, respectively. The vertex v_4 is connected to the vertex v_5, and the connecting line segment has the label e_10. The vertex v_5 is connected to the vertex v_6, and the connecting line segment has the label e_9. "/>
          <p:cNvPicPr>
            <a:picLocks noChangeAspect="1"/>
          </p:cNvPicPr>
          <p:nvPr/>
        </p:nvPicPr>
        <p:blipFill>
          <a:blip r:embed="rId3"/>
          <a:stretch>
            <a:fillRect/>
          </a:stretch>
        </p:blipFill>
        <p:spPr>
          <a:xfrm>
            <a:off x="2819400" y="3810000"/>
            <a:ext cx="3495316" cy="2057400"/>
          </a:xfrm>
          <a:prstGeom prst="rect">
            <a:avLst/>
          </a:prstGeom>
        </p:spPr>
      </p:pic>
    </p:spTree>
    <p:extLst>
      <p:ext uri="{BB962C8B-B14F-4D97-AF65-F5344CB8AC3E}">
        <p14:creationId xmlns:p14="http://schemas.microsoft.com/office/powerpoint/2010/main" val="2536713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733800"/>
          </a:xfrm>
        </p:spPr>
        <p:txBody>
          <a:bodyPr/>
          <a:lstStyle/>
          <a:p>
            <a:r>
              <a:rPr lang="en-IN" dirty="0" smtClean="0"/>
              <a:t>a. This </a:t>
            </a:r>
            <a:r>
              <a:rPr lang="en-IN" dirty="0"/>
              <a:t>walk has a repeated vertex but does not have </a:t>
            </a:r>
            <a:r>
              <a:rPr lang="en-IN" dirty="0" smtClean="0"/>
              <a:t>a repeated </a:t>
            </a:r>
            <a:r>
              <a:rPr lang="en-IN" dirty="0"/>
              <a:t>edge, so it is a trail </a:t>
            </a:r>
            <a:r>
              <a:rPr lang="en-IN" dirty="0" smtClean="0"/>
              <a:t>from </a:t>
            </a:r>
            <a:r>
              <a:rPr lang="en-IN" i="1" dirty="0" smtClean="0"/>
              <a:t>v</a:t>
            </a:r>
            <a:r>
              <a:rPr lang="en-IN" baseline="-25000" dirty="0" smtClean="0"/>
              <a:t>1</a:t>
            </a:r>
            <a:r>
              <a:rPr lang="en-IN" dirty="0" smtClean="0"/>
              <a:t> </a:t>
            </a:r>
            <a:r>
              <a:rPr lang="en-IN" dirty="0"/>
              <a:t>to </a:t>
            </a:r>
            <a:r>
              <a:rPr lang="en-IN" i="1" dirty="0"/>
              <a:t>v</a:t>
            </a:r>
            <a:r>
              <a:rPr lang="en-IN" baseline="-25000" dirty="0"/>
              <a:t>4</a:t>
            </a:r>
            <a:r>
              <a:rPr lang="en-IN" dirty="0"/>
              <a:t> but not </a:t>
            </a:r>
            <a:r>
              <a:rPr lang="en-IN" dirty="0" smtClean="0"/>
              <a:t>a path.</a:t>
            </a:r>
          </a:p>
          <a:p>
            <a:endParaRPr lang="en-IN" sz="1100" dirty="0" smtClean="0"/>
          </a:p>
          <a:p>
            <a:r>
              <a:rPr lang="en-IN" dirty="0" smtClean="0"/>
              <a:t>b</a:t>
            </a:r>
            <a:r>
              <a:rPr lang="en-IN" dirty="0"/>
              <a:t>. This is just a walk from </a:t>
            </a:r>
            <a:r>
              <a:rPr lang="en-IN" i="1" dirty="0"/>
              <a:t>v</a:t>
            </a:r>
            <a:r>
              <a:rPr lang="en-IN" baseline="-25000" dirty="0"/>
              <a:t>1</a:t>
            </a:r>
            <a:r>
              <a:rPr lang="en-IN" dirty="0"/>
              <a:t> to </a:t>
            </a:r>
            <a:r>
              <a:rPr lang="en-IN" i="1" dirty="0"/>
              <a:t>v</a:t>
            </a:r>
            <a:r>
              <a:rPr lang="en-IN" baseline="-25000" dirty="0"/>
              <a:t>5</a:t>
            </a:r>
            <a:r>
              <a:rPr lang="en-IN" dirty="0"/>
              <a:t>. It is not a trail because </a:t>
            </a:r>
            <a:r>
              <a:rPr lang="en-IN" dirty="0" smtClean="0"/>
              <a:t>it has </a:t>
            </a:r>
            <a:r>
              <a:rPr lang="en-IN" dirty="0"/>
              <a:t>a repeated edge</a:t>
            </a:r>
            <a:r>
              <a:rPr lang="en-IN" dirty="0" smtClean="0"/>
              <a:t>.</a:t>
            </a:r>
          </a:p>
          <a:p>
            <a:endParaRPr lang="en-IN" sz="1100" dirty="0" smtClean="0"/>
          </a:p>
          <a:p>
            <a:r>
              <a:rPr lang="en-IN" dirty="0"/>
              <a:t>c. This walk starts and ends at </a:t>
            </a:r>
            <a:r>
              <a:rPr lang="en-IN" i="1" dirty="0"/>
              <a:t>v</a:t>
            </a:r>
            <a:r>
              <a:rPr lang="en-IN" baseline="-25000" dirty="0"/>
              <a:t>2</a:t>
            </a:r>
            <a:r>
              <a:rPr lang="en-IN" dirty="0"/>
              <a:t>, contains at least </a:t>
            </a:r>
            <a:r>
              <a:rPr lang="en-IN" dirty="0" smtClean="0"/>
              <a:t>one edge</a:t>
            </a:r>
            <a:r>
              <a:rPr lang="en-IN" dirty="0"/>
              <a:t>, and does not have a </a:t>
            </a:r>
            <a:r>
              <a:rPr lang="en-IN" dirty="0" smtClean="0"/>
              <a:t>repeated edge</a:t>
            </a:r>
            <a:r>
              <a:rPr lang="en-IN" dirty="0"/>
              <a:t>, so it is </a:t>
            </a:r>
            <a:r>
              <a:rPr lang="en-IN" dirty="0" smtClean="0"/>
              <a:t>a circuit</a:t>
            </a:r>
            <a:r>
              <a:rPr lang="en-IN" dirty="0"/>
              <a:t>. Since the vertex </a:t>
            </a:r>
            <a:r>
              <a:rPr lang="en-IN" i="1" dirty="0"/>
              <a:t>v</a:t>
            </a:r>
            <a:r>
              <a:rPr lang="en-IN" baseline="-25000" dirty="0"/>
              <a:t>3</a:t>
            </a:r>
            <a:r>
              <a:rPr lang="en-IN" dirty="0"/>
              <a:t> is repeated in the middle, it </a:t>
            </a:r>
            <a:r>
              <a:rPr lang="en-IN" dirty="0" smtClean="0"/>
              <a:t>is not a simple </a:t>
            </a:r>
            <a:r>
              <a:rPr lang="en-IN" dirty="0"/>
              <a:t>circuit.</a:t>
            </a:r>
            <a:endParaRPr lang="en-US" altLang="en-US" dirty="0"/>
          </a:p>
        </p:txBody>
      </p:sp>
    </p:spTree>
    <p:extLst>
      <p:ext uri="{BB962C8B-B14F-4D97-AF65-F5344CB8AC3E}">
        <p14:creationId xmlns:p14="http://schemas.microsoft.com/office/powerpoint/2010/main" val="439578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10.1.2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r>
              <a:rPr lang="en-IN" dirty="0"/>
              <a:t>d. This walk starts and ends at </a:t>
            </a:r>
            <a:r>
              <a:rPr lang="en-IN" i="1" dirty="0"/>
              <a:t>v</a:t>
            </a:r>
            <a:r>
              <a:rPr lang="en-IN" baseline="-25000" dirty="0"/>
              <a:t>2</a:t>
            </a:r>
            <a:r>
              <a:rPr lang="en-IN" dirty="0"/>
              <a:t>, contains at least </a:t>
            </a:r>
            <a:r>
              <a:rPr lang="en-IN" dirty="0" smtClean="0"/>
              <a:t>one edge</a:t>
            </a:r>
            <a:r>
              <a:rPr lang="en-IN" dirty="0"/>
              <a:t>, does not have a </a:t>
            </a:r>
            <a:r>
              <a:rPr lang="en-IN" dirty="0" smtClean="0"/>
              <a:t>repeated edge</a:t>
            </a:r>
            <a:r>
              <a:rPr lang="en-IN" dirty="0"/>
              <a:t>, and does </a:t>
            </a:r>
            <a:r>
              <a:rPr lang="en-IN" dirty="0" smtClean="0"/>
              <a:t>not have </a:t>
            </a:r>
            <a:r>
              <a:rPr lang="en-IN" dirty="0"/>
              <a:t>a repeated vertex. Thus it is a simple circuit</a:t>
            </a:r>
            <a:r>
              <a:rPr lang="en-IN" dirty="0" smtClean="0"/>
              <a:t>.</a:t>
            </a:r>
          </a:p>
          <a:p>
            <a:endParaRPr lang="en-IN" sz="1100" dirty="0" smtClean="0"/>
          </a:p>
          <a:p>
            <a:r>
              <a:rPr lang="en-IN" dirty="0"/>
              <a:t>e. This is just a closed walk starting and ending at </a:t>
            </a:r>
            <a:r>
              <a:rPr lang="en-IN" i="1" dirty="0"/>
              <a:t>v</a:t>
            </a:r>
            <a:r>
              <a:rPr lang="en-IN" baseline="-25000" dirty="0"/>
              <a:t>1</a:t>
            </a:r>
            <a:r>
              <a:rPr lang="en-IN" dirty="0"/>
              <a:t>. It </a:t>
            </a:r>
            <a:r>
              <a:rPr lang="en-IN" dirty="0" smtClean="0"/>
              <a:t>is not </a:t>
            </a:r>
            <a:r>
              <a:rPr lang="en-IN" dirty="0"/>
              <a:t>a circuit because edge </a:t>
            </a:r>
            <a:r>
              <a:rPr lang="en-IN" i="1" dirty="0"/>
              <a:t>e</a:t>
            </a:r>
            <a:r>
              <a:rPr lang="en-IN" baseline="-25000" dirty="0"/>
              <a:t>1</a:t>
            </a:r>
            <a:r>
              <a:rPr lang="en-IN" dirty="0"/>
              <a:t> </a:t>
            </a:r>
            <a:r>
              <a:rPr lang="en-IN" dirty="0" smtClean="0"/>
              <a:t>is repeated.</a:t>
            </a:r>
          </a:p>
          <a:p>
            <a:endParaRPr lang="en-IN" sz="1200" dirty="0" smtClean="0"/>
          </a:p>
          <a:p>
            <a:r>
              <a:rPr lang="en-IN" dirty="0"/>
              <a:t>f. The first vertex of this walk is the same as its last </a:t>
            </a:r>
            <a:r>
              <a:rPr lang="en-IN" dirty="0" smtClean="0"/>
              <a:t>vertex, but </a:t>
            </a:r>
            <a:r>
              <a:rPr lang="en-IN" dirty="0"/>
              <a:t>it does not contain an </a:t>
            </a:r>
            <a:r>
              <a:rPr lang="en-IN" dirty="0" smtClean="0"/>
              <a:t>edge, and </a:t>
            </a:r>
            <a:r>
              <a:rPr lang="en-IN" dirty="0"/>
              <a:t>so it is not a </a:t>
            </a:r>
            <a:r>
              <a:rPr lang="en-IN" dirty="0" smtClean="0"/>
              <a:t>circuit. It </a:t>
            </a:r>
            <a:r>
              <a:rPr lang="en-IN" dirty="0"/>
              <a:t>is a closed walk from </a:t>
            </a:r>
            <a:r>
              <a:rPr lang="en-IN" i="1" dirty="0"/>
              <a:t>v</a:t>
            </a:r>
            <a:r>
              <a:rPr lang="en-IN" baseline="-25000" dirty="0"/>
              <a:t>1</a:t>
            </a:r>
            <a:r>
              <a:rPr lang="en-IN" dirty="0"/>
              <a:t> to </a:t>
            </a:r>
            <a:r>
              <a:rPr lang="en-IN" i="1" dirty="0"/>
              <a:t>v</a:t>
            </a:r>
            <a:r>
              <a:rPr lang="en-IN" baseline="-25000" dirty="0"/>
              <a:t>1</a:t>
            </a:r>
            <a:r>
              <a:rPr lang="en-IN" dirty="0"/>
              <a:t>. (It is also a trail from </a:t>
            </a:r>
            <a:r>
              <a:rPr lang="en-IN" i="1" dirty="0" smtClean="0"/>
              <a:t>v</a:t>
            </a:r>
            <a:r>
              <a:rPr lang="en-IN" baseline="-25000" dirty="0" smtClean="0"/>
              <a:t>1</a:t>
            </a:r>
            <a:r>
              <a:rPr lang="en-IN" dirty="0" smtClean="0"/>
              <a:t> to </a:t>
            </a:r>
            <a:r>
              <a:rPr lang="en-IN" i="1" dirty="0"/>
              <a:t>v</a:t>
            </a:r>
            <a:r>
              <a:rPr lang="en-IN" baseline="-25000" dirty="0"/>
              <a:t>1</a:t>
            </a:r>
            <a:r>
              <a:rPr lang="en-IN" dirty="0"/>
              <a:t>.)</a:t>
            </a:r>
            <a:endParaRPr lang="en-US" altLang="en-US" dirty="0"/>
          </a:p>
        </p:txBody>
      </p:sp>
    </p:spTree>
    <p:extLst>
      <p:ext uri="{BB962C8B-B14F-4D97-AF65-F5344CB8AC3E}">
        <p14:creationId xmlns:p14="http://schemas.microsoft.com/office/powerpoint/2010/main" val="403013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err="1"/>
              <a:t>Subgraphs</a:t>
            </a:r>
            <a:endParaRPr lang="en-IN" altLang="en-US" dirty="0"/>
          </a:p>
        </p:txBody>
      </p:sp>
    </p:spTree>
    <p:extLst>
      <p:ext uri="{BB962C8B-B14F-4D97-AF65-F5344CB8AC3E}">
        <p14:creationId xmlns:p14="http://schemas.microsoft.com/office/powerpoint/2010/main" val="3529891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Subgraphs</a:t>
            </a:r>
            <a:endParaRPr lang="en-IN" altLang="en-US" dirty="0"/>
          </a:p>
        </p:txBody>
      </p:sp>
      <p:pic>
        <p:nvPicPr>
          <p:cNvPr id="5" name="Picture 4" descr="A text box has the heading, Definition. The text reads, A graph H is said to be a subgraph of a graph G if, and only if, every vertex in H is also a vertex in G, every edge in H is also an edge in G, and every edge in h has the same endpoints as it has in G."/>
          <p:cNvPicPr>
            <a:picLocks noChangeAspect="1"/>
          </p:cNvPicPr>
          <p:nvPr/>
        </p:nvPicPr>
        <p:blipFill>
          <a:blip r:embed="rId3"/>
          <a:stretch>
            <a:fillRect/>
          </a:stretch>
        </p:blipFill>
        <p:spPr>
          <a:xfrm>
            <a:off x="415636" y="1676400"/>
            <a:ext cx="8312728" cy="1509357"/>
          </a:xfrm>
          <a:prstGeom prst="rect">
            <a:avLst/>
          </a:prstGeom>
        </p:spPr>
      </p:pic>
    </p:spTree>
    <p:extLst>
      <p:ext uri="{BB962C8B-B14F-4D97-AF65-F5344CB8AC3E}">
        <p14:creationId xmlns:p14="http://schemas.microsoft.com/office/powerpoint/2010/main" val="2163099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10.1.3 </a:t>
            </a:r>
            <a:r>
              <a:rPr lang="en-US" altLang="en-US" dirty="0"/>
              <a:t>– </a:t>
            </a:r>
            <a:r>
              <a:rPr lang="en-US" altLang="en-US" i="1" dirty="0" smtClean="0"/>
              <a:t>Subgraphs</a:t>
            </a:r>
            <a:endParaRPr lang="en-IN" altLang="en-US"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List all subgraphs of the graph </a:t>
            </a:r>
            <a:r>
              <a:rPr lang="en-IN" i="1" dirty="0"/>
              <a:t>G </a:t>
            </a:r>
            <a:r>
              <a:rPr lang="en-IN" dirty="0"/>
              <a:t>with vertex set {</a:t>
            </a:r>
            <a:r>
              <a:rPr lang="en-IN" i="1" dirty="0"/>
              <a:t>v</a:t>
            </a:r>
            <a:r>
              <a:rPr lang="en-IN" baseline="-25000" dirty="0"/>
              <a:t>1</a:t>
            </a:r>
            <a:r>
              <a:rPr lang="en-IN" dirty="0"/>
              <a:t>, </a:t>
            </a:r>
            <a:r>
              <a:rPr lang="en-IN" i="1" dirty="0" smtClean="0"/>
              <a:t>v</a:t>
            </a:r>
            <a:r>
              <a:rPr lang="en-IN" baseline="-25000" dirty="0" smtClean="0"/>
              <a:t>2</a:t>
            </a:r>
            <a:r>
              <a:rPr lang="en-IN" dirty="0" smtClean="0"/>
              <a:t>} and </a:t>
            </a:r>
            <a:r>
              <a:rPr lang="en-IN" dirty="0"/>
              <a:t>edge set {</a:t>
            </a:r>
            <a:r>
              <a:rPr lang="en-IN" i="1" dirty="0"/>
              <a:t>e</a:t>
            </a:r>
            <a:r>
              <a:rPr lang="en-IN" baseline="-25000" dirty="0"/>
              <a:t>1</a:t>
            </a:r>
            <a:r>
              <a:rPr lang="en-IN" dirty="0"/>
              <a:t>, </a:t>
            </a:r>
            <a:r>
              <a:rPr lang="en-IN" i="1" dirty="0"/>
              <a:t>e</a:t>
            </a:r>
            <a:r>
              <a:rPr lang="en-IN" baseline="-25000" dirty="0"/>
              <a:t>2</a:t>
            </a:r>
            <a:r>
              <a:rPr lang="en-IN" dirty="0"/>
              <a:t>, </a:t>
            </a:r>
            <a:r>
              <a:rPr lang="en-IN" i="1" dirty="0"/>
              <a:t>e</a:t>
            </a:r>
            <a:r>
              <a:rPr lang="en-IN" baseline="-25000" dirty="0"/>
              <a:t>3</a:t>
            </a:r>
            <a:r>
              <a:rPr lang="en-IN" dirty="0"/>
              <a:t>}, </a:t>
            </a:r>
            <a:r>
              <a:rPr lang="en-IN" dirty="0" smtClean="0"/>
              <a:t>where the </a:t>
            </a:r>
            <a:r>
              <a:rPr lang="en-IN" dirty="0"/>
              <a:t>endpoints of </a:t>
            </a:r>
            <a:r>
              <a:rPr lang="en-IN" i="1" dirty="0"/>
              <a:t>e</a:t>
            </a:r>
            <a:r>
              <a:rPr lang="en-IN" baseline="-25000" dirty="0"/>
              <a:t>1</a:t>
            </a:r>
            <a:r>
              <a:rPr lang="en-IN" dirty="0"/>
              <a:t> </a:t>
            </a:r>
            <a:r>
              <a:rPr lang="en-IN" dirty="0" smtClean="0"/>
              <a:t>are </a:t>
            </a:r>
            <a:r>
              <a:rPr lang="en-IN" i="1" dirty="0" smtClean="0"/>
              <a:t>v</a:t>
            </a:r>
            <a:r>
              <a:rPr lang="en-IN" baseline="-25000" dirty="0" smtClean="0"/>
              <a:t>1</a:t>
            </a:r>
            <a:r>
              <a:rPr lang="en-IN" dirty="0" smtClean="0"/>
              <a:t> </a:t>
            </a:r>
            <a:r>
              <a:rPr lang="en-IN" dirty="0"/>
              <a:t>and </a:t>
            </a:r>
            <a:r>
              <a:rPr lang="en-IN" i="1" dirty="0"/>
              <a:t>v</a:t>
            </a:r>
            <a:r>
              <a:rPr lang="en-IN" baseline="-25000" dirty="0"/>
              <a:t>2</a:t>
            </a:r>
            <a:r>
              <a:rPr lang="en-IN" dirty="0"/>
              <a:t>, the endpoints of </a:t>
            </a:r>
            <a:r>
              <a:rPr lang="en-IN" i="1" dirty="0"/>
              <a:t>e</a:t>
            </a:r>
            <a:r>
              <a:rPr lang="en-IN" baseline="-25000" dirty="0"/>
              <a:t>2</a:t>
            </a:r>
            <a:r>
              <a:rPr lang="en-IN" dirty="0"/>
              <a:t> are </a:t>
            </a:r>
            <a:r>
              <a:rPr lang="en-IN" i="1" dirty="0"/>
              <a:t>v</a:t>
            </a:r>
            <a:r>
              <a:rPr lang="en-IN" baseline="-25000" dirty="0"/>
              <a:t>1</a:t>
            </a:r>
            <a:r>
              <a:rPr lang="en-IN" dirty="0"/>
              <a:t> and </a:t>
            </a:r>
            <a:r>
              <a:rPr lang="en-IN" i="1" dirty="0"/>
              <a:t>v</a:t>
            </a:r>
            <a:r>
              <a:rPr lang="en-IN" baseline="-25000" dirty="0"/>
              <a:t>2</a:t>
            </a:r>
            <a:r>
              <a:rPr lang="en-IN" dirty="0"/>
              <a:t>, and </a:t>
            </a:r>
            <a:r>
              <a:rPr lang="en-IN" i="1" dirty="0"/>
              <a:t>e</a:t>
            </a:r>
            <a:r>
              <a:rPr lang="en-IN" baseline="-25000" dirty="0"/>
              <a:t>3</a:t>
            </a:r>
            <a:r>
              <a:rPr lang="en-IN" dirty="0"/>
              <a:t> is </a:t>
            </a:r>
            <a:r>
              <a:rPr lang="en-IN" dirty="0" smtClean="0"/>
              <a:t>a loop </a:t>
            </a:r>
            <a:r>
              <a:rPr lang="en-IN" dirty="0"/>
              <a:t>at </a:t>
            </a:r>
            <a:r>
              <a:rPr lang="en-IN" i="1" dirty="0"/>
              <a:t>v</a:t>
            </a:r>
            <a:r>
              <a:rPr lang="en-IN" baseline="-25000" dirty="0"/>
              <a:t>1</a:t>
            </a:r>
            <a:r>
              <a:rPr lang="en-IN" dirty="0"/>
              <a:t>.</a:t>
            </a:r>
            <a:endParaRPr lang="en-US" altLang="en-US" dirty="0"/>
          </a:p>
        </p:txBody>
      </p:sp>
    </p:spTree>
    <p:extLst>
      <p:ext uri="{BB962C8B-B14F-4D97-AF65-F5344CB8AC3E}">
        <p14:creationId xmlns:p14="http://schemas.microsoft.com/office/powerpoint/2010/main" val="1497627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i="1" dirty="0"/>
              <a:t>G </a:t>
            </a:r>
            <a:r>
              <a:rPr lang="en-IN" dirty="0"/>
              <a:t>can be drawn as shown below.</a:t>
            </a:r>
            <a:endParaRPr lang="en-US" altLang="en-US" dirty="0"/>
          </a:p>
        </p:txBody>
      </p:sp>
      <p:pic>
        <p:nvPicPr>
          <p:cNvPr id="7" name="Picture 6" descr="An image consists of two vertices v_1 and v_2 and 3 edges e_1, e_2, e_3. The vertices v_1 and v_2 are connected by the two parallel curve edges e_1 and e_2. The edge e_3 is connected to the vertex v_1 and to itself to form a loop."/>
          <p:cNvPicPr>
            <a:picLocks noChangeAspect="1"/>
          </p:cNvPicPr>
          <p:nvPr/>
        </p:nvPicPr>
        <p:blipFill>
          <a:blip r:embed="rId3"/>
          <a:stretch>
            <a:fillRect/>
          </a:stretch>
        </p:blipFill>
        <p:spPr>
          <a:xfrm>
            <a:off x="3792371" y="1905000"/>
            <a:ext cx="1559259" cy="1813749"/>
          </a:xfrm>
          <a:prstGeom prst="rect">
            <a:avLst/>
          </a:prstGeom>
        </p:spPr>
      </p:pic>
      <p:sp>
        <p:nvSpPr>
          <p:cNvPr id="8" name="Content Placeholder 2"/>
          <p:cNvSpPr>
            <a:spLocks noGrp="1"/>
          </p:cNvSpPr>
          <p:nvPr>
            <p:ph sz="quarter" idx="13"/>
          </p:nvPr>
        </p:nvSpPr>
        <p:spPr>
          <a:xfrm>
            <a:off x="457200" y="3886200"/>
            <a:ext cx="8226425" cy="1600200"/>
          </a:xfrm>
        </p:spPr>
        <p:txBody>
          <a:bodyPr/>
          <a:lstStyle/>
          <a:p>
            <a:pPr marL="0" indent="0"/>
            <a:r>
              <a:rPr lang="en-IN" dirty="0"/>
              <a:t>There are 11 subgraphs of </a:t>
            </a:r>
            <a:r>
              <a:rPr lang="en-IN" i="1" dirty="0"/>
              <a:t>G</a:t>
            </a:r>
            <a:r>
              <a:rPr lang="en-IN" dirty="0"/>
              <a:t>, which can be </a:t>
            </a:r>
            <a:r>
              <a:rPr lang="en-IN" dirty="0" smtClean="0"/>
              <a:t>grouped according </a:t>
            </a:r>
            <a:r>
              <a:rPr lang="en-IN" dirty="0"/>
              <a:t>to those that do not have </a:t>
            </a:r>
            <a:r>
              <a:rPr lang="en-IN" dirty="0" smtClean="0"/>
              <a:t>any edges</a:t>
            </a:r>
            <a:r>
              <a:rPr lang="en-IN" dirty="0"/>
              <a:t>, </a:t>
            </a:r>
            <a:r>
              <a:rPr lang="en-IN" dirty="0" smtClean="0"/>
              <a:t>those that </a:t>
            </a:r>
            <a:r>
              <a:rPr lang="en-IN" dirty="0"/>
              <a:t>have one edge, those that have two edges, </a:t>
            </a:r>
            <a:r>
              <a:rPr lang="en-IN" dirty="0" smtClean="0"/>
              <a:t>and those </a:t>
            </a:r>
            <a:r>
              <a:rPr lang="en-IN" dirty="0"/>
              <a:t>that have three edges.</a:t>
            </a:r>
            <a:endParaRPr lang="en-US" altLang="en-US" dirty="0"/>
          </a:p>
        </p:txBody>
      </p:sp>
    </p:spTree>
    <p:extLst>
      <p:ext uri="{BB962C8B-B14F-4D97-AF65-F5344CB8AC3E}">
        <p14:creationId xmlns:p14="http://schemas.microsoft.com/office/powerpoint/2010/main" val="1305552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10.1.3 </a:t>
            </a:r>
            <a:r>
              <a:rPr lang="en-US" altLang="en-US" dirty="0"/>
              <a:t>– </a:t>
            </a:r>
            <a:r>
              <a:rPr lang="en-US"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The 11 subgraphs are shown in Figure </a:t>
            </a:r>
            <a:r>
              <a:rPr lang="en-IN" dirty="0" smtClean="0"/>
              <a:t>10.1.3.</a:t>
            </a:r>
            <a:endParaRPr lang="en-US" altLang="en-US" dirty="0"/>
          </a:p>
        </p:txBody>
      </p:sp>
      <p:sp>
        <p:nvSpPr>
          <p:cNvPr id="9" name="Content Placeholder 2"/>
          <p:cNvSpPr>
            <a:spLocks noGrp="1"/>
          </p:cNvSpPr>
          <p:nvPr>
            <p:ph sz="quarter" idx="13"/>
          </p:nvPr>
        </p:nvSpPr>
        <p:spPr>
          <a:xfrm>
            <a:off x="3962400" y="5298645"/>
            <a:ext cx="1143000" cy="304800"/>
          </a:xfrm>
        </p:spPr>
        <p:txBody>
          <a:bodyPr/>
          <a:lstStyle/>
          <a:p>
            <a:pPr marL="0" indent="0"/>
            <a:r>
              <a:rPr lang="en-IN" sz="1200" b="1" dirty="0" smtClean="0"/>
              <a:t>Figure 10.1.3</a:t>
            </a:r>
            <a:endParaRPr lang="en-US" altLang="en-US" sz="1200" b="1" dirty="0"/>
          </a:p>
        </p:txBody>
      </p:sp>
      <p:pic>
        <p:nvPicPr>
          <p:cNvPr id="5" name="Picture 4" descr="The image consists of 11 subgraphs. First, two subgraphs consist of the vertices v_1 and v_2, respectively. The third subgraph consists of the vertices v_1 and v_2. In the 4th and 5th subgraphs, the vertices v_1 and v_2 are connected by the edges e_1 and e_2, respectively. In the 6th graph, the edge e_3 is connected to the vertex v_1 and to itself and forms a loop. In the 7th subgraph, there are two vertices, v_1 and v_2, and the edge e_3 is connected to the vertex v_1 and to itself and forms a loop. In the 8th subgraph, the vertices v_1 and vertex v_2 are connected by the two parallel curve edges e_1 and e_2.  In the 9th subgraph, there are two vertices and two edges. The vertices v_1 and v_2 are connected by the edge e_1, and the edge e_3 is connected to the vertex v_1 and to itself and forms a loop.&#10;In the 10th subgraph, there are two vertices and two edges. The vertices v_1 and v_2 are connected by the edge e_2, and the edge e_3 is connected to the vertex v_1 and to itself and forms a loop.&#10;In the 11th subgraph, the vertices v_1 and v_2 are connected by the two parallel edges e_1 and e_2; and, the edge e_3 is connected to the vertex v_1 and to itself and forms a loop."/>
          <p:cNvPicPr>
            <a:picLocks noChangeAspect="1"/>
          </p:cNvPicPr>
          <p:nvPr/>
        </p:nvPicPr>
        <p:blipFill>
          <a:blip r:embed="rId3"/>
          <a:stretch>
            <a:fillRect/>
          </a:stretch>
        </p:blipFill>
        <p:spPr>
          <a:xfrm>
            <a:off x="1136989" y="2057400"/>
            <a:ext cx="6870023" cy="3165045"/>
          </a:xfrm>
          <a:prstGeom prst="rect">
            <a:avLst/>
          </a:prstGeom>
        </p:spPr>
      </p:pic>
    </p:spTree>
    <p:extLst>
      <p:ext uri="{BB962C8B-B14F-4D97-AF65-F5344CB8AC3E}">
        <p14:creationId xmlns:p14="http://schemas.microsoft.com/office/powerpoint/2010/main" val="728971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Connectedness</a:t>
            </a:r>
          </a:p>
        </p:txBody>
      </p:sp>
    </p:spTree>
    <p:extLst>
      <p:ext uri="{BB962C8B-B14F-4D97-AF65-F5344CB8AC3E}">
        <p14:creationId xmlns:p14="http://schemas.microsoft.com/office/powerpoint/2010/main" val="2934241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10.1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60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Trails</a:t>
            </a:r>
            <a:r>
              <a:rPr lang="en-IN" altLang="en-US" sz="4000" dirty="0"/>
              <a:t>, Paths, and </a:t>
            </a:r>
            <a:r>
              <a:rPr lang="en-IN" altLang="en-US" sz="4000" dirty="0" smtClean="0"/>
              <a:t>Circuits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2973179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Connectedness</a:t>
            </a:r>
            <a:endParaRPr lang="en-IN" altLang="en-US" dirty="0"/>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a:t>It is easy to understand the concept of connectedness </a:t>
            </a:r>
            <a:r>
              <a:rPr lang="en-IN" dirty="0" smtClean="0"/>
              <a:t>on an </a:t>
            </a:r>
            <a:r>
              <a:rPr lang="en-IN" dirty="0"/>
              <a:t>intuitive </a:t>
            </a:r>
            <a:r>
              <a:rPr lang="en-IN" dirty="0" smtClean="0"/>
              <a:t>level. Roughly speaking, a </a:t>
            </a:r>
            <a:r>
              <a:rPr lang="en-IN" dirty="0"/>
              <a:t>graph </a:t>
            </a:r>
            <a:r>
              <a:rPr lang="en-IN" dirty="0" smtClean="0"/>
              <a:t>is connected </a:t>
            </a:r>
            <a:r>
              <a:rPr lang="en-IN" dirty="0"/>
              <a:t>if it is possible to travel from any vertex to </a:t>
            </a:r>
            <a:r>
              <a:rPr lang="en-IN" dirty="0" smtClean="0"/>
              <a:t>any other </a:t>
            </a:r>
            <a:r>
              <a:rPr lang="en-IN" dirty="0"/>
              <a:t>vertex </a:t>
            </a:r>
            <a:r>
              <a:rPr lang="en-IN" dirty="0" smtClean="0"/>
              <a:t>along a </a:t>
            </a:r>
            <a:r>
              <a:rPr lang="en-IN" dirty="0"/>
              <a:t>sequence of adjacent edges of </a:t>
            </a:r>
            <a:r>
              <a:rPr lang="en-IN" dirty="0" smtClean="0"/>
              <a:t>the graph.</a:t>
            </a:r>
          </a:p>
          <a:p>
            <a:pPr marL="0" indent="0"/>
            <a:endParaRPr lang="en-IN" dirty="0"/>
          </a:p>
          <a:p>
            <a:pPr marL="0" indent="0"/>
            <a:r>
              <a:rPr lang="en-IN" dirty="0" smtClean="0"/>
              <a:t>The </a:t>
            </a:r>
            <a:r>
              <a:rPr lang="en-IN" dirty="0"/>
              <a:t>formal definition of connectedness is </a:t>
            </a:r>
            <a:r>
              <a:rPr lang="en-IN" dirty="0" smtClean="0"/>
              <a:t>stated in </a:t>
            </a:r>
            <a:r>
              <a:rPr lang="en-IN" dirty="0"/>
              <a:t>terms of walks.</a:t>
            </a:r>
            <a:endParaRPr lang="en-US" altLang="en-US" dirty="0"/>
          </a:p>
        </p:txBody>
      </p:sp>
    </p:spTree>
    <p:extLst>
      <p:ext uri="{BB962C8B-B14F-4D97-AF65-F5344CB8AC3E}">
        <p14:creationId xmlns:p14="http://schemas.microsoft.com/office/powerpoint/2010/main" val="4264830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Connectedness</a:t>
            </a:r>
            <a:endParaRPr lang="en-IN" altLang="en-US" dirty="0"/>
          </a:p>
        </p:txBody>
      </p:sp>
      <p:pic>
        <p:nvPicPr>
          <p:cNvPr id="4" name="Picture 3" descr="A text box has the heading, Definition. The text reads, Let G be a graph. Two vertices v and w of G are connected if, and only if, there is a walk from v to w. The graph G is connected if, and only if, given any two vertices v and w in G, there is a walk from v to w. symbolically, &#10;G is connected symbol of left right double arrow for all vertices v and w in G, there exists a walk from v to w."/>
          <p:cNvPicPr>
            <a:picLocks noChangeAspect="1"/>
          </p:cNvPicPr>
          <p:nvPr/>
        </p:nvPicPr>
        <p:blipFill>
          <a:blip r:embed="rId3"/>
          <a:stretch>
            <a:fillRect/>
          </a:stretch>
        </p:blipFill>
        <p:spPr>
          <a:xfrm>
            <a:off x="793488" y="1676400"/>
            <a:ext cx="7557025" cy="1756258"/>
          </a:xfrm>
          <a:prstGeom prst="rect">
            <a:avLst/>
          </a:prstGeom>
        </p:spPr>
      </p:pic>
      <p:sp>
        <p:nvSpPr>
          <p:cNvPr id="3" name="Content Placeholder 2"/>
          <p:cNvSpPr>
            <a:spLocks noGrp="1"/>
          </p:cNvSpPr>
          <p:nvPr>
            <p:ph sz="quarter" idx="13"/>
          </p:nvPr>
        </p:nvSpPr>
        <p:spPr>
          <a:xfrm>
            <a:off x="457200" y="3810000"/>
            <a:ext cx="8226425" cy="1295400"/>
          </a:xfrm>
        </p:spPr>
        <p:txBody>
          <a:bodyPr/>
          <a:lstStyle/>
          <a:p>
            <a:pPr marL="0" indent="0"/>
            <a:r>
              <a:rPr lang="en-IN" dirty="0"/>
              <a:t>If you take the negation of this definition, you will see that </a:t>
            </a:r>
            <a:r>
              <a:rPr lang="en-IN" dirty="0" smtClean="0"/>
              <a:t>a graph </a:t>
            </a:r>
            <a:r>
              <a:rPr lang="en-IN" i="1" dirty="0"/>
              <a:t>G </a:t>
            </a:r>
            <a:r>
              <a:rPr lang="en-IN" dirty="0"/>
              <a:t>is </a:t>
            </a:r>
            <a:r>
              <a:rPr lang="en-IN" i="1" dirty="0"/>
              <a:t>not </a:t>
            </a:r>
            <a:r>
              <a:rPr lang="en-IN" i="1" dirty="0" smtClean="0"/>
              <a:t>connected </a:t>
            </a:r>
            <a:r>
              <a:rPr lang="en-IN" dirty="0" smtClean="0"/>
              <a:t>if, and only if, there exist two vertices of </a:t>
            </a:r>
            <a:r>
              <a:rPr lang="en-IN" i="1" dirty="0" smtClean="0"/>
              <a:t>G </a:t>
            </a:r>
            <a:r>
              <a:rPr lang="en-IN" dirty="0" smtClean="0"/>
              <a:t>that are not connected by any walk.</a:t>
            </a:r>
            <a:endParaRPr lang="en-US" altLang="en-US" dirty="0"/>
          </a:p>
        </p:txBody>
      </p:sp>
    </p:spTree>
    <p:extLst>
      <p:ext uri="{BB962C8B-B14F-4D97-AF65-F5344CB8AC3E}">
        <p14:creationId xmlns:p14="http://schemas.microsoft.com/office/powerpoint/2010/main" val="1701783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10.1.4 </a:t>
            </a:r>
            <a:r>
              <a:rPr lang="en-US" altLang="en-US" sz="2500" dirty="0"/>
              <a:t>– </a:t>
            </a:r>
            <a:r>
              <a:rPr lang="en-US" altLang="en-US" sz="2500" i="1" dirty="0" smtClean="0"/>
              <a:t>Connected </a:t>
            </a:r>
            <a:r>
              <a:rPr lang="en-US" altLang="en-US" sz="2500" i="1" dirty="0"/>
              <a:t>and Disconnected </a:t>
            </a:r>
            <a:r>
              <a:rPr lang="en-US" altLang="en-US" sz="2500" i="1" dirty="0" smtClean="0"/>
              <a:t>Graphs</a:t>
            </a:r>
            <a:endParaRPr lang="en-IN" altLang="en-US" sz="2500"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Which of the following graphs are connected?</a:t>
            </a:r>
            <a:endParaRPr lang="en-US" altLang="en-US" dirty="0"/>
          </a:p>
        </p:txBody>
      </p:sp>
      <p:pic>
        <p:nvPicPr>
          <p:cNvPr id="5" name="Picture 4" descr="For part (a), the graph has 6 vertices v_1, v_2, v_3, v_4, v_5 and v_6 and 7 edges. The vertex v_1 is connected with the vertices v_2 and v_3. The vertex v_2 is connected to the vertex v_3. The vertex v_3 is connected to the vertex v_4. The vertex v_4 is connected to the vertex v_5 by two parallel edges. The vertex v_5 is connected to the vertex v_6. &#10;For part (b), The graph has 8 vertices v_1, v_2, v_3, v_4, v_5, v_6, v_7 and v_8 and 6 edges. The vertex v_1 is connected to the vertex v_2. The vertex v_2 is connected to the vertex v_3. The vertex v_4 is not connected to other vertices. The vertex v_5 is connected to the vertices v_6 and v_7 . The vertex v_6 is connected to the vertex v_8. The vertex v_8 is connected to the vertex v_7. &#10;For part (c), the graph has 6 vertices v_1, v_2, v_3, v_4, v_5, v_6 and 3 edges. The vertex v_1 is connected to the vertex v_4. The vertex v_2 is connected to the vertex v_6. The vertex v_3 is connected to the vertex v_4.&#10;"/>
          <p:cNvPicPr>
            <a:picLocks noChangeAspect="1"/>
          </p:cNvPicPr>
          <p:nvPr/>
        </p:nvPicPr>
        <p:blipFill>
          <a:blip r:embed="rId3"/>
          <a:stretch>
            <a:fillRect/>
          </a:stretch>
        </p:blipFill>
        <p:spPr>
          <a:xfrm>
            <a:off x="793488" y="2133600"/>
            <a:ext cx="7557025" cy="1776188"/>
          </a:xfrm>
          <a:prstGeom prst="rect">
            <a:avLst/>
          </a:prstGeom>
        </p:spPr>
      </p:pic>
    </p:spTree>
    <p:extLst>
      <p:ext uri="{BB962C8B-B14F-4D97-AF65-F5344CB8AC3E}">
        <p14:creationId xmlns:p14="http://schemas.microsoft.com/office/powerpoint/2010/main" val="3018438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The graph represented in (a) is connected, whereas </a:t>
            </a:r>
            <a:r>
              <a:rPr lang="en-IN" dirty="0" smtClean="0"/>
              <a:t>those of </a:t>
            </a:r>
            <a:r>
              <a:rPr lang="en-IN" dirty="0"/>
              <a:t>(b) and (c) </a:t>
            </a:r>
            <a:r>
              <a:rPr lang="en-IN" dirty="0" smtClean="0"/>
              <a:t>are not</a:t>
            </a:r>
            <a:r>
              <a:rPr lang="en-IN" dirty="0"/>
              <a:t>. To understand why (c) is </a:t>
            </a:r>
            <a:r>
              <a:rPr lang="en-IN" dirty="0" smtClean="0"/>
              <a:t>not connected</a:t>
            </a:r>
            <a:r>
              <a:rPr lang="en-IN" dirty="0"/>
              <a:t>, recall that in a drawing of a graph, </a:t>
            </a:r>
            <a:r>
              <a:rPr lang="en-IN" dirty="0" smtClean="0"/>
              <a:t>two edges may </a:t>
            </a:r>
            <a:r>
              <a:rPr lang="en-IN" dirty="0"/>
              <a:t>cross at a point that is not a vertex. Thus the </a:t>
            </a:r>
            <a:r>
              <a:rPr lang="en-IN" dirty="0" smtClean="0"/>
              <a:t>graph in </a:t>
            </a:r>
            <a:r>
              <a:rPr lang="en-IN" dirty="0"/>
              <a:t>(c) can be redrawn </a:t>
            </a:r>
            <a:r>
              <a:rPr lang="en-IN" dirty="0" smtClean="0"/>
              <a:t>as follows</a:t>
            </a:r>
            <a:r>
              <a:rPr lang="en-IN" dirty="0"/>
              <a:t>:</a:t>
            </a:r>
            <a:endParaRPr lang="en-US" altLang="en-US" dirty="0"/>
          </a:p>
        </p:txBody>
      </p:sp>
      <p:pic>
        <p:nvPicPr>
          <p:cNvPr id="6" name="Picture 5" descr="The image consists of 6 vertices v_1, v_2, v_3, v_4, v_5, v_6 and 3 edges. The vertex v_1 is connected with the vertex v_4. The vertex v_2 is connected with the vertex v_6, and he vertex v_3 is connected with the vertex v_5."/>
          <p:cNvPicPr>
            <a:picLocks noChangeAspect="1"/>
          </p:cNvPicPr>
          <p:nvPr/>
        </p:nvPicPr>
        <p:blipFill>
          <a:blip r:embed="rId3"/>
          <a:stretch>
            <a:fillRect/>
          </a:stretch>
        </p:blipFill>
        <p:spPr>
          <a:xfrm>
            <a:off x="3418472" y="3429000"/>
            <a:ext cx="2307056" cy="1837825"/>
          </a:xfrm>
          <a:prstGeom prst="rect">
            <a:avLst/>
          </a:prstGeom>
        </p:spPr>
      </p:pic>
    </p:spTree>
    <p:extLst>
      <p:ext uri="{BB962C8B-B14F-4D97-AF65-F5344CB8AC3E}">
        <p14:creationId xmlns:p14="http://schemas.microsoft.com/office/powerpoint/2010/main" val="221156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Connectedness</a:t>
            </a:r>
            <a:endParaRPr lang="en-IN" altLang="en-US"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Some useful facts relating circuits and connectedness </a:t>
            </a:r>
            <a:r>
              <a:rPr lang="en-IN" dirty="0" smtClean="0"/>
              <a:t>are collected </a:t>
            </a:r>
            <a:r>
              <a:rPr lang="en-IN" dirty="0"/>
              <a:t>in the </a:t>
            </a:r>
            <a:r>
              <a:rPr lang="en-IN" dirty="0" smtClean="0"/>
              <a:t>following lemma</a:t>
            </a:r>
            <a:r>
              <a:rPr lang="en-IN" dirty="0"/>
              <a:t>.</a:t>
            </a:r>
            <a:endParaRPr lang="en-US" altLang="en-US" dirty="0"/>
          </a:p>
        </p:txBody>
      </p:sp>
      <p:pic>
        <p:nvPicPr>
          <p:cNvPr id="4" name="Picture 3" descr="A text box has the heading, Lemma 10.11. The text reads, Let G be a graph.&#10;a. If G is connected, then any two distinct vertices of G can be connected by a path.&#10;B. If vertices v and w are part of a circuit in G and one edge is removed from the circuit, then there still exists a trail from v to w in G.&#10;C. If G is connected and G contains a circuit, then an edge of the circuit can be removed without disconnecting G."/>
          <p:cNvPicPr>
            <a:picLocks noChangeAspect="1"/>
          </p:cNvPicPr>
          <p:nvPr/>
        </p:nvPicPr>
        <p:blipFill>
          <a:blip r:embed="rId3"/>
          <a:stretch>
            <a:fillRect/>
          </a:stretch>
        </p:blipFill>
        <p:spPr>
          <a:xfrm>
            <a:off x="793488" y="2505477"/>
            <a:ext cx="7557025" cy="2447523"/>
          </a:xfrm>
          <a:prstGeom prst="rect">
            <a:avLst/>
          </a:prstGeom>
        </p:spPr>
      </p:pic>
    </p:spTree>
    <p:extLst>
      <p:ext uri="{BB962C8B-B14F-4D97-AF65-F5344CB8AC3E}">
        <p14:creationId xmlns:p14="http://schemas.microsoft.com/office/powerpoint/2010/main" val="2622608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Connectedness</a:t>
            </a:r>
            <a:endParaRPr lang="en-IN" altLang="en-US"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A </a:t>
            </a:r>
            <a:r>
              <a:rPr lang="en-IN" i="1" dirty="0"/>
              <a:t>connected component </a:t>
            </a:r>
            <a:r>
              <a:rPr lang="en-IN" dirty="0"/>
              <a:t>of a graph is a </a:t>
            </a:r>
            <a:r>
              <a:rPr lang="en-IN" dirty="0" smtClean="0"/>
              <a:t>connected subgraph </a:t>
            </a:r>
            <a:r>
              <a:rPr lang="en-IN" dirty="0"/>
              <a:t>of largest possible size.</a:t>
            </a:r>
            <a:endParaRPr lang="en-US" altLang="en-US" dirty="0"/>
          </a:p>
        </p:txBody>
      </p:sp>
      <p:pic>
        <p:nvPicPr>
          <p:cNvPr id="5" name="Picture 4" descr="A text box has the heading, Definition. The text reads, A graph H is a connected component of a graph G if, and only if,&#10;1. H is subgraph of G;&#10;2. H is connected; and &#10;3. no connected subgraph of G has H as a subgraph and contains vertices or edges that are not in H. "/>
          <p:cNvPicPr>
            <a:picLocks noChangeAspect="1"/>
          </p:cNvPicPr>
          <p:nvPr/>
        </p:nvPicPr>
        <p:blipFill>
          <a:blip r:embed="rId3"/>
          <a:stretch>
            <a:fillRect/>
          </a:stretch>
        </p:blipFill>
        <p:spPr>
          <a:xfrm>
            <a:off x="1136989" y="2486420"/>
            <a:ext cx="6870023" cy="1885161"/>
          </a:xfrm>
          <a:prstGeom prst="rect">
            <a:avLst/>
          </a:prstGeom>
        </p:spPr>
      </p:pic>
    </p:spTree>
    <p:extLst>
      <p:ext uri="{BB962C8B-B14F-4D97-AF65-F5344CB8AC3E}">
        <p14:creationId xmlns:p14="http://schemas.microsoft.com/office/powerpoint/2010/main" val="3240340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10.1.5 </a:t>
            </a:r>
            <a:r>
              <a:rPr lang="en-US" altLang="en-US" sz="3100" dirty="0"/>
              <a:t>– </a:t>
            </a:r>
            <a:r>
              <a:rPr lang="en-US" altLang="en-US" sz="3100" i="1" dirty="0" smtClean="0"/>
              <a:t>Connected Components</a:t>
            </a:r>
            <a:endParaRPr lang="en-IN" altLang="en-US" sz="3100"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Find all connected components of the following graph </a:t>
            </a:r>
            <a:r>
              <a:rPr lang="en-IN" i="1" dirty="0"/>
              <a:t>G</a:t>
            </a:r>
            <a:r>
              <a:rPr lang="en-IN" dirty="0"/>
              <a:t>.</a:t>
            </a:r>
            <a:endParaRPr lang="en-US" altLang="en-US" dirty="0"/>
          </a:p>
        </p:txBody>
      </p:sp>
      <p:pic>
        <p:nvPicPr>
          <p:cNvPr id="5" name="Picture 4" descr="The image has 8 vertices and 5 edges.  The vertex v_1 is connected to the vertex v_3, and the connecting line segment is labeled as e_1. The vertex v_3 is connected to the vertex v_2, and the connecting line segment is labeled as e_2. The vertex v_4 is not connected to other vertices. The vertex v_5 is connected to the vertex v_7, and the connecting line segment is labeled as e_3. The vertex v_7 is connected to the vertex v_6, and the connecting line segment is labeled as e_4. The vertex v_6 is connected to the vertex v_8, and the connecting line segment is labeled as e_5. "/>
          <p:cNvPicPr>
            <a:picLocks noChangeAspect="1"/>
          </p:cNvPicPr>
          <p:nvPr/>
        </p:nvPicPr>
        <p:blipFill>
          <a:blip r:embed="rId3"/>
          <a:stretch>
            <a:fillRect/>
          </a:stretch>
        </p:blipFill>
        <p:spPr>
          <a:xfrm>
            <a:off x="2450682" y="2133600"/>
            <a:ext cx="4242637" cy="1319715"/>
          </a:xfrm>
          <a:prstGeom prst="rect">
            <a:avLst/>
          </a:prstGeom>
        </p:spPr>
      </p:pic>
    </p:spTree>
    <p:extLst>
      <p:ext uri="{BB962C8B-B14F-4D97-AF65-F5344CB8AC3E}">
        <p14:creationId xmlns:p14="http://schemas.microsoft.com/office/powerpoint/2010/main" val="1609855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590800"/>
          </a:xfrm>
        </p:spPr>
        <p:txBody>
          <a:bodyPr/>
          <a:lstStyle/>
          <a:p>
            <a:pPr marL="0" indent="0"/>
            <a:r>
              <a:rPr lang="en-IN" i="1" dirty="0"/>
              <a:t>G </a:t>
            </a:r>
            <a:r>
              <a:rPr lang="en-IN" dirty="0"/>
              <a:t>has three connected components: </a:t>
            </a:r>
            <a:r>
              <a:rPr lang="en-IN" i="1" dirty="0"/>
              <a:t>H</a:t>
            </a:r>
            <a:r>
              <a:rPr lang="en-IN" baseline="-25000" dirty="0"/>
              <a:t>1</a:t>
            </a:r>
            <a:r>
              <a:rPr lang="en-IN" dirty="0"/>
              <a:t>, </a:t>
            </a:r>
            <a:r>
              <a:rPr lang="en-IN" i="1" dirty="0"/>
              <a:t>H</a:t>
            </a:r>
            <a:r>
              <a:rPr lang="en-IN" baseline="-25000" dirty="0"/>
              <a:t>2</a:t>
            </a:r>
            <a:r>
              <a:rPr lang="en-IN" dirty="0"/>
              <a:t>, and </a:t>
            </a:r>
            <a:r>
              <a:rPr lang="en-IN" i="1" dirty="0"/>
              <a:t>H</a:t>
            </a:r>
            <a:r>
              <a:rPr lang="en-IN" baseline="-25000" dirty="0"/>
              <a:t>3</a:t>
            </a:r>
            <a:r>
              <a:rPr lang="en-IN" dirty="0"/>
              <a:t> </a:t>
            </a:r>
            <a:r>
              <a:rPr lang="en-IN" dirty="0" smtClean="0"/>
              <a:t>with vertex </a:t>
            </a:r>
            <a:r>
              <a:rPr lang="en-IN" dirty="0"/>
              <a:t>sets </a:t>
            </a:r>
            <a:r>
              <a:rPr lang="en-IN" i="1" dirty="0"/>
              <a:t>V</a:t>
            </a:r>
            <a:r>
              <a:rPr lang="en-IN" baseline="-25000" dirty="0"/>
              <a:t>1</a:t>
            </a:r>
            <a:r>
              <a:rPr lang="en-IN" dirty="0"/>
              <a:t>, </a:t>
            </a:r>
            <a:r>
              <a:rPr lang="en-IN" i="1" dirty="0"/>
              <a:t>V</a:t>
            </a:r>
            <a:r>
              <a:rPr lang="en-IN" baseline="-25000" dirty="0"/>
              <a:t>2</a:t>
            </a:r>
            <a:r>
              <a:rPr lang="en-IN" dirty="0"/>
              <a:t>, </a:t>
            </a:r>
            <a:r>
              <a:rPr lang="en-IN" dirty="0" smtClean="0"/>
              <a:t>and </a:t>
            </a:r>
            <a:r>
              <a:rPr lang="en-IN" i="1" dirty="0" smtClean="0"/>
              <a:t>V</a:t>
            </a:r>
            <a:r>
              <a:rPr lang="en-IN" baseline="-25000" dirty="0" smtClean="0"/>
              <a:t>3</a:t>
            </a:r>
            <a:r>
              <a:rPr lang="en-IN" dirty="0" smtClean="0"/>
              <a:t> </a:t>
            </a:r>
            <a:r>
              <a:rPr lang="en-IN" dirty="0"/>
              <a:t>and edge sets </a:t>
            </a:r>
            <a:r>
              <a:rPr lang="en-IN" i="1" dirty="0"/>
              <a:t>E</a:t>
            </a:r>
            <a:r>
              <a:rPr lang="en-IN" baseline="-25000" dirty="0"/>
              <a:t>1</a:t>
            </a:r>
            <a:r>
              <a:rPr lang="en-IN" dirty="0"/>
              <a:t>, </a:t>
            </a:r>
            <a:r>
              <a:rPr lang="en-IN" i="1" dirty="0"/>
              <a:t>E</a:t>
            </a:r>
            <a:r>
              <a:rPr lang="en-IN" baseline="-25000" dirty="0"/>
              <a:t>2</a:t>
            </a:r>
            <a:r>
              <a:rPr lang="en-IN" dirty="0"/>
              <a:t>, </a:t>
            </a:r>
            <a:r>
              <a:rPr lang="en-IN" dirty="0" smtClean="0"/>
              <a:t>and </a:t>
            </a:r>
            <a:r>
              <a:rPr lang="en-IN" i="1" dirty="0" smtClean="0"/>
              <a:t>E</a:t>
            </a:r>
            <a:r>
              <a:rPr lang="en-IN" baseline="-25000" dirty="0" smtClean="0"/>
              <a:t>3</a:t>
            </a:r>
            <a:r>
              <a:rPr lang="en-IN" dirty="0"/>
              <a:t>, </a:t>
            </a:r>
            <a:r>
              <a:rPr lang="en-IN" dirty="0" smtClean="0"/>
              <a:t>where</a:t>
            </a:r>
          </a:p>
          <a:p>
            <a:pPr marL="0" indent="0"/>
            <a:endParaRPr lang="en-IN" altLang="en-US" dirty="0"/>
          </a:p>
          <a:p>
            <a:pPr marL="0" indent="0"/>
            <a:r>
              <a:rPr lang="en-IN" i="1" dirty="0" smtClean="0"/>
              <a:t>		V</a:t>
            </a:r>
            <a:r>
              <a:rPr lang="en-IN" baseline="-25000" dirty="0" smtClean="0"/>
              <a:t>1</a:t>
            </a:r>
            <a:r>
              <a:rPr lang="en-IN" dirty="0" smtClean="0"/>
              <a:t> </a:t>
            </a:r>
            <a:r>
              <a:rPr lang="en-IN" dirty="0"/>
              <a:t>=</a:t>
            </a:r>
            <a:r>
              <a:rPr lang="en-IN" dirty="0" smtClean="0"/>
              <a:t> </a:t>
            </a:r>
            <a:r>
              <a:rPr lang="en-IN" dirty="0"/>
              <a:t>{</a:t>
            </a:r>
            <a:r>
              <a:rPr lang="en-IN" i="1" dirty="0"/>
              <a:t>v</a:t>
            </a:r>
            <a:r>
              <a:rPr lang="en-IN" baseline="-25000" dirty="0"/>
              <a:t>1</a:t>
            </a:r>
            <a:r>
              <a:rPr lang="en-IN" dirty="0"/>
              <a:t>, </a:t>
            </a:r>
            <a:r>
              <a:rPr lang="en-IN" i="1" dirty="0"/>
              <a:t>v</a:t>
            </a:r>
            <a:r>
              <a:rPr lang="en-IN" baseline="-25000" dirty="0"/>
              <a:t>2</a:t>
            </a:r>
            <a:r>
              <a:rPr lang="en-IN" dirty="0"/>
              <a:t>, </a:t>
            </a:r>
            <a:r>
              <a:rPr lang="en-IN" i="1" dirty="0"/>
              <a:t>v</a:t>
            </a:r>
            <a:r>
              <a:rPr lang="en-IN" baseline="-25000" dirty="0"/>
              <a:t>3</a:t>
            </a:r>
            <a:r>
              <a:rPr lang="en-IN" dirty="0" smtClean="0"/>
              <a:t>},	 </a:t>
            </a:r>
            <a:r>
              <a:rPr lang="en-IN" i="1" dirty="0"/>
              <a:t>E</a:t>
            </a:r>
            <a:r>
              <a:rPr lang="en-IN" baseline="-25000" dirty="0"/>
              <a:t>1</a:t>
            </a:r>
            <a:r>
              <a:rPr lang="en-IN" dirty="0"/>
              <a:t> </a:t>
            </a:r>
            <a:r>
              <a:rPr lang="en-IN" dirty="0" smtClean="0"/>
              <a:t>= </a:t>
            </a:r>
            <a:r>
              <a:rPr lang="en-IN" dirty="0"/>
              <a:t>{</a:t>
            </a:r>
            <a:r>
              <a:rPr lang="en-IN" i="1" dirty="0"/>
              <a:t>e</a:t>
            </a:r>
            <a:r>
              <a:rPr lang="en-IN" baseline="-25000" dirty="0"/>
              <a:t>1</a:t>
            </a:r>
            <a:r>
              <a:rPr lang="en-IN" dirty="0"/>
              <a:t>, </a:t>
            </a:r>
            <a:r>
              <a:rPr lang="en-IN" i="1" dirty="0"/>
              <a:t>e</a:t>
            </a:r>
            <a:r>
              <a:rPr lang="en-IN" baseline="-25000" dirty="0"/>
              <a:t>2</a:t>
            </a:r>
            <a:r>
              <a:rPr lang="en-IN" dirty="0" smtClean="0"/>
              <a:t>},</a:t>
            </a:r>
          </a:p>
          <a:p>
            <a:pPr marL="0" indent="0"/>
            <a:r>
              <a:rPr lang="en-IN" i="1" dirty="0" smtClean="0"/>
              <a:t>		V</a:t>
            </a:r>
            <a:r>
              <a:rPr lang="en-IN" baseline="-25000" dirty="0" smtClean="0"/>
              <a:t>2</a:t>
            </a:r>
            <a:r>
              <a:rPr lang="en-IN" dirty="0" smtClean="0"/>
              <a:t> = </a:t>
            </a:r>
            <a:r>
              <a:rPr lang="en-IN" dirty="0"/>
              <a:t>{</a:t>
            </a:r>
            <a:r>
              <a:rPr lang="en-IN" i="1" dirty="0"/>
              <a:t>v</a:t>
            </a:r>
            <a:r>
              <a:rPr lang="en-IN" baseline="-25000" dirty="0"/>
              <a:t>4</a:t>
            </a:r>
            <a:r>
              <a:rPr lang="en-IN" dirty="0" smtClean="0"/>
              <a:t>}, 		 </a:t>
            </a:r>
            <a:r>
              <a:rPr lang="en-IN" i="1" dirty="0" smtClean="0"/>
              <a:t>E</a:t>
            </a:r>
            <a:r>
              <a:rPr lang="en-IN" baseline="-25000" dirty="0" smtClean="0"/>
              <a:t>2</a:t>
            </a:r>
            <a:r>
              <a:rPr lang="en-IN" dirty="0" smtClean="0"/>
              <a:t> =</a:t>
            </a:r>
            <a:endParaRPr lang="en-US" altLang="en-US" dirty="0"/>
          </a:p>
        </p:txBody>
      </p:sp>
      <p:pic>
        <p:nvPicPr>
          <p:cNvPr id="6" name="Picture 5" descr="empty set"/>
          <p:cNvPicPr>
            <a:picLocks noChangeAspect="1"/>
          </p:cNvPicPr>
          <p:nvPr/>
        </p:nvPicPr>
        <p:blipFill>
          <a:blip r:embed="rId3"/>
          <a:stretch>
            <a:fillRect/>
          </a:stretch>
        </p:blipFill>
        <p:spPr>
          <a:xfrm>
            <a:off x="5834401" y="3567971"/>
            <a:ext cx="413999" cy="360233"/>
          </a:xfrm>
          <a:prstGeom prst="rect">
            <a:avLst/>
          </a:prstGeom>
        </p:spPr>
      </p:pic>
      <p:sp>
        <p:nvSpPr>
          <p:cNvPr id="5" name="Content Placeholder 2"/>
          <p:cNvSpPr>
            <a:spLocks noGrp="1"/>
          </p:cNvSpPr>
          <p:nvPr>
            <p:ph sz="quarter" idx="13"/>
          </p:nvPr>
        </p:nvSpPr>
        <p:spPr>
          <a:xfrm>
            <a:off x="457200" y="3962400"/>
            <a:ext cx="8226425" cy="533400"/>
          </a:xfrm>
        </p:spPr>
        <p:txBody>
          <a:bodyPr/>
          <a:lstStyle/>
          <a:p>
            <a:pPr marL="0" indent="0"/>
            <a:r>
              <a:rPr lang="en-IN" i="1" dirty="0" smtClean="0"/>
              <a:t>		V</a:t>
            </a:r>
            <a:r>
              <a:rPr lang="en-IN" baseline="-25000" dirty="0" smtClean="0"/>
              <a:t>3</a:t>
            </a:r>
            <a:r>
              <a:rPr lang="en-IN" dirty="0" smtClean="0"/>
              <a:t> = </a:t>
            </a:r>
            <a:r>
              <a:rPr lang="en-IN" dirty="0"/>
              <a:t>{</a:t>
            </a:r>
            <a:r>
              <a:rPr lang="en-IN" i="1" dirty="0"/>
              <a:t>v</a:t>
            </a:r>
            <a:r>
              <a:rPr lang="en-IN" baseline="-25000" dirty="0"/>
              <a:t>5</a:t>
            </a:r>
            <a:r>
              <a:rPr lang="en-IN" dirty="0"/>
              <a:t>, </a:t>
            </a:r>
            <a:r>
              <a:rPr lang="en-IN" i="1" dirty="0"/>
              <a:t>v</a:t>
            </a:r>
            <a:r>
              <a:rPr lang="en-IN" baseline="-25000" dirty="0"/>
              <a:t>6</a:t>
            </a:r>
            <a:r>
              <a:rPr lang="en-IN" dirty="0"/>
              <a:t>, </a:t>
            </a:r>
            <a:r>
              <a:rPr lang="en-IN" i="1" dirty="0"/>
              <a:t>v</a:t>
            </a:r>
            <a:r>
              <a:rPr lang="en-IN" baseline="-25000" dirty="0"/>
              <a:t>7</a:t>
            </a:r>
            <a:r>
              <a:rPr lang="en-IN" dirty="0"/>
              <a:t>, </a:t>
            </a:r>
            <a:r>
              <a:rPr lang="en-IN" i="1" dirty="0"/>
              <a:t>v</a:t>
            </a:r>
            <a:r>
              <a:rPr lang="en-IN" baseline="-25000" dirty="0"/>
              <a:t>8</a:t>
            </a:r>
            <a:r>
              <a:rPr lang="en-IN" dirty="0"/>
              <a:t>}, </a:t>
            </a:r>
            <a:r>
              <a:rPr lang="en-IN" dirty="0" smtClean="0"/>
              <a:t>	 </a:t>
            </a:r>
            <a:r>
              <a:rPr lang="en-IN" i="1" dirty="0" smtClean="0"/>
              <a:t>E</a:t>
            </a:r>
            <a:r>
              <a:rPr lang="en-IN" baseline="-25000" dirty="0" smtClean="0"/>
              <a:t>3</a:t>
            </a:r>
            <a:r>
              <a:rPr lang="en-IN" dirty="0" smtClean="0"/>
              <a:t> = </a:t>
            </a:r>
            <a:r>
              <a:rPr lang="en-IN" dirty="0"/>
              <a:t>{</a:t>
            </a:r>
            <a:r>
              <a:rPr lang="en-IN" i="1" dirty="0"/>
              <a:t>e</a:t>
            </a:r>
            <a:r>
              <a:rPr lang="en-IN" baseline="-25000" dirty="0"/>
              <a:t>3</a:t>
            </a:r>
            <a:r>
              <a:rPr lang="en-IN" dirty="0"/>
              <a:t>, </a:t>
            </a:r>
            <a:r>
              <a:rPr lang="en-IN" i="1" dirty="0"/>
              <a:t>e</a:t>
            </a:r>
            <a:r>
              <a:rPr lang="en-IN" baseline="-25000" dirty="0"/>
              <a:t>4</a:t>
            </a:r>
            <a:r>
              <a:rPr lang="en-IN" dirty="0"/>
              <a:t>, </a:t>
            </a:r>
            <a:r>
              <a:rPr lang="en-IN" i="1" dirty="0"/>
              <a:t>e</a:t>
            </a:r>
            <a:r>
              <a:rPr lang="en-IN" baseline="-25000" dirty="0"/>
              <a:t>5</a:t>
            </a:r>
            <a:r>
              <a:rPr lang="en-IN" dirty="0"/>
              <a:t>}.</a:t>
            </a:r>
            <a:endParaRPr lang="en-US" altLang="en-US" dirty="0"/>
          </a:p>
        </p:txBody>
      </p:sp>
    </p:spTree>
    <p:extLst>
      <p:ext uri="{BB962C8B-B14F-4D97-AF65-F5344CB8AC3E}">
        <p14:creationId xmlns:p14="http://schemas.microsoft.com/office/powerpoint/2010/main" val="3937398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Euler Circuits</a:t>
            </a:r>
          </a:p>
        </p:txBody>
      </p:sp>
    </p:spTree>
    <p:extLst>
      <p:ext uri="{BB962C8B-B14F-4D97-AF65-F5344CB8AC3E}">
        <p14:creationId xmlns:p14="http://schemas.microsoft.com/office/powerpoint/2010/main" val="44107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Euler Circuits</a:t>
            </a:r>
            <a:endParaRPr lang="en-IN" altLang="en-US"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Now we return to consider general problems similar to </a:t>
            </a:r>
            <a:r>
              <a:rPr lang="en-IN" dirty="0" smtClean="0"/>
              <a:t>the puzzle </a:t>
            </a:r>
            <a:r>
              <a:rPr lang="en-IN" dirty="0"/>
              <a:t>of the Königsberg </a:t>
            </a:r>
            <a:r>
              <a:rPr lang="en-IN" dirty="0" smtClean="0"/>
              <a:t>bridges. The following definition </a:t>
            </a:r>
            <a:r>
              <a:rPr lang="en-IN" dirty="0"/>
              <a:t>is made in </a:t>
            </a:r>
            <a:r>
              <a:rPr lang="en-IN" dirty="0" err="1"/>
              <a:t>honor</a:t>
            </a:r>
            <a:r>
              <a:rPr lang="en-IN" dirty="0"/>
              <a:t> of Euler.</a:t>
            </a:r>
            <a:endParaRPr lang="en-US" altLang="en-US" dirty="0"/>
          </a:p>
        </p:txBody>
      </p:sp>
      <p:pic>
        <p:nvPicPr>
          <p:cNvPr id="4" name="Picture 3" descr="A text box has the heading, Definition. The text reads, Let G be a graph. An Euler circuit for G is a circuit that contains every vertex and every edge of G. That is, an Euler circuit for G is a sequence of adjacent vertices and edges in G that has at least one edge, starts and ends at the same vertex, uses every vertex, uses every vertex of G at least once, and uses every edge of G exactly once."/>
          <p:cNvPicPr>
            <a:picLocks noChangeAspect="1"/>
          </p:cNvPicPr>
          <p:nvPr/>
        </p:nvPicPr>
        <p:blipFill>
          <a:blip r:embed="rId3"/>
          <a:stretch>
            <a:fillRect/>
          </a:stretch>
        </p:blipFill>
        <p:spPr>
          <a:xfrm>
            <a:off x="793488" y="2971800"/>
            <a:ext cx="7557025" cy="1647568"/>
          </a:xfrm>
          <a:prstGeom prst="rect">
            <a:avLst/>
          </a:prstGeom>
        </p:spPr>
      </p:pic>
    </p:spTree>
    <p:extLst>
      <p:ext uri="{BB962C8B-B14F-4D97-AF65-F5344CB8AC3E}">
        <p14:creationId xmlns:p14="http://schemas.microsoft.com/office/powerpoint/2010/main" val="2154724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a:t>The subject of graph theory began in the year 1736 </a:t>
            </a:r>
            <a:r>
              <a:rPr lang="en-IN" dirty="0" smtClean="0"/>
              <a:t>when the </a:t>
            </a:r>
            <a:r>
              <a:rPr lang="en-IN" dirty="0"/>
              <a:t>great mathematician </a:t>
            </a:r>
            <a:r>
              <a:rPr lang="en-IN" dirty="0" smtClean="0"/>
              <a:t>Leonhard Euler </a:t>
            </a:r>
            <a:r>
              <a:rPr lang="en-IN" dirty="0"/>
              <a:t>published </a:t>
            </a:r>
            <a:r>
              <a:rPr lang="en-IN" dirty="0" smtClean="0"/>
              <a:t>a paper </a:t>
            </a:r>
            <a:r>
              <a:rPr lang="en-IN" dirty="0"/>
              <a:t>giving the solution to the following puzzle</a:t>
            </a:r>
            <a:r>
              <a:rPr lang="en-IN" dirty="0" smtClean="0"/>
              <a:t>:</a:t>
            </a:r>
          </a:p>
          <a:p>
            <a:pPr marL="0" indent="0"/>
            <a:endParaRPr lang="en-IN" altLang="en-US" dirty="0"/>
          </a:p>
          <a:p>
            <a:pPr marL="0" indent="0"/>
            <a:r>
              <a:rPr lang="en-IN" dirty="0"/>
              <a:t>The town of Königsberg in Prussia (now Kaliningrad </a:t>
            </a:r>
            <a:r>
              <a:rPr lang="en-IN" dirty="0" smtClean="0"/>
              <a:t>in Russia</a:t>
            </a:r>
            <a:r>
              <a:rPr lang="en-IN" dirty="0"/>
              <a:t>) was built at a point </a:t>
            </a:r>
            <a:r>
              <a:rPr lang="en-IN" dirty="0" smtClean="0"/>
              <a:t>where two </a:t>
            </a:r>
            <a:r>
              <a:rPr lang="en-IN" dirty="0"/>
              <a:t>branches of </a:t>
            </a:r>
            <a:r>
              <a:rPr lang="en-IN" dirty="0" smtClean="0"/>
              <a:t>the </a:t>
            </a:r>
            <a:r>
              <a:rPr lang="en-IN" dirty="0" err="1" smtClean="0"/>
              <a:t>Pregel</a:t>
            </a:r>
            <a:r>
              <a:rPr lang="en-IN" dirty="0" smtClean="0"/>
              <a:t> </a:t>
            </a:r>
            <a:r>
              <a:rPr lang="en-IN" dirty="0"/>
              <a:t>River came together. It consisted of an island </a:t>
            </a:r>
            <a:r>
              <a:rPr lang="en-IN" dirty="0" smtClean="0"/>
              <a:t>and some land along </a:t>
            </a:r>
            <a:r>
              <a:rPr lang="en-IN" dirty="0"/>
              <a:t>the river banks. </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Euler Circuits</a:t>
            </a:r>
            <a:endParaRPr lang="en-IN" altLang="en-US"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The analysis used earlier to solve the puzzle of </a:t>
            </a:r>
            <a:r>
              <a:rPr lang="en-IN" dirty="0" smtClean="0"/>
              <a:t>the Königsberg </a:t>
            </a:r>
            <a:r>
              <a:rPr lang="en-IN" dirty="0"/>
              <a:t>bridges generalizes </a:t>
            </a:r>
            <a:r>
              <a:rPr lang="en-IN" dirty="0" smtClean="0"/>
              <a:t>to prove </a:t>
            </a:r>
            <a:r>
              <a:rPr lang="en-IN" dirty="0"/>
              <a:t>the </a:t>
            </a:r>
            <a:r>
              <a:rPr lang="en-IN" dirty="0" smtClean="0"/>
              <a:t>following theorem</a:t>
            </a:r>
            <a:r>
              <a:rPr lang="en-IN" dirty="0"/>
              <a:t>:</a:t>
            </a:r>
            <a:endParaRPr lang="en-US" altLang="en-US" dirty="0"/>
          </a:p>
        </p:txBody>
      </p:sp>
      <p:pic>
        <p:nvPicPr>
          <p:cNvPr id="5" name="Picture 4" descr="A text box has the heading, Theorem 10.1.2. The text reads, If a graph has an Euler circuit, then every vertex of the graph has positive even degree."/>
          <p:cNvPicPr>
            <a:picLocks noChangeAspect="1"/>
          </p:cNvPicPr>
          <p:nvPr/>
        </p:nvPicPr>
        <p:blipFill>
          <a:blip r:embed="rId3"/>
          <a:stretch>
            <a:fillRect/>
          </a:stretch>
        </p:blipFill>
        <p:spPr>
          <a:xfrm>
            <a:off x="793488" y="2895600"/>
            <a:ext cx="7557025" cy="1017357"/>
          </a:xfrm>
          <a:prstGeom prst="rect">
            <a:avLst/>
          </a:prstGeom>
        </p:spPr>
      </p:pic>
      <p:pic>
        <p:nvPicPr>
          <p:cNvPr id="6" name="Picture 5" descr="A text box has the heading, Contrapositive Version of Theorem 10.1.2. The text reads, If some of a graph has odd degree, then the graph does not have an Euler circuit."/>
          <p:cNvPicPr>
            <a:picLocks noChangeAspect="1"/>
          </p:cNvPicPr>
          <p:nvPr/>
        </p:nvPicPr>
        <p:blipFill>
          <a:blip r:embed="rId4"/>
          <a:stretch>
            <a:fillRect/>
          </a:stretch>
        </p:blipFill>
        <p:spPr>
          <a:xfrm>
            <a:off x="793488" y="4257005"/>
            <a:ext cx="7557025" cy="1000795"/>
          </a:xfrm>
          <a:prstGeom prst="rect">
            <a:avLst/>
          </a:prstGeom>
        </p:spPr>
      </p:pic>
    </p:spTree>
    <p:extLst>
      <p:ext uri="{BB962C8B-B14F-4D97-AF65-F5344CB8AC3E}">
        <p14:creationId xmlns:p14="http://schemas.microsoft.com/office/powerpoint/2010/main" val="3506580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10.1.6 </a:t>
            </a:r>
            <a:r>
              <a:rPr lang="en-US" altLang="en-US" sz="1900" dirty="0"/>
              <a:t>– </a:t>
            </a:r>
            <a:r>
              <a:rPr lang="en-IN" altLang="en-US" sz="1900" i="1" dirty="0" smtClean="0"/>
              <a:t>Showing </a:t>
            </a:r>
            <a:r>
              <a:rPr lang="en-IN" altLang="en-US" sz="1900" i="1" dirty="0"/>
              <a:t>That a Graph Does Not Have an Euler </a:t>
            </a:r>
            <a:r>
              <a:rPr lang="en-IN" altLang="en-US" sz="1900" i="1" dirty="0" smtClean="0"/>
              <a:t>Circuit</a:t>
            </a:r>
            <a:endParaRPr lang="en-IN" altLang="en-US" sz="1900"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Show that the graph below does not have an Euler circuit.</a:t>
            </a:r>
            <a:endParaRPr lang="en-US" altLang="en-US" dirty="0"/>
          </a:p>
        </p:txBody>
      </p:sp>
      <p:pic>
        <p:nvPicPr>
          <p:cNvPr id="5" name="Picture 4" descr="The image consists of 4 vertices and 7 edges. The vertex v_1 is connected to the vertices v_2 and v_4, and the connecting line segments have the labels e_4 and e_3, respectively. The vertex v_2 is connected to the vertices v_4 and v_3, and the connecting line segments have the labels e_5  and e_1, respectively. The vertex v_3 is connected to the vertices v_1 and v_4, and the connecting line segments have the labels e_6 and e_2, respectively. The vertices v_2 and v_4 are connected by the edge e_7. "/>
          <p:cNvPicPr>
            <a:picLocks noChangeAspect="1"/>
          </p:cNvPicPr>
          <p:nvPr/>
        </p:nvPicPr>
        <p:blipFill>
          <a:blip r:embed="rId3"/>
          <a:stretch>
            <a:fillRect/>
          </a:stretch>
        </p:blipFill>
        <p:spPr>
          <a:xfrm>
            <a:off x="2971800" y="2209800"/>
            <a:ext cx="3050006" cy="1906254"/>
          </a:xfrm>
          <a:prstGeom prst="rect">
            <a:avLst/>
          </a:prstGeom>
        </p:spPr>
      </p:pic>
    </p:spTree>
    <p:extLst>
      <p:ext uri="{BB962C8B-B14F-4D97-AF65-F5344CB8AC3E}">
        <p14:creationId xmlns:p14="http://schemas.microsoft.com/office/powerpoint/2010/main" val="1148617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10.1.6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Vertices </a:t>
            </a:r>
            <a:r>
              <a:rPr lang="en-IN" i="1" dirty="0"/>
              <a:t>v</a:t>
            </a:r>
            <a:r>
              <a:rPr lang="en-IN" baseline="-25000" dirty="0"/>
              <a:t>1</a:t>
            </a:r>
            <a:r>
              <a:rPr lang="en-IN" dirty="0"/>
              <a:t> and </a:t>
            </a:r>
            <a:r>
              <a:rPr lang="en-IN" i="1" dirty="0"/>
              <a:t>v</a:t>
            </a:r>
            <a:r>
              <a:rPr lang="en-IN" baseline="-25000" dirty="0"/>
              <a:t>3</a:t>
            </a:r>
            <a:r>
              <a:rPr lang="en-IN" dirty="0"/>
              <a:t> both have degree 3, which is </a:t>
            </a:r>
            <a:r>
              <a:rPr lang="en-IN" dirty="0" smtClean="0"/>
              <a:t>odd. Hence </a:t>
            </a:r>
            <a:r>
              <a:rPr lang="en-IN" dirty="0"/>
              <a:t>by (the </a:t>
            </a:r>
            <a:r>
              <a:rPr lang="en-IN" dirty="0" smtClean="0"/>
              <a:t>contrapositive form </a:t>
            </a:r>
            <a:r>
              <a:rPr lang="en-IN" dirty="0"/>
              <a:t>of) Theorem </a:t>
            </a:r>
            <a:r>
              <a:rPr lang="en-IN" dirty="0" smtClean="0"/>
              <a:t>10.1.2, this </a:t>
            </a:r>
            <a:r>
              <a:rPr lang="en-IN" dirty="0"/>
              <a:t>graph does not have an Euler circuit.</a:t>
            </a:r>
            <a:endParaRPr lang="en-US" altLang="en-US" dirty="0"/>
          </a:p>
        </p:txBody>
      </p:sp>
      <p:pic>
        <p:nvPicPr>
          <p:cNvPr id="6" name="Picture 5" descr="A text box has the heading, Theorem 10.1.2. The text reads, If a graph has an Euler circuit, then every vertex of the graph has positive even degree."/>
          <p:cNvPicPr>
            <a:picLocks noChangeAspect="1"/>
          </p:cNvPicPr>
          <p:nvPr/>
        </p:nvPicPr>
        <p:blipFill>
          <a:blip r:embed="rId3"/>
          <a:stretch>
            <a:fillRect/>
          </a:stretch>
        </p:blipFill>
        <p:spPr>
          <a:xfrm>
            <a:off x="793488" y="2895600"/>
            <a:ext cx="7557025" cy="1017357"/>
          </a:xfrm>
          <a:prstGeom prst="rect">
            <a:avLst/>
          </a:prstGeom>
        </p:spPr>
      </p:pic>
      <p:pic>
        <p:nvPicPr>
          <p:cNvPr id="7" name="Picture 6" descr="A text box has the heading, Contrapositive Version of Theorem 10.1.2. The text reads, If some vertex of a graph has odd degree, then the graph does not have an Euler circuit."/>
          <p:cNvPicPr>
            <a:picLocks noChangeAspect="1"/>
          </p:cNvPicPr>
          <p:nvPr/>
        </p:nvPicPr>
        <p:blipFill>
          <a:blip r:embed="rId4"/>
          <a:stretch>
            <a:fillRect/>
          </a:stretch>
        </p:blipFill>
        <p:spPr>
          <a:xfrm>
            <a:off x="793488" y="4257005"/>
            <a:ext cx="7557025" cy="1000795"/>
          </a:xfrm>
          <a:prstGeom prst="rect">
            <a:avLst/>
          </a:prstGeom>
        </p:spPr>
      </p:pic>
    </p:spTree>
    <p:extLst>
      <p:ext uri="{BB962C8B-B14F-4D97-AF65-F5344CB8AC3E}">
        <p14:creationId xmlns:p14="http://schemas.microsoft.com/office/powerpoint/2010/main" val="2600593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Euler Circuits</a:t>
            </a:r>
            <a:endParaRPr lang="en-IN" altLang="en-US" dirty="0"/>
          </a:p>
        </p:txBody>
      </p:sp>
      <p:pic>
        <p:nvPicPr>
          <p:cNvPr id="7" name="Picture 6" descr="A text box has the heading, Theorem 10.1.3. The text reads, If a graph G is connected and the degree of every vertex of G is a positive even integer, then G has an Euler circuit."/>
          <p:cNvPicPr>
            <a:picLocks noChangeAspect="1"/>
          </p:cNvPicPr>
          <p:nvPr/>
        </p:nvPicPr>
        <p:blipFill>
          <a:blip r:embed="rId3"/>
          <a:stretch>
            <a:fillRect/>
          </a:stretch>
        </p:blipFill>
        <p:spPr>
          <a:xfrm>
            <a:off x="415637" y="1676400"/>
            <a:ext cx="8312727" cy="1387955"/>
          </a:xfrm>
          <a:prstGeom prst="rect">
            <a:avLst/>
          </a:prstGeom>
        </p:spPr>
      </p:pic>
    </p:spTree>
    <p:extLst>
      <p:ext uri="{BB962C8B-B14F-4D97-AF65-F5344CB8AC3E}">
        <p14:creationId xmlns:p14="http://schemas.microsoft.com/office/powerpoint/2010/main" val="2350140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10.1.7 </a:t>
            </a:r>
            <a:r>
              <a:rPr lang="en-US" altLang="en-US" sz="3400" dirty="0"/>
              <a:t>– </a:t>
            </a:r>
            <a:r>
              <a:rPr lang="en-US" altLang="en-US" sz="3400" i="1" dirty="0" smtClean="0"/>
              <a:t>Finding </a:t>
            </a:r>
            <a:r>
              <a:rPr lang="en-US" altLang="en-US" sz="3400" i="1" dirty="0"/>
              <a:t>an Euler </a:t>
            </a:r>
            <a:r>
              <a:rPr lang="en-US" altLang="en-US" sz="3400" i="1" dirty="0" smtClean="0"/>
              <a:t>Circuit</a:t>
            </a:r>
            <a:endParaRPr lang="en-IN" altLang="en-US" sz="3400" dirty="0"/>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Use Theorem 10.1.3 to check that the graph below has </a:t>
            </a:r>
            <a:r>
              <a:rPr lang="en-IN" dirty="0" smtClean="0"/>
              <a:t>an Euler </a:t>
            </a:r>
            <a:r>
              <a:rPr lang="en-IN" dirty="0"/>
              <a:t>circuit. Then use the </a:t>
            </a:r>
            <a:r>
              <a:rPr lang="en-IN" dirty="0" smtClean="0"/>
              <a:t>algorithm from </a:t>
            </a:r>
            <a:r>
              <a:rPr lang="en-IN" dirty="0"/>
              <a:t>the proof </a:t>
            </a:r>
            <a:r>
              <a:rPr lang="en-IN" dirty="0" smtClean="0"/>
              <a:t>of the </a:t>
            </a:r>
            <a:r>
              <a:rPr lang="en-IN" dirty="0"/>
              <a:t>theorem to find an Euler circuit for the graph.</a:t>
            </a:r>
            <a:endParaRPr lang="en-US" altLang="en-US" dirty="0"/>
          </a:p>
        </p:txBody>
      </p:sp>
      <p:pic>
        <p:nvPicPr>
          <p:cNvPr id="5" name="Picture 4" descr="The image consists of 10 vertices a, b, c, d, e, f, g, h, i, and j and 13 edges. The vertex a is connected to the vertices b and d. The vertex b is connected to the vertex c. The vertex c is connected to the vertex d. The vertex d is connected to the vertices e and i. The vertex e is connected to the vertices f, g, and h. The vertex f is connected to the vertex h. The vertex g is connected to the vertex h. The vertex h is connected to the vertex j. The vertex j is connected to the vertex i."/>
          <p:cNvPicPr>
            <a:picLocks noChangeAspect="1"/>
          </p:cNvPicPr>
          <p:nvPr/>
        </p:nvPicPr>
        <p:blipFill>
          <a:blip r:embed="rId3"/>
          <a:stretch>
            <a:fillRect/>
          </a:stretch>
        </p:blipFill>
        <p:spPr>
          <a:xfrm>
            <a:off x="1789895" y="2895600"/>
            <a:ext cx="5677705" cy="1419425"/>
          </a:xfrm>
          <a:prstGeom prst="rect">
            <a:avLst/>
          </a:prstGeom>
        </p:spPr>
      </p:pic>
    </p:spTree>
    <p:extLst>
      <p:ext uri="{BB962C8B-B14F-4D97-AF65-F5344CB8AC3E}">
        <p14:creationId xmlns:p14="http://schemas.microsoft.com/office/powerpoint/2010/main" val="3076782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10.1.7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505200"/>
          </a:xfrm>
        </p:spPr>
        <p:txBody>
          <a:bodyPr/>
          <a:lstStyle/>
          <a:p>
            <a:pPr marL="0" indent="0"/>
            <a:r>
              <a:rPr lang="en-IN" dirty="0"/>
              <a:t>Observe </a:t>
            </a:r>
            <a:r>
              <a:rPr lang="en-IN" dirty="0" smtClean="0"/>
              <a:t>that</a:t>
            </a:r>
          </a:p>
          <a:p>
            <a:r>
              <a:rPr lang="en-IN" dirty="0" smtClean="0"/>
              <a:t>	</a:t>
            </a:r>
            <a:r>
              <a:rPr lang="en-IN" dirty="0" err="1" smtClean="0"/>
              <a:t>deg</a:t>
            </a:r>
            <a:r>
              <a:rPr lang="en-IN" dirty="0" smtClean="0"/>
              <a:t>(</a:t>
            </a:r>
            <a:r>
              <a:rPr lang="en-IN" i="1" dirty="0" smtClean="0"/>
              <a:t>a</a:t>
            </a:r>
            <a:r>
              <a:rPr lang="en-IN" dirty="0"/>
              <a:t>) </a:t>
            </a:r>
            <a:r>
              <a:rPr lang="en-IN" dirty="0" smtClean="0"/>
              <a:t>= </a:t>
            </a:r>
            <a:r>
              <a:rPr lang="en-IN" dirty="0" err="1"/>
              <a:t>deg</a:t>
            </a:r>
            <a:r>
              <a:rPr lang="en-IN" dirty="0"/>
              <a:t>(</a:t>
            </a:r>
            <a:r>
              <a:rPr lang="en-IN" i="1" dirty="0"/>
              <a:t>b</a:t>
            </a:r>
            <a:r>
              <a:rPr lang="en-IN" dirty="0"/>
              <a:t>) </a:t>
            </a:r>
            <a:r>
              <a:rPr lang="en-IN" dirty="0" smtClean="0"/>
              <a:t>= </a:t>
            </a:r>
            <a:r>
              <a:rPr lang="en-IN" dirty="0" err="1"/>
              <a:t>deg</a:t>
            </a:r>
            <a:r>
              <a:rPr lang="en-IN" dirty="0"/>
              <a:t>(</a:t>
            </a:r>
            <a:r>
              <a:rPr lang="en-IN" i="1" dirty="0"/>
              <a:t>c</a:t>
            </a:r>
            <a:r>
              <a:rPr lang="en-IN" dirty="0"/>
              <a:t>) </a:t>
            </a:r>
            <a:r>
              <a:rPr lang="en-IN" dirty="0" smtClean="0"/>
              <a:t>= </a:t>
            </a:r>
            <a:r>
              <a:rPr lang="en-IN" dirty="0" err="1" smtClean="0"/>
              <a:t>deg</a:t>
            </a:r>
            <a:r>
              <a:rPr lang="en-IN" dirty="0" smtClean="0"/>
              <a:t>(</a:t>
            </a:r>
            <a:r>
              <a:rPr lang="en-IN" i="1" dirty="0" smtClean="0"/>
              <a:t>f</a:t>
            </a:r>
            <a:r>
              <a:rPr lang="en-IN" dirty="0"/>
              <a:t>) </a:t>
            </a:r>
            <a:r>
              <a:rPr lang="en-IN" dirty="0" smtClean="0"/>
              <a:t>= </a:t>
            </a:r>
            <a:r>
              <a:rPr lang="en-IN" dirty="0" err="1"/>
              <a:t>deg</a:t>
            </a:r>
            <a:r>
              <a:rPr lang="en-IN" dirty="0"/>
              <a:t>(</a:t>
            </a:r>
            <a:r>
              <a:rPr lang="en-IN" i="1" dirty="0"/>
              <a:t>g</a:t>
            </a:r>
            <a:r>
              <a:rPr lang="en-IN" dirty="0"/>
              <a:t>) </a:t>
            </a:r>
            <a:r>
              <a:rPr lang="en-IN" dirty="0" smtClean="0"/>
              <a:t>= </a:t>
            </a:r>
            <a:r>
              <a:rPr lang="en-IN" dirty="0" err="1"/>
              <a:t>deg</a:t>
            </a:r>
            <a:r>
              <a:rPr lang="en-IN" dirty="0"/>
              <a:t>(</a:t>
            </a:r>
            <a:r>
              <a:rPr lang="en-IN" i="1" dirty="0"/>
              <a:t>i</a:t>
            </a:r>
            <a:r>
              <a:rPr lang="en-IN" dirty="0"/>
              <a:t>) </a:t>
            </a:r>
            <a:r>
              <a:rPr lang="en-IN" dirty="0" smtClean="0"/>
              <a:t>=</a:t>
            </a:r>
          </a:p>
          <a:p>
            <a:pPr indent="0"/>
            <a:r>
              <a:rPr lang="en-IN" dirty="0" err="1" smtClean="0"/>
              <a:t>deg</a:t>
            </a:r>
            <a:r>
              <a:rPr lang="en-IN" dirty="0" smtClean="0"/>
              <a:t>(</a:t>
            </a:r>
            <a:r>
              <a:rPr lang="en-IN" i="1" dirty="0" smtClean="0"/>
              <a:t>j</a:t>
            </a:r>
            <a:r>
              <a:rPr lang="en-IN" dirty="0"/>
              <a:t>) </a:t>
            </a:r>
            <a:r>
              <a:rPr lang="en-IN" dirty="0" smtClean="0"/>
              <a:t>= </a:t>
            </a:r>
            <a:r>
              <a:rPr lang="en-IN" dirty="0"/>
              <a:t>2</a:t>
            </a:r>
          </a:p>
          <a:p>
            <a:r>
              <a:rPr lang="en-IN" dirty="0"/>
              <a:t>and that  </a:t>
            </a:r>
            <a:r>
              <a:rPr lang="en-IN" dirty="0" smtClean="0"/>
              <a:t>         </a:t>
            </a:r>
            <a:r>
              <a:rPr lang="en-IN" dirty="0" err="1" smtClean="0"/>
              <a:t>deg</a:t>
            </a:r>
            <a:r>
              <a:rPr lang="en-IN" dirty="0" smtClean="0"/>
              <a:t>(</a:t>
            </a:r>
            <a:r>
              <a:rPr lang="en-IN" i="1" dirty="0" smtClean="0"/>
              <a:t>d</a:t>
            </a:r>
            <a:r>
              <a:rPr lang="en-IN" dirty="0"/>
              <a:t>) </a:t>
            </a:r>
            <a:r>
              <a:rPr lang="en-IN" dirty="0" smtClean="0"/>
              <a:t>= </a:t>
            </a:r>
            <a:r>
              <a:rPr lang="en-IN" dirty="0" err="1"/>
              <a:t>deg</a:t>
            </a:r>
            <a:r>
              <a:rPr lang="en-IN" dirty="0"/>
              <a:t>(</a:t>
            </a:r>
            <a:r>
              <a:rPr lang="en-IN" i="1" dirty="0"/>
              <a:t>e</a:t>
            </a:r>
            <a:r>
              <a:rPr lang="en-IN" dirty="0"/>
              <a:t>) </a:t>
            </a:r>
            <a:r>
              <a:rPr lang="en-IN" dirty="0" smtClean="0"/>
              <a:t>= </a:t>
            </a:r>
            <a:r>
              <a:rPr lang="en-IN" dirty="0" err="1"/>
              <a:t>deg</a:t>
            </a:r>
            <a:r>
              <a:rPr lang="en-IN" dirty="0"/>
              <a:t>(</a:t>
            </a:r>
            <a:r>
              <a:rPr lang="en-IN" i="1" dirty="0"/>
              <a:t>h</a:t>
            </a:r>
            <a:r>
              <a:rPr lang="en-IN" dirty="0"/>
              <a:t>) </a:t>
            </a:r>
            <a:r>
              <a:rPr lang="en-IN" dirty="0" smtClean="0"/>
              <a:t>= </a:t>
            </a:r>
            <a:r>
              <a:rPr lang="en-IN" dirty="0"/>
              <a:t>4</a:t>
            </a:r>
            <a:r>
              <a:rPr lang="en-IN" dirty="0" smtClean="0"/>
              <a:t>.</a:t>
            </a:r>
          </a:p>
          <a:p>
            <a:endParaRPr lang="en-IN" altLang="en-US" dirty="0"/>
          </a:p>
          <a:p>
            <a:pPr marL="0" indent="0"/>
            <a:r>
              <a:rPr lang="en-IN" dirty="0"/>
              <a:t>Hence all vertices have even degree. Also, the graph </a:t>
            </a:r>
            <a:r>
              <a:rPr lang="en-IN" dirty="0" smtClean="0"/>
              <a:t>is connected</a:t>
            </a:r>
            <a:r>
              <a:rPr lang="en-IN" dirty="0"/>
              <a:t>. Thus, by Theorem </a:t>
            </a:r>
            <a:r>
              <a:rPr lang="en-IN" dirty="0" smtClean="0"/>
              <a:t>10.1.3, the </a:t>
            </a:r>
            <a:r>
              <a:rPr lang="en-IN" dirty="0"/>
              <a:t>graph has </a:t>
            </a:r>
            <a:r>
              <a:rPr lang="en-IN" dirty="0" smtClean="0"/>
              <a:t>an Euler </a:t>
            </a:r>
            <a:r>
              <a:rPr lang="en-IN" dirty="0"/>
              <a:t>circuit</a:t>
            </a:r>
            <a:r>
              <a:rPr lang="en-IN" dirty="0" smtClean="0"/>
              <a:t>.</a:t>
            </a:r>
            <a:endParaRPr lang="en-US" altLang="en-US" dirty="0"/>
          </a:p>
        </p:txBody>
      </p:sp>
    </p:spTree>
    <p:extLst>
      <p:ext uri="{BB962C8B-B14F-4D97-AF65-F5344CB8AC3E}">
        <p14:creationId xmlns:p14="http://schemas.microsoft.com/office/powerpoint/2010/main" val="493342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45824"/>
          </a:xfrm>
        </p:spPr>
        <p:txBody>
          <a:bodyPr/>
          <a:lstStyle/>
          <a:p>
            <a:pPr marL="0" indent="0"/>
            <a:r>
              <a:rPr lang="en-IN" dirty="0"/>
              <a:t>To construct an Euler circuit using the algorithm </a:t>
            </a:r>
            <a:r>
              <a:rPr lang="en-IN" dirty="0" smtClean="0"/>
              <a:t>of Theorem </a:t>
            </a:r>
            <a:r>
              <a:rPr lang="en-IN" dirty="0"/>
              <a:t>10.1.3, let </a:t>
            </a:r>
            <a:r>
              <a:rPr lang="en-IN" i="1" dirty="0"/>
              <a:t>v </a:t>
            </a:r>
            <a:r>
              <a:rPr lang="en-IN" i="1" dirty="0" smtClean="0"/>
              <a:t>=</a:t>
            </a:r>
            <a:r>
              <a:rPr lang="en-IN" dirty="0" smtClean="0"/>
              <a:t> </a:t>
            </a:r>
            <a:r>
              <a:rPr lang="en-IN" i="1" dirty="0"/>
              <a:t>a </a:t>
            </a:r>
            <a:r>
              <a:rPr lang="en-IN" dirty="0"/>
              <a:t>and </a:t>
            </a:r>
            <a:r>
              <a:rPr lang="en-IN" dirty="0" smtClean="0"/>
              <a:t>let </a:t>
            </a:r>
            <a:r>
              <a:rPr lang="en-IN" i="1" dirty="0" smtClean="0"/>
              <a:t>C </a:t>
            </a:r>
            <a:r>
              <a:rPr lang="en-IN" dirty="0" smtClean="0"/>
              <a:t>be</a:t>
            </a:r>
          </a:p>
          <a:p>
            <a:pPr marL="0" indent="0"/>
            <a:endParaRPr lang="en-IN" sz="600" dirty="0" smtClean="0"/>
          </a:p>
          <a:p>
            <a:pPr marL="0" indent="0"/>
            <a:r>
              <a:rPr lang="en-IN" i="1" dirty="0"/>
              <a:t>	</a:t>
            </a:r>
            <a:r>
              <a:rPr lang="en-IN" i="1" dirty="0" smtClean="0"/>
              <a:t>			C</a:t>
            </a:r>
            <a:r>
              <a:rPr lang="en-IN" dirty="0"/>
              <a:t>: </a:t>
            </a:r>
            <a:r>
              <a:rPr lang="en-IN" i="1" dirty="0" err="1"/>
              <a:t>abcda</a:t>
            </a:r>
            <a:r>
              <a:rPr lang="en-IN" i="1" dirty="0" smtClean="0"/>
              <a:t>.</a:t>
            </a:r>
          </a:p>
          <a:p>
            <a:pPr marL="0" indent="0"/>
            <a:endParaRPr lang="en-IN" altLang="en-US" sz="1200" i="1" dirty="0"/>
          </a:p>
          <a:p>
            <a:pPr marL="0" indent="0"/>
            <a:r>
              <a:rPr lang="en-IN" i="1" dirty="0"/>
              <a:t>C </a:t>
            </a:r>
            <a:r>
              <a:rPr lang="en-IN" dirty="0"/>
              <a:t>is represented by the </a:t>
            </a:r>
            <a:r>
              <a:rPr lang="en-IN" dirty="0" err="1"/>
              <a:t>labeled</a:t>
            </a:r>
            <a:r>
              <a:rPr lang="en-IN" dirty="0"/>
              <a:t> edges shown below.</a:t>
            </a:r>
            <a:endParaRPr lang="en-US" altLang="en-US" dirty="0"/>
          </a:p>
        </p:txBody>
      </p:sp>
      <p:pic>
        <p:nvPicPr>
          <p:cNvPr id="5" name="Picture 4" descr="The image consists of 10 vertices a, b, c, d, e, f, g, h, i, and j and 13 edges. The vertex a is connected to the vertices b and d. The vertex b is connected to the vertex c. The vertex c is connected to the vertex d. The vertex d is connected to the vertices e and i. The vertex e is connected to the vertices f, g, and h. The vertex f is connected to the vertex h. The vertex g is connected to the vertex h. The vertex h is connected to the vertex j. The vertex j is connected to the vertex i. The circuit a b c d a is shown by the directional arrows on the edges which have the labels 1, 2, 3, and 4."/>
          <p:cNvPicPr>
            <a:picLocks noChangeAspect="1"/>
          </p:cNvPicPr>
          <p:nvPr/>
        </p:nvPicPr>
        <p:blipFill>
          <a:blip r:embed="rId3"/>
          <a:stretch>
            <a:fillRect/>
          </a:stretch>
        </p:blipFill>
        <p:spPr>
          <a:xfrm>
            <a:off x="1733148" y="3822224"/>
            <a:ext cx="5677705" cy="1435576"/>
          </a:xfrm>
          <a:prstGeom prst="rect">
            <a:avLst/>
          </a:prstGeom>
        </p:spPr>
      </p:pic>
    </p:spTree>
    <p:extLst>
      <p:ext uri="{BB962C8B-B14F-4D97-AF65-F5344CB8AC3E}">
        <p14:creationId xmlns:p14="http://schemas.microsoft.com/office/powerpoint/2010/main" val="1242942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Observe that </a:t>
            </a:r>
            <a:r>
              <a:rPr lang="en-IN" i="1" dirty="0"/>
              <a:t>C </a:t>
            </a:r>
            <a:r>
              <a:rPr lang="en-IN" dirty="0"/>
              <a:t>is not an Euler circuit for the graph but </a:t>
            </a:r>
            <a:r>
              <a:rPr lang="en-IN" dirty="0" smtClean="0"/>
              <a:t>that </a:t>
            </a:r>
            <a:r>
              <a:rPr lang="en-IN" i="1" dirty="0" smtClean="0"/>
              <a:t>C </a:t>
            </a:r>
            <a:r>
              <a:rPr lang="en-IN" dirty="0"/>
              <a:t>intersects the rest of the </a:t>
            </a:r>
            <a:r>
              <a:rPr lang="en-IN" dirty="0" smtClean="0"/>
              <a:t>graph at </a:t>
            </a:r>
            <a:r>
              <a:rPr lang="en-IN" i="1" dirty="0"/>
              <a:t>d</a:t>
            </a:r>
            <a:r>
              <a:rPr lang="en-IN" dirty="0"/>
              <a:t>. Let </a:t>
            </a:r>
            <a:r>
              <a:rPr lang="en-IN" i="1" dirty="0" smtClean="0"/>
              <a:t>C</a:t>
            </a:r>
            <a:r>
              <a:rPr lang="en-IN" dirty="0"/>
              <a:t>′ </a:t>
            </a:r>
            <a:r>
              <a:rPr lang="en-IN" dirty="0" smtClean="0"/>
              <a:t>be </a:t>
            </a:r>
            <a:r>
              <a:rPr lang="pt-BR" i="1" dirty="0" smtClean="0"/>
              <a:t>C</a:t>
            </a:r>
            <a:r>
              <a:rPr lang="en-IN" dirty="0" smtClean="0"/>
              <a:t>′</a:t>
            </a:r>
            <a:r>
              <a:rPr lang="pt-BR" dirty="0" smtClean="0"/>
              <a:t>: </a:t>
            </a:r>
            <a:r>
              <a:rPr lang="pt-BR" i="1" dirty="0" smtClean="0"/>
              <a:t>deghjid</a:t>
            </a:r>
            <a:r>
              <a:rPr lang="pt-BR" dirty="0" smtClean="0"/>
              <a:t>.</a:t>
            </a:r>
          </a:p>
          <a:p>
            <a:pPr marL="0" indent="0"/>
            <a:endParaRPr lang="pt-BR" sz="800" dirty="0" smtClean="0"/>
          </a:p>
          <a:p>
            <a:pPr marL="0" indent="0"/>
            <a:r>
              <a:rPr lang="en-IN" dirty="0"/>
              <a:t>Patch </a:t>
            </a:r>
            <a:r>
              <a:rPr lang="en-IN" i="1" dirty="0" smtClean="0"/>
              <a:t>C</a:t>
            </a:r>
            <a:r>
              <a:rPr lang="en-IN" dirty="0" smtClean="0"/>
              <a:t>′ </a:t>
            </a:r>
            <a:r>
              <a:rPr lang="en-IN" dirty="0"/>
              <a:t>into </a:t>
            </a:r>
            <a:r>
              <a:rPr lang="en-IN" i="1" dirty="0"/>
              <a:t>C </a:t>
            </a:r>
            <a:r>
              <a:rPr lang="en-IN" dirty="0"/>
              <a:t>to </a:t>
            </a:r>
            <a:r>
              <a:rPr lang="en-IN" dirty="0" smtClean="0"/>
              <a:t>obtain </a:t>
            </a:r>
            <a:r>
              <a:rPr lang="pt-BR" i="1" dirty="0" smtClean="0"/>
              <a:t>C</a:t>
            </a:r>
            <a:r>
              <a:rPr lang="pt-BR" dirty="0" smtClean="0"/>
              <a:t>″: </a:t>
            </a:r>
            <a:r>
              <a:rPr lang="pt-BR" i="1" dirty="0" smtClean="0"/>
              <a:t>abcdeghjida</a:t>
            </a:r>
            <a:r>
              <a:rPr lang="pt-BR" dirty="0" smtClean="0"/>
              <a:t>.</a:t>
            </a:r>
          </a:p>
          <a:p>
            <a:pPr marL="0" indent="0"/>
            <a:endParaRPr lang="pt-BR" altLang="en-US" sz="700" dirty="0"/>
          </a:p>
          <a:p>
            <a:pPr marL="0" indent="0"/>
            <a:r>
              <a:rPr lang="en-IN" dirty="0"/>
              <a:t>Set </a:t>
            </a:r>
            <a:r>
              <a:rPr lang="en-IN" i="1" dirty="0"/>
              <a:t>C </a:t>
            </a:r>
            <a:r>
              <a:rPr lang="en-IN" i="1" dirty="0" smtClean="0"/>
              <a:t>=</a:t>
            </a:r>
            <a:r>
              <a:rPr lang="en-IN" dirty="0" smtClean="0"/>
              <a:t> </a:t>
            </a:r>
            <a:r>
              <a:rPr lang="en-IN" i="1" dirty="0" smtClean="0"/>
              <a:t>C</a:t>
            </a:r>
            <a:r>
              <a:rPr lang="pt-BR" dirty="0"/>
              <a:t>″</a:t>
            </a:r>
            <a:r>
              <a:rPr lang="en-IN" dirty="0" smtClean="0"/>
              <a:t>. </a:t>
            </a:r>
            <a:r>
              <a:rPr lang="en-IN" dirty="0"/>
              <a:t>Then </a:t>
            </a:r>
            <a:r>
              <a:rPr lang="en-IN" i="1" dirty="0"/>
              <a:t>C </a:t>
            </a:r>
            <a:r>
              <a:rPr lang="en-IN" dirty="0"/>
              <a:t>is represented by the </a:t>
            </a:r>
            <a:r>
              <a:rPr lang="en-IN" dirty="0" err="1"/>
              <a:t>labeled</a:t>
            </a:r>
            <a:r>
              <a:rPr lang="en-IN" dirty="0"/>
              <a:t> </a:t>
            </a:r>
            <a:r>
              <a:rPr lang="en-IN" dirty="0" smtClean="0"/>
              <a:t>edges shown </a:t>
            </a:r>
            <a:r>
              <a:rPr lang="en-IN" dirty="0"/>
              <a:t>below.</a:t>
            </a:r>
            <a:endParaRPr lang="en-US" altLang="en-US" dirty="0"/>
          </a:p>
        </p:txBody>
      </p:sp>
      <p:pic>
        <p:nvPicPr>
          <p:cNvPr id="6" name="Picture 5" descr="Continuing with the previous graph, the circuit a b c d e g h j i d a is shown by the directional arrows on the edges which have the labels 1, 2, 3, 4, 5, 6, 7, 8, 9, and 10."/>
          <p:cNvPicPr>
            <a:picLocks noChangeAspect="1"/>
          </p:cNvPicPr>
          <p:nvPr/>
        </p:nvPicPr>
        <p:blipFill>
          <a:blip r:embed="rId3"/>
          <a:stretch>
            <a:fillRect/>
          </a:stretch>
        </p:blipFill>
        <p:spPr>
          <a:xfrm>
            <a:off x="2590800" y="4160100"/>
            <a:ext cx="4692318" cy="1250100"/>
          </a:xfrm>
          <a:prstGeom prst="rect">
            <a:avLst/>
          </a:prstGeom>
        </p:spPr>
      </p:pic>
    </p:spTree>
    <p:extLst>
      <p:ext uri="{BB962C8B-B14F-4D97-AF65-F5344CB8AC3E}">
        <p14:creationId xmlns:p14="http://schemas.microsoft.com/office/powerpoint/2010/main" val="1726797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Observe that </a:t>
            </a:r>
            <a:r>
              <a:rPr lang="en-IN" i="1" dirty="0"/>
              <a:t>C </a:t>
            </a:r>
            <a:r>
              <a:rPr lang="en-IN" dirty="0"/>
              <a:t>is not an Euler circuit for the graph but </a:t>
            </a:r>
            <a:r>
              <a:rPr lang="en-IN" dirty="0" smtClean="0"/>
              <a:t>that it </a:t>
            </a:r>
            <a:r>
              <a:rPr lang="en-IN" dirty="0"/>
              <a:t>intersects the rest of the </a:t>
            </a:r>
            <a:r>
              <a:rPr lang="en-IN" dirty="0" smtClean="0"/>
              <a:t>graph at </a:t>
            </a:r>
            <a:r>
              <a:rPr lang="en-IN" i="1" dirty="0"/>
              <a:t>e </a:t>
            </a:r>
            <a:r>
              <a:rPr lang="en-IN" dirty="0"/>
              <a:t>and </a:t>
            </a:r>
            <a:r>
              <a:rPr lang="en-IN" i="1" dirty="0"/>
              <a:t>h. </a:t>
            </a:r>
            <a:r>
              <a:rPr lang="en-IN" dirty="0"/>
              <a:t>Let </a:t>
            </a:r>
            <a:r>
              <a:rPr lang="en-IN" i="1" dirty="0" smtClean="0"/>
              <a:t>C</a:t>
            </a:r>
            <a:r>
              <a:rPr lang="en-IN" dirty="0"/>
              <a:t>′ </a:t>
            </a:r>
            <a:r>
              <a:rPr lang="en-IN" dirty="0" smtClean="0"/>
              <a:t>be</a:t>
            </a:r>
          </a:p>
          <a:p>
            <a:pPr marL="0" indent="0"/>
            <a:endParaRPr lang="en-IN" dirty="0" smtClean="0"/>
          </a:p>
          <a:p>
            <a:pPr marL="0" indent="0"/>
            <a:r>
              <a:rPr lang="en-IN" i="1" dirty="0"/>
              <a:t>	</a:t>
            </a:r>
            <a:r>
              <a:rPr lang="en-IN" i="1" dirty="0" smtClean="0"/>
              <a:t>			</a:t>
            </a:r>
            <a:r>
              <a:rPr lang="pt-BR" i="1" dirty="0" smtClean="0"/>
              <a:t>C</a:t>
            </a:r>
            <a:r>
              <a:rPr lang="en-IN" dirty="0" smtClean="0"/>
              <a:t>′</a:t>
            </a:r>
            <a:r>
              <a:rPr lang="pt-BR" dirty="0" smtClean="0"/>
              <a:t>: </a:t>
            </a:r>
            <a:r>
              <a:rPr lang="pt-BR" i="1" dirty="0" smtClean="0"/>
              <a:t>efhe</a:t>
            </a:r>
            <a:r>
              <a:rPr lang="pt-BR" dirty="0" smtClean="0"/>
              <a:t>.</a:t>
            </a:r>
          </a:p>
          <a:p>
            <a:pPr marL="0" indent="0"/>
            <a:endParaRPr lang="pt-BR" altLang="en-US" dirty="0"/>
          </a:p>
          <a:p>
            <a:pPr marL="0" indent="0"/>
            <a:r>
              <a:rPr lang="en-IN" dirty="0"/>
              <a:t>Patch </a:t>
            </a:r>
            <a:r>
              <a:rPr lang="en-IN" i="1" dirty="0" smtClean="0"/>
              <a:t>C</a:t>
            </a:r>
            <a:r>
              <a:rPr lang="en-IN" dirty="0" smtClean="0"/>
              <a:t>′ </a:t>
            </a:r>
            <a:r>
              <a:rPr lang="en-IN" dirty="0"/>
              <a:t>into </a:t>
            </a:r>
            <a:r>
              <a:rPr lang="en-IN" i="1" dirty="0"/>
              <a:t>C </a:t>
            </a:r>
            <a:r>
              <a:rPr lang="en-IN" dirty="0"/>
              <a:t>to </a:t>
            </a:r>
            <a:r>
              <a:rPr lang="en-IN" dirty="0" smtClean="0"/>
              <a:t>obtain</a:t>
            </a:r>
          </a:p>
          <a:p>
            <a:pPr marL="0" indent="0"/>
            <a:endParaRPr lang="en-IN" dirty="0" smtClean="0"/>
          </a:p>
          <a:p>
            <a:pPr marL="0" indent="0"/>
            <a:r>
              <a:rPr lang="en-IN" i="1" dirty="0"/>
              <a:t>	</a:t>
            </a:r>
            <a:r>
              <a:rPr lang="en-IN" i="1" dirty="0" smtClean="0"/>
              <a:t>		</a:t>
            </a:r>
            <a:r>
              <a:rPr lang="pt-BR" i="1" dirty="0" smtClean="0"/>
              <a:t>C</a:t>
            </a:r>
            <a:r>
              <a:rPr lang="pt-BR" dirty="0"/>
              <a:t>″</a:t>
            </a:r>
            <a:r>
              <a:rPr lang="pt-BR" dirty="0" smtClean="0"/>
              <a:t>: </a:t>
            </a:r>
            <a:r>
              <a:rPr lang="pt-BR" i="1" dirty="0" smtClean="0"/>
              <a:t>abcdefheghjida</a:t>
            </a:r>
            <a:r>
              <a:rPr lang="pt-BR" dirty="0"/>
              <a:t>.</a:t>
            </a:r>
            <a:endParaRPr lang="en-US" altLang="en-US" dirty="0"/>
          </a:p>
        </p:txBody>
      </p:sp>
    </p:spTree>
    <p:extLst>
      <p:ext uri="{BB962C8B-B14F-4D97-AF65-F5344CB8AC3E}">
        <p14:creationId xmlns:p14="http://schemas.microsoft.com/office/powerpoint/2010/main" val="3201412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10.1.7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Set </a:t>
            </a:r>
            <a:r>
              <a:rPr lang="en-IN" i="1" dirty="0"/>
              <a:t>C </a:t>
            </a:r>
            <a:r>
              <a:rPr lang="en-IN" i="1" dirty="0" smtClean="0"/>
              <a:t>=</a:t>
            </a:r>
            <a:r>
              <a:rPr lang="en-IN" dirty="0" smtClean="0"/>
              <a:t> </a:t>
            </a:r>
            <a:r>
              <a:rPr lang="en-IN" i="1" dirty="0" smtClean="0"/>
              <a:t>C</a:t>
            </a:r>
            <a:r>
              <a:rPr lang="pt-BR" dirty="0"/>
              <a:t>″</a:t>
            </a:r>
            <a:r>
              <a:rPr lang="en-IN" dirty="0" smtClean="0"/>
              <a:t>. </a:t>
            </a:r>
            <a:r>
              <a:rPr lang="en-IN" dirty="0"/>
              <a:t>Then </a:t>
            </a:r>
            <a:r>
              <a:rPr lang="en-IN" i="1" dirty="0"/>
              <a:t>C </a:t>
            </a:r>
            <a:r>
              <a:rPr lang="en-IN" dirty="0"/>
              <a:t>is represented by the </a:t>
            </a:r>
            <a:r>
              <a:rPr lang="en-IN" dirty="0" err="1"/>
              <a:t>labeled</a:t>
            </a:r>
            <a:r>
              <a:rPr lang="en-IN" dirty="0"/>
              <a:t> </a:t>
            </a:r>
            <a:r>
              <a:rPr lang="en-IN" dirty="0" smtClean="0"/>
              <a:t>edges shown </a:t>
            </a:r>
            <a:r>
              <a:rPr lang="en-IN" dirty="0"/>
              <a:t>below.</a:t>
            </a:r>
            <a:endParaRPr lang="en-US" altLang="en-US" dirty="0"/>
          </a:p>
        </p:txBody>
      </p:sp>
      <p:pic>
        <p:nvPicPr>
          <p:cNvPr id="5" name="Picture 4" descr="The image consists of 10 vertices a, b, c, d, e, f, g, h, i, and j and 13 edges. The vertex a is connected to the vertices b and d. The vertex b is connected to the vertex c. The vertex c is connected to the vertex d. The vertex d is connected to the vertices e and i. The vertex e is connected to the vertices f, g, and h. The vertex f is connected to the vertex h. The vertex g is connected to the vertex h. The vertex h is connected to the vertex j. The vertex j is connected to the vertex i. The circuit a b c d e f h e g h j i d a is shown by the directional arrows on the edges which have the labels  1, 2, 3, 4, 5, 6, 7, 8, 9, 10, 11, 12, and 13."/>
          <p:cNvPicPr>
            <a:picLocks noChangeAspect="1"/>
          </p:cNvPicPr>
          <p:nvPr/>
        </p:nvPicPr>
        <p:blipFill>
          <a:blip r:embed="rId3"/>
          <a:stretch>
            <a:fillRect/>
          </a:stretch>
        </p:blipFill>
        <p:spPr>
          <a:xfrm>
            <a:off x="1449263" y="2438400"/>
            <a:ext cx="6245475" cy="1658712"/>
          </a:xfrm>
          <a:prstGeom prst="rect">
            <a:avLst/>
          </a:prstGeom>
        </p:spPr>
      </p:pic>
      <p:sp>
        <p:nvSpPr>
          <p:cNvPr id="6" name="Content Placeholder 2"/>
          <p:cNvSpPr>
            <a:spLocks noGrp="1"/>
          </p:cNvSpPr>
          <p:nvPr>
            <p:ph sz="quarter" idx="13"/>
          </p:nvPr>
        </p:nvSpPr>
        <p:spPr>
          <a:xfrm>
            <a:off x="457200" y="4343400"/>
            <a:ext cx="8226425" cy="914400"/>
          </a:xfrm>
        </p:spPr>
        <p:txBody>
          <a:bodyPr/>
          <a:lstStyle/>
          <a:p>
            <a:pPr marL="0" indent="0"/>
            <a:r>
              <a:rPr lang="en-IN" dirty="0"/>
              <a:t>Since </a:t>
            </a:r>
            <a:r>
              <a:rPr lang="en-IN" i="1" dirty="0"/>
              <a:t>C </a:t>
            </a:r>
            <a:r>
              <a:rPr lang="en-IN" dirty="0"/>
              <a:t>includes every edge of the graph exactly once, </a:t>
            </a:r>
            <a:r>
              <a:rPr lang="en-IN" i="1" dirty="0" smtClean="0"/>
              <a:t>C </a:t>
            </a:r>
            <a:r>
              <a:rPr lang="en-IN" dirty="0" smtClean="0"/>
              <a:t>is </a:t>
            </a:r>
            <a:r>
              <a:rPr lang="en-IN" dirty="0"/>
              <a:t>an Euler circuit for the graph.</a:t>
            </a:r>
            <a:endParaRPr lang="en-US" altLang="en-US" dirty="0"/>
          </a:p>
        </p:txBody>
      </p:sp>
    </p:spTree>
    <p:extLst>
      <p:ext uri="{BB962C8B-B14F-4D97-AF65-F5344CB8AC3E}">
        <p14:creationId xmlns:p14="http://schemas.microsoft.com/office/powerpoint/2010/main" val="169538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smtClean="0"/>
              <a:t>These </a:t>
            </a:r>
            <a:r>
              <a:rPr lang="en-IN" dirty="0"/>
              <a:t>were </a:t>
            </a:r>
            <a:r>
              <a:rPr lang="en-IN" dirty="0" smtClean="0"/>
              <a:t>connected by </a:t>
            </a:r>
            <a:r>
              <a:rPr lang="en-IN" dirty="0"/>
              <a:t>seven bridges as shown in Figure 10.1.1.</a:t>
            </a:r>
            <a:endParaRPr lang="en-US" altLang="en-US" dirty="0"/>
          </a:p>
        </p:txBody>
      </p:sp>
      <p:sp>
        <p:nvSpPr>
          <p:cNvPr id="7" name="Content Placeholder 2"/>
          <p:cNvSpPr>
            <a:spLocks noGrp="1"/>
          </p:cNvSpPr>
          <p:nvPr>
            <p:ph sz="quarter" idx="13"/>
          </p:nvPr>
        </p:nvSpPr>
        <p:spPr>
          <a:xfrm>
            <a:off x="4038600" y="5181600"/>
            <a:ext cx="1219200" cy="268905"/>
          </a:xfrm>
        </p:spPr>
        <p:txBody>
          <a:bodyPr/>
          <a:lstStyle/>
          <a:p>
            <a:pPr marL="0" indent="0"/>
            <a:r>
              <a:rPr lang="en-IN" sz="1200" b="1" dirty="0"/>
              <a:t>Figure 10.1.1</a:t>
            </a:r>
            <a:endParaRPr lang="en-US" altLang="en-US" sz="1200" dirty="0"/>
          </a:p>
        </p:txBody>
      </p:sp>
      <p:sp>
        <p:nvSpPr>
          <p:cNvPr id="6" name="Content Placeholder 2"/>
          <p:cNvSpPr>
            <a:spLocks noGrp="1"/>
          </p:cNvSpPr>
          <p:nvPr>
            <p:ph sz="quarter" idx="13"/>
          </p:nvPr>
        </p:nvSpPr>
        <p:spPr>
          <a:xfrm>
            <a:off x="3200400" y="4876800"/>
            <a:ext cx="2895600" cy="304800"/>
          </a:xfrm>
        </p:spPr>
        <p:txBody>
          <a:bodyPr/>
          <a:lstStyle/>
          <a:p>
            <a:pPr marL="0" indent="0"/>
            <a:r>
              <a:rPr lang="en-IN" sz="1400" dirty="0"/>
              <a:t>The Seven Bridges of Königsberg</a:t>
            </a:r>
            <a:endParaRPr lang="en-US" altLang="en-US" sz="1400" dirty="0"/>
          </a:p>
        </p:txBody>
      </p:sp>
      <p:pic>
        <p:nvPicPr>
          <p:cNvPr id="5" name="Picture 4" descr="Pregel river bifurcates into two branches. These two branches keep flowing in their separate beds, and down the stream, a channel joins these two branches. There are two bridges on each branch before the channel that join the branches. There is one bridge on the channel. There is a bridge on each branch down the stream where the channel joins the branches. The landmasses that are separated by the flow of the river consist of an island and some land along the river banks. These are labeled as A, B, C, and D."/>
          <p:cNvPicPr>
            <a:picLocks noChangeAspect="1"/>
          </p:cNvPicPr>
          <p:nvPr/>
        </p:nvPicPr>
        <p:blipFill>
          <a:blip r:embed="rId3"/>
          <a:stretch>
            <a:fillRect/>
          </a:stretch>
        </p:blipFill>
        <p:spPr>
          <a:xfrm>
            <a:off x="1124289" y="2362200"/>
            <a:ext cx="6870023" cy="2318632"/>
          </a:xfrm>
          <a:prstGeom prst="rect">
            <a:avLst/>
          </a:prstGeom>
        </p:spPr>
      </p:pic>
    </p:spTree>
    <p:extLst>
      <p:ext uri="{BB962C8B-B14F-4D97-AF65-F5344CB8AC3E}">
        <p14:creationId xmlns:p14="http://schemas.microsoft.com/office/powerpoint/2010/main" val="3421905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Euler Circuits</a:t>
            </a:r>
            <a:endParaRPr lang="en-IN" altLang="en-US" dirty="0"/>
          </a:p>
        </p:txBody>
      </p:sp>
      <p:pic>
        <p:nvPicPr>
          <p:cNvPr id="4" name="Picture 3" descr="A text box has the heading, Theorem 10.1.4. The text reads, A graph G has an Euler circuit if, and only if, G is connected and every vertex of G has positive even degree."/>
          <p:cNvPicPr>
            <a:picLocks noChangeAspect="1"/>
          </p:cNvPicPr>
          <p:nvPr/>
        </p:nvPicPr>
        <p:blipFill>
          <a:blip r:embed="rId3"/>
          <a:stretch>
            <a:fillRect/>
          </a:stretch>
        </p:blipFill>
        <p:spPr>
          <a:xfrm>
            <a:off x="793488" y="1643468"/>
            <a:ext cx="7557025" cy="1252132"/>
          </a:xfrm>
          <a:prstGeom prst="rect">
            <a:avLst/>
          </a:prstGeom>
        </p:spPr>
      </p:pic>
      <p:sp>
        <p:nvSpPr>
          <p:cNvPr id="3" name="Content Placeholder 2"/>
          <p:cNvSpPr>
            <a:spLocks noGrp="1"/>
          </p:cNvSpPr>
          <p:nvPr>
            <p:ph sz="quarter" idx="13"/>
          </p:nvPr>
        </p:nvSpPr>
        <p:spPr>
          <a:xfrm>
            <a:off x="457200" y="3200400"/>
            <a:ext cx="8229600" cy="2057400"/>
          </a:xfrm>
        </p:spPr>
        <p:txBody>
          <a:bodyPr/>
          <a:lstStyle/>
          <a:p>
            <a:pPr marL="0" indent="0"/>
            <a:r>
              <a:rPr lang="en-IN" dirty="0"/>
              <a:t>A corollary to Theorem 10.1.4 gives a criterion </a:t>
            </a:r>
            <a:r>
              <a:rPr lang="en-IN" dirty="0" smtClean="0"/>
              <a:t>for determining </a:t>
            </a:r>
            <a:r>
              <a:rPr lang="en-IN" dirty="0"/>
              <a:t>when it is possible </a:t>
            </a:r>
            <a:r>
              <a:rPr lang="en-IN" dirty="0" smtClean="0"/>
              <a:t>to find </a:t>
            </a:r>
            <a:r>
              <a:rPr lang="en-IN" dirty="0"/>
              <a:t>a walk from </a:t>
            </a:r>
            <a:r>
              <a:rPr lang="en-IN" dirty="0" smtClean="0"/>
              <a:t>one vertex </a:t>
            </a:r>
            <a:r>
              <a:rPr lang="en-IN" dirty="0"/>
              <a:t>of a graph to another, passing through </a:t>
            </a:r>
            <a:r>
              <a:rPr lang="en-IN" dirty="0" smtClean="0"/>
              <a:t>every vertex </a:t>
            </a:r>
            <a:r>
              <a:rPr lang="en-IN" dirty="0"/>
              <a:t>of </a:t>
            </a:r>
            <a:r>
              <a:rPr lang="en-IN" dirty="0" smtClean="0"/>
              <a:t>the graph </a:t>
            </a:r>
            <a:r>
              <a:rPr lang="en-IN" dirty="0"/>
              <a:t>at least once and every edge of </a:t>
            </a:r>
            <a:r>
              <a:rPr lang="en-IN" dirty="0" smtClean="0"/>
              <a:t>the graph exactly </a:t>
            </a:r>
            <a:r>
              <a:rPr lang="en-IN" dirty="0"/>
              <a:t>once.</a:t>
            </a:r>
            <a:endParaRPr lang="en-US" altLang="en-US" dirty="0"/>
          </a:p>
        </p:txBody>
      </p:sp>
    </p:spTree>
    <p:extLst>
      <p:ext uri="{BB962C8B-B14F-4D97-AF65-F5344CB8AC3E}">
        <p14:creationId xmlns:p14="http://schemas.microsoft.com/office/powerpoint/2010/main" val="11883326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Euler Circuits</a:t>
            </a:r>
            <a:endParaRPr lang="en-IN" altLang="en-US" dirty="0"/>
          </a:p>
        </p:txBody>
      </p:sp>
      <p:pic>
        <p:nvPicPr>
          <p:cNvPr id="3" name="Picture 2" descr="A text box has the heading, Definition. The text reads, Let G be a graph, and let v and w be vertices in G. An Euler trail from v to w is a sequence of adjacent edges and vertices that starts at v, ends at w, passes through every vertex of G at least once, and traverses every edge of G exactly once."/>
          <p:cNvPicPr>
            <a:picLocks noChangeAspect="1"/>
          </p:cNvPicPr>
          <p:nvPr/>
        </p:nvPicPr>
        <p:blipFill>
          <a:blip r:embed="rId3"/>
          <a:stretch>
            <a:fillRect/>
          </a:stretch>
        </p:blipFill>
        <p:spPr>
          <a:xfrm>
            <a:off x="793488" y="1600200"/>
            <a:ext cx="7557025" cy="1427777"/>
          </a:xfrm>
          <a:prstGeom prst="rect">
            <a:avLst/>
          </a:prstGeom>
        </p:spPr>
      </p:pic>
      <p:pic>
        <p:nvPicPr>
          <p:cNvPr id="7" name="Picture 6" descr="A text box has the heading, Corollary 10.1.5. The text reads, Let G be a graph, and let v and w be two distinct vertices of G. There is an Euler trail from v to w if, and only if, G is connected, v and w have odd degree, and all other vertices of G have positive even degree."/>
          <p:cNvPicPr>
            <a:picLocks noChangeAspect="1"/>
          </p:cNvPicPr>
          <p:nvPr/>
        </p:nvPicPr>
        <p:blipFill>
          <a:blip r:embed="rId4"/>
          <a:stretch>
            <a:fillRect/>
          </a:stretch>
        </p:blipFill>
        <p:spPr>
          <a:xfrm>
            <a:off x="793488" y="3285814"/>
            <a:ext cx="7557025" cy="1514786"/>
          </a:xfrm>
          <a:prstGeom prst="rect">
            <a:avLst/>
          </a:prstGeom>
        </p:spPr>
      </p:pic>
    </p:spTree>
    <p:extLst>
      <p:ext uri="{BB962C8B-B14F-4D97-AF65-F5344CB8AC3E}">
        <p14:creationId xmlns:p14="http://schemas.microsoft.com/office/powerpoint/2010/main" val="4241548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10.1.8 </a:t>
            </a:r>
            <a:r>
              <a:rPr lang="en-US" altLang="en-US" sz="3400" dirty="0"/>
              <a:t>– </a:t>
            </a:r>
            <a:r>
              <a:rPr lang="en-US" altLang="en-US" sz="3400" i="1" dirty="0" smtClean="0"/>
              <a:t>Finding </a:t>
            </a:r>
            <a:r>
              <a:rPr lang="en-US" altLang="en-US" sz="3400" i="1" dirty="0"/>
              <a:t>an Euler </a:t>
            </a:r>
            <a:r>
              <a:rPr lang="en-US" altLang="en-US" sz="3400" i="1" dirty="0" smtClean="0"/>
              <a:t>Trail</a:t>
            </a:r>
            <a:endParaRPr lang="en-IN" altLang="en-US" sz="3400" dirty="0"/>
          </a:p>
        </p:txBody>
      </p:sp>
      <p:sp>
        <p:nvSpPr>
          <p:cNvPr id="3" name="Content Placeholder 2"/>
          <p:cNvSpPr>
            <a:spLocks noGrp="1"/>
          </p:cNvSpPr>
          <p:nvPr>
            <p:ph sz="quarter" idx="13"/>
          </p:nvPr>
        </p:nvSpPr>
        <p:spPr>
          <a:xfrm>
            <a:off x="457200" y="1447800"/>
            <a:ext cx="8226425" cy="1828800"/>
          </a:xfrm>
        </p:spPr>
        <p:txBody>
          <a:bodyPr/>
          <a:lstStyle/>
          <a:p>
            <a:pPr marL="0" indent="0"/>
            <a:r>
              <a:rPr lang="en-IN" dirty="0"/>
              <a:t>The floor plan shown below is for a house that is open </a:t>
            </a:r>
            <a:r>
              <a:rPr lang="en-IN" dirty="0" smtClean="0"/>
              <a:t>for public </a:t>
            </a:r>
            <a:r>
              <a:rPr lang="en-IN" dirty="0"/>
              <a:t>viewing. Is it possible </a:t>
            </a:r>
            <a:r>
              <a:rPr lang="en-IN" dirty="0" smtClean="0"/>
              <a:t>to find </a:t>
            </a:r>
            <a:r>
              <a:rPr lang="en-IN" dirty="0"/>
              <a:t>a trail that starts </a:t>
            </a:r>
            <a:r>
              <a:rPr lang="en-IN" dirty="0" smtClean="0"/>
              <a:t>in room </a:t>
            </a:r>
            <a:r>
              <a:rPr lang="en-IN" i="1" dirty="0"/>
              <a:t>A</a:t>
            </a:r>
            <a:r>
              <a:rPr lang="en-IN" dirty="0"/>
              <a:t>, ends in room </a:t>
            </a:r>
            <a:r>
              <a:rPr lang="en-IN" i="1" dirty="0"/>
              <a:t>B</a:t>
            </a:r>
            <a:r>
              <a:rPr lang="en-IN" dirty="0"/>
              <a:t>, and passes through </a:t>
            </a:r>
            <a:r>
              <a:rPr lang="en-IN" dirty="0" smtClean="0"/>
              <a:t>every interior doorway of </a:t>
            </a:r>
            <a:r>
              <a:rPr lang="en-IN" dirty="0"/>
              <a:t>the house exactly once? If so, </a:t>
            </a:r>
            <a:r>
              <a:rPr lang="en-IN" dirty="0" smtClean="0"/>
              <a:t>find such </a:t>
            </a:r>
            <a:r>
              <a:rPr lang="en-IN" dirty="0"/>
              <a:t>a trail.</a:t>
            </a:r>
            <a:endParaRPr lang="en-US" altLang="en-US" dirty="0"/>
          </a:p>
        </p:txBody>
      </p:sp>
      <p:pic>
        <p:nvPicPr>
          <p:cNvPr id="5" name="Picture 4" descr="An image of a floor plan of a house is shown. There are 11 rooms: A, B, C, D, E, F, G, H, I, J, and K.  Room A has one entrance and the doorway to room G. Room B has one entrance and the doorway to room C. Room C has 2 doorways to connect with room B and room D. Room D has 2 doorways to connect with room C and room J. Room E has 3 doorways to connect with room I, room H, and room F. Room F has 2 doorways to connect with room F and room H. Room G has 2 doorways to connect with room A and room H. Room H has 3 doorways to connect with room G, room E, and room I. Room I has 2 doorways to connect with room E and room H. &#10;Room J has 2 doorways to connect with room D and room K. Room K has 2 doorways to connect with room E and room J. "/>
          <p:cNvPicPr>
            <a:picLocks noChangeAspect="1"/>
          </p:cNvPicPr>
          <p:nvPr/>
        </p:nvPicPr>
        <p:blipFill>
          <a:blip r:embed="rId3"/>
          <a:stretch>
            <a:fillRect/>
          </a:stretch>
        </p:blipFill>
        <p:spPr>
          <a:xfrm>
            <a:off x="1991225" y="3283777"/>
            <a:ext cx="5161550" cy="1897823"/>
          </a:xfrm>
          <a:prstGeom prst="rect">
            <a:avLst/>
          </a:prstGeom>
        </p:spPr>
      </p:pic>
    </p:spTree>
    <p:extLst>
      <p:ext uri="{BB962C8B-B14F-4D97-AF65-F5344CB8AC3E}">
        <p14:creationId xmlns:p14="http://schemas.microsoft.com/office/powerpoint/2010/main" val="5736722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10.1.8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Let the floor plan of the house be represented by the </a:t>
            </a:r>
            <a:r>
              <a:rPr lang="en-IN" dirty="0" smtClean="0"/>
              <a:t>graph below</a:t>
            </a:r>
            <a:r>
              <a:rPr lang="en-IN" dirty="0"/>
              <a:t>, where </a:t>
            </a:r>
            <a:r>
              <a:rPr lang="en-IN" dirty="0" smtClean="0"/>
              <a:t>the edges </a:t>
            </a:r>
            <a:r>
              <a:rPr lang="en-IN" dirty="0"/>
              <a:t>indicate the openings </a:t>
            </a:r>
            <a:r>
              <a:rPr lang="en-IN" dirty="0" smtClean="0"/>
              <a:t>between the </a:t>
            </a:r>
            <a:r>
              <a:rPr lang="en-IN" dirty="0"/>
              <a:t>rooms.</a:t>
            </a:r>
            <a:endParaRPr lang="en-US" altLang="en-US" dirty="0"/>
          </a:p>
        </p:txBody>
      </p:sp>
      <p:pic>
        <p:nvPicPr>
          <p:cNvPr id="6" name="Picture 5" descr="An Image consists of 11 vertices as, A, B, C, D, E, F, G, H, I, J, and K and 12 edges. The vertex A is connected with the vertex G. The vertex G is connected to the vertex H. The vertex H is connected to the vertices F, E, and I. The vertex F is connected to the vertex E. The vertex I is connected to the vertex E. The vertex E is connected to the vertex K. The vertex K is connected to the vertex J. The vertex J is connected to the vertex D. The vertex D is connected to the vertex C and the vertex C is connected to the vertex B. "/>
          <p:cNvPicPr>
            <a:picLocks noChangeAspect="1"/>
          </p:cNvPicPr>
          <p:nvPr/>
        </p:nvPicPr>
        <p:blipFill>
          <a:blip r:embed="rId3"/>
          <a:stretch>
            <a:fillRect/>
          </a:stretch>
        </p:blipFill>
        <p:spPr>
          <a:xfrm>
            <a:off x="2809296" y="2514600"/>
            <a:ext cx="3525408" cy="1203158"/>
          </a:xfrm>
          <a:prstGeom prst="rect">
            <a:avLst/>
          </a:prstGeom>
        </p:spPr>
      </p:pic>
      <p:sp>
        <p:nvSpPr>
          <p:cNvPr id="7" name="Content Placeholder 2"/>
          <p:cNvSpPr>
            <a:spLocks noGrp="1"/>
          </p:cNvSpPr>
          <p:nvPr>
            <p:ph sz="quarter" idx="13"/>
          </p:nvPr>
        </p:nvSpPr>
        <p:spPr>
          <a:xfrm>
            <a:off x="457200" y="3886200"/>
            <a:ext cx="8226425" cy="1676400"/>
          </a:xfrm>
        </p:spPr>
        <p:txBody>
          <a:bodyPr/>
          <a:lstStyle/>
          <a:p>
            <a:pPr marL="0" indent="0"/>
            <a:r>
              <a:rPr lang="en-IN" dirty="0"/>
              <a:t>Each vertex of this graph has even degree except for </a:t>
            </a:r>
            <a:r>
              <a:rPr lang="en-IN" i="1" dirty="0"/>
              <a:t>A </a:t>
            </a:r>
            <a:r>
              <a:rPr lang="en-IN" dirty="0" smtClean="0"/>
              <a:t>and </a:t>
            </a:r>
            <a:r>
              <a:rPr lang="en-IN" i="1" dirty="0" smtClean="0"/>
              <a:t>B</a:t>
            </a:r>
            <a:r>
              <a:rPr lang="en-IN" dirty="0"/>
              <a:t>, each of which has degree </a:t>
            </a:r>
            <a:r>
              <a:rPr lang="en-IN" dirty="0" smtClean="0"/>
              <a:t>1. Hence </a:t>
            </a:r>
            <a:r>
              <a:rPr lang="en-IN" dirty="0"/>
              <a:t>by </a:t>
            </a:r>
            <a:r>
              <a:rPr lang="en-IN" dirty="0" smtClean="0"/>
              <a:t>Corollary 10.1.5</a:t>
            </a:r>
            <a:r>
              <a:rPr lang="en-IN" dirty="0"/>
              <a:t>, there is an Euler trail from </a:t>
            </a:r>
            <a:r>
              <a:rPr lang="en-IN" i="1" dirty="0"/>
              <a:t>A </a:t>
            </a:r>
            <a:r>
              <a:rPr lang="en-IN" dirty="0"/>
              <a:t>to </a:t>
            </a:r>
            <a:r>
              <a:rPr lang="en-IN" i="1" dirty="0"/>
              <a:t>B</a:t>
            </a:r>
            <a:r>
              <a:rPr lang="en-IN" dirty="0"/>
              <a:t>. One such </a:t>
            </a:r>
            <a:r>
              <a:rPr lang="en-IN" dirty="0" smtClean="0"/>
              <a:t>trail is</a:t>
            </a:r>
            <a:endParaRPr lang="en-IN" altLang="en-US" dirty="0"/>
          </a:p>
          <a:p>
            <a:pPr marL="0" indent="0"/>
            <a:r>
              <a:rPr lang="en-IN" altLang="en-US" dirty="0" smtClean="0"/>
              <a:t>		       </a:t>
            </a:r>
            <a:r>
              <a:rPr lang="pt-BR" i="1" dirty="0" smtClean="0"/>
              <a:t>A </a:t>
            </a:r>
            <a:r>
              <a:rPr lang="pt-BR" i="1" dirty="0"/>
              <a:t>G H F E I H E K J D C B</a:t>
            </a:r>
            <a:r>
              <a:rPr lang="pt-BR" dirty="0"/>
              <a:t>.</a:t>
            </a:r>
            <a:endParaRPr lang="en-US" altLang="en-US" dirty="0"/>
          </a:p>
        </p:txBody>
      </p:sp>
    </p:spTree>
    <p:extLst>
      <p:ext uri="{BB962C8B-B14F-4D97-AF65-F5344CB8AC3E}">
        <p14:creationId xmlns:p14="http://schemas.microsoft.com/office/powerpoint/2010/main" val="1413789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Hamiltonian Circuits</a:t>
            </a:r>
          </a:p>
        </p:txBody>
      </p:sp>
    </p:spTree>
    <p:extLst>
      <p:ext uri="{BB962C8B-B14F-4D97-AF65-F5344CB8AC3E}">
        <p14:creationId xmlns:p14="http://schemas.microsoft.com/office/powerpoint/2010/main" val="382512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sp>
        <p:nvSpPr>
          <p:cNvPr id="3" name="Content Placeholder 2"/>
          <p:cNvSpPr>
            <a:spLocks noGrp="1"/>
          </p:cNvSpPr>
          <p:nvPr>
            <p:ph sz="quarter" idx="13"/>
          </p:nvPr>
        </p:nvSpPr>
        <p:spPr>
          <a:xfrm>
            <a:off x="457200" y="1447800"/>
            <a:ext cx="8226425" cy="2057400"/>
          </a:xfrm>
        </p:spPr>
        <p:txBody>
          <a:bodyPr/>
          <a:lstStyle/>
          <a:p>
            <a:pPr marL="0" indent="0"/>
            <a:r>
              <a:rPr lang="en-IN" dirty="0"/>
              <a:t>In 1859 the Irish mathematician Sir William </a:t>
            </a:r>
            <a:r>
              <a:rPr lang="en-IN" dirty="0" smtClean="0"/>
              <a:t>Rowan Hamilton </a:t>
            </a:r>
            <a:r>
              <a:rPr lang="en-IN" dirty="0"/>
              <a:t>introduced a puzzle </a:t>
            </a:r>
            <a:r>
              <a:rPr lang="en-IN" dirty="0" smtClean="0"/>
              <a:t>in the </a:t>
            </a:r>
            <a:r>
              <a:rPr lang="en-IN" dirty="0"/>
              <a:t>shape of </a:t>
            </a:r>
            <a:r>
              <a:rPr lang="en-IN" dirty="0" smtClean="0"/>
              <a:t>a dodecahedron </a:t>
            </a:r>
            <a:r>
              <a:rPr lang="en-IN" dirty="0"/>
              <a:t>(DOH-</a:t>
            </a:r>
            <a:r>
              <a:rPr lang="en-IN" dirty="0" err="1"/>
              <a:t>dek</a:t>
            </a:r>
            <a:r>
              <a:rPr lang="en-IN" dirty="0"/>
              <a:t>-a-HEE-</a:t>
            </a:r>
            <a:r>
              <a:rPr lang="en-IN" dirty="0" err="1"/>
              <a:t>dron</a:t>
            </a:r>
            <a:r>
              <a:rPr lang="en-IN" dirty="0" smtClean="0"/>
              <a:t>). </a:t>
            </a:r>
            <a:r>
              <a:rPr lang="en-IN" dirty="0"/>
              <a:t>(Figure </a:t>
            </a:r>
            <a:r>
              <a:rPr lang="en-IN" dirty="0" smtClean="0"/>
              <a:t>10.1.7 contains </a:t>
            </a:r>
            <a:r>
              <a:rPr lang="en-IN" dirty="0"/>
              <a:t>a drawing </a:t>
            </a:r>
            <a:r>
              <a:rPr lang="en-IN" dirty="0" smtClean="0"/>
              <a:t>of a </a:t>
            </a:r>
            <a:r>
              <a:rPr lang="en-IN" dirty="0"/>
              <a:t>dodecahedron, which is a </a:t>
            </a:r>
            <a:r>
              <a:rPr lang="en-IN" dirty="0" smtClean="0"/>
              <a:t>solid figure </a:t>
            </a:r>
            <a:r>
              <a:rPr lang="en-IN" dirty="0"/>
              <a:t>with 12 identical pentagonal faces.)</a:t>
            </a:r>
            <a:endParaRPr lang="en-US" altLang="en-US" dirty="0"/>
          </a:p>
        </p:txBody>
      </p:sp>
      <p:sp>
        <p:nvSpPr>
          <p:cNvPr id="6" name="Content Placeholder 2"/>
          <p:cNvSpPr>
            <a:spLocks noGrp="1"/>
          </p:cNvSpPr>
          <p:nvPr>
            <p:ph sz="quarter" idx="13"/>
          </p:nvPr>
        </p:nvSpPr>
        <p:spPr>
          <a:xfrm>
            <a:off x="3962400" y="5486400"/>
            <a:ext cx="1371600" cy="381000"/>
          </a:xfrm>
        </p:spPr>
        <p:txBody>
          <a:bodyPr/>
          <a:lstStyle/>
          <a:p>
            <a:pPr marL="0" indent="0"/>
            <a:r>
              <a:rPr lang="en-IN" sz="1200" b="1" dirty="0"/>
              <a:t>Figure 10.1.7</a:t>
            </a:r>
            <a:endParaRPr lang="en-US" altLang="en-US" sz="1200" b="1" dirty="0"/>
          </a:p>
        </p:txBody>
      </p:sp>
      <p:sp>
        <p:nvSpPr>
          <p:cNvPr id="5" name="Content Placeholder 2"/>
          <p:cNvSpPr>
            <a:spLocks noGrp="1"/>
          </p:cNvSpPr>
          <p:nvPr>
            <p:ph sz="quarter" idx="13"/>
          </p:nvPr>
        </p:nvSpPr>
        <p:spPr>
          <a:xfrm>
            <a:off x="3847528" y="5194300"/>
            <a:ext cx="1371600" cy="381000"/>
          </a:xfrm>
        </p:spPr>
        <p:txBody>
          <a:bodyPr/>
          <a:lstStyle/>
          <a:p>
            <a:pPr marL="0" indent="0"/>
            <a:r>
              <a:rPr lang="en-IN" sz="1400" dirty="0"/>
              <a:t>Dodecahedron</a:t>
            </a:r>
            <a:endParaRPr lang="en-US" altLang="en-US" sz="1400" dirty="0"/>
          </a:p>
        </p:txBody>
      </p:sp>
      <p:pic>
        <p:nvPicPr>
          <p:cNvPr id="4" name="Picture 3" title="Figure 10.1.7"/>
          <p:cNvPicPr>
            <a:picLocks noChangeAspect="1"/>
          </p:cNvPicPr>
          <p:nvPr/>
        </p:nvPicPr>
        <p:blipFill>
          <a:blip r:embed="rId3"/>
          <a:stretch>
            <a:fillRect/>
          </a:stretch>
        </p:blipFill>
        <p:spPr>
          <a:xfrm>
            <a:off x="3776947" y="3505200"/>
            <a:ext cx="1590105" cy="1520332"/>
          </a:xfrm>
          <a:prstGeom prst="rect">
            <a:avLst/>
          </a:prstGeom>
        </p:spPr>
      </p:pic>
    </p:spTree>
    <p:extLst>
      <p:ext uri="{BB962C8B-B14F-4D97-AF65-F5344CB8AC3E}">
        <p14:creationId xmlns:p14="http://schemas.microsoft.com/office/powerpoint/2010/main" val="179042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sp>
        <p:nvSpPr>
          <p:cNvPr id="3" name="Content Placeholder 2"/>
          <p:cNvSpPr>
            <a:spLocks noGrp="1"/>
          </p:cNvSpPr>
          <p:nvPr>
            <p:ph sz="quarter" idx="13"/>
          </p:nvPr>
        </p:nvSpPr>
        <p:spPr>
          <a:xfrm>
            <a:off x="457200" y="1447800"/>
            <a:ext cx="8226425" cy="3352800"/>
          </a:xfrm>
        </p:spPr>
        <p:txBody>
          <a:bodyPr/>
          <a:lstStyle/>
          <a:p>
            <a:pPr marL="0" indent="0"/>
            <a:r>
              <a:rPr lang="en-IN" dirty="0"/>
              <a:t>Each vertex was </a:t>
            </a:r>
            <a:r>
              <a:rPr lang="en-IN" dirty="0" err="1"/>
              <a:t>labeled</a:t>
            </a:r>
            <a:r>
              <a:rPr lang="en-IN" dirty="0"/>
              <a:t> with the name of a </a:t>
            </a:r>
            <a:r>
              <a:rPr lang="en-IN" dirty="0" smtClean="0"/>
              <a:t>city—London, Paris</a:t>
            </a:r>
            <a:r>
              <a:rPr lang="en-IN" dirty="0"/>
              <a:t>, Hong Kong, New </a:t>
            </a:r>
            <a:r>
              <a:rPr lang="en-IN" dirty="0" smtClean="0"/>
              <a:t>York, and </a:t>
            </a:r>
            <a:r>
              <a:rPr lang="en-IN" dirty="0"/>
              <a:t>so </a:t>
            </a:r>
            <a:r>
              <a:rPr lang="en-IN" dirty="0" smtClean="0"/>
              <a:t>on.</a:t>
            </a:r>
          </a:p>
          <a:p>
            <a:pPr marL="0" indent="0"/>
            <a:endParaRPr lang="en-IN" dirty="0"/>
          </a:p>
          <a:p>
            <a:pPr marL="0" indent="0"/>
            <a:r>
              <a:rPr lang="en-IN" dirty="0" smtClean="0"/>
              <a:t>The problem Hamilton </a:t>
            </a:r>
            <a:r>
              <a:rPr lang="en-IN" dirty="0"/>
              <a:t>posed was to start at one city and tour </a:t>
            </a:r>
            <a:r>
              <a:rPr lang="en-IN" dirty="0" smtClean="0"/>
              <a:t>the world by visiting </a:t>
            </a:r>
            <a:r>
              <a:rPr lang="en-IN" dirty="0"/>
              <a:t>each other city exactly once </a:t>
            </a:r>
            <a:r>
              <a:rPr lang="en-IN" dirty="0" smtClean="0"/>
              <a:t>and returning </a:t>
            </a:r>
            <a:r>
              <a:rPr lang="en-IN" dirty="0"/>
              <a:t>to the starting city.</a:t>
            </a:r>
            <a:endParaRPr lang="en-US" altLang="en-US" dirty="0"/>
          </a:p>
        </p:txBody>
      </p:sp>
    </p:spTree>
    <p:extLst>
      <p:ext uri="{BB962C8B-B14F-4D97-AF65-F5344CB8AC3E}">
        <p14:creationId xmlns:p14="http://schemas.microsoft.com/office/powerpoint/2010/main" val="2446451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One way to </a:t>
            </a:r>
            <a:r>
              <a:rPr lang="en-IN" dirty="0" smtClean="0"/>
              <a:t>solve the </a:t>
            </a:r>
            <a:r>
              <a:rPr lang="en-IN" dirty="0"/>
              <a:t>puzzle is to imagine the surface </a:t>
            </a:r>
            <a:r>
              <a:rPr lang="en-IN" dirty="0" smtClean="0"/>
              <a:t>of the </a:t>
            </a:r>
            <a:r>
              <a:rPr lang="en-IN" dirty="0"/>
              <a:t>dodecahedron stretched out and laid flat in </a:t>
            </a:r>
            <a:r>
              <a:rPr lang="en-IN" dirty="0" smtClean="0"/>
              <a:t>the plane, as follows:</a:t>
            </a:r>
            <a:endParaRPr lang="en-US" altLang="en-US" dirty="0"/>
          </a:p>
        </p:txBody>
      </p:sp>
      <p:pic>
        <p:nvPicPr>
          <p:cNvPr id="4" name="Picture 3" descr="An Image of a stretched surface of dodecahedron is shown. There are 20 vertices in the dodecahedron. The outer most pentagon is labeled as A B C D E. &#10;The vertex A is connected with the vertices E, T, and B. &#10;The vertex B is connected with the vertices R and C. &#10;The vertex C is connected with vertices P and D. &#10;The vertex D is connected with the vertices N and E. &#10;The vertex E is connected with the vertex F. &#10;The vertex F is connected to vertices G and M. &#10;The vertex G is connected with the vertices H and T. &#10;The vertex H is connected to I and L. &#10;The vertex I is connected with the vertices J and S. &#10;The vertex J is connected with the vertices Q and K. &#10;The vertex K is connected with the vertices L and O. &#10;The vertex L is connected to vertex M. &#10;The vertex M is connected to vertex N. &#10;The vertex N is connected with the vertices D and O. &#10;The vertex O is connected with the vertex P. &#10;The vertex P is connected with the vertex C. &#10;The vertex Q is connected with the vertices R and P. &#10;The vertex R is connected with the vertices B and S.&#10;The vertex S is connected with the vertices T and S. &#10;The vertex T is connected with the vertex G.&#10;The circuit A B C D E F G H I J K L M N O P Q R S T A has edges indicated with black lines, and the remaining edges are indicated with blue lines."/>
          <p:cNvPicPr>
            <a:picLocks noChangeAspect="1"/>
          </p:cNvPicPr>
          <p:nvPr/>
        </p:nvPicPr>
        <p:blipFill>
          <a:blip r:embed="rId3"/>
          <a:stretch>
            <a:fillRect/>
          </a:stretch>
        </p:blipFill>
        <p:spPr>
          <a:xfrm>
            <a:off x="3533420" y="2362200"/>
            <a:ext cx="2077159" cy="1986517"/>
          </a:xfrm>
          <a:prstGeom prst="rect">
            <a:avLst/>
          </a:prstGeom>
        </p:spPr>
      </p:pic>
      <p:sp>
        <p:nvSpPr>
          <p:cNvPr id="5" name="Content Placeholder 2"/>
          <p:cNvSpPr>
            <a:spLocks noGrp="1"/>
          </p:cNvSpPr>
          <p:nvPr>
            <p:ph sz="quarter" idx="13"/>
          </p:nvPr>
        </p:nvSpPr>
        <p:spPr>
          <a:xfrm>
            <a:off x="457200" y="4419600"/>
            <a:ext cx="8226425" cy="1524000"/>
          </a:xfrm>
        </p:spPr>
        <p:txBody>
          <a:bodyPr/>
          <a:lstStyle/>
          <a:p>
            <a:r>
              <a:rPr lang="en-IN" dirty="0"/>
              <a:t>One solution is the </a:t>
            </a:r>
            <a:r>
              <a:rPr lang="en-IN" dirty="0" smtClean="0"/>
              <a:t>circuit</a:t>
            </a:r>
          </a:p>
          <a:p>
            <a:r>
              <a:rPr lang="en-IN" i="1" dirty="0"/>
              <a:t>	</a:t>
            </a:r>
            <a:r>
              <a:rPr lang="en-IN" i="1" dirty="0" smtClean="0"/>
              <a:t>	</a:t>
            </a:r>
            <a:r>
              <a:rPr lang="pt-BR" i="1" dirty="0" smtClean="0"/>
              <a:t>A </a:t>
            </a:r>
            <a:r>
              <a:rPr lang="pt-BR" i="1" dirty="0"/>
              <a:t>B C D E F G H I J K L M N O </a:t>
            </a:r>
            <a:r>
              <a:rPr lang="pt-BR" i="1" dirty="0" smtClean="0"/>
              <a:t>P Q </a:t>
            </a:r>
            <a:r>
              <a:rPr lang="pt-BR" i="1" dirty="0"/>
              <a:t>R S T </a:t>
            </a:r>
            <a:r>
              <a:rPr lang="pt-BR" i="1" dirty="0" smtClean="0"/>
              <a:t>A</a:t>
            </a:r>
            <a:r>
              <a:rPr lang="pt-BR" dirty="0" smtClean="0"/>
              <a:t>,</a:t>
            </a:r>
          </a:p>
          <a:p>
            <a:r>
              <a:rPr lang="en-IN" dirty="0" smtClean="0"/>
              <a:t>whose </a:t>
            </a:r>
            <a:r>
              <a:rPr lang="en-IN" dirty="0"/>
              <a:t>edges are indicated with black lines.</a:t>
            </a:r>
            <a:endParaRPr lang="en-US" altLang="en-US" dirty="0"/>
          </a:p>
        </p:txBody>
      </p:sp>
    </p:spTree>
    <p:extLst>
      <p:ext uri="{BB962C8B-B14F-4D97-AF65-F5344CB8AC3E}">
        <p14:creationId xmlns:p14="http://schemas.microsoft.com/office/powerpoint/2010/main" val="916248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a:t>Note that although every city is visited, </a:t>
            </a:r>
            <a:r>
              <a:rPr lang="en-IN" dirty="0" smtClean="0"/>
              <a:t>many edges are omitted </a:t>
            </a:r>
            <a:r>
              <a:rPr lang="en-IN" dirty="0"/>
              <a:t>from the circuit. (More difficult versions of </a:t>
            </a:r>
            <a:r>
              <a:rPr lang="en-IN" dirty="0" smtClean="0"/>
              <a:t>the puzzle </a:t>
            </a:r>
            <a:r>
              <a:rPr lang="en-IN" dirty="0"/>
              <a:t>required </a:t>
            </a:r>
            <a:r>
              <a:rPr lang="en-IN" dirty="0" smtClean="0"/>
              <a:t>that certain </a:t>
            </a:r>
            <a:r>
              <a:rPr lang="en-IN" dirty="0"/>
              <a:t>cities be visited in a </a:t>
            </a:r>
            <a:r>
              <a:rPr lang="en-IN" dirty="0" smtClean="0"/>
              <a:t>certain order.)</a:t>
            </a:r>
          </a:p>
          <a:p>
            <a:pPr marL="0" indent="0"/>
            <a:endParaRPr lang="en-IN" altLang="en-US" sz="1200" dirty="0"/>
          </a:p>
          <a:p>
            <a:pPr marL="0" indent="0"/>
            <a:r>
              <a:rPr lang="en-IN" dirty="0"/>
              <a:t>The following definition is made in </a:t>
            </a:r>
            <a:r>
              <a:rPr lang="en-IN" dirty="0" err="1"/>
              <a:t>honor</a:t>
            </a:r>
            <a:r>
              <a:rPr lang="en-IN" dirty="0"/>
              <a:t> of Hamilton.</a:t>
            </a:r>
            <a:endParaRPr lang="en-US" altLang="en-US" dirty="0"/>
          </a:p>
        </p:txBody>
      </p:sp>
      <p:pic>
        <p:nvPicPr>
          <p:cNvPr id="7" name="Picture 6" descr="A text box has the heading, Definition. The text reads, Given a graph G, a Hamiltonian circuit for G is a simple circuit that includes every vertex of G. That is, a Hamiltonian circuit for G is a sequence of adjacent vertices and distinct edges in which every vertex of G appears exactly once, except for the first and the last, which are the same."/>
          <p:cNvPicPr>
            <a:picLocks noChangeAspect="1"/>
          </p:cNvPicPr>
          <p:nvPr/>
        </p:nvPicPr>
        <p:blipFill>
          <a:blip r:embed="rId3"/>
          <a:stretch>
            <a:fillRect/>
          </a:stretch>
        </p:blipFill>
        <p:spPr>
          <a:xfrm>
            <a:off x="1136989" y="3810000"/>
            <a:ext cx="6870023" cy="1477024"/>
          </a:xfrm>
          <a:prstGeom prst="rect">
            <a:avLst/>
          </a:prstGeom>
        </p:spPr>
      </p:pic>
    </p:spTree>
    <p:extLst>
      <p:ext uri="{BB962C8B-B14F-4D97-AF65-F5344CB8AC3E}">
        <p14:creationId xmlns:p14="http://schemas.microsoft.com/office/powerpoint/2010/main" val="14175503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pic>
        <p:nvPicPr>
          <p:cNvPr id="5" name="Picture 4" descr="A text box has the heading, Proposition 10.1.6. The text reads, If a graph G has a Hamiltonian circuit, then G has a subgraph H with the following properties,&#10;1. H contains every vertex of G.&#10;2. H is connected.&#10;3. H has the same number of edges as vertices.&#10;4. Every vertex of H has degree 2."/>
          <p:cNvPicPr>
            <a:picLocks noChangeAspect="1"/>
          </p:cNvPicPr>
          <p:nvPr/>
        </p:nvPicPr>
        <p:blipFill>
          <a:blip r:embed="rId3"/>
          <a:stretch>
            <a:fillRect/>
          </a:stretch>
        </p:blipFill>
        <p:spPr>
          <a:xfrm>
            <a:off x="793488" y="1600200"/>
            <a:ext cx="7557025" cy="2591759"/>
          </a:xfrm>
          <a:prstGeom prst="rect">
            <a:avLst/>
          </a:prstGeom>
        </p:spPr>
      </p:pic>
    </p:spTree>
    <p:extLst>
      <p:ext uri="{BB962C8B-B14F-4D97-AF65-F5344CB8AC3E}">
        <p14:creationId xmlns:p14="http://schemas.microsoft.com/office/powerpoint/2010/main" val="2268280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581400"/>
          </a:xfrm>
        </p:spPr>
        <p:txBody>
          <a:bodyPr/>
          <a:lstStyle/>
          <a:p>
            <a:pPr marL="0" indent="0"/>
            <a:r>
              <a:rPr lang="en-IN" dirty="0"/>
              <a:t>The question is this: Is it possible for a person to take </a:t>
            </a:r>
            <a:r>
              <a:rPr lang="en-IN" dirty="0" smtClean="0"/>
              <a:t>a walk </a:t>
            </a:r>
            <a:r>
              <a:rPr lang="en-IN" dirty="0"/>
              <a:t>around town, </a:t>
            </a:r>
            <a:r>
              <a:rPr lang="en-IN" dirty="0" smtClean="0"/>
              <a:t>starting and </a:t>
            </a:r>
            <a:r>
              <a:rPr lang="en-IN" dirty="0"/>
              <a:t>ending at the </a:t>
            </a:r>
            <a:r>
              <a:rPr lang="en-IN" dirty="0" smtClean="0"/>
              <a:t>same location </a:t>
            </a:r>
            <a:r>
              <a:rPr lang="en-IN" dirty="0"/>
              <a:t>and crossing each of the seven bridges </a:t>
            </a:r>
            <a:r>
              <a:rPr lang="en-IN" dirty="0" smtClean="0"/>
              <a:t>exactly once?</a:t>
            </a:r>
          </a:p>
          <a:p>
            <a:pPr marL="0" indent="0"/>
            <a:endParaRPr lang="en-IN" altLang="en-US" dirty="0"/>
          </a:p>
          <a:p>
            <a:pPr marL="0" indent="0"/>
            <a:r>
              <a:rPr lang="en-IN" dirty="0"/>
              <a:t>To solve this puzzle, Euler translated it into a graph </a:t>
            </a:r>
            <a:r>
              <a:rPr lang="en-IN" dirty="0" smtClean="0"/>
              <a:t>theory problem</a:t>
            </a:r>
            <a:r>
              <a:rPr lang="en-IN" dirty="0"/>
              <a:t>. He noticed that </a:t>
            </a:r>
            <a:r>
              <a:rPr lang="en-IN" dirty="0" smtClean="0"/>
              <a:t>all points </a:t>
            </a:r>
            <a:r>
              <a:rPr lang="en-IN" dirty="0"/>
              <a:t>of a given land </a:t>
            </a:r>
            <a:r>
              <a:rPr lang="en-IN" dirty="0" smtClean="0"/>
              <a:t>mass can </a:t>
            </a:r>
            <a:r>
              <a:rPr lang="en-IN" dirty="0"/>
              <a:t>be identified with each other since a person </a:t>
            </a:r>
            <a:r>
              <a:rPr lang="en-IN" dirty="0" smtClean="0"/>
              <a:t>can travel from any </a:t>
            </a:r>
            <a:r>
              <a:rPr lang="en-IN" dirty="0"/>
              <a:t>one point to any other point of the </a:t>
            </a:r>
            <a:r>
              <a:rPr lang="en-IN" dirty="0" smtClean="0"/>
              <a:t>same land </a:t>
            </a:r>
            <a:r>
              <a:rPr lang="en-IN" dirty="0"/>
              <a:t>mass without crossing a bridge.</a:t>
            </a:r>
            <a:endParaRPr lang="en-US" altLang="en-US" dirty="0"/>
          </a:p>
        </p:txBody>
      </p:sp>
    </p:spTree>
    <p:extLst>
      <p:ext uri="{BB962C8B-B14F-4D97-AF65-F5344CB8AC3E}">
        <p14:creationId xmlns:p14="http://schemas.microsoft.com/office/powerpoint/2010/main" val="28485049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10.1.9 </a:t>
            </a:r>
            <a:r>
              <a:rPr lang="en-US" altLang="en-US" sz="2200" dirty="0"/>
              <a:t>– </a:t>
            </a:r>
            <a:r>
              <a:rPr lang="en-IN" altLang="en-US" sz="2200" i="1" dirty="0" smtClean="0"/>
              <a:t>Showing </a:t>
            </a:r>
            <a:r>
              <a:rPr lang="en-IN" altLang="en-US" sz="2200" i="1" dirty="0"/>
              <a:t>That a Graph Does Not Have a Hamiltonian </a:t>
            </a:r>
            <a:r>
              <a:rPr lang="en-IN" altLang="en-US" sz="2200" i="1" dirty="0" smtClean="0"/>
              <a:t>Circuit</a:t>
            </a:r>
            <a:endParaRPr lang="en-IN" altLang="en-US" sz="2200"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Prove that the graph </a:t>
            </a:r>
            <a:r>
              <a:rPr lang="en-IN" i="1" dirty="0"/>
              <a:t>G </a:t>
            </a:r>
            <a:r>
              <a:rPr lang="en-IN" dirty="0"/>
              <a:t>shown below does not have </a:t>
            </a:r>
            <a:r>
              <a:rPr lang="en-IN" dirty="0" smtClean="0"/>
              <a:t>a Hamiltonian </a:t>
            </a:r>
            <a:r>
              <a:rPr lang="en-IN" dirty="0"/>
              <a:t>circuit.</a:t>
            </a:r>
            <a:endParaRPr lang="en-US" altLang="en-US" dirty="0"/>
          </a:p>
        </p:txBody>
      </p:sp>
      <p:pic>
        <p:nvPicPr>
          <p:cNvPr id="5" name="Picture 4" descr="The image consists of 5 vertices as, a, b, c, d, and e and 5 edges. The vertex a is connected to the vertices b and e. The vertex b is connected to the vertices e, d and c. The vertex c is connected to the vertex d. "/>
          <p:cNvPicPr>
            <a:picLocks noChangeAspect="1"/>
          </p:cNvPicPr>
          <p:nvPr/>
        </p:nvPicPr>
        <p:blipFill>
          <a:blip r:embed="rId3"/>
          <a:stretch>
            <a:fillRect/>
          </a:stretch>
        </p:blipFill>
        <p:spPr>
          <a:xfrm>
            <a:off x="3164305" y="2438400"/>
            <a:ext cx="2815391" cy="1221957"/>
          </a:xfrm>
          <a:prstGeom prst="rect">
            <a:avLst/>
          </a:prstGeom>
        </p:spPr>
      </p:pic>
    </p:spTree>
    <p:extLst>
      <p:ext uri="{BB962C8B-B14F-4D97-AF65-F5344CB8AC3E}">
        <p14:creationId xmlns:p14="http://schemas.microsoft.com/office/powerpoint/2010/main" val="438599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10.1.9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If </a:t>
            </a:r>
            <a:r>
              <a:rPr lang="en-IN" i="1" dirty="0"/>
              <a:t>G </a:t>
            </a:r>
            <a:r>
              <a:rPr lang="en-IN" dirty="0"/>
              <a:t>has a Hamiltonian circuit, then by Proposition 10.1.6, </a:t>
            </a:r>
            <a:r>
              <a:rPr lang="en-IN" i="1" dirty="0" smtClean="0"/>
              <a:t>G </a:t>
            </a:r>
            <a:r>
              <a:rPr lang="en-IN" dirty="0" smtClean="0"/>
              <a:t>has </a:t>
            </a:r>
            <a:r>
              <a:rPr lang="en-IN" dirty="0"/>
              <a:t>a subgraph </a:t>
            </a:r>
            <a:r>
              <a:rPr lang="en-IN" i="1" dirty="0" smtClean="0"/>
              <a:t>H </a:t>
            </a:r>
            <a:r>
              <a:rPr lang="en-IN" dirty="0" smtClean="0"/>
              <a:t>that </a:t>
            </a:r>
            <a:r>
              <a:rPr lang="en-IN" dirty="0"/>
              <a:t>(1) contains every vertex of </a:t>
            </a:r>
            <a:r>
              <a:rPr lang="en-IN" i="1" dirty="0"/>
              <a:t>G</a:t>
            </a:r>
            <a:r>
              <a:rPr lang="en-IN" dirty="0"/>
              <a:t>, (</a:t>
            </a:r>
            <a:r>
              <a:rPr lang="en-IN" dirty="0" smtClean="0"/>
              <a:t>2) is </a:t>
            </a:r>
            <a:r>
              <a:rPr lang="en-IN" dirty="0"/>
              <a:t>connected, (3) has the same number of edges </a:t>
            </a:r>
            <a:r>
              <a:rPr lang="en-IN" dirty="0" smtClean="0"/>
              <a:t>as vertices</a:t>
            </a:r>
            <a:r>
              <a:rPr lang="en-IN" dirty="0"/>
              <a:t>, and (4) is such that every vertex has degree </a:t>
            </a:r>
            <a:r>
              <a:rPr lang="en-IN" dirty="0" smtClean="0"/>
              <a:t>2. Suppose </a:t>
            </a:r>
            <a:r>
              <a:rPr lang="en-IN" dirty="0"/>
              <a:t>such a subgraph </a:t>
            </a:r>
            <a:r>
              <a:rPr lang="en-IN" i="1" dirty="0"/>
              <a:t>H </a:t>
            </a:r>
            <a:r>
              <a:rPr lang="en-IN" dirty="0"/>
              <a:t>exists</a:t>
            </a:r>
            <a:r>
              <a:rPr lang="en-IN" dirty="0" smtClean="0"/>
              <a:t>.</a:t>
            </a:r>
          </a:p>
          <a:p>
            <a:pPr marL="0" indent="0"/>
            <a:endParaRPr lang="en-IN" altLang="en-US" dirty="0"/>
          </a:p>
          <a:p>
            <a:pPr marL="0" indent="0"/>
            <a:r>
              <a:rPr lang="en-IN" dirty="0"/>
              <a:t>In other words, suppose there is a connected subgraph </a:t>
            </a:r>
            <a:r>
              <a:rPr lang="en-IN" i="1" dirty="0" smtClean="0"/>
              <a:t>H </a:t>
            </a:r>
            <a:r>
              <a:rPr lang="en-IN" dirty="0" smtClean="0"/>
              <a:t>of </a:t>
            </a:r>
            <a:r>
              <a:rPr lang="en-IN" i="1" dirty="0"/>
              <a:t>G </a:t>
            </a:r>
            <a:r>
              <a:rPr lang="en-IN" dirty="0"/>
              <a:t>such that </a:t>
            </a:r>
            <a:r>
              <a:rPr lang="en-IN" i="1" dirty="0"/>
              <a:t>H </a:t>
            </a:r>
            <a:r>
              <a:rPr lang="en-IN" dirty="0"/>
              <a:t>has five </a:t>
            </a:r>
            <a:r>
              <a:rPr lang="en-IN" dirty="0" smtClean="0"/>
              <a:t>vertices (</a:t>
            </a:r>
            <a:r>
              <a:rPr lang="en-IN" i="1" dirty="0" smtClean="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e</a:t>
            </a:r>
            <a:r>
              <a:rPr lang="en-IN" dirty="0"/>
              <a:t>) and </a:t>
            </a:r>
            <a:r>
              <a:rPr lang="en-IN" dirty="0" smtClean="0"/>
              <a:t>five edges </a:t>
            </a:r>
            <a:r>
              <a:rPr lang="en-IN" dirty="0"/>
              <a:t>and such that every vertex of </a:t>
            </a:r>
            <a:r>
              <a:rPr lang="en-IN" i="1" dirty="0"/>
              <a:t>H </a:t>
            </a:r>
            <a:r>
              <a:rPr lang="en-IN" dirty="0"/>
              <a:t>has degree 2.</a:t>
            </a:r>
            <a:endParaRPr lang="en-US" altLang="en-US" dirty="0"/>
          </a:p>
        </p:txBody>
      </p:sp>
    </p:spTree>
    <p:extLst>
      <p:ext uri="{BB962C8B-B14F-4D97-AF65-F5344CB8AC3E}">
        <p14:creationId xmlns:p14="http://schemas.microsoft.com/office/powerpoint/2010/main" val="338001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10.1.9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91000"/>
          </a:xfrm>
        </p:spPr>
        <p:txBody>
          <a:bodyPr/>
          <a:lstStyle/>
          <a:p>
            <a:pPr marL="0" indent="0"/>
            <a:r>
              <a:rPr lang="en-IN" dirty="0"/>
              <a:t>Since the </a:t>
            </a:r>
            <a:r>
              <a:rPr lang="en-IN" dirty="0" smtClean="0"/>
              <a:t>degree of </a:t>
            </a:r>
            <a:r>
              <a:rPr lang="en-IN" i="1" dirty="0"/>
              <a:t>b </a:t>
            </a:r>
            <a:r>
              <a:rPr lang="en-IN" dirty="0"/>
              <a:t>in </a:t>
            </a:r>
            <a:r>
              <a:rPr lang="en-IN" i="1" dirty="0"/>
              <a:t>G </a:t>
            </a:r>
            <a:r>
              <a:rPr lang="en-IN" dirty="0"/>
              <a:t>is 4 and every vertex of </a:t>
            </a:r>
            <a:r>
              <a:rPr lang="en-IN" i="1" dirty="0"/>
              <a:t>H </a:t>
            </a:r>
            <a:r>
              <a:rPr lang="en-IN" dirty="0" smtClean="0"/>
              <a:t>has degree </a:t>
            </a:r>
            <a:r>
              <a:rPr lang="en-IN" dirty="0"/>
              <a:t>2, two edges incident on </a:t>
            </a:r>
            <a:r>
              <a:rPr lang="en-IN" i="1" dirty="0"/>
              <a:t>b </a:t>
            </a:r>
            <a:r>
              <a:rPr lang="en-IN" dirty="0"/>
              <a:t>must be </a:t>
            </a:r>
            <a:r>
              <a:rPr lang="en-IN" dirty="0" smtClean="0"/>
              <a:t>removed from </a:t>
            </a:r>
            <a:r>
              <a:rPr lang="en-IN" i="1" dirty="0"/>
              <a:t>G </a:t>
            </a:r>
            <a:r>
              <a:rPr lang="en-IN" dirty="0"/>
              <a:t>to create </a:t>
            </a:r>
            <a:r>
              <a:rPr lang="en-IN" i="1" dirty="0" smtClean="0"/>
              <a:t>H</a:t>
            </a:r>
            <a:r>
              <a:rPr lang="en-IN" dirty="0" smtClean="0"/>
              <a:t>. Edge </a:t>
            </a:r>
            <a:r>
              <a:rPr lang="en-IN" dirty="0"/>
              <a:t>{</a:t>
            </a:r>
            <a:r>
              <a:rPr lang="en-IN" i="1" dirty="0"/>
              <a:t>a</a:t>
            </a:r>
            <a:r>
              <a:rPr lang="en-IN" dirty="0"/>
              <a:t>, </a:t>
            </a:r>
            <a:r>
              <a:rPr lang="en-IN" i="1" dirty="0"/>
              <a:t>b</a:t>
            </a:r>
            <a:r>
              <a:rPr lang="en-IN" dirty="0"/>
              <a:t>} cannot be removed because if it were, vertex </a:t>
            </a:r>
            <a:r>
              <a:rPr lang="en-IN" i="1" dirty="0" smtClean="0"/>
              <a:t>a </a:t>
            </a:r>
            <a:r>
              <a:rPr lang="en-IN" dirty="0" smtClean="0"/>
              <a:t>would have degree </a:t>
            </a:r>
            <a:r>
              <a:rPr lang="en-IN" dirty="0"/>
              <a:t>less than 2 in </a:t>
            </a:r>
            <a:r>
              <a:rPr lang="en-IN" i="1" dirty="0"/>
              <a:t>H. </a:t>
            </a:r>
            <a:r>
              <a:rPr lang="en-IN" dirty="0"/>
              <a:t>Similar </a:t>
            </a:r>
            <a:r>
              <a:rPr lang="en-IN" dirty="0" smtClean="0"/>
              <a:t>reasoning shows </a:t>
            </a:r>
            <a:r>
              <a:rPr lang="en-IN" dirty="0"/>
              <a:t>that edges {</a:t>
            </a:r>
            <a:r>
              <a:rPr lang="en-IN" i="1" dirty="0"/>
              <a:t>e</a:t>
            </a:r>
            <a:r>
              <a:rPr lang="en-IN" dirty="0"/>
              <a:t>, </a:t>
            </a:r>
            <a:r>
              <a:rPr lang="en-IN" i="1" dirty="0"/>
              <a:t>b</a:t>
            </a:r>
            <a:r>
              <a:rPr lang="en-IN" dirty="0"/>
              <a:t>}, {</a:t>
            </a:r>
            <a:r>
              <a:rPr lang="en-IN" i="1" dirty="0"/>
              <a:t>b</a:t>
            </a:r>
            <a:r>
              <a:rPr lang="en-IN" dirty="0"/>
              <a:t>, </a:t>
            </a:r>
            <a:r>
              <a:rPr lang="en-IN" i="1" dirty="0"/>
              <a:t>a</a:t>
            </a:r>
            <a:r>
              <a:rPr lang="en-IN" dirty="0"/>
              <a:t>}, and {</a:t>
            </a:r>
            <a:r>
              <a:rPr lang="en-IN" i="1" dirty="0"/>
              <a:t>b</a:t>
            </a:r>
            <a:r>
              <a:rPr lang="en-IN" dirty="0"/>
              <a:t>, </a:t>
            </a:r>
            <a:r>
              <a:rPr lang="en-IN" i="1" dirty="0"/>
              <a:t>d</a:t>
            </a:r>
            <a:r>
              <a:rPr lang="en-IN" dirty="0"/>
              <a:t>} </a:t>
            </a:r>
            <a:r>
              <a:rPr lang="en-IN" dirty="0" smtClean="0"/>
              <a:t>cannot be removed either.</a:t>
            </a:r>
          </a:p>
          <a:p>
            <a:pPr marL="0" indent="0"/>
            <a:endParaRPr lang="en-IN" sz="1000" dirty="0"/>
          </a:p>
          <a:p>
            <a:pPr marL="0" indent="0"/>
            <a:r>
              <a:rPr lang="en-IN" dirty="0" smtClean="0"/>
              <a:t>It </a:t>
            </a:r>
            <a:r>
              <a:rPr lang="en-IN" dirty="0"/>
              <a:t>follows that the degree of </a:t>
            </a:r>
            <a:r>
              <a:rPr lang="en-IN" i="1" dirty="0"/>
              <a:t>b </a:t>
            </a:r>
            <a:r>
              <a:rPr lang="en-IN" dirty="0"/>
              <a:t>in </a:t>
            </a:r>
            <a:r>
              <a:rPr lang="en-IN" i="1" dirty="0"/>
              <a:t>H </a:t>
            </a:r>
            <a:r>
              <a:rPr lang="en-IN" dirty="0" smtClean="0"/>
              <a:t>must be </a:t>
            </a:r>
            <a:r>
              <a:rPr lang="en-IN" dirty="0"/>
              <a:t>4, which contradicts </a:t>
            </a:r>
            <a:r>
              <a:rPr lang="en-IN" dirty="0" smtClean="0"/>
              <a:t>the condition </a:t>
            </a:r>
            <a:r>
              <a:rPr lang="en-IN" dirty="0"/>
              <a:t>that every vertex </a:t>
            </a:r>
            <a:r>
              <a:rPr lang="en-IN" dirty="0" smtClean="0"/>
              <a:t>in </a:t>
            </a:r>
            <a:r>
              <a:rPr lang="en-IN" i="1" dirty="0" smtClean="0"/>
              <a:t>H </a:t>
            </a:r>
            <a:r>
              <a:rPr lang="en-IN" dirty="0"/>
              <a:t>has degree 2 in </a:t>
            </a:r>
            <a:r>
              <a:rPr lang="en-IN" i="1" dirty="0"/>
              <a:t>H. </a:t>
            </a:r>
            <a:r>
              <a:rPr lang="en-IN" dirty="0"/>
              <a:t>Hence no such subgraph </a:t>
            </a:r>
            <a:r>
              <a:rPr lang="en-IN" i="1" dirty="0"/>
              <a:t>H </a:t>
            </a:r>
            <a:r>
              <a:rPr lang="en-IN" dirty="0" smtClean="0"/>
              <a:t>exists, and so </a:t>
            </a:r>
            <a:r>
              <a:rPr lang="en-IN" i="1" dirty="0"/>
              <a:t>G </a:t>
            </a:r>
            <a:r>
              <a:rPr lang="en-IN" dirty="0"/>
              <a:t>does not have a Hamiltonian circuit.</a:t>
            </a:r>
            <a:endParaRPr lang="en-US" altLang="en-US" dirty="0"/>
          </a:p>
        </p:txBody>
      </p:sp>
    </p:spTree>
    <p:extLst>
      <p:ext uri="{BB962C8B-B14F-4D97-AF65-F5344CB8AC3E}">
        <p14:creationId xmlns:p14="http://schemas.microsoft.com/office/powerpoint/2010/main" val="2218239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Hamiltonian Circuits</a:t>
            </a:r>
            <a:endParaRPr lang="en-IN" altLang="en-US"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a:t>The next example illustrates a type of problem known as </a:t>
            </a:r>
            <a:r>
              <a:rPr lang="en-IN" dirty="0" smtClean="0"/>
              <a:t>a </a:t>
            </a:r>
            <a:r>
              <a:rPr lang="en-IN" b="1" dirty="0" smtClean="0"/>
              <a:t>traveling </a:t>
            </a:r>
            <a:r>
              <a:rPr lang="en-IN" b="1" dirty="0"/>
              <a:t>salesman </a:t>
            </a:r>
            <a:r>
              <a:rPr lang="en-IN" b="1" dirty="0" smtClean="0"/>
              <a:t>problem</a:t>
            </a:r>
            <a:r>
              <a:rPr lang="en-IN" dirty="0" smtClean="0"/>
              <a:t>. It </a:t>
            </a:r>
            <a:r>
              <a:rPr lang="en-IN" dirty="0"/>
              <a:t>is a variation of </a:t>
            </a:r>
            <a:r>
              <a:rPr lang="en-IN" dirty="0" smtClean="0"/>
              <a:t>the problem </a:t>
            </a:r>
            <a:r>
              <a:rPr lang="en-IN" dirty="0"/>
              <a:t>of finding a Hamiltonian circuit for a graph.</a:t>
            </a:r>
            <a:endParaRPr lang="en-US" altLang="en-US" dirty="0"/>
          </a:p>
        </p:txBody>
      </p:sp>
    </p:spTree>
    <p:extLst>
      <p:ext uri="{BB962C8B-B14F-4D97-AF65-F5344CB8AC3E}">
        <p14:creationId xmlns:p14="http://schemas.microsoft.com/office/powerpoint/2010/main" val="1561983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10.1.10 </a:t>
            </a:r>
            <a:r>
              <a:rPr lang="en-US" altLang="en-US" sz="2600" dirty="0"/>
              <a:t>– </a:t>
            </a:r>
            <a:r>
              <a:rPr lang="en-US" altLang="en-US" sz="2600" i="1" dirty="0" smtClean="0"/>
              <a:t>A </a:t>
            </a:r>
            <a:r>
              <a:rPr lang="en-US" altLang="en-US" sz="2600" i="1" dirty="0"/>
              <a:t>Traveling Salesman </a:t>
            </a:r>
            <a:r>
              <a:rPr lang="en-US" altLang="en-US" sz="2600" i="1" dirty="0" smtClean="0"/>
              <a:t>Problem</a:t>
            </a:r>
            <a:endParaRPr lang="en-IN" altLang="en-US" sz="2600"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a:t>Imagine that the drawing below is a map showing </a:t>
            </a:r>
            <a:r>
              <a:rPr lang="en-IN" dirty="0" smtClean="0"/>
              <a:t>four cities </a:t>
            </a:r>
            <a:r>
              <a:rPr lang="en-IN" dirty="0"/>
              <a:t>and the distances in </a:t>
            </a:r>
            <a:r>
              <a:rPr lang="en-IN" dirty="0" err="1"/>
              <a:t>kilometers</a:t>
            </a:r>
            <a:r>
              <a:rPr lang="en-IN" dirty="0"/>
              <a:t> </a:t>
            </a:r>
            <a:r>
              <a:rPr lang="en-IN" dirty="0" smtClean="0"/>
              <a:t>between them. Suppose </a:t>
            </a:r>
            <a:r>
              <a:rPr lang="en-IN" dirty="0"/>
              <a:t>that a salesman must travel to each city </a:t>
            </a:r>
            <a:r>
              <a:rPr lang="en-IN" dirty="0" smtClean="0"/>
              <a:t>exactly once</a:t>
            </a:r>
            <a:r>
              <a:rPr lang="en-IN" dirty="0"/>
              <a:t>, starting and </a:t>
            </a:r>
            <a:r>
              <a:rPr lang="en-IN" dirty="0" smtClean="0"/>
              <a:t>ending in </a:t>
            </a:r>
            <a:r>
              <a:rPr lang="en-IN" dirty="0"/>
              <a:t>city </a:t>
            </a:r>
            <a:r>
              <a:rPr lang="en-IN" i="1" dirty="0"/>
              <a:t>A. </a:t>
            </a:r>
            <a:r>
              <a:rPr lang="en-IN" dirty="0"/>
              <a:t>Which route from </a:t>
            </a:r>
            <a:r>
              <a:rPr lang="en-IN" dirty="0" smtClean="0"/>
              <a:t>city to </a:t>
            </a:r>
            <a:r>
              <a:rPr lang="en-IN" dirty="0"/>
              <a:t>city will minimize the total distance that must </a:t>
            </a:r>
            <a:r>
              <a:rPr lang="en-IN" dirty="0" smtClean="0"/>
              <a:t>be </a:t>
            </a:r>
            <a:r>
              <a:rPr lang="en-IN" dirty="0" err="1" smtClean="0"/>
              <a:t>traveled</a:t>
            </a:r>
            <a:r>
              <a:rPr lang="en-IN" dirty="0"/>
              <a:t>?</a:t>
            </a:r>
            <a:endParaRPr lang="en-US" altLang="en-US" dirty="0"/>
          </a:p>
        </p:txBody>
      </p:sp>
      <p:pic>
        <p:nvPicPr>
          <p:cNvPr id="5" name="Picture 4" descr="An image consists of 4 vertices as, A, B, C, and D and 6 edges. The vertex A is connected to the vertices B, C and D and the connecting line segments have the labels 30, 50 and 40, respectively. The vertex B is connected to the vertices C and D; and, the connecting line segments have the labels 30 and 35, respectively. The vertex C is connected to the vertex D, and the connecting line segment has the label 25. The vertex D is connected to the vertex A, and the connecting line segment has the label 40. "/>
          <p:cNvPicPr>
            <a:picLocks noChangeAspect="1"/>
          </p:cNvPicPr>
          <p:nvPr/>
        </p:nvPicPr>
        <p:blipFill>
          <a:blip r:embed="rId3"/>
          <a:stretch>
            <a:fillRect/>
          </a:stretch>
        </p:blipFill>
        <p:spPr>
          <a:xfrm>
            <a:off x="3048000" y="3585729"/>
            <a:ext cx="2937141" cy="1519671"/>
          </a:xfrm>
          <a:prstGeom prst="rect">
            <a:avLst/>
          </a:prstGeom>
        </p:spPr>
      </p:pic>
    </p:spTree>
    <p:extLst>
      <p:ext uri="{BB962C8B-B14F-4D97-AF65-F5344CB8AC3E}">
        <p14:creationId xmlns:p14="http://schemas.microsoft.com/office/powerpoint/2010/main" val="8057500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10.1.10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305800" cy="1219200"/>
          </a:xfrm>
        </p:spPr>
        <p:txBody>
          <a:bodyPr/>
          <a:lstStyle/>
          <a:p>
            <a:pPr marL="0" indent="0"/>
            <a:r>
              <a:rPr lang="en-IN" dirty="0"/>
              <a:t>This problem can be solved by writing all </a:t>
            </a:r>
            <a:r>
              <a:rPr lang="en-IN" dirty="0" smtClean="0"/>
              <a:t>possible Hamiltonian </a:t>
            </a:r>
            <a:r>
              <a:rPr lang="en-IN" dirty="0"/>
              <a:t>circuits </a:t>
            </a:r>
            <a:r>
              <a:rPr lang="en-IN" dirty="0" smtClean="0"/>
              <a:t>starting and </a:t>
            </a:r>
            <a:r>
              <a:rPr lang="en-IN" dirty="0"/>
              <a:t>ending at </a:t>
            </a:r>
            <a:r>
              <a:rPr lang="en-IN" i="1" dirty="0"/>
              <a:t>A </a:t>
            </a:r>
            <a:r>
              <a:rPr lang="en-IN" dirty="0" smtClean="0"/>
              <a:t>and calculating </a:t>
            </a:r>
            <a:r>
              <a:rPr lang="en-IN" dirty="0"/>
              <a:t>the total distance </a:t>
            </a:r>
            <a:r>
              <a:rPr lang="en-IN" dirty="0" err="1"/>
              <a:t>traveled</a:t>
            </a:r>
            <a:r>
              <a:rPr lang="en-IN" dirty="0"/>
              <a:t> for each.</a:t>
            </a:r>
            <a:endParaRPr lang="en-US" altLang="en-US" dirty="0"/>
          </a:p>
        </p:txBody>
      </p:sp>
      <p:pic>
        <p:nvPicPr>
          <p:cNvPr id="6" name="Picture 5" descr="The table has column headings Route and Total Distance (In Kilometers). The entries in the table are: &#10;Row 1, A B C D A, 30 + 30 + 25 + 40 = 125&#10;Row 2, A B D C A, 30 + 35 + 25 + 50 = 140&#10;Row 3, A C B D A, 50 + 30 + 35 + 40 = 155&#10;Row 4, A C D B A, 140 [A B D C A backward]&#10;Row 5, A D B C A, 155 [A C B D A backward]&#10;Row 6, A D C B A, 125 [A B C D A backward].&#10;"/>
          <p:cNvPicPr>
            <a:picLocks noChangeAspect="1"/>
          </p:cNvPicPr>
          <p:nvPr/>
        </p:nvPicPr>
        <p:blipFill>
          <a:blip r:embed="rId3"/>
          <a:stretch>
            <a:fillRect/>
          </a:stretch>
        </p:blipFill>
        <p:spPr>
          <a:xfrm>
            <a:off x="2225841" y="2853506"/>
            <a:ext cx="4692318" cy="2023294"/>
          </a:xfrm>
          <a:prstGeom prst="rect">
            <a:avLst/>
          </a:prstGeom>
        </p:spPr>
      </p:pic>
      <p:sp>
        <p:nvSpPr>
          <p:cNvPr id="7" name="Content Placeholder 2"/>
          <p:cNvSpPr>
            <a:spLocks noGrp="1"/>
          </p:cNvSpPr>
          <p:nvPr>
            <p:ph sz="quarter" idx="13"/>
          </p:nvPr>
        </p:nvSpPr>
        <p:spPr>
          <a:xfrm>
            <a:off x="457200" y="5029200"/>
            <a:ext cx="8305800" cy="914400"/>
          </a:xfrm>
        </p:spPr>
        <p:txBody>
          <a:bodyPr/>
          <a:lstStyle/>
          <a:p>
            <a:pPr marL="0" indent="0"/>
            <a:r>
              <a:rPr lang="en-IN" dirty="0"/>
              <a:t>Thus either route </a:t>
            </a:r>
            <a:r>
              <a:rPr lang="en-IN" i="1" dirty="0"/>
              <a:t>A B C D A </a:t>
            </a:r>
            <a:r>
              <a:rPr lang="en-IN" dirty="0"/>
              <a:t>or </a:t>
            </a:r>
            <a:r>
              <a:rPr lang="en-IN" i="1" dirty="0"/>
              <a:t>A D C B A </a:t>
            </a:r>
            <a:r>
              <a:rPr lang="en-IN" dirty="0"/>
              <a:t>gives a </a:t>
            </a:r>
            <a:r>
              <a:rPr lang="en-IN" dirty="0" smtClean="0"/>
              <a:t>minimum total </a:t>
            </a:r>
            <a:r>
              <a:rPr lang="en-IN" dirty="0"/>
              <a:t>distance of </a:t>
            </a:r>
            <a:r>
              <a:rPr lang="en-IN" dirty="0" smtClean="0"/>
              <a:t>125 </a:t>
            </a:r>
            <a:r>
              <a:rPr lang="en-IN" dirty="0" err="1" smtClean="0"/>
              <a:t>kilometers</a:t>
            </a:r>
            <a:r>
              <a:rPr lang="en-IN" dirty="0"/>
              <a:t>.</a:t>
            </a:r>
            <a:endParaRPr lang="en-US" altLang="en-US" dirty="0"/>
          </a:p>
        </p:txBody>
      </p:sp>
    </p:spTree>
    <p:extLst>
      <p:ext uri="{BB962C8B-B14F-4D97-AF65-F5344CB8AC3E}">
        <p14:creationId xmlns:p14="http://schemas.microsoft.com/office/powerpoint/2010/main" val="55351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Thus </a:t>
            </a:r>
            <a:r>
              <a:rPr lang="en-IN" dirty="0" smtClean="0"/>
              <a:t>for the </a:t>
            </a:r>
            <a:r>
              <a:rPr lang="en-IN" dirty="0"/>
              <a:t>purpose of solving the puzzle, the map </a:t>
            </a:r>
            <a:r>
              <a:rPr lang="en-IN" dirty="0" smtClean="0"/>
              <a:t>of Königsberg </a:t>
            </a:r>
            <a:r>
              <a:rPr lang="en-IN" dirty="0"/>
              <a:t>can be identified with the </a:t>
            </a:r>
            <a:r>
              <a:rPr lang="en-IN" dirty="0" smtClean="0"/>
              <a:t>graph shown in  Figure </a:t>
            </a:r>
            <a:r>
              <a:rPr lang="en-IN" dirty="0"/>
              <a:t>10.1.2, in which the vertices </a:t>
            </a:r>
            <a:r>
              <a:rPr lang="en-IN" i="1" dirty="0"/>
              <a:t>A</a:t>
            </a:r>
            <a:r>
              <a:rPr lang="en-IN" dirty="0"/>
              <a:t>, </a:t>
            </a:r>
            <a:r>
              <a:rPr lang="en-IN" i="1" dirty="0"/>
              <a:t>B</a:t>
            </a:r>
            <a:r>
              <a:rPr lang="en-IN" dirty="0"/>
              <a:t>, </a:t>
            </a:r>
            <a:r>
              <a:rPr lang="en-IN" i="1" dirty="0"/>
              <a:t>C</a:t>
            </a:r>
            <a:r>
              <a:rPr lang="en-IN" dirty="0"/>
              <a:t>, and </a:t>
            </a:r>
            <a:r>
              <a:rPr lang="en-IN" i="1" dirty="0" smtClean="0"/>
              <a:t>D </a:t>
            </a:r>
            <a:r>
              <a:rPr lang="en-IN" dirty="0" smtClean="0"/>
              <a:t>represent </a:t>
            </a:r>
            <a:r>
              <a:rPr lang="en-IN" dirty="0"/>
              <a:t>land masses and </a:t>
            </a:r>
            <a:r>
              <a:rPr lang="en-IN" dirty="0" smtClean="0"/>
              <a:t>the seven </a:t>
            </a:r>
            <a:r>
              <a:rPr lang="en-IN" dirty="0"/>
              <a:t>edges </a:t>
            </a:r>
            <a:r>
              <a:rPr lang="en-IN" dirty="0" smtClean="0"/>
              <a:t>represent the </a:t>
            </a:r>
            <a:r>
              <a:rPr lang="en-IN" dirty="0"/>
              <a:t>seven bridges.</a:t>
            </a:r>
            <a:endParaRPr lang="en-US" altLang="en-US" dirty="0"/>
          </a:p>
        </p:txBody>
      </p:sp>
      <p:sp>
        <p:nvSpPr>
          <p:cNvPr id="6" name="Content Placeholder 2"/>
          <p:cNvSpPr>
            <a:spLocks noGrp="1"/>
          </p:cNvSpPr>
          <p:nvPr>
            <p:ph sz="quarter" idx="13"/>
          </p:nvPr>
        </p:nvSpPr>
        <p:spPr>
          <a:xfrm>
            <a:off x="4038600" y="5446095"/>
            <a:ext cx="1219200" cy="268905"/>
          </a:xfrm>
        </p:spPr>
        <p:txBody>
          <a:bodyPr/>
          <a:lstStyle/>
          <a:p>
            <a:pPr marL="0" indent="0"/>
            <a:r>
              <a:rPr lang="en-IN" sz="1200" b="1" dirty="0"/>
              <a:t>Figure </a:t>
            </a:r>
            <a:r>
              <a:rPr lang="en-IN" sz="1200" b="1" dirty="0" smtClean="0"/>
              <a:t>10.1.2</a:t>
            </a:r>
            <a:endParaRPr lang="en-US" altLang="en-US" sz="1200" dirty="0"/>
          </a:p>
        </p:txBody>
      </p:sp>
      <p:sp>
        <p:nvSpPr>
          <p:cNvPr id="5" name="Content Placeholder 2"/>
          <p:cNvSpPr>
            <a:spLocks noGrp="1"/>
          </p:cNvSpPr>
          <p:nvPr>
            <p:ph sz="quarter" idx="13"/>
          </p:nvPr>
        </p:nvSpPr>
        <p:spPr>
          <a:xfrm>
            <a:off x="3200400" y="5141295"/>
            <a:ext cx="2895600" cy="304800"/>
          </a:xfrm>
        </p:spPr>
        <p:txBody>
          <a:bodyPr/>
          <a:lstStyle/>
          <a:p>
            <a:pPr marL="0" indent="0"/>
            <a:r>
              <a:rPr lang="de-DE" sz="1400" dirty="0" smtClean="0"/>
              <a:t>Graph </a:t>
            </a:r>
            <a:r>
              <a:rPr lang="de-DE" sz="1400" dirty="0"/>
              <a:t>Version of Königsberg </a:t>
            </a:r>
            <a:r>
              <a:rPr lang="de-DE" sz="1400" dirty="0" smtClean="0"/>
              <a:t>Map</a:t>
            </a:r>
            <a:endParaRPr lang="en-US" altLang="en-US" sz="1400" dirty="0"/>
          </a:p>
        </p:txBody>
      </p:sp>
      <p:pic>
        <p:nvPicPr>
          <p:cNvPr id="4" name="Picture 3" descr="The vertex A and vertex B are connected by two parallel edges. Similarly, the vertex B and vertex D are also connected by two parallel edges. The vertex C is placed horizontally to the right of vertex B. Three edges start from vertex C and end at vertex A, vertex B, and vertex D."/>
          <p:cNvPicPr>
            <a:picLocks noChangeAspect="1"/>
          </p:cNvPicPr>
          <p:nvPr/>
        </p:nvPicPr>
        <p:blipFill>
          <a:blip r:embed="rId3"/>
          <a:stretch>
            <a:fillRect/>
          </a:stretch>
        </p:blipFill>
        <p:spPr>
          <a:xfrm>
            <a:off x="3641320" y="3148982"/>
            <a:ext cx="1858185" cy="1880218"/>
          </a:xfrm>
          <a:prstGeom prst="rect">
            <a:avLst/>
          </a:prstGeom>
        </p:spPr>
      </p:pic>
    </p:spTree>
    <p:extLst>
      <p:ext uri="{BB962C8B-B14F-4D97-AF65-F5344CB8AC3E}">
        <p14:creationId xmlns:p14="http://schemas.microsoft.com/office/powerpoint/2010/main" val="846182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pic>
        <p:nvPicPr>
          <p:cNvPr id="5" name="Picture 4" descr="A text box has the heading, Definition. The text reads, Let G be a graph, and let v and w be vertices in G. A walk from v to w is a finite alternating sequence of adjacent vertices and edges of G. Thus a walk has the form v_0 e_1 v_1 e_2 … v_(n minus 1) e_n v_n, where the v's represent vertices, the e's represent edges, v_0 = v, v_n = w, and for each i = 1, 2, ... n, v_(i minus 1) and v_i are the endpoints of e_i. The trivial walk from v to v consists of the single vertex v.&#10;A trail from v to w is a walk from v to w that does not contain a repeated edge.&#10;A path from v to w is a trail that does not contain a repeated vertex.&#10;A closed walk is a walk that starts and ends at the same vertex.&#10;A circuit is a closed walk that contains at least one edge and does not contain a repeated edge.&#10;A simple circuit is a circuit that does not have any other repeated vertex except the first and last."/>
          <p:cNvPicPr>
            <a:picLocks noChangeAspect="1"/>
          </p:cNvPicPr>
          <p:nvPr/>
        </p:nvPicPr>
        <p:blipFill>
          <a:blip r:embed="rId3"/>
          <a:stretch>
            <a:fillRect/>
          </a:stretch>
        </p:blipFill>
        <p:spPr>
          <a:xfrm>
            <a:off x="1733148" y="1524000"/>
            <a:ext cx="5677705" cy="3849810"/>
          </a:xfrm>
          <a:prstGeom prst="rect">
            <a:avLst/>
          </a:prstGeom>
        </p:spPr>
      </p:pic>
    </p:spTree>
    <p:extLst>
      <p:ext uri="{BB962C8B-B14F-4D97-AF65-F5344CB8AC3E}">
        <p14:creationId xmlns:p14="http://schemas.microsoft.com/office/powerpoint/2010/main" val="121366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Trails</a:t>
            </a:r>
            <a:r>
              <a:rPr lang="en-IN" altLang="en-US" dirty="0"/>
              <a:t>, Paths, and </a:t>
            </a:r>
            <a:r>
              <a:rPr lang="en-IN" altLang="en-US" dirty="0" smtClean="0"/>
              <a:t>Circuits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For ease of reference, these definitions are summarized in the following table:</a:t>
            </a:r>
            <a:endParaRPr lang="en-US" altLang="en-US" dirty="0"/>
          </a:p>
        </p:txBody>
      </p:sp>
      <p:pic>
        <p:nvPicPr>
          <p:cNvPr id="4" name="Picture 3" descr="The table has column headings, Blank, Repeated Edge?, Repeated Vertex?, Starts and Ends at the Same Point?, and Must Contain at Least One Edge?. The entries in the table are: &#10;Row 1, Walk, allowed, allowed, allowed, no,&#10;Row 2, Trail, no, allowed, allowed, no,&#10;Row 3, Path, no, no, no, no,&#10;Row 4, Closed walk, allowed, allowed, yes, no,&#10;Row 5, Circuit, no, allowed, yes, yes,&#10;Row 6, Simple circuit, no, first and last only, yes, yes."/>
          <p:cNvPicPr>
            <a:picLocks noChangeAspect="1"/>
          </p:cNvPicPr>
          <p:nvPr/>
        </p:nvPicPr>
        <p:blipFill>
          <a:blip r:embed="rId3"/>
          <a:stretch>
            <a:fillRect/>
          </a:stretch>
        </p:blipFill>
        <p:spPr>
          <a:xfrm>
            <a:off x="1733148" y="2438400"/>
            <a:ext cx="5677705" cy="2658827"/>
          </a:xfrm>
          <a:prstGeom prst="rect">
            <a:avLst/>
          </a:prstGeom>
        </p:spPr>
      </p:pic>
    </p:spTree>
    <p:extLst>
      <p:ext uri="{BB962C8B-B14F-4D97-AF65-F5344CB8AC3E}">
        <p14:creationId xmlns:p14="http://schemas.microsoft.com/office/powerpoint/2010/main" val="2721173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10.1.1 </a:t>
            </a:r>
            <a:r>
              <a:rPr lang="en-US" altLang="en-US" sz="3500" dirty="0"/>
              <a:t>– </a:t>
            </a:r>
            <a:r>
              <a:rPr lang="en-US" altLang="en-US" sz="3500" i="1" dirty="0" smtClean="0"/>
              <a:t>Notation </a:t>
            </a:r>
            <a:r>
              <a:rPr lang="en-US" altLang="en-US" sz="3500" i="1" dirty="0"/>
              <a:t>for </a:t>
            </a:r>
            <a:r>
              <a:rPr lang="en-US" altLang="en-US" sz="3500" i="1" dirty="0" smtClean="0"/>
              <a:t>Walks</a:t>
            </a:r>
            <a:endParaRPr lang="en-IN" altLang="en-US" sz="3500" dirty="0"/>
          </a:p>
        </p:txBody>
      </p:sp>
      <p:sp>
        <p:nvSpPr>
          <p:cNvPr id="3" name="Content Placeholder 2"/>
          <p:cNvSpPr>
            <a:spLocks noGrp="1"/>
          </p:cNvSpPr>
          <p:nvPr>
            <p:ph sz="quarter" idx="13"/>
          </p:nvPr>
        </p:nvSpPr>
        <p:spPr>
          <a:xfrm>
            <a:off x="457200" y="1447800"/>
            <a:ext cx="8226425" cy="2133600"/>
          </a:xfrm>
        </p:spPr>
        <p:txBody>
          <a:bodyPr/>
          <a:lstStyle/>
          <a:p>
            <a:r>
              <a:rPr lang="en-IN" dirty="0"/>
              <a:t>a. In the graph below, the notation </a:t>
            </a:r>
            <a:r>
              <a:rPr lang="en-IN" i="1" dirty="0"/>
              <a:t>e</a:t>
            </a:r>
            <a:r>
              <a:rPr lang="en-IN" baseline="-25000" dirty="0"/>
              <a:t>1</a:t>
            </a:r>
            <a:r>
              <a:rPr lang="en-IN" i="1" dirty="0"/>
              <a:t>e</a:t>
            </a:r>
            <a:r>
              <a:rPr lang="en-IN" baseline="-25000" dirty="0"/>
              <a:t>2</a:t>
            </a:r>
            <a:r>
              <a:rPr lang="en-IN" i="1" dirty="0"/>
              <a:t>e</a:t>
            </a:r>
            <a:r>
              <a:rPr lang="en-IN" baseline="-25000" dirty="0"/>
              <a:t>4</a:t>
            </a:r>
            <a:r>
              <a:rPr lang="en-IN" i="1" dirty="0"/>
              <a:t>e</a:t>
            </a:r>
            <a:r>
              <a:rPr lang="en-IN" baseline="-25000" dirty="0"/>
              <a:t>3</a:t>
            </a:r>
            <a:r>
              <a:rPr lang="en-IN" dirty="0"/>
              <a:t> </a:t>
            </a:r>
            <a:r>
              <a:rPr lang="en-IN" dirty="0" smtClean="0"/>
              <a:t>refers unambiguously </a:t>
            </a:r>
            <a:r>
              <a:rPr lang="en-IN" dirty="0"/>
              <a:t>to the following </a:t>
            </a:r>
            <a:r>
              <a:rPr lang="en-IN" dirty="0" smtClean="0"/>
              <a:t>walk: </a:t>
            </a:r>
            <a:r>
              <a:rPr lang="en-IN" i="1" dirty="0" smtClean="0"/>
              <a:t>v</a:t>
            </a:r>
            <a:r>
              <a:rPr lang="en-IN" baseline="-25000" dirty="0" smtClean="0"/>
              <a:t>1</a:t>
            </a:r>
            <a:r>
              <a:rPr lang="en-IN" i="1" dirty="0" smtClean="0"/>
              <a:t>e</a:t>
            </a:r>
            <a:r>
              <a:rPr lang="en-IN" baseline="-25000" dirty="0" smtClean="0"/>
              <a:t>1</a:t>
            </a:r>
            <a:r>
              <a:rPr lang="en-IN" i="1" dirty="0" smtClean="0"/>
              <a:t>v</a:t>
            </a:r>
            <a:r>
              <a:rPr lang="en-IN" baseline="-25000" dirty="0" smtClean="0"/>
              <a:t>2</a:t>
            </a:r>
            <a:r>
              <a:rPr lang="en-IN" i="1" dirty="0" smtClean="0"/>
              <a:t>e</a:t>
            </a:r>
            <a:r>
              <a:rPr lang="en-IN" baseline="-25000" dirty="0" smtClean="0"/>
              <a:t>2</a:t>
            </a:r>
            <a:r>
              <a:rPr lang="en-IN" i="1" dirty="0" smtClean="0"/>
              <a:t>v</a:t>
            </a:r>
            <a:r>
              <a:rPr lang="en-IN" baseline="-25000" dirty="0" smtClean="0"/>
              <a:t>3</a:t>
            </a:r>
            <a:r>
              <a:rPr lang="en-IN" i="1" dirty="0" smtClean="0"/>
              <a:t>e</a:t>
            </a:r>
            <a:r>
              <a:rPr lang="en-IN" baseline="-25000" dirty="0" smtClean="0"/>
              <a:t>4</a:t>
            </a:r>
            <a:r>
              <a:rPr lang="en-IN" i="1" dirty="0" smtClean="0"/>
              <a:t>v</a:t>
            </a:r>
            <a:r>
              <a:rPr lang="en-IN" baseline="-25000" dirty="0" smtClean="0"/>
              <a:t>3</a:t>
            </a:r>
            <a:r>
              <a:rPr lang="en-IN" i="1" dirty="0" smtClean="0"/>
              <a:t>e</a:t>
            </a:r>
            <a:r>
              <a:rPr lang="en-IN" baseline="-25000" dirty="0" smtClean="0"/>
              <a:t>3</a:t>
            </a:r>
            <a:r>
              <a:rPr lang="en-IN" i="1" dirty="0" smtClean="0"/>
              <a:t>v</a:t>
            </a:r>
            <a:r>
              <a:rPr lang="en-IN" baseline="-25000" dirty="0" smtClean="0"/>
              <a:t>2</a:t>
            </a:r>
            <a:r>
              <a:rPr lang="en-IN" dirty="0"/>
              <a:t>. On the other hand, the </a:t>
            </a:r>
            <a:r>
              <a:rPr lang="en-IN" dirty="0" smtClean="0"/>
              <a:t>notation </a:t>
            </a:r>
            <a:r>
              <a:rPr lang="en-IN" i="1" dirty="0" smtClean="0"/>
              <a:t>e</a:t>
            </a:r>
            <a:r>
              <a:rPr lang="en-IN" baseline="-25000" dirty="0" smtClean="0"/>
              <a:t>1</a:t>
            </a:r>
            <a:r>
              <a:rPr lang="en-IN" dirty="0" smtClean="0"/>
              <a:t> </a:t>
            </a:r>
            <a:r>
              <a:rPr lang="en-IN" dirty="0"/>
              <a:t>is ambiguous if used by itself </a:t>
            </a:r>
            <a:r>
              <a:rPr lang="en-IN" dirty="0" smtClean="0"/>
              <a:t>to refer </a:t>
            </a:r>
            <a:r>
              <a:rPr lang="en-IN" dirty="0"/>
              <a:t>to a walk. </a:t>
            </a:r>
            <a:r>
              <a:rPr lang="en-IN" dirty="0" smtClean="0"/>
              <a:t>It could </a:t>
            </a:r>
            <a:r>
              <a:rPr lang="en-IN" dirty="0"/>
              <a:t>mean either </a:t>
            </a:r>
            <a:r>
              <a:rPr lang="en-IN" i="1" dirty="0"/>
              <a:t>v</a:t>
            </a:r>
            <a:r>
              <a:rPr lang="en-IN" baseline="-25000" dirty="0"/>
              <a:t>1</a:t>
            </a:r>
            <a:r>
              <a:rPr lang="en-IN" i="1" dirty="0"/>
              <a:t>e</a:t>
            </a:r>
            <a:r>
              <a:rPr lang="en-IN" baseline="-25000" dirty="0"/>
              <a:t>1</a:t>
            </a:r>
            <a:r>
              <a:rPr lang="en-IN" i="1" dirty="0"/>
              <a:t>v</a:t>
            </a:r>
            <a:r>
              <a:rPr lang="en-IN" baseline="-25000" dirty="0"/>
              <a:t>2</a:t>
            </a:r>
            <a:r>
              <a:rPr lang="en-IN" dirty="0"/>
              <a:t> or </a:t>
            </a:r>
            <a:r>
              <a:rPr lang="en-IN" i="1" dirty="0"/>
              <a:t>v</a:t>
            </a:r>
            <a:r>
              <a:rPr lang="en-IN" baseline="-25000" dirty="0"/>
              <a:t>2</a:t>
            </a:r>
            <a:r>
              <a:rPr lang="en-IN" i="1" dirty="0"/>
              <a:t>e</a:t>
            </a:r>
            <a:r>
              <a:rPr lang="en-IN" baseline="-25000" dirty="0"/>
              <a:t>1</a:t>
            </a:r>
            <a:r>
              <a:rPr lang="en-IN" i="1" dirty="0"/>
              <a:t>v</a:t>
            </a:r>
            <a:r>
              <a:rPr lang="en-IN" baseline="-25000" dirty="0"/>
              <a:t>1</a:t>
            </a:r>
            <a:r>
              <a:rPr lang="en-IN" dirty="0"/>
              <a:t>.</a:t>
            </a:r>
            <a:endParaRPr lang="en-US" altLang="en-US" dirty="0"/>
          </a:p>
        </p:txBody>
      </p:sp>
      <p:pic>
        <p:nvPicPr>
          <p:cNvPr id="5" name="Picture 4" descr="An image consist of 3 vertices v_1, v_2 and v_3 and 4 edges e_1, e_2, e_3, and e_4. The  vertices v_1 and vertex v_3 are connected by the edge e_1. Also, the two parallel edges e_2 and e_3 are connected to the vertices v_2 and v_3; and, the edge e_4 is connected to the vertex v_3 and to itself to form a loop."/>
          <p:cNvPicPr>
            <a:picLocks noChangeAspect="1"/>
          </p:cNvPicPr>
          <p:nvPr/>
        </p:nvPicPr>
        <p:blipFill>
          <a:blip r:embed="rId3"/>
          <a:stretch>
            <a:fillRect/>
          </a:stretch>
        </p:blipFill>
        <p:spPr>
          <a:xfrm>
            <a:off x="2819400" y="3520877"/>
            <a:ext cx="3479246" cy="1279723"/>
          </a:xfrm>
          <a:prstGeom prst="rect">
            <a:avLst/>
          </a:prstGeom>
        </p:spPr>
      </p:pic>
    </p:spTree>
    <p:extLst>
      <p:ext uri="{BB962C8B-B14F-4D97-AF65-F5344CB8AC3E}">
        <p14:creationId xmlns:p14="http://schemas.microsoft.com/office/powerpoint/2010/main" val="2034845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7044</TotalTime>
  <Words>2234</Words>
  <Application>Microsoft Office PowerPoint</Application>
  <PresentationFormat>On-screen Show (4:3)</PresentationFormat>
  <Paragraphs>225</Paragraphs>
  <Slides>55</Slides>
  <Notes>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Wingdings</vt:lpstr>
      <vt:lpstr>sample</vt:lpstr>
      <vt:lpstr>CHAPTER 10</vt:lpstr>
      <vt:lpstr>10.1</vt:lpstr>
      <vt:lpstr>Trails, Paths, and Circuits</vt:lpstr>
      <vt:lpstr>Trails, Paths, and Circuits</vt:lpstr>
      <vt:lpstr>Trails, Paths, and Circuits</vt:lpstr>
      <vt:lpstr>Trails, Paths, and Circuits</vt:lpstr>
      <vt:lpstr>Trails, Paths, and Circuits</vt:lpstr>
      <vt:lpstr>Trails, Paths, and Circuits</vt:lpstr>
      <vt:lpstr>Example 10.1.1 – Notation for Walks</vt:lpstr>
      <vt:lpstr>Example 10.1.1 – Notation for Walks</vt:lpstr>
      <vt:lpstr>Example 10.1.2 – Walks, Trails, Paths, and Circuits</vt:lpstr>
      <vt:lpstr>Example 10.1.2 – Solution</vt:lpstr>
      <vt:lpstr>Example 10.1.2 – Solution</vt:lpstr>
      <vt:lpstr>Subgraphs</vt:lpstr>
      <vt:lpstr>Subgraphs</vt:lpstr>
      <vt:lpstr>Example 10.1.3 – Subgraphs</vt:lpstr>
      <vt:lpstr>Example 10.1.3 – Solution</vt:lpstr>
      <vt:lpstr>Example 10.1.3 – Solution</vt:lpstr>
      <vt:lpstr>Connectedness</vt:lpstr>
      <vt:lpstr>Connectedness</vt:lpstr>
      <vt:lpstr>Connectedness</vt:lpstr>
      <vt:lpstr>Example 10.1.4 – Connected and Disconnected Graphs</vt:lpstr>
      <vt:lpstr>Example 10.1.4 – Solution</vt:lpstr>
      <vt:lpstr>Connectedness</vt:lpstr>
      <vt:lpstr>Connectedness</vt:lpstr>
      <vt:lpstr>Example 10.1.5 – Connected Components</vt:lpstr>
      <vt:lpstr>Example 10.1.5 – Solution</vt:lpstr>
      <vt:lpstr>Euler Circuits</vt:lpstr>
      <vt:lpstr>Euler Circuits</vt:lpstr>
      <vt:lpstr>Euler Circuits</vt:lpstr>
      <vt:lpstr>Example 10.1.6 – Showing That a Graph Does Not Have an Euler Circuit</vt:lpstr>
      <vt:lpstr>Example 10.1.6 – Solution</vt:lpstr>
      <vt:lpstr>Euler Circuits</vt:lpstr>
      <vt:lpstr>Example 10.1.7 – Finding an Euler Circuit</vt:lpstr>
      <vt:lpstr>Example 10.1.7 – Solution</vt:lpstr>
      <vt:lpstr>Example 10.1.7 – Solution</vt:lpstr>
      <vt:lpstr>Example 10.1.7 – Solution</vt:lpstr>
      <vt:lpstr>Example 10.1.7 – Solution</vt:lpstr>
      <vt:lpstr>Example 10.1.7 – Solution</vt:lpstr>
      <vt:lpstr>Euler Circuits</vt:lpstr>
      <vt:lpstr>Euler Circuits</vt:lpstr>
      <vt:lpstr>Example 10.1.8 – Finding an Euler Trail</vt:lpstr>
      <vt:lpstr>Example 10.1.8 – Solution</vt:lpstr>
      <vt:lpstr>Hamiltonian Circuits</vt:lpstr>
      <vt:lpstr>Hamiltonian Circuits</vt:lpstr>
      <vt:lpstr>Hamiltonian Circuits</vt:lpstr>
      <vt:lpstr>Hamiltonian Circuits</vt:lpstr>
      <vt:lpstr>Hamiltonian Circuits</vt:lpstr>
      <vt:lpstr>Hamiltonian Circuits</vt:lpstr>
      <vt:lpstr>Example 10.1.9 – Showing That a Graph Does Not Have a Hamiltonian Circuit</vt:lpstr>
      <vt:lpstr>Example 10.1.9 – Solution</vt:lpstr>
      <vt:lpstr>Example 10.1.9 – Solution</vt:lpstr>
      <vt:lpstr>Hamiltonian Circuits</vt:lpstr>
      <vt:lpstr>Example 10.1.10 – A Traveling Salesman Problem</vt:lpstr>
      <vt:lpstr>Example 10.1.10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2387</cp:revision>
  <dcterms:created xsi:type="dcterms:W3CDTF">2008-12-01T05:36:35Z</dcterms:created>
  <dcterms:modified xsi:type="dcterms:W3CDTF">2019-02-18T06:08:14Z</dcterms:modified>
</cp:coreProperties>
</file>