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911" r:id="rId2"/>
    <p:sldId id="854" r:id="rId3"/>
    <p:sldId id="912" r:id="rId4"/>
    <p:sldId id="733" r:id="rId5"/>
    <p:sldId id="867" r:id="rId6"/>
    <p:sldId id="868" r:id="rId7"/>
    <p:sldId id="869" r:id="rId8"/>
    <p:sldId id="739" r:id="rId9"/>
    <p:sldId id="740" r:id="rId10"/>
    <p:sldId id="913" r:id="rId11"/>
    <p:sldId id="871" r:id="rId12"/>
    <p:sldId id="872" r:id="rId13"/>
    <p:sldId id="873" r:id="rId14"/>
    <p:sldId id="874" r:id="rId15"/>
    <p:sldId id="875" r:id="rId16"/>
    <p:sldId id="876" r:id="rId17"/>
    <p:sldId id="877" r:id="rId18"/>
    <p:sldId id="878" r:id="rId19"/>
    <p:sldId id="914" r:id="rId20"/>
    <p:sldId id="880" r:id="rId21"/>
    <p:sldId id="881" r:id="rId22"/>
    <p:sldId id="882" r:id="rId23"/>
    <p:sldId id="883" r:id="rId24"/>
    <p:sldId id="884" r:id="rId25"/>
    <p:sldId id="885" r:id="rId26"/>
    <p:sldId id="915" r:id="rId27"/>
    <p:sldId id="887" r:id="rId28"/>
    <p:sldId id="888" r:id="rId29"/>
    <p:sldId id="889" r:id="rId30"/>
    <p:sldId id="916" r:id="rId31"/>
    <p:sldId id="891" r:id="rId32"/>
    <p:sldId id="892" r:id="rId33"/>
    <p:sldId id="893" r:id="rId34"/>
    <p:sldId id="894" r:id="rId35"/>
    <p:sldId id="895" r:id="rId36"/>
    <p:sldId id="896" r:id="rId37"/>
    <p:sldId id="898" r:id="rId38"/>
    <p:sldId id="897" r:id="rId39"/>
    <p:sldId id="899" r:id="rId40"/>
    <p:sldId id="900" r:id="rId41"/>
    <p:sldId id="901" r:id="rId42"/>
    <p:sldId id="902" r:id="rId43"/>
    <p:sldId id="903" r:id="rId44"/>
    <p:sldId id="904" r:id="rId45"/>
    <p:sldId id="905" r:id="rId46"/>
    <p:sldId id="906" r:id="rId47"/>
    <p:sldId id="917" r:id="rId48"/>
    <p:sldId id="908" r:id="rId49"/>
    <p:sldId id="909" r:id="rId50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8" autoAdjust="0"/>
    <p:restoredTop sz="94434" autoAdjust="0"/>
  </p:normalViewPr>
  <p:slideViewPr>
    <p:cSldViewPr>
      <p:cViewPr varScale="1">
        <p:scale>
          <a:sx n="71" d="100"/>
          <a:sy n="71" d="100"/>
        </p:scale>
        <p:origin x="594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0780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9288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25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48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8457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605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8202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3673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4214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5341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19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779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037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4285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3274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776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1562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3556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2630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2509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6654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194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3702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3185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6949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336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5798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4894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5397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8920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135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1785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304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86264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5457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1360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830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937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219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649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7919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979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53" y="1344168"/>
            <a:ext cx="3671047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500" b="1" dirty="0"/>
              <a:t>THEORY OF GRAPHS AND TREES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2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Matrices and Directed </a:t>
            </a:r>
            <a:r>
              <a:rPr lang="en-IN" dirty="0" smtClean="0"/>
              <a:t>Graphs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6739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Matrices and Directed Graphs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1752600"/>
          </a:xfrm>
        </p:spPr>
        <p:txBody>
          <a:bodyPr/>
          <a:lstStyle/>
          <a:p>
            <a:pPr marL="0" indent="0"/>
            <a:r>
              <a:rPr lang="en-IN" dirty="0"/>
              <a:t>Consider the directed graph shown in Figure 10.2.1. This graph can be represented by </a:t>
            </a:r>
            <a:r>
              <a:rPr lang="en-IN" dirty="0" smtClean="0"/>
              <a:t>the matrix </a:t>
            </a:r>
            <a:r>
              <a:rPr lang="en-IN" b="1" dirty="0"/>
              <a:t>A </a:t>
            </a:r>
            <a:r>
              <a:rPr lang="en-IN" dirty="0" smtClean="0"/>
              <a:t>= </a:t>
            </a:r>
            <a:r>
              <a:rPr lang="en-IN" dirty="0"/>
              <a:t>(</a:t>
            </a:r>
            <a:r>
              <a:rPr lang="en-IN" i="1" dirty="0" smtClean="0"/>
              <a:t>a</a:t>
            </a:r>
            <a:r>
              <a:rPr lang="en-IN" sz="400" i="1" dirty="0" smtClean="0"/>
              <a:t> </a:t>
            </a:r>
            <a:r>
              <a:rPr lang="en-IN" i="1" baseline="-25000" dirty="0" err="1" smtClean="0"/>
              <a:t>ij</a:t>
            </a:r>
            <a:r>
              <a:rPr lang="en-IN" dirty="0"/>
              <a:t>) for which </a:t>
            </a:r>
            <a:br>
              <a:rPr lang="en-IN" dirty="0"/>
            </a:br>
            <a:r>
              <a:rPr lang="en-IN" i="1" dirty="0" smtClean="0"/>
              <a:t>a</a:t>
            </a:r>
            <a:r>
              <a:rPr lang="en-IN" sz="400" i="1" dirty="0" smtClean="0"/>
              <a:t> </a:t>
            </a:r>
            <a:r>
              <a:rPr lang="en-IN" i="1" baseline="-25000" dirty="0" err="1" smtClean="0"/>
              <a:t>ij</a:t>
            </a:r>
            <a:r>
              <a:rPr lang="en-IN" i="1" dirty="0" smtClean="0"/>
              <a:t> </a:t>
            </a:r>
            <a:r>
              <a:rPr lang="en-IN" dirty="0" smtClean="0"/>
              <a:t>= </a:t>
            </a:r>
            <a:r>
              <a:rPr lang="en-IN" dirty="0"/>
              <a:t>the number of arrows from </a:t>
            </a:r>
            <a:r>
              <a:rPr lang="en-IN" i="1" dirty="0"/>
              <a:t>v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 err="1"/>
              <a:t>v</a:t>
            </a:r>
            <a:r>
              <a:rPr lang="en-IN" i="1" baseline="-25000" dirty="0" err="1"/>
              <a:t>j</a:t>
            </a:r>
            <a:r>
              <a:rPr lang="en-IN" dirty="0"/>
              <a:t>, for every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 smtClean="0"/>
              <a:t>= </a:t>
            </a:r>
            <a:r>
              <a:rPr lang="en-IN" dirty="0"/>
              <a:t>1, 2, </a:t>
            </a:r>
            <a:r>
              <a:rPr lang="en-IN" dirty="0" smtClean="0"/>
              <a:t>3 and </a:t>
            </a:r>
            <a:r>
              <a:rPr lang="en-IN" i="1" dirty="0"/>
              <a:t>j </a:t>
            </a:r>
            <a:r>
              <a:rPr lang="en-IN" dirty="0" smtClean="0"/>
              <a:t>= </a:t>
            </a:r>
            <a:r>
              <a:rPr lang="en-IN" dirty="0"/>
              <a:t>1, 2, 3.</a:t>
            </a:r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018308" y="5671929"/>
            <a:ext cx="1143000" cy="304800"/>
          </a:xfrm>
        </p:spPr>
        <p:txBody>
          <a:bodyPr/>
          <a:lstStyle/>
          <a:p>
            <a:pPr marL="0" indent="0"/>
            <a:r>
              <a:rPr lang="en-IN" sz="1200" b="1" dirty="0"/>
              <a:t>Figure 10.2.1</a:t>
            </a:r>
            <a:endParaRPr lang="en-US" altLang="en-US" sz="1200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2814637" y="5244754"/>
            <a:ext cx="3609976" cy="381000"/>
          </a:xfrm>
        </p:spPr>
        <p:txBody>
          <a:bodyPr/>
          <a:lstStyle/>
          <a:p>
            <a:pPr marL="0" indent="0"/>
            <a:r>
              <a:rPr lang="en-IN" sz="1400" dirty="0"/>
              <a:t>A Directed Graph and Its Adjacency Matrix</a:t>
            </a:r>
            <a:endParaRPr lang="en-US" altLang="en-US" sz="1400" dirty="0"/>
          </a:p>
        </p:txBody>
      </p:sp>
      <p:pic>
        <p:nvPicPr>
          <p:cNvPr id="4" name="Picture 3" descr="An image of Directed Graph G consists of 3 vertices as v_1, v_2, and v_3. It also consists of 6 edges as e_1, e_2, e_3, e_4, e_5 and e_6. Starting from the vertex v_1, the edge e_1 is connected to the vertex v_1 itself to form a loop. 4 edges start from vertex v_2; edge e_2 is directed towards the v_1, edge e_3 is connected to the vertex v_2 itself to form a loop, and two parallel edges e_4 and e_5 start from v_2 and go to v_3. Edge e_6 starts from the vertex v_3 and is directed towards v_1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74504"/>
            <a:ext cx="1762125" cy="1971675"/>
          </a:xfrm>
          <a:prstGeom prst="rect">
            <a:avLst/>
          </a:prstGeom>
        </p:spPr>
      </p:pic>
      <p:pic>
        <p:nvPicPr>
          <p:cNvPr id="5" name="Picture 4" descr="Part (b) shows the Adjacency Matrix of G. The matrix A has row and column headings as follows:, v_1, v_2, v_3. The row wise entries of the matrix A are as follows, &#10;Row 1, 1 0 0,&#10;Row 2, 1 1 2,&#10;Row 3, 1 0 0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59206"/>
            <a:ext cx="2095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Matrices and Directed Graphs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2362200"/>
          </a:xfrm>
        </p:spPr>
        <p:txBody>
          <a:bodyPr/>
          <a:lstStyle/>
          <a:p>
            <a:pPr marL="0" indent="0"/>
            <a:r>
              <a:rPr lang="en-IN" dirty="0"/>
              <a:t>Thus </a:t>
            </a:r>
            <a:r>
              <a:rPr lang="en-IN" i="1" dirty="0"/>
              <a:t>a</a:t>
            </a:r>
            <a:r>
              <a:rPr lang="en-IN" baseline="-25000" dirty="0"/>
              <a:t>11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/>
              <a:t>1 because there is one arrow from 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 to 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; </a:t>
            </a:r>
            <a:r>
              <a:rPr lang="en-IN" i="1" dirty="0"/>
              <a:t>a</a:t>
            </a:r>
            <a:r>
              <a:rPr lang="en-IN" baseline="-25000" dirty="0"/>
              <a:t>12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/>
              <a:t>0 </a:t>
            </a:r>
            <a:r>
              <a:rPr lang="en-IN" dirty="0" smtClean="0"/>
              <a:t>because there </a:t>
            </a:r>
            <a:r>
              <a:rPr lang="en-IN" dirty="0"/>
              <a:t>is no arrow from 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 to </a:t>
            </a:r>
            <a:r>
              <a:rPr lang="en-IN" i="1" dirty="0"/>
              <a:t>v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baseline="-25000" dirty="0"/>
              <a:t>23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/>
              <a:t>2 because there are two arrows from </a:t>
            </a:r>
            <a:r>
              <a:rPr lang="en-IN" i="1" dirty="0"/>
              <a:t>v</a:t>
            </a:r>
            <a:r>
              <a:rPr lang="en-IN" baseline="-25000" dirty="0"/>
              <a:t>2</a:t>
            </a:r>
            <a:r>
              <a:rPr lang="en-IN" dirty="0"/>
              <a:t> to </a:t>
            </a:r>
            <a:r>
              <a:rPr lang="en-IN" i="1" dirty="0"/>
              <a:t>v</a:t>
            </a:r>
            <a:r>
              <a:rPr lang="en-IN" baseline="-25000" dirty="0"/>
              <a:t>3</a:t>
            </a:r>
            <a:r>
              <a:rPr lang="en-IN" dirty="0"/>
              <a:t>, and </a:t>
            </a:r>
            <a:r>
              <a:rPr lang="en-IN" dirty="0" smtClean="0"/>
              <a:t>so forth</a:t>
            </a:r>
            <a:r>
              <a:rPr lang="en-IN" dirty="0"/>
              <a:t>. </a:t>
            </a:r>
            <a:r>
              <a:rPr lang="en-IN" b="1" dirty="0" smtClean="0"/>
              <a:t>A </a:t>
            </a:r>
            <a:r>
              <a:rPr lang="en-IN" dirty="0"/>
              <a:t>is called the </a:t>
            </a:r>
            <a:r>
              <a:rPr lang="en-IN" i="1" dirty="0"/>
              <a:t>adjacency matrix </a:t>
            </a:r>
            <a:r>
              <a:rPr lang="en-IN" dirty="0"/>
              <a:t>of the directed graph. For convenient reference, </a:t>
            </a:r>
            <a:r>
              <a:rPr lang="en-IN" dirty="0" smtClean="0"/>
              <a:t>the rows </a:t>
            </a:r>
            <a:r>
              <a:rPr lang="en-IN" dirty="0"/>
              <a:t>and columns of </a:t>
            </a:r>
            <a:r>
              <a:rPr lang="en-IN" b="1" dirty="0"/>
              <a:t>A </a:t>
            </a:r>
            <a:r>
              <a:rPr lang="en-IN" dirty="0"/>
              <a:t>are often labeled with the vertices of the graph </a:t>
            </a:r>
            <a:r>
              <a:rPr lang="en-IN" i="1" dirty="0"/>
              <a:t>G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10" name="Picture 9" descr="A text box has the heading “Definition.” The text reads “Let G be a directed graph with ordered vertices v_1, v_2, v_3, ... , v_n. The adjacency matrix of G is the n by n matrix  A = (a_i j) over the set of nonnegative integers such that a_i j = the number of arrows from v_i to v_j, for all i, j = 1, 2, ... , n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3889513"/>
            <a:ext cx="7038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700" dirty="0"/>
              <a:t>Example </a:t>
            </a:r>
            <a:r>
              <a:rPr lang="en-IN" altLang="en-US" sz="2700" dirty="0" smtClean="0"/>
              <a:t>10.2.2 </a:t>
            </a:r>
            <a:r>
              <a:rPr lang="en-US" altLang="en-US" sz="2700" dirty="0"/>
              <a:t>– </a:t>
            </a:r>
            <a:r>
              <a:rPr lang="en-IN" sz="2700" i="1" dirty="0"/>
              <a:t>The Adjacency Matrix of a Graph</a:t>
            </a:r>
            <a:endParaRPr lang="en-IN" altLang="en-US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1752600"/>
          </a:xfrm>
        </p:spPr>
        <p:txBody>
          <a:bodyPr/>
          <a:lstStyle/>
          <a:p>
            <a:pPr marL="0" indent="0"/>
            <a:r>
              <a:rPr lang="en-IN" dirty="0"/>
              <a:t>The two directed graphs shown below differ only in the ordering of their vertices.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Find their </a:t>
            </a:r>
            <a:r>
              <a:rPr lang="en-IN" dirty="0"/>
              <a:t>adjacency matrices.</a:t>
            </a:r>
            <a:endParaRPr lang="en-US" altLang="en-US" dirty="0"/>
          </a:p>
        </p:txBody>
      </p:sp>
      <p:pic>
        <p:nvPicPr>
          <p:cNvPr id="5" name="Picture 4" descr="The graph in part a consists of 3 vertices as v_1, v_2 and v_3.  It also consists of 5 edges as, e_1, e_2, e_3, e_4, and e_5. Edge e_5 is connected to the vertex v_2 itself to form a loop. Edge e_3 is starting from vertex v_2 and going to vertex v_3. Three edges e_1, e_2 and e_4 start from vertex v_3; edges e_1 and e_2 are parallel edges directed towards v_1, and the edge e_4 is directed towards v_2.&#10;The graph in part b consists of 3 vertices as v_1, v_2, and v_3.  It also consists of 5 edges as e_1, e_2, e_3, e_4, and e_5. Two edges e_3 and e_5 start from the vertex v_1; the edge e_5 is connected to the vertex v_1 itself to form a loop. The edge e_3 is directed towards v_2. Three edges e_1, e_2 and e_4 start from the vertex v_2, and parallel edges e_1 and e_2 are directed towards the vertex v_3. The edge e_4 is directed towards v_1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29000"/>
            <a:ext cx="621376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838200"/>
          </a:xfrm>
        </p:spPr>
        <p:txBody>
          <a:bodyPr/>
          <a:lstStyle/>
          <a:p>
            <a:pPr marL="0" indent="0"/>
            <a:r>
              <a:rPr lang="en-IN" dirty="0"/>
              <a:t>Since both graphs have three vertices, both adjacency matrices </a:t>
            </a:r>
            <a:r>
              <a:rPr lang="en-IN" dirty="0" smtClean="0"/>
              <a:t>are</a:t>
            </a:r>
            <a:endParaRPr lang="en-US" altLang="en-US" dirty="0"/>
          </a:p>
        </p:txBody>
      </p:sp>
      <p:pic>
        <p:nvPicPr>
          <p:cNvPr id="4098" name="Picture 2" descr="3 by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73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534400" cy="33528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matrices.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For </a:t>
            </a:r>
            <a:r>
              <a:rPr lang="en-IN" dirty="0"/>
              <a:t>(a), all entries in the first row are 0 since there are no arrows from 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 to any </a:t>
            </a:r>
            <a:r>
              <a:rPr lang="en-IN" dirty="0" smtClean="0"/>
              <a:t>other vertex</a:t>
            </a:r>
            <a:r>
              <a:rPr lang="en-IN" dirty="0"/>
              <a:t>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For </a:t>
            </a:r>
            <a:r>
              <a:rPr lang="en-IN" dirty="0"/>
              <a:t>(b), the first two entries in the first row are 1 and the third entry is 0 since </a:t>
            </a:r>
            <a:r>
              <a:rPr lang="en-IN" dirty="0" smtClean="0"/>
              <a:t>from </a:t>
            </a:r>
            <a:r>
              <a:rPr lang="en-IN" i="1" dirty="0" smtClean="0"/>
              <a:t>v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there are single arrows to 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 and to </a:t>
            </a:r>
            <a:r>
              <a:rPr lang="en-IN" i="1" dirty="0"/>
              <a:t>v</a:t>
            </a:r>
            <a:r>
              <a:rPr lang="en-IN" baseline="-25000" dirty="0"/>
              <a:t>2</a:t>
            </a:r>
            <a:r>
              <a:rPr lang="en-IN" dirty="0"/>
              <a:t> and no arrows to </a:t>
            </a:r>
            <a:r>
              <a:rPr lang="en-IN" i="1" dirty="0"/>
              <a:t>v</a:t>
            </a:r>
            <a:r>
              <a:rPr lang="en-IN" baseline="-25000" dirty="0"/>
              <a:t>3</a:t>
            </a:r>
            <a:r>
              <a:rPr lang="en-IN" dirty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25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i="1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990600"/>
          </a:xfrm>
        </p:spPr>
        <p:txBody>
          <a:bodyPr/>
          <a:lstStyle/>
          <a:p>
            <a:pPr marL="0" indent="0"/>
            <a:r>
              <a:rPr lang="en-IN" dirty="0"/>
              <a:t>Continuing the analysis in </a:t>
            </a:r>
            <a:r>
              <a:rPr lang="en-IN" dirty="0" smtClean="0"/>
              <a:t>this way</a:t>
            </a:r>
            <a:r>
              <a:rPr lang="en-IN" dirty="0"/>
              <a:t>, you obtain the following two adjacency matrices:</a:t>
            </a:r>
            <a:endParaRPr lang="en-US" altLang="en-US" dirty="0"/>
          </a:p>
        </p:txBody>
      </p:sp>
      <p:pic>
        <p:nvPicPr>
          <p:cNvPr id="4" name="Picture 3" descr="Part (a) shows the Matrix A. Matrix A has row and column headings  v_1, v_2, and v_3. The row wise entries of the matrix A are as follows, &#10;Row 1, 0 0 0,&#10;Row 2, 0 1 1,&#10;Row 3, 2 1 0.&#10;&#10;Part (b) shows the Matrix A. Matrix A has row and column headings  v_1, v_2, and v_3. The row wise entries of the matrix A are as follows, &#10;Row 1, 1 1 0,&#10;Row 2, 1 0 2,&#10;Row 3, 0 0 0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95600"/>
            <a:ext cx="5324475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/>
              <a:t>Example </a:t>
            </a:r>
            <a:r>
              <a:rPr lang="en-IN" altLang="en-US" sz="2400" dirty="0" smtClean="0"/>
              <a:t>10.2.3 </a:t>
            </a:r>
            <a:r>
              <a:rPr lang="en-US" altLang="en-US" sz="2400" dirty="0"/>
              <a:t>– </a:t>
            </a:r>
            <a:r>
              <a:rPr lang="en-IN" sz="2400" i="1" dirty="0"/>
              <a:t>Obtaining a Directed Graph from a Matrix</a:t>
            </a:r>
            <a:endParaRPr lang="en-IN" alt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" cy="457200"/>
          </a:xfrm>
        </p:spPr>
        <p:txBody>
          <a:bodyPr/>
          <a:lstStyle/>
          <a:p>
            <a:pPr marL="0" indent="0"/>
            <a:r>
              <a:rPr lang="en-IN" dirty="0"/>
              <a:t>Let</a:t>
            </a:r>
            <a:endParaRPr lang="en-US" altLang="en-US" dirty="0"/>
          </a:p>
        </p:txBody>
      </p:sp>
      <p:pic>
        <p:nvPicPr>
          <p:cNvPr id="4" name="Picture 3" descr="The row wise entries of the matrix A are as follows, &#10;Row 1, 0 1 1 0,&#10;Row 2, 1 1 0 2,&#10;Row 3, 0 0 1 1,&#10;Row 4, 2 1 0 0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4999"/>
            <a:ext cx="2133600" cy="121604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3888" y="3733800"/>
            <a:ext cx="8613912" cy="457200"/>
          </a:xfrm>
        </p:spPr>
        <p:txBody>
          <a:bodyPr/>
          <a:lstStyle/>
          <a:p>
            <a:pPr marL="0" indent="0"/>
            <a:r>
              <a:rPr lang="en-IN" dirty="0"/>
              <a:t>Draw a directed graph that has </a:t>
            </a:r>
            <a:r>
              <a:rPr lang="en-IN" b="1" dirty="0"/>
              <a:t>A </a:t>
            </a:r>
            <a:r>
              <a:rPr lang="en-IN" dirty="0"/>
              <a:t>as its adjacency matrix.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88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12954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G </a:t>
            </a:r>
            <a:r>
              <a:rPr lang="en-IN" dirty="0"/>
              <a:t>be the graph corresponding to </a:t>
            </a:r>
            <a:r>
              <a:rPr lang="en-IN" b="1" dirty="0"/>
              <a:t>A</a:t>
            </a:r>
            <a:r>
              <a:rPr lang="en-IN" dirty="0"/>
              <a:t>, and let 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v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v</a:t>
            </a:r>
            <a:r>
              <a:rPr lang="en-IN" baseline="-25000" dirty="0"/>
              <a:t>3</a:t>
            </a:r>
            <a:r>
              <a:rPr lang="en-IN" dirty="0"/>
              <a:t>, and </a:t>
            </a:r>
            <a:r>
              <a:rPr lang="en-IN" i="1" dirty="0"/>
              <a:t>v</a:t>
            </a:r>
            <a:r>
              <a:rPr lang="en-IN" baseline="-25000" dirty="0"/>
              <a:t>4</a:t>
            </a:r>
            <a:r>
              <a:rPr lang="en-IN" dirty="0"/>
              <a:t> be the vertices </a:t>
            </a:r>
            <a:r>
              <a:rPr lang="en-IN" dirty="0" smtClean="0"/>
              <a:t>of </a:t>
            </a:r>
            <a:r>
              <a:rPr lang="en-IN" i="1" dirty="0" smtClean="0"/>
              <a:t>G</a:t>
            </a:r>
            <a:r>
              <a:rPr lang="en-IN" dirty="0"/>
              <a:t>. Label </a:t>
            </a:r>
            <a:r>
              <a:rPr lang="en-IN" b="1" dirty="0"/>
              <a:t>A </a:t>
            </a:r>
            <a:r>
              <a:rPr lang="en-IN" dirty="0"/>
              <a:t>across the top and down the left side with these vertex names, as shown below.</a:t>
            </a:r>
            <a:endParaRPr lang="en-US" altLang="en-US" dirty="0"/>
          </a:p>
        </p:txBody>
      </p:sp>
      <p:pic>
        <p:nvPicPr>
          <p:cNvPr id="4" name="Picture 3" descr="Matrix A has row and column headings  v_1, v_2, v_3, and v_4. The row wise entries of the matrix A are as follows, &#10;Row 1, 0 1 1 0,&#10;Row 2, 1 1 0 2,&#10;Row 3, 0 0 1 1,&#10;Row 4, 2 1 0 0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2962275"/>
            <a:ext cx="2761298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i="1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2514600"/>
          </a:xfrm>
        </p:spPr>
        <p:txBody>
          <a:bodyPr/>
          <a:lstStyle/>
          <a:p>
            <a:pPr marL="0" indent="0"/>
            <a:r>
              <a:rPr lang="en-IN" dirty="0"/>
              <a:t>Then, for instance, the 2 in the fourth row and the first column means that there are </a:t>
            </a:r>
            <a:r>
              <a:rPr lang="en-IN" dirty="0" smtClean="0"/>
              <a:t>two arrows </a:t>
            </a:r>
            <a:r>
              <a:rPr lang="en-IN" dirty="0"/>
              <a:t>from </a:t>
            </a:r>
            <a:r>
              <a:rPr lang="en-IN" i="1" dirty="0"/>
              <a:t>v</a:t>
            </a:r>
            <a:r>
              <a:rPr lang="en-IN" baseline="-25000" dirty="0"/>
              <a:t>4</a:t>
            </a:r>
            <a:r>
              <a:rPr lang="en-IN" dirty="0"/>
              <a:t> to 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. The 0 in the first row and the fourth column means that there is </a:t>
            </a:r>
            <a:r>
              <a:rPr lang="en-IN" dirty="0" smtClean="0"/>
              <a:t>no arrow </a:t>
            </a:r>
            <a:r>
              <a:rPr lang="en-IN" dirty="0"/>
              <a:t>from </a:t>
            </a:r>
            <a:r>
              <a:rPr lang="en-IN" i="1" dirty="0"/>
              <a:t>v</a:t>
            </a:r>
            <a:r>
              <a:rPr lang="en-IN" baseline="-25000" dirty="0"/>
              <a:t>1</a:t>
            </a:r>
            <a:r>
              <a:rPr lang="en-IN" dirty="0"/>
              <a:t> to </a:t>
            </a:r>
            <a:r>
              <a:rPr lang="en-IN" i="1" dirty="0"/>
              <a:t>v</a:t>
            </a:r>
            <a:r>
              <a:rPr lang="en-IN" baseline="-25000" dirty="0"/>
              <a:t>4</a:t>
            </a:r>
            <a:r>
              <a:rPr lang="en-IN" dirty="0"/>
              <a:t>. A corresponding directed graph is shown </a:t>
            </a:r>
            <a:r>
              <a:rPr lang="en-IN" dirty="0" smtClean="0"/>
              <a:t>here </a:t>
            </a:r>
            <a:r>
              <a:rPr lang="en-IN" dirty="0"/>
              <a:t>(</a:t>
            </a:r>
            <a:r>
              <a:rPr lang="en-IN" dirty="0" smtClean="0"/>
              <a:t>without edge </a:t>
            </a:r>
            <a:r>
              <a:rPr lang="en-IN" dirty="0"/>
              <a:t>labels because the matrix does not determine those).</a:t>
            </a:r>
            <a:endParaRPr lang="en-US" altLang="en-US" dirty="0"/>
          </a:p>
        </p:txBody>
      </p:sp>
      <p:pic>
        <p:nvPicPr>
          <p:cNvPr id="6" name="Picture 5" descr="A graph consist of 4 vertices: v_1, v_2, v_3, and v_4. It also consists of 10 directed edges. Two edges start from the vertex v_1 and are directed towards the vertices v_2 and v_3. Four edges start from the vertex v_2 and are directed towards v_1, v_4 and v_2 itself. Out of 4 edges, 2 are directed towards v_4. Two edges start from the vertex v_3 and are directed towards v_4 and v_3 itself. Two edges start from the vertex v_4 and are directed towards vertices v_1 and v_2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10000"/>
            <a:ext cx="18097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Matrices and Undirected </a:t>
            </a:r>
            <a:r>
              <a:rPr lang="en-IN" dirty="0" smtClean="0"/>
              <a:t>Graphs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8494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10.2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332616"/>
            <a:ext cx="802957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3500" dirty="0"/>
              <a:t>Matrix Representations of </a:t>
            </a:r>
            <a:r>
              <a:rPr lang="en-IN" sz="3500" dirty="0" smtClean="0"/>
              <a:t>Graphs</a:t>
            </a:r>
            <a:endParaRPr lang="en-US" altLang="en-US" sz="35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115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Matrices and Undirected Graphs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2743200"/>
          </a:xfrm>
        </p:spPr>
        <p:txBody>
          <a:bodyPr/>
          <a:lstStyle/>
          <a:p>
            <a:pPr marL="0" indent="0"/>
            <a:r>
              <a:rPr lang="en-IN" dirty="0"/>
              <a:t>Once you know how to associate a matrix with a directed graph, the definition of the </a:t>
            </a:r>
            <a:r>
              <a:rPr lang="en-IN" dirty="0" smtClean="0"/>
              <a:t>matrix corresponding </a:t>
            </a:r>
            <a:r>
              <a:rPr lang="en-IN" dirty="0"/>
              <a:t>to an undirected graph should seem natural to you. As before, you </a:t>
            </a:r>
            <a:r>
              <a:rPr lang="en-IN" dirty="0" smtClean="0"/>
              <a:t>must order </a:t>
            </a:r>
            <a:r>
              <a:rPr lang="en-IN" dirty="0"/>
              <a:t>the vertices of the graph, but in this case you simply set the </a:t>
            </a:r>
            <a:r>
              <a:rPr lang="en-IN" i="1" dirty="0" err="1"/>
              <a:t>i</a:t>
            </a:r>
            <a:r>
              <a:rPr lang="en-IN" i="1" dirty="0"/>
              <a:t> j </a:t>
            </a:r>
            <a:r>
              <a:rPr lang="en-IN" dirty="0" err="1"/>
              <a:t>th</a:t>
            </a:r>
            <a:r>
              <a:rPr lang="en-IN" dirty="0"/>
              <a:t> entry of the </a:t>
            </a:r>
            <a:r>
              <a:rPr lang="en-IN" dirty="0" smtClean="0"/>
              <a:t>adjacency matrix </a:t>
            </a:r>
            <a:r>
              <a:rPr lang="en-IN" dirty="0"/>
              <a:t>equal to the number of edges connecting the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 err="1"/>
              <a:t>th</a:t>
            </a:r>
            <a:r>
              <a:rPr lang="en-IN" dirty="0"/>
              <a:t> and </a:t>
            </a:r>
            <a:r>
              <a:rPr lang="en-IN" i="1" dirty="0"/>
              <a:t>j </a:t>
            </a:r>
            <a:r>
              <a:rPr lang="en-IN" dirty="0" err="1"/>
              <a:t>th</a:t>
            </a:r>
            <a:r>
              <a:rPr lang="en-IN" dirty="0"/>
              <a:t> vertices of the graph.</a:t>
            </a:r>
            <a:endParaRPr lang="en-US" altLang="en-US" dirty="0"/>
          </a:p>
        </p:txBody>
      </p:sp>
      <p:pic>
        <p:nvPicPr>
          <p:cNvPr id="4" name="Picture 3" descr="A text box has the heading “Definition.” The text reads “Let G be an undirected graph with ordered vertices v_1, v_2, ... , v_n. The adjacency matrix of G is the n by n matrix A = (a_i j) over the set of nonnegative integers such that a_i j = the number of edges connecting v_i and v_j for every i and j = 1, 2,  ... , n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4191000"/>
            <a:ext cx="7048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dirty="0"/>
              <a:t>Example </a:t>
            </a:r>
            <a:r>
              <a:rPr lang="en-IN" altLang="en-US" sz="2400" dirty="0" smtClean="0"/>
              <a:t>10.2.4 </a:t>
            </a:r>
            <a:r>
              <a:rPr lang="en-US" altLang="en-US" sz="2400" dirty="0"/>
              <a:t>– </a:t>
            </a:r>
            <a:r>
              <a:rPr lang="en-IN" sz="2400" i="1" dirty="0"/>
              <a:t>Finding the Adjacency Matrix of a </a:t>
            </a:r>
            <a:r>
              <a:rPr lang="en-IN" sz="2400" i="1" dirty="0" smtClean="0"/>
              <a:t>Graph</a:t>
            </a:r>
            <a:endParaRPr lang="en-IN" alt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457200"/>
          </a:xfrm>
        </p:spPr>
        <p:txBody>
          <a:bodyPr/>
          <a:lstStyle/>
          <a:p>
            <a:pPr marL="0" indent="0"/>
            <a:r>
              <a:rPr lang="en-IN" dirty="0"/>
              <a:t>Find the adjacency matrix for the graph </a:t>
            </a:r>
            <a:r>
              <a:rPr lang="en-IN" i="1" dirty="0"/>
              <a:t>G </a:t>
            </a:r>
            <a:r>
              <a:rPr lang="en-IN" dirty="0"/>
              <a:t>shown below.</a:t>
            </a:r>
            <a:endParaRPr lang="en-US" altLang="en-US" dirty="0"/>
          </a:p>
        </p:txBody>
      </p:sp>
      <p:pic>
        <p:nvPicPr>
          <p:cNvPr id="7" name="Picture 6" descr="A graph consists of 4 vertices: v_1, v_2, v_3 and v_4. It also consists of 7 edges: e_1, e_2, e_3, e_4, e_5, and e_6. Starting from vertex v_1, two edges e_2 and e_1 start from vertex v_1, connecting vertex v_2 and v_4, respectively. The edge e_3 is connected to the vertex v_2 itself to form a loop. Two parallel edges e_5 and e_4 connect the vertex v_2 with v_3. The vertices v_2 and v_4 are connected by an edge. The edge e_6 is connected to the vertex v_4 itself to form a loop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286000"/>
            <a:ext cx="1828800" cy="23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i="1" dirty="0"/>
          </a:p>
        </p:txBody>
      </p:sp>
      <p:pic>
        <p:nvPicPr>
          <p:cNvPr id="5" name="Picture 4" descr="Matrix A has row and column headings v_1, v_2, v_3, and v_4. The row wise entries of the matrix A are as follows, &#10;Row 1, 0 1 0 1,&#10;Row 2, 1 1 2 1,&#10;Row 3, 0 2 0 0,&#10;Row 4, 1 1 0 1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937385"/>
            <a:ext cx="2893695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Matrices and Undirected Graphs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205740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IN" dirty="0"/>
              <a:t>The entries of </a:t>
            </a:r>
            <a:r>
              <a:rPr lang="en-IN" b="1" dirty="0"/>
              <a:t>A </a:t>
            </a:r>
            <a:r>
              <a:rPr lang="en-IN" dirty="0"/>
              <a:t>satisfy the condition, </a:t>
            </a:r>
            <a:r>
              <a:rPr lang="en-IN" i="1" dirty="0" smtClean="0"/>
              <a:t>a</a:t>
            </a:r>
            <a:r>
              <a:rPr lang="en-IN" sz="800" i="1" dirty="0" smtClean="0"/>
              <a:t> </a:t>
            </a:r>
            <a:r>
              <a:rPr lang="en-IN" i="1" baseline="-25000" dirty="0" err="1" smtClean="0"/>
              <a:t>ij</a:t>
            </a:r>
            <a:r>
              <a:rPr lang="en-IN" i="1" dirty="0" smtClean="0"/>
              <a:t> </a:t>
            </a:r>
            <a:r>
              <a:rPr lang="en-IN" dirty="0" smtClean="0"/>
              <a:t>= </a:t>
            </a:r>
            <a:r>
              <a:rPr lang="en-IN" i="1" dirty="0" smtClean="0"/>
              <a:t>a</a:t>
            </a:r>
            <a:r>
              <a:rPr lang="en-IN" sz="800" i="1" dirty="0" smtClean="0"/>
              <a:t> </a:t>
            </a:r>
            <a:r>
              <a:rPr lang="en-IN" i="1" baseline="-25000" dirty="0" err="1" smtClean="0"/>
              <a:t>ji</a:t>
            </a:r>
            <a:r>
              <a:rPr lang="en-IN" dirty="0"/>
              <a:t>, for every </a:t>
            </a:r>
            <a:r>
              <a:rPr lang="en-IN" i="1" dirty="0" err="1"/>
              <a:t>i</a:t>
            </a:r>
            <a:r>
              <a:rPr lang="en-IN" dirty="0"/>
              <a:t>, </a:t>
            </a:r>
          </a:p>
          <a:p>
            <a:pPr marL="0" indent="0">
              <a:spcBef>
                <a:spcPts val="0"/>
              </a:spcBef>
            </a:pPr>
            <a:r>
              <a:rPr lang="en-IN" i="1" dirty="0" smtClean="0"/>
              <a:t>j </a:t>
            </a:r>
            <a:r>
              <a:rPr lang="en-IN" dirty="0" smtClean="0"/>
              <a:t>= </a:t>
            </a:r>
            <a:r>
              <a:rPr lang="en-IN" dirty="0"/>
              <a:t>1, 2, . . . , </a:t>
            </a:r>
            <a:r>
              <a:rPr lang="en-IN" i="1" dirty="0"/>
              <a:t>n</a:t>
            </a:r>
            <a:r>
              <a:rPr lang="en-IN" dirty="0"/>
              <a:t>. This </a:t>
            </a:r>
            <a:r>
              <a:rPr lang="en-IN" dirty="0" smtClean="0"/>
              <a:t>implies that </a:t>
            </a:r>
            <a:r>
              <a:rPr lang="en-IN" dirty="0"/>
              <a:t>the appearance of </a:t>
            </a:r>
            <a:r>
              <a:rPr lang="en-IN" b="1" dirty="0"/>
              <a:t>A </a:t>
            </a:r>
            <a:r>
              <a:rPr lang="en-IN" dirty="0"/>
              <a:t>remains the same if the entries of </a:t>
            </a:r>
            <a:r>
              <a:rPr lang="en-IN" b="1" dirty="0"/>
              <a:t>A </a:t>
            </a:r>
            <a:r>
              <a:rPr lang="en-IN" dirty="0"/>
              <a:t>are flipped across its </a:t>
            </a:r>
            <a:r>
              <a:rPr lang="en-IN" dirty="0" smtClean="0"/>
              <a:t>main diagonal</a:t>
            </a:r>
            <a:r>
              <a:rPr lang="en-IN" dirty="0"/>
              <a:t>. A matrix, like </a:t>
            </a:r>
            <a:r>
              <a:rPr lang="en-IN" b="1" dirty="0"/>
              <a:t>A</a:t>
            </a:r>
            <a:r>
              <a:rPr lang="en-IN" dirty="0"/>
              <a:t>, with this property is said to </a:t>
            </a:r>
            <a:r>
              <a:rPr lang="en-IN" dirty="0" smtClean="0"/>
              <a:t>be </a:t>
            </a:r>
            <a:r>
              <a:rPr lang="en-IN" i="1" dirty="0" smtClean="0"/>
              <a:t>symmetric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5" name="Picture 4" descr="A text box has the heading “Definition.” The text reads “An n by n square matrix A = (a_i j) is called symmetric if, and only if, for every i and j = 1, 2, ... , n, a_i j = a_j i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81400"/>
            <a:ext cx="7019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Example </a:t>
            </a:r>
            <a:r>
              <a:rPr lang="en-IN" altLang="en-US" sz="3700" dirty="0" smtClean="0"/>
              <a:t>10.2.5 </a:t>
            </a:r>
            <a:r>
              <a:rPr lang="en-US" altLang="en-US" sz="3700" dirty="0"/>
              <a:t>– </a:t>
            </a:r>
            <a:r>
              <a:rPr lang="en-IN" sz="3700" i="1" dirty="0"/>
              <a:t>Symmetric </a:t>
            </a:r>
            <a:r>
              <a:rPr lang="en-IN" sz="3700" i="1" dirty="0" smtClean="0"/>
              <a:t>Matrices</a:t>
            </a:r>
            <a:endParaRPr lang="en-IN" altLang="en-US" sz="3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457200"/>
          </a:xfrm>
        </p:spPr>
        <p:txBody>
          <a:bodyPr/>
          <a:lstStyle/>
          <a:p>
            <a:pPr marL="0" indent="0"/>
            <a:r>
              <a:rPr lang="en-IN" dirty="0"/>
              <a:t>Which of the following matrices are symmetric?</a:t>
            </a:r>
            <a:endParaRPr lang="en-US" altLang="en-US" dirty="0"/>
          </a:p>
        </p:txBody>
      </p:sp>
      <p:pic>
        <p:nvPicPr>
          <p:cNvPr id="4" name="Picture 3" descr="Row wise entries of the matrix in part (a) are as follows,&#10;Row 1, 1 0,&#10;Row 2, 1 2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1225868" cy="903923"/>
          </a:xfrm>
          <a:prstGeom prst="rect">
            <a:avLst/>
          </a:prstGeom>
        </p:spPr>
      </p:pic>
      <p:pic>
        <p:nvPicPr>
          <p:cNvPr id="5" name="Picture 4" descr="Row wise entries of the matrix in part (b) are as follows,&#10;Row 1, 0 1 2,&#10;Row 2, 1 1 0,&#10;Row 3, 2 0 3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" y="3571460"/>
            <a:ext cx="1807845" cy="1139190"/>
          </a:xfrm>
          <a:prstGeom prst="rect">
            <a:avLst/>
          </a:prstGeom>
        </p:spPr>
      </p:pic>
      <p:pic>
        <p:nvPicPr>
          <p:cNvPr id="6" name="Picture 5" descr="Row wise entries of the matrix in part (c) are as follows,&#10;Row 1, 2 0 0,&#10;Row 2, 0 1 0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08" y="5126355"/>
            <a:ext cx="1622108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2133600"/>
          </a:xfrm>
        </p:spPr>
        <p:txBody>
          <a:bodyPr/>
          <a:lstStyle/>
          <a:p>
            <a:pPr marL="0" indent="0"/>
            <a:r>
              <a:rPr lang="en-IN" dirty="0"/>
              <a:t>Only (b) is symmetric.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(a) the entry in the first row and the second </a:t>
            </a:r>
            <a:r>
              <a:rPr lang="en-IN" dirty="0" smtClean="0"/>
              <a:t>column differs </a:t>
            </a:r>
            <a:r>
              <a:rPr lang="en-IN" dirty="0"/>
              <a:t>from the entry in the second row and the first column; the matrix in (c) is not </a:t>
            </a:r>
            <a:r>
              <a:rPr lang="en-IN" dirty="0" smtClean="0"/>
              <a:t>even square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37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Matrices and Connected </a:t>
            </a:r>
            <a:r>
              <a:rPr lang="en-IN" dirty="0" smtClean="0"/>
              <a:t>Components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5309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3700" dirty="0"/>
              <a:t>Matrices and Connected Components</a:t>
            </a:r>
            <a:endParaRPr lang="en-IN" alt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1066800"/>
          </a:xfrm>
        </p:spPr>
        <p:txBody>
          <a:bodyPr/>
          <a:lstStyle/>
          <a:p>
            <a:pPr marL="0" indent="0"/>
            <a:r>
              <a:rPr lang="en-IN" dirty="0"/>
              <a:t>Consider a graph </a:t>
            </a:r>
            <a:r>
              <a:rPr lang="en-IN" i="1" dirty="0"/>
              <a:t>G</a:t>
            </a:r>
            <a:r>
              <a:rPr lang="en-IN" dirty="0"/>
              <a:t>, as shown below, that consists of several connected components.</a:t>
            </a:r>
            <a:endParaRPr lang="en-US" altLang="en-US" dirty="0"/>
          </a:p>
        </p:txBody>
      </p:sp>
      <p:pic>
        <p:nvPicPr>
          <p:cNvPr id="4" name="Picture 3" descr="Graph G consists of 7 vertices: v_1, v_2, v_3, v_4, v_5, v_6, and v_7. It also consists of 8 edges: e_1, e_2, e_3, e_4, e_5, e_6, e_7, and e_8. Two edges e_1 and e_2 start from the vertex v_1 connecting the vertex v_1 itself and v_3, respectively. Two parallel edges e_3 and e_4 connect the vertices v_2 and v_3 to each other. The vertices v_4 and v_5 are connected by the edge e_5.  The edge e_6 is connected to the vertex v_5 itself to form a loop. Two parallel edges e_7 and e_8 connect the vertex v_6 with the vertex v_7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90800"/>
            <a:ext cx="446649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3700" dirty="0"/>
              <a:t>Matrices and Connected Components</a:t>
            </a:r>
            <a:endParaRPr lang="en-IN" alt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609600"/>
          </a:xfrm>
        </p:spPr>
        <p:txBody>
          <a:bodyPr/>
          <a:lstStyle/>
          <a:p>
            <a:pPr marL="0" indent="0"/>
            <a:r>
              <a:rPr lang="en-IN" dirty="0"/>
              <a:t>The adjacency matrix of </a:t>
            </a:r>
            <a:r>
              <a:rPr lang="en-IN" i="1" dirty="0"/>
              <a:t>G </a:t>
            </a:r>
            <a:r>
              <a:rPr lang="en-IN" dirty="0"/>
              <a:t>is</a:t>
            </a:r>
            <a:endParaRPr lang="en-US" altLang="en-US" dirty="0"/>
          </a:p>
        </p:txBody>
      </p:sp>
      <p:pic>
        <p:nvPicPr>
          <p:cNvPr id="5" name="Picture 4" descr="An image shows matrix A as follows,&#10;Row 1, 1 0 1 0 0 0 0,&#10;Row 2, 0 0 2 0 0 0 0,&#10;Row 3, 1 2 0 0 0 0 0,&#10;Row 4, 0 0 0 0 1 0 0,&#10;Row 5, 0 0 0 1 1 0 0,&#10;Row 6, 0 0 0 0 0 0 2,&#10;Row 7, 0 0 0 0 0 2 0.&#10;The rows and columns are separated into groups of 3, 2, and 2 sequentially, using dotted lines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438400"/>
            <a:ext cx="3429953" cy="18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3700" dirty="0"/>
              <a:t>Matrices and Connected Components</a:t>
            </a:r>
            <a:endParaRPr lang="en-IN" altLang="en-US" sz="3700" dirty="0"/>
          </a:p>
        </p:txBody>
      </p:sp>
      <p:pic>
        <p:nvPicPr>
          <p:cNvPr id="6" name="Picture 5" descr="A text box has the heading “Theorem 10.2.1.” The text reads “Let G be a graph with connected components G_1, G_2, ... , G_k. If there are n_i vertices in each connected component G_i and these vertices are numbered consecutively, then the adjacency matrix of G has the form&#10;Row 1, A_1 O O  ... O O,&#10;Row 2, O A_2 O  ... O O,&#10;Row 3, O O A_3 ... O O,&#10;ellipses&#10;Row 4, O O O  ... O A_k,&#10;where each A_i is the n_i by n_i adjacency matrix of G_i, for every i = 1, 2, ... , k, and the O's represent matrices whose entries are all 0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3" y="1600200"/>
            <a:ext cx="77470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206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Matrix </a:t>
            </a:r>
            <a:r>
              <a:rPr lang="en-IN" dirty="0" smtClean="0"/>
              <a:t>Multiplication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8035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Matrix Multiplication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3200400"/>
          </a:xfrm>
        </p:spPr>
        <p:txBody>
          <a:bodyPr/>
          <a:lstStyle/>
          <a:p>
            <a:pPr marL="0" indent="0"/>
            <a:r>
              <a:rPr lang="en-IN" dirty="0"/>
              <a:t>Matrix multiplication is an enormously useful operation that arises in many contexts, </a:t>
            </a:r>
            <a:r>
              <a:rPr lang="en-IN" dirty="0" smtClean="0"/>
              <a:t>including the </a:t>
            </a:r>
            <a:r>
              <a:rPr lang="en-IN" dirty="0"/>
              <a:t>investigation of walks in graphs.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Although </a:t>
            </a:r>
            <a:r>
              <a:rPr lang="en-IN" dirty="0"/>
              <a:t>matrix multiplication can be </a:t>
            </a:r>
            <a:r>
              <a:rPr lang="en-IN" dirty="0" smtClean="0"/>
              <a:t>defined in </a:t>
            </a:r>
            <a:r>
              <a:rPr lang="en-IN" dirty="0"/>
              <a:t>quite abstract settings, the definition for matrices whose entries are real </a:t>
            </a:r>
            <a:r>
              <a:rPr lang="en-IN" dirty="0" smtClean="0"/>
              <a:t>numbers will </a:t>
            </a:r>
            <a:r>
              <a:rPr lang="en-IN" dirty="0"/>
              <a:t>be sufficient for our applications.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61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Matrix Multiplication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914400"/>
          </a:xfrm>
        </p:spPr>
        <p:txBody>
          <a:bodyPr/>
          <a:lstStyle/>
          <a:p>
            <a:pPr marL="0" indent="0"/>
            <a:r>
              <a:rPr lang="en-IN" dirty="0"/>
              <a:t>The product of two matrices is built up of </a:t>
            </a:r>
            <a:r>
              <a:rPr lang="en-IN" i="1" dirty="0"/>
              <a:t>scalar </a:t>
            </a:r>
            <a:r>
              <a:rPr lang="en-IN" dirty="0" smtClean="0"/>
              <a:t>or </a:t>
            </a:r>
            <a:r>
              <a:rPr lang="en-IN" i="1" dirty="0" smtClean="0"/>
              <a:t>dot </a:t>
            </a:r>
            <a:r>
              <a:rPr lang="en-IN" dirty="0"/>
              <a:t>products of their individual rows and columns.</a:t>
            </a:r>
            <a:endParaRPr lang="en-US" altLang="en-US" dirty="0"/>
          </a:p>
        </p:txBody>
      </p:sp>
      <p:pic>
        <p:nvPicPr>
          <p:cNvPr id="4" name="Picture 3" descr="A text box has the heading “Definition.” The text reads “Suppose that all entries in matrices A and B are real numbers. If the number of element, n, in the i th row of A equals the number of elements in the j th column of B, then the scalar product or dot product of the i th row of A and j th column of B is the real number obtained as follows,&#10;[Row matrix, a_i1 a_i2 ... a_i n] * [column matrix, b_1j, b_2j, ..., b_nj] = a_i1 b_1j +  a_i2 b_2j + ... + a_i n b_n j.”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778238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2800" dirty="0"/>
              <a:t>Example </a:t>
            </a:r>
            <a:r>
              <a:rPr lang="en-IN" altLang="en-US" sz="2800" dirty="0" smtClean="0"/>
              <a:t>10.2.6 </a:t>
            </a:r>
            <a:r>
              <a:rPr lang="en-US" altLang="en-US" sz="2800" dirty="0"/>
              <a:t>– </a:t>
            </a:r>
            <a:r>
              <a:rPr lang="en-IN" sz="2800" i="1" dirty="0"/>
              <a:t>Multiplying a Row and a </a:t>
            </a:r>
            <a:r>
              <a:rPr lang="en-IN" sz="2800" i="1" dirty="0" smtClean="0"/>
              <a:t>Column</a:t>
            </a:r>
            <a:endParaRPr lang="en-IN" altLang="en-US" sz="2800" dirty="0"/>
          </a:p>
        </p:txBody>
      </p:sp>
      <p:pic>
        <p:nvPicPr>
          <p:cNvPr id="5" name="Picture 4" descr="[Row matrix, 3 0 negative 1 2] * [column matrix, negative 1, 2, 3, 0] = 3*(negative1) + 0* 2 + (negative 1) * 3 + 2 *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600"/>
            <a:ext cx="6520815" cy="1560195"/>
          </a:xfrm>
          <a:prstGeom prst="rect">
            <a:avLst/>
          </a:prstGeom>
        </p:spPr>
      </p:pic>
      <p:pic>
        <p:nvPicPr>
          <p:cNvPr id="6" name="Picture 5" descr=" = negative 3 + 0 minus 3 + 0 = negativ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403" y="3731895"/>
            <a:ext cx="2707005" cy="3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Matrix Multiplication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3962400"/>
          </a:xfrm>
        </p:spPr>
        <p:txBody>
          <a:bodyPr/>
          <a:lstStyle/>
          <a:p>
            <a:pPr marL="0" indent="0"/>
            <a:r>
              <a:rPr lang="en-IN" dirty="0"/>
              <a:t>More generally, if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are matrices whose entries are real numbers and if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 smtClean="0"/>
              <a:t>B </a:t>
            </a:r>
            <a:r>
              <a:rPr lang="en-IN" dirty="0" smtClean="0"/>
              <a:t>have </a:t>
            </a:r>
            <a:r>
              <a:rPr lang="en-IN" i="1" dirty="0"/>
              <a:t>compatible sizes </a:t>
            </a:r>
            <a:r>
              <a:rPr lang="en-IN" dirty="0"/>
              <a:t>in the sense that the number of columns of </a:t>
            </a:r>
            <a:r>
              <a:rPr lang="en-IN" b="1" dirty="0"/>
              <a:t>A </a:t>
            </a:r>
            <a:r>
              <a:rPr lang="en-IN" dirty="0"/>
              <a:t>equals the number </a:t>
            </a:r>
            <a:r>
              <a:rPr lang="en-IN" dirty="0" smtClean="0"/>
              <a:t>of rows </a:t>
            </a:r>
            <a:r>
              <a:rPr lang="en-IN" dirty="0"/>
              <a:t>of </a:t>
            </a:r>
            <a:r>
              <a:rPr lang="en-IN" b="1" dirty="0"/>
              <a:t>B</a:t>
            </a:r>
            <a:r>
              <a:rPr lang="en-IN" dirty="0"/>
              <a:t>, then the product </a:t>
            </a:r>
            <a:r>
              <a:rPr lang="en-IN" b="1" dirty="0"/>
              <a:t>AB </a:t>
            </a:r>
            <a:r>
              <a:rPr lang="en-IN" dirty="0"/>
              <a:t>is defined.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It </a:t>
            </a:r>
            <a:r>
              <a:rPr lang="en-IN" dirty="0"/>
              <a:t>is the </a:t>
            </a:r>
            <a:r>
              <a:rPr lang="en-IN" dirty="0" smtClean="0"/>
              <a:t>matrix whose </a:t>
            </a:r>
            <a:r>
              <a:rPr lang="en-IN" i="1" dirty="0"/>
              <a:t>i j </a:t>
            </a:r>
            <a:r>
              <a:rPr lang="en-IN" dirty="0" err="1"/>
              <a:t>th</a:t>
            </a:r>
            <a:r>
              <a:rPr lang="en-IN" dirty="0"/>
              <a:t> entry is the </a:t>
            </a:r>
            <a:r>
              <a:rPr lang="en-IN" dirty="0" smtClean="0"/>
              <a:t>scalar product </a:t>
            </a:r>
            <a:r>
              <a:rPr lang="en-IN" dirty="0"/>
              <a:t>of </a:t>
            </a:r>
            <a:r>
              <a:rPr lang="en-IN" dirty="0" smtClean="0"/>
              <a:t>the    </a:t>
            </a:r>
            <a:r>
              <a:rPr lang="en-IN" i="1" dirty="0" smtClean="0"/>
              <a:t>i </a:t>
            </a:r>
            <a:r>
              <a:rPr lang="en-IN" dirty="0" err="1"/>
              <a:t>th</a:t>
            </a:r>
            <a:r>
              <a:rPr lang="en-IN" dirty="0"/>
              <a:t> row of </a:t>
            </a:r>
            <a:r>
              <a:rPr lang="en-IN" b="1" dirty="0"/>
              <a:t>A </a:t>
            </a:r>
            <a:r>
              <a:rPr lang="en-IN" dirty="0"/>
              <a:t>times the </a:t>
            </a:r>
            <a:r>
              <a:rPr lang="en-IN" i="1" dirty="0"/>
              <a:t>j </a:t>
            </a:r>
            <a:r>
              <a:rPr lang="en-IN" dirty="0" err="1"/>
              <a:t>th</a:t>
            </a:r>
            <a:r>
              <a:rPr lang="en-IN" dirty="0"/>
              <a:t> column of </a:t>
            </a:r>
            <a:r>
              <a:rPr lang="en-IN" b="1" dirty="0"/>
              <a:t>B</a:t>
            </a:r>
            <a:r>
              <a:rPr lang="en-IN" dirty="0"/>
              <a:t>, for all possible values of </a:t>
            </a:r>
            <a:r>
              <a:rPr lang="en-IN" i="1" dirty="0"/>
              <a:t>i </a:t>
            </a:r>
            <a:r>
              <a:rPr lang="en-IN" dirty="0"/>
              <a:t>and </a:t>
            </a:r>
            <a:r>
              <a:rPr lang="en-IN" i="1" dirty="0"/>
              <a:t>j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83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Matrix Multiplication</a:t>
            </a:r>
            <a:endParaRPr lang="en-IN" altLang="en-US" dirty="0"/>
          </a:p>
        </p:txBody>
      </p:sp>
      <p:pic>
        <p:nvPicPr>
          <p:cNvPr id="5" name="Picture 4" descr="A text box has the heading “Definition.” The text reads “Let A = (a_i j) be an m by k matrix and B = (b_i j) a k by n matrix with real entries. The (matrix) product of A times B, denoted A B, is that matrix (c_i j) defined as follows, Multiplication of two matrix is shown as,&#10;&#10;Row 1, a_1 1 a_1 2  ...  a_1k,&#10;Row 2, a_2 1 a_2 2  ...  a_2k,&#10;Ellipses&#10;Row 3, a_i1 a_i2 ...  a_i k,&#10;ellipses&#10;Row 4, a_m1 a_m2  ... a_m k. The i th row entries are highlighted with a box.&#10;Entries in the second matrix are as follows,&#10;Row 1, b_1 1 b_1 2 ... b_1j ... b_1 n,&#10;Row 2, b_2 1 b_2 2 ... b_2j ... b_2 n,&#10;ellipses&#10;Row 3, b_k1 b_k2 ... b_k j ... b_k n. The j th column entries are highlighted with a box. &#10;&#10;= &#10;Row 1, c_1 1 c_1 2 ... c_1j ... c_1n,&#10;Row 2, c_2 1 c_2 2 ... c_2j ... c_2n,&#10;ellipses&#10;Row 3, c_i1  c_i2 ...  c_i j ... c_i n,&#10;ellipses&#10;Row 4, c_m1 c_m2 ... c_mj ... c_m n . The element c_i j is highlighted with a box.&#10;where c_i j = a_i1 b_1j + a_i2 b_2j + ...  + a_i k b_k j = Sum_(r = 1)^k (a_i r b_r j),&#10;for each i = 1, 2, ... , m and j = 1, 2, ... ,n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34" y="1524000"/>
            <a:ext cx="5929111" cy="47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Example </a:t>
            </a:r>
            <a:r>
              <a:rPr lang="en-IN" altLang="en-US" sz="3000" dirty="0" smtClean="0"/>
              <a:t>10.2.7 </a:t>
            </a:r>
            <a:r>
              <a:rPr lang="en-US" altLang="en-US" sz="3000" dirty="0"/>
              <a:t>– </a:t>
            </a:r>
            <a:r>
              <a:rPr lang="en-IN" sz="3000" i="1" dirty="0"/>
              <a:t>Computing a Matrix </a:t>
            </a:r>
            <a:r>
              <a:rPr lang="en-IN" sz="3000" i="1" dirty="0" smtClean="0"/>
              <a:t>Product</a:t>
            </a:r>
            <a:endParaRPr lang="en-IN" altLang="en-US" sz="3000" i="1" dirty="0"/>
          </a:p>
        </p:txBody>
      </p:sp>
      <p:pic>
        <p:nvPicPr>
          <p:cNvPr id="8" name="Picture 7" descr="Let matrix A = Row 1, 2 0 3, row 2, negative 1 1 0 and matrix B = Row 1, 4 3, row 2, 2 2, row 3, negative 2 negative 1. Compute A B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600200"/>
            <a:ext cx="6172200" cy="9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457200"/>
          </a:xfrm>
        </p:spPr>
        <p:txBody>
          <a:bodyPr/>
          <a:lstStyle/>
          <a:p>
            <a:pPr marL="0" indent="0"/>
            <a:r>
              <a:rPr lang="en-IN" b="1" dirty="0"/>
              <a:t>A </a:t>
            </a:r>
            <a:r>
              <a:rPr lang="en-IN" dirty="0"/>
              <a:t>has </a:t>
            </a:r>
            <a:r>
              <a:rPr lang="en-IN" dirty="0" smtClean="0"/>
              <a:t>size</a:t>
            </a:r>
            <a:endParaRPr lang="en-US" altLang="en-US" dirty="0"/>
          </a:p>
        </p:txBody>
      </p:sp>
      <p:pic>
        <p:nvPicPr>
          <p:cNvPr id="5122" name="Picture 2" descr="2 by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12" y="1543050"/>
            <a:ext cx="752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457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</a:t>
            </a:r>
            <a:r>
              <a:rPr lang="en-IN" sz="1200" dirty="0" smtClean="0"/>
              <a:t> </a:t>
            </a:r>
            <a:r>
              <a:rPr lang="en-IN" dirty="0" smtClean="0"/>
              <a:t>and </a:t>
            </a:r>
            <a:r>
              <a:rPr lang="en-IN" b="1" dirty="0"/>
              <a:t>B </a:t>
            </a:r>
            <a:r>
              <a:rPr lang="en-IN" dirty="0"/>
              <a:t>has </a:t>
            </a:r>
            <a:r>
              <a:rPr lang="en-IN" dirty="0" smtClean="0"/>
              <a:t>size</a:t>
            </a:r>
            <a:endParaRPr lang="en-US" altLang="en-US" dirty="0"/>
          </a:p>
        </p:txBody>
      </p:sp>
      <p:pic>
        <p:nvPicPr>
          <p:cNvPr id="5123" name="Picture 3" descr="3 by 2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560110"/>
            <a:ext cx="809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1219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so </a:t>
            </a:r>
            <a:r>
              <a:rPr lang="en-IN" dirty="0"/>
              <a:t>the number of columns of </a:t>
            </a:r>
            <a:r>
              <a:rPr lang="en-IN" b="1" dirty="0"/>
              <a:t>A </a:t>
            </a:r>
            <a:r>
              <a:rPr lang="en-IN" dirty="0" smtClean="0"/>
              <a:t>equals the </a:t>
            </a:r>
            <a:r>
              <a:rPr lang="en-IN" dirty="0"/>
              <a:t>number of rows of </a:t>
            </a:r>
            <a:r>
              <a:rPr lang="en-IN" b="1" dirty="0"/>
              <a:t>B </a:t>
            </a:r>
            <a:r>
              <a:rPr lang="en-IN" dirty="0"/>
              <a:t>and the matrix product of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can be computed. Then</a:t>
            </a:r>
            <a:endParaRPr lang="en-US" altLang="en-US" dirty="0"/>
          </a:p>
        </p:txBody>
      </p:sp>
      <p:pic>
        <p:nvPicPr>
          <p:cNvPr id="4" name="Picture 3" descr="Multiplication of two matrices is shown. Row wise entries in the matrix are as follows:&#10;Row 1, 2 0 3,&#10;Row 2, negative 1 1 0.&#10;Entries of the Second matrix&#10;Row 1, 4 3,&#10;Row 2, 2 2,&#10;Row 3, negative 2 negative 1&#10; = Row 1, c_1 1 c_1 2,&#10;    Row 2, c_2 1 c_2 2,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830" y="2895600"/>
            <a:ext cx="4357688" cy="97631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70452" y="3985592"/>
            <a:ext cx="1205948" cy="457200"/>
          </a:xfrm>
        </p:spPr>
        <p:txBody>
          <a:bodyPr/>
          <a:lstStyle/>
          <a:p>
            <a:pPr marL="0" indent="0"/>
            <a:r>
              <a:rPr lang="en-IN" dirty="0"/>
              <a:t>where</a:t>
            </a:r>
            <a:endParaRPr lang="en-US" altLang="en-US" dirty="0"/>
          </a:p>
        </p:txBody>
      </p:sp>
      <p:pic>
        <p:nvPicPr>
          <p:cNvPr id="6" name="Picture 5" descr="c_1 1 = 2*4 + 0*2+ 3*(negative 2) = 2&#10;Multiplication of two matrices is shown on the right. Entries in the matrix are as follows,&#10;Row 1, 2 0 3,&#10;Row 2, negative 1 1 0.&#10;Entries in the second matrix are as follows: &#10;Row 1, 4 3,&#10;Row 2, 2 2,&#10;Row 3, negative 2 negative 1.&#10;The first row of the first matrix and first column of the second matrix are encircled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4514767"/>
            <a:ext cx="7760970" cy="1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i="1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7" name="Picture 6" descr="c_1 2 = 2*3 + 0*2 + 3*(negative 1) = 3&#10;Multiplication of two matrices is shown on the right. Entries in the matrix are as follows,&#10;Row 1, 2 0 3,&#10;Row 2, negative 1 1 0.&#10;Entries in the second matrix are as follows: &#10;Row 1, 4 3,&#10;Row 2, 2 2,&#10;Row 3, negative 2 negative 1.&#10;The first row of the first matrix and second column of the second matrix are encircled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7680960" cy="1160145"/>
          </a:xfrm>
          <a:prstGeom prst="rect">
            <a:avLst/>
          </a:prstGeom>
        </p:spPr>
      </p:pic>
      <p:pic>
        <p:nvPicPr>
          <p:cNvPr id="10" name="Picture 9" descr="c_2 1 = (negative 1)*4 + 1*2 + 0*(negative 2) = negative 2.&#10;Multiplication of two matrices is shown on the right. Entries in the matrix are as follows,&#10;Row 1, 2 0 3,&#10;Row 2, negative 1 1 0.&#10;Entries in the second matrix are as follows: &#10;Row 1, 4 3,&#10;Row 2, 2 2,&#10;Row 3, negative 2 negative 1.&#10;The second row of the first matrix and first column of the second matrix are encircled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27" y="2888806"/>
            <a:ext cx="7667625" cy="1160145"/>
          </a:xfrm>
          <a:prstGeom prst="rect">
            <a:avLst/>
          </a:prstGeom>
        </p:spPr>
      </p:pic>
      <p:pic>
        <p:nvPicPr>
          <p:cNvPr id="11" name="Picture 10" descr="c_2 2 = (negative 1)*3 + 1*2 + 0*(negative 1) = negative 1&#10;Multiplication of two matrices is shown on the right. Entries in the matrix are as follows,&#10;Row 1, 2 0 3,&#10;Row 2, negative 1 1 0.&#10;Entries in the second matrix are as follows: &#10;Row 1, 4 3,&#10;Row 2, 2 2,&#10;Row 3, negative 2 negative 1.&#10;The second row of the first matrix and second column of the second matrix are encircled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66" y="4316730"/>
            <a:ext cx="7734300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1219200" cy="447591"/>
          </a:xfrm>
        </p:spPr>
        <p:txBody>
          <a:bodyPr/>
          <a:lstStyle/>
          <a:p>
            <a:pPr marL="0" indent="0"/>
            <a:r>
              <a:rPr lang="en-IN" dirty="0"/>
              <a:t>Hence</a:t>
            </a:r>
            <a:endParaRPr lang="en-US" altLang="en-US" dirty="0"/>
          </a:p>
        </p:txBody>
      </p:sp>
      <p:pic>
        <p:nvPicPr>
          <p:cNvPr id="9" name="Picture 8" descr="Row wise entries of the matrix A B are as follows,&#10;Row 1, 2 3, &#10;row 2, negative 2 negative 1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057400"/>
            <a:ext cx="2306955" cy="8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990600"/>
          </a:xfrm>
        </p:spPr>
        <p:txBody>
          <a:bodyPr/>
          <a:lstStyle/>
          <a:p>
            <a:pPr marL="0" indent="0"/>
            <a:r>
              <a:rPr lang="en-IN" dirty="0"/>
              <a:t>Matrices are two-dimensional analogues of sequences. They are also called </a:t>
            </a:r>
            <a:r>
              <a:rPr lang="en-IN" dirty="0" smtClean="0"/>
              <a:t>two-dimensional arrays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4" name="Picture 3" descr="A text box has the heading “Definition.” The text reads “An m cross n (read m by n) matrix A over a set S is a rectangular array of elements of S arranged into m rows and n columns,&#10;A = Row 1, a_11 a_12  ... a_1j  ... a_1n,&#10;Row 2, a_21 a_22  ... a_2j  ... a_2n,&#10;ellipses&#10;Row 3, a_i1 a_i2  ... a_i j  ... a_i n, ellipses&#10;Row 4, a_m 1 a_m 2  ... a_m j  ... a_m n.&#10;We write A = (a_i j).”&#10;The third row of the matrix has the label “ith row of A.” The third column of the matrix has the label “j th column of A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27852"/>
            <a:ext cx="7000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Matrix Multiplication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1905000"/>
          </a:xfrm>
        </p:spPr>
        <p:txBody>
          <a:bodyPr/>
          <a:lstStyle/>
          <a:p>
            <a:pPr marL="0" indent="0"/>
            <a:r>
              <a:rPr lang="en-IN" dirty="0"/>
              <a:t>Matrix multiplication is both similar to and different from multiplication of real </a:t>
            </a:r>
            <a:r>
              <a:rPr lang="en-IN" dirty="0" smtClean="0"/>
              <a:t>numbers. One </a:t>
            </a:r>
            <a:r>
              <a:rPr lang="en-IN" dirty="0"/>
              <a:t>difference is that although the product of any two numbers can be formed, </a:t>
            </a:r>
            <a:r>
              <a:rPr lang="en-IN" dirty="0" smtClean="0"/>
              <a:t>only matrices </a:t>
            </a:r>
            <a:r>
              <a:rPr lang="en-IN" dirty="0"/>
              <a:t>with compatible sizes can be multiplied. For example, if </a:t>
            </a:r>
            <a:r>
              <a:rPr lang="en-IN" b="1" dirty="0"/>
              <a:t>A </a:t>
            </a:r>
            <a:r>
              <a:rPr lang="en-IN" dirty="0"/>
              <a:t>is a</a:t>
            </a:r>
            <a:endParaRPr lang="en-US" altLang="en-US" dirty="0"/>
          </a:p>
        </p:txBody>
      </p:sp>
      <p:pic>
        <p:nvPicPr>
          <p:cNvPr id="6146" name="Picture 2" descr="3 by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018075"/>
            <a:ext cx="73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895600"/>
            <a:ext cx="8458200" cy="533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matrix and </a:t>
            </a:r>
            <a:r>
              <a:rPr lang="en-IN" b="1" dirty="0" smtClean="0"/>
              <a:t>B </a:t>
            </a:r>
            <a:r>
              <a:rPr lang="en-IN" dirty="0"/>
              <a:t>is </a:t>
            </a:r>
            <a:r>
              <a:rPr lang="en-IN" dirty="0" smtClean="0"/>
              <a:t>a</a:t>
            </a:r>
            <a:endParaRPr lang="en-US" altLang="en-US" dirty="0"/>
          </a:p>
        </p:txBody>
      </p:sp>
      <p:pic>
        <p:nvPicPr>
          <p:cNvPr id="6147" name="Picture 3" descr="2 by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21487"/>
            <a:ext cx="723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895600"/>
            <a:ext cx="8458200" cy="25146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   matrix</a:t>
            </a:r>
            <a:r>
              <a:rPr lang="en-IN" dirty="0"/>
              <a:t>, then </a:t>
            </a:r>
            <a:r>
              <a:rPr lang="en-IN" b="1" dirty="0"/>
              <a:t>AB </a:t>
            </a:r>
            <a:r>
              <a:rPr lang="en-IN" dirty="0"/>
              <a:t>can be computed because the number of columns of </a:t>
            </a:r>
            <a:r>
              <a:rPr lang="en-IN" b="1" dirty="0"/>
              <a:t>A </a:t>
            </a:r>
            <a:r>
              <a:rPr lang="en-IN" dirty="0" smtClean="0"/>
              <a:t>equals the </a:t>
            </a:r>
            <a:r>
              <a:rPr lang="en-IN" dirty="0"/>
              <a:t>number of rows of </a:t>
            </a:r>
            <a:r>
              <a:rPr lang="en-IN" b="1" dirty="0"/>
              <a:t>B</a:t>
            </a:r>
            <a:r>
              <a:rPr lang="en-IN" dirty="0"/>
              <a:t>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But </a:t>
            </a:r>
            <a:r>
              <a:rPr lang="en-IN" b="1" dirty="0"/>
              <a:t>BA </a:t>
            </a:r>
            <a:r>
              <a:rPr lang="en-IN" dirty="0"/>
              <a:t>does not exist because </a:t>
            </a:r>
            <a:r>
              <a:rPr lang="en-IN" b="1" dirty="0"/>
              <a:t>B </a:t>
            </a:r>
            <a:r>
              <a:rPr lang="en-IN" dirty="0"/>
              <a:t>has 4 columns, </a:t>
            </a:r>
            <a:r>
              <a:rPr lang="en-IN" b="1" dirty="0"/>
              <a:t>A </a:t>
            </a:r>
            <a:r>
              <a:rPr lang="en-IN" dirty="0"/>
              <a:t>has 3 </a:t>
            </a:r>
            <a:r>
              <a:rPr lang="en-IN" dirty="0" smtClean="0"/>
              <a:t>rows, and </a:t>
            </a:r>
            <a:r>
              <a:rPr lang="en-IN" dirty="0"/>
              <a:t>4 ≠ 3.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15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Matrix Multiplication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1295400"/>
          </a:xfrm>
        </p:spPr>
        <p:txBody>
          <a:bodyPr/>
          <a:lstStyle/>
          <a:p>
            <a:pPr marL="0" indent="0"/>
            <a:r>
              <a:rPr lang="en-IN" dirty="0"/>
              <a:t>Another difference is that multiplication of real numbers is commutative (for all </a:t>
            </a:r>
            <a:r>
              <a:rPr lang="en-IN" dirty="0" smtClean="0"/>
              <a:t>real numbers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ab </a:t>
            </a:r>
            <a:r>
              <a:rPr lang="en-IN" dirty="0" smtClean="0"/>
              <a:t>= </a:t>
            </a:r>
            <a:r>
              <a:rPr lang="en-IN" i="1" dirty="0" err="1"/>
              <a:t>ba</a:t>
            </a:r>
            <a:r>
              <a:rPr lang="en-IN" dirty="0"/>
              <a:t>), whereas matrix multiplication is not. For instance,</a:t>
            </a:r>
            <a:endParaRPr lang="en-US" altLang="en-US" dirty="0"/>
          </a:p>
        </p:txBody>
      </p:sp>
      <p:pic>
        <p:nvPicPr>
          <p:cNvPr id="4" name="Picture 3" descr="An image shows the multiplication of two matrices.  Row wise entries in the first matrix are as follows,&#10;Row 1, 1 1,&#10;Row 2, 0 1.&#10;Entries of the second matrix are as follows:&#10;Row 1, 0 1,&#10;Row 2, 0 1.&#10; = Row 1, 0 2,&#10;    Row 2, 0 1.&#10;“but”&#10;&#10;Entries of the first matrix are as follows: &#10;Row 1, 0 1,&#10;Row 2, 0 1,&#10;Entries of the second matrix are as follows:&#10;Row 1, 1 1,&#10;Row 2, 0 1,&#10; = Row 1, 0 1,&#10;    Row 2, 0 1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976938"/>
            <a:ext cx="5791200" cy="6806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962400"/>
            <a:ext cx="8458200" cy="1295400"/>
          </a:xfrm>
        </p:spPr>
        <p:txBody>
          <a:bodyPr/>
          <a:lstStyle/>
          <a:p>
            <a:pPr marL="0" indent="0"/>
            <a:r>
              <a:rPr lang="en-IN" dirty="0"/>
              <a:t>On the other hand, both real number and matrix multiplications are associative</a:t>
            </a:r>
            <a:r>
              <a:rPr lang="en-IN" dirty="0" smtClean="0"/>
              <a:t>: (</a:t>
            </a:r>
            <a:r>
              <a:rPr lang="en-IN" i="1" dirty="0"/>
              <a:t>ab</a:t>
            </a:r>
            <a:r>
              <a:rPr lang="en-IN" dirty="0"/>
              <a:t>)</a:t>
            </a:r>
            <a:r>
              <a:rPr lang="en-IN" i="1" dirty="0"/>
              <a:t>c </a:t>
            </a:r>
            <a:r>
              <a:rPr lang="en-IN" dirty="0" smtClean="0"/>
              <a:t>= </a:t>
            </a:r>
            <a:r>
              <a:rPr lang="en-IN" i="1" dirty="0"/>
              <a:t>a</a:t>
            </a:r>
            <a:r>
              <a:rPr lang="en-IN" dirty="0"/>
              <a:t>(</a:t>
            </a:r>
            <a:r>
              <a:rPr lang="en-IN" i="1" dirty="0" err="1"/>
              <a:t>bc</a:t>
            </a:r>
            <a:r>
              <a:rPr lang="en-IN" dirty="0"/>
              <a:t>), for all elements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for which the products are </a:t>
            </a:r>
            <a:r>
              <a:rPr lang="en-IN" dirty="0" smtClean="0"/>
              <a:t>defined.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85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Matrix Multiplication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3962400"/>
          </a:xfrm>
        </p:spPr>
        <p:txBody>
          <a:bodyPr/>
          <a:lstStyle/>
          <a:p>
            <a:pPr marL="0" indent="0"/>
            <a:r>
              <a:rPr lang="en-IN" dirty="0"/>
              <a:t>As far as multiplicative identities are concerned, there are both similarities and </a:t>
            </a:r>
            <a:r>
              <a:rPr lang="en-IN" dirty="0" smtClean="0"/>
              <a:t>differences between </a:t>
            </a:r>
            <a:r>
              <a:rPr lang="en-IN" dirty="0"/>
              <a:t>real numbers and matrices. You know that the number 1 acts as a </a:t>
            </a:r>
            <a:r>
              <a:rPr lang="en-IN" dirty="0" smtClean="0"/>
              <a:t>multiplicative identity </a:t>
            </a:r>
            <a:r>
              <a:rPr lang="en-IN" dirty="0"/>
              <a:t>for products of real numbers. </a:t>
            </a:r>
            <a:endParaRPr lang="en-IN" dirty="0" smtClean="0"/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It </a:t>
            </a:r>
            <a:r>
              <a:rPr lang="en-IN" dirty="0"/>
              <a:t>turns out that there are certain </a:t>
            </a:r>
            <a:r>
              <a:rPr lang="en-IN" dirty="0" smtClean="0"/>
              <a:t>matrices, called </a:t>
            </a:r>
            <a:r>
              <a:rPr lang="en-IN" i="1" dirty="0"/>
              <a:t>identity matrices</a:t>
            </a:r>
            <a:r>
              <a:rPr lang="en-IN" dirty="0"/>
              <a:t>, that act as multiplicative identities for certain matrix products.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63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Matrix Multiplication</a:t>
            </a:r>
            <a:endParaRPr lang="en-IN" altLang="en-US" dirty="0"/>
          </a:p>
        </p:txBody>
      </p:sp>
      <p:pic>
        <p:nvPicPr>
          <p:cNvPr id="5" name="Picture 4" descr="A text box has the heading “Definition.” The text reads “For each positive integer n, the n by n identity matrix, denoted I_n = (delta_i j) or just I (if the size of the matrix is obvious from context), is the n by n matrix in which all the entries in the main diagonal are 1's and all other entries are 0's. In other words, &#10;delta_i j = 1, if i = j, = 0 if i not equal to j, for every i, j = 1, 2, ... , n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5" y="1524000"/>
            <a:ext cx="794708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Matrix Multiplication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2057400"/>
          </a:xfrm>
        </p:spPr>
        <p:txBody>
          <a:bodyPr/>
          <a:lstStyle/>
          <a:p>
            <a:pPr marL="0" indent="0"/>
            <a:r>
              <a:rPr lang="en-IN" dirty="0"/>
              <a:t>There are also similarities and differences between real numbers and matrices </a:t>
            </a:r>
            <a:r>
              <a:rPr lang="en-IN" dirty="0" smtClean="0"/>
              <a:t>with respect </a:t>
            </a:r>
            <a:r>
              <a:rPr lang="en-IN" dirty="0"/>
              <a:t>to the computation </a:t>
            </a:r>
            <a:r>
              <a:rPr lang="en-IN" dirty="0" smtClean="0"/>
              <a:t>of powers</a:t>
            </a:r>
            <a:r>
              <a:rPr lang="en-IN" dirty="0"/>
              <a:t>. Any number can be raised to a nonnegative </a:t>
            </a:r>
            <a:r>
              <a:rPr lang="en-IN" dirty="0" smtClean="0"/>
              <a:t>integer power</a:t>
            </a:r>
            <a:r>
              <a:rPr lang="en-IN" dirty="0"/>
              <a:t>, but a matrix can be multiplied by itself only if it </a:t>
            </a:r>
            <a:r>
              <a:rPr lang="en-IN" dirty="0" smtClean="0"/>
              <a:t>has the </a:t>
            </a:r>
            <a:r>
              <a:rPr lang="en-IN" dirty="0"/>
              <a:t>same number of rows </a:t>
            </a:r>
            <a:r>
              <a:rPr lang="en-IN" dirty="0" smtClean="0"/>
              <a:t>as columns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4" name="Picture 3" descr="A text box has the heading “Definition.” The text reads “For any n by n matrix A, the powers of A are defined as follows:&#10;A^0 = I where I is the n by n identity matrix&#10;A^n = A A^(n minus 1) for every integer n is greater than equals 1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94652"/>
            <a:ext cx="7705050" cy="15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700" dirty="0"/>
              <a:t>Example </a:t>
            </a:r>
            <a:r>
              <a:rPr lang="en-IN" altLang="en-US" sz="3700" dirty="0" smtClean="0"/>
              <a:t>10.2.10 </a:t>
            </a:r>
            <a:r>
              <a:rPr lang="en-US" altLang="en-US" sz="3700" dirty="0"/>
              <a:t>– </a:t>
            </a:r>
            <a:r>
              <a:rPr lang="en-IN" sz="3700" i="1" dirty="0"/>
              <a:t>Powers of a </a:t>
            </a:r>
            <a:r>
              <a:rPr lang="en-IN" sz="3700" i="1" dirty="0" smtClean="0"/>
              <a:t>Matrix</a:t>
            </a:r>
            <a:endParaRPr lang="en-IN" altLang="en-US" sz="3700" i="1" dirty="0"/>
          </a:p>
        </p:txBody>
      </p:sp>
      <p:pic>
        <p:nvPicPr>
          <p:cNvPr id="8" name="Picture 7" descr="Let row wise entries of matrix A Row 1, 1 2, Row 2, 2 0. Compute A^0, A^1, A^2, and A^3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5193030" cy="6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Example </a:t>
            </a:r>
            <a:r>
              <a:rPr lang="en-IN" altLang="en-US" dirty="0" smtClean="0"/>
              <a:t>10.2.10 </a:t>
            </a:r>
            <a:r>
              <a:rPr lang="en-US" altLang="en-US" dirty="0"/>
              <a:t>– </a:t>
            </a:r>
            <a:r>
              <a:rPr lang="en-IN" i="1" dirty="0" smtClean="0"/>
              <a:t>Solution</a:t>
            </a:r>
            <a:endParaRPr lang="en-IN" altLang="en-US" dirty="0"/>
          </a:p>
        </p:txBody>
      </p:sp>
      <p:pic>
        <p:nvPicPr>
          <p:cNvPr id="3" name="Picture 2" descr="A^0 = the 2 by 2 identity matrix = row 1, 1 0, row 2, 0 1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45" y="1752600"/>
            <a:ext cx="4707255" cy="800100"/>
          </a:xfrm>
          <a:prstGeom prst="rect">
            <a:avLst/>
          </a:prstGeom>
        </p:spPr>
      </p:pic>
      <p:pic>
        <p:nvPicPr>
          <p:cNvPr id="4" name="Picture 3" descr="A^0 = the 2 by 2 identity matrix = row 1, 1 0, row 2, 0 1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819400"/>
            <a:ext cx="2453640" cy="413385"/>
          </a:xfrm>
          <a:prstGeom prst="rect">
            <a:avLst/>
          </a:prstGeom>
        </p:spPr>
      </p:pic>
      <p:pic>
        <p:nvPicPr>
          <p:cNvPr id="7" name="Picture 6" descr="A^2 = A A^1 = A A = Multiplication of two matrices is shown. Row wise entries in the first matrix are as follows,&#10;Row 1, 1 2,&#10;Row 2, 2 0,&#10;Entries of the Second matrix are as follows:&#10;Row 1, 1 2,&#10;Row 2, 2 0,&#10; = Row 1, 5 2,&#10;    Row 2, 2 4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496" y="3657600"/>
            <a:ext cx="5307330" cy="906780"/>
          </a:xfrm>
          <a:prstGeom prst="rect">
            <a:avLst/>
          </a:prstGeom>
        </p:spPr>
      </p:pic>
      <p:pic>
        <p:nvPicPr>
          <p:cNvPr id="8" name="Picture 7" descr="A^3 = A A^2 = Multiplication of two matrices is shown. Row wise entries in the first matrix are as follows,&#10;Row 1, 1 2,&#10;Row 2, 2 0,&#10;Entries of the second matrix are as follows:&#10;Row 1, 5 2,&#10;Row 2, 2 4,&#10; = Row 1, 9 10,&#10;    Row 2, 10 4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968323"/>
            <a:ext cx="4840605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Counting Walks of Length </a:t>
            </a:r>
            <a:r>
              <a:rPr lang="en-IN" i="1" dirty="0" smtClean="0"/>
              <a:t>N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0900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Counting Walks of Length </a:t>
            </a:r>
            <a:r>
              <a:rPr lang="en-IN" i="1" dirty="0"/>
              <a:t>N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2438400"/>
          </a:xfrm>
        </p:spPr>
        <p:txBody>
          <a:bodyPr/>
          <a:lstStyle/>
          <a:p>
            <a:pPr marL="0" indent="0"/>
            <a:r>
              <a:rPr lang="en-IN" dirty="0"/>
              <a:t>A walk in a graph consists of an alternating sequence of vertices and edges. If </a:t>
            </a:r>
            <a:r>
              <a:rPr lang="en-IN" dirty="0" smtClean="0"/>
              <a:t>repeated edges </a:t>
            </a:r>
            <a:r>
              <a:rPr lang="en-IN" dirty="0"/>
              <a:t>are counted each </a:t>
            </a:r>
            <a:r>
              <a:rPr lang="en-IN" dirty="0" smtClean="0"/>
              <a:t>time they </a:t>
            </a:r>
            <a:r>
              <a:rPr lang="en-IN" dirty="0"/>
              <a:t>occur, then the number of edges in the sequence is </a:t>
            </a:r>
            <a:r>
              <a:rPr lang="en-IN" dirty="0" smtClean="0"/>
              <a:t>called </a:t>
            </a:r>
            <a:r>
              <a:rPr lang="en-IN" dirty="0"/>
              <a:t>the </a:t>
            </a:r>
            <a:r>
              <a:rPr lang="en-IN" b="1" dirty="0"/>
              <a:t>length </a:t>
            </a:r>
            <a:r>
              <a:rPr lang="en-IN" dirty="0"/>
              <a:t>of the walk. </a:t>
            </a:r>
            <a:r>
              <a:rPr lang="en-IN" dirty="0" smtClean="0"/>
              <a:t>For </a:t>
            </a:r>
            <a:r>
              <a:rPr lang="en-IN" dirty="0"/>
              <a:t>instance, the walk </a:t>
            </a:r>
            <a:r>
              <a:rPr lang="en-IN" i="1" dirty="0"/>
              <a:t>v</a:t>
            </a:r>
            <a:r>
              <a:rPr lang="en-IN" baseline="-25000" dirty="0"/>
              <a:t>2</a:t>
            </a:r>
            <a:r>
              <a:rPr lang="en-IN" i="1" dirty="0"/>
              <a:t>e</a:t>
            </a:r>
            <a:r>
              <a:rPr lang="en-IN" baseline="-25000" dirty="0"/>
              <a:t>3</a:t>
            </a:r>
            <a:r>
              <a:rPr lang="en-IN" i="1" dirty="0"/>
              <a:t>v</a:t>
            </a:r>
            <a:r>
              <a:rPr lang="en-IN" baseline="-25000" dirty="0"/>
              <a:t>3</a:t>
            </a:r>
            <a:r>
              <a:rPr lang="en-IN" i="1" dirty="0"/>
              <a:t>e</a:t>
            </a:r>
            <a:r>
              <a:rPr lang="en-IN" baseline="-25000" dirty="0"/>
              <a:t>4</a:t>
            </a:r>
            <a:r>
              <a:rPr lang="en-IN" i="1" dirty="0"/>
              <a:t>v</a:t>
            </a:r>
            <a:r>
              <a:rPr lang="en-IN" baseline="-25000" dirty="0"/>
              <a:t>2</a:t>
            </a:r>
            <a:r>
              <a:rPr lang="en-IN" i="1" dirty="0"/>
              <a:t>e</a:t>
            </a:r>
            <a:r>
              <a:rPr lang="en-IN" baseline="-25000" dirty="0"/>
              <a:t>2</a:t>
            </a:r>
            <a:r>
              <a:rPr lang="en-IN" i="1" dirty="0"/>
              <a:t>v</a:t>
            </a:r>
            <a:r>
              <a:rPr lang="en-IN" baseline="-25000" dirty="0"/>
              <a:t>2</a:t>
            </a:r>
            <a:r>
              <a:rPr lang="en-IN" i="1" dirty="0"/>
              <a:t>e</a:t>
            </a:r>
            <a:r>
              <a:rPr lang="en-IN" baseline="-25000" dirty="0"/>
              <a:t>3</a:t>
            </a:r>
            <a:r>
              <a:rPr lang="en-IN" i="1" dirty="0"/>
              <a:t>v</a:t>
            </a:r>
            <a:r>
              <a:rPr lang="en-IN" baseline="-25000" dirty="0"/>
              <a:t>3</a:t>
            </a:r>
            <a:r>
              <a:rPr lang="en-IN" dirty="0"/>
              <a:t> has length 4 (counting </a:t>
            </a:r>
            <a:r>
              <a:rPr lang="en-IN" i="1" dirty="0" smtClean="0"/>
              <a:t>e</a:t>
            </a:r>
            <a:r>
              <a:rPr lang="en-IN" baseline="-25000" dirty="0" smtClean="0"/>
              <a:t>3</a:t>
            </a:r>
            <a:r>
              <a:rPr lang="en-IN" dirty="0" smtClean="0"/>
              <a:t> twice</a:t>
            </a:r>
            <a:r>
              <a:rPr lang="en-IN" dirty="0"/>
              <a:t>). Consider the following graph </a:t>
            </a:r>
            <a:r>
              <a:rPr lang="en-IN" i="1" dirty="0"/>
              <a:t>G</a:t>
            </a:r>
            <a:r>
              <a:rPr lang="en-IN" dirty="0"/>
              <a:t>:</a:t>
            </a:r>
            <a:endParaRPr lang="en-US" altLang="en-US" dirty="0"/>
          </a:p>
        </p:txBody>
      </p:sp>
      <p:pic>
        <p:nvPicPr>
          <p:cNvPr id="5" name="Picture 4" descr="A graph consists of 3 vertices: v_1, v_2, and v_3.  It also consists of 4 edges: e_1, e_2, e_3, and e_4. The vertices v_1 and v_2 are connected by the edge e_1. The edge e_2 starts from v_2 and connects itself to form a loop. Two parallel edges e_3 and e_4 start from the vertex v_2 to connect to v_3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388" y="3834900"/>
            <a:ext cx="2184879" cy="2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Counting Walks of Length </a:t>
            </a:r>
            <a:r>
              <a:rPr lang="en-IN" i="1" dirty="0"/>
              <a:t>N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457200"/>
          </a:xfrm>
        </p:spPr>
        <p:txBody>
          <a:bodyPr/>
          <a:lstStyle/>
          <a:p>
            <a:pPr marL="0" indent="0"/>
            <a:r>
              <a:rPr lang="en-IN" dirty="0"/>
              <a:t>I</a:t>
            </a:r>
            <a:r>
              <a:rPr lang="en-IN" dirty="0" smtClean="0"/>
              <a:t>f </a:t>
            </a:r>
            <a:r>
              <a:rPr lang="en-IN" b="1" dirty="0"/>
              <a:t>A </a:t>
            </a:r>
            <a:r>
              <a:rPr lang="en-IN" dirty="0"/>
              <a:t>is the adjacency matrix of a graph </a:t>
            </a:r>
            <a:r>
              <a:rPr lang="en-IN" i="1" dirty="0"/>
              <a:t>G</a:t>
            </a:r>
            <a:r>
              <a:rPr lang="en-IN" dirty="0"/>
              <a:t>, the </a:t>
            </a:r>
            <a:r>
              <a:rPr lang="en-IN" i="1" dirty="0" err="1"/>
              <a:t>i</a:t>
            </a:r>
            <a:r>
              <a:rPr lang="en-IN" i="1" dirty="0"/>
              <a:t> j </a:t>
            </a:r>
            <a:r>
              <a:rPr lang="en-IN" dirty="0" err="1"/>
              <a:t>th</a:t>
            </a:r>
            <a:r>
              <a:rPr lang="en-IN" dirty="0"/>
              <a:t> entry of</a:t>
            </a:r>
            <a:endParaRPr lang="en-US" altLang="en-US" dirty="0"/>
          </a:p>
        </p:txBody>
      </p:sp>
      <p:pic>
        <p:nvPicPr>
          <p:cNvPr id="4" name="Picture 3" descr="A^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192" y="1487556"/>
            <a:ext cx="317659" cy="33147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42052"/>
            <a:ext cx="8305800" cy="1205948"/>
          </a:xfrm>
        </p:spPr>
        <p:txBody>
          <a:bodyPr/>
          <a:lstStyle/>
          <a:p>
            <a:pPr marL="0" indent="0"/>
            <a:r>
              <a:rPr lang="en-IN" dirty="0"/>
              <a:t>equals </a:t>
            </a:r>
            <a:r>
              <a:rPr lang="en-IN" dirty="0" smtClean="0"/>
              <a:t>the number </a:t>
            </a:r>
            <a:r>
              <a:rPr lang="en-IN" dirty="0"/>
              <a:t>of walks of length 2 connecting the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 err="1"/>
              <a:t>th</a:t>
            </a:r>
            <a:r>
              <a:rPr lang="en-IN" dirty="0"/>
              <a:t> vertex to the </a:t>
            </a:r>
            <a:r>
              <a:rPr lang="en-IN" i="1" dirty="0"/>
              <a:t>j </a:t>
            </a:r>
            <a:r>
              <a:rPr lang="en-IN" dirty="0" err="1"/>
              <a:t>th</a:t>
            </a:r>
            <a:r>
              <a:rPr lang="en-IN" dirty="0"/>
              <a:t> vertex of </a:t>
            </a:r>
            <a:r>
              <a:rPr lang="en-IN" i="1" dirty="0"/>
              <a:t>G</a:t>
            </a:r>
            <a:r>
              <a:rPr lang="en-IN" dirty="0"/>
              <a:t>. Even </a:t>
            </a:r>
            <a:r>
              <a:rPr lang="en-IN" dirty="0" smtClean="0"/>
              <a:t>more generally</a:t>
            </a:r>
            <a:r>
              <a:rPr lang="en-IN" dirty="0"/>
              <a:t>, if </a:t>
            </a:r>
            <a:r>
              <a:rPr lang="en-IN" i="1" dirty="0"/>
              <a:t>n </a:t>
            </a:r>
            <a:r>
              <a:rPr lang="en-IN" dirty="0"/>
              <a:t>is any positive integer, the </a:t>
            </a:r>
            <a:r>
              <a:rPr lang="en-IN" i="1" dirty="0" err="1"/>
              <a:t>i</a:t>
            </a:r>
            <a:r>
              <a:rPr lang="en-IN" i="1" dirty="0"/>
              <a:t> j </a:t>
            </a:r>
            <a:r>
              <a:rPr lang="en-IN" dirty="0" err="1"/>
              <a:t>th</a:t>
            </a:r>
            <a:r>
              <a:rPr lang="en-IN" dirty="0"/>
              <a:t> entry of</a:t>
            </a:r>
            <a:endParaRPr lang="en-US" altLang="en-US" dirty="0"/>
          </a:p>
        </p:txBody>
      </p:sp>
      <p:pic>
        <p:nvPicPr>
          <p:cNvPr id="7" name="Picture 6" descr="A^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104" y="2630556"/>
            <a:ext cx="372904" cy="31765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77548"/>
            <a:ext cx="8305800" cy="1205948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equals </a:t>
            </a:r>
            <a:r>
              <a:rPr lang="en-IN" dirty="0"/>
              <a:t>the number of walks </a:t>
            </a:r>
            <a:r>
              <a:rPr lang="en-IN" dirty="0" smtClean="0"/>
              <a:t>of length </a:t>
            </a:r>
            <a:r>
              <a:rPr lang="en-IN" i="1" dirty="0"/>
              <a:t>n </a:t>
            </a:r>
            <a:r>
              <a:rPr lang="en-IN" dirty="0"/>
              <a:t>connecting the </a:t>
            </a:r>
            <a:r>
              <a:rPr lang="en-IN" i="1" dirty="0" err="1"/>
              <a:t>i</a:t>
            </a:r>
            <a:r>
              <a:rPr lang="en-IN" dirty="0" err="1"/>
              <a:t>th</a:t>
            </a:r>
            <a:r>
              <a:rPr lang="en-IN" dirty="0"/>
              <a:t> and the </a:t>
            </a:r>
            <a:r>
              <a:rPr lang="en-IN" i="1" dirty="0"/>
              <a:t>j </a:t>
            </a:r>
            <a:r>
              <a:rPr lang="en-IN" dirty="0" err="1"/>
              <a:t>th</a:t>
            </a:r>
            <a:r>
              <a:rPr lang="en-IN" dirty="0"/>
              <a:t> vertices of </a:t>
            </a:r>
            <a:r>
              <a:rPr lang="en-IN" i="1" dirty="0"/>
              <a:t>G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9" name="Picture 8" descr="A text box has the heading “Theorem 10.2.2.” The text reads “If G is a graph with vertices v_1, v_2, ... , v_m and A is the adjacency matrix of G, then for each positive integer n and for all integers I, j = 1, 2, ... , m, &#10;the i j th entry of A^n =  the number of walks of length n from v_i to v_j.”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90" y="3796748"/>
            <a:ext cx="70008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2286000"/>
          </a:xfrm>
        </p:spPr>
        <p:txBody>
          <a:bodyPr/>
          <a:lstStyle/>
          <a:p>
            <a:pPr marL="0" indent="0"/>
            <a:r>
              <a:rPr lang="en-IN" dirty="0"/>
              <a:t>The </a:t>
            </a:r>
            <a:r>
              <a:rPr lang="en-IN" b="1" i="1" dirty="0" err="1"/>
              <a:t>i</a:t>
            </a:r>
            <a:r>
              <a:rPr lang="en-IN" b="1" i="1" dirty="0"/>
              <a:t> </a:t>
            </a:r>
            <a:r>
              <a:rPr lang="en-IN" b="1" dirty="0" err="1"/>
              <a:t>th</a:t>
            </a:r>
            <a:r>
              <a:rPr lang="en-IN" b="1" dirty="0"/>
              <a:t> row of A </a:t>
            </a:r>
            <a:r>
              <a:rPr lang="en-IN" dirty="0" smtClean="0"/>
              <a:t>is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altLang="en-US" dirty="0" smtClean="0"/>
              <a:t>			[</a:t>
            </a:r>
            <a:r>
              <a:rPr lang="en-IN" i="1" dirty="0" smtClean="0"/>
              <a:t>a</a:t>
            </a:r>
            <a:r>
              <a:rPr lang="en-IN" sz="400" i="1" dirty="0" smtClean="0"/>
              <a:t> </a:t>
            </a:r>
            <a:r>
              <a:rPr lang="en-IN" i="1" baseline="-25000" dirty="0" err="1" smtClean="0"/>
              <a:t>i</a:t>
            </a:r>
            <a:r>
              <a:rPr lang="en-IN" sz="800" i="1" baseline="-25000" dirty="0" smtClean="0"/>
              <a:t> </a:t>
            </a:r>
            <a:r>
              <a:rPr lang="en-IN" baseline="-25000" dirty="0" smtClean="0"/>
              <a:t>1</a:t>
            </a:r>
            <a:r>
              <a:rPr lang="en-IN" dirty="0" smtClean="0"/>
              <a:t>    </a:t>
            </a:r>
            <a:r>
              <a:rPr lang="en-IN" i="1" dirty="0" smtClean="0"/>
              <a:t>a</a:t>
            </a:r>
            <a:r>
              <a:rPr lang="en-IN" sz="400" i="1" dirty="0" smtClean="0"/>
              <a:t> </a:t>
            </a:r>
            <a:r>
              <a:rPr lang="en-IN" i="1" baseline="-25000" dirty="0" err="1" smtClean="0"/>
              <a:t>i</a:t>
            </a:r>
            <a:r>
              <a:rPr lang="en-IN" sz="800" i="1" baseline="-25000" dirty="0" smtClean="0"/>
              <a:t> </a:t>
            </a:r>
            <a:r>
              <a:rPr lang="en-IN" baseline="-25000" dirty="0" smtClean="0"/>
              <a:t>2</a:t>
            </a:r>
            <a:r>
              <a:rPr lang="en-IN" dirty="0" smtClean="0"/>
              <a:t>  …   </a:t>
            </a:r>
            <a:r>
              <a:rPr lang="en-IN" i="1" dirty="0" smtClean="0"/>
              <a:t>a</a:t>
            </a:r>
            <a:r>
              <a:rPr lang="en-IN" sz="400" i="1" dirty="0" smtClean="0"/>
              <a:t> </a:t>
            </a:r>
            <a:r>
              <a:rPr lang="en-IN" i="1" baseline="-25000" dirty="0" smtClean="0"/>
              <a:t>in</a:t>
            </a:r>
            <a:r>
              <a:rPr lang="en-IN" dirty="0" smtClean="0"/>
              <a:t>]</a:t>
            </a:r>
          </a:p>
          <a:p>
            <a:pPr marL="0" indent="0"/>
            <a:r>
              <a:rPr lang="en-US" dirty="0" smtClean="0"/>
              <a:t> </a:t>
            </a:r>
            <a:endParaRPr lang="en-IN" dirty="0"/>
          </a:p>
          <a:p>
            <a:pPr marL="0" indent="0"/>
            <a:r>
              <a:rPr lang="en-IN" dirty="0" smtClean="0"/>
              <a:t>and </a:t>
            </a:r>
            <a:r>
              <a:rPr lang="en-IN" dirty="0"/>
              <a:t>the </a:t>
            </a:r>
            <a:r>
              <a:rPr lang="en-IN" b="1" i="1" dirty="0"/>
              <a:t>j </a:t>
            </a:r>
            <a:r>
              <a:rPr lang="en-IN" b="1" dirty="0" err="1"/>
              <a:t>th</a:t>
            </a:r>
            <a:r>
              <a:rPr lang="en-IN" b="1" dirty="0"/>
              <a:t> column of A </a:t>
            </a:r>
            <a:r>
              <a:rPr lang="en-IN" dirty="0"/>
              <a:t>is</a:t>
            </a:r>
            <a:endParaRPr lang="en-US" altLang="en-US" dirty="0"/>
          </a:p>
        </p:txBody>
      </p:sp>
      <p:pic>
        <p:nvPicPr>
          <p:cNvPr id="5" name="Picture 4" descr="a_1j, a_2j, ... , a_m j  shown one above another in one column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3886200"/>
            <a:ext cx="619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838200"/>
          </a:xfrm>
        </p:spPr>
        <p:txBody>
          <a:bodyPr/>
          <a:lstStyle/>
          <a:p>
            <a:pPr marL="0" indent="0"/>
            <a:r>
              <a:rPr lang="en-IN" dirty="0"/>
              <a:t>The entry </a:t>
            </a:r>
            <a:r>
              <a:rPr lang="en-IN" i="1" dirty="0" smtClean="0"/>
              <a:t>a</a:t>
            </a:r>
            <a:r>
              <a:rPr lang="en-IN" sz="400" i="1" dirty="0" smtClean="0"/>
              <a:t> </a:t>
            </a:r>
            <a:r>
              <a:rPr lang="en-IN" i="1" baseline="-25000" dirty="0" err="1" smtClean="0"/>
              <a:t>i</a:t>
            </a:r>
            <a:r>
              <a:rPr lang="en-IN" i="1" baseline="-25000" dirty="0" smtClean="0"/>
              <a:t> </a:t>
            </a:r>
            <a:r>
              <a:rPr lang="en-IN" i="1" baseline="-25000" dirty="0"/>
              <a:t>j</a:t>
            </a:r>
            <a:r>
              <a:rPr lang="en-IN" i="1" dirty="0"/>
              <a:t> </a:t>
            </a:r>
            <a:r>
              <a:rPr lang="en-IN" dirty="0"/>
              <a:t>in the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 err="1"/>
              <a:t>th</a:t>
            </a:r>
            <a:r>
              <a:rPr lang="en-IN" dirty="0"/>
              <a:t> row and </a:t>
            </a:r>
            <a:r>
              <a:rPr lang="en-IN" i="1" dirty="0"/>
              <a:t>j </a:t>
            </a:r>
            <a:r>
              <a:rPr lang="en-IN" dirty="0" err="1"/>
              <a:t>th</a:t>
            </a:r>
            <a:r>
              <a:rPr lang="en-IN" dirty="0"/>
              <a:t> column of </a:t>
            </a:r>
            <a:r>
              <a:rPr lang="en-IN" b="1" dirty="0"/>
              <a:t>A </a:t>
            </a:r>
            <a:r>
              <a:rPr lang="en-IN" dirty="0"/>
              <a:t>is called the </a:t>
            </a:r>
            <a:r>
              <a:rPr lang="en-IN" b="1" i="1" dirty="0" err="1"/>
              <a:t>i</a:t>
            </a:r>
            <a:r>
              <a:rPr lang="en-IN" b="1" i="1" dirty="0"/>
              <a:t> j </a:t>
            </a:r>
            <a:r>
              <a:rPr lang="en-IN" b="1" dirty="0" err="1"/>
              <a:t>th</a:t>
            </a:r>
            <a:r>
              <a:rPr lang="en-IN" b="1" dirty="0"/>
              <a:t> entry of A</a:t>
            </a:r>
            <a:r>
              <a:rPr lang="en-IN" dirty="0"/>
              <a:t>. </a:t>
            </a:r>
            <a:r>
              <a:rPr lang="en-IN" dirty="0" smtClean="0"/>
              <a:t>An</a:t>
            </a:r>
            <a:endParaRPr lang="en-US" altLang="en-US" dirty="0"/>
          </a:p>
        </p:txBody>
      </p:sp>
      <p:pic>
        <p:nvPicPr>
          <p:cNvPr id="1026" name="Picture 2" descr="m by 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29384"/>
            <a:ext cx="781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305800" cy="457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</a:t>
            </a:r>
            <a:r>
              <a:rPr lang="en-IN" sz="1000" dirty="0" smtClean="0"/>
              <a:t> </a:t>
            </a:r>
            <a:r>
              <a:rPr lang="en-IN" dirty="0" smtClean="0"/>
              <a:t>matrix </a:t>
            </a:r>
            <a:r>
              <a:rPr lang="en-IN" dirty="0"/>
              <a:t>is said to have </a:t>
            </a:r>
            <a:r>
              <a:rPr lang="en-IN" b="1" dirty="0" smtClean="0"/>
              <a:t>size</a:t>
            </a:r>
            <a:endParaRPr lang="en-US" altLang="en-US" dirty="0"/>
          </a:p>
        </p:txBody>
      </p:sp>
      <p:pic>
        <p:nvPicPr>
          <p:cNvPr id="1027" name="Picture 3" descr="m by 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51846"/>
            <a:ext cx="8953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667000"/>
            <a:ext cx="8305800" cy="2590800"/>
          </a:xfrm>
        </p:spPr>
        <p:txBody>
          <a:bodyPr/>
          <a:lstStyle/>
          <a:p>
            <a:pPr marL="0" indent="0"/>
            <a:r>
              <a:rPr lang="en-IN" dirty="0" smtClean="0"/>
              <a:t>If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are matrices, then </a:t>
            </a:r>
            <a:r>
              <a:rPr lang="en-IN" b="1" dirty="0"/>
              <a:t>A </a:t>
            </a:r>
            <a:r>
              <a:rPr lang="en-IN" dirty="0" smtClean="0"/>
              <a:t>= </a:t>
            </a:r>
            <a:r>
              <a:rPr lang="en-IN" b="1" dirty="0"/>
              <a:t>B </a:t>
            </a:r>
            <a:r>
              <a:rPr lang="en-IN" dirty="0"/>
              <a:t>if, and only </a:t>
            </a:r>
            <a:r>
              <a:rPr lang="en-IN" dirty="0" smtClean="0"/>
              <a:t>if, </a:t>
            </a:r>
            <a:r>
              <a:rPr lang="en-IN" b="1" dirty="0" smtClean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have the same size and the corresponding entries of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are all equal; that </a:t>
            </a:r>
            <a:r>
              <a:rPr lang="en-IN" dirty="0" smtClean="0"/>
              <a:t>is, </a:t>
            </a:r>
          </a:p>
          <a:p>
            <a:pPr marL="0" indent="0"/>
            <a:endParaRPr lang="en-IN" i="1" dirty="0"/>
          </a:p>
          <a:p>
            <a:pPr marL="0" indent="0"/>
            <a:r>
              <a:rPr lang="en-IN" i="1" dirty="0"/>
              <a:t> </a:t>
            </a:r>
            <a:r>
              <a:rPr lang="en-IN" i="1" dirty="0" smtClean="0"/>
              <a:t>      a</a:t>
            </a:r>
            <a:r>
              <a:rPr lang="en-IN" sz="400" i="1" dirty="0" smtClean="0"/>
              <a:t> </a:t>
            </a:r>
            <a:r>
              <a:rPr lang="en-IN" i="1" baseline="-25000" dirty="0" err="1" smtClean="0"/>
              <a:t>ij</a:t>
            </a:r>
            <a:r>
              <a:rPr lang="en-IN" i="1" dirty="0" smtClean="0"/>
              <a:t> </a:t>
            </a:r>
            <a:r>
              <a:rPr lang="en-IN" dirty="0" smtClean="0"/>
              <a:t>= </a:t>
            </a:r>
            <a:r>
              <a:rPr lang="en-IN" i="1" dirty="0" smtClean="0"/>
              <a:t>b</a:t>
            </a:r>
            <a:r>
              <a:rPr lang="en-IN" sz="400" i="1" dirty="0" smtClean="0"/>
              <a:t> </a:t>
            </a:r>
            <a:r>
              <a:rPr lang="en-IN" i="1" baseline="-25000" dirty="0" err="1" smtClean="0"/>
              <a:t>ij</a:t>
            </a:r>
            <a:r>
              <a:rPr lang="en-IN" i="1" dirty="0" smtClean="0"/>
              <a:t>   </a:t>
            </a:r>
            <a:r>
              <a:rPr lang="en-IN" dirty="0" smtClean="0"/>
              <a:t>for </a:t>
            </a:r>
            <a:r>
              <a:rPr lang="en-IN" dirty="0"/>
              <a:t>every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 smtClean="0"/>
              <a:t>= </a:t>
            </a:r>
            <a:r>
              <a:rPr lang="en-IN" dirty="0"/>
              <a:t>1, 2, . . . ,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j </a:t>
            </a:r>
            <a:r>
              <a:rPr lang="en-IN" dirty="0" smtClean="0"/>
              <a:t>= </a:t>
            </a:r>
            <a:r>
              <a:rPr lang="en-IN" dirty="0"/>
              <a:t>1, 2, . . . , </a:t>
            </a:r>
            <a:r>
              <a:rPr lang="en-IN" i="1" dirty="0"/>
              <a:t>n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76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1676400"/>
          </a:xfrm>
        </p:spPr>
        <p:txBody>
          <a:bodyPr/>
          <a:lstStyle/>
          <a:p>
            <a:pPr marL="0" indent="0"/>
            <a:r>
              <a:rPr lang="en-IN" dirty="0"/>
              <a:t>A matrix for which the numbers of rows and columns are equal is called a </a:t>
            </a:r>
            <a:r>
              <a:rPr lang="en-IN" b="1" dirty="0"/>
              <a:t>square </a:t>
            </a:r>
            <a:r>
              <a:rPr lang="en-IN" b="1" dirty="0" smtClean="0"/>
              <a:t>matrix</a:t>
            </a:r>
            <a:r>
              <a:rPr lang="en-IN" dirty="0" smtClean="0"/>
              <a:t>.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If </a:t>
            </a:r>
            <a:r>
              <a:rPr lang="en-IN" b="1" dirty="0"/>
              <a:t>A </a:t>
            </a:r>
            <a:r>
              <a:rPr lang="en-IN" dirty="0"/>
              <a:t>is a square matrix of </a:t>
            </a:r>
            <a:r>
              <a:rPr lang="en-IN" dirty="0" smtClean="0"/>
              <a:t>size</a:t>
            </a:r>
            <a:endParaRPr lang="en-US" altLang="en-US" dirty="0"/>
          </a:p>
        </p:txBody>
      </p:sp>
      <p:pic>
        <p:nvPicPr>
          <p:cNvPr id="2050" name="Picture 2" descr="n by n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819400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706624"/>
            <a:ext cx="8305800" cy="838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then </a:t>
            </a:r>
            <a:r>
              <a:rPr lang="en-IN" dirty="0"/>
              <a:t>the </a:t>
            </a:r>
            <a:r>
              <a:rPr lang="en-IN" b="1" dirty="0"/>
              <a:t>main diagonal of A </a:t>
            </a:r>
            <a:r>
              <a:rPr lang="en-IN" dirty="0"/>
              <a:t>consists of all </a:t>
            </a:r>
            <a:r>
              <a:rPr lang="en-IN" dirty="0" smtClean="0"/>
              <a:t>the entries </a:t>
            </a:r>
            <a:r>
              <a:rPr lang="en-IN" i="1" dirty="0"/>
              <a:t>a</a:t>
            </a:r>
            <a:r>
              <a:rPr lang="en-IN" baseline="-25000" dirty="0"/>
              <a:t>11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baseline="-25000" dirty="0"/>
              <a:t>22</a:t>
            </a:r>
            <a:r>
              <a:rPr lang="en-IN" dirty="0"/>
              <a:t>, </a:t>
            </a:r>
            <a:r>
              <a:rPr lang="en-IN" i="1" dirty="0"/>
              <a:t>. . . </a:t>
            </a:r>
            <a:r>
              <a:rPr lang="en-IN" dirty="0"/>
              <a:t>, </a:t>
            </a:r>
            <a:r>
              <a:rPr lang="en-IN" i="1" dirty="0" smtClean="0"/>
              <a:t>a</a:t>
            </a:r>
            <a:r>
              <a:rPr lang="en-IN" sz="400" i="1" dirty="0" smtClean="0"/>
              <a:t> </a:t>
            </a:r>
            <a:r>
              <a:rPr lang="en-IN" i="1" baseline="-25000" dirty="0" err="1" smtClean="0"/>
              <a:t>nn</a:t>
            </a:r>
            <a:r>
              <a:rPr lang="en-IN" dirty="0"/>
              <a:t>:</a:t>
            </a:r>
            <a:endParaRPr lang="en-US" altLang="en-US" dirty="0"/>
          </a:p>
        </p:txBody>
      </p:sp>
      <p:pic>
        <p:nvPicPr>
          <p:cNvPr id="4" name="Picture 3" descr="An image shows a matrix. The row wise entries in the matrix are as follows,&#10;Row 1, a_11 a_12  ... a_1i  ... a_1n,&#10;Row 2, a_21 a_22  ... a_2i  ... a_2n,&#10;ellipses&#10;Row 3, a_i1 a_i2  ... a_i i  ... a_i n,&#10;ellipses&#10;Row 4, a_n1 a_n2  ... a_n i  ... a_n n.&#10;The entries a_11, a_22, a_i i,  a_n n is highlighted, and has label, main diagonal of A.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886200"/>
            <a:ext cx="41052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800" dirty="0"/>
              <a:t>Example </a:t>
            </a:r>
            <a:r>
              <a:rPr lang="en-IN" altLang="en-US" sz="3800" dirty="0" smtClean="0"/>
              <a:t>10.2.1 </a:t>
            </a:r>
            <a:r>
              <a:rPr lang="en-US" altLang="en-US" sz="3800" dirty="0"/>
              <a:t>– </a:t>
            </a:r>
            <a:r>
              <a:rPr lang="en-IN" sz="3800" i="1" dirty="0"/>
              <a:t>Matrix </a:t>
            </a:r>
            <a:r>
              <a:rPr lang="en-IN" sz="3800" i="1" dirty="0" smtClean="0"/>
              <a:t>Terminology</a:t>
            </a:r>
            <a:endParaRPr lang="en-IN" altLang="en-US" sz="3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533400"/>
          </a:xfrm>
        </p:spPr>
        <p:txBody>
          <a:bodyPr/>
          <a:lstStyle/>
          <a:p>
            <a:pPr marL="0" indent="0"/>
            <a:r>
              <a:rPr lang="en-IN" dirty="0"/>
              <a:t>The following is </a:t>
            </a:r>
            <a:r>
              <a:rPr lang="en-IN" dirty="0" smtClean="0"/>
              <a:t>a</a:t>
            </a:r>
            <a:endParaRPr lang="en-US" altLang="en-US" dirty="0"/>
          </a:p>
        </p:txBody>
      </p:sp>
      <p:pic>
        <p:nvPicPr>
          <p:cNvPr id="3074" name="Picture 2" descr="3 by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52575"/>
            <a:ext cx="73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534400" cy="5334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matrix </a:t>
            </a:r>
            <a:r>
              <a:rPr lang="en-IN" dirty="0"/>
              <a:t>over the set of integers.</a:t>
            </a:r>
            <a:endParaRPr lang="en-US" altLang="en-US" dirty="0"/>
          </a:p>
        </p:txBody>
      </p:sp>
      <p:pic>
        <p:nvPicPr>
          <p:cNvPr id="7" name="Picture 6" descr="An image shows the matrix A, the row wise entries in the matrix A is as follows,&#10;Row 1, 1 0 negative 3,&#10;Row 2, 4 negative 1 5,&#10;Row 3, negative 2 2 0 ,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117034"/>
            <a:ext cx="2432613" cy="9906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52800"/>
            <a:ext cx="8534400" cy="1676400"/>
          </a:xfrm>
        </p:spPr>
        <p:txBody>
          <a:bodyPr/>
          <a:lstStyle/>
          <a:p>
            <a:r>
              <a:rPr lang="en-IN" dirty="0" smtClean="0"/>
              <a:t>a. What </a:t>
            </a:r>
            <a:r>
              <a:rPr lang="en-IN" dirty="0"/>
              <a:t>is </a:t>
            </a:r>
            <a:r>
              <a:rPr lang="en-IN" i="1" dirty="0"/>
              <a:t>a</a:t>
            </a:r>
            <a:r>
              <a:rPr lang="en-IN" baseline="-25000" dirty="0"/>
              <a:t>23</a:t>
            </a:r>
            <a:r>
              <a:rPr lang="en-IN" dirty="0"/>
              <a:t>, the entry in row 2, column 3</a:t>
            </a:r>
            <a:r>
              <a:rPr lang="en-IN" dirty="0" smtClean="0"/>
              <a:t>?</a:t>
            </a:r>
          </a:p>
          <a:p>
            <a:endParaRPr lang="en-IN" sz="800" dirty="0"/>
          </a:p>
          <a:p>
            <a:r>
              <a:rPr lang="en-IN" dirty="0"/>
              <a:t>b. What is the second column of </a:t>
            </a:r>
            <a:r>
              <a:rPr lang="en-IN" b="1" dirty="0"/>
              <a:t>A</a:t>
            </a:r>
            <a:r>
              <a:rPr lang="en-IN" dirty="0" smtClean="0"/>
              <a:t>?</a:t>
            </a:r>
          </a:p>
          <a:p>
            <a:endParaRPr lang="en-IN" sz="800" dirty="0"/>
          </a:p>
          <a:p>
            <a:r>
              <a:rPr lang="en-IN" dirty="0"/>
              <a:t>c. What are the entries in the main diagonal of </a:t>
            </a:r>
            <a:r>
              <a:rPr lang="en-IN" b="1" dirty="0"/>
              <a:t>A</a:t>
            </a:r>
            <a:r>
              <a:rPr lang="en-IN" dirty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10.2.1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pic>
        <p:nvPicPr>
          <p:cNvPr id="7" name="Picture 6" descr="a. a_2 3 =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1343025" cy="600075"/>
          </a:xfrm>
          <a:prstGeom prst="rect">
            <a:avLst/>
          </a:prstGeom>
        </p:spPr>
      </p:pic>
      <p:pic>
        <p:nvPicPr>
          <p:cNvPr id="8" name="Picture 7" descr="b. 0, negative 1, 2 shown one above another in one column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2695989"/>
            <a:ext cx="1471613" cy="1400175"/>
          </a:xfrm>
          <a:prstGeom prst="rect">
            <a:avLst/>
          </a:prstGeom>
        </p:spPr>
      </p:pic>
      <p:pic>
        <p:nvPicPr>
          <p:cNvPr id="10" name="Picture 9" descr="c. 1, negative 1, and 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04" y="4519612"/>
            <a:ext cx="1871663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9424</TotalTime>
  <Words>1657</Words>
  <Application>Microsoft Office PowerPoint</Application>
  <PresentationFormat>On-screen Show (4:3)</PresentationFormat>
  <Paragraphs>176</Paragraphs>
  <Slides>49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Wingdings</vt:lpstr>
      <vt:lpstr>sample</vt:lpstr>
      <vt:lpstr>CHAPTER 10</vt:lpstr>
      <vt:lpstr>10.2</vt:lpstr>
      <vt:lpstr>Matrices</vt:lpstr>
      <vt:lpstr>Matrices</vt:lpstr>
      <vt:lpstr>Matrices</vt:lpstr>
      <vt:lpstr>Matrices</vt:lpstr>
      <vt:lpstr>Matrices</vt:lpstr>
      <vt:lpstr>Example 10.2.1 – Matrix Terminology</vt:lpstr>
      <vt:lpstr>Example 10.2.1 – Solution</vt:lpstr>
      <vt:lpstr>Matrices and Directed Graphs</vt:lpstr>
      <vt:lpstr>Matrices and Directed Graphs</vt:lpstr>
      <vt:lpstr>Matrices and Directed Graphs</vt:lpstr>
      <vt:lpstr>Example 10.2.2 – The Adjacency Matrix of a Graph</vt:lpstr>
      <vt:lpstr>Example 10.2.2 – Solution</vt:lpstr>
      <vt:lpstr>Example 10.2.2 – Solution</vt:lpstr>
      <vt:lpstr>Example 10.2.3 – Obtaining a Directed Graph from a Matrix</vt:lpstr>
      <vt:lpstr>Example 10.2.3 – Solution</vt:lpstr>
      <vt:lpstr>Example 10.2.3 – Solution</vt:lpstr>
      <vt:lpstr>Matrices and Undirected Graphs</vt:lpstr>
      <vt:lpstr>Matrices and Undirected Graphs</vt:lpstr>
      <vt:lpstr>Example 10.2.4 – Finding the Adjacency Matrix of a Graph</vt:lpstr>
      <vt:lpstr>Example 10.2.4 – Solution</vt:lpstr>
      <vt:lpstr>Matrices and Undirected Graphs</vt:lpstr>
      <vt:lpstr>Example 10.2.5 – Symmetric Matrices</vt:lpstr>
      <vt:lpstr>Example 10.2.5 – Solution</vt:lpstr>
      <vt:lpstr>Matrices and Connected Components</vt:lpstr>
      <vt:lpstr>Matrices and Connected Components</vt:lpstr>
      <vt:lpstr>Matrices and Connected Components</vt:lpstr>
      <vt:lpstr>Matrices and Connected Components</vt:lpstr>
      <vt:lpstr>Matrix Multiplication</vt:lpstr>
      <vt:lpstr>Matrix Multiplication</vt:lpstr>
      <vt:lpstr>Matrix Multiplication</vt:lpstr>
      <vt:lpstr>Example 10.2.6 – Multiplying a Row and a Column</vt:lpstr>
      <vt:lpstr>Matrix Multiplication</vt:lpstr>
      <vt:lpstr>Matrix Multiplication</vt:lpstr>
      <vt:lpstr>Example 10.2.7 – Computing a Matrix Product</vt:lpstr>
      <vt:lpstr>Example 10.2.7 – Solution</vt:lpstr>
      <vt:lpstr>Example 10.2.7 – Solution</vt:lpstr>
      <vt:lpstr>Example 10.2.7 – Solution</vt:lpstr>
      <vt:lpstr>Matrix Multiplication</vt:lpstr>
      <vt:lpstr>Matrix Multiplication</vt:lpstr>
      <vt:lpstr>Matrix Multiplication</vt:lpstr>
      <vt:lpstr>Matrix Multiplication</vt:lpstr>
      <vt:lpstr>Matrix Multiplication</vt:lpstr>
      <vt:lpstr>Example 10.2.10 – Powers of a Matrix</vt:lpstr>
      <vt:lpstr>Example 10.2.10 – Solution</vt:lpstr>
      <vt:lpstr>Counting Walks of Length N</vt:lpstr>
      <vt:lpstr>Counting Walks of Length N</vt:lpstr>
      <vt:lpstr>Counting Walks of Length 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2727</cp:revision>
  <dcterms:created xsi:type="dcterms:W3CDTF">2008-12-01T05:36:35Z</dcterms:created>
  <dcterms:modified xsi:type="dcterms:W3CDTF">2019-02-14T05:15:02Z</dcterms:modified>
</cp:coreProperties>
</file>