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handoutMasterIdLst>
    <p:handoutMasterId r:id="rId20"/>
  </p:handoutMasterIdLst>
  <p:sldIdLst>
    <p:sldId id="629" r:id="rId2"/>
    <p:sldId id="605" r:id="rId3"/>
    <p:sldId id="596" r:id="rId4"/>
    <p:sldId id="614" r:id="rId5"/>
    <p:sldId id="612" r:id="rId6"/>
    <p:sldId id="617" r:id="rId7"/>
    <p:sldId id="618" r:id="rId8"/>
    <p:sldId id="619" r:id="rId9"/>
    <p:sldId id="620" r:id="rId10"/>
    <p:sldId id="621" r:id="rId11"/>
    <p:sldId id="622" r:id="rId12"/>
    <p:sldId id="623" r:id="rId13"/>
    <p:sldId id="630" r:id="rId14"/>
    <p:sldId id="625" r:id="rId15"/>
    <p:sldId id="626" r:id="rId16"/>
    <p:sldId id="627" r:id="rId17"/>
    <p:sldId id="628" r:id="rId18"/>
  </p:sldIdLst>
  <p:sldSz cx="9144000" cy="6858000" type="screen4x3"/>
  <p:notesSz cx="6858000" cy="9144000"/>
  <p:custDataLst>
    <p:tags r:id="rId21"/>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3FCDFF"/>
    <a:srgbClr val="008EC0"/>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434" autoAdjust="0"/>
  </p:normalViewPr>
  <p:slideViewPr>
    <p:cSldViewPr>
      <p:cViewPr varScale="1">
        <p:scale>
          <a:sx n="71" d="100"/>
          <a:sy n="71" d="100"/>
        </p:scale>
        <p:origin x="510" y="6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14-02-2019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3121443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225672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138953" y="1344168"/>
            <a:ext cx="3671047"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10</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a:t>THEORY OF GRAPHS AND TREES</a:t>
            </a:r>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986647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Isomorphisms</a:t>
            </a:r>
            <a:r>
              <a:rPr lang="en-IN" dirty="0"/>
              <a:t> of Graphs</a:t>
            </a:r>
            <a:endParaRPr lang="en-IN" altLang="en-US" dirty="0"/>
          </a:p>
        </p:txBody>
      </p:sp>
      <p:pic>
        <p:nvPicPr>
          <p:cNvPr id="11266" name="Picture 2" descr="A text box has the heading “Theorem 10.3.1 Graph Isomorphism Is an Equivalence Relation.” The text reads “Let S be a set of graphs and let R be the relation of graph isomorphism on S. Then R is an equivalence relation on 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447800"/>
            <a:ext cx="5574030" cy="90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descr="A text box has the heading “Definition.” The text reads “A property P is called an invariant for graph isomorphism if, and only if, given any graphs G and G prime, if G has property P and G prime is isomorphic to G, then G prime has property 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71083"/>
          <a:stretch/>
        </p:blipFill>
        <p:spPr bwMode="auto">
          <a:xfrm>
            <a:off x="1752600" y="2514600"/>
            <a:ext cx="5570696" cy="91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descr="A text box has the heading “Theorem 10.3.2.” The text reads “Each of the following properties is an invariant for graph isomorphism, where n, m, and k are all nonnegative integers:&#10;1. has n vertices&#10;2. has m edges&#10;3. has a vertex of degree k&#10;4. has m vertices of degree k&#10;5. has a circuit of length k&#10;6. has a simple circuit of length k&#10;7. has m simple circuits of length k&#10;8. is connected&#10;9. has an Euler circuit&#10;10. has a Hamiltonian circui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1877"/>
          <a:stretch/>
        </p:blipFill>
        <p:spPr bwMode="auto">
          <a:xfrm>
            <a:off x="1752600" y="3581400"/>
            <a:ext cx="5570696" cy="21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788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An image of part b shows two graphs, H and H prime. The graph H has 5 vertices and 7 edges. The graph H prime also has 5 vertices and 7 edges."/>
          <p:cNvSpPr>
            <a:spLocks noGrp="1"/>
          </p:cNvSpPr>
          <p:nvPr>
            <p:ph type="title"/>
          </p:nvPr>
        </p:nvSpPr>
        <p:spPr>
          <a:xfrm>
            <a:off x="356616" y="228600"/>
            <a:ext cx="8253983" cy="1143000"/>
          </a:xfrm>
        </p:spPr>
        <p:txBody>
          <a:bodyPr/>
          <a:lstStyle/>
          <a:p>
            <a:r>
              <a:rPr lang="en-IN" altLang="en-US" sz="2200" dirty="0" smtClean="0"/>
              <a:t>Example 10.3.3 </a:t>
            </a:r>
            <a:r>
              <a:rPr lang="en-US" altLang="en-US" sz="2200" dirty="0" smtClean="0"/>
              <a:t>– </a:t>
            </a:r>
            <a:r>
              <a:rPr lang="en-IN" sz="2200" i="1" dirty="0"/>
              <a:t>Showing That Two Graphs Are Not Isomorphic</a:t>
            </a:r>
            <a:endParaRPr lang="en-IN" altLang="en-US" sz="2200" i="1" dirty="0"/>
          </a:p>
        </p:txBody>
      </p:sp>
      <p:sp>
        <p:nvSpPr>
          <p:cNvPr id="3" name="Content Placeholder 2"/>
          <p:cNvSpPr>
            <a:spLocks noGrp="1"/>
          </p:cNvSpPr>
          <p:nvPr>
            <p:ph sz="quarter" idx="13"/>
          </p:nvPr>
        </p:nvSpPr>
        <p:spPr>
          <a:xfrm>
            <a:off x="457200" y="1447800"/>
            <a:ext cx="8226425" cy="990600"/>
          </a:xfrm>
        </p:spPr>
        <p:txBody>
          <a:bodyPr/>
          <a:lstStyle/>
          <a:p>
            <a:pPr marL="0" indent="0"/>
            <a:r>
              <a:rPr lang="en-IN" dirty="0"/>
              <a:t>Show that the following pairs of graphs are not isomorphic by finding an isomorphic </a:t>
            </a:r>
            <a:r>
              <a:rPr lang="en-IN" dirty="0" smtClean="0"/>
              <a:t>invariant that </a:t>
            </a:r>
            <a:r>
              <a:rPr lang="en-IN" dirty="0"/>
              <a:t>they do not share</a:t>
            </a:r>
            <a:r>
              <a:rPr lang="en-IN" dirty="0" smtClean="0"/>
              <a:t>.</a:t>
            </a:r>
          </a:p>
        </p:txBody>
      </p:sp>
      <p:pic>
        <p:nvPicPr>
          <p:cNvPr id="12291" name="Picture 3" descr="An image of part a shows two graphs, G and G prime. The graph G has 6 vertices and 9 edges. The graph G prime also has 6 vertices and 8 edg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6400"/>
          <a:stretch/>
        </p:blipFill>
        <p:spPr bwMode="auto">
          <a:xfrm>
            <a:off x="547914" y="2286000"/>
            <a:ext cx="4469130" cy="175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descr="An image of part b shows two graphs, H and H prime. The graph H has 5 vertices and 7 edges. The graph H prime also has 5 vertices and 7 edg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6634"/>
          <a:stretch/>
        </p:blipFill>
        <p:spPr bwMode="auto">
          <a:xfrm>
            <a:off x="616856" y="4267200"/>
            <a:ext cx="4469130" cy="142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229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10.3.3 </a:t>
            </a:r>
            <a:r>
              <a:rPr lang="en-US" altLang="en-US" dirty="0" smtClean="0"/>
              <a:t>– </a:t>
            </a:r>
            <a:r>
              <a:rPr lang="en-US" altLang="en-US" i="1" dirty="0"/>
              <a:t>Solution</a:t>
            </a:r>
            <a:endParaRPr lang="en-IN" altLang="en-US" i="1" dirty="0"/>
          </a:p>
        </p:txBody>
      </p:sp>
      <p:sp>
        <p:nvSpPr>
          <p:cNvPr id="3" name="Content Placeholder 2"/>
          <p:cNvSpPr>
            <a:spLocks noGrp="1"/>
          </p:cNvSpPr>
          <p:nvPr>
            <p:ph sz="quarter" idx="13"/>
          </p:nvPr>
        </p:nvSpPr>
        <p:spPr>
          <a:xfrm>
            <a:off x="457200" y="1447800"/>
            <a:ext cx="8226425" cy="1447800"/>
          </a:xfrm>
        </p:spPr>
        <p:txBody>
          <a:bodyPr/>
          <a:lstStyle/>
          <a:p>
            <a:pPr marL="0" indent="0"/>
            <a:r>
              <a:rPr lang="en-IN" dirty="0" smtClean="0"/>
              <a:t>a. </a:t>
            </a:r>
            <a:r>
              <a:rPr lang="en-IN" i="1" dirty="0" smtClean="0"/>
              <a:t>G </a:t>
            </a:r>
            <a:r>
              <a:rPr lang="en-IN" dirty="0"/>
              <a:t>has nine edges; </a:t>
            </a:r>
            <a:r>
              <a:rPr lang="en-IN" i="1" dirty="0" smtClean="0"/>
              <a:t>G</a:t>
            </a:r>
            <a:r>
              <a:rPr lang="en-IN" dirty="0" smtClean="0"/>
              <a:t>′ </a:t>
            </a:r>
            <a:r>
              <a:rPr lang="en-IN" dirty="0"/>
              <a:t>has only eight</a:t>
            </a:r>
            <a:r>
              <a:rPr lang="en-IN" dirty="0" smtClean="0"/>
              <a:t>.</a:t>
            </a:r>
          </a:p>
          <a:p>
            <a:pPr marL="0" indent="0"/>
            <a:endParaRPr lang="en-US" altLang="en-US" dirty="0" smtClean="0"/>
          </a:p>
          <a:p>
            <a:pPr marL="0" indent="0"/>
            <a:r>
              <a:rPr lang="en-IN" dirty="0"/>
              <a:t>b. </a:t>
            </a:r>
            <a:r>
              <a:rPr lang="en-IN" i="1" dirty="0"/>
              <a:t>H </a:t>
            </a:r>
            <a:r>
              <a:rPr lang="en-IN" dirty="0"/>
              <a:t>has a vertex of degree 4; </a:t>
            </a:r>
            <a:r>
              <a:rPr lang="en-IN" i="1" dirty="0" smtClean="0"/>
              <a:t>H</a:t>
            </a:r>
            <a:r>
              <a:rPr lang="en-IN" dirty="0" smtClean="0"/>
              <a:t>′ does </a:t>
            </a:r>
            <a:r>
              <a:rPr lang="en-IN" dirty="0"/>
              <a:t>not.</a:t>
            </a:r>
            <a:endParaRPr lang="en-US" altLang="en-US" dirty="0"/>
          </a:p>
        </p:txBody>
      </p:sp>
    </p:spTree>
    <p:extLst>
      <p:ext uri="{BB962C8B-B14F-4D97-AF65-F5344CB8AC3E}">
        <p14:creationId xmlns:p14="http://schemas.microsoft.com/office/powerpoint/2010/main" val="148702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dirty="0"/>
              <a:t>Graph Isomorphism for Simple </a:t>
            </a:r>
            <a:r>
              <a:rPr lang="en-IN" dirty="0" smtClean="0"/>
              <a:t>Graphs</a:t>
            </a:r>
            <a:endParaRPr lang="en-IN" altLang="en-US" dirty="0"/>
          </a:p>
        </p:txBody>
      </p:sp>
    </p:spTree>
    <p:extLst>
      <p:ext uri="{BB962C8B-B14F-4D97-AF65-F5344CB8AC3E}">
        <p14:creationId xmlns:p14="http://schemas.microsoft.com/office/powerpoint/2010/main" val="1897278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sz="3600" dirty="0"/>
              <a:t>Graph Isomorphism for Simple Graphs</a:t>
            </a:r>
            <a:endParaRPr lang="en-IN" altLang="en-US" sz="3600" dirty="0"/>
          </a:p>
        </p:txBody>
      </p:sp>
      <p:sp>
        <p:nvSpPr>
          <p:cNvPr id="3" name="Content Placeholder 2"/>
          <p:cNvSpPr>
            <a:spLocks noGrp="1"/>
          </p:cNvSpPr>
          <p:nvPr>
            <p:ph sz="quarter" idx="13"/>
          </p:nvPr>
        </p:nvSpPr>
        <p:spPr>
          <a:xfrm>
            <a:off x="457200" y="1447800"/>
            <a:ext cx="8229599" cy="1600200"/>
          </a:xfrm>
        </p:spPr>
        <p:txBody>
          <a:bodyPr/>
          <a:lstStyle/>
          <a:p>
            <a:pPr marL="0" indent="0"/>
            <a:r>
              <a:rPr lang="en-IN" dirty="0"/>
              <a:t>When graphs </a:t>
            </a:r>
            <a:r>
              <a:rPr lang="en-IN" i="1" dirty="0"/>
              <a:t>G </a:t>
            </a:r>
            <a:r>
              <a:rPr lang="en-IN" dirty="0"/>
              <a:t>and </a:t>
            </a:r>
            <a:r>
              <a:rPr lang="en-IN" i="1" dirty="0" smtClean="0"/>
              <a:t>G</a:t>
            </a:r>
            <a:r>
              <a:rPr lang="en-IN" dirty="0" smtClean="0"/>
              <a:t>′ </a:t>
            </a:r>
            <a:r>
              <a:rPr lang="en-IN" dirty="0"/>
              <a:t>are both simple, the definition of </a:t>
            </a:r>
            <a:r>
              <a:rPr lang="en-IN" i="1" dirty="0"/>
              <a:t>G </a:t>
            </a:r>
            <a:r>
              <a:rPr lang="en-IN" dirty="0"/>
              <a:t>being isomorphic to </a:t>
            </a:r>
            <a:r>
              <a:rPr lang="en-IN" i="1" dirty="0" smtClean="0"/>
              <a:t>G</a:t>
            </a:r>
            <a:r>
              <a:rPr lang="en-IN" dirty="0" smtClean="0"/>
              <a:t>′ can be </a:t>
            </a:r>
            <a:r>
              <a:rPr lang="en-IN" dirty="0"/>
              <a:t>written without referring to the correspondence between the edges of </a:t>
            </a:r>
            <a:r>
              <a:rPr lang="en-IN" i="1" dirty="0"/>
              <a:t>G </a:t>
            </a:r>
            <a:r>
              <a:rPr lang="en-IN" dirty="0"/>
              <a:t>and the </a:t>
            </a:r>
            <a:r>
              <a:rPr lang="en-IN" dirty="0" smtClean="0"/>
              <a:t>edges of </a:t>
            </a:r>
            <a:r>
              <a:rPr lang="en-IN" i="1" dirty="0" smtClean="0"/>
              <a:t>G</a:t>
            </a:r>
            <a:r>
              <a:rPr lang="en-IN" dirty="0" smtClean="0"/>
              <a:t>′.</a:t>
            </a:r>
            <a:endParaRPr lang="en-US" altLang="en-US" dirty="0"/>
          </a:p>
        </p:txBody>
      </p:sp>
      <p:pic>
        <p:nvPicPr>
          <p:cNvPr id="13314" name="Picture 2" descr="A text box has the heading “Definition.” The text reads “If G and G prime are simple graphs, then G is isomorphic to G prime if, and only if, there exists a one-to-one correspondence g from the vertex set V(G) of G to the vertex set V(G prime) of G prime that preserves the edge-endpoint functions of G and G prime in the sense that for all vertices u and v of G, &#10;{u, v} is an edge in G if and only if {g(u), g(v)} is an edge in G prime.” This statement has the label “10.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048000"/>
            <a:ext cx="741426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715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sz="2800" dirty="0" smtClean="0"/>
              <a:t>Example 10.3.5 </a:t>
            </a:r>
            <a:r>
              <a:rPr lang="en-US" altLang="en-US" sz="2800" dirty="0" smtClean="0"/>
              <a:t>– </a:t>
            </a:r>
            <a:r>
              <a:rPr lang="en-IN" sz="2800" i="1" dirty="0"/>
              <a:t>Isomorphism of Simple Graphs</a:t>
            </a:r>
            <a:endParaRPr lang="en-IN" altLang="en-US" sz="2800" i="1" dirty="0"/>
          </a:p>
        </p:txBody>
      </p:sp>
      <p:sp>
        <p:nvSpPr>
          <p:cNvPr id="3" name="Content Placeholder 2"/>
          <p:cNvSpPr>
            <a:spLocks noGrp="1"/>
          </p:cNvSpPr>
          <p:nvPr>
            <p:ph sz="quarter" idx="13"/>
          </p:nvPr>
        </p:nvSpPr>
        <p:spPr>
          <a:xfrm>
            <a:off x="457200" y="1447800"/>
            <a:ext cx="8226425" cy="990600"/>
          </a:xfrm>
        </p:spPr>
        <p:txBody>
          <a:bodyPr/>
          <a:lstStyle/>
          <a:p>
            <a:pPr marL="0" indent="0"/>
            <a:r>
              <a:rPr lang="en-IN" dirty="0"/>
              <a:t>Are the two graphs shown below isomorphic? If so, define an isomorphism.</a:t>
            </a:r>
            <a:endParaRPr lang="en-IN" dirty="0" smtClean="0"/>
          </a:p>
        </p:txBody>
      </p:sp>
      <p:pic>
        <p:nvPicPr>
          <p:cNvPr id="14338" name="Picture 2" descr="An image consists of two graphs, G and G prime. Graph G has 4 vertices; a, b, c, and d, and 4 edges. The vertex a is connected with the vertices b, c, and d by line segments. The vertices c and d are connected by a line segment.&#10;Graph G prime has 4 vertices; w, x, y, and z, and 4 edges. The vertex w is connected with y by a line segment. Two lines start from the vertex y and connect to x and z. The vertices x and z are connected by an ed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681" y="2665095"/>
            <a:ext cx="4607719" cy="152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3786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10.3.5 </a:t>
            </a:r>
            <a:r>
              <a:rPr lang="en-US" altLang="en-US" dirty="0" smtClean="0"/>
              <a:t>– </a:t>
            </a:r>
            <a:r>
              <a:rPr lang="en-US" altLang="en-US" i="1" dirty="0"/>
              <a:t>Solution</a:t>
            </a:r>
            <a:endParaRPr lang="en-IN" altLang="en-US" i="1" dirty="0"/>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Yes. Define </a:t>
            </a:r>
            <a:r>
              <a:rPr lang="en-IN" i="1" dirty="0"/>
              <a:t>g </a:t>
            </a:r>
            <a:r>
              <a:rPr lang="en-IN" dirty="0"/>
              <a:t>: </a:t>
            </a:r>
            <a:r>
              <a:rPr lang="en-IN" i="1" dirty="0"/>
              <a:t>V</a:t>
            </a:r>
            <a:r>
              <a:rPr lang="en-IN" dirty="0"/>
              <a:t>(</a:t>
            </a:r>
            <a:r>
              <a:rPr lang="en-IN" i="1" dirty="0"/>
              <a:t>G</a:t>
            </a:r>
            <a:r>
              <a:rPr lang="en-IN" dirty="0"/>
              <a:t>) </a:t>
            </a:r>
            <a:r>
              <a:rPr lang="en-IN" dirty="0" smtClean="0"/>
              <a:t>→ </a:t>
            </a:r>
            <a:r>
              <a:rPr lang="en-IN" i="1" dirty="0" smtClean="0"/>
              <a:t>V</a:t>
            </a:r>
            <a:r>
              <a:rPr lang="en-IN" dirty="0" smtClean="0"/>
              <a:t>(</a:t>
            </a:r>
            <a:r>
              <a:rPr lang="en-IN" i="1" dirty="0" smtClean="0"/>
              <a:t>G</a:t>
            </a:r>
            <a:r>
              <a:rPr lang="en-IN" dirty="0" smtClean="0"/>
              <a:t>′) </a:t>
            </a:r>
            <a:r>
              <a:rPr lang="en-IN" dirty="0"/>
              <a:t>by the arrow diagram shown below.</a:t>
            </a:r>
            <a:endParaRPr lang="en-US" altLang="en-US" dirty="0"/>
          </a:p>
        </p:txBody>
      </p:sp>
      <p:pic>
        <p:nvPicPr>
          <p:cNvPr id="15363" name="Picture 3" descr="There are two sets, namely V(G) and V(G prime). Elements under set V(G) are a, b, c, and d; and, elements under set V(G prime) are w, x, y, and z. Four arrows starts from the elements in the first set, V(G), and end on the elements in the second set, V(G prime), using the function g. The first arrow starts from the element a on the V(G) set and ends on the element y on the V(G prime) set. The second arrow starts from the element b on the V(G) set and ends on the element w on the V(G prime) set. The third arrow starts from the element c on the V(G) set and ends on the element x on the V(G prime) set. The fourth arrow starts from the element d on the V(G) set and ends on the element z on the V(G prime) s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219" y="2362200"/>
            <a:ext cx="2593181" cy="195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3"/>
          </p:nvPr>
        </p:nvSpPr>
        <p:spPr>
          <a:xfrm>
            <a:off x="457200" y="4572000"/>
            <a:ext cx="8226425" cy="914400"/>
          </a:xfrm>
        </p:spPr>
        <p:txBody>
          <a:bodyPr/>
          <a:lstStyle/>
          <a:p>
            <a:pPr marL="0" indent="0"/>
            <a:r>
              <a:rPr lang="en-IN" dirty="0"/>
              <a:t>Then </a:t>
            </a:r>
            <a:r>
              <a:rPr lang="en-IN" i="1" dirty="0"/>
              <a:t>g </a:t>
            </a:r>
            <a:r>
              <a:rPr lang="en-IN" dirty="0"/>
              <a:t>is one-to-one and onto by inspection.</a:t>
            </a:r>
            <a:endParaRPr lang="en-US" altLang="en-US" dirty="0"/>
          </a:p>
        </p:txBody>
      </p:sp>
    </p:spTree>
    <p:extLst>
      <p:ext uri="{BB962C8B-B14F-4D97-AF65-F5344CB8AC3E}">
        <p14:creationId xmlns:p14="http://schemas.microsoft.com/office/powerpoint/2010/main" val="3110811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10.3.5 </a:t>
            </a:r>
            <a:r>
              <a:rPr lang="en-US" altLang="en-US" dirty="0" smtClean="0"/>
              <a:t>– </a:t>
            </a:r>
            <a:r>
              <a:rPr lang="en-US" altLang="en-US" i="1" dirty="0"/>
              <a:t>Solution</a:t>
            </a:r>
            <a:endParaRPr lang="en-IN" altLang="en-US" i="1"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The fact that </a:t>
            </a:r>
            <a:r>
              <a:rPr lang="en-IN" i="1" dirty="0"/>
              <a:t>g </a:t>
            </a:r>
            <a:r>
              <a:rPr lang="en-IN" dirty="0"/>
              <a:t>preserves the </a:t>
            </a:r>
            <a:r>
              <a:rPr lang="en-IN" dirty="0" smtClean="0"/>
              <a:t>edge-endpoint functions </a:t>
            </a:r>
            <a:r>
              <a:rPr lang="en-IN" dirty="0"/>
              <a:t>of </a:t>
            </a:r>
            <a:r>
              <a:rPr lang="en-IN" i="1" dirty="0"/>
              <a:t>G </a:t>
            </a:r>
            <a:r>
              <a:rPr lang="en-IN" dirty="0"/>
              <a:t>and </a:t>
            </a:r>
            <a:r>
              <a:rPr lang="en-IN" i="1" dirty="0" smtClean="0"/>
              <a:t>G</a:t>
            </a:r>
            <a:r>
              <a:rPr lang="en-IN" dirty="0"/>
              <a:t>′</a:t>
            </a:r>
            <a:r>
              <a:rPr lang="en-IN" dirty="0" smtClean="0"/>
              <a:t> </a:t>
            </a:r>
            <a:r>
              <a:rPr lang="en-IN" dirty="0"/>
              <a:t>is shown by the following table:</a:t>
            </a:r>
            <a:endParaRPr lang="en-US" altLang="en-US" dirty="0"/>
          </a:p>
        </p:txBody>
      </p:sp>
      <p:pic>
        <p:nvPicPr>
          <p:cNvPr id="16386" name="Picture 2" descr="A table has two columns, Edges of G and Edges of G prime. The entries in the table are as follows,&#10;Row 1, {a, b}, {y, w} = {g(a), g(b)}&#10;Row 2, {a, c}, {y, x} = {g(a), g(c)}&#10;Row 3, {a, d}, {y, z} = {g(a), g(d)}&#10;Row 4, {c, d}, {x, z} = {g(c), g(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362200"/>
            <a:ext cx="51625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27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10.3</a:t>
            </a:r>
            <a:endParaRPr lang="en-IN" sz="3600" b="1" dirty="0">
              <a:solidFill>
                <a:schemeClr val="tx1"/>
              </a:solidFill>
              <a:latin typeface="+mn-lt"/>
              <a:ea typeface="+mn-ea"/>
              <a:cs typeface="+mn-cs"/>
            </a:endParaRPr>
          </a:p>
        </p:txBody>
      </p:sp>
      <p:sp>
        <p:nvSpPr>
          <p:cNvPr id="5" name="Content Placeholder 3"/>
          <p:cNvSpPr>
            <a:spLocks noGrp="1"/>
          </p:cNvSpPr>
          <p:nvPr>
            <p:ph sz="quarter" idx="15"/>
          </p:nvPr>
        </p:nvSpPr>
        <p:spPr>
          <a:xfrm>
            <a:off x="1038225" y="2286000"/>
            <a:ext cx="8029575" cy="10201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sz="4000" dirty="0" err="1"/>
              <a:t>Isomorphisms</a:t>
            </a:r>
            <a:r>
              <a:rPr lang="en-IN" sz="4000" dirty="0"/>
              <a:t> of </a:t>
            </a:r>
            <a:r>
              <a:rPr lang="en-IN" sz="4000" dirty="0" smtClean="0"/>
              <a:t>Graphs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1417421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IN" dirty="0" err="1"/>
              <a:t>Isomorphisms</a:t>
            </a:r>
            <a:r>
              <a:rPr lang="en-IN" dirty="0"/>
              <a:t> of Graphs</a:t>
            </a:r>
            <a:endParaRPr lang="en-US" altLang="en-US" dirty="0"/>
          </a:p>
        </p:txBody>
      </p:sp>
      <p:sp>
        <p:nvSpPr>
          <p:cNvPr id="3" name="Content Placeholder 2"/>
          <p:cNvSpPr>
            <a:spLocks noGrp="1"/>
          </p:cNvSpPr>
          <p:nvPr>
            <p:ph sz="quarter" idx="13"/>
          </p:nvPr>
        </p:nvSpPr>
        <p:spPr>
          <a:xfrm>
            <a:off x="457200" y="1447800"/>
            <a:ext cx="8229599" cy="2057400"/>
          </a:xfrm>
        </p:spPr>
        <p:txBody>
          <a:bodyPr/>
          <a:lstStyle/>
          <a:p>
            <a:pPr marL="0" indent="0"/>
            <a:r>
              <a:rPr lang="en-IN" dirty="0"/>
              <a:t>Two graphs that are the same except for the </a:t>
            </a:r>
            <a:r>
              <a:rPr lang="en-IN" dirty="0" err="1"/>
              <a:t>labeling</a:t>
            </a:r>
            <a:r>
              <a:rPr lang="en-IN" dirty="0"/>
              <a:t> of their vertices and edges </a:t>
            </a:r>
            <a:r>
              <a:rPr lang="en-IN" dirty="0" smtClean="0"/>
              <a:t>are called </a:t>
            </a:r>
            <a:r>
              <a:rPr lang="en-IN" i="1" dirty="0"/>
              <a:t>isomorphic. </a:t>
            </a:r>
            <a:r>
              <a:rPr lang="en-IN" dirty="0"/>
              <a:t>The word </a:t>
            </a:r>
            <a:r>
              <a:rPr lang="en-IN" i="1" dirty="0"/>
              <a:t>isomorphism </a:t>
            </a:r>
            <a:r>
              <a:rPr lang="en-IN" dirty="0"/>
              <a:t>comes from the Greek, meaning “same form</a:t>
            </a:r>
            <a:r>
              <a:rPr lang="en-IN" dirty="0" smtClean="0"/>
              <a:t>.” Isomorphic </a:t>
            </a:r>
            <a:r>
              <a:rPr lang="en-IN" dirty="0"/>
              <a:t>graphs are those that have essentially the same form</a:t>
            </a:r>
            <a:r>
              <a:rPr lang="en-IN" dirty="0" smtClean="0"/>
              <a:t>.</a:t>
            </a:r>
            <a:endParaRPr lang="en-US" altLang="en-US" dirty="0"/>
          </a:p>
        </p:txBody>
      </p:sp>
      <p:pic>
        <p:nvPicPr>
          <p:cNvPr id="9218" name="Picture 2" descr="A text box has the heading “Definition.” The text reads “Let G and G prime be graphs with vertex sets V(G) and V(G prime) and edge sets E(G) and E(G prime), respectively. G is isomorphic to G prime if, and only if, there exist one-to-one correspondences g from V(G) to V(G prime) and h from E(G) to E(G prime) that preserve the edge-endpoint functions of G and G prime in the sense that for each v element of V(G) and e element of E(G), &#10;v is an endpoint of e if and only if g(v) is an end point of h(e).”  The expression has the label “10.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7152" y="3352799"/>
            <a:ext cx="6022848" cy="1607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Isomorphisms</a:t>
            </a:r>
            <a:r>
              <a:rPr lang="en-IN" dirty="0"/>
              <a:t> of Graphs</a:t>
            </a:r>
            <a:endParaRPr lang="en-IN" altLang="en-US" dirty="0"/>
          </a:p>
        </p:txBody>
      </p:sp>
      <p:sp>
        <p:nvSpPr>
          <p:cNvPr id="3" name="Content Placeholder 2"/>
          <p:cNvSpPr>
            <a:spLocks noGrp="1"/>
          </p:cNvSpPr>
          <p:nvPr>
            <p:ph sz="quarter" idx="13"/>
          </p:nvPr>
        </p:nvSpPr>
        <p:spPr>
          <a:xfrm>
            <a:off x="457200" y="1447800"/>
            <a:ext cx="8229599" cy="2209800"/>
          </a:xfrm>
        </p:spPr>
        <p:txBody>
          <a:bodyPr/>
          <a:lstStyle/>
          <a:p>
            <a:pPr marL="0" indent="0"/>
            <a:r>
              <a:rPr lang="en-IN" dirty="0"/>
              <a:t>In words, </a:t>
            </a:r>
            <a:r>
              <a:rPr lang="en-IN" i="1" dirty="0"/>
              <a:t>G </a:t>
            </a:r>
            <a:r>
              <a:rPr lang="en-IN" dirty="0"/>
              <a:t>is isomorphic to </a:t>
            </a:r>
            <a:r>
              <a:rPr lang="en-IN" i="1" dirty="0" smtClean="0"/>
              <a:t>G</a:t>
            </a:r>
            <a:r>
              <a:rPr lang="en-IN" dirty="0"/>
              <a:t>′ if, and only if, the vertices and edges of </a:t>
            </a:r>
            <a:r>
              <a:rPr lang="en-IN" i="1" dirty="0"/>
              <a:t>G </a:t>
            </a:r>
            <a:r>
              <a:rPr lang="en-IN" dirty="0"/>
              <a:t>and </a:t>
            </a:r>
            <a:r>
              <a:rPr lang="en-IN" i="1" dirty="0" smtClean="0"/>
              <a:t>G</a:t>
            </a:r>
            <a:r>
              <a:rPr lang="en-IN" dirty="0"/>
              <a:t>′ </a:t>
            </a:r>
            <a:r>
              <a:rPr lang="en-IN" dirty="0" smtClean="0"/>
              <a:t>can be </a:t>
            </a:r>
            <a:r>
              <a:rPr lang="en-IN" dirty="0"/>
              <a:t>matched up by one-to-one, onto functions in such a way that the edges between </a:t>
            </a:r>
            <a:r>
              <a:rPr lang="en-IN" dirty="0" smtClean="0"/>
              <a:t>corresponding vertices </a:t>
            </a:r>
            <a:r>
              <a:rPr lang="en-IN" dirty="0"/>
              <a:t>correspond to each other.</a:t>
            </a:r>
            <a:endParaRPr lang="en-US" altLang="en-US" dirty="0"/>
          </a:p>
        </p:txBody>
      </p:sp>
    </p:spTree>
    <p:extLst>
      <p:ext uri="{BB962C8B-B14F-4D97-AF65-F5344CB8AC3E}">
        <p14:creationId xmlns:p14="http://schemas.microsoft.com/office/powerpoint/2010/main" val="1310497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sz="2300" dirty="0" smtClean="0"/>
              <a:t>Example 10.3.1 </a:t>
            </a:r>
            <a:r>
              <a:rPr lang="en-US" altLang="en-US" sz="2300" dirty="0" smtClean="0"/>
              <a:t>– </a:t>
            </a:r>
            <a:r>
              <a:rPr lang="en-IN" sz="2300" i="1" dirty="0"/>
              <a:t>Showing That Two Graphs Are Isomorphic</a:t>
            </a:r>
            <a:endParaRPr lang="en-IN" altLang="en-US" sz="2300" i="1" dirty="0"/>
          </a:p>
        </p:txBody>
      </p:sp>
      <p:sp>
        <p:nvSpPr>
          <p:cNvPr id="3" name="Content Placeholder 2"/>
          <p:cNvSpPr>
            <a:spLocks noGrp="1"/>
          </p:cNvSpPr>
          <p:nvPr>
            <p:ph sz="quarter" idx="13"/>
          </p:nvPr>
        </p:nvSpPr>
        <p:spPr>
          <a:xfrm>
            <a:off x="457200" y="1447800"/>
            <a:ext cx="8226425" cy="685800"/>
          </a:xfrm>
        </p:spPr>
        <p:txBody>
          <a:bodyPr/>
          <a:lstStyle/>
          <a:p>
            <a:r>
              <a:rPr lang="en-IN" dirty="0"/>
              <a:t>Show that the following two graphs are isomorphic</a:t>
            </a:r>
            <a:r>
              <a:rPr lang="en-IN" dirty="0" smtClean="0"/>
              <a:t>.</a:t>
            </a:r>
            <a:endParaRPr lang="en-US" altLang="en-US" dirty="0"/>
          </a:p>
        </p:txBody>
      </p:sp>
      <p:pic>
        <p:nvPicPr>
          <p:cNvPr id="5123" name="Picture 3" descr="An image consists of two graphs, G and G prime. The graph G has 5 vertices: v_1, v_2, v_3 , and v_4. and v_5. It also has 7 edges: e_1, e_2, e_3, e_4, e_5, e_6, and e_7. Edges e_1, e_7, e_5, and e_4 start from the vertex v_1 connecting the vertices v_3, v_2, v_5, and v_4, respectively. Vertices v_2 and v_5 are connected by edge e_6. Two parallel edges e_2 and e_3 start from vertex v_3 and connect to the vertex v_4. &#10;The graph G prime has 5 vertices: w_1, w_2, w_3, w_4, and w_5.  It also has 7 edges: f_1, f_2, f_3, f_4, f_5, f_6, and f_7. Three edges f_1, f_2, and f_3 start from the vertex w_1; edges f_1 and f_2 are parallel edges connecting the vertex w_5, and edge f_3 connects w_2 with w_1. The vertex w_2 is connected with vertices w_3, w_4, and w_5 by the edges f_4, f_6, and f_7, respectively. The vertices w_3 and w_4 are connected by edge f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86000"/>
            <a:ext cx="5323523" cy="191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740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10.3.1 </a:t>
            </a:r>
            <a:r>
              <a:rPr lang="en-US" altLang="en-US" dirty="0" smtClean="0"/>
              <a:t>– </a:t>
            </a:r>
            <a:r>
              <a:rPr lang="en-US" altLang="en-US" i="1" dirty="0"/>
              <a:t>Solution</a:t>
            </a:r>
            <a:endParaRPr lang="en-IN" altLang="en-US" i="1" dirty="0"/>
          </a:p>
        </p:txBody>
      </p:sp>
      <p:sp>
        <p:nvSpPr>
          <p:cNvPr id="3" name="Content Placeholder 2"/>
          <p:cNvSpPr>
            <a:spLocks noGrp="1"/>
          </p:cNvSpPr>
          <p:nvPr>
            <p:ph sz="quarter" idx="13"/>
          </p:nvPr>
        </p:nvSpPr>
        <p:spPr>
          <a:xfrm>
            <a:off x="457200" y="1447800"/>
            <a:ext cx="8226425" cy="4114800"/>
          </a:xfrm>
        </p:spPr>
        <p:txBody>
          <a:bodyPr/>
          <a:lstStyle/>
          <a:p>
            <a:pPr marL="0" indent="0"/>
            <a:r>
              <a:rPr lang="en-IN" dirty="0"/>
              <a:t>To solve this problem, you must find functions </a:t>
            </a:r>
            <a:r>
              <a:rPr lang="en-IN" i="1" dirty="0"/>
              <a:t>g </a:t>
            </a:r>
            <a:r>
              <a:rPr lang="en-IN" dirty="0"/>
              <a:t>: </a:t>
            </a:r>
            <a:r>
              <a:rPr lang="en-IN" i="1" dirty="0"/>
              <a:t>V</a:t>
            </a:r>
            <a:r>
              <a:rPr lang="en-IN" dirty="0"/>
              <a:t>(</a:t>
            </a:r>
            <a:r>
              <a:rPr lang="en-IN" i="1" dirty="0"/>
              <a:t>G</a:t>
            </a:r>
            <a:r>
              <a:rPr lang="en-IN" dirty="0"/>
              <a:t>) </a:t>
            </a:r>
            <a:r>
              <a:rPr lang="en-IN" dirty="0" smtClean="0"/>
              <a:t>→ </a:t>
            </a:r>
            <a:r>
              <a:rPr lang="en-IN" i="1" dirty="0" smtClean="0"/>
              <a:t>V</a:t>
            </a:r>
            <a:r>
              <a:rPr lang="en-IN" dirty="0" smtClean="0"/>
              <a:t>(</a:t>
            </a:r>
            <a:r>
              <a:rPr lang="en-IN" i="1" dirty="0" smtClean="0"/>
              <a:t>G</a:t>
            </a:r>
            <a:r>
              <a:rPr lang="en-IN" dirty="0" smtClean="0"/>
              <a:t>′) and </a:t>
            </a:r>
            <a:r>
              <a:rPr lang="en-IN" i="1" dirty="0" smtClean="0"/>
              <a:t>h</a:t>
            </a:r>
            <a:r>
              <a:rPr lang="en-IN" dirty="0"/>
              <a:t>: </a:t>
            </a:r>
            <a:r>
              <a:rPr lang="en-IN" i="1" dirty="0"/>
              <a:t>E</a:t>
            </a:r>
            <a:r>
              <a:rPr lang="en-IN" dirty="0"/>
              <a:t>(</a:t>
            </a:r>
            <a:r>
              <a:rPr lang="en-IN" i="1" dirty="0"/>
              <a:t>G</a:t>
            </a:r>
            <a:r>
              <a:rPr lang="en-IN" dirty="0"/>
              <a:t>) </a:t>
            </a:r>
            <a:r>
              <a:rPr lang="en-IN" dirty="0" smtClean="0"/>
              <a:t>→ </a:t>
            </a:r>
            <a:r>
              <a:rPr lang="en-IN" i="1" dirty="0" smtClean="0"/>
              <a:t>E</a:t>
            </a:r>
            <a:r>
              <a:rPr lang="en-IN" dirty="0" smtClean="0"/>
              <a:t>(</a:t>
            </a:r>
            <a:r>
              <a:rPr lang="en-IN" i="1" dirty="0" smtClean="0"/>
              <a:t>G</a:t>
            </a:r>
            <a:r>
              <a:rPr lang="en-IN" dirty="0" smtClean="0"/>
              <a:t>′) </a:t>
            </a:r>
            <a:r>
              <a:rPr lang="en-IN" dirty="0"/>
              <a:t>such that for each </a:t>
            </a:r>
            <a:r>
              <a:rPr lang="en-IN" i="1" dirty="0"/>
              <a:t>v </a:t>
            </a:r>
            <a:r>
              <a:rPr lang="en-IN" dirty="0"/>
              <a:t>∈ </a:t>
            </a:r>
            <a:r>
              <a:rPr lang="en-IN" i="1" dirty="0"/>
              <a:t>V</a:t>
            </a:r>
            <a:r>
              <a:rPr lang="en-IN" dirty="0"/>
              <a:t>(</a:t>
            </a:r>
            <a:r>
              <a:rPr lang="en-IN" i="1" dirty="0"/>
              <a:t>G</a:t>
            </a:r>
            <a:r>
              <a:rPr lang="en-IN" dirty="0"/>
              <a:t>) and </a:t>
            </a:r>
            <a:r>
              <a:rPr lang="en-IN" i="1" dirty="0"/>
              <a:t>e </a:t>
            </a:r>
            <a:r>
              <a:rPr lang="en-IN" dirty="0"/>
              <a:t>∈ </a:t>
            </a:r>
            <a:r>
              <a:rPr lang="en-IN" i="1" dirty="0"/>
              <a:t>E</a:t>
            </a:r>
            <a:r>
              <a:rPr lang="en-IN" dirty="0"/>
              <a:t>(</a:t>
            </a:r>
            <a:r>
              <a:rPr lang="en-IN" i="1" dirty="0"/>
              <a:t>G</a:t>
            </a:r>
            <a:r>
              <a:rPr lang="en-IN" dirty="0"/>
              <a:t>), </a:t>
            </a:r>
            <a:r>
              <a:rPr lang="en-IN" i="1" dirty="0"/>
              <a:t>v </a:t>
            </a:r>
            <a:r>
              <a:rPr lang="en-IN" dirty="0"/>
              <a:t>is an endpoint of </a:t>
            </a:r>
            <a:r>
              <a:rPr lang="en-IN" i="1" dirty="0"/>
              <a:t>e </a:t>
            </a:r>
            <a:r>
              <a:rPr lang="en-IN" dirty="0"/>
              <a:t>if, </a:t>
            </a:r>
            <a:r>
              <a:rPr lang="en-IN" dirty="0" smtClean="0"/>
              <a:t>and only </a:t>
            </a:r>
            <a:r>
              <a:rPr lang="en-IN" dirty="0"/>
              <a:t>if, </a:t>
            </a:r>
            <a:r>
              <a:rPr lang="en-IN" i="1" dirty="0"/>
              <a:t>g</a:t>
            </a:r>
            <a:r>
              <a:rPr lang="en-IN" dirty="0"/>
              <a:t>(</a:t>
            </a:r>
            <a:r>
              <a:rPr lang="en-IN" i="1" dirty="0"/>
              <a:t>v</a:t>
            </a:r>
            <a:r>
              <a:rPr lang="en-IN" dirty="0"/>
              <a:t>) is an endpoint of </a:t>
            </a:r>
            <a:r>
              <a:rPr lang="en-IN" i="1" dirty="0"/>
              <a:t>h</a:t>
            </a:r>
            <a:r>
              <a:rPr lang="en-IN" dirty="0"/>
              <a:t>(</a:t>
            </a:r>
            <a:r>
              <a:rPr lang="en-IN" i="1" dirty="0"/>
              <a:t>e</a:t>
            </a:r>
            <a:r>
              <a:rPr lang="en-IN" dirty="0"/>
              <a:t>)</a:t>
            </a:r>
            <a:r>
              <a:rPr lang="en-IN" i="1" dirty="0"/>
              <a:t>. </a:t>
            </a:r>
            <a:endParaRPr lang="en-IN" i="1" dirty="0" smtClean="0"/>
          </a:p>
          <a:p>
            <a:pPr marL="0" indent="0"/>
            <a:endParaRPr lang="en-IN" i="1" dirty="0"/>
          </a:p>
          <a:p>
            <a:pPr marL="0" indent="0"/>
            <a:r>
              <a:rPr lang="en-IN" dirty="0" smtClean="0"/>
              <a:t>Setting </a:t>
            </a:r>
            <a:r>
              <a:rPr lang="en-IN" dirty="0"/>
              <a:t>up such functions is partly a matter of trial and </a:t>
            </a:r>
            <a:r>
              <a:rPr lang="en-IN" dirty="0" smtClean="0"/>
              <a:t>error and </a:t>
            </a:r>
            <a:r>
              <a:rPr lang="en-IN" dirty="0"/>
              <a:t>partly a matter of deduction. </a:t>
            </a:r>
            <a:endParaRPr lang="en-IN" dirty="0" smtClean="0"/>
          </a:p>
          <a:p>
            <a:endParaRPr lang="en-IN" dirty="0"/>
          </a:p>
          <a:p>
            <a:pPr marL="0" indent="0"/>
            <a:r>
              <a:rPr lang="en-IN" dirty="0" smtClean="0"/>
              <a:t>For </a:t>
            </a:r>
            <a:r>
              <a:rPr lang="en-IN" dirty="0"/>
              <a:t>instance, since </a:t>
            </a:r>
            <a:r>
              <a:rPr lang="en-IN" i="1" dirty="0"/>
              <a:t>e</a:t>
            </a:r>
            <a:r>
              <a:rPr lang="en-IN" baseline="-25000" dirty="0"/>
              <a:t>2</a:t>
            </a:r>
            <a:r>
              <a:rPr lang="en-IN" dirty="0"/>
              <a:t> and </a:t>
            </a:r>
            <a:r>
              <a:rPr lang="en-IN" i="1" dirty="0"/>
              <a:t>e</a:t>
            </a:r>
            <a:r>
              <a:rPr lang="en-IN" baseline="-25000" dirty="0"/>
              <a:t>3</a:t>
            </a:r>
            <a:r>
              <a:rPr lang="en-IN" dirty="0"/>
              <a:t> are parallel </a:t>
            </a:r>
            <a:r>
              <a:rPr lang="en-IN" i="1" dirty="0"/>
              <a:t>[have the </a:t>
            </a:r>
            <a:r>
              <a:rPr lang="en-IN" i="1" dirty="0" smtClean="0"/>
              <a:t>same endpoints</a:t>
            </a:r>
            <a:r>
              <a:rPr lang="en-IN" i="1" dirty="0"/>
              <a:t>]</a:t>
            </a:r>
            <a:r>
              <a:rPr lang="en-IN" dirty="0"/>
              <a:t>, </a:t>
            </a:r>
            <a:r>
              <a:rPr lang="en-IN" i="1" dirty="0"/>
              <a:t>h</a:t>
            </a:r>
            <a:r>
              <a:rPr lang="en-IN" dirty="0"/>
              <a:t>(</a:t>
            </a:r>
            <a:r>
              <a:rPr lang="en-IN" i="1" dirty="0"/>
              <a:t>e</a:t>
            </a:r>
            <a:r>
              <a:rPr lang="en-IN" baseline="-25000" dirty="0"/>
              <a:t>2</a:t>
            </a:r>
            <a:r>
              <a:rPr lang="en-IN" dirty="0"/>
              <a:t>) and </a:t>
            </a:r>
            <a:r>
              <a:rPr lang="en-IN" i="1" dirty="0"/>
              <a:t>h</a:t>
            </a:r>
            <a:r>
              <a:rPr lang="en-IN" dirty="0"/>
              <a:t>(</a:t>
            </a:r>
            <a:r>
              <a:rPr lang="en-IN" i="1" dirty="0"/>
              <a:t>e</a:t>
            </a:r>
            <a:r>
              <a:rPr lang="en-IN" baseline="-25000" dirty="0"/>
              <a:t>3</a:t>
            </a:r>
            <a:r>
              <a:rPr lang="en-IN" dirty="0"/>
              <a:t>) must be parallel also. </a:t>
            </a:r>
            <a:endParaRPr lang="en-US" altLang="en-US" dirty="0"/>
          </a:p>
        </p:txBody>
      </p:sp>
    </p:spTree>
    <p:extLst>
      <p:ext uri="{BB962C8B-B14F-4D97-AF65-F5344CB8AC3E}">
        <p14:creationId xmlns:p14="http://schemas.microsoft.com/office/powerpoint/2010/main" val="559687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10.3.1 </a:t>
            </a:r>
            <a:r>
              <a:rPr lang="en-US" altLang="en-US" dirty="0" smtClean="0"/>
              <a:t>– </a:t>
            </a:r>
            <a:r>
              <a:rPr lang="en-US" altLang="en-US" i="1" dirty="0"/>
              <a:t>Solution</a:t>
            </a:r>
            <a:endParaRPr lang="en-IN" altLang="en-US"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14800"/>
          </a:xfrm>
        </p:spPr>
        <p:txBody>
          <a:bodyPr/>
          <a:lstStyle/>
          <a:p>
            <a:pPr marL="0" indent="0"/>
            <a:r>
              <a:rPr lang="pt-BR" dirty="0"/>
              <a:t>So </a:t>
            </a:r>
            <a:r>
              <a:rPr lang="pt-BR" i="1" dirty="0"/>
              <a:t>h</a:t>
            </a:r>
            <a:r>
              <a:rPr lang="pt-BR" dirty="0"/>
              <a:t>(</a:t>
            </a:r>
            <a:r>
              <a:rPr lang="pt-BR" i="1" dirty="0"/>
              <a:t>e</a:t>
            </a:r>
            <a:r>
              <a:rPr lang="pt-BR" baseline="-25000" dirty="0"/>
              <a:t>2</a:t>
            </a:r>
            <a:r>
              <a:rPr lang="pt-BR" dirty="0"/>
              <a:t>) </a:t>
            </a:r>
            <a:r>
              <a:rPr lang="pt-BR" dirty="0" smtClean="0"/>
              <a:t>= </a:t>
            </a:r>
            <a:r>
              <a:rPr lang="pt-BR" i="1" dirty="0"/>
              <a:t>f</a:t>
            </a:r>
            <a:r>
              <a:rPr lang="pt-BR" baseline="-25000" dirty="0"/>
              <a:t>1</a:t>
            </a:r>
            <a:r>
              <a:rPr lang="pt-BR" dirty="0"/>
              <a:t> and </a:t>
            </a:r>
            <a:r>
              <a:rPr lang="pt-BR" i="1" dirty="0"/>
              <a:t>h</a:t>
            </a:r>
            <a:r>
              <a:rPr lang="pt-BR" dirty="0"/>
              <a:t>(</a:t>
            </a:r>
            <a:r>
              <a:rPr lang="pt-BR" i="1" dirty="0"/>
              <a:t>e</a:t>
            </a:r>
            <a:r>
              <a:rPr lang="pt-BR" baseline="-25000" dirty="0"/>
              <a:t>3</a:t>
            </a:r>
            <a:r>
              <a:rPr lang="pt-BR" dirty="0"/>
              <a:t>) </a:t>
            </a:r>
            <a:r>
              <a:rPr lang="pt-BR" dirty="0" smtClean="0"/>
              <a:t>= </a:t>
            </a:r>
            <a:r>
              <a:rPr lang="pt-BR" i="1" dirty="0"/>
              <a:t>f</a:t>
            </a:r>
            <a:r>
              <a:rPr lang="pt-BR" baseline="-25000" dirty="0"/>
              <a:t>2</a:t>
            </a:r>
            <a:r>
              <a:rPr lang="pt-BR" dirty="0"/>
              <a:t> or </a:t>
            </a:r>
            <a:r>
              <a:rPr lang="pt-BR" i="1" dirty="0"/>
              <a:t>h</a:t>
            </a:r>
            <a:r>
              <a:rPr lang="pt-BR" dirty="0"/>
              <a:t>(</a:t>
            </a:r>
            <a:r>
              <a:rPr lang="pt-BR" i="1" dirty="0"/>
              <a:t>e</a:t>
            </a:r>
            <a:r>
              <a:rPr lang="pt-BR" baseline="-25000" dirty="0"/>
              <a:t>2</a:t>
            </a:r>
            <a:r>
              <a:rPr lang="pt-BR" dirty="0"/>
              <a:t>) </a:t>
            </a:r>
            <a:r>
              <a:rPr lang="pt-BR" dirty="0" smtClean="0"/>
              <a:t>= </a:t>
            </a:r>
            <a:r>
              <a:rPr lang="pt-BR" i="1" dirty="0" smtClean="0"/>
              <a:t>f</a:t>
            </a:r>
            <a:r>
              <a:rPr lang="pt-BR" baseline="-25000" dirty="0" smtClean="0"/>
              <a:t>2</a:t>
            </a:r>
            <a:r>
              <a:rPr lang="pt-BR" dirty="0" smtClean="0"/>
              <a:t> </a:t>
            </a:r>
            <a:r>
              <a:rPr lang="en-IN" dirty="0" smtClean="0"/>
              <a:t>and </a:t>
            </a:r>
            <a:r>
              <a:rPr lang="en-IN" i="1" dirty="0"/>
              <a:t>h</a:t>
            </a:r>
            <a:r>
              <a:rPr lang="en-IN" dirty="0"/>
              <a:t>(</a:t>
            </a:r>
            <a:r>
              <a:rPr lang="en-IN" i="1" dirty="0"/>
              <a:t>e</a:t>
            </a:r>
            <a:r>
              <a:rPr lang="en-IN" baseline="-25000" dirty="0"/>
              <a:t>3</a:t>
            </a:r>
            <a:r>
              <a:rPr lang="en-IN" dirty="0"/>
              <a:t>) </a:t>
            </a:r>
            <a:r>
              <a:rPr lang="en-IN" dirty="0" smtClean="0"/>
              <a:t>= </a:t>
            </a:r>
            <a:r>
              <a:rPr lang="en-IN" i="1" dirty="0"/>
              <a:t>f</a:t>
            </a:r>
            <a:r>
              <a:rPr lang="en-IN" baseline="-25000" dirty="0"/>
              <a:t>1</a:t>
            </a:r>
            <a:r>
              <a:rPr lang="en-IN" dirty="0"/>
              <a:t>. Also, the endpoints of </a:t>
            </a:r>
            <a:r>
              <a:rPr lang="en-IN" i="1" dirty="0"/>
              <a:t>e</a:t>
            </a:r>
            <a:r>
              <a:rPr lang="en-IN" baseline="-25000" dirty="0"/>
              <a:t>2</a:t>
            </a:r>
            <a:r>
              <a:rPr lang="en-IN" dirty="0"/>
              <a:t> and </a:t>
            </a:r>
            <a:r>
              <a:rPr lang="en-IN" i="1" dirty="0"/>
              <a:t>e</a:t>
            </a:r>
            <a:r>
              <a:rPr lang="en-IN" baseline="-25000" dirty="0"/>
              <a:t>3</a:t>
            </a:r>
            <a:r>
              <a:rPr lang="en-IN" dirty="0"/>
              <a:t> must correspond to the endpoints of </a:t>
            </a:r>
            <a:r>
              <a:rPr lang="en-IN" i="1" dirty="0"/>
              <a:t>f</a:t>
            </a:r>
            <a:r>
              <a:rPr lang="en-IN" baseline="-25000" dirty="0"/>
              <a:t>1</a:t>
            </a:r>
            <a:r>
              <a:rPr lang="en-IN" dirty="0"/>
              <a:t> and </a:t>
            </a:r>
            <a:r>
              <a:rPr lang="en-IN" i="1" dirty="0"/>
              <a:t>f</a:t>
            </a:r>
            <a:r>
              <a:rPr lang="en-IN" baseline="-25000" dirty="0"/>
              <a:t>2</a:t>
            </a:r>
            <a:r>
              <a:rPr lang="en-IN" dirty="0" smtClean="0"/>
              <a:t>, and </a:t>
            </a:r>
            <a:r>
              <a:rPr lang="en-IN" dirty="0"/>
              <a:t>so </a:t>
            </a:r>
            <a:r>
              <a:rPr lang="en-IN" i="1" dirty="0"/>
              <a:t>g</a:t>
            </a:r>
            <a:r>
              <a:rPr lang="en-IN" dirty="0"/>
              <a:t>(</a:t>
            </a:r>
            <a:r>
              <a:rPr lang="en-IN" i="1" dirty="0"/>
              <a:t>v</a:t>
            </a:r>
            <a:r>
              <a:rPr lang="en-IN" baseline="-25000" dirty="0"/>
              <a:t>3</a:t>
            </a:r>
            <a:r>
              <a:rPr lang="en-IN" dirty="0"/>
              <a:t>) </a:t>
            </a:r>
            <a:r>
              <a:rPr lang="en-IN" dirty="0" smtClean="0"/>
              <a:t>= </a:t>
            </a:r>
            <a:r>
              <a:rPr lang="en-IN" i="1" dirty="0"/>
              <a:t>w</a:t>
            </a:r>
            <a:r>
              <a:rPr lang="en-IN" baseline="-25000" dirty="0"/>
              <a:t>1</a:t>
            </a:r>
            <a:r>
              <a:rPr lang="en-IN" dirty="0"/>
              <a:t> and </a:t>
            </a:r>
            <a:r>
              <a:rPr lang="en-IN" i="1" dirty="0"/>
              <a:t>g</a:t>
            </a:r>
            <a:r>
              <a:rPr lang="en-IN" dirty="0"/>
              <a:t>(</a:t>
            </a:r>
            <a:r>
              <a:rPr lang="en-IN" i="1" dirty="0"/>
              <a:t>v</a:t>
            </a:r>
            <a:r>
              <a:rPr lang="en-IN" baseline="-25000" dirty="0"/>
              <a:t>4</a:t>
            </a:r>
            <a:r>
              <a:rPr lang="en-IN" dirty="0"/>
              <a:t>) </a:t>
            </a:r>
            <a:r>
              <a:rPr lang="en-IN" dirty="0" smtClean="0"/>
              <a:t>= </a:t>
            </a:r>
            <a:r>
              <a:rPr lang="en-IN" i="1" dirty="0"/>
              <a:t>w</a:t>
            </a:r>
            <a:r>
              <a:rPr lang="en-IN" baseline="-25000" dirty="0"/>
              <a:t>5</a:t>
            </a:r>
            <a:r>
              <a:rPr lang="en-IN" dirty="0"/>
              <a:t> or </a:t>
            </a:r>
            <a:r>
              <a:rPr lang="en-IN" i="1" dirty="0"/>
              <a:t>g</a:t>
            </a:r>
            <a:r>
              <a:rPr lang="en-IN" dirty="0"/>
              <a:t>(</a:t>
            </a:r>
            <a:r>
              <a:rPr lang="en-IN" i="1" dirty="0"/>
              <a:t>v</a:t>
            </a:r>
            <a:r>
              <a:rPr lang="en-IN" baseline="-25000" dirty="0"/>
              <a:t>3</a:t>
            </a:r>
            <a:r>
              <a:rPr lang="en-IN" dirty="0"/>
              <a:t>) </a:t>
            </a:r>
            <a:r>
              <a:rPr lang="en-IN" dirty="0" smtClean="0"/>
              <a:t>= </a:t>
            </a:r>
            <a:r>
              <a:rPr lang="en-IN" i="1" dirty="0"/>
              <a:t>w</a:t>
            </a:r>
            <a:r>
              <a:rPr lang="en-IN" baseline="-25000" dirty="0"/>
              <a:t>5</a:t>
            </a:r>
            <a:r>
              <a:rPr lang="en-IN" dirty="0"/>
              <a:t> and </a:t>
            </a:r>
            <a:r>
              <a:rPr lang="en-IN" i="1" dirty="0"/>
              <a:t>g</a:t>
            </a:r>
            <a:r>
              <a:rPr lang="en-IN" dirty="0"/>
              <a:t>(</a:t>
            </a:r>
            <a:r>
              <a:rPr lang="en-IN" i="1" dirty="0"/>
              <a:t>v</a:t>
            </a:r>
            <a:r>
              <a:rPr lang="en-IN" baseline="-25000" dirty="0"/>
              <a:t>4</a:t>
            </a:r>
            <a:r>
              <a:rPr lang="en-IN" dirty="0"/>
              <a:t>) </a:t>
            </a:r>
            <a:r>
              <a:rPr lang="en-IN" dirty="0" smtClean="0"/>
              <a:t>= </a:t>
            </a:r>
            <a:r>
              <a:rPr lang="en-IN" i="1" dirty="0"/>
              <a:t>w</a:t>
            </a:r>
            <a:r>
              <a:rPr lang="en-IN" baseline="-25000" dirty="0"/>
              <a:t>1</a:t>
            </a:r>
            <a:r>
              <a:rPr lang="en-IN" dirty="0" smtClean="0"/>
              <a:t>.</a:t>
            </a:r>
          </a:p>
          <a:p>
            <a:pPr marL="0" indent="0"/>
            <a:endParaRPr lang="en-US" altLang="en-US" dirty="0"/>
          </a:p>
          <a:p>
            <a:pPr marL="0" indent="0"/>
            <a:r>
              <a:rPr lang="en-IN" dirty="0"/>
              <a:t>Similarly, since </a:t>
            </a:r>
            <a:r>
              <a:rPr lang="en-IN" i="1" dirty="0"/>
              <a:t>v</a:t>
            </a:r>
            <a:r>
              <a:rPr lang="en-IN" baseline="-25000" dirty="0"/>
              <a:t>1</a:t>
            </a:r>
            <a:r>
              <a:rPr lang="en-IN" dirty="0"/>
              <a:t> is the endpoint of four distinct edges (</a:t>
            </a:r>
            <a:r>
              <a:rPr lang="en-IN" i="1" dirty="0"/>
              <a:t>e</a:t>
            </a:r>
            <a:r>
              <a:rPr lang="en-IN" baseline="-25000" dirty="0"/>
              <a:t>1</a:t>
            </a:r>
            <a:r>
              <a:rPr lang="en-IN" dirty="0"/>
              <a:t>, </a:t>
            </a:r>
            <a:r>
              <a:rPr lang="en-IN" i="1" dirty="0"/>
              <a:t>e</a:t>
            </a:r>
            <a:r>
              <a:rPr lang="en-IN" baseline="-25000" dirty="0"/>
              <a:t>7</a:t>
            </a:r>
            <a:r>
              <a:rPr lang="en-IN" dirty="0"/>
              <a:t>, </a:t>
            </a:r>
            <a:r>
              <a:rPr lang="en-IN" i="1" dirty="0"/>
              <a:t>e</a:t>
            </a:r>
            <a:r>
              <a:rPr lang="en-IN" baseline="-25000" dirty="0"/>
              <a:t>5</a:t>
            </a:r>
            <a:r>
              <a:rPr lang="en-IN" dirty="0"/>
              <a:t>, and </a:t>
            </a:r>
            <a:r>
              <a:rPr lang="en-IN" i="1" dirty="0"/>
              <a:t>e</a:t>
            </a:r>
            <a:r>
              <a:rPr lang="en-IN" baseline="-25000" dirty="0"/>
              <a:t>4</a:t>
            </a:r>
            <a:r>
              <a:rPr lang="en-IN" dirty="0"/>
              <a:t>), </a:t>
            </a:r>
            <a:r>
              <a:rPr lang="en-IN" i="1" dirty="0"/>
              <a:t>g</a:t>
            </a:r>
            <a:r>
              <a:rPr lang="en-IN" dirty="0"/>
              <a:t>(</a:t>
            </a:r>
            <a:r>
              <a:rPr lang="en-IN" i="1" dirty="0"/>
              <a:t>v</a:t>
            </a:r>
            <a:r>
              <a:rPr lang="en-IN" baseline="-25000" dirty="0"/>
              <a:t>1</a:t>
            </a:r>
            <a:r>
              <a:rPr lang="en-IN" dirty="0"/>
              <a:t>) </a:t>
            </a:r>
            <a:r>
              <a:rPr lang="en-IN" dirty="0" smtClean="0"/>
              <a:t>must also </a:t>
            </a:r>
            <a:r>
              <a:rPr lang="en-IN" dirty="0"/>
              <a:t>be the endpoint of four distinct edges </a:t>
            </a:r>
            <a:r>
              <a:rPr lang="en-IN" i="1" dirty="0"/>
              <a:t>[because every edge incident on g</a:t>
            </a:r>
            <a:r>
              <a:rPr lang="en-IN" dirty="0"/>
              <a:t>(</a:t>
            </a:r>
            <a:r>
              <a:rPr lang="en-IN" i="1" dirty="0"/>
              <a:t>v</a:t>
            </a:r>
            <a:r>
              <a:rPr lang="en-IN" baseline="-25000" dirty="0"/>
              <a:t>1</a:t>
            </a:r>
            <a:r>
              <a:rPr lang="en-IN" dirty="0"/>
              <a:t>) </a:t>
            </a:r>
            <a:r>
              <a:rPr lang="en-IN" i="1" dirty="0"/>
              <a:t>is the </a:t>
            </a:r>
            <a:r>
              <a:rPr lang="en-IN" i="1" dirty="0" smtClean="0"/>
              <a:t>image under </a:t>
            </a:r>
            <a:r>
              <a:rPr lang="en-IN" i="1" dirty="0"/>
              <a:t>h of an edge incident on v</a:t>
            </a:r>
            <a:r>
              <a:rPr lang="en-IN" baseline="-25000" dirty="0"/>
              <a:t>1</a:t>
            </a:r>
            <a:r>
              <a:rPr lang="en-IN" dirty="0"/>
              <a:t> </a:t>
            </a:r>
            <a:r>
              <a:rPr lang="en-IN" i="1" dirty="0"/>
              <a:t>and h is one-to-one and onto]</a:t>
            </a:r>
            <a:r>
              <a:rPr lang="en-IN" dirty="0"/>
              <a:t>.</a:t>
            </a:r>
            <a:endParaRPr lang="en-US" altLang="en-US" dirty="0"/>
          </a:p>
        </p:txBody>
      </p:sp>
    </p:spTree>
    <p:extLst>
      <p:ext uri="{BB962C8B-B14F-4D97-AF65-F5344CB8AC3E}">
        <p14:creationId xmlns:p14="http://schemas.microsoft.com/office/powerpoint/2010/main" val="955638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10.3.1 </a:t>
            </a:r>
            <a:r>
              <a:rPr lang="en-US" altLang="en-US" dirty="0" smtClean="0"/>
              <a:t>– </a:t>
            </a:r>
            <a:r>
              <a:rPr lang="en-US" altLang="en-US" i="1" dirty="0"/>
              <a:t>Solution</a:t>
            </a:r>
            <a:endParaRPr lang="en-IN" altLang="en-US"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114800"/>
          </a:xfrm>
        </p:spPr>
        <p:txBody>
          <a:bodyPr/>
          <a:lstStyle/>
          <a:p>
            <a:pPr marL="0" indent="0"/>
            <a:r>
              <a:rPr lang="en-IN" dirty="0"/>
              <a:t>But the only vertex in </a:t>
            </a:r>
            <a:r>
              <a:rPr lang="en-IN" i="1" dirty="0" smtClean="0"/>
              <a:t>G</a:t>
            </a:r>
            <a:r>
              <a:rPr lang="en-IN" dirty="0"/>
              <a:t>′ </a:t>
            </a:r>
            <a:r>
              <a:rPr lang="en-IN" dirty="0" smtClean="0"/>
              <a:t>that has </a:t>
            </a:r>
            <a:r>
              <a:rPr lang="en-IN" dirty="0"/>
              <a:t>four edges coming out of it is </a:t>
            </a:r>
            <a:r>
              <a:rPr lang="en-IN" i="1" dirty="0"/>
              <a:t>w</a:t>
            </a:r>
            <a:r>
              <a:rPr lang="en-IN" baseline="-25000" dirty="0"/>
              <a:t>2</a:t>
            </a:r>
            <a:r>
              <a:rPr lang="en-IN" dirty="0"/>
              <a:t>, and so </a:t>
            </a:r>
            <a:r>
              <a:rPr lang="en-IN" i="1" dirty="0"/>
              <a:t>g</a:t>
            </a:r>
            <a:r>
              <a:rPr lang="en-IN" dirty="0"/>
              <a:t>(</a:t>
            </a:r>
            <a:r>
              <a:rPr lang="en-IN" i="1" dirty="0"/>
              <a:t>v</a:t>
            </a:r>
            <a:r>
              <a:rPr lang="en-IN" baseline="-25000" dirty="0"/>
              <a:t>1</a:t>
            </a:r>
            <a:r>
              <a:rPr lang="en-IN" dirty="0"/>
              <a:t>) </a:t>
            </a:r>
            <a:r>
              <a:rPr lang="en-IN" dirty="0" smtClean="0"/>
              <a:t>= </a:t>
            </a:r>
            <a:r>
              <a:rPr lang="en-IN" i="1" dirty="0"/>
              <a:t>w</a:t>
            </a:r>
            <a:r>
              <a:rPr lang="en-IN" baseline="-25000" dirty="0"/>
              <a:t>2</a:t>
            </a:r>
            <a:r>
              <a:rPr lang="en-IN" dirty="0"/>
              <a:t>. Now if </a:t>
            </a:r>
            <a:r>
              <a:rPr lang="en-IN" i="1" dirty="0"/>
              <a:t>g</a:t>
            </a:r>
            <a:r>
              <a:rPr lang="en-IN" dirty="0"/>
              <a:t>(</a:t>
            </a:r>
            <a:r>
              <a:rPr lang="en-IN" i="1" dirty="0"/>
              <a:t>v</a:t>
            </a:r>
            <a:r>
              <a:rPr lang="en-IN" baseline="-25000" dirty="0"/>
              <a:t>3</a:t>
            </a:r>
            <a:r>
              <a:rPr lang="en-IN" dirty="0"/>
              <a:t>) </a:t>
            </a:r>
            <a:r>
              <a:rPr lang="en-IN" dirty="0" smtClean="0"/>
              <a:t>= </a:t>
            </a:r>
            <a:r>
              <a:rPr lang="en-IN" i="1" dirty="0"/>
              <a:t>w</a:t>
            </a:r>
            <a:r>
              <a:rPr lang="en-IN" baseline="-25000" dirty="0"/>
              <a:t>1</a:t>
            </a:r>
            <a:r>
              <a:rPr lang="en-IN" dirty="0"/>
              <a:t>, then since </a:t>
            </a:r>
            <a:r>
              <a:rPr lang="en-IN" i="1" dirty="0" smtClean="0"/>
              <a:t>v</a:t>
            </a:r>
            <a:r>
              <a:rPr lang="en-IN" baseline="-25000" dirty="0" smtClean="0"/>
              <a:t>1</a:t>
            </a:r>
            <a:r>
              <a:rPr lang="en-IN" dirty="0" smtClean="0"/>
              <a:t> and </a:t>
            </a:r>
            <a:r>
              <a:rPr lang="en-IN" i="1" dirty="0"/>
              <a:t>v</a:t>
            </a:r>
            <a:r>
              <a:rPr lang="en-IN" baseline="-25000" dirty="0"/>
              <a:t>3</a:t>
            </a:r>
            <a:r>
              <a:rPr lang="en-IN" dirty="0"/>
              <a:t> are endpoints of </a:t>
            </a:r>
            <a:r>
              <a:rPr lang="en-IN" i="1" dirty="0"/>
              <a:t>e</a:t>
            </a:r>
            <a:r>
              <a:rPr lang="en-IN" baseline="-25000" dirty="0"/>
              <a:t>1</a:t>
            </a:r>
            <a:r>
              <a:rPr lang="en-IN" dirty="0"/>
              <a:t> in </a:t>
            </a:r>
            <a:r>
              <a:rPr lang="en-IN" i="1" dirty="0"/>
              <a:t>G</a:t>
            </a:r>
            <a:r>
              <a:rPr lang="en-IN" dirty="0"/>
              <a:t>, </a:t>
            </a:r>
            <a:r>
              <a:rPr lang="en-IN" i="1" dirty="0"/>
              <a:t>g</a:t>
            </a:r>
            <a:r>
              <a:rPr lang="en-IN" dirty="0"/>
              <a:t>(</a:t>
            </a:r>
            <a:r>
              <a:rPr lang="en-IN" i="1" dirty="0"/>
              <a:t>v</a:t>
            </a:r>
            <a:r>
              <a:rPr lang="en-IN" baseline="-25000" dirty="0"/>
              <a:t>1</a:t>
            </a:r>
            <a:r>
              <a:rPr lang="en-IN" dirty="0"/>
              <a:t>) </a:t>
            </a:r>
            <a:r>
              <a:rPr lang="en-IN" dirty="0" smtClean="0"/>
              <a:t>= </a:t>
            </a:r>
            <a:r>
              <a:rPr lang="en-IN" i="1" dirty="0"/>
              <a:t>w</a:t>
            </a:r>
            <a:r>
              <a:rPr lang="en-IN" baseline="-25000" dirty="0"/>
              <a:t>2</a:t>
            </a:r>
            <a:r>
              <a:rPr lang="en-IN" dirty="0"/>
              <a:t> and </a:t>
            </a:r>
            <a:r>
              <a:rPr lang="en-IN" i="1" dirty="0"/>
              <a:t>g</a:t>
            </a:r>
            <a:r>
              <a:rPr lang="en-IN" dirty="0"/>
              <a:t>(</a:t>
            </a:r>
            <a:r>
              <a:rPr lang="en-IN" i="1" dirty="0"/>
              <a:t>v</a:t>
            </a:r>
            <a:r>
              <a:rPr lang="en-IN" baseline="-25000" dirty="0"/>
              <a:t>3</a:t>
            </a:r>
            <a:r>
              <a:rPr lang="en-IN" dirty="0"/>
              <a:t>) </a:t>
            </a:r>
            <a:r>
              <a:rPr lang="en-IN" dirty="0" smtClean="0"/>
              <a:t>= </a:t>
            </a:r>
            <a:r>
              <a:rPr lang="en-IN" i="1" dirty="0"/>
              <a:t>w</a:t>
            </a:r>
            <a:r>
              <a:rPr lang="en-IN" baseline="-25000" dirty="0"/>
              <a:t>1</a:t>
            </a:r>
            <a:r>
              <a:rPr lang="en-IN" dirty="0"/>
              <a:t> must be endpoints of </a:t>
            </a:r>
            <a:r>
              <a:rPr lang="en-IN" i="1" dirty="0"/>
              <a:t>h</a:t>
            </a:r>
            <a:r>
              <a:rPr lang="en-IN" dirty="0"/>
              <a:t>(</a:t>
            </a:r>
            <a:r>
              <a:rPr lang="en-IN" i="1" dirty="0"/>
              <a:t>e</a:t>
            </a:r>
            <a:r>
              <a:rPr lang="en-IN" baseline="-25000" dirty="0"/>
              <a:t>1</a:t>
            </a:r>
            <a:r>
              <a:rPr lang="en-IN" dirty="0"/>
              <a:t>) in </a:t>
            </a:r>
            <a:r>
              <a:rPr lang="en-IN" i="1" dirty="0" smtClean="0"/>
              <a:t>G</a:t>
            </a:r>
            <a:r>
              <a:rPr lang="en-IN" dirty="0"/>
              <a:t>′</a:t>
            </a:r>
            <a:r>
              <a:rPr lang="en-IN" i="1" dirty="0" smtClean="0"/>
              <a:t>. </a:t>
            </a:r>
            <a:r>
              <a:rPr lang="en-IN" dirty="0" smtClean="0"/>
              <a:t>This </a:t>
            </a:r>
            <a:r>
              <a:rPr lang="en-IN" dirty="0"/>
              <a:t>implies that </a:t>
            </a:r>
            <a:r>
              <a:rPr lang="en-IN" i="1" dirty="0"/>
              <a:t>h</a:t>
            </a:r>
            <a:r>
              <a:rPr lang="en-IN" dirty="0"/>
              <a:t>(</a:t>
            </a:r>
            <a:r>
              <a:rPr lang="en-IN" i="1" dirty="0"/>
              <a:t>e</a:t>
            </a:r>
            <a:r>
              <a:rPr lang="en-IN" baseline="-25000" dirty="0"/>
              <a:t>1</a:t>
            </a:r>
            <a:r>
              <a:rPr lang="en-IN" dirty="0"/>
              <a:t>) </a:t>
            </a:r>
            <a:r>
              <a:rPr lang="en-IN" dirty="0" smtClean="0"/>
              <a:t>= </a:t>
            </a:r>
            <a:r>
              <a:rPr lang="en-IN" i="1" dirty="0"/>
              <a:t>f</a:t>
            </a:r>
            <a:r>
              <a:rPr lang="en-IN" baseline="-25000" dirty="0"/>
              <a:t>3</a:t>
            </a:r>
            <a:r>
              <a:rPr lang="en-IN" dirty="0" smtClean="0"/>
              <a:t>.</a:t>
            </a:r>
          </a:p>
          <a:p>
            <a:endParaRPr lang="en-IN" dirty="0"/>
          </a:p>
          <a:p>
            <a:pPr marL="0" indent="0"/>
            <a:r>
              <a:rPr lang="en-IN" dirty="0"/>
              <a:t>By continuing in this way, possibly making some arbitrary choices as you go, you </a:t>
            </a:r>
            <a:r>
              <a:rPr lang="en-IN" dirty="0" smtClean="0"/>
              <a:t>eventually can </a:t>
            </a:r>
            <a:r>
              <a:rPr lang="en-IN" dirty="0"/>
              <a:t>find functions </a:t>
            </a:r>
            <a:r>
              <a:rPr lang="en-IN" i="1" dirty="0"/>
              <a:t>g </a:t>
            </a:r>
            <a:r>
              <a:rPr lang="en-IN" dirty="0"/>
              <a:t>and </a:t>
            </a:r>
            <a:r>
              <a:rPr lang="en-IN" i="1" dirty="0"/>
              <a:t>h </a:t>
            </a:r>
            <a:r>
              <a:rPr lang="en-IN" dirty="0"/>
              <a:t>to define the isomorphism between </a:t>
            </a:r>
            <a:r>
              <a:rPr lang="en-IN" i="1" dirty="0"/>
              <a:t>G </a:t>
            </a:r>
            <a:r>
              <a:rPr lang="en-IN" dirty="0"/>
              <a:t>and </a:t>
            </a:r>
            <a:r>
              <a:rPr lang="en-IN" i="1" dirty="0" smtClean="0"/>
              <a:t>G</a:t>
            </a:r>
            <a:r>
              <a:rPr lang="en-IN" dirty="0" smtClean="0"/>
              <a:t>′.</a:t>
            </a:r>
            <a:endParaRPr lang="en-US" altLang="en-US" dirty="0"/>
          </a:p>
        </p:txBody>
      </p:sp>
    </p:spTree>
    <p:extLst>
      <p:ext uri="{BB962C8B-B14F-4D97-AF65-F5344CB8AC3E}">
        <p14:creationId xmlns:p14="http://schemas.microsoft.com/office/powerpoint/2010/main" val="1387491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53983" cy="1143000"/>
          </a:xfrm>
        </p:spPr>
        <p:txBody>
          <a:bodyPr/>
          <a:lstStyle/>
          <a:p>
            <a:r>
              <a:rPr lang="en-IN" altLang="en-US" dirty="0" smtClean="0"/>
              <a:t>Example 10.3.1 </a:t>
            </a:r>
            <a:r>
              <a:rPr lang="en-US" altLang="en-US" dirty="0" smtClean="0"/>
              <a:t>– </a:t>
            </a:r>
            <a:r>
              <a:rPr lang="en-US" altLang="en-US" i="1" dirty="0"/>
              <a:t>Solution</a:t>
            </a:r>
            <a:endParaRPr lang="en-IN" altLang="en-US" i="1"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762000"/>
          </a:xfrm>
        </p:spPr>
        <p:txBody>
          <a:bodyPr/>
          <a:lstStyle/>
          <a:p>
            <a:r>
              <a:rPr lang="en-IN" dirty="0"/>
              <a:t>One pair </a:t>
            </a:r>
            <a:r>
              <a:rPr lang="en-IN" dirty="0" smtClean="0"/>
              <a:t>of functions </a:t>
            </a:r>
            <a:r>
              <a:rPr lang="en-IN" dirty="0"/>
              <a:t>(there are several) is the following</a:t>
            </a:r>
            <a:r>
              <a:rPr lang="en-IN" dirty="0" smtClean="0"/>
              <a:t>:</a:t>
            </a:r>
            <a:endParaRPr lang="en-US" altLang="en-US" dirty="0"/>
          </a:p>
        </p:txBody>
      </p:sp>
      <p:pic>
        <p:nvPicPr>
          <p:cNvPr id="10242" name="Picture 2" descr="An image shows two sets of images. The image on the left has two sets, V(G) and V(G prime). Elements under the V(G) are v_1, v_2, v_3, v_4, and v_5; and, elements under the V(G prime) set are w_1, w_2, w_3, w_4, and w_5. Five arrows start from the elements in the V(G) set and end on the elements in the V(G prime) set using the function g. An arrow starts from the v_1 on the left set and ends on the w_2.  An arrow starts from the v_2 on the left set and ends on the w_3. An arrow starts from the v_3 on the left set and ends on the w_1. An arrow starts from the v_4 on the left set and ends on the w_5. An arrow starts from the v_5 on the left set and ends on the w_4. &#10;The image on the right has two sets, E(G) and E(G prime). Elements under E(G) are e_1, e_2, e_3, e_4, e_5, e_6, and e_7; and, elements under E(G prime) set are f_1, f_2, f_3, f_4, f_5, f_6, and f_7. Seven arrows start from the elements in the E(G) set and end on the elements in the E(G prime) set using the function h. An arrows starts from the e_1 on the left set and ends on the f_3. An arrows starts from the e_2 on the left set and ends on the f_1. An arrows starts from the e_3 on the left set and ends on the f_2. An arrow starts from the e_4 on the left set and ends on the f_7. An arrow starts from the e_5 on the left set and ends on the f_6.An arrows starts from the e_6 on the left set and ends on the f_5.An arrows starts from the e_7 on the left set and ends on the f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209800"/>
            <a:ext cx="60007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3249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6912</TotalTime>
  <Words>704</Words>
  <Application>Microsoft Office PowerPoint</Application>
  <PresentationFormat>On-screen Show (4:3)</PresentationFormat>
  <Paragraphs>64</Paragraphs>
  <Slides>17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Wingdings</vt:lpstr>
      <vt:lpstr>sample</vt:lpstr>
      <vt:lpstr>CHAPTER 10</vt:lpstr>
      <vt:lpstr>10.3</vt:lpstr>
      <vt:lpstr>Isomorphisms of Graphs</vt:lpstr>
      <vt:lpstr>Isomorphisms of Graphs</vt:lpstr>
      <vt:lpstr>Example 10.3.1 – Showing That Two Graphs Are Isomorphic</vt:lpstr>
      <vt:lpstr>Example 10.3.1 – Solution</vt:lpstr>
      <vt:lpstr>Example 10.3.1 – Solution</vt:lpstr>
      <vt:lpstr>Example 10.3.1 – Solution</vt:lpstr>
      <vt:lpstr>Example 10.3.1 – Solution</vt:lpstr>
      <vt:lpstr>Isomorphisms of Graphs</vt:lpstr>
      <vt:lpstr>Example 10.3.3 – Showing That Two Graphs Are Not Isomorphic</vt:lpstr>
      <vt:lpstr>Example 10.3.3 – Solution</vt:lpstr>
      <vt:lpstr>Graph Isomorphism for Simple Graphs</vt:lpstr>
      <vt:lpstr>Graph Isomorphism for Simple Graphs</vt:lpstr>
      <vt:lpstr>Example 10.3.5 – Isomorphism of Simple Graphs</vt:lpstr>
      <vt:lpstr>Example 10.3.5 – Solution</vt:lpstr>
      <vt:lpstr>Example 10.3.5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Anil Varekar</cp:lastModifiedBy>
  <cp:revision>2424</cp:revision>
  <dcterms:created xsi:type="dcterms:W3CDTF">2008-12-01T05:36:35Z</dcterms:created>
  <dcterms:modified xsi:type="dcterms:W3CDTF">2019-02-14T05:15:12Z</dcterms:modified>
</cp:coreProperties>
</file>