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3"/>
  </p:notesMasterIdLst>
  <p:handoutMasterIdLst>
    <p:handoutMasterId r:id="rId34"/>
  </p:handoutMasterIdLst>
  <p:sldIdLst>
    <p:sldId id="890" r:id="rId2"/>
    <p:sldId id="601" r:id="rId3"/>
    <p:sldId id="828" r:id="rId4"/>
    <p:sldId id="864" r:id="rId5"/>
    <p:sldId id="865" r:id="rId6"/>
    <p:sldId id="891" r:id="rId7"/>
    <p:sldId id="829" r:id="rId8"/>
    <p:sldId id="866" r:id="rId9"/>
    <p:sldId id="830" r:id="rId10"/>
    <p:sldId id="867" r:id="rId11"/>
    <p:sldId id="868" r:id="rId12"/>
    <p:sldId id="869" r:id="rId13"/>
    <p:sldId id="870" r:id="rId14"/>
    <p:sldId id="871" r:id="rId15"/>
    <p:sldId id="872" r:id="rId16"/>
    <p:sldId id="873" r:id="rId17"/>
    <p:sldId id="892" r:id="rId18"/>
    <p:sldId id="875" r:id="rId19"/>
    <p:sldId id="876" r:id="rId20"/>
    <p:sldId id="877" r:id="rId21"/>
    <p:sldId id="878" r:id="rId22"/>
    <p:sldId id="879" r:id="rId23"/>
    <p:sldId id="882" r:id="rId24"/>
    <p:sldId id="880" r:id="rId25"/>
    <p:sldId id="881" r:id="rId26"/>
    <p:sldId id="883" r:id="rId27"/>
    <p:sldId id="884" r:id="rId28"/>
    <p:sldId id="885" r:id="rId29"/>
    <p:sldId id="886" r:id="rId30"/>
    <p:sldId id="887" r:id="rId31"/>
    <p:sldId id="888" r:id="rId32"/>
  </p:sldIdLst>
  <p:sldSz cx="9144000" cy="6858000" type="screen4x3"/>
  <p:notesSz cx="6858000" cy="9144000"/>
  <p:custDataLst>
    <p:tags r:id="rId35"/>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pos="7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3FCDFF"/>
    <a:srgbClr val="008EC0"/>
    <a:srgbClr val="A62B4D"/>
    <a:srgbClr val="00707E"/>
    <a:srgbClr val="93278F"/>
    <a:srgbClr val="20409A"/>
    <a:srgbClr val="0084B6"/>
    <a:srgbClr val="174788"/>
    <a:srgbClr val="2269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03" autoAdjust="0"/>
    <p:restoredTop sz="94241" autoAdjust="0"/>
  </p:normalViewPr>
  <p:slideViewPr>
    <p:cSldViewPr>
      <p:cViewPr varScale="1">
        <p:scale>
          <a:sx n="71" d="100"/>
          <a:sy n="71" d="100"/>
        </p:scale>
        <p:origin x="444" y="60"/>
      </p:cViewPr>
      <p:guideLst>
        <p:guide orient="horz" pos="912"/>
        <p:guide pos="768"/>
      </p:guideLst>
    </p:cSldViewPr>
  </p:slideViewPr>
  <p:outlineViewPr>
    <p:cViewPr>
      <p:scale>
        <a:sx n="33" d="100"/>
        <a:sy n="33" d="100"/>
      </p:scale>
      <p:origin x="0" y="-3414"/>
    </p:cViewPr>
  </p:outlineViewPr>
  <p:notesTextViewPr>
    <p:cViewPr>
      <p:scale>
        <a:sx n="100" d="100"/>
        <a:sy n="100" d="100"/>
      </p:scale>
      <p:origin x="0" y="0"/>
    </p:cViewPr>
  </p:notesText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5169D7-30F9-42E6-9952-4309237F31D9}" type="datetimeFigureOut">
              <a:rPr lang="en-IN" smtClean="0"/>
              <a:t>14-02-2019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7703B0-1DEE-4BA8-8AFE-52552D0DD6B2}" type="slidenum">
              <a:rPr lang="en-IN" smtClean="0"/>
              <a:t>‹#›</a:t>
            </a:fld>
            <a:endParaRPr lang="en-IN"/>
          </a:p>
        </p:txBody>
      </p:sp>
    </p:spTree>
    <p:extLst>
      <p:ext uri="{BB962C8B-B14F-4D97-AF65-F5344CB8AC3E}">
        <p14:creationId xmlns:p14="http://schemas.microsoft.com/office/powerpoint/2010/main" val="1456924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0DB145F-E5FC-4D0D-91C6-32716D25EAF7}" type="slidenum">
              <a:rPr lang="en-US" altLang="en-US"/>
              <a:pPr/>
              <a:t>‹#›</a:t>
            </a:fld>
            <a:endParaRPr lang="en-US" altLang="en-US"/>
          </a:p>
        </p:txBody>
      </p:sp>
    </p:spTree>
    <p:extLst>
      <p:ext uri="{BB962C8B-B14F-4D97-AF65-F5344CB8AC3E}">
        <p14:creationId xmlns:p14="http://schemas.microsoft.com/office/powerpoint/2010/main" val="20470599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a:t>
            </a:fld>
            <a:endParaRPr lang="en-US" altLang="en-US" dirty="0"/>
          </a:p>
        </p:txBody>
      </p:sp>
    </p:spTree>
    <p:extLst>
      <p:ext uri="{BB962C8B-B14F-4D97-AF65-F5344CB8AC3E}">
        <p14:creationId xmlns:p14="http://schemas.microsoft.com/office/powerpoint/2010/main" val="627195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12</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13</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14</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15</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16</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18</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19</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20</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21</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22</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23</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24</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25</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26</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27</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28</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29</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30</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31</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7</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8</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9</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10</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11</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2A17A8-E0C0-4ADB-8B7E-ED53CF178B7A}" type="slidenum">
              <a:rPr lang="en-US" altLang="en-US"/>
              <a:pPr/>
              <a:t>‹#›</a:t>
            </a:fld>
            <a:endParaRPr lang="en-US" altLang="en-US"/>
          </a:p>
        </p:txBody>
      </p:sp>
    </p:spTree>
    <p:extLst>
      <p:ext uri="{BB962C8B-B14F-4D97-AF65-F5344CB8AC3E}">
        <p14:creationId xmlns:p14="http://schemas.microsoft.com/office/powerpoint/2010/main" val="9178918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n-US"/>
          </a:p>
        </p:txBody>
      </p:sp>
      <p:sp>
        <p:nvSpPr>
          <p:cNvPr id="3" name="Rectangle 4"/>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D5BDD4A-4EFC-4781-8C0D-F8A840611287}" type="slidenum">
              <a:rPr lang="en-US" altLang="en-US"/>
              <a:pPr/>
              <a:t>‹#›</a:t>
            </a:fld>
            <a:endParaRPr lang="en-US" altLang="en-US"/>
          </a:p>
        </p:txBody>
      </p:sp>
    </p:spTree>
    <p:extLst>
      <p:ext uri="{BB962C8B-B14F-4D97-AF65-F5344CB8AC3E}">
        <p14:creationId xmlns:p14="http://schemas.microsoft.com/office/powerpoint/2010/main" val="241635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D57D291-A0CF-4AA7-B750-3CA2B1EDDB72}" type="slidenum">
              <a:rPr lang="en-US" altLang="en-US"/>
              <a:pPr/>
              <a:t>‹#›</a:t>
            </a:fld>
            <a:endParaRPr lang="en-US" altLang="en-US"/>
          </a:p>
        </p:txBody>
      </p:sp>
    </p:spTree>
    <p:extLst>
      <p:ext uri="{BB962C8B-B14F-4D97-AF65-F5344CB8AC3E}">
        <p14:creationId xmlns:p14="http://schemas.microsoft.com/office/powerpoint/2010/main" val="189992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7CE24FC-BE95-49D2-9D02-06ACC705CA84}" type="slidenum">
              <a:rPr lang="en-US" altLang="en-US"/>
              <a:pPr/>
              <a:t>‹#›</a:t>
            </a:fld>
            <a:endParaRPr lang="en-US" altLang="en-US"/>
          </a:p>
        </p:txBody>
      </p:sp>
    </p:spTree>
    <p:extLst>
      <p:ext uri="{BB962C8B-B14F-4D97-AF65-F5344CB8AC3E}">
        <p14:creationId xmlns:p14="http://schemas.microsoft.com/office/powerpoint/2010/main" val="4136814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D976936-66BF-481E-AA0F-1CF0A1199EAF}" type="slidenum">
              <a:rPr lang="en-US" altLang="en-US"/>
              <a:pPr/>
              <a:t>‹#›</a:t>
            </a:fld>
            <a:endParaRPr lang="en-US" altLang="en-US"/>
          </a:p>
        </p:txBody>
      </p:sp>
    </p:spTree>
    <p:extLst>
      <p:ext uri="{BB962C8B-B14F-4D97-AF65-F5344CB8AC3E}">
        <p14:creationId xmlns:p14="http://schemas.microsoft.com/office/powerpoint/2010/main" val="664880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4775"/>
            <a:ext cx="2057400" cy="6521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04775"/>
            <a:ext cx="6021387" cy="652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F17A1A7-1A87-4750-A547-A06BA5B38095}" type="slidenum">
              <a:rPr lang="en-US" altLang="en-US"/>
              <a:pPr/>
              <a:t>‹#›</a:t>
            </a:fld>
            <a:endParaRPr lang="en-US" altLang="en-US"/>
          </a:p>
        </p:txBody>
      </p:sp>
    </p:spTree>
    <p:extLst>
      <p:ext uri="{BB962C8B-B14F-4D97-AF65-F5344CB8AC3E}">
        <p14:creationId xmlns:p14="http://schemas.microsoft.com/office/powerpoint/2010/main" val="1632334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5613" y="104775"/>
            <a:ext cx="8231187" cy="652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D90C38-DB98-4955-A86E-25645FD903CD}" type="slidenum">
              <a:rPr lang="en-US" altLang="en-US"/>
              <a:pPr/>
              <a:t>‹#›</a:t>
            </a:fld>
            <a:endParaRPr lang="en-US" altLang="en-US"/>
          </a:p>
        </p:txBody>
      </p:sp>
    </p:spTree>
    <p:extLst>
      <p:ext uri="{BB962C8B-B14F-4D97-AF65-F5344CB8AC3E}">
        <p14:creationId xmlns:p14="http://schemas.microsoft.com/office/powerpoint/2010/main" val="116976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_Accessible_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lvl1pPr>
              <a:defRPr>
                <a:solidFill>
                  <a:schemeClr val="tx1"/>
                </a:solidFill>
              </a:defRPr>
            </a:lvl1p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6"/>
          <p:cNvSpPr>
            <a:spLocks noGrp="1"/>
          </p:cNvSpPr>
          <p:nvPr>
            <p:ph sz="quarter" idx="14"/>
          </p:nvPr>
        </p:nvSpPr>
        <p:spPr>
          <a:xfrm>
            <a:off x="457200" y="2514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6"/>
          <p:cNvSpPr>
            <a:spLocks noGrp="1"/>
          </p:cNvSpPr>
          <p:nvPr>
            <p:ph sz="quarter" idx="15"/>
          </p:nvPr>
        </p:nvSpPr>
        <p:spPr>
          <a:xfrm>
            <a:off x="457200" y="3657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6"/>
          <p:cNvSpPr>
            <a:spLocks noGrp="1"/>
          </p:cNvSpPr>
          <p:nvPr>
            <p:ph sz="quarter" idx="16"/>
          </p:nvPr>
        </p:nvSpPr>
        <p:spPr>
          <a:xfrm>
            <a:off x="457200" y="4800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6"/>
          <p:cNvSpPr>
            <a:spLocks noGrp="1"/>
          </p:cNvSpPr>
          <p:nvPr>
            <p:ph sz="quarter" idx="17"/>
          </p:nvPr>
        </p:nvSpPr>
        <p:spPr>
          <a:xfrm>
            <a:off x="3810000"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2" name="Content Placeholder 6"/>
          <p:cNvSpPr>
            <a:spLocks noGrp="1"/>
          </p:cNvSpPr>
          <p:nvPr>
            <p:ph sz="quarter" idx="18"/>
          </p:nvPr>
        </p:nvSpPr>
        <p:spPr>
          <a:xfrm>
            <a:off x="4313583" y="5831094"/>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3" name="Content Placeholder 6"/>
          <p:cNvSpPr>
            <a:spLocks noGrp="1"/>
          </p:cNvSpPr>
          <p:nvPr>
            <p:ph sz="quarter" idx="19"/>
          </p:nvPr>
        </p:nvSpPr>
        <p:spPr>
          <a:xfrm>
            <a:off x="4800600"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4" name="Content Placeholder 6"/>
          <p:cNvSpPr>
            <a:spLocks noGrp="1"/>
          </p:cNvSpPr>
          <p:nvPr>
            <p:ph sz="quarter" idx="20"/>
          </p:nvPr>
        </p:nvSpPr>
        <p:spPr>
          <a:xfrm>
            <a:off x="5304183" y="587078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5" name="Content Placeholder 6"/>
          <p:cNvSpPr>
            <a:spLocks noGrp="1"/>
          </p:cNvSpPr>
          <p:nvPr>
            <p:ph sz="quarter" idx="21"/>
          </p:nvPr>
        </p:nvSpPr>
        <p:spPr>
          <a:xfrm>
            <a:off x="5287616" y="582433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6" name="Content Placeholder 6"/>
          <p:cNvSpPr>
            <a:spLocks noGrp="1"/>
          </p:cNvSpPr>
          <p:nvPr>
            <p:ph sz="quarter" idx="22"/>
          </p:nvPr>
        </p:nvSpPr>
        <p:spPr>
          <a:xfrm>
            <a:off x="5791199"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7" name="Content Placeholder 6"/>
          <p:cNvSpPr>
            <a:spLocks noGrp="1"/>
          </p:cNvSpPr>
          <p:nvPr>
            <p:ph sz="quarter" idx="23"/>
          </p:nvPr>
        </p:nvSpPr>
        <p:spPr>
          <a:xfrm>
            <a:off x="6278216" y="5864018"/>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8" name="Content Placeholder 6"/>
          <p:cNvSpPr>
            <a:spLocks noGrp="1"/>
          </p:cNvSpPr>
          <p:nvPr>
            <p:ph sz="quarter" idx="24"/>
          </p:nvPr>
        </p:nvSpPr>
        <p:spPr>
          <a:xfrm>
            <a:off x="6781799"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7806999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ccessible_Section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Content Placeholder 6"/>
          <p:cNvSpPr>
            <a:spLocks noGrp="1"/>
          </p:cNvSpPr>
          <p:nvPr>
            <p:ph sz="quarter" idx="14"/>
          </p:nvPr>
        </p:nvSpPr>
        <p:spPr>
          <a:xfrm>
            <a:off x="371061" y="2389187"/>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Content Placeholder 6"/>
          <p:cNvSpPr>
            <a:spLocks noGrp="1"/>
          </p:cNvSpPr>
          <p:nvPr>
            <p:ph sz="quarter" idx="15"/>
          </p:nvPr>
        </p:nvSpPr>
        <p:spPr>
          <a:xfrm>
            <a:off x="228600" y="339901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 name="Content Placeholder 6"/>
          <p:cNvSpPr>
            <a:spLocks noGrp="1"/>
          </p:cNvSpPr>
          <p:nvPr>
            <p:ph sz="quarter" idx="16"/>
          </p:nvPr>
        </p:nvSpPr>
        <p:spPr>
          <a:xfrm>
            <a:off x="371061" y="4488829"/>
            <a:ext cx="8226425" cy="83820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8324045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cessible_Title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524000"/>
            <a:ext cx="30480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4"/>
          </p:nvPr>
        </p:nvSpPr>
        <p:spPr>
          <a:xfrm>
            <a:off x="3962400" y="1524000"/>
            <a:ext cx="45720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1" name="Content Placeholder 10"/>
          <p:cNvSpPr>
            <a:spLocks noGrp="1"/>
          </p:cNvSpPr>
          <p:nvPr>
            <p:ph sz="quarter" idx="15"/>
          </p:nvPr>
        </p:nvSpPr>
        <p:spPr>
          <a:xfrm>
            <a:off x="2286000" y="5562600"/>
            <a:ext cx="5257800" cy="45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0490636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AC5F048-990D-4618-9432-82758FF4BBA2}" type="slidenum">
              <a:rPr lang="en-US" altLang="en-US"/>
              <a:pPr/>
              <a:t>‹#›</a:t>
            </a:fld>
            <a:endParaRPr lang="en-US" altLang="en-US"/>
          </a:p>
        </p:txBody>
      </p:sp>
    </p:spTree>
    <p:extLst>
      <p:ext uri="{BB962C8B-B14F-4D97-AF65-F5344CB8AC3E}">
        <p14:creationId xmlns:p14="http://schemas.microsoft.com/office/powerpoint/2010/main" val="7112728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32B7A3-5784-49B5-AFBA-13208B39DA62}" type="slidenum">
              <a:rPr lang="en-US" altLang="en-US"/>
              <a:pPr/>
              <a:t>‹#›</a:t>
            </a:fld>
            <a:endParaRPr lang="en-US" altLang="en-US"/>
          </a:p>
        </p:txBody>
      </p:sp>
    </p:spTree>
    <p:extLst>
      <p:ext uri="{BB962C8B-B14F-4D97-AF65-F5344CB8AC3E}">
        <p14:creationId xmlns:p14="http://schemas.microsoft.com/office/powerpoint/2010/main" val="410119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C14418E-7AAC-42C5-84FD-636C701C7FD4}" type="slidenum">
              <a:rPr lang="en-US" altLang="en-US"/>
              <a:pPr/>
              <a:t>‹#›</a:t>
            </a:fld>
            <a:endParaRPr lang="en-US" altLang="en-US"/>
          </a:p>
        </p:txBody>
      </p:sp>
    </p:spTree>
    <p:extLst>
      <p:ext uri="{BB962C8B-B14F-4D97-AF65-F5344CB8AC3E}">
        <p14:creationId xmlns:p14="http://schemas.microsoft.com/office/powerpoint/2010/main" val="211634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sz="half" idx="10"/>
          </p:nvPr>
        </p:nvSpPr>
        <p:spPr>
          <a:ln/>
        </p:spPr>
        <p:txBody>
          <a:bodyPr/>
          <a:lstStyle>
            <a:lvl1pPr>
              <a:defRPr/>
            </a:lvl1pPr>
          </a:lstStyle>
          <a:p>
            <a:pPr>
              <a:defRPr/>
            </a:pPr>
            <a:endParaRPr lang="en-US"/>
          </a:p>
        </p:txBody>
      </p:sp>
      <p:sp>
        <p:nvSpPr>
          <p:cNvPr id="8" name="Rectangle 4"/>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E6CAED62-D7B6-4AD6-9B5A-E5F90172481A}" type="slidenum">
              <a:rPr lang="en-US" altLang="en-US"/>
              <a:pPr/>
              <a:t>‹#›</a:t>
            </a:fld>
            <a:endParaRPr lang="en-US" altLang="en-US"/>
          </a:p>
        </p:txBody>
      </p:sp>
    </p:spTree>
    <p:extLst>
      <p:ext uri="{BB962C8B-B14F-4D97-AF65-F5344CB8AC3E}">
        <p14:creationId xmlns:p14="http://schemas.microsoft.com/office/powerpoint/2010/main" val="18945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7E2165-ACBC-420A-973E-CFBE1C523734}" type="slidenum">
              <a:rPr lang="en-US" altLang="en-US"/>
              <a:pPr/>
              <a:t>‹#›</a:t>
            </a:fld>
            <a:endParaRPr lang="en-US" altLang="en-US"/>
          </a:p>
        </p:txBody>
      </p:sp>
    </p:spTree>
    <p:extLst>
      <p:ext uri="{BB962C8B-B14F-4D97-AF65-F5344CB8AC3E}">
        <p14:creationId xmlns:p14="http://schemas.microsoft.com/office/powerpoint/2010/main" val="28731654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463040"/>
            <a:ext cx="82296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p:txBody>
      </p:sp>
      <p:sp>
        <p:nvSpPr>
          <p:cNvPr id="108547" name="Rectangle 3"/>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a:p>
        </p:txBody>
      </p:sp>
      <p:sp>
        <p:nvSpPr>
          <p:cNvPr id="108548"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p>
        </p:txBody>
      </p:sp>
      <p:sp>
        <p:nvSpPr>
          <p:cNvPr id="1085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4DB9EF2-1910-4E3A-A13D-D94C13F19596}" type="slidenum">
              <a:rPr lang="en-US" altLang="en-US"/>
              <a:pPr/>
              <a:t>‹#›</a:t>
            </a:fld>
            <a:endParaRPr lang="en-US" altLang="en-US"/>
          </a:p>
        </p:txBody>
      </p:sp>
      <p:sp>
        <p:nvSpPr>
          <p:cNvPr id="1030" name="Text Box 7"/>
          <p:cNvSpPr txBox="1">
            <a:spLocks noChangeArrowheads="1"/>
          </p:cNvSpPr>
          <p:nvPr/>
        </p:nvSpPr>
        <p:spPr bwMode="auto">
          <a:xfrm>
            <a:off x="849630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pPr eaLnBrk="1" hangingPunct="1">
                <a:spcBef>
                  <a:spcPct val="50000"/>
                </a:spcBef>
              </a:pPr>
              <a:t>‹#›</a:t>
            </a:fld>
            <a:endParaRPr lang="en-US" altLang="en-US"/>
          </a:p>
        </p:txBody>
      </p:sp>
      <p:sp>
        <p:nvSpPr>
          <p:cNvPr id="1031" name="Rectangle 5"/>
          <p:cNvSpPr>
            <a:spLocks noGrp="1" noChangeArrowheads="1"/>
          </p:cNvSpPr>
          <p:nvPr>
            <p:ph type="title"/>
          </p:nvPr>
        </p:nvSpPr>
        <p:spPr bwMode="auto">
          <a:xfrm>
            <a:off x="381000" y="104775"/>
            <a:ext cx="82264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pic>
        <p:nvPicPr>
          <p:cNvPr id="3074" name="Picture 2" descr="D:\New folder\PPT\Images\Template\Epp Discrete Math 5e\3_3.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28600" y="457200"/>
            <a:ext cx="8686800" cy="6858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64" r:id="rId2"/>
    <p:sldLayoutId id="2147483663"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iming>
    <p:tnLst>
      <p:par>
        <p:cTn id="1" dur="indefinite" restart="never" nodeType="tmRoot"/>
      </p:par>
    </p:tnLst>
  </p:timing>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fontAlgn="base">
        <a:spcBef>
          <a:spcPct val="0"/>
        </a:spcBef>
        <a:spcAft>
          <a:spcPct val="0"/>
        </a:spcAft>
        <a:defRPr sz="4000">
          <a:solidFill>
            <a:schemeClr val="bg1"/>
          </a:solidFill>
          <a:latin typeface="Arial" pitchFamily="34" charset="0"/>
        </a:defRPr>
      </a:lvl6pPr>
      <a:lvl7pPr marL="914400" algn="l" rtl="0" fontAlgn="base">
        <a:spcBef>
          <a:spcPct val="0"/>
        </a:spcBef>
        <a:spcAft>
          <a:spcPct val="0"/>
        </a:spcAft>
        <a:defRPr sz="4000">
          <a:solidFill>
            <a:schemeClr val="bg1"/>
          </a:solidFill>
          <a:latin typeface="Arial" pitchFamily="34" charset="0"/>
        </a:defRPr>
      </a:lvl7pPr>
      <a:lvl8pPr marL="1371600" algn="l" rtl="0" fontAlgn="base">
        <a:spcBef>
          <a:spcPct val="0"/>
        </a:spcBef>
        <a:spcAft>
          <a:spcPct val="0"/>
        </a:spcAft>
        <a:defRPr sz="4000">
          <a:solidFill>
            <a:schemeClr val="bg1"/>
          </a:solidFill>
          <a:latin typeface="Arial" pitchFamily="34" charset="0"/>
        </a:defRPr>
      </a:lvl8pPr>
      <a:lvl9pPr marL="1828800" algn="l" rtl="0" fontAlgn="base">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138953" y="1344168"/>
            <a:ext cx="3671047" cy="914400"/>
          </a:xfrm>
        </p:spPr>
        <p:txBody>
          <a:bodyPr/>
          <a:lstStyle/>
          <a:p>
            <a:r>
              <a:rPr lang="en-US" sz="3200" dirty="0">
                <a:solidFill>
                  <a:schemeClr val="tx1"/>
                </a:solidFill>
                <a:latin typeface="Arial" panose="020B0604020202020204" pitchFamily="34" charset="0"/>
              </a:rPr>
              <a:t>CHAPTER </a:t>
            </a:r>
            <a:r>
              <a:rPr lang="en-US" dirty="0" smtClean="0">
                <a:solidFill>
                  <a:schemeClr val="tx1"/>
                </a:solidFill>
                <a:latin typeface="Arial" panose="020B0604020202020204" pitchFamily="34" charset="0"/>
              </a:rPr>
              <a:t>10</a:t>
            </a:r>
            <a:endParaRPr lang="en-IN" dirty="0"/>
          </a:p>
        </p:txBody>
      </p:sp>
      <p:sp>
        <p:nvSpPr>
          <p:cNvPr id="6" name="Content Placeholder 3"/>
          <p:cNvSpPr txBox="1">
            <a:spLocks/>
          </p:cNvSpPr>
          <p:nvPr/>
        </p:nvSpPr>
        <p:spPr>
          <a:xfrm>
            <a:off x="304800" y="2770496"/>
            <a:ext cx="8610600" cy="148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eaLnBrk="1" hangingPunct="1">
              <a:spcBef>
                <a:spcPct val="50000"/>
              </a:spcBef>
            </a:pPr>
            <a:r>
              <a:rPr lang="en-IN" altLang="en-US" sz="4500" b="1" dirty="0"/>
              <a:t>THEORY OF GRAPHS AND TREES</a:t>
            </a:r>
          </a:p>
        </p:txBody>
      </p:sp>
      <p:sp>
        <p:nvSpPr>
          <p:cNvPr id="8" name="Content Placeholder 4"/>
          <p:cNvSpPr txBox="1">
            <a:spLocks/>
          </p:cNvSpPr>
          <p:nvPr/>
        </p:nvSpPr>
        <p:spPr>
          <a:xfrm>
            <a:off x="1905000" y="6300216"/>
            <a:ext cx="5943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a:spcBef>
                <a:spcPct val="50000"/>
              </a:spcBef>
            </a:pPr>
            <a:r>
              <a:rPr lang="en-US" altLang="en-US" sz="1400" kern="1200" dirty="0" smtClean="0">
                <a:latin typeface="Arial" panose="020B0604020202020204" pitchFamily="34" charset="0"/>
              </a:rPr>
              <a:t>Copyright © Cengage Learning. All rights reserved. </a:t>
            </a:r>
            <a:endParaRPr lang="en-US" altLang="en-US" sz="1400" kern="1200" dirty="0">
              <a:latin typeface="Arial" panose="020B0604020202020204" pitchFamily="34" charset="0"/>
            </a:endParaRPr>
          </a:p>
        </p:txBody>
      </p:sp>
    </p:spTree>
    <p:extLst>
      <p:ext uri="{BB962C8B-B14F-4D97-AF65-F5344CB8AC3E}">
        <p14:creationId xmlns:p14="http://schemas.microsoft.com/office/powerpoint/2010/main" val="1860905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10.4.3 </a:t>
            </a:r>
            <a:r>
              <a:rPr lang="en-US" altLang="en-US" dirty="0"/>
              <a:t>– </a:t>
            </a:r>
            <a:r>
              <a:rPr lang="en-US" altLang="en-US" i="1" dirty="0"/>
              <a:t>A Parse Tree</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3810000"/>
          </a:xfrm>
        </p:spPr>
        <p:txBody>
          <a:bodyPr/>
          <a:lstStyle/>
          <a:p>
            <a:pPr marL="0" indent="0"/>
            <a:r>
              <a:rPr lang="en-IN" dirty="0"/>
              <a:t>In the last 30 years, Noam Chomsky and others have developed new ways to describe </a:t>
            </a:r>
            <a:r>
              <a:rPr lang="en-IN" dirty="0" smtClean="0"/>
              <a:t>the syntax </a:t>
            </a:r>
            <a:r>
              <a:rPr lang="en-IN" dirty="0"/>
              <a:t>(or grammatical structure) of natural languages such as English</a:t>
            </a:r>
            <a:r>
              <a:rPr lang="en-IN" dirty="0" smtClean="0"/>
              <a:t>.</a:t>
            </a:r>
          </a:p>
          <a:p>
            <a:pPr marL="0" indent="0"/>
            <a:endParaRPr lang="en-US" dirty="0">
              <a:solidFill>
                <a:srgbClr val="00AEEF"/>
              </a:solidFill>
            </a:endParaRPr>
          </a:p>
          <a:p>
            <a:pPr marL="0" indent="0"/>
            <a:r>
              <a:rPr lang="en-IN" dirty="0"/>
              <a:t>In the study of grammars, trees are often used to show the </a:t>
            </a:r>
            <a:r>
              <a:rPr lang="en-IN" dirty="0" smtClean="0"/>
              <a:t>derivation of </a:t>
            </a:r>
            <a:r>
              <a:rPr lang="en-IN" dirty="0"/>
              <a:t>grammatically correct sentences from certain basic rules. Such trees are called </a:t>
            </a:r>
            <a:r>
              <a:rPr lang="en-IN" b="1" dirty="0" smtClean="0"/>
              <a:t>syntactic derivation </a:t>
            </a:r>
            <a:r>
              <a:rPr lang="en-IN" b="1" dirty="0"/>
              <a:t>trees </a:t>
            </a:r>
            <a:r>
              <a:rPr lang="en-IN" dirty="0"/>
              <a:t>or </a:t>
            </a:r>
            <a:r>
              <a:rPr lang="en-IN" b="1" dirty="0"/>
              <a:t>parse trees</a:t>
            </a:r>
            <a:r>
              <a:rPr lang="en-IN" dirty="0"/>
              <a:t>.</a:t>
            </a:r>
            <a:endParaRPr lang="en-IN" dirty="0" smtClean="0">
              <a:solidFill>
                <a:srgbClr val="00AEEF"/>
              </a:solidFill>
            </a:endParaRPr>
          </a:p>
        </p:txBody>
      </p:sp>
    </p:spTree>
    <p:extLst>
      <p:ext uri="{BB962C8B-B14F-4D97-AF65-F5344CB8AC3E}">
        <p14:creationId xmlns:p14="http://schemas.microsoft.com/office/powerpoint/2010/main" val="40386696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10.4.3 </a:t>
            </a:r>
            <a:r>
              <a:rPr lang="en-US" altLang="en-US" dirty="0"/>
              <a:t>– </a:t>
            </a:r>
            <a:r>
              <a:rPr lang="en-US" altLang="en-US" i="1" dirty="0"/>
              <a:t>A Parse Tree</a:t>
            </a:r>
            <a:endParaRPr lang="en-IN" altLang="en-US" dirty="0">
              <a:solidFill>
                <a:schemeClr val="tx1"/>
              </a:solidFill>
            </a:endParaRPr>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343400"/>
          </a:xfrm>
        </p:spPr>
        <p:txBody>
          <a:bodyPr/>
          <a:lstStyle/>
          <a:p>
            <a:pPr marL="0" indent="0"/>
            <a:r>
              <a:rPr lang="en-IN" dirty="0"/>
              <a:t>A very small subset of English grammar, for </a:t>
            </a:r>
            <a:r>
              <a:rPr lang="en-IN" dirty="0" smtClean="0"/>
              <a:t>example, specifies that </a:t>
            </a:r>
          </a:p>
          <a:p>
            <a:pPr marL="341313" indent="-341313"/>
            <a:r>
              <a:rPr lang="en-IN" dirty="0" smtClean="0"/>
              <a:t>1. a </a:t>
            </a:r>
            <a:r>
              <a:rPr lang="en-IN" dirty="0"/>
              <a:t>sentence can be produced by writing first a </a:t>
            </a:r>
            <a:r>
              <a:rPr lang="en-IN" dirty="0" smtClean="0"/>
              <a:t>noun phrase </a:t>
            </a:r>
            <a:r>
              <a:rPr lang="en-IN" dirty="0"/>
              <a:t>and then a verb </a:t>
            </a:r>
            <a:r>
              <a:rPr lang="en-IN" dirty="0" smtClean="0"/>
              <a:t>phrase; </a:t>
            </a:r>
          </a:p>
          <a:p>
            <a:pPr marL="341313" indent="-341313"/>
            <a:r>
              <a:rPr lang="en-IN" dirty="0" smtClean="0"/>
              <a:t>2</a:t>
            </a:r>
            <a:r>
              <a:rPr lang="en-IN" dirty="0"/>
              <a:t>. a noun phrase can be produced by writing an article and then a </a:t>
            </a:r>
            <a:r>
              <a:rPr lang="en-IN" dirty="0" smtClean="0"/>
              <a:t>noun; </a:t>
            </a:r>
          </a:p>
          <a:p>
            <a:pPr marL="341313" indent="-341313"/>
            <a:r>
              <a:rPr lang="en-IN" dirty="0" smtClean="0"/>
              <a:t>3</a:t>
            </a:r>
            <a:r>
              <a:rPr lang="en-IN" dirty="0"/>
              <a:t>. a noun phrase can also be produced by writing </a:t>
            </a:r>
            <a:r>
              <a:rPr lang="en-IN" dirty="0" smtClean="0"/>
              <a:t>an article</a:t>
            </a:r>
            <a:r>
              <a:rPr lang="en-IN" dirty="0"/>
              <a:t>, then an adjective, and then a </a:t>
            </a:r>
            <a:r>
              <a:rPr lang="en-IN" dirty="0" smtClean="0"/>
              <a:t>noun;</a:t>
            </a:r>
          </a:p>
          <a:p>
            <a:pPr marL="341313" indent="-341313"/>
            <a:r>
              <a:rPr lang="en-IN" dirty="0" smtClean="0"/>
              <a:t>4</a:t>
            </a:r>
            <a:r>
              <a:rPr lang="en-IN" dirty="0"/>
              <a:t>. a verb phrase can be produced by writing a verb </a:t>
            </a:r>
            <a:r>
              <a:rPr lang="en-IN" dirty="0" smtClean="0"/>
              <a:t>and then </a:t>
            </a:r>
            <a:r>
              <a:rPr lang="en-IN" dirty="0"/>
              <a:t>a noun phrase</a:t>
            </a:r>
            <a:r>
              <a:rPr lang="en-IN" dirty="0" smtClean="0"/>
              <a:t>;</a:t>
            </a:r>
            <a:endParaRPr lang="en-IN" dirty="0" smtClean="0">
              <a:solidFill>
                <a:srgbClr val="00AEEF"/>
              </a:solidFill>
            </a:endParaRPr>
          </a:p>
        </p:txBody>
      </p:sp>
    </p:spTree>
    <p:extLst>
      <p:ext uri="{BB962C8B-B14F-4D97-AF65-F5344CB8AC3E}">
        <p14:creationId xmlns:p14="http://schemas.microsoft.com/office/powerpoint/2010/main" val="182115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10.4.3 </a:t>
            </a:r>
            <a:r>
              <a:rPr lang="en-US" altLang="en-US" dirty="0"/>
              <a:t>– </a:t>
            </a:r>
            <a:r>
              <a:rPr lang="en-US" altLang="en-US" i="1" dirty="0"/>
              <a:t>A Parse Tree</a:t>
            </a:r>
            <a:endParaRPr lang="en-IN" altLang="en-US" dirty="0">
              <a:solidFill>
                <a:schemeClr val="tx1"/>
              </a:solidFill>
            </a:endParaRPr>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343400"/>
          </a:xfrm>
        </p:spPr>
        <p:txBody>
          <a:bodyPr/>
          <a:lstStyle/>
          <a:p>
            <a:pPr marL="0" indent="0"/>
            <a:r>
              <a:rPr lang="en-IN" dirty="0"/>
              <a:t>5. one article is “the</a:t>
            </a:r>
            <a:r>
              <a:rPr lang="en-IN" dirty="0" smtClean="0"/>
              <a:t>”;</a:t>
            </a:r>
          </a:p>
          <a:p>
            <a:pPr marL="0" indent="0"/>
            <a:r>
              <a:rPr lang="en-IN" dirty="0" smtClean="0"/>
              <a:t>6</a:t>
            </a:r>
            <a:r>
              <a:rPr lang="en-IN" dirty="0"/>
              <a:t>. one adjective is “young</a:t>
            </a:r>
            <a:r>
              <a:rPr lang="en-IN" dirty="0" smtClean="0"/>
              <a:t>”;</a:t>
            </a:r>
          </a:p>
          <a:p>
            <a:pPr marL="0" indent="0"/>
            <a:r>
              <a:rPr lang="en-IN" dirty="0" smtClean="0"/>
              <a:t>7</a:t>
            </a:r>
            <a:r>
              <a:rPr lang="en-IN" dirty="0"/>
              <a:t>. one verb is “caught</a:t>
            </a:r>
            <a:r>
              <a:rPr lang="en-IN" dirty="0" smtClean="0"/>
              <a:t>”;</a:t>
            </a:r>
          </a:p>
          <a:p>
            <a:pPr marL="0" indent="0"/>
            <a:r>
              <a:rPr lang="en-IN" dirty="0" smtClean="0"/>
              <a:t>8</a:t>
            </a:r>
            <a:r>
              <a:rPr lang="en-IN" dirty="0"/>
              <a:t>. one noun is “man</a:t>
            </a:r>
            <a:r>
              <a:rPr lang="en-IN" dirty="0" smtClean="0"/>
              <a:t>”;</a:t>
            </a:r>
          </a:p>
          <a:p>
            <a:pPr marL="0" indent="0"/>
            <a:r>
              <a:rPr lang="en-IN" dirty="0" smtClean="0"/>
              <a:t>9</a:t>
            </a:r>
            <a:r>
              <a:rPr lang="en-IN" dirty="0"/>
              <a:t>. one (other) noun is “ball</a:t>
            </a:r>
            <a:r>
              <a:rPr lang="en-IN" dirty="0" smtClean="0"/>
              <a:t>.”</a:t>
            </a:r>
          </a:p>
          <a:p>
            <a:pPr marL="0" indent="0"/>
            <a:endParaRPr lang="en-US" dirty="0">
              <a:solidFill>
                <a:srgbClr val="00AEEF"/>
              </a:solidFill>
            </a:endParaRPr>
          </a:p>
          <a:p>
            <a:pPr marL="0" indent="0"/>
            <a:r>
              <a:rPr lang="en-IN" dirty="0"/>
              <a:t>The rules of a grammar are called </a:t>
            </a:r>
            <a:r>
              <a:rPr lang="en-IN" b="1" dirty="0"/>
              <a:t>productions</a:t>
            </a:r>
            <a:r>
              <a:rPr lang="en-IN" dirty="0"/>
              <a:t>. It is customary to express them using </a:t>
            </a:r>
            <a:r>
              <a:rPr lang="en-IN" dirty="0" smtClean="0"/>
              <a:t>the shorthand </a:t>
            </a:r>
            <a:r>
              <a:rPr lang="en-IN" dirty="0"/>
              <a:t>notation illustrated </a:t>
            </a:r>
            <a:r>
              <a:rPr lang="en-IN" dirty="0" smtClean="0"/>
              <a:t>on the next slide. </a:t>
            </a:r>
            <a:endParaRPr lang="en-IN" dirty="0" smtClean="0">
              <a:solidFill>
                <a:srgbClr val="00AEEF"/>
              </a:solidFill>
            </a:endParaRPr>
          </a:p>
        </p:txBody>
      </p:sp>
    </p:spTree>
    <p:extLst>
      <p:ext uri="{BB962C8B-B14F-4D97-AF65-F5344CB8AC3E}">
        <p14:creationId xmlns:p14="http://schemas.microsoft.com/office/powerpoint/2010/main" val="34444238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10.4.3 </a:t>
            </a:r>
            <a:r>
              <a:rPr lang="en-US" altLang="en-US" dirty="0"/>
              <a:t>– </a:t>
            </a:r>
            <a:r>
              <a:rPr lang="en-US" altLang="en-US" i="1" dirty="0"/>
              <a:t>A Parse Tree</a:t>
            </a:r>
            <a:endParaRPr lang="en-IN" altLang="en-US" dirty="0">
              <a:solidFill>
                <a:schemeClr val="tx1"/>
              </a:solidFill>
            </a:endParaRPr>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2438400"/>
          </a:xfrm>
        </p:spPr>
        <p:txBody>
          <a:bodyPr/>
          <a:lstStyle/>
          <a:p>
            <a:pPr marL="0" indent="0"/>
            <a:r>
              <a:rPr lang="en-IN" dirty="0" smtClean="0"/>
              <a:t>This </a:t>
            </a:r>
            <a:r>
              <a:rPr lang="en-IN" dirty="0"/>
              <a:t>notation, introduced by </a:t>
            </a:r>
            <a:r>
              <a:rPr lang="en-IN" dirty="0" smtClean="0"/>
              <a:t>John Backus </a:t>
            </a:r>
            <a:r>
              <a:rPr lang="en-IN" dirty="0"/>
              <a:t>in 1959 </a:t>
            </a:r>
            <a:r>
              <a:rPr lang="en-IN" dirty="0" smtClean="0"/>
              <a:t>and modified </a:t>
            </a:r>
            <a:r>
              <a:rPr lang="en-IN" dirty="0"/>
              <a:t>by Peter </a:t>
            </a:r>
            <a:r>
              <a:rPr lang="en-IN" dirty="0" err="1"/>
              <a:t>Naur</a:t>
            </a:r>
            <a:r>
              <a:rPr lang="en-IN" dirty="0"/>
              <a:t> in 1960, was used to describe the computer language Algol and </a:t>
            </a:r>
            <a:r>
              <a:rPr lang="en-IN" dirty="0" smtClean="0"/>
              <a:t>is called </a:t>
            </a:r>
            <a:r>
              <a:rPr lang="en-IN" dirty="0"/>
              <a:t>the </a:t>
            </a:r>
            <a:r>
              <a:rPr lang="en-IN" b="1" dirty="0"/>
              <a:t>Backus–</a:t>
            </a:r>
            <a:r>
              <a:rPr lang="en-IN" b="1" dirty="0" err="1"/>
              <a:t>Naur</a:t>
            </a:r>
            <a:r>
              <a:rPr lang="en-IN" b="1" dirty="0"/>
              <a:t> notation</a:t>
            </a:r>
            <a:r>
              <a:rPr lang="en-IN" dirty="0" smtClean="0"/>
              <a:t>. </a:t>
            </a:r>
          </a:p>
          <a:p>
            <a:pPr marL="0" indent="0"/>
            <a:endParaRPr lang="en-US" sz="1400" dirty="0">
              <a:solidFill>
                <a:srgbClr val="00AEEF"/>
              </a:solidFill>
            </a:endParaRPr>
          </a:p>
          <a:p>
            <a:pPr marL="0" indent="0"/>
            <a:r>
              <a:rPr lang="en-IN" dirty="0"/>
              <a:t>In the notation, the symbol</a:t>
            </a:r>
            <a:endParaRPr lang="en-IN" dirty="0" smtClean="0">
              <a:solidFill>
                <a:srgbClr val="00AEEF"/>
              </a:solidFill>
            </a:endParaRPr>
          </a:p>
        </p:txBody>
      </p:sp>
      <p:pic>
        <p:nvPicPr>
          <p:cNvPr id="2050" name="Picture 2" descr="Vertical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1950" y="3313176"/>
            <a:ext cx="9525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sz="quarter" idx="13"/>
          </p:nvPr>
        </p:nvSpPr>
        <p:spPr>
          <a:xfrm>
            <a:off x="457200" y="3246120"/>
            <a:ext cx="8226425" cy="2240280"/>
          </a:xfrm>
        </p:spPr>
        <p:txBody>
          <a:bodyPr/>
          <a:lstStyle/>
          <a:p>
            <a:pPr marL="0" indent="0"/>
            <a:r>
              <a:rPr lang="en-IN" dirty="0" smtClean="0"/>
              <a:t>                                             represents </a:t>
            </a:r>
            <a:r>
              <a:rPr lang="en-IN" dirty="0"/>
              <a:t>the word </a:t>
            </a:r>
            <a:r>
              <a:rPr lang="en-IN" i="1" dirty="0"/>
              <a:t>or</a:t>
            </a:r>
            <a:r>
              <a:rPr lang="en-IN" dirty="0"/>
              <a:t>, </a:t>
            </a:r>
            <a:r>
              <a:rPr lang="en-IN" dirty="0" smtClean="0"/>
              <a:t>and angle brackets </a:t>
            </a:r>
            <a:r>
              <a:rPr lang="en-IN" dirty="0" smtClean="0">
                <a:latin typeface="Arial Unicode MS"/>
                <a:ea typeface="Arial Unicode MS"/>
                <a:cs typeface="Arial Unicode MS"/>
              </a:rPr>
              <a:t>〈</a:t>
            </a:r>
            <a:r>
              <a:rPr lang="en-IN" sz="800" dirty="0" smtClean="0">
                <a:latin typeface="Arial Unicode MS"/>
                <a:ea typeface="Arial Unicode MS"/>
                <a:cs typeface="Arial Unicode MS"/>
              </a:rPr>
              <a:t> </a:t>
            </a:r>
            <a:r>
              <a:rPr lang="en-IN" dirty="0" smtClean="0">
                <a:latin typeface="Arial Unicode MS"/>
                <a:ea typeface="Arial Unicode MS"/>
                <a:cs typeface="Arial Unicode MS"/>
              </a:rPr>
              <a:t>〉 </a:t>
            </a:r>
            <a:r>
              <a:rPr lang="en-IN" dirty="0"/>
              <a:t>are used to enclose terms to be defined (such as a sentence or noun phrase</a:t>
            </a:r>
            <a:r>
              <a:rPr lang="en-IN" dirty="0" smtClean="0"/>
              <a:t>).</a:t>
            </a:r>
          </a:p>
          <a:p>
            <a:pPr marL="0" indent="0"/>
            <a:endParaRPr lang="en-IN" sz="900" dirty="0"/>
          </a:p>
          <a:p>
            <a:pPr marL="0" indent="0"/>
            <a:r>
              <a:rPr lang="en-IN" dirty="0" smtClean="0"/>
              <a:t>1. </a:t>
            </a:r>
            <a:r>
              <a:rPr lang="en-IN" dirty="0" smtClean="0">
                <a:latin typeface="Arial Unicode MS"/>
                <a:ea typeface="Arial Unicode MS"/>
                <a:cs typeface="Arial Unicode MS"/>
              </a:rPr>
              <a:t>〈</a:t>
            </a:r>
            <a:r>
              <a:rPr lang="en-IN" dirty="0" smtClean="0"/>
              <a:t>sentence</a:t>
            </a:r>
            <a:r>
              <a:rPr lang="en-IN" dirty="0" smtClean="0">
                <a:latin typeface="Arial Unicode MS"/>
                <a:ea typeface="Arial Unicode MS"/>
                <a:cs typeface="Arial Unicode MS"/>
              </a:rPr>
              <a:t>〉</a:t>
            </a:r>
            <a:r>
              <a:rPr lang="en-IN" dirty="0" smtClean="0"/>
              <a:t> → </a:t>
            </a:r>
            <a:r>
              <a:rPr lang="en-IN" dirty="0" smtClean="0">
                <a:latin typeface="Arial Unicode MS"/>
                <a:ea typeface="Arial Unicode MS"/>
                <a:cs typeface="Arial Unicode MS"/>
              </a:rPr>
              <a:t>〈</a:t>
            </a:r>
            <a:r>
              <a:rPr lang="en-IN" dirty="0" smtClean="0"/>
              <a:t>noun phrase</a:t>
            </a:r>
            <a:r>
              <a:rPr lang="en-IN" dirty="0" smtClean="0">
                <a:latin typeface="Arial Unicode MS"/>
                <a:ea typeface="Arial Unicode MS"/>
                <a:cs typeface="Arial Unicode MS"/>
              </a:rPr>
              <a:t>〉</a:t>
            </a:r>
            <a:r>
              <a:rPr lang="en-IN" dirty="0" smtClean="0"/>
              <a:t> </a:t>
            </a:r>
            <a:r>
              <a:rPr lang="en-IN" dirty="0" smtClean="0">
                <a:latin typeface="Arial Unicode MS"/>
                <a:ea typeface="Arial Unicode MS"/>
                <a:cs typeface="Arial Unicode MS"/>
              </a:rPr>
              <a:t>〈</a:t>
            </a:r>
            <a:r>
              <a:rPr lang="en-IN" dirty="0" smtClean="0"/>
              <a:t>verb phrase</a:t>
            </a:r>
            <a:r>
              <a:rPr lang="en-IN" dirty="0" smtClean="0">
                <a:latin typeface="Arial Unicode MS"/>
                <a:ea typeface="Arial Unicode MS"/>
                <a:cs typeface="Arial Unicode MS"/>
              </a:rPr>
              <a:t>〉</a:t>
            </a:r>
          </a:p>
          <a:p>
            <a:pPr marL="0" indent="0"/>
            <a:r>
              <a:rPr lang="en-IN" dirty="0"/>
              <a:t>2., 3. </a:t>
            </a:r>
            <a:r>
              <a:rPr lang="en-IN" dirty="0" smtClean="0">
                <a:latin typeface="Arial Unicode MS"/>
                <a:ea typeface="Arial Unicode MS"/>
                <a:cs typeface="Arial Unicode MS"/>
              </a:rPr>
              <a:t>〈</a:t>
            </a:r>
            <a:r>
              <a:rPr lang="en-IN" dirty="0" smtClean="0"/>
              <a:t>noun phrase</a:t>
            </a:r>
            <a:r>
              <a:rPr lang="en-IN" dirty="0" smtClean="0">
                <a:latin typeface="Arial Unicode MS"/>
                <a:ea typeface="Arial Unicode MS"/>
                <a:cs typeface="Arial Unicode MS"/>
              </a:rPr>
              <a:t>〉</a:t>
            </a:r>
            <a:r>
              <a:rPr lang="en-IN" dirty="0" smtClean="0"/>
              <a:t> </a:t>
            </a:r>
            <a:r>
              <a:rPr lang="en-IN" dirty="0"/>
              <a:t>→</a:t>
            </a:r>
            <a:r>
              <a:rPr lang="en-IN" dirty="0" smtClean="0"/>
              <a:t> </a:t>
            </a:r>
            <a:r>
              <a:rPr lang="en-IN" dirty="0" smtClean="0">
                <a:latin typeface="Arial Unicode MS"/>
                <a:ea typeface="Arial Unicode MS"/>
                <a:cs typeface="Arial Unicode MS"/>
              </a:rPr>
              <a:t>〈</a:t>
            </a:r>
            <a:r>
              <a:rPr lang="en-IN" dirty="0" smtClean="0"/>
              <a:t>article</a:t>
            </a:r>
            <a:r>
              <a:rPr lang="en-IN" dirty="0" smtClean="0">
                <a:latin typeface="Arial Unicode MS"/>
                <a:ea typeface="Arial Unicode MS"/>
                <a:cs typeface="Arial Unicode MS"/>
              </a:rPr>
              <a:t>〉</a:t>
            </a:r>
            <a:r>
              <a:rPr lang="en-IN" dirty="0" smtClean="0"/>
              <a:t> </a:t>
            </a:r>
            <a:r>
              <a:rPr lang="en-IN" dirty="0" smtClean="0">
                <a:latin typeface="Arial Unicode MS"/>
                <a:ea typeface="Arial Unicode MS"/>
                <a:cs typeface="Arial Unicode MS"/>
              </a:rPr>
              <a:t>〈</a:t>
            </a:r>
            <a:r>
              <a:rPr lang="en-IN" dirty="0" smtClean="0"/>
              <a:t>noun</a:t>
            </a:r>
            <a:r>
              <a:rPr lang="en-IN" dirty="0" smtClean="0">
                <a:latin typeface="Arial Unicode MS"/>
                <a:ea typeface="Arial Unicode MS"/>
                <a:cs typeface="Arial Unicode MS"/>
              </a:rPr>
              <a:t>〉</a:t>
            </a:r>
            <a:endParaRPr lang="en-IN" dirty="0" smtClean="0">
              <a:solidFill>
                <a:srgbClr val="00AEEF"/>
              </a:solidFill>
            </a:endParaRPr>
          </a:p>
        </p:txBody>
      </p:sp>
      <p:pic>
        <p:nvPicPr>
          <p:cNvPr id="7" name="Picture 2" descr="Vertical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5950" y="5093208"/>
            <a:ext cx="9525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sz="quarter" idx="13"/>
          </p:nvPr>
        </p:nvSpPr>
        <p:spPr>
          <a:xfrm>
            <a:off x="457200" y="4998720"/>
            <a:ext cx="8226425" cy="792480"/>
          </a:xfrm>
        </p:spPr>
        <p:txBody>
          <a:bodyPr/>
          <a:lstStyle/>
          <a:p>
            <a:pPr marL="341313" indent="-341313"/>
            <a:r>
              <a:rPr lang="en-IN" dirty="0" smtClean="0"/>
              <a:t>                                                               </a:t>
            </a:r>
            <a:r>
              <a:rPr lang="en-IN" dirty="0" smtClean="0">
                <a:latin typeface="Arial Unicode MS"/>
                <a:ea typeface="Arial Unicode MS"/>
                <a:cs typeface="Arial Unicode MS"/>
              </a:rPr>
              <a:t>〈</a:t>
            </a:r>
            <a:r>
              <a:rPr lang="en-IN" dirty="0" smtClean="0"/>
              <a:t>article</a:t>
            </a:r>
            <a:r>
              <a:rPr lang="en-IN" dirty="0" smtClean="0">
                <a:latin typeface="Arial Unicode MS"/>
                <a:ea typeface="Arial Unicode MS"/>
                <a:cs typeface="Arial Unicode MS"/>
              </a:rPr>
              <a:t>〉</a:t>
            </a:r>
            <a:r>
              <a:rPr lang="en-IN" dirty="0" smtClean="0"/>
              <a:t> </a:t>
            </a:r>
            <a:r>
              <a:rPr lang="en-IN" dirty="0" smtClean="0">
                <a:latin typeface="Arial Unicode MS"/>
                <a:ea typeface="Arial Unicode MS"/>
                <a:cs typeface="Arial Unicode MS"/>
              </a:rPr>
              <a:t>〈</a:t>
            </a:r>
            <a:r>
              <a:rPr lang="en-IN" dirty="0" smtClean="0"/>
              <a:t>adjective</a:t>
            </a:r>
            <a:r>
              <a:rPr lang="en-IN" dirty="0" smtClean="0">
                <a:latin typeface="Arial Unicode MS"/>
                <a:ea typeface="Arial Unicode MS"/>
                <a:cs typeface="Arial Unicode MS"/>
              </a:rPr>
              <a:t>〉</a:t>
            </a:r>
            <a:r>
              <a:rPr lang="en-IN" dirty="0" smtClean="0"/>
              <a:t> </a:t>
            </a:r>
            <a:r>
              <a:rPr lang="en-IN" dirty="0" smtClean="0">
                <a:latin typeface="Arial Unicode MS"/>
                <a:ea typeface="Arial Unicode MS"/>
                <a:cs typeface="Arial Unicode MS"/>
              </a:rPr>
              <a:t>〈</a:t>
            </a:r>
            <a:r>
              <a:rPr lang="en-IN" dirty="0" smtClean="0"/>
              <a:t>noun</a:t>
            </a:r>
            <a:r>
              <a:rPr lang="en-IN" dirty="0" smtClean="0">
                <a:latin typeface="Arial Unicode MS"/>
                <a:ea typeface="Arial Unicode MS"/>
                <a:cs typeface="Arial Unicode MS"/>
              </a:rPr>
              <a:t>〉</a:t>
            </a:r>
            <a:endParaRPr lang="en-IN" dirty="0" smtClean="0">
              <a:solidFill>
                <a:srgbClr val="00AEEF"/>
              </a:solidFill>
            </a:endParaRPr>
          </a:p>
        </p:txBody>
      </p:sp>
    </p:spTree>
    <p:extLst>
      <p:ext uri="{BB962C8B-B14F-4D97-AF65-F5344CB8AC3E}">
        <p14:creationId xmlns:p14="http://schemas.microsoft.com/office/powerpoint/2010/main" val="398833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10.4.3 </a:t>
            </a:r>
            <a:r>
              <a:rPr lang="en-US" altLang="en-US" dirty="0"/>
              <a:t>– </a:t>
            </a:r>
            <a:r>
              <a:rPr lang="en-US" altLang="en-US" i="1" dirty="0"/>
              <a:t>A Parse Tree</a:t>
            </a:r>
            <a:endParaRPr lang="en-IN" altLang="en-US" dirty="0">
              <a:solidFill>
                <a:schemeClr val="tx1"/>
              </a:solidFill>
            </a:endParaRPr>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3124200"/>
          </a:xfrm>
        </p:spPr>
        <p:txBody>
          <a:bodyPr/>
          <a:lstStyle/>
          <a:p>
            <a:r>
              <a:rPr lang="en-IN" dirty="0"/>
              <a:t>4. </a:t>
            </a:r>
            <a:r>
              <a:rPr lang="en-IN" dirty="0" smtClean="0">
                <a:latin typeface="Arial Unicode MS"/>
                <a:ea typeface="Arial Unicode MS"/>
                <a:cs typeface="Arial Unicode MS"/>
              </a:rPr>
              <a:t>〈</a:t>
            </a:r>
            <a:r>
              <a:rPr lang="en-IN" dirty="0" smtClean="0"/>
              <a:t>verb phrase</a:t>
            </a:r>
            <a:r>
              <a:rPr lang="en-IN" dirty="0" smtClean="0">
                <a:latin typeface="Arial Unicode MS"/>
                <a:ea typeface="Arial Unicode MS"/>
                <a:cs typeface="Arial Unicode MS"/>
              </a:rPr>
              <a:t>〉</a:t>
            </a:r>
            <a:r>
              <a:rPr lang="en-IN" dirty="0" smtClean="0"/>
              <a:t> </a:t>
            </a:r>
            <a:r>
              <a:rPr lang="en-IN" dirty="0"/>
              <a:t>→</a:t>
            </a:r>
            <a:r>
              <a:rPr lang="en-IN" dirty="0" smtClean="0"/>
              <a:t> </a:t>
            </a:r>
            <a:r>
              <a:rPr lang="en-IN" dirty="0" smtClean="0">
                <a:latin typeface="Arial Unicode MS"/>
                <a:ea typeface="Arial Unicode MS"/>
                <a:cs typeface="Arial Unicode MS"/>
              </a:rPr>
              <a:t>〈</a:t>
            </a:r>
            <a:r>
              <a:rPr lang="en-IN" dirty="0" smtClean="0"/>
              <a:t>verb</a:t>
            </a:r>
            <a:r>
              <a:rPr lang="en-IN" dirty="0" smtClean="0">
                <a:latin typeface="Arial Unicode MS"/>
                <a:ea typeface="Arial Unicode MS"/>
                <a:cs typeface="Arial Unicode MS"/>
              </a:rPr>
              <a:t>〉</a:t>
            </a:r>
            <a:r>
              <a:rPr lang="en-IN" dirty="0" smtClean="0"/>
              <a:t> </a:t>
            </a:r>
            <a:r>
              <a:rPr lang="en-IN" dirty="0" smtClean="0">
                <a:latin typeface="Arial Unicode MS"/>
                <a:ea typeface="Arial Unicode MS"/>
                <a:cs typeface="Arial Unicode MS"/>
              </a:rPr>
              <a:t>〈</a:t>
            </a:r>
            <a:r>
              <a:rPr lang="en-IN" dirty="0" smtClean="0"/>
              <a:t>noun phrase</a:t>
            </a:r>
            <a:r>
              <a:rPr lang="en-IN" dirty="0" smtClean="0">
                <a:latin typeface="Arial Unicode MS"/>
                <a:ea typeface="Arial Unicode MS"/>
                <a:cs typeface="Arial Unicode MS"/>
              </a:rPr>
              <a:t>〉</a:t>
            </a:r>
          </a:p>
          <a:p>
            <a:endParaRPr lang="en-IN" sz="1050" dirty="0" smtClean="0"/>
          </a:p>
          <a:p>
            <a:r>
              <a:rPr lang="en-IN" dirty="0" smtClean="0"/>
              <a:t>5</a:t>
            </a:r>
            <a:r>
              <a:rPr lang="en-IN" dirty="0"/>
              <a:t>. </a:t>
            </a:r>
            <a:r>
              <a:rPr lang="en-IN" dirty="0" smtClean="0">
                <a:latin typeface="Arial Unicode MS"/>
                <a:ea typeface="Arial Unicode MS"/>
                <a:cs typeface="Arial Unicode MS"/>
              </a:rPr>
              <a:t>〈</a:t>
            </a:r>
            <a:r>
              <a:rPr lang="en-IN" dirty="0" smtClean="0"/>
              <a:t>article</a:t>
            </a:r>
            <a:r>
              <a:rPr lang="en-IN" dirty="0" smtClean="0">
                <a:latin typeface="Arial Unicode MS"/>
                <a:ea typeface="Arial Unicode MS"/>
                <a:cs typeface="Arial Unicode MS"/>
              </a:rPr>
              <a:t>〉</a:t>
            </a:r>
            <a:r>
              <a:rPr lang="en-IN" dirty="0" smtClean="0"/>
              <a:t> </a:t>
            </a:r>
            <a:r>
              <a:rPr lang="en-IN" dirty="0"/>
              <a:t>→</a:t>
            </a:r>
            <a:r>
              <a:rPr lang="en-IN" dirty="0" smtClean="0"/>
              <a:t> the</a:t>
            </a:r>
          </a:p>
          <a:p>
            <a:endParaRPr lang="en-IN" sz="1100" dirty="0" smtClean="0"/>
          </a:p>
          <a:p>
            <a:r>
              <a:rPr lang="en-IN" dirty="0" smtClean="0"/>
              <a:t>6</a:t>
            </a:r>
            <a:r>
              <a:rPr lang="en-IN" dirty="0"/>
              <a:t>. </a:t>
            </a:r>
            <a:r>
              <a:rPr lang="en-IN" dirty="0" smtClean="0">
                <a:latin typeface="Arial Unicode MS"/>
                <a:ea typeface="Arial Unicode MS"/>
                <a:cs typeface="Arial Unicode MS"/>
              </a:rPr>
              <a:t>〈</a:t>
            </a:r>
            <a:r>
              <a:rPr lang="en-IN" dirty="0" smtClean="0"/>
              <a:t>adjective</a:t>
            </a:r>
            <a:r>
              <a:rPr lang="en-IN" dirty="0" smtClean="0">
                <a:latin typeface="Arial Unicode MS"/>
                <a:ea typeface="Arial Unicode MS"/>
                <a:cs typeface="Arial Unicode MS"/>
              </a:rPr>
              <a:t>〉 </a:t>
            </a:r>
            <a:r>
              <a:rPr lang="en-IN" dirty="0"/>
              <a:t>→</a:t>
            </a:r>
            <a:r>
              <a:rPr lang="en-IN" dirty="0" smtClean="0"/>
              <a:t> young</a:t>
            </a:r>
          </a:p>
          <a:p>
            <a:endParaRPr lang="en-IN" sz="1000" dirty="0" smtClean="0"/>
          </a:p>
          <a:p>
            <a:r>
              <a:rPr lang="en-IN" dirty="0" smtClean="0"/>
              <a:t>7</a:t>
            </a:r>
            <a:r>
              <a:rPr lang="en-IN" dirty="0"/>
              <a:t>. </a:t>
            </a:r>
            <a:r>
              <a:rPr lang="en-IN" dirty="0" smtClean="0">
                <a:latin typeface="Arial Unicode MS"/>
                <a:ea typeface="Arial Unicode MS"/>
                <a:cs typeface="Arial Unicode MS"/>
              </a:rPr>
              <a:t>〈</a:t>
            </a:r>
            <a:r>
              <a:rPr lang="en-IN" dirty="0" smtClean="0"/>
              <a:t>verb</a:t>
            </a:r>
            <a:r>
              <a:rPr lang="en-IN" dirty="0" smtClean="0">
                <a:latin typeface="Arial Unicode MS"/>
                <a:ea typeface="Arial Unicode MS"/>
                <a:cs typeface="Arial Unicode MS"/>
              </a:rPr>
              <a:t>〉</a:t>
            </a:r>
            <a:r>
              <a:rPr lang="en-IN" dirty="0" smtClean="0"/>
              <a:t> </a:t>
            </a:r>
            <a:r>
              <a:rPr lang="en-IN" dirty="0"/>
              <a:t>→</a:t>
            </a:r>
            <a:r>
              <a:rPr lang="en-IN" dirty="0" smtClean="0"/>
              <a:t> caught</a:t>
            </a:r>
          </a:p>
          <a:p>
            <a:endParaRPr lang="en-IN" sz="1050" dirty="0" smtClean="0"/>
          </a:p>
          <a:p>
            <a:r>
              <a:rPr lang="en-IN" dirty="0" smtClean="0"/>
              <a:t>8</a:t>
            </a:r>
            <a:r>
              <a:rPr lang="en-IN" dirty="0"/>
              <a:t>., 9. </a:t>
            </a:r>
            <a:r>
              <a:rPr lang="en-IN" dirty="0" smtClean="0">
                <a:latin typeface="Arial Unicode MS"/>
                <a:ea typeface="Arial Unicode MS"/>
                <a:cs typeface="Arial Unicode MS"/>
              </a:rPr>
              <a:t>〈</a:t>
            </a:r>
            <a:r>
              <a:rPr lang="en-IN" dirty="0" smtClean="0"/>
              <a:t>noun</a:t>
            </a:r>
            <a:r>
              <a:rPr lang="en-IN" dirty="0" smtClean="0">
                <a:latin typeface="Arial Unicode MS"/>
                <a:ea typeface="Arial Unicode MS"/>
                <a:cs typeface="Arial Unicode MS"/>
              </a:rPr>
              <a:t>〉</a:t>
            </a:r>
            <a:r>
              <a:rPr lang="en-IN" dirty="0" smtClean="0"/>
              <a:t> → </a:t>
            </a:r>
            <a:r>
              <a:rPr lang="en-IN" dirty="0"/>
              <a:t>man</a:t>
            </a:r>
            <a:endParaRPr lang="en-IN" dirty="0" smtClean="0">
              <a:solidFill>
                <a:srgbClr val="00AEEF"/>
              </a:solidFill>
            </a:endParaRPr>
          </a:p>
        </p:txBody>
      </p:sp>
      <p:pic>
        <p:nvPicPr>
          <p:cNvPr id="5" name="Picture 2" descr="Vertical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048125"/>
            <a:ext cx="9525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sz="quarter" idx="13"/>
          </p:nvPr>
        </p:nvSpPr>
        <p:spPr>
          <a:xfrm>
            <a:off x="457200" y="3971925"/>
            <a:ext cx="4419600" cy="447675"/>
          </a:xfrm>
        </p:spPr>
        <p:txBody>
          <a:bodyPr/>
          <a:lstStyle/>
          <a:p>
            <a:r>
              <a:rPr lang="en-IN" dirty="0" smtClean="0"/>
              <a:t>                                   ball</a:t>
            </a:r>
            <a:endParaRPr lang="en-IN" dirty="0" smtClean="0">
              <a:solidFill>
                <a:srgbClr val="00AEEF"/>
              </a:solidFill>
            </a:endParaRPr>
          </a:p>
        </p:txBody>
      </p:sp>
    </p:spTree>
    <p:extLst>
      <p:ext uri="{BB962C8B-B14F-4D97-AF65-F5344CB8AC3E}">
        <p14:creationId xmlns:p14="http://schemas.microsoft.com/office/powerpoint/2010/main" val="1449046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10.4.3 </a:t>
            </a:r>
            <a:r>
              <a:rPr lang="en-US" altLang="en-US" dirty="0"/>
              <a:t>– </a:t>
            </a:r>
            <a:r>
              <a:rPr lang="en-US" altLang="en-US" i="1" dirty="0"/>
              <a:t>A Parse Tree</a:t>
            </a:r>
            <a:endParaRPr lang="en-IN" altLang="en-US" dirty="0">
              <a:solidFill>
                <a:schemeClr val="tx1"/>
              </a:solidFill>
            </a:endParaRPr>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1295400"/>
          </a:xfrm>
        </p:spPr>
        <p:txBody>
          <a:bodyPr/>
          <a:lstStyle/>
          <a:p>
            <a:pPr marL="0" indent="0"/>
            <a:r>
              <a:rPr lang="en-IN" dirty="0"/>
              <a:t>The derivation of the sentence “The young man caught the ball” from the above rules is described by the tree </a:t>
            </a:r>
            <a:r>
              <a:rPr lang="en-US" dirty="0"/>
              <a:t>shown below.</a:t>
            </a:r>
            <a:endParaRPr lang="en-IN" dirty="0">
              <a:solidFill>
                <a:srgbClr val="00AEEF"/>
              </a:solidFill>
            </a:endParaRPr>
          </a:p>
        </p:txBody>
      </p:sp>
      <p:pic>
        <p:nvPicPr>
          <p:cNvPr id="2050" name="Picture 2" descr="An image consists of a tree with 16 vertices labeled as sentence, noun phrase, verb phrase, article, adjective, noun, verb, noun phrase, article, noun, the, young, man, caught, the, and ball.  It also consists of 15 edges.&#10;Two edges start from “Sentence,” connecting “noun phrase” and “verb phrase.” Three edges start from “noun phrase,” connecting with vertices “article,” “adjective,” and “noun.” The vertices “article” and “the” are connected by an edge. The vertices “adjective” and  “young” are connected by an edge. The vertices “noun” and  “man” are connected by an edge. Two edges start from  “verb phrase,” connecting vertices “verb” and “noun phrase.” The vertices “verb and “caught” are connected by an edge. Two edges start from the vertex “noun phrase,” connecting the vertices “article” and “noun.” The vertices “article” and “the” are connected by an edge. Similarly, the vertices “noun” and “ball” are connected by an ed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93" y="2728715"/>
            <a:ext cx="7982107" cy="2833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29966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10.4.3 </a:t>
            </a:r>
            <a:r>
              <a:rPr lang="en-US" altLang="en-US" dirty="0"/>
              <a:t>– </a:t>
            </a:r>
            <a:r>
              <a:rPr lang="en-US" altLang="en-US" i="1" dirty="0"/>
              <a:t>A Parse Tree</a:t>
            </a:r>
            <a:endParaRPr lang="en-IN" altLang="en-US" dirty="0">
              <a:solidFill>
                <a:schemeClr val="tx1"/>
              </a:solidFill>
            </a:endParaRPr>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343400"/>
          </a:xfrm>
        </p:spPr>
        <p:txBody>
          <a:bodyPr/>
          <a:lstStyle/>
          <a:p>
            <a:pPr marL="0" indent="0"/>
            <a:r>
              <a:rPr lang="en-IN" dirty="0"/>
              <a:t>In the study of linguistics, </a:t>
            </a:r>
            <a:r>
              <a:rPr lang="en-IN" b="1" dirty="0"/>
              <a:t>syntax </a:t>
            </a:r>
            <a:r>
              <a:rPr lang="en-IN" dirty="0"/>
              <a:t>refers to the grammatical structure of sentences, and </a:t>
            </a:r>
            <a:r>
              <a:rPr lang="en-IN" b="1" dirty="0" smtClean="0"/>
              <a:t>semantics </a:t>
            </a:r>
            <a:r>
              <a:rPr lang="en-IN" dirty="0" smtClean="0"/>
              <a:t>refers </a:t>
            </a:r>
            <a:r>
              <a:rPr lang="en-IN" dirty="0"/>
              <a:t>to the meanings of words and their interrelations. </a:t>
            </a:r>
            <a:endParaRPr lang="en-IN" dirty="0" smtClean="0"/>
          </a:p>
          <a:p>
            <a:pPr marL="0" indent="0"/>
            <a:endParaRPr lang="en-IN" sz="700" dirty="0"/>
          </a:p>
          <a:p>
            <a:pPr marL="0" indent="0"/>
            <a:r>
              <a:rPr lang="en-IN" dirty="0" smtClean="0"/>
              <a:t>A </a:t>
            </a:r>
            <a:r>
              <a:rPr lang="en-IN" dirty="0"/>
              <a:t>sentence can be </a:t>
            </a:r>
            <a:r>
              <a:rPr lang="en-IN" dirty="0" smtClean="0"/>
              <a:t>syntactically correct </a:t>
            </a:r>
            <a:r>
              <a:rPr lang="en-IN" dirty="0"/>
              <a:t>but semantically incorrect, as in the nonsensical sentence “The young ball caught </a:t>
            </a:r>
            <a:r>
              <a:rPr lang="en-IN" dirty="0" smtClean="0"/>
              <a:t>the man</a:t>
            </a:r>
            <a:r>
              <a:rPr lang="en-IN" dirty="0"/>
              <a:t>,” which can be derived from the rules </a:t>
            </a:r>
            <a:r>
              <a:rPr lang="en-IN" dirty="0" smtClean="0"/>
              <a:t>given on the previous slides. </a:t>
            </a:r>
          </a:p>
          <a:p>
            <a:pPr marL="0" indent="0"/>
            <a:endParaRPr lang="en-IN" sz="700" dirty="0"/>
          </a:p>
          <a:p>
            <a:pPr marL="0" indent="0"/>
            <a:r>
              <a:rPr lang="en-IN" dirty="0" smtClean="0"/>
              <a:t>Or </a:t>
            </a:r>
            <a:r>
              <a:rPr lang="en-IN" dirty="0"/>
              <a:t>a sentence can contain syntactic </a:t>
            </a:r>
            <a:r>
              <a:rPr lang="en-IN" dirty="0" smtClean="0"/>
              <a:t>errors but not semantic </a:t>
            </a:r>
            <a:r>
              <a:rPr lang="en-IN" dirty="0"/>
              <a:t>ones, as, for instance, when a </a:t>
            </a:r>
            <a:r>
              <a:rPr lang="en-IN" dirty="0" smtClean="0"/>
              <a:t>two-year-old child </a:t>
            </a:r>
            <a:r>
              <a:rPr lang="en-IN" dirty="0"/>
              <a:t>says, “Me hungry!”</a:t>
            </a:r>
            <a:endParaRPr lang="en-IN" dirty="0">
              <a:solidFill>
                <a:srgbClr val="00AEEF"/>
              </a:solidFill>
            </a:endParaRPr>
          </a:p>
        </p:txBody>
      </p:sp>
    </p:spTree>
    <p:extLst>
      <p:ext uri="{BB962C8B-B14F-4D97-AF65-F5344CB8AC3E}">
        <p14:creationId xmlns:p14="http://schemas.microsoft.com/office/powerpoint/2010/main" val="20061433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Characterizing </a:t>
            </a:r>
            <a:r>
              <a:rPr lang="en-IN" altLang="en-US" dirty="0" smtClean="0"/>
              <a:t>Trees</a:t>
            </a:r>
            <a:endParaRPr lang="en-IN" altLang="en-US" dirty="0"/>
          </a:p>
        </p:txBody>
      </p:sp>
    </p:spTree>
    <p:extLst>
      <p:ext uri="{BB962C8B-B14F-4D97-AF65-F5344CB8AC3E}">
        <p14:creationId xmlns:p14="http://schemas.microsoft.com/office/powerpoint/2010/main" val="1009334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Characterizing Trees</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3733800"/>
          </a:xfrm>
        </p:spPr>
        <p:txBody>
          <a:bodyPr/>
          <a:lstStyle/>
          <a:p>
            <a:pPr marL="0" indent="0"/>
            <a:r>
              <a:rPr lang="en-IN" dirty="0"/>
              <a:t>There is a somewhat surprising relation between </a:t>
            </a:r>
            <a:r>
              <a:rPr lang="en-IN" dirty="0" smtClean="0"/>
              <a:t>the number </a:t>
            </a:r>
            <a:r>
              <a:rPr lang="en-IN" dirty="0"/>
              <a:t>of vertices and the number </a:t>
            </a:r>
            <a:r>
              <a:rPr lang="en-IN" dirty="0" smtClean="0"/>
              <a:t>of edges </a:t>
            </a:r>
            <a:r>
              <a:rPr lang="en-IN" dirty="0"/>
              <a:t>of a tree. </a:t>
            </a:r>
            <a:endParaRPr lang="en-IN" dirty="0" smtClean="0"/>
          </a:p>
          <a:p>
            <a:pPr marL="0" indent="0"/>
            <a:endParaRPr lang="en-IN" dirty="0"/>
          </a:p>
          <a:p>
            <a:pPr marL="0" indent="0"/>
            <a:r>
              <a:rPr lang="en-IN" dirty="0" smtClean="0"/>
              <a:t>It </a:t>
            </a:r>
            <a:r>
              <a:rPr lang="en-IN" dirty="0"/>
              <a:t>turns out that if </a:t>
            </a:r>
            <a:r>
              <a:rPr lang="en-IN" i="1" dirty="0"/>
              <a:t>n </a:t>
            </a:r>
            <a:r>
              <a:rPr lang="en-IN" dirty="0"/>
              <a:t>is a positive integer, then any tree with </a:t>
            </a:r>
            <a:r>
              <a:rPr lang="en-IN" i="1" dirty="0"/>
              <a:t>n </a:t>
            </a:r>
            <a:r>
              <a:rPr lang="en-IN" dirty="0"/>
              <a:t>vertices (</a:t>
            </a:r>
            <a:r>
              <a:rPr lang="en-IN" dirty="0" smtClean="0"/>
              <a:t>no matter </a:t>
            </a:r>
            <a:r>
              <a:rPr lang="en-IN" dirty="0"/>
              <a:t>what its shape) has </a:t>
            </a:r>
            <a:r>
              <a:rPr lang="en-IN" i="1" dirty="0" smtClean="0"/>
              <a:t>n </a:t>
            </a:r>
            <a:r>
              <a:rPr lang="en-IN" dirty="0" smtClean="0"/>
              <a:t>− 1 </a:t>
            </a:r>
            <a:r>
              <a:rPr lang="en-IN" dirty="0"/>
              <a:t>edges</a:t>
            </a:r>
            <a:r>
              <a:rPr lang="en-IN" dirty="0" smtClean="0"/>
              <a:t>.</a:t>
            </a:r>
          </a:p>
          <a:p>
            <a:pPr marL="0" indent="0"/>
            <a:endParaRPr lang="en-US" dirty="0">
              <a:solidFill>
                <a:srgbClr val="00AEEF"/>
              </a:solidFill>
            </a:endParaRPr>
          </a:p>
          <a:p>
            <a:pPr marL="0" indent="0"/>
            <a:r>
              <a:rPr lang="en-IN" dirty="0"/>
              <a:t>Perhaps even more surprisingly, a partial </a:t>
            </a:r>
            <a:r>
              <a:rPr lang="en-IN" dirty="0" smtClean="0"/>
              <a:t>converse to </a:t>
            </a:r>
            <a:r>
              <a:rPr lang="en-IN" dirty="0"/>
              <a:t>this fact is also true—namely, any connected graph with </a:t>
            </a:r>
            <a:r>
              <a:rPr lang="en-IN" i="1" dirty="0"/>
              <a:t>n </a:t>
            </a:r>
            <a:r>
              <a:rPr lang="en-IN" dirty="0"/>
              <a:t>vertices and </a:t>
            </a:r>
            <a:r>
              <a:rPr lang="en-IN" i="1" dirty="0" smtClean="0"/>
              <a:t>n </a:t>
            </a:r>
            <a:r>
              <a:rPr lang="en-IN" dirty="0" smtClean="0"/>
              <a:t>− 1 </a:t>
            </a:r>
            <a:r>
              <a:rPr lang="en-IN" dirty="0"/>
              <a:t>edges is </a:t>
            </a:r>
            <a:r>
              <a:rPr lang="en-IN" dirty="0" smtClean="0"/>
              <a:t>a tree</a:t>
            </a:r>
            <a:r>
              <a:rPr lang="en-IN" dirty="0"/>
              <a:t>. </a:t>
            </a:r>
            <a:endParaRPr lang="en-IN" dirty="0" smtClean="0">
              <a:solidFill>
                <a:srgbClr val="00AEEF"/>
              </a:solidFill>
            </a:endParaRPr>
          </a:p>
        </p:txBody>
      </p:sp>
    </p:spTree>
    <p:extLst>
      <p:ext uri="{BB962C8B-B14F-4D97-AF65-F5344CB8AC3E}">
        <p14:creationId xmlns:p14="http://schemas.microsoft.com/office/powerpoint/2010/main" val="36697838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Characterizing Trees</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4114800"/>
          </a:xfrm>
        </p:spPr>
        <p:txBody>
          <a:bodyPr/>
          <a:lstStyle/>
          <a:p>
            <a:pPr marL="0" indent="0"/>
            <a:r>
              <a:rPr lang="en-IN" dirty="0"/>
              <a:t>It follows from these facts that if even one new edge (but no new vertex) is added to a tree, the resulting graph must contain a circuit.</a:t>
            </a:r>
            <a:endParaRPr lang="en-IN" dirty="0">
              <a:solidFill>
                <a:srgbClr val="00AEEF"/>
              </a:solidFill>
            </a:endParaRPr>
          </a:p>
          <a:p>
            <a:pPr marL="0" indent="0"/>
            <a:endParaRPr lang="en-IN" dirty="0" smtClean="0"/>
          </a:p>
          <a:p>
            <a:pPr marL="0" indent="0"/>
            <a:r>
              <a:rPr lang="en-IN" dirty="0" smtClean="0"/>
              <a:t>Also</a:t>
            </a:r>
            <a:r>
              <a:rPr lang="en-IN" dirty="0"/>
              <a:t>, from the fact that removing an </a:t>
            </a:r>
            <a:r>
              <a:rPr lang="en-IN" dirty="0" smtClean="0"/>
              <a:t>edge from </a:t>
            </a:r>
            <a:r>
              <a:rPr lang="en-IN" dirty="0"/>
              <a:t>a circuit does not disconnect a graph, it can be shown that every connected graph </a:t>
            </a:r>
            <a:r>
              <a:rPr lang="en-IN" dirty="0" smtClean="0"/>
              <a:t>has a </a:t>
            </a:r>
            <a:r>
              <a:rPr lang="en-IN" dirty="0"/>
              <a:t>subgraph that is a tree. </a:t>
            </a:r>
            <a:endParaRPr lang="en-IN" dirty="0" smtClean="0"/>
          </a:p>
          <a:p>
            <a:pPr marL="0" indent="0"/>
            <a:endParaRPr lang="en-IN" dirty="0"/>
          </a:p>
          <a:p>
            <a:pPr marL="0" indent="0"/>
            <a:r>
              <a:rPr lang="en-IN" dirty="0" smtClean="0"/>
              <a:t>It </a:t>
            </a:r>
            <a:r>
              <a:rPr lang="en-IN" dirty="0"/>
              <a:t>follows that if </a:t>
            </a:r>
            <a:r>
              <a:rPr lang="en-IN" i="1" dirty="0"/>
              <a:t>n </a:t>
            </a:r>
            <a:r>
              <a:rPr lang="en-IN" dirty="0"/>
              <a:t>is a positive integer, any graph with </a:t>
            </a:r>
            <a:r>
              <a:rPr lang="en-IN" i="1" dirty="0"/>
              <a:t>n </a:t>
            </a:r>
            <a:r>
              <a:rPr lang="en-IN" dirty="0" smtClean="0"/>
              <a:t>vertices and </a:t>
            </a:r>
            <a:r>
              <a:rPr lang="en-IN" i="1" dirty="0"/>
              <a:t>fewer </a:t>
            </a:r>
            <a:r>
              <a:rPr lang="en-IN" dirty="0"/>
              <a:t>than </a:t>
            </a:r>
            <a:r>
              <a:rPr lang="en-IN" i="1" dirty="0" smtClean="0"/>
              <a:t>n</a:t>
            </a:r>
            <a:r>
              <a:rPr lang="en-IN" dirty="0" smtClean="0"/>
              <a:t> </a:t>
            </a:r>
            <a:r>
              <a:rPr lang="en-IN" dirty="0"/>
              <a:t>− </a:t>
            </a:r>
            <a:r>
              <a:rPr lang="en-IN" dirty="0" smtClean="0"/>
              <a:t>1 </a:t>
            </a:r>
            <a:r>
              <a:rPr lang="en-IN" dirty="0"/>
              <a:t>edges is not connected.</a:t>
            </a:r>
            <a:endParaRPr lang="en-IN" dirty="0" smtClean="0">
              <a:solidFill>
                <a:srgbClr val="00AEEF"/>
              </a:solidFill>
            </a:endParaRPr>
          </a:p>
        </p:txBody>
      </p:sp>
    </p:spTree>
    <p:extLst>
      <p:ext uri="{BB962C8B-B14F-4D97-AF65-F5344CB8AC3E}">
        <p14:creationId xmlns:p14="http://schemas.microsoft.com/office/powerpoint/2010/main" val="3001556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1813504"/>
            <a:ext cx="8896350" cy="1647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3824" y="2332616"/>
            <a:ext cx="10953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ctr">
              <a:spcBef>
                <a:spcPct val="20000"/>
              </a:spcBef>
              <a:buFont typeface="Wingdings" panose="05000000000000000000" pitchFamily="2" charset="2"/>
            </a:pPr>
            <a:r>
              <a:rPr lang="en-US" sz="3600" b="1" dirty="0" smtClean="0">
                <a:solidFill>
                  <a:schemeClr val="tx1"/>
                </a:solidFill>
                <a:latin typeface="+mn-lt"/>
                <a:ea typeface="+mn-ea"/>
                <a:cs typeface="+mn-cs"/>
              </a:rPr>
              <a:t>10.4</a:t>
            </a:r>
            <a:endParaRPr lang="en-IN" sz="3600" b="1" dirty="0">
              <a:solidFill>
                <a:schemeClr val="tx1"/>
              </a:solidFill>
              <a:latin typeface="+mn-lt"/>
              <a:ea typeface="+mn-ea"/>
              <a:cs typeface="+mn-cs"/>
            </a:endParaRPr>
          </a:p>
        </p:txBody>
      </p:sp>
      <p:sp>
        <p:nvSpPr>
          <p:cNvPr id="5" name="Content Placeholder 4"/>
          <p:cNvSpPr>
            <a:spLocks noGrp="1"/>
          </p:cNvSpPr>
          <p:nvPr>
            <p:ph sz="quarter" idx="15"/>
          </p:nvPr>
        </p:nvSpPr>
        <p:spPr>
          <a:xfrm>
            <a:off x="1038225" y="1981200"/>
            <a:ext cx="8029575" cy="12192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spcBef>
                <a:spcPct val="0"/>
              </a:spcBef>
            </a:pPr>
            <a:r>
              <a:rPr lang="en-IN" altLang="en-US" sz="4000" dirty="0"/>
              <a:t>Trees: Examples and Basic Properties</a:t>
            </a:r>
            <a:endParaRPr lang="en-US" altLang="en-US" sz="4000" dirty="0"/>
          </a:p>
        </p:txBody>
      </p:sp>
      <p:sp>
        <p:nvSpPr>
          <p:cNvPr id="11" name="Content Placeholder 4"/>
          <p:cNvSpPr>
            <a:spLocks noGrp="1"/>
          </p:cNvSpPr>
          <p:nvPr>
            <p:ph sz="quarter" idx="15"/>
          </p:nvPr>
        </p:nvSpPr>
        <p:spPr>
          <a:xfrm>
            <a:off x="1905000" y="6300216"/>
            <a:ext cx="5943600" cy="30777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en-US" sz="1400" kern="1200" dirty="0">
                <a:latin typeface="Arial" panose="020B0604020202020204" pitchFamily="34" charset="0"/>
              </a:rPr>
              <a:t>Copyright © Cengage Learning. All rights reserved. </a:t>
            </a:r>
          </a:p>
        </p:txBody>
      </p:sp>
    </p:spTree>
    <p:extLst>
      <p:ext uri="{BB962C8B-B14F-4D97-AF65-F5344CB8AC3E}">
        <p14:creationId xmlns:p14="http://schemas.microsoft.com/office/powerpoint/2010/main" val="7854095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Characterizing Trees</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1295400"/>
          </a:xfrm>
        </p:spPr>
        <p:txBody>
          <a:bodyPr/>
          <a:lstStyle/>
          <a:p>
            <a:pPr marL="0" indent="0"/>
            <a:r>
              <a:rPr lang="en-IN" dirty="0"/>
              <a:t>A small but very important fact necessary to derive the first main theorem about </a:t>
            </a:r>
            <a:r>
              <a:rPr lang="en-IN" dirty="0" smtClean="0"/>
              <a:t>trees is </a:t>
            </a:r>
            <a:r>
              <a:rPr lang="en-IN" dirty="0"/>
              <a:t>that any nontrivial tree must have at least one vertex of degree 1.</a:t>
            </a:r>
            <a:endParaRPr lang="en-IN" dirty="0" smtClean="0">
              <a:solidFill>
                <a:srgbClr val="00AEEF"/>
              </a:solidFill>
            </a:endParaRPr>
          </a:p>
        </p:txBody>
      </p:sp>
      <p:pic>
        <p:nvPicPr>
          <p:cNvPr id="3074" name="Picture 2" descr="A text box has the heading “Lemma 10.4.1.” The text reads “Any tree that has more than one vertex has at least one vertex of degre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02" y="2667000"/>
            <a:ext cx="7398398" cy="968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descr="A text box has the heading “Definition.” The text reads “Let T be a tree. If T has at least two vertices, then a vertex of degree 1 in T is called a leaf (or a terminal vertex), and a vertex of degree greater than 1 in T is called an internal vertex (or a branch vertex). The unique vertex in a trivial tree is also called a leaf or terminal verte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74" y="3733800"/>
            <a:ext cx="8143126" cy="1808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39521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500" dirty="0"/>
              <a:t>Example </a:t>
            </a:r>
            <a:r>
              <a:rPr lang="en-IN" altLang="en-US" sz="2500" dirty="0" smtClean="0"/>
              <a:t>10.4.5 </a:t>
            </a:r>
            <a:r>
              <a:rPr lang="en-US" altLang="en-US" sz="2500" dirty="0"/>
              <a:t>– </a:t>
            </a:r>
            <a:r>
              <a:rPr lang="en-IN" altLang="en-US" sz="2500" i="1" dirty="0"/>
              <a:t>Leaves and Internal Vertices in Trees</a:t>
            </a:r>
            <a:endParaRPr lang="en-IN" altLang="en-US" sz="2500" dirty="0">
              <a:solidFill>
                <a:schemeClr val="tx1"/>
              </a:solidFill>
            </a:endParaRPr>
          </a:p>
        </p:txBody>
      </p:sp>
      <p:sp>
        <p:nvSpPr>
          <p:cNvPr id="3" name="Content Placeholder 2"/>
          <p:cNvSpPr>
            <a:spLocks noGrp="1"/>
          </p:cNvSpPr>
          <p:nvPr>
            <p:ph sz="quarter" idx="13"/>
          </p:nvPr>
        </p:nvSpPr>
        <p:spPr>
          <a:xfrm>
            <a:off x="457200" y="1447800"/>
            <a:ext cx="8226425" cy="838200"/>
          </a:xfrm>
        </p:spPr>
        <p:txBody>
          <a:bodyPr/>
          <a:lstStyle/>
          <a:p>
            <a:pPr marL="0" indent="0"/>
            <a:r>
              <a:rPr lang="en-IN" dirty="0"/>
              <a:t>Find all leaves (or terminal vertices) and all internal (or branch) vertices in the </a:t>
            </a:r>
            <a:r>
              <a:rPr lang="en-IN" dirty="0" smtClean="0"/>
              <a:t>following tree</a:t>
            </a:r>
            <a:r>
              <a:rPr lang="en-IN" dirty="0"/>
              <a:t>:</a:t>
            </a:r>
            <a:endParaRPr lang="en-IN" dirty="0" smtClean="0">
              <a:solidFill>
                <a:srgbClr val="00AEEF"/>
              </a:solidFill>
            </a:endParaRPr>
          </a:p>
        </p:txBody>
      </p:sp>
      <p:pic>
        <p:nvPicPr>
          <p:cNvPr id="4098" name="Picture 2" descr="A tree consists of 9 vertices: v_0, v_1, v_2, v_3, v_4, v_5, v_6, v_7, and v_8.  It also consists of 8 ed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2514600"/>
            <a:ext cx="67818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0098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10.4.5 </a:t>
            </a:r>
            <a:r>
              <a:rPr lang="en-US" altLang="en-US" dirty="0"/>
              <a:t>– </a:t>
            </a:r>
            <a:r>
              <a:rPr lang="en-US" altLang="en-US" i="1" dirty="0"/>
              <a:t>Solution</a:t>
            </a:r>
            <a:endParaRPr lang="en-IN" altLang="en-US" dirty="0">
              <a:solidFill>
                <a:schemeClr val="tx1"/>
              </a:solidFill>
            </a:endParaRPr>
          </a:p>
        </p:txBody>
      </p:sp>
      <p:sp>
        <p:nvSpPr>
          <p:cNvPr id="3" name="Content Placeholder 2"/>
          <p:cNvSpPr>
            <a:spLocks noGrp="1"/>
          </p:cNvSpPr>
          <p:nvPr>
            <p:ph sz="quarter" idx="13"/>
          </p:nvPr>
        </p:nvSpPr>
        <p:spPr>
          <a:xfrm>
            <a:off x="457200" y="1447801"/>
            <a:ext cx="8226425" cy="990600"/>
          </a:xfrm>
        </p:spPr>
        <p:txBody>
          <a:bodyPr/>
          <a:lstStyle/>
          <a:p>
            <a:pPr marL="0" indent="0"/>
            <a:r>
              <a:rPr lang="en-IN" dirty="0"/>
              <a:t>The leaves (or terminal vertices) are </a:t>
            </a:r>
            <a:r>
              <a:rPr lang="en-IN" i="1" dirty="0"/>
              <a:t>v</a:t>
            </a:r>
            <a:r>
              <a:rPr lang="en-IN" baseline="-25000" dirty="0"/>
              <a:t>0</a:t>
            </a:r>
            <a:r>
              <a:rPr lang="en-IN" dirty="0"/>
              <a:t>, </a:t>
            </a:r>
            <a:r>
              <a:rPr lang="en-IN" i="1" dirty="0"/>
              <a:t>v</a:t>
            </a:r>
            <a:r>
              <a:rPr lang="en-IN" baseline="-25000" dirty="0"/>
              <a:t>2</a:t>
            </a:r>
            <a:r>
              <a:rPr lang="en-IN" dirty="0"/>
              <a:t>, </a:t>
            </a:r>
            <a:r>
              <a:rPr lang="en-IN" i="1" dirty="0"/>
              <a:t>v</a:t>
            </a:r>
            <a:r>
              <a:rPr lang="en-IN" baseline="-25000" dirty="0"/>
              <a:t>4</a:t>
            </a:r>
            <a:r>
              <a:rPr lang="en-IN" dirty="0"/>
              <a:t>, </a:t>
            </a:r>
            <a:r>
              <a:rPr lang="en-IN" i="1" dirty="0"/>
              <a:t>v</a:t>
            </a:r>
            <a:r>
              <a:rPr lang="en-IN" baseline="-25000" dirty="0"/>
              <a:t>5</a:t>
            </a:r>
            <a:r>
              <a:rPr lang="en-IN" dirty="0"/>
              <a:t>, </a:t>
            </a:r>
            <a:r>
              <a:rPr lang="en-IN" i="1" dirty="0"/>
              <a:t>v</a:t>
            </a:r>
            <a:r>
              <a:rPr lang="en-IN" baseline="-25000" dirty="0"/>
              <a:t>7</a:t>
            </a:r>
            <a:r>
              <a:rPr lang="en-IN" dirty="0"/>
              <a:t>, and </a:t>
            </a:r>
            <a:r>
              <a:rPr lang="en-IN" i="1" dirty="0"/>
              <a:t>v</a:t>
            </a:r>
            <a:r>
              <a:rPr lang="en-IN" baseline="-25000" dirty="0"/>
              <a:t>8</a:t>
            </a:r>
            <a:r>
              <a:rPr lang="en-IN" dirty="0"/>
              <a:t>. The internal (</a:t>
            </a:r>
            <a:r>
              <a:rPr lang="en-IN" dirty="0" smtClean="0"/>
              <a:t>or branch</a:t>
            </a:r>
            <a:r>
              <a:rPr lang="en-IN" dirty="0"/>
              <a:t>) vertices are </a:t>
            </a:r>
            <a:r>
              <a:rPr lang="en-IN" i="1" dirty="0"/>
              <a:t>v</a:t>
            </a:r>
            <a:r>
              <a:rPr lang="en-IN" baseline="-25000" dirty="0"/>
              <a:t>6</a:t>
            </a:r>
            <a:r>
              <a:rPr lang="en-IN" dirty="0"/>
              <a:t>, </a:t>
            </a:r>
            <a:r>
              <a:rPr lang="en-IN" i="1" dirty="0"/>
              <a:t>v</a:t>
            </a:r>
            <a:r>
              <a:rPr lang="en-IN" baseline="-25000" dirty="0"/>
              <a:t>1</a:t>
            </a:r>
            <a:r>
              <a:rPr lang="en-IN" dirty="0"/>
              <a:t>, and </a:t>
            </a:r>
            <a:r>
              <a:rPr lang="en-IN" i="1" dirty="0"/>
              <a:t>v</a:t>
            </a:r>
            <a:r>
              <a:rPr lang="en-IN" baseline="-25000" dirty="0"/>
              <a:t>3</a:t>
            </a:r>
            <a:r>
              <a:rPr lang="en-IN" dirty="0"/>
              <a:t>.</a:t>
            </a:r>
            <a:endParaRPr lang="en-IN" dirty="0" smtClean="0">
              <a:solidFill>
                <a:srgbClr val="00AEEF"/>
              </a:solidFill>
            </a:endParaRPr>
          </a:p>
        </p:txBody>
      </p:sp>
    </p:spTree>
    <p:extLst>
      <p:ext uri="{BB962C8B-B14F-4D97-AF65-F5344CB8AC3E}">
        <p14:creationId xmlns:p14="http://schemas.microsoft.com/office/powerpoint/2010/main" val="18471778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Characterizing Trees</a:t>
            </a:r>
            <a:endParaRPr lang="en-IN" altLang="en-US" dirty="0">
              <a:solidFill>
                <a:schemeClr val="tx1"/>
              </a:solidFill>
            </a:endParaRPr>
          </a:p>
        </p:txBody>
      </p:sp>
      <p:pic>
        <p:nvPicPr>
          <p:cNvPr id="7" name="Picture 2" descr="A text box has the heading “Theorem 10.4.2.” The text reads “For any positive integer n, any tree with n vertices has n minus 1 ed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52600"/>
            <a:ext cx="8113799" cy="1070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36341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dirty="0"/>
              <a:t>Example </a:t>
            </a:r>
            <a:r>
              <a:rPr lang="en-IN" altLang="en-US" sz="2400" dirty="0" smtClean="0"/>
              <a:t>10.4.6 </a:t>
            </a:r>
            <a:r>
              <a:rPr lang="en-US" altLang="en-US" sz="2400" dirty="0"/>
              <a:t>– </a:t>
            </a:r>
            <a:r>
              <a:rPr lang="en-IN" altLang="en-US" sz="2400" i="1" dirty="0"/>
              <a:t>Determining Whether a Graph Is a Tree</a:t>
            </a:r>
            <a:endParaRPr lang="en-IN" altLang="en-US" sz="2400" dirty="0">
              <a:solidFill>
                <a:schemeClr val="tx1"/>
              </a:solidFill>
            </a:endParaRPr>
          </a:p>
        </p:txBody>
      </p:sp>
      <p:sp>
        <p:nvSpPr>
          <p:cNvPr id="3" name="Content Placeholder 2"/>
          <p:cNvSpPr>
            <a:spLocks noGrp="1"/>
          </p:cNvSpPr>
          <p:nvPr>
            <p:ph sz="quarter" idx="13"/>
          </p:nvPr>
        </p:nvSpPr>
        <p:spPr>
          <a:xfrm>
            <a:off x="457200" y="1447800"/>
            <a:ext cx="8226425" cy="838200"/>
          </a:xfrm>
        </p:spPr>
        <p:txBody>
          <a:bodyPr/>
          <a:lstStyle/>
          <a:p>
            <a:pPr marL="0" indent="0"/>
            <a:r>
              <a:rPr lang="en-IN" dirty="0"/>
              <a:t>A graph </a:t>
            </a:r>
            <a:r>
              <a:rPr lang="en-IN" i="1" dirty="0"/>
              <a:t>G </a:t>
            </a:r>
            <a:r>
              <a:rPr lang="en-IN" dirty="0"/>
              <a:t>has ten vertices and twelve edges. Is it a </a:t>
            </a:r>
            <a:r>
              <a:rPr lang="en-IN" dirty="0" smtClean="0"/>
              <a:t>tree?</a:t>
            </a:r>
            <a:endParaRPr lang="en-IN" dirty="0" smtClean="0">
              <a:solidFill>
                <a:srgbClr val="00AEEF"/>
              </a:solidFill>
            </a:endParaRPr>
          </a:p>
        </p:txBody>
      </p:sp>
    </p:spTree>
    <p:extLst>
      <p:ext uri="{BB962C8B-B14F-4D97-AF65-F5344CB8AC3E}">
        <p14:creationId xmlns:p14="http://schemas.microsoft.com/office/powerpoint/2010/main" val="30154201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10.4.6 </a:t>
            </a:r>
            <a:r>
              <a:rPr lang="en-US" altLang="en-US" dirty="0"/>
              <a:t>– </a:t>
            </a:r>
            <a:r>
              <a:rPr lang="en-US" altLang="en-US" i="1" dirty="0"/>
              <a:t>Solution</a:t>
            </a:r>
            <a:endParaRPr lang="en-IN" altLang="en-US" dirty="0">
              <a:solidFill>
                <a:schemeClr val="tx1"/>
              </a:solidFill>
            </a:endParaRPr>
          </a:p>
        </p:txBody>
      </p:sp>
      <p:sp>
        <p:nvSpPr>
          <p:cNvPr id="3" name="Content Placeholder 2"/>
          <p:cNvSpPr>
            <a:spLocks noGrp="1"/>
          </p:cNvSpPr>
          <p:nvPr>
            <p:ph sz="quarter" idx="13"/>
          </p:nvPr>
        </p:nvSpPr>
        <p:spPr>
          <a:xfrm>
            <a:off x="457200" y="1447801"/>
            <a:ext cx="8226425" cy="990600"/>
          </a:xfrm>
        </p:spPr>
        <p:txBody>
          <a:bodyPr/>
          <a:lstStyle/>
          <a:p>
            <a:pPr marL="0" indent="0"/>
            <a:r>
              <a:rPr lang="en-IN" dirty="0"/>
              <a:t>No. By Theorem 10.4.2, any tree with ten vertices has nine edges, not twelve.</a:t>
            </a:r>
            <a:endParaRPr lang="en-IN" dirty="0" smtClean="0">
              <a:solidFill>
                <a:srgbClr val="00AEEF"/>
              </a:solidFill>
            </a:endParaRPr>
          </a:p>
        </p:txBody>
      </p:sp>
      <p:pic>
        <p:nvPicPr>
          <p:cNvPr id="5" name="Picture 2" descr="A text box has the heading “Theorem 10.4.2.” The text reads “For any positive integer n, any tree with n vertices has n minus 1 ed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510965"/>
            <a:ext cx="8113799" cy="1070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1531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300" dirty="0"/>
              <a:t>Example </a:t>
            </a:r>
            <a:r>
              <a:rPr lang="en-IN" altLang="en-US" sz="2300" dirty="0" smtClean="0"/>
              <a:t>10.4.7 </a:t>
            </a:r>
            <a:r>
              <a:rPr lang="en-US" altLang="en-US" sz="2300" dirty="0"/>
              <a:t>– </a:t>
            </a:r>
            <a:r>
              <a:rPr lang="en-IN" altLang="en-US" sz="2300" i="1" dirty="0"/>
              <a:t>Finding Trees Satisfying Given Conditions</a:t>
            </a:r>
            <a:endParaRPr lang="en-IN" altLang="en-US" sz="2300" dirty="0">
              <a:solidFill>
                <a:schemeClr val="tx1"/>
              </a:solidFill>
            </a:endParaRPr>
          </a:p>
        </p:txBody>
      </p:sp>
      <p:sp>
        <p:nvSpPr>
          <p:cNvPr id="3" name="Content Placeholder 2"/>
          <p:cNvSpPr>
            <a:spLocks noGrp="1"/>
          </p:cNvSpPr>
          <p:nvPr>
            <p:ph sz="quarter" idx="13"/>
          </p:nvPr>
        </p:nvSpPr>
        <p:spPr>
          <a:xfrm>
            <a:off x="457200" y="1447800"/>
            <a:ext cx="8226425" cy="838200"/>
          </a:xfrm>
        </p:spPr>
        <p:txBody>
          <a:bodyPr/>
          <a:lstStyle/>
          <a:p>
            <a:pPr marL="0" indent="0"/>
            <a:r>
              <a:rPr lang="en-IN" dirty="0"/>
              <a:t>Find all </a:t>
            </a:r>
            <a:r>
              <a:rPr lang="en-IN" dirty="0" err="1"/>
              <a:t>nonisomorphic</a:t>
            </a:r>
            <a:r>
              <a:rPr lang="en-IN" dirty="0"/>
              <a:t> trees with four vertices.</a:t>
            </a:r>
            <a:endParaRPr lang="en-IN" dirty="0" smtClean="0">
              <a:solidFill>
                <a:srgbClr val="00AEEF"/>
              </a:solidFill>
            </a:endParaRPr>
          </a:p>
        </p:txBody>
      </p:sp>
    </p:spTree>
    <p:extLst>
      <p:ext uri="{BB962C8B-B14F-4D97-AF65-F5344CB8AC3E}">
        <p14:creationId xmlns:p14="http://schemas.microsoft.com/office/powerpoint/2010/main" val="8171587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10.4.7 </a:t>
            </a:r>
            <a:r>
              <a:rPr lang="en-US" altLang="en-US" dirty="0"/>
              <a:t>– </a:t>
            </a:r>
            <a:r>
              <a:rPr lang="en-US" altLang="en-US" i="1" dirty="0"/>
              <a:t>Solution</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3276600"/>
          </a:xfrm>
        </p:spPr>
        <p:txBody>
          <a:bodyPr/>
          <a:lstStyle/>
          <a:p>
            <a:pPr marL="0" indent="0"/>
            <a:r>
              <a:rPr lang="en-IN" dirty="0"/>
              <a:t>By Theorem 10.4.2, any tree with four vertices has three edges</a:t>
            </a:r>
            <a:r>
              <a:rPr lang="en-IN" dirty="0" smtClean="0"/>
              <a:t>. </a:t>
            </a:r>
            <a:r>
              <a:rPr lang="en-IN" dirty="0"/>
              <a:t>Thus the </a:t>
            </a:r>
            <a:r>
              <a:rPr lang="en-IN" dirty="0" smtClean="0"/>
              <a:t>total degree </a:t>
            </a:r>
            <a:r>
              <a:rPr lang="en-IN" dirty="0"/>
              <a:t>of a tree with four vertices must be 6. </a:t>
            </a:r>
            <a:r>
              <a:rPr lang="en-IN" dirty="0" smtClean="0"/>
              <a:t>Also</a:t>
            </a:r>
            <a:r>
              <a:rPr lang="en-IN" dirty="0"/>
              <a:t>, every tree with more than one </a:t>
            </a:r>
            <a:r>
              <a:rPr lang="en-IN" dirty="0" smtClean="0"/>
              <a:t>vertex has </a:t>
            </a:r>
            <a:r>
              <a:rPr lang="en-IN" dirty="0"/>
              <a:t>at least two vertices of degree </a:t>
            </a:r>
            <a:r>
              <a:rPr lang="en-IN" dirty="0" smtClean="0"/>
              <a:t>1. </a:t>
            </a:r>
          </a:p>
          <a:p>
            <a:pPr marL="0" indent="0"/>
            <a:endParaRPr lang="en-IN" sz="800" dirty="0"/>
          </a:p>
          <a:p>
            <a:pPr marL="0" indent="0"/>
            <a:r>
              <a:rPr lang="en-IN" dirty="0" smtClean="0"/>
              <a:t>Thus the </a:t>
            </a:r>
            <a:r>
              <a:rPr lang="en-IN" dirty="0"/>
              <a:t>following combinations of degrees </a:t>
            </a:r>
            <a:r>
              <a:rPr lang="en-IN" dirty="0" smtClean="0"/>
              <a:t>for the </a:t>
            </a:r>
            <a:r>
              <a:rPr lang="en-IN" dirty="0"/>
              <a:t>vertices are the only ones </a:t>
            </a:r>
            <a:r>
              <a:rPr lang="en-IN" dirty="0" smtClean="0"/>
              <a:t>possible: 1</a:t>
            </a:r>
            <a:r>
              <a:rPr lang="en-IN" dirty="0"/>
              <a:t>, 1, 1, 3 and 1, 1, 2, </a:t>
            </a:r>
            <a:r>
              <a:rPr lang="en-IN" dirty="0" smtClean="0"/>
              <a:t>2. There </a:t>
            </a:r>
            <a:r>
              <a:rPr lang="en-IN" dirty="0"/>
              <a:t>are two </a:t>
            </a:r>
            <a:r>
              <a:rPr lang="en-IN" dirty="0" err="1"/>
              <a:t>nonisomorphic</a:t>
            </a:r>
            <a:r>
              <a:rPr lang="en-IN" dirty="0"/>
              <a:t> trees corresponding to both of these possibilities, as </a:t>
            </a:r>
            <a:r>
              <a:rPr lang="en-IN" dirty="0" smtClean="0"/>
              <a:t>shown below</a:t>
            </a:r>
            <a:r>
              <a:rPr lang="en-IN" dirty="0"/>
              <a:t>.</a:t>
            </a:r>
            <a:endParaRPr lang="en-IN" dirty="0" smtClean="0">
              <a:solidFill>
                <a:srgbClr val="00AEEF"/>
              </a:solidFill>
            </a:endParaRPr>
          </a:p>
        </p:txBody>
      </p:sp>
      <p:pic>
        <p:nvPicPr>
          <p:cNvPr id="6146" name="Picture 2" descr="An image shows two graphs. The left graph consists of 4 vertices connected by 3 edges. Each vertex is connected to some other vertex by exactly one edge.  The right graph consists of 4 vertices connected by 3 edges. Each vertex is connected to some other vertex by exactly one edg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724400"/>
            <a:ext cx="4046548" cy="10018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55526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Characterizing Trees</a:t>
            </a:r>
            <a:endParaRPr lang="en-IN" altLang="en-US" dirty="0">
              <a:solidFill>
                <a:schemeClr val="tx1"/>
              </a:solidFill>
            </a:endParaRPr>
          </a:p>
        </p:txBody>
      </p:sp>
      <p:pic>
        <p:nvPicPr>
          <p:cNvPr id="7170" name="Picture 2" descr="A text box has the heading “Lemma 10.4.3.” The text reads “If G is any connected graph, C is any circuit in G, and nay one of the edges of C is removed from G, then the graph that remains is connec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74" y="1616191"/>
            <a:ext cx="8143126" cy="1324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descr="A text box has the heading “Theorem 10.4.4.” The text reads “For any positive integer n, if G is a connected graph with n vertices and n minus 1 edges, then G is a tre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009" y="3375358"/>
            <a:ext cx="8157791" cy="1349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3253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1800" dirty="0"/>
              <a:t>Example </a:t>
            </a:r>
            <a:r>
              <a:rPr lang="en-IN" altLang="en-US" sz="1800" dirty="0" smtClean="0"/>
              <a:t>10.4.8 </a:t>
            </a:r>
            <a:r>
              <a:rPr lang="en-US" altLang="en-US" sz="1800" dirty="0"/>
              <a:t>– </a:t>
            </a:r>
            <a:r>
              <a:rPr lang="en-IN" altLang="en-US" sz="1800" i="1" dirty="0"/>
              <a:t>A Graph with n Vertices and n − 1 Edges That Is Not a Tree</a:t>
            </a:r>
            <a:endParaRPr lang="en-IN" altLang="en-US" sz="1800" dirty="0">
              <a:solidFill>
                <a:schemeClr val="tx1"/>
              </a:solidFill>
            </a:endParaRPr>
          </a:p>
        </p:txBody>
      </p:sp>
      <p:sp>
        <p:nvSpPr>
          <p:cNvPr id="3" name="Content Placeholder 2"/>
          <p:cNvSpPr>
            <a:spLocks noGrp="1"/>
          </p:cNvSpPr>
          <p:nvPr>
            <p:ph sz="quarter" idx="13"/>
          </p:nvPr>
        </p:nvSpPr>
        <p:spPr>
          <a:xfrm>
            <a:off x="457200" y="1447800"/>
            <a:ext cx="8226425" cy="838200"/>
          </a:xfrm>
        </p:spPr>
        <p:txBody>
          <a:bodyPr/>
          <a:lstStyle/>
          <a:p>
            <a:pPr marL="0" indent="0"/>
            <a:r>
              <a:rPr lang="en-IN" dirty="0"/>
              <a:t>Give an example of a graph with five vertices and four edges that is not a tree.</a:t>
            </a:r>
            <a:endParaRPr lang="en-IN" dirty="0" smtClean="0">
              <a:solidFill>
                <a:srgbClr val="00AEEF"/>
              </a:solidFill>
            </a:endParaRPr>
          </a:p>
        </p:txBody>
      </p:sp>
    </p:spTree>
    <p:extLst>
      <p:ext uri="{BB962C8B-B14F-4D97-AF65-F5344CB8AC3E}">
        <p14:creationId xmlns:p14="http://schemas.microsoft.com/office/powerpoint/2010/main" val="544322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sz="3700" dirty="0"/>
              <a:t>Trees: Examples and Basic Properties</a:t>
            </a:r>
            <a:endParaRPr lang="en-IN" altLang="en-US" sz="3700" i="1" dirty="0"/>
          </a:p>
        </p:txBody>
      </p:sp>
      <p:sp>
        <p:nvSpPr>
          <p:cNvPr id="3" name="Content Placeholder 2"/>
          <p:cNvSpPr>
            <a:spLocks noGrp="1"/>
          </p:cNvSpPr>
          <p:nvPr>
            <p:ph sz="quarter" idx="13"/>
          </p:nvPr>
        </p:nvSpPr>
        <p:spPr>
          <a:xfrm>
            <a:off x="457200" y="1447800"/>
            <a:ext cx="8226425" cy="1295400"/>
          </a:xfrm>
        </p:spPr>
        <p:txBody>
          <a:bodyPr/>
          <a:lstStyle/>
          <a:p>
            <a:pPr marL="0" indent="0"/>
            <a:r>
              <a:rPr lang="en-IN" dirty="0" smtClean="0"/>
              <a:t>In mathematics</a:t>
            </a:r>
            <a:r>
              <a:rPr lang="en-IN" dirty="0"/>
              <a:t>, a tree is a connected graph that does not contain any circuits. </a:t>
            </a:r>
            <a:r>
              <a:rPr lang="en-IN" dirty="0" smtClean="0"/>
              <a:t>Mathematical trees </a:t>
            </a:r>
            <a:r>
              <a:rPr lang="en-IN" dirty="0"/>
              <a:t>are similar in certain ways to their botanical namesakes.</a:t>
            </a:r>
            <a:endParaRPr lang="en-US" altLang="en-US" dirty="0"/>
          </a:p>
        </p:txBody>
      </p:sp>
      <p:pic>
        <p:nvPicPr>
          <p:cNvPr id="1026" name="Picture 2" descr="A text box has the heading “Definition.” The text reads “A graph is said to be circuit-free if, and only if, it has no circuits. A graph is called a tree if, and only if, it is circuit-free and connected. A trivial tree is a graph that consists of a single vertex. A graph is called a forest if, and only if, it is circuit-free and not connec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986" y="2778166"/>
            <a:ext cx="8148014" cy="17938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2748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10.4.8 </a:t>
            </a:r>
            <a:r>
              <a:rPr lang="en-US" altLang="en-US" dirty="0"/>
              <a:t>– </a:t>
            </a:r>
            <a:r>
              <a:rPr lang="en-US" altLang="en-US" i="1" dirty="0"/>
              <a:t>Solution</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1219200"/>
          </a:xfrm>
        </p:spPr>
        <p:txBody>
          <a:bodyPr/>
          <a:lstStyle/>
          <a:p>
            <a:pPr marL="0" indent="0"/>
            <a:r>
              <a:rPr lang="en-IN" dirty="0"/>
              <a:t>By Theorem 10.4.4, such a graph cannot be connected. One example of such </a:t>
            </a:r>
            <a:r>
              <a:rPr lang="en-IN" dirty="0" smtClean="0"/>
              <a:t>an unconnected </a:t>
            </a:r>
            <a:r>
              <a:rPr lang="en-IN" dirty="0"/>
              <a:t>graph is shown below.</a:t>
            </a:r>
            <a:endParaRPr lang="en-IN" dirty="0" smtClean="0">
              <a:solidFill>
                <a:srgbClr val="00AEEF"/>
              </a:solidFill>
            </a:endParaRPr>
          </a:p>
        </p:txBody>
      </p:sp>
      <p:pic>
        <p:nvPicPr>
          <p:cNvPr id="8194" name="Picture 2" descr="A graph has 5 vertices: v_1, v_2, v_3, v_4, and v_5.  It also has 4 edges: e_1, e_2, e_3, and e_4. Two edges e_1 and e_2 start from vertex v_1 and connect to the vertices v_2 and v_3, respectively.  The vertices v_2 and v_3 are connected by the edge e_3. The vertices v_4 and v_5 are connected by the edge e_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895600"/>
            <a:ext cx="3168277" cy="1828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87364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Characterizing Trees</a:t>
            </a:r>
            <a:endParaRPr lang="en-IN" altLang="en-US" dirty="0">
              <a:solidFill>
                <a:schemeClr val="tx1"/>
              </a:solidFill>
            </a:endParaRPr>
          </a:p>
        </p:txBody>
      </p:sp>
      <p:pic>
        <p:nvPicPr>
          <p:cNvPr id="9218" name="Picture 2" descr="A text box has the heading “Corollary 10.4.5.” The text reads “If G is any graph with n vertices and m edges, where m and n are positive integers and m greater than or equal to n, then G has a circu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76400"/>
            <a:ext cx="8182229" cy="1329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9139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300" dirty="0"/>
              <a:t>Example 10.4.1 </a:t>
            </a:r>
            <a:r>
              <a:rPr lang="en-US" altLang="en-US" sz="3300" dirty="0"/>
              <a:t>– </a:t>
            </a:r>
            <a:r>
              <a:rPr lang="en-US" altLang="en-US" sz="3300" i="1" dirty="0"/>
              <a:t>Trees and Non-trees</a:t>
            </a:r>
            <a:endParaRPr lang="en-IN" altLang="en-US" sz="3300" dirty="0">
              <a:solidFill>
                <a:schemeClr val="tx1"/>
              </a:solidFill>
            </a:endParaRPr>
          </a:p>
        </p:txBody>
      </p:sp>
      <p:sp>
        <p:nvSpPr>
          <p:cNvPr id="3" name="Content Placeholder 2"/>
          <p:cNvSpPr>
            <a:spLocks noGrp="1"/>
          </p:cNvSpPr>
          <p:nvPr>
            <p:ph sz="quarter" idx="13"/>
          </p:nvPr>
        </p:nvSpPr>
        <p:spPr>
          <a:xfrm>
            <a:off x="457200" y="1447800"/>
            <a:ext cx="8226425" cy="838200"/>
          </a:xfrm>
        </p:spPr>
        <p:txBody>
          <a:bodyPr/>
          <a:lstStyle/>
          <a:p>
            <a:pPr marL="0" indent="0"/>
            <a:r>
              <a:rPr lang="en-IN" dirty="0"/>
              <a:t>All the graphs shown in Figure 10.4.1 are trees, whereas those in Figure 10.4.2 are not.</a:t>
            </a:r>
            <a:endParaRPr lang="en-IN" dirty="0" smtClean="0">
              <a:solidFill>
                <a:srgbClr val="00AEEF"/>
              </a:solidFill>
            </a:endParaRPr>
          </a:p>
        </p:txBody>
      </p:sp>
      <p:sp>
        <p:nvSpPr>
          <p:cNvPr id="5" name="Content Placeholder 2"/>
          <p:cNvSpPr>
            <a:spLocks noGrp="1"/>
          </p:cNvSpPr>
          <p:nvPr>
            <p:ph sz="quarter" idx="13"/>
          </p:nvPr>
        </p:nvSpPr>
        <p:spPr>
          <a:xfrm>
            <a:off x="3832598" y="4572000"/>
            <a:ext cx="1219200" cy="304800"/>
          </a:xfrm>
        </p:spPr>
        <p:txBody>
          <a:bodyPr/>
          <a:lstStyle/>
          <a:p>
            <a:pPr marL="0" indent="0"/>
            <a:r>
              <a:rPr lang="en-IN" sz="1200" b="1" dirty="0" smtClean="0"/>
              <a:t>Figure 10.4.1</a:t>
            </a:r>
            <a:endParaRPr lang="en-IN" sz="1200" b="1" dirty="0" smtClean="0">
              <a:solidFill>
                <a:srgbClr val="00AEEF"/>
              </a:solidFill>
            </a:endParaRPr>
          </a:p>
        </p:txBody>
      </p:sp>
      <p:sp>
        <p:nvSpPr>
          <p:cNvPr id="6" name="Content Placeholder 2"/>
          <p:cNvSpPr>
            <a:spLocks noGrp="1"/>
          </p:cNvSpPr>
          <p:nvPr>
            <p:ph sz="quarter" idx="13"/>
          </p:nvPr>
        </p:nvSpPr>
        <p:spPr>
          <a:xfrm>
            <a:off x="1981200" y="4253840"/>
            <a:ext cx="5105400" cy="381000"/>
          </a:xfrm>
        </p:spPr>
        <p:txBody>
          <a:bodyPr/>
          <a:lstStyle/>
          <a:p>
            <a:pPr marL="0" indent="0"/>
            <a:r>
              <a:rPr lang="en-IN" sz="1400" dirty="0"/>
              <a:t>Trees. All the graphs in (a)–(d) are connected and circuit-free.</a:t>
            </a:r>
            <a:endParaRPr lang="en-IN" sz="1400" dirty="0" smtClean="0">
              <a:solidFill>
                <a:srgbClr val="00AEEF"/>
              </a:solidFill>
            </a:endParaRPr>
          </a:p>
        </p:txBody>
      </p:sp>
      <p:pic>
        <p:nvPicPr>
          <p:cNvPr id="2050" name="Picture 2" descr="In figure (a), 20 vertices are connected by 19 edges. Each vertex is connected to some other vertex by exactly one edge. The structure of the graph resembles a tree. The figure (b) displays a single vertex. In figure (c), 4 vertices are connected by 3 edges. Each vertex is connected to some other vertex by exactly one edge. The structure of the graph resembles the letter uppercase t. In figure (d), 15 vertices are connected by 14 edges. Each vertex is connected to some other vertex by exactly one edge. The structure of the graph resembles a pyrami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86000"/>
            <a:ext cx="7817597" cy="1967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1192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300" dirty="0"/>
              <a:t>Example 10.4.1 </a:t>
            </a:r>
            <a:r>
              <a:rPr lang="en-US" altLang="en-US" sz="3300" dirty="0"/>
              <a:t>– </a:t>
            </a:r>
            <a:r>
              <a:rPr lang="en-US" altLang="en-US" sz="3300" i="1" dirty="0"/>
              <a:t>Trees and Non-trees</a:t>
            </a:r>
            <a:endParaRPr lang="en-IN" altLang="en-US" sz="3300" dirty="0">
              <a:solidFill>
                <a:schemeClr val="tx1"/>
              </a:solidFill>
            </a:endParaRPr>
          </a:p>
        </p:txBody>
      </p:sp>
      <p:sp>
        <p:nvSpPr>
          <p:cNvPr id="7"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5" name="Content Placeholder 2"/>
          <p:cNvSpPr>
            <a:spLocks noGrp="1"/>
          </p:cNvSpPr>
          <p:nvPr>
            <p:ph sz="quarter" idx="13"/>
          </p:nvPr>
        </p:nvSpPr>
        <p:spPr>
          <a:xfrm>
            <a:off x="3810000" y="4038600"/>
            <a:ext cx="1219200" cy="304800"/>
          </a:xfrm>
        </p:spPr>
        <p:txBody>
          <a:bodyPr/>
          <a:lstStyle/>
          <a:p>
            <a:pPr marL="0" indent="0"/>
            <a:r>
              <a:rPr lang="en-IN" sz="1200" b="1" dirty="0" smtClean="0"/>
              <a:t>Figure 10.4.2</a:t>
            </a:r>
            <a:endParaRPr lang="en-IN" sz="1200" b="1" dirty="0" smtClean="0">
              <a:solidFill>
                <a:srgbClr val="00AEEF"/>
              </a:solidFill>
            </a:endParaRPr>
          </a:p>
        </p:txBody>
      </p:sp>
      <p:sp>
        <p:nvSpPr>
          <p:cNvPr id="6" name="Content Placeholder 2"/>
          <p:cNvSpPr>
            <a:spLocks noGrp="1"/>
          </p:cNvSpPr>
          <p:nvPr>
            <p:ph sz="quarter" idx="13"/>
          </p:nvPr>
        </p:nvSpPr>
        <p:spPr>
          <a:xfrm>
            <a:off x="771496" y="3733800"/>
            <a:ext cx="7839104" cy="304800"/>
          </a:xfrm>
        </p:spPr>
        <p:txBody>
          <a:bodyPr/>
          <a:lstStyle/>
          <a:p>
            <a:pPr marL="0" indent="0"/>
            <a:r>
              <a:rPr lang="en-IN" sz="1400" dirty="0"/>
              <a:t>Non-trees. The graphs in (a), (b), and (c) all have circuits, and the graph in (d) is not connected.</a:t>
            </a:r>
            <a:endParaRPr lang="en-IN" sz="1400" dirty="0" smtClean="0">
              <a:solidFill>
                <a:srgbClr val="00AEEF"/>
              </a:solidFill>
            </a:endParaRPr>
          </a:p>
        </p:txBody>
      </p:sp>
      <p:pic>
        <p:nvPicPr>
          <p:cNvPr id="3074" name="Picture 2" descr="In figure (a), 9 vertices are connected by 9 edges. Each vertex is connected to some other vertex. Three of the nine vertices are connected to three vertices and form a circuit. In figure (b), 4 vertices are connected by 4 edges. Two of the four vertices are connected by parallel edges. The figure (c) displays a vertex with a loop. In figure (d), two trees are displayed; the left tree consists of 6 vertices connected by 5 edges. The right tree consists of 10 vertices and 9 edges, but both the trees are not connec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28800"/>
            <a:ext cx="7839104" cy="1731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0989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Examples of </a:t>
            </a:r>
            <a:r>
              <a:rPr lang="en-IN" altLang="en-US" dirty="0" smtClean="0"/>
              <a:t>Trees</a:t>
            </a:r>
            <a:endParaRPr lang="en-IN" altLang="en-US" dirty="0"/>
          </a:p>
        </p:txBody>
      </p:sp>
    </p:spTree>
    <p:extLst>
      <p:ext uri="{BB962C8B-B14F-4D97-AF65-F5344CB8AC3E}">
        <p14:creationId xmlns:p14="http://schemas.microsoft.com/office/powerpoint/2010/main" val="693290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800" dirty="0"/>
              <a:t>Example 10.4.2 </a:t>
            </a:r>
            <a:r>
              <a:rPr lang="en-US" altLang="en-US" sz="3800" dirty="0"/>
              <a:t>– </a:t>
            </a:r>
            <a:r>
              <a:rPr lang="en-US" altLang="en-US" sz="3800" i="1" dirty="0"/>
              <a:t>A Decision Tree</a:t>
            </a:r>
            <a:endParaRPr lang="en-IN" altLang="en-US" sz="3800" dirty="0">
              <a:solidFill>
                <a:schemeClr val="tx1"/>
              </a:solidFill>
            </a:endParaRPr>
          </a:p>
        </p:txBody>
      </p:sp>
      <p:sp>
        <p:nvSpPr>
          <p:cNvPr id="3" name="Content Placeholder 2"/>
          <p:cNvSpPr>
            <a:spLocks noGrp="1"/>
          </p:cNvSpPr>
          <p:nvPr>
            <p:ph sz="quarter" idx="13"/>
          </p:nvPr>
        </p:nvSpPr>
        <p:spPr>
          <a:xfrm>
            <a:off x="457200" y="1447800"/>
            <a:ext cx="8226425" cy="1981200"/>
          </a:xfrm>
        </p:spPr>
        <p:txBody>
          <a:bodyPr/>
          <a:lstStyle/>
          <a:p>
            <a:pPr marL="0" indent="0"/>
            <a:r>
              <a:rPr lang="en-IN" dirty="0"/>
              <a:t>During orientation week, a college administers </a:t>
            </a:r>
            <a:r>
              <a:rPr lang="en-IN" dirty="0" smtClean="0"/>
              <a:t>a mathematics </a:t>
            </a:r>
            <a:r>
              <a:rPr lang="en-IN" dirty="0"/>
              <a:t>placement exam to all </a:t>
            </a:r>
            <a:r>
              <a:rPr lang="en-IN" dirty="0" smtClean="0"/>
              <a:t>entering students. The </a:t>
            </a:r>
            <a:r>
              <a:rPr lang="en-IN" dirty="0"/>
              <a:t>exam consists of two parts, and </a:t>
            </a:r>
            <a:r>
              <a:rPr lang="en-IN" dirty="0" smtClean="0"/>
              <a:t>placement recommendations </a:t>
            </a:r>
            <a:r>
              <a:rPr lang="en-IN" dirty="0"/>
              <a:t>are </a:t>
            </a:r>
            <a:r>
              <a:rPr lang="en-IN" dirty="0" smtClean="0"/>
              <a:t>made as </a:t>
            </a:r>
            <a:r>
              <a:rPr lang="en-IN" dirty="0"/>
              <a:t>indicated by the tree shown in Figure 10.4.3.</a:t>
            </a:r>
            <a:endParaRPr lang="en-IN" dirty="0" smtClean="0">
              <a:solidFill>
                <a:srgbClr val="00AEEF"/>
              </a:solidFill>
            </a:endParaRPr>
          </a:p>
        </p:txBody>
      </p:sp>
      <p:sp>
        <p:nvSpPr>
          <p:cNvPr id="5" name="Content Placeholder 2"/>
          <p:cNvSpPr>
            <a:spLocks noGrp="1"/>
          </p:cNvSpPr>
          <p:nvPr>
            <p:ph sz="quarter" idx="13"/>
          </p:nvPr>
        </p:nvSpPr>
        <p:spPr>
          <a:xfrm>
            <a:off x="4419600" y="5562600"/>
            <a:ext cx="1219200" cy="304800"/>
          </a:xfrm>
        </p:spPr>
        <p:txBody>
          <a:bodyPr/>
          <a:lstStyle/>
          <a:p>
            <a:pPr marL="0" indent="0"/>
            <a:r>
              <a:rPr lang="en-IN" sz="1200" b="1" dirty="0" smtClean="0"/>
              <a:t>Figure 10.4.3</a:t>
            </a:r>
            <a:endParaRPr lang="en-IN" sz="1200" b="1" dirty="0" smtClean="0">
              <a:solidFill>
                <a:srgbClr val="00AEEF"/>
              </a:solidFill>
            </a:endParaRPr>
          </a:p>
        </p:txBody>
      </p:sp>
      <p:pic>
        <p:nvPicPr>
          <p:cNvPr id="1026" name="Picture 2" descr="An image consists of a tree with 8 vertices labeled as Score on part first, Score on part second, Score on part second, Math 100, Math 120, Math 110, Math 110, and Math 100. It also consists of 7 edges.&#10;Three edges start from “Score on part first connecting “Score on part second,” “Score on part second,” and “Math 100.” The edge connecting “Score on part first” with “Score on part second” has the label “greater than 10.” The edge connecting Score on part first with Score on part second has the label “= 8, 9, 10.” The edge connecting “Score on part first” with “Math 100” has the label “less than 8.” Two edges “greater than 10” and “less than or equal to 10,” start from the top most Score on part second” connecting “Math 120” and “Math 110,” respectively. Similarly, two edges, “greater than 6” and “less than or equal to 6,” start from the second “Score on part second” connecting “Math 110” and “Math 100,” respectivel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048000"/>
            <a:ext cx="4291515" cy="2497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5760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800" dirty="0"/>
              <a:t>Example 10.4.2 </a:t>
            </a:r>
            <a:r>
              <a:rPr lang="en-US" altLang="en-US" sz="3800" dirty="0"/>
              <a:t>– </a:t>
            </a:r>
            <a:r>
              <a:rPr lang="en-US" altLang="en-US" sz="3800" i="1" dirty="0"/>
              <a:t>A Decision Tree</a:t>
            </a:r>
            <a:endParaRPr lang="en-IN" altLang="en-US" sz="3800" dirty="0">
              <a:solidFill>
                <a:schemeClr val="tx1"/>
              </a:solidFill>
            </a:endParaRPr>
          </a:p>
        </p:txBody>
      </p:sp>
      <p:sp>
        <p:nvSpPr>
          <p:cNvPr id="7"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1981200"/>
          </a:xfrm>
        </p:spPr>
        <p:txBody>
          <a:bodyPr/>
          <a:lstStyle/>
          <a:p>
            <a:pPr marL="0" indent="0"/>
            <a:r>
              <a:rPr lang="en-IN" dirty="0"/>
              <a:t>Read the tree from left to right to </a:t>
            </a:r>
            <a:r>
              <a:rPr lang="en-IN" dirty="0" smtClean="0"/>
              <a:t>decide what </a:t>
            </a:r>
            <a:r>
              <a:rPr lang="en-IN" dirty="0"/>
              <a:t>course should be recommended for a student who scored 9 </a:t>
            </a:r>
            <a:r>
              <a:rPr lang="en-IN" dirty="0" smtClean="0"/>
              <a:t>on part </a:t>
            </a:r>
            <a:r>
              <a:rPr lang="en-IN" dirty="0"/>
              <a:t>I and 7 on part II.</a:t>
            </a:r>
            <a:endParaRPr lang="en-IN" dirty="0" smtClean="0">
              <a:solidFill>
                <a:srgbClr val="00AEEF"/>
              </a:solidFill>
            </a:endParaRPr>
          </a:p>
        </p:txBody>
      </p:sp>
    </p:spTree>
    <p:extLst>
      <p:ext uri="{BB962C8B-B14F-4D97-AF65-F5344CB8AC3E}">
        <p14:creationId xmlns:p14="http://schemas.microsoft.com/office/powerpoint/2010/main" val="3325081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10.4.2 </a:t>
            </a:r>
            <a:r>
              <a:rPr lang="en-US" altLang="en-US" dirty="0"/>
              <a:t>– </a:t>
            </a:r>
            <a:r>
              <a:rPr lang="en-US" altLang="en-US" i="1" dirty="0"/>
              <a:t>Solution</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2057399"/>
          </a:xfrm>
        </p:spPr>
        <p:txBody>
          <a:bodyPr/>
          <a:lstStyle/>
          <a:p>
            <a:pPr marL="0" indent="0"/>
            <a:r>
              <a:rPr lang="en-IN" dirty="0"/>
              <a:t>Since the student scored 9 on part I, the score on part II is checked. </a:t>
            </a:r>
            <a:endParaRPr lang="en-IN" dirty="0" smtClean="0"/>
          </a:p>
          <a:p>
            <a:pPr marL="0" indent="0"/>
            <a:endParaRPr lang="en-IN" dirty="0"/>
          </a:p>
          <a:p>
            <a:pPr marL="0" indent="0"/>
            <a:r>
              <a:rPr lang="en-IN" dirty="0" smtClean="0"/>
              <a:t>Since </a:t>
            </a:r>
            <a:r>
              <a:rPr lang="en-IN" dirty="0"/>
              <a:t>it </a:t>
            </a:r>
            <a:r>
              <a:rPr lang="en-IN" dirty="0" smtClean="0"/>
              <a:t>is greater </a:t>
            </a:r>
            <a:r>
              <a:rPr lang="en-IN" dirty="0"/>
              <a:t>than 6, the student should be advised to take Math 110.</a:t>
            </a:r>
            <a:endParaRPr lang="en-IN" dirty="0" smtClean="0">
              <a:solidFill>
                <a:srgbClr val="00AEEF"/>
              </a:solidFill>
            </a:endParaRPr>
          </a:p>
        </p:txBody>
      </p:sp>
    </p:spTree>
    <p:extLst>
      <p:ext uri="{BB962C8B-B14F-4D97-AF65-F5344CB8AC3E}">
        <p14:creationId xmlns:p14="http://schemas.microsoft.com/office/powerpoint/2010/main" val="12913426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ample">
  <a:themeElements>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amp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amp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amp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amp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amp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amp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amp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amp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amp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sample</Template>
  <TotalTime>9139</TotalTime>
  <Words>1340</Words>
  <Application>Microsoft Office PowerPoint</Application>
  <PresentationFormat>On-screen Show (4:3)</PresentationFormat>
  <Paragraphs>143</Paragraphs>
  <Slides>31</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 Unicode MS</vt:lpstr>
      <vt:lpstr>Arial</vt:lpstr>
      <vt:lpstr>Wingdings</vt:lpstr>
      <vt:lpstr>sample</vt:lpstr>
      <vt:lpstr>CHAPTER 10</vt:lpstr>
      <vt:lpstr>10.4</vt:lpstr>
      <vt:lpstr>Trees: Examples and Basic Properties</vt:lpstr>
      <vt:lpstr>Example 10.4.1 – Trees and Non-trees</vt:lpstr>
      <vt:lpstr>Example 10.4.1 – Trees and Non-trees</vt:lpstr>
      <vt:lpstr>Examples of Trees</vt:lpstr>
      <vt:lpstr>Example 10.4.2 – A Decision Tree</vt:lpstr>
      <vt:lpstr>Example 10.4.2 – A Decision Tree</vt:lpstr>
      <vt:lpstr>Example 10.4.2 – Solution</vt:lpstr>
      <vt:lpstr>Example 10.4.3 – A Parse Tree</vt:lpstr>
      <vt:lpstr>Example 10.4.3 – A Parse Tree</vt:lpstr>
      <vt:lpstr>Example 10.4.3 – A Parse Tree</vt:lpstr>
      <vt:lpstr>Example 10.4.3 – A Parse Tree</vt:lpstr>
      <vt:lpstr>Example 10.4.3 – A Parse Tree</vt:lpstr>
      <vt:lpstr>Example 10.4.3 – A Parse Tree</vt:lpstr>
      <vt:lpstr>Example 10.4.3 – A Parse Tree</vt:lpstr>
      <vt:lpstr>Characterizing Trees</vt:lpstr>
      <vt:lpstr>Characterizing Trees</vt:lpstr>
      <vt:lpstr>Characterizing Trees</vt:lpstr>
      <vt:lpstr>Characterizing Trees</vt:lpstr>
      <vt:lpstr>Example 10.4.5 – Leaves and Internal Vertices in Trees</vt:lpstr>
      <vt:lpstr>Example 10.4.5 – Solution</vt:lpstr>
      <vt:lpstr>Characterizing Trees</vt:lpstr>
      <vt:lpstr>Example 10.4.6 – Determining Whether a Graph Is a Tree</vt:lpstr>
      <vt:lpstr>Example 10.4.6 – Solution</vt:lpstr>
      <vt:lpstr>Example 10.4.7 – Finding Trees Satisfying Given Conditions</vt:lpstr>
      <vt:lpstr>Example 10.4.7 – Solution</vt:lpstr>
      <vt:lpstr>Characterizing Trees</vt:lpstr>
      <vt:lpstr>Example 10.4.8 – A Graph with n Vertices and n − 1 Edges That Is Not a Tree</vt:lpstr>
      <vt:lpstr>Example 10.4.8 – Solution</vt:lpstr>
      <vt:lpstr>Characterizing Trees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ssharma</dc:creator>
  <cp:lastModifiedBy>Anil Varekar</cp:lastModifiedBy>
  <cp:revision>4657</cp:revision>
  <dcterms:created xsi:type="dcterms:W3CDTF">2008-12-01T05:36:35Z</dcterms:created>
  <dcterms:modified xsi:type="dcterms:W3CDTF">2019-02-14T05:15:19Z</dcterms:modified>
</cp:coreProperties>
</file>