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636" r:id="rId2"/>
    <p:sldId id="605" r:id="rId3"/>
    <p:sldId id="596" r:id="rId4"/>
    <p:sldId id="607" r:id="rId5"/>
    <p:sldId id="608" r:id="rId6"/>
    <p:sldId id="609" r:id="rId7"/>
    <p:sldId id="610" r:id="rId8"/>
    <p:sldId id="611" r:id="rId9"/>
    <p:sldId id="637" r:id="rId10"/>
    <p:sldId id="613" r:id="rId11"/>
    <p:sldId id="614" r:id="rId12"/>
    <p:sldId id="615" r:id="rId13"/>
    <p:sldId id="616" r:id="rId14"/>
    <p:sldId id="635" r:id="rId15"/>
    <p:sldId id="617" r:id="rId16"/>
    <p:sldId id="618" r:id="rId17"/>
    <p:sldId id="619" r:id="rId18"/>
    <p:sldId id="620" r:id="rId19"/>
    <p:sldId id="621" r:id="rId20"/>
    <p:sldId id="622" r:id="rId21"/>
    <p:sldId id="623" r:id="rId22"/>
    <p:sldId id="638" r:id="rId23"/>
    <p:sldId id="625" r:id="rId24"/>
    <p:sldId id="626" r:id="rId25"/>
    <p:sldId id="627" r:id="rId26"/>
    <p:sldId id="628" r:id="rId27"/>
    <p:sldId id="629" r:id="rId28"/>
    <p:sldId id="630" r:id="rId29"/>
    <p:sldId id="631" r:id="rId30"/>
    <p:sldId id="632" r:id="rId31"/>
    <p:sldId id="633" r:id="rId32"/>
    <p:sldId id="634" r:id="rId33"/>
  </p:sldIdLst>
  <p:sldSz cx="9144000" cy="6858000" type="screen4x3"/>
  <p:notesSz cx="6858000" cy="9144000"/>
  <p:custDataLst>
    <p:tags r:id="rId3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434" autoAdjust="0"/>
  </p:normalViewPr>
  <p:slideViewPr>
    <p:cSldViewPr>
      <p:cViewPr varScale="1">
        <p:scale>
          <a:sx n="71" d="100"/>
          <a:sy n="71" d="100"/>
        </p:scale>
        <p:origin x="570"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2833110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52415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56023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56023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2006125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239128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273644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176737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197320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1098190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273911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2747683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428731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853971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956235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283156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496938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273235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980502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3840033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413838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259766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36171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408467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408840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3420305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166256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195126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38953" y="1344168"/>
            <a:ext cx="3671047"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10</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THEORY OF GRAPHS AND TREES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19833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Trees</a:t>
            </a:r>
            <a:endParaRPr lang="en-IN" altLang="en-US" dirty="0"/>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When every vertex in a rooted tree has at most </a:t>
            </a:r>
            <a:r>
              <a:rPr lang="en-IN" dirty="0" smtClean="0"/>
              <a:t>two children </a:t>
            </a:r>
            <a:r>
              <a:rPr lang="en-IN" dirty="0"/>
              <a:t>and each child is </a:t>
            </a:r>
            <a:r>
              <a:rPr lang="en-IN" dirty="0" smtClean="0"/>
              <a:t>designated either </a:t>
            </a:r>
            <a:r>
              <a:rPr lang="en-IN" dirty="0"/>
              <a:t>the (</a:t>
            </a:r>
            <a:r>
              <a:rPr lang="en-IN" dirty="0" smtClean="0"/>
              <a:t>unique) left </a:t>
            </a:r>
            <a:r>
              <a:rPr lang="en-IN" dirty="0"/>
              <a:t>child or the (unique) right child, the result is a </a:t>
            </a:r>
            <a:r>
              <a:rPr lang="en-IN" i="1" dirty="0" smtClean="0"/>
              <a:t>binary tree</a:t>
            </a:r>
            <a:r>
              <a:rPr lang="en-IN" i="1" dirty="0"/>
              <a:t>.</a:t>
            </a:r>
            <a:endParaRPr lang="en-US" altLang="en-US" dirty="0"/>
          </a:p>
        </p:txBody>
      </p:sp>
      <p:pic>
        <p:nvPicPr>
          <p:cNvPr id="4" name="Picture 3" descr="A text box has the heading “Definition.” The text reads “A binary tree is a rooted tree in which every parent has at most two children. Each child in a binary tree is designated either a left child or a right child (but not both), and every parent has at most one left child and one right child. A full binary tree is a binary tree in which each parent has exactly two children. Given any parent v in a binary tree T, if v has a left child, then the left subtree of v is the binary tree whose root is the left child of v, whose vertices consist of the left child of v and all its descendants, and whose edges consist of all those edges of T that connect the vertices of the left subtree. The right subtree of v is defined analogously.”"/>
          <p:cNvPicPr>
            <a:picLocks noChangeAspect="1"/>
          </p:cNvPicPr>
          <p:nvPr/>
        </p:nvPicPr>
        <p:blipFill>
          <a:blip r:embed="rId3"/>
          <a:stretch>
            <a:fillRect/>
          </a:stretch>
        </p:blipFill>
        <p:spPr>
          <a:xfrm>
            <a:off x="1207177" y="3016993"/>
            <a:ext cx="6870023" cy="2393207"/>
          </a:xfrm>
          <a:prstGeom prst="rect">
            <a:avLst/>
          </a:prstGeom>
        </p:spPr>
      </p:pic>
    </p:spTree>
    <p:extLst>
      <p:ext uri="{BB962C8B-B14F-4D97-AF65-F5344CB8AC3E}">
        <p14:creationId xmlns:p14="http://schemas.microsoft.com/office/powerpoint/2010/main" val="276185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These terms are illustrated in Figure </a:t>
            </a:r>
            <a:r>
              <a:rPr lang="en-IN" dirty="0" smtClean="0"/>
              <a:t>10.5.2.</a:t>
            </a:r>
            <a:endParaRPr lang="en-US" altLang="en-US" dirty="0"/>
          </a:p>
        </p:txBody>
      </p:sp>
      <p:sp>
        <p:nvSpPr>
          <p:cNvPr id="6" name="Content Placeholder 2"/>
          <p:cNvSpPr>
            <a:spLocks noGrp="1"/>
          </p:cNvSpPr>
          <p:nvPr>
            <p:ph sz="quarter" idx="13"/>
          </p:nvPr>
        </p:nvSpPr>
        <p:spPr>
          <a:xfrm>
            <a:off x="4114800" y="5257800"/>
            <a:ext cx="1143000" cy="304800"/>
          </a:xfrm>
        </p:spPr>
        <p:txBody>
          <a:bodyPr/>
          <a:lstStyle/>
          <a:p>
            <a:pPr marL="0" indent="0"/>
            <a:r>
              <a:rPr lang="en-IN" sz="1200" b="1" dirty="0"/>
              <a:t>Figure </a:t>
            </a:r>
            <a:r>
              <a:rPr lang="en-IN" sz="1200" b="1" dirty="0" smtClean="0"/>
              <a:t>10.5.2</a:t>
            </a:r>
            <a:endParaRPr lang="en-US" altLang="en-US" sz="1200" dirty="0"/>
          </a:p>
        </p:txBody>
      </p:sp>
      <p:sp>
        <p:nvSpPr>
          <p:cNvPr id="5" name="Content Placeholder 2"/>
          <p:cNvSpPr>
            <a:spLocks noGrp="1"/>
          </p:cNvSpPr>
          <p:nvPr>
            <p:ph sz="quarter" idx="13"/>
          </p:nvPr>
        </p:nvSpPr>
        <p:spPr>
          <a:xfrm>
            <a:off x="4038600" y="4953000"/>
            <a:ext cx="1447800" cy="304800"/>
          </a:xfrm>
        </p:spPr>
        <p:txBody>
          <a:bodyPr/>
          <a:lstStyle/>
          <a:p>
            <a:pPr marL="0" indent="0"/>
            <a:r>
              <a:rPr lang="en-IN" sz="1400" dirty="0" smtClean="0"/>
              <a:t>A </a:t>
            </a:r>
            <a:r>
              <a:rPr lang="en-IN" sz="1400" dirty="0"/>
              <a:t>Binary </a:t>
            </a:r>
            <a:r>
              <a:rPr lang="en-IN" sz="1400" dirty="0" smtClean="0"/>
              <a:t>Tree</a:t>
            </a:r>
            <a:endParaRPr lang="en-US" altLang="en-US" sz="1400" dirty="0"/>
          </a:p>
        </p:txBody>
      </p:sp>
      <p:pic>
        <p:nvPicPr>
          <p:cNvPr id="7" name="Picture 6" descr="An image shows a rooted tree with 18 vertices and 17 edges. The first vertex at the top has the label “root.” Two edges start from the root to connect the 2 different vertices u and w, respectively. The leftmost vertex has the label “u.” Two edges start from u; the left edge vertex is labeled “v.” An arrow indicating the point v has the label “v is the left child of u.”&#10;The rightmost vertex has the label “w.” Two edges start from w; the right edge has the label “x.” An arrow indicating the point x has the label “x is the right child of w.” The binary tree starting from the left child of the w is highlighted and has the label “left subtree of w.” Similarly, the binary tree that starts from x is highlighted and has the label “right subtree of w.”"/>
          <p:cNvPicPr>
            <a:picLocks noChangeAspect="1"/>
          </p:cNvPicPr>
          <p:nvPr/>
        </p:nvPicPr>
        <p:blipFill>
          <a:blip r:embed="rId3"/>
          <a:stretch>
            <a:fillRect/>
          </a:stretch>
        </p:blipFill>
        <p:spPr>
          <a:xfrm>
            <a:off x="1733148" y="2017028"/>
            <a:ext cx="5677705" cy="2823942"/>
          </a:xfrm>
          <a:prstGeom prst="rect">
            <a:avLst/>
          </a:prstGeom>
        </p:spPr>
      </p:pic>
    </p:spTree>
    <p:extLst>
      <p:ext uri="{BB962C8B-B14F-4D97-AF65-F5344CB8AC3E}">
        <p14:creationId xmlns:p14="http://schemas.microsoft.com/office/powerpoint/2010/main" val="992902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10.5.2 </a:t>
            </a:r>
            <a:r>
              <a:rPr lang="en-US" altLang="en-US" sz="2200" dirty="0"/>
              <a:t>– </a:t>
            </a:r>
            <a:r>
              <a:rPr lang="en-US" altLang="en-US" sz="2200" i="1" dirty="0" smtClean="0"/>
              <a:t>Representation </a:t>
            </a:r>
            <a:r>
              <a:rPr lang="en-US" altLang="en-US" sz="2200" i="1" dirty="0"/>
              <a:t>of Algebraic </a:t>
            </a:r>
            <a:r>
              <a:rPr lang="en-US" altLang="en-US" sz="2200" i="1" dirty="0" smtClean="0"/>
              <a:t>Expressions</a:t>
            </a:r>
            <a:endParaRPr lang="en-IN" altLang="en-US" sz="2200" dirty="0"/>
          </a:p>
        </p:txBody>
      </p:sp>
      <p:sp>
        <p:nvSpPr>
          <p:cNvPr id="3" name="Content Placeholder 2"/>
          <p:cNvSpPr>
            <a:spLocks noGrp="1"/>
          </p:cNvSpPr>
          <p:nvPr>
            <p:ph sz="quarter" idx="13"/>
          </p:nvPr>
        </p:nvSpPr>
        <p:spPr>
          <a:xfrm>
            <a:off x="457200" y="1447800"/>
            <a:ext cx="8125841" cy="2438400"/>
          </a:xfrm>
        </p:spPr>
        <p:txBody>
          <a:bodyPr/>
          <a:lstStyle/>
          <a:p>
            <a:pPr marL="0" indent="0"/>
            <a:r>
              <a:rPr lang="en-IN" dirty="0"/>
              <a:t>Binary trees are used in many ways in computer </a:t>
            </a:r>
            <a:r>
              <a:rPr lang="en-IN" dirty="0" smtClean="0"/>
              <a:t>science. One </a:t>
            </a:r>
            <a:r>
              <a:rPr lang="en-IN" dirty="0"/>
              <a:t>use is to represent </a:t>
            </a:r>
            <a:r>
              <a:rPr lang="en-IN" dirty="0" smtClean="0"/>
              <a:t>algebraic expressions with arbitrary </a:t>
            </a:r>
            <a:r>
              <a:rPr lang="en-IN" dirty="0"/>
              <a:t>nesting of balanced parentheses. For </a:t>
            </a:r>
            <a:r>
              <a:rPr lang="en-IN" dirty="0" smtClean="0"/>
              <a:t>instance, the following (</a:t>
            </a:r>
            <a:r>
              <a:rPr lang="en-IN" dirty="0" err="1" smtClean="0"/>
              <a:t>labeled</a:t>
            </a:r>
            <a:r>
              <a:rPr lang="en-IN" dirty="0"/>
              <a:t>) binary tree represents </a:t>
            </a:r>
            <a:r>
              <a:rPr lang="en-IN" dirty="0" smtClean="0"/>
              <a:t>the expression </a:t>
            </a:r>
            <a:r>
              <a:rPr lang="en-IN" i="1" dirty="0" smtClean="0"/>
              <a:t>a</a:t>
            </a:r>
            <a:r>
              <a:rPr lang="en-IN" sz="1200" i="1" dirty="0" smtClean="0"/>
              <a:t> </a:t>
            </a:r>
            <a:r>
              <a:rPr lang="en-IN" dirty="0" smtClean="0"/>
              <a:t>∕</a:t>
            </a:r>
            <a:r>
              <a:rPr lang="en-IN" sz="1200" dirty="0" smtClean="0"/>
              <a:t> </a:t>
            </a:r>
            <a:r>
              <a:rPr lang="en-IN" i="1" dirty="0" smtClean="0"/>
              <a:t>b</a:t>
            </a:r>
            <a:r>
              <a:rPr lang="en-IN" dirty="0"/>
              <a:t>: The operator is at the root and acts </a:t>
            </a:r>
            <a:r>
              <a:rPr lang="en-IN" dirty="0" smtClean="0"/>
              <a:t>on the </a:t>
            </a:r>
            <a:r>
              <a:rPr lang="en-IN" dirty="0"/>
              <a:t>left and right children of the root in left-to-right order.</a:t>
            </a:r>
            <a:endParaRPr lang="en-US" altLang="en-US" dirty="0"/>
          </a:p>
        </p:txBody>
      </p:sp>
      <p:pic>
        <p:nvPicPr>
          <p:cNvPr id="5" name="Picture 4" descr="An image shows the binary tree of the expression a∕ b. The operator, ∕ , is at the root; and,  the left and right children of the root are a and b in left-to-right order."/>
          <p:cNvPicPr>
            <a:picLocks noChangeAspect="1"/>
          </p:cNvPicPr>
          <p:nvPr/>
        </p:nvPicPr>
        <p:blipFill>
          <a:blip r:embed="rId3"/>
          <a:stretch>
            <a:fillRect/>
          </a:stretch>
        </p:blipFill>
        <p:spPr>
          <a:xfrm>
            <a:off x="3856600" y="3810000"/>
            <a:ext cx="1430801" cy="1484123"/>
          </a:xfrm>
          <a:prstGeom prst="rect">
            <a:avLst/>
          </a:prstGeom>
        </p:spPr>
      </p:pic>
    </p:spTree>
    <p:extLst>
      <p:ext uri="{BB962C8B-B14F-4D97-AF65-F5344CB8AC3E}">
        <p14:creationId xmlns:p14="http://schemas.microsoft.com/office/powerpoint/2010/main" val="279114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10.5.2 </a:t>
            </a:r>
            <a:r>
              <a:rPr lang="en-US" altLang="en-US" sz="2200" dirty="0"/>
              <a:t>– </a:t>
            </a:r>
            <a:r>
              <a:rPr lang="en-US" altLang="en-US" sz="2200" i="1" dirty="0" smtClean="0"/>
              <a:t>Representation </a:t>
            </a:r>
            <a:r>
              <a:rPr lang="en-US" altLang="en-US" sz="2200" i="1" dirty="0"/>
              <a:t>of Algebraic </a:t>
            </a:r>
            <a:r>
              <a:rPr lang="en-US" altLang="en-US" sz="2200" i="1" dirty="0" smtClean="0"/>
              <a:t>Expressions</a:t>
            </a:r>
            <a:endParaRPr lang="en-IN" altLang="en-US" sz="22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125841" cy="2057400"/>
          </a:xfrm>
        </p:spPr>
        <p:txBody>
          <a:bodyPr/>
          <a:lstStyle/>
          <a:p>
            <a:pPr marL="0" indent="0"/>
            <a:r>
              <a:rPr lang="en-IN" dirty="0"/>
              <a:t>More generally, the binary tree shown below </a:t>
            </a:r>
            <a:r>
              <a:rPr lang="en-IN" dirty="0" smtClean="0"/>
              <a:t>represents the </a:t>
            </a:r>
            <a:r>
              <a:rPr lang="en-IN" dirty="0"/>
              <a:t>expression </a:t>
            </a:r>
            <a:r>
              <a:rPr lang="en-IN" i="1" dirty="0" smtClean="0"/>
              <a:t>a</a:t>
            </a:r>
            <a:r>
              <a:rPr lang="en-IN" sz="1200" i="1" dirty="0" smtClean="0"/>
              <a:t> </a:t>
            </a:r>
            <a:r>
              <a:rPr lang="en-IN" dirty="0" smtClean="0"/>
              <a:t>∕</a:t>
            </a:r>
            <a:r>
              <a:rPr lang="en-IN" sz="1200" dirty="0" smtClean="0"/>
              <a:t> </a:t>
            </a:r>
            <a:r>
              <a:rPr lang="en-IN" dirty="0"/>
              <a:t>(</a:t>
            </a:r>
            <a:r>
              <a:rPr lang="en-IN" i="1" dirty="0" smtClean="0"/>
              <a:t>c</a:t>
            </a:r>
            <a:r>
              <a:rPr lang="en-IN" dirty="0"/>
              <a:t> </a:t>
            </a:r>
            <a:r>
              <a:rPr lang="en-IN" dirty="0" smtClean="0"/>
              <a:t>+ </a:t>
            </a:r>
            <a:r>
              <a:rPr lang="en-IN" i="1" dirty="0" smtClean="0"/>
              <a:t>d</a:t>
            </a:r>
            <a:r>
              <a:rPr lang="en-IN" dirty="0"/>
              <a:t>). </a:t>
            </a:r>
            <a:r>
              <a:rPr lang="en-IN" dirty="0" smtClean="0"/>
              <a:t>In such </a:t>
            </a:r>
            <a:r>
              <a:rPr lang="en-IN" dirty="0"/>
              <a:t>a representation, </a:t>
            </a:r>
            <a:r>
              <a:rPr lang="en-IN" dirty="0" smtClean="0"/>
              <a:t>the internal </a:t>
            </a:r>
            <a:r>
              <a:rPr lang="en-IN" dirty="0"/>
              <a:t>vertices are arithmetic operators, the leaves </a:t>
            </a:r>
            <a:r>
              <a:rPr lang="en-IN" dirty="0" smtClean="0"/>
              <a:t>are variables, and </a:t>
            </a:r>
            <a:r>
              <a:rPr lang="en-IN" dirty="0"/>
              <a:t>the operator at each vertex acts on its </a:t>
            </a:r>
            <a:r>
              <a:rPr lang="en-IN" dirty="0" smtClean="0"/>
              <a:t>left and </a:t>
            </a:r>
            <a:r>
              <a:rPr lang="en-IN" dirty="0"/>
              <a:t>right subtrees in </a:t>
            </a:r>
            <a:r>
              <a:rPr lang="en-IN" dirty="0" smtClean="0"/>
              <a:t>left-to-right order</a:t>
            </a:r>
            <a:r>
              <a:rPr lang="en-IN" dirty="0"/>
              <a:t>.</a:t>
            </a:r>
            <a:endParaRPr lang="en-US" altLang="en-US" dirty="0"/>
          </a:p>
        </p:txBody>
      </p:sp>
      <p:pic>
        <p:nvPicPr>
          <p:cNvPr id="4" name="Picture 3" descr="A binary tree represents the expression a∕ (c + d). The root of the tree is shown as a division symbol. The left and right children of the root are a and operator plus in left-to-right order. Similarly, starting from the operator +, c and d are the end vertices for the binary tree."/>
          <p:cNvPicPr>
            <a:picLocks noChangeAspect="1"/>
          </p:cNvPicPr>
          <p:nvPr/>
        </p:nvPicPr>
        <p:blipFill>
          <a:blip r:embed="rId3"/>
          <a:stretch>
            <a:fillRect/>
          </a:stretch>
        </p:blipFill>
        <p:spPr>
          <a:xfrm>
            <a:off x="3980184" y="3494555"/>
            <a:ext cx="1183633" cy="1311103"/>
          </a:xfrm>
          <a:prstGeom prst="rect">
            <a:avLst/>
          </a:prstGeom>
        </p:spPr>
      </p:pic>
      <p:sp>
        <p:nvSpPr>
          <p:cNvPr id="7" name="Content Placeholder 2"/>
          <p:cNvSpPr>
            <a:spLocks noGrp="1"/>
          </p:cNvSpPr>
          <p:nvPr>
            <p:ph sz="quarter" idx="13"/>
          </p:nvPr>
        </p:nvSpPr>
        <p:spPr>
          <a:xfrm>
            <a:off x="457201" y="4876800"/>
            <a:ext cx="6705599" cy="990600"/>
          </a:xfrm>
        </p:spPr>
        <p:txBody>
          <a:bodyPr/>
          <a:lstStyle/>
          <a:p>
            <a:pPr marL="0" indent="0"/>
            <a:r>
              <a:rPr lang="en-IN" dirty="0"/>
              <a:t>Draw a binary tree to represent the </a:t>
            </a:r>
            <a:r>
              <a:rPr lang="en-IN" dirty="0" smtClean="0"/>
              <a:t>expression ((</a:t>
            </a:r>
            <a:r>
              <a:rPr lang="en-IN" i="1" dirty="0" smtClean="0"/>
              <a:t>a </a:t>
            </a:r>
            <a:r>
              <a:rPr lang="en-IN" dirty="0" smtClean="0"/>
              <a:t>− </a:t>
            </a:r>
            <a:r>
              <a:rPr lang="en-IN" i="1" dirty="0" smtClean="0"/>
              <a:t>b</a:t>
            </a:r>
            <a:r>
              <a:rPr lang="en-IN" dirty="0"/>
              <a:t>) </a:t>
            </a:r>
            <a:r>
              <a:rPr lang="en-IN" b="1" dirty="0" smtClean="0"/>
              <a:t>· </a:t>
            </a:r>
            <a:r>
              <a:rPr lang="en-IN" i="1" dirty="0" smtClean="0"/>
              <a:t>c</a:t>
            </a:r>
            <a:r>
              <a:rPr lang="en-IN" dirty="0" smtClean="0"/>
              <a:t>) + (</a:t>
            </a:r>
            <a:r>
              <a:rPr lang="en-IN" i="1" dirty="0" smtClean="0"/>
              <a:t>d</a:t>
            </a:r>
            <a:r>
              <a:rPr lang="en-IN" sz="1200" dirty="0"/>
              <a:t> </a:t>
            </a:r>
            <a:r>
              <a:rPr lang="en-IN" dirty="0"/>
              <a:t>∕</a:t>
            </a:r>
            <a:r>
              <a:rPr lang="en-IN" sz="1200" dirty="0"/>
              <a:t> </a:t>
            </a:r>
            <a:r>
              <a:rPr lang="en-IN" i="1" dirty="0" smtClean="0"/>
              <a:t>e</a:t>
            </a:r>
            <a:r>
              <a:rPr lang="en-IN" dirty="0"/>
              <a:t>).</a:t>
            </a:r>
            <a:endParaRPr lang="en-US" altLang="en-US" dirty="0"/>
          </a:p>
        </p:txBody>
      </p:sp>
    </p:spTree>
    <p:extLst>
      <p:ext uri="{BB962C8B-B14F-4D97-AF65-F5344CB8AC3E}">
        <p14:creationId xmlns:p14="http://schemas.microsoft.com/office/powerpoint/2010/main" val="1107359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10.5.2 </a:t>
            </a:r>
            <a:r>
              <a:rPr lang="en-US" altLang="en-US" dirty="0"/>
              <a:t>– </a:t>
            </a:r>
            <a:r>
              <a:rPr lang="en-US" altLang="en-US" i="1" dirty="0" smtClean="0"/>
              <a:t>Solution</a:t>
            </a:r>
            <a:endParaRPr lang="en-IN" altLang="en-US" dirty="0"/>
          </a:p>
        </p:txBody>
      </p:sp>
      <p:pic>
        <p:nvPicPr>
          <p:cNvPr id="1026" name="Picture 2" descr="A binary tree represents the expression (a minus b) * c + (d∕ e). The root of the tree is shown as a plus symbol. The left and right children of the root are operator * and operator ∕   in left-to-right order. Starting from the operator *, the left and right children of the operator * are operator minus and c in left-to-right order.  Again, starting from the operator minus,  the left and right children of the operator minus are a and b in left-to-right order.  Similarly, starting from the operator  ∕, the left and right children of the operator  ∕  are d and e in left-to-right orde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28800"/>
            <a:ext cx="3955256" cy="3242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7765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2362200"/>
          </a:xfrm>
        </p:spPr>
        <p:txBody>
          <a:bodyPr/>
          <a:lstStyle/>
          <a:p>
            <a:pPr marL="0" indent="0"/>
            <a:r>
              <a:rPr lang="en-IN" dirty="0"/>
              <a:t>An interesting theorem about binary trees says that if </a:t>
            </a:r>
            <a:r>
              <a:rPr lang="en-IN" dirty="0" smtClean="0"/>
              <a:t>you know </a:t>
            </a:r>
            <a:r>
              <a:rPr lang="en-IN" dirty="0"/>
              <a:t>the number of </a:t>
            </a:r>
            <a:r>
              <a:rPr lang="en-IN" dirty="0" smtClean="0"/>
              <a:t>internal vertices </a:t>
            </a:r>
            <a:r>
              <a:rPr lang="en-IN" dirty="0"/>
              <a:t>of a full binary </a:t>
            </a:r>
            <a:r>
              <a:rPr lang="en-IN" dirty="0" smtClean="0"/>
              <a:t>tree, then </a:t>
            </a:r>
            <a:r>
              <a:rPr lang="en-IN" dirty="0"/>
              <a:t>you can calculate both the total number of </a:t>
            </a:r>
            <a:r>
              <a:rPr lang="en-IN" dirty="0" smtClean="0"/>
              <a:t>vertices and the </a:t>
            </a:r>
            <a:r>
              <a:rPr lang="en-IN" dirty="0"/>
              <a:t>number of leaves, and conversely. </a:t>
            </a:r>
            <a:r>
              <a:rPr lang="en-IN" dirty="0" smtClean="0"/>
              <a:t>More specifically</a:t>
            </a:r>
            <a:r>
              <a:rPr lang="en-IN" dirty="0"/>
              <a:t>, a full binary tree with </a:t>
            </a:r>
            <a:r>
              <a:rPr lang="en-IN" i="1" dirty="0"/>
              <a:t>k </a:t>
            </a:r>
            <a:r>
              <a:rPr lang="en-IN" dirty="0" smtClean="0"/>
              <a:t>internal vertices has a </a:t>
            </a:r>
            <a:r>
              <a:rPr lang="en-IN" dirty="0"/>
              <a:t>total of </a:t>
            </a:r>
            <a:r>
              <a:rPr lang="en-IN" dirty="0" smtClean="0"/>
              <a:t>2</a:t>
            </a:r>
            <a:r>
              <a:rPr lang="en-IN" i="1" dirty="0" smtClean="0"/>
              <a:t>k</a:t>
            </a:r>
            <a:r>
              <a:rPr lang="en-IN" dirty="0"/>
              <a:t> </a:t>
            </a:r>
            <a:r>
              <a:rPr lang="en-IN" dirty="0" smtClean="0"/>
              <a:t>+ 1 </a:t>
            </a:r>
            <a:r>
              <a:rPr lang="en-IN" dirty="0"/>
              <a:t>vertices of which </a:t>
            </a:r>
            <a:r>
              <a:rPr lang="en-IN" i="1" dirty="0" smtClean="0"/>
              <a:t>k</a:t>
            </a:r>
            <a:r>
              <a:rPr lang="en-IN" dirty="0"/>
              <a:t> </a:t>
            </a:r>
            <a:r>
              <a:rPr lang="en-IN" dirty="0" smtClean="0"/>
              <a:t>+ 1 </a:t>
            </a:r>
            <a:r>
              <a:rPr lang="en-IN" dirty="0"/>
              <a:t>are leaves.</a:t>
            </a:r>
            <a:endParaRPr lang="en-US" altLang="en-US" dirty="0"/>
          </a:p>
        </p:txBody>
      </p:sp>
      <p:pic>
        <p:nvPicPr>
          <p:cNvPr id="9" name="Picture 8" descr="A text box has the heading “Theorem 10.5.1.” The text reads “If k is a positive integer and T is a full binary tree with k internal vertices, then (1) T has a total of 2k + 1 vertices, and (2) T has k + 1 leaves.”"/>
          <p:cNvPicPr>
            <a:picLocks noChangeAspect="1"/>
          </p:cNvPicPr>
          <p:nvPr/>
        </p:nvPicPr>
        <p:blipFill>
          <a:blip r:embed="rId3"/>
          <a:stretch>
            <a:fillRect/>
          </a:stretch>
        </p:blipFill>
        <p:spPr>
          <a:xfrm>
            <a:off x="793488" y="3941351"/>
            <a:ext cx="7557025" cy="1240249"/>
          </a:xfrm>
          <a:prstGeom prst="rect">
            <a:avLst/>
          </a:prstGeom>
        </p:spPr>
      </p:pic>
    </p:spTree>
    <p:extLst>
      <p:ext uri="{BB962C8B-B14F-4D97-AF65-F5344CB8AC3E}">
        <p14:creationId xmlns:p14="http://schemas.microsoft.com/office/powerpoint/2010/main" val="4061042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900" dirty="0"/>
              <a:t>Example </a:t>
            </a:r>
            <a:r>
              <a:rPr lang="en-IN" altLang="en-US" sz="1900" dirty="0" smtClean="0"/>
              <a:t>10.5.3 </a:t>
            </a:r>
            <a:r>
              <a:rPr lang="en-US" altLang="en-US" sz="1900" dirty="0"/>
              <a:t>– </a:t>
            </a:r>
            <a:r>
              <a:rPr lang="en-IN" altLang="en-US" sz="1900" i="1" dirty="0" smtClean="0"/>
              <a:t>Determining </a:t>
            </a:r>
            <a:r>
              <a:rPr lang="en-IN" altLang="en-US" sz="1900" i="1" dirty="0"/>
              <a:t>Whether a Certain Full Binary Tree </a:t>
            </a:r>
            <a:r>
              <a:rPr lang="en-IN" altLang="en-US" sz="1900" i="1" dirty="0" smtClean="0"/>
              <a:t>Exists</a:t>
            </a:r>
            <a:endParaRPr lang="en-IN" altLang="en-US" sz="1900"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Is there a full binary tree that has 10 internal vertices </a:t>
            </a:r>
            <a:r>
              <a:rPr lang="en-IN" dirty="0" smtClean="0"/>
              <a:t>and 13 </a:t>
            </a:r>
            <a:r>
              <a:rPr lang="en-IN" dirty="0"/>
              <a:t>terminal vertices?</a:t>
            </a:r>
            <a:endParaRPr lang="en-US" altLang="en-US" dirty="0"/>
          </a:p>
        </p:txBody>
      </p:sp>
    </p:spTree>
    <p:extLst>
      <p:ext uri="{BB962C8B-B14F-4D97-AF65-F5344CB8AC3E}">
        <p14:creationId xmlns:p14="http://schemas.microsoft.com/office/powerpoint/2010/main" val="388983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No. By Theorem 10.5.1, a full binary tree with 10 </a:t>
            </a:r>
            <a:r>
              <a:rPr lang="en-IN" dirty="0" smtClean="0"/>
              <a:t>internal vertices has 10 + 1 = </a:t>
            </a:r>
            <a:r>
              <a:rPr lang="en-IN" dirty="0"/>
              <a:t>11 leaves, not 13.</a:t>
            </a:r>
            <a:endParaRPr lang="en-US" altLang="en-US" dirty="0"/>
          </a:p>
        </p:txBody>
      </p:sp>
      <p:pic>
        <p:nvPicPr>
          <p:cNvPr id="6" name="Picture 5" descr="A text box has the heading “Theorem 10.5.1.” The text reads “If k is a positive integer and T is a full binary tree with k internal vertices, then (1) T has a total of 2k + 1 vertices, and (2) T has k + 1 leaves.”"/>
          <p:cNvPicPr>
            <a:picLocks noChangeAspect="1"/>
          </p:cNvPicPr>
          <p:nvPr/>
        </p:nvPicPr>
        <p:blipFill>
          <a:blip r:embed="rId3"/>
          <a:stretch>
            <a:fillRect/>
          </a:stretch>
        </p:blipFill>
        <p:spPr>
          <a:xfrm>
            <a:off x="793488" y="2667000"/>
            <a:ext cx="7557025" cy="1240249"/>
          </a:xfrm>
          <a:prstGeom prst="rect">
            <a:avLst/>
          </a:prstGeom>
        </p:spPr>
      </p:pic>
    </p:spTree>
    <p:extLst>
      <p:ext uri="{BB962C8B-B14F-4D97-AF65-F5344CB8AC3E}">
        <p14:creationId xmlns:p14="http://schemas.microsoft.com/office/powerpoint/2010/main" val="1253595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Another interesting theorem about binary trees </a:t>
            </a:r>
            <a:r>
              <a:rPr lang="en-IN" dirty="0" smtClean="0"/>
              <a:t>specifies the </a:t>
            </a:r>
            <a:r>
              <a:rPr lang="en-IN" dirty="0"/>
              <a:t>maximum number </a:t>
            </a:r>
            <a:r>
              <a:rPr lang="en-IN" dirty="0" smtClean="0"/>
              <a:t>of leaves </a:t>
            </a:r>
            <a:r>
              <a:rPr lang="en-IN" dirty="0"/>
              <a:t>of a binary tree of </a:t>
            </a:r>
            <a:r>
              <a:rPr lang="en-IN" dirty="0" smtClean="0"/>
              <a:t>a given </a:t>
            </a:r>
            <a:r>
              <a:rPr lang="en-IN" dirty="0"/>
              <a:t>height. Specifically, the maximum number </a:t>
            </a:r>
            <a:r>
              <a:rPr lang="en-IN" dirty="0" smtClean="0"/>
              <a:t>of leaves </a:t>
            </a:r>
            <a:r>
              <a:rPr lang="en-IN" dirty="0"/>
              <a:t>of </a:t>
            </a:r>
            <a:r>
              <a:rPr lang="en-IN" dirty="0" smtClean="0"/>
              <a:t>a binary </a:t>
            </a:r>
            <a:r>
              <a:rPr lang="en-IN" dirty="0"/>
              <a:t>tree of height </a:t>
            </a:r>
            <a:r>
              <a:rPr lang="en-IN" i="1" dirty="0"/>
              <a:t>h </a:t>
            </a:r>
            <a:r>
              <a:rPr lang="en-IN" dirty="0"/>
              <a:t>is</a:t>
            </a:r>
            <a:endParaRPr lang="en-US" altLang="en-US" dirty="0"/>
          </a:p>
        </p:txBody>
      </p:sp>
      <p:pic>
        <p:nvPicPr>
          <p:cNvPr id="4" name="Picture 3" descr="2^h."/>
          <p:cNvPicPr>
            <a:picLocks noChangeAspect="1"/>
          </p:cNvPicPr>
          <p:nvPr/>
        </p:nvPicPr>
        <p:blipFill>
          <a:blip r:embed="rId3"/>
          <a:stretch>
            <a:fillRect/>
          </a:stretch>
        </p:blipFill>
        <p:spPr>
          <a:xfrm>
            <a:off x="3874707" y="2565400"/>
            <a:ext cx="392493" cy="365609"/>
          </a:xfrm>
          <a:prstGeom prst="rect">
            <a:avLst/>
          </a:prstGeom>
        </p:spPr>
      </p:pic>
      <p:sp>
        <p:nvSpPr>
          <p:cNvPr id="6" name="Content Placeholder 2"/>
          <p:cNvSpPr>
            <a:spLocks noGrp="1"/>
          </p:cNvSpPr>
          <p:nvPr>
            <p:ph sz="quarter" idx="13"/>
          </p:nvPr>
        </p:nvSpPr>
        <p:spPr>
          <a:xfrm>
            <a:off x="457200" y="2552700"/>
            <a:ext cx="8226425" cy="876300"/>
          </a:xfrm>
        </p:spPr>
        <p:txBody>
          <a:bodyPr/>
          <a:lstStyle/>
          <a:p>
            <a:pPr marL="0" indent="0"/>
            <a:r>
              <a:rPr lang="en-IN" dirty="0" smtClean="0"/>
              <a:t>                                              Another </a:t>
            </a:r>
            <a:r>
              <a:rPr lang="en-IN" dirty="0"/>
              <a:t>way to say this is that a binary tree with </a:t>
            </a:r>
            <a:r>
              <a:rPr lang="en-IN" i="1" dirty="0"/>
              <a:t>t </a:t>
            </a:r>
            <a:r>
              <a:rPr lang="en-IN" dirty="0" smtClean="0"/>
              <a:t>leaves has height </a:t>
            </a:r>
            <a:r>
              <a:rPr lang="en-IN" dirty="0"/>
              <a:t>of at </a:t>
            </a:r>
            <a:r>
              <a:rPr lang="en-IN" dirty="0" smtClean="0"/>
              <a:t>least</a:t>
            </a:r>
            <a:endParaRPr lang="en-US" altLang="en-US" dirty="0"/>
          </a:p>
        </p:txBody>
      </p:sp>
      <p:pic>
        <p:nvPicPr>
          <p:cNvPr id="7" name="Picture 6" descr="log base 2 (t)."/>
          <p:cNvPicPr>
            <a:picLocks noChangeAspect="1"/>
          </p:cNvPicPr>
          <p:nvPr/>
        </p:nvPicPr>
        <p:blipFill>
          <a:blip r:embed="rId4"/>
          <a:stretch>
            <a:fillRect/>
          </a:stretch>
        </p:blipFill>
        <p:spPr>
          <a:xfrm>
            <a:off x="6989392" y="2965181"/>
            <a:ext cx="712381" cy="387619"/>
          </a:xfrm>
          <a:prstGeom prst="rect">
            <a:avLst/>
          </a:prstGeom>
        </p:spPr>
      </p:pic>
      <p:pic>
        <p:nvPicPr>
          <p:cNvPr id="5" name="Picture 4" descr="A text box has the heading “Theorem 10.5.2.” The text reads  “For every integer h is greater than or equal to 0, if T is any binary tree with height h and t leaves, then &#10;t is less than or equal to 2^h. Equivalently: &#10;log base 2(t) is less than or equal to h.”"/>
          <p:cNvPicPr>
            <a:picLocks noChangeAspect="1"/>
          </p:cNvPicPr>
          <p:nvPr/>
        </p:nvPicPr>
        <p:blipFill>
          <a:blip r:embed="rId5"/>
          <a:stretch>
            <a:fillRect/>
          </a:stretch>
        </p:blipFill>
        <p:spPr>
          <a:xfrm>
            <a:off x="1136989" y="3692108"/>
            <a:ext cx="6870023" cy="1641892"/>
          </a:xfrm>
          <a:prstGeom prst="rect">
            <a:avLst/>
          </a:prstGeom>
        </p:spPr>
      </p:pic>
    </p:spTree>
    <p:extLst>
      <p:ext uri="{BB962C8B-B14F-4D97-AF65-F5344CB8AC3E}">
        <p14:creationId xmlns:p14="http://schemas.microsoft.com/office/powerpoint/2010/main" val="84561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a:t>Example </a:t>
            </a:r>
            <a:r>
              <a:rPr lang="en-IN" altLang="en-US" sz="2000" dirty="0" smtClean="0"/>
              <a:t>10.5.4 </a:t>
            </a:r>
            <a:r>
              <a:rPr lang="en-US" altLang="en-US" sz="2000" dirty="0"/>
              <a:t>– </a:t>
            </a:r>
            <a:r>
              <a:rPr lang="en-IN" altLang="en-US" sz="2000" i="1" dirty="0" smtClean="0"/>
              <a:t>Determining </a:t>
            </a:r>
            <a:r>
              <a:rPr lang="en-IN" altLang="en-US" sz="2000" i="1" dirty="0"/>
              <a:t>Whether a Certain Binary Tree </a:t>
            </a:r>
            <a:r>
              <a:rPr lang="en-IN" altLang="en-US" sz="2000" i="1" dirty="0" smtClean="0"/>
              <a:t>Exists</a:t>
            </a:r>
            <a:endParaRPr lang="en-IN" altLang="en-US" sz="2000"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Is there a binary tree that has height 5 and 38 leaves?</a:t>
            </a:r>
            <a:endParaRPr lang="en-US" altLang="en-US" dirty="0"/>
          </a:p>
        </p:txBody>
      </p:sp>
    </p:spTree>
    <p:extLst>
      <p:ext uri="{BB962C8B-B14F-4D97-AF65-F5344CB8AC3E}">
        <p14:creationId xmlns:p14="http://schemas.microsoft.com/office/powerpoint/2010/main" val="3051679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10.5</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86000"/>
            <a:ext cx="8029575" cy="10201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smtClean="0"/>
              <a:t>Rooted Trees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424118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No. By Theorem 10.5.2, any binary tree </a:t>
            </a:r>
            <a:r>
              <a:rPr lang="en-IN" i="1" dirty="0"/>
              <a:t>T </a:t>
            </a:r>
            <a:r>
              <a:rPr lang="en-IN" dirty="0"/>
              <a:t>with height 5 </a:t>
            </a:r>
            <a:r>
              <a:rPr lang="en-IN" dirty="0" smtClean="0"/>
              <a:t>has at most</a:t>
            </a:r>
            <a:endParaRPr lang="en-US" altLang="en-US" dirty="0"/>
          </a:p>
        </p:txBody>
      </p:sp>
      <p:pic>
        <p:nvPicPr>
          <p:cNvPr id="7" name="Picture 6" descr="2^5 = 32"/>
          <p:cNvPicPr>
            <a:picLocks noChangeAspect="1"/>
          </p:cNvPicPr>
          <p:nvPr/>
        </p:nvPicPr>
        <p:blipFill>
          <a:blip r:embed="rId3"/>
          <a:stretch>
            <a:fillRect/>
          </a:stretch>
        </p:blipFill>
        <p:spPr>
          <a:xfrm>
            <a:off x="1648410" y="1846517"/>
            <a:ext cx="967790" cy="381251"/>
          </a:xfrm>
          <a:prstGeom prst="rect">
            <a:avLst/>
          </a:prstGeom>
        </p:spPr>
      </p:pic>
      <p:sp>
        <p:nvSpPr>
          <p:cNvPr id="6" name="Content Placeholder 2"/>
          <p:cNvSpPr>
            <a:spLocks noGrp="1"/>
          </p:cNvSpPr>
          <p:nvPr>
            <p:ph sz="quarter" idx="13"/>
          </p:nvPr>
        </p:nvSpPr>
        <p:spPr>
          <a:xfrm>
            <a:off x="457200" y="1816100"/>
            <a:ext cx="8226425" cy="1003300"/>
          </a:xfrm>
        </p:spPr>
        <p:txBody>
          <a:bodyPr/>
          <a:lstStyle/>
          <a:p>
            <a:pPr marL="0" indent="0"/>
            <a:r>
              <a:rPr lang="en-IN" dirty="0" smtClean="0"/>
              <a:t>                          leaves</a:t>
            </a:r>
            <a:r>
              <a:rPr lang="en-IN" dirty="0"/>
              <a:t>, so such a tree cannot have </a:t>
            </a:r>
            <a:r>
              <a:rPr lang="en-IN" dirty="0" smtClean="0"/>
              <a:t>38 leaves</a:t>
            </a:r>
            <a:r>
              <a:rPr lang="en-IN" dirty="0"/>
              <a:t>.</a:t>
            </a:r>
            <a:endParaRPr lang="en-US" altLang="en-US" dirty="0"/>
          </a:p>
        </p:txBody>
      </p:sp>
      <p:pic>
        <p:nvPicPr>
          <p:cNvPr id="8" name="Picture 7" descr="A text box has the heading “Theorem 10.5.2.” The text reads  “For every integer h is greater than or equal to 0, if T is any binary tree with height h and t leaves, then &#10;t is less than or equal to 2^h. Equivalently: &#10;log base 2(t) is less than or equal to h.”"/>
          <p:cNvPicPr>
            <a:picLocks noChangeAspect="1"/>
          </p:cNvPicPr>
          <p:nvPr/>
        </p:nvPicPr>
        <p:blipFill>
          <a:blip r:embed="rId4"/>
          <a:stretch>
            <a:fillRect/>
          </a:stretch>
        </p:blipFill>
        <p:spPr>
          <a:xfrm>
            <a:off x="1136989" y="2819400"/>
            <a:ext cx="6870023" cy="1641892"/>
          </a:xfrm>
          <a:prstGeom prst="rect">
            <a:avLst/>
          </a:prstGeom>
        </p:spPr>
      </p:pic>
    </p:spTree>
    <p:extLst>
      <p:ext uri="{BB962C8B-B14F-4D97-AF65-F5344CB8AC3E}">
        <p14:creationId xmlns:p14="http://schemas.microsoft.com/office/powerpoint/2010/main" val="2637539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Trees</a:t>
            </a:r>
            <a:endParaRPr lang="en-IN" altLang="en-US" dirty="0">
              <a:solidFill>
                <a:schemeClr val="tx1"/>
              </a:solidFill>
            </a:endParaRPr>
          </a:p>
        </p:txBody>
      </p:sp>
      <p:pic>
        <p:nvPicPr>
          <p:cNvPr id="8" name="Picture 7" descr="A text box has the heading “Corollary 10.5.3.” The text reads “A full binary tree of height h has 2^h leaves.”"/>
          <p:cNvPicPr>
            <a:picLocks noChangeAspect="1"/>
          </p:cNvPicPr>
          <p:nvPr/>
        </p:nvPicPr>
        <p:blipFill>
          <a:blip r:embed="rId3"/>
          <a:stretch>
            <a:fillRect/>
          </a:stretch>
        </p:blipFill>
        <p:spPr>
          <a:xfrm>
            <a:off x="793488" y="1600200"/>
            <a:ext cx="7557025" cy="988961"/>
          </a:xfrm>
          <a:prstGeom prst="rect">
            <a:avLst/>
          </a:prstGeom>
        </p:spPr>
      </p:pic>
    </p:spTree>
    <p:extLst>
      <p:ext uri="{BB962C8B-B14F-4D97-AF65-F5344CB8AC3E}">
        <p14:creationId xmlns:p14="http://schemas.microsoft.com/office/powerpoint/2010/main" val="2553139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Binary Search Trees</a:t>
            </a:r>
          </a:p>
        </p:txBody>
      </p:sp>
    </p:spTree>
    <p:extLst>
      <p:ext uri="{BB962C8B-B14F-4D97-AF65-F5344CB8AC3E}">
        <p14:creationId xmlns:p14="http://schemas.microsoft.com/office/powerpoint/2010/main" val="3426473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a:t>
            </a:r>
            <a:r>
              <a:rPr lang="en-IN" altLang="en-US" dirty="0"/>
              <a:t>Search </a:t>
            </a:r>
            <a:r>
              <a:rPr lang="en-IN" altLang="en-US" dirty="0" smtClean="0"/>
              <a:t>Trees</a:t>
            </a:r>
            <a:endParaRPr lang="en-IN" altLang="en-US" dirty="0"/>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a:t>A binary search tree is a kind of binary tree in which </a:t>
            </a:r>
            <a:r>
              <a:rPr lang="en-IN" dirty="0" smtClean="0"/>
              <a:t>data records</a:t>
            </a:r>
            <a:r>
              <a:rPr lang="en-IN" dirty="0"/>
              <a:t>, such as customer </a:t>
            </a:r>
            <a:r>
              <a:rPr lang="en-IN" dirty="0" smtClean="0"/>
              <a:t>information, can </a:t>
            </a:r>
            <a:r>
              <a:rPr lang="en-IN" dirty="0"/>
              <a:t>be </a:t>
            </a:r>
            <a:r>
              <a:rPr lang="en-IN" dirty="0" smtClean="0"/>
              <a:t>stored, searched</a:t>
            </a:r>
            <a:r>
              <a:rPr lang="en-IN" dirty="0"/>
              <a:t>, and processed very efficiently. To </a:t>
            </a:r>
            <a:r>
              <a:rPr lang="en-IN" dirty="0" smtClean="0"/>
              <a:t>place records </a:t>
            </a:r>
            <a:r>
              <a:rPr lang="en-IN" dirty="0"/>
              <a:t>into </a:t>
            </a:r>
            <a:r>
              <a:rPr lang="en-IN" dirty="0" smtClean="0"/>
              <a:t>a binary </a:t>
            </a:r>
            <a:r>
              <a:rPr lang="en-IN" dirty="0"/>
              <a:t>search tree, it must be possible </a:t>
            </a:r>
            <a:r>
              <a:rPr lang="en-IN" dirty="0" smtClean="0"/>
              <a:t>to arrange </a:t>
            </a:r>
            <a:r>
              <a:rPr lang="en-IN" dirty="0"/>
              <a:t>them in a total </a:t>
            </a:r>
            <a:r>
              <a:rPr lang="en-IN" dirty="0" smtClean="0"/>
              <a:t>order.</a:t>
            </a:r>
          </a:p>
          <a:p>
            <a:pPr marL="0" indent="0"/>
            <a:endParaRPr lang="en-IN" sz="1400" dirty="0"/>
          </a:p>
          <a:p>
            <a:pPr marL="0" indent="0"/>
            <a:r>
              <a:rPr lang="en-IN" dirty="0" smtClean="0"/>
              <a:t>In </a:t>
            </a:r>
            <a:r>
              <a:rPr lang="en-IN" dirty="0"/>
              <a:t>case they do </a:t>
            </a:r>
            <a:r>
              <a:rPr lang="en-IN" dirty="0" smtClean="0"/>
              <a:t>not have a natural </a:t>
            </a:r>
            <a:r>
              <a:rPr lang="en-IN" dirty="0"/>
              <a:t>total order of their own, an element of a </a:t>
            </a:r>
            <a:r>
              <a:rPr lang="en-IN" dirty="0" smtClean="0"/>
              <a:t>totally ordered </a:t>
            </a:r>
            <a:r>
              <a:rPr lang="en-IN" dirty="0"/>
              <a:t>set, such as a </a:t>
            </a:r>
            <a:r>
              <a:rPr lang="en-IN" dirty="0" smtClean="0"/>
              <a:t>number or </a:t>
            </a:r>
            <a:r>
              <a:rPr lang="en-IN" dirty="0"/>
              <a:t>a word and called </a:t>
            </a:r>
            <a:r>
              <a:rPr lang="en-IN" dirty="0" smtClean="0"/>
              <a:t>a </a:t>
            </a:r>
            <a:r>
              <a:rPr lang="en-IN" b="1" dirty="0" smtClean="0"/>
              <a:t>key</a:t>
            </a:r>
            <a:r>
              <a:rPr lang="en-IN" dirty="0"/>
              <a:t>, may be added to each record. The keys </a:t>
            </a:r>
            <a:r>
              <a:rPr lang="en-IN" dirty="0" smtClean="0"/>
              <a:t>are inserted </a:t>
            </a:r>
            <a:r>
              <a:rPr lang="en-IN" dirty="0"/>
              <a:t>into </a:t>
            </a:r>
            <a:r>
              <a:rPr lang="en-IN" dirty="0" smtClean="0"/>
              <a:t>the vertices </a:t>
            </a:r>
            <a:r>
              <a:rPr lang="en-IN" dirty="0"/>
              <a:t>of the tree and provide </a:t>
            </a:r>
            <a:r>
              <a:rPr lang="en-IN" dirty="0" smtClean="0"/>
              <a:t>access to </a:t>
            </a:r>
            <a:r>
              <a:rPr lang="en-IN" dirty="0"/>
              <a:t>the records to which they are attached.</a:t>
            </a:r>
            <a:endParaRPr lang="en-US" altLang="en-US" dirty="0"/>
          </a:p>
        </p:txBody>
      </p:sp>
    </p:spTree>
    <p:extLst>
      <p:ext uri="{BB962C8B-B14F-4D97-AF65-F5344CB8AC3E}">
        <p14:creationId xmlns:p14="http://schemas.microsoft.com/office/powerpoint/2010/main" val="3314676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a:t>
            </a:r>
            <a:r>
              <a:rPr lang="en-IN" altLang="en-US" dirty="0"/>
              <a:t>Search </a:t>
            </a:r>
            <a:r>
              <a:rPr lang="en-IN" altLang="en-US" dirty="0" smtClean="0"/>
              <a:t>Trees</a:t>
            </a:r>
            <a:endParaRPr lang="en-IN" altLang="en-US" dirty="0"/>
          </a:p>
        </p:txBody>
      </p:sp>
      <p:sp>
        <p:nvSpPr>
          <p:cNvPr id="3" name="Content Placeholder 2"/>
          <p:cNvSpPr>
            <a:spLocks noGrp="1"/>
          </p:cNvSpPr>
          <p:nvPr>
            <p:ph sz="quarter" idx="13"/>
          </p:nvPr>
        </p:nvSpPr>
        <p:spPr>
          <a:xfrm>
            <a:off x="457200" y="1447800"/>
            <a:ext cx="8226425" cy="3124200"/>
          </a:xfrm>
        </p:spPr>
        <p:txBody>
          <a:bodyPr/>
          <a:lstStyle/>
          <a:p>
            <a:pPr marL="0" indent="0"/>
            <a:r>
              <a:rPr lang="en-IN" dirty="0"/>
              <a:t>Once it is built, a binary search tree has the </a:t>
            </a:r>
            <a:r>
              <a:rPr lang="en-IN" dirty="0" smtClean="0"/>
              <a:t>following property</a:t>
            </a:r>
            <a:r>
              <a:rPr lang="en-IN" dirty="0"/>
              <a:t>: for every internal </a:t>
            </a:r>
            <a:r>
              <a:rPr lang="en-IN" dirty="0" smtClean="0"/>
              <a:t>vertex </a:t>
            </a:r>
            <a:r>
              <a:rPr lang="en-IN" i="1" dirty="0" smtClean="0"/>
              <a:t>v</a:t>
            </a:r>
            <a:r>
              <a:rPr lang="en-IN" dirty="0"/>
              <a:t>, all the keys in </a:t>
            </a:r>
            <a:r>
              <a:rPr lang="en-IN" dirty="0" smtClean="0"/>
              <a:t>the left </a:t>
            </a:r>
            <a:r>
              <a:rPr lang="en-IN" dirty="0"/>
              <a:t>subtree of </a:t>
            </a:r>
            <a:r>
              <a:rPr lang="en-IN" i="1" dirty="0"/>
              <a:t>v </a:t>
            </a:r>
            <a:r>
              <a:rPr lang="en-IN" dirty="0"/>
              <a:t>are less than the key in </a:t>
            </a:r>
            <a:r>
              <a:rPr lang="en-IN" i="1" dirty="0"/>
              <a:t>v</a:t>
            </a:r>
            <a:r>
              <a:rPr lang="en-IN" dirty="0"/>
              <a:t>, and all </a:t>
            </a:r>
            <a:r>
              <a:rPr lang="en-IN" dirty="0" smtClean="0"/>
              <a:t>the keys </a:t>
            </a:r>
            <a:r>
              <a:rPr lang="en-IN" dirty="0"/>
              <a:t>in the </a:t>
            </a:r>
            <a:r>
              <a:rPr lang="en-IN" dirty="0" smtClean="0"/>
              <a:t>right subtree </a:t>
            </a:r>
            <a:r>
              <a:rPr lang="en-IN" dirty="0"/>
              <a:t>of </a:t>
            </a:r>
            <a:r>
              <a:rPr lang="en-IN" i="1" dirty="0"/>
              <a:t>v </a:t>
            </a:r>
            <a:r>
              <a:rPr lang="en-IN" dirty="0"/>
              <a:t>are greater than the key </a:t>
            </a:r>
            <a:r>
              <a:rPr lang="en-IN" dirty="0" smtClean="0"/>
              <a:t>in </a:t>
            </a:r>
            <a:r>
              <a:rPr lang="en-IN" i="1" dirty="0" smtClean="0"/>
              <a:t>v</a:t>
            </a:r>
            <a:r>
              <a:rPr lang="en-IN" dirty="0" smtClean="0"/>
              <a:t>.</a:t>
            </a:r>
          </a:p>
          <a:p>
            <a:pPr marL="0" indent="0"/>
            <a:endParaRPr lang="en-IN" altLang="en-US" sz="1100" dirty="0"/>
          </a:p>
          <a:p>
            <a:pPr marL="0" indent="0"/>
            <a:r>
              <a:rPr lang="en-IN" dirty="0"/>
              <a:t>For example, check that the following is a </a:t>
            </a:r>
            <a:r>
              <a:rPr lang="en-IN" dirty="0" smtClean="0"/>
              <a:t>binary search tree </a:t>
            </a:r>
            <a:r>
              <a:rPr lang="en-IN" dirty="0"/>
              <a:t>for the set of records with the following keys: 15, </a:t>
            </a:r>
            <a:r>
              <a:rPr lang="en-IN" dirty="0" smtClean="0"/>
              <a:t>10, 19</a:t>
            </a:r>
            <a:r>
              <a:rPr lang="en-IN" dirty="0"/>
              <a:t>, 25, 12, 4.</a:t>
            </a:r>
            <a:endParaRPr lang="en-US" altLang="en-US" dirty="0"/>
          </a:p>
        </p:txBody>
      </p:sp>
      <p:pic>
        <p:nvPicPr>
          <p:cNvPr id="4" name="Picture 3" descr="An image of a binary search tree is shown. The number 15 is shown at the root of the tree.  The left and right children of the root are 10 and 19 in left-to-right order. Similarly, the left and right children of the 10 are 4 and 12 in left-to-right order. &#10;The number 19 has only a right child, 25."/>
          <p:cNvPicPr>
            <a:picLocks noChangeAspect="1"/>
          </p:cNvPicPr>
          <p:nvPr/>
        </p:nvPicPr>
        <p:blipFill>
          <a:blip r:embed="rId3"/>
          <a:stretch>
            <a:fillRect/>
          </a:stretch>
        </p:blipFill>
        <p:spPr>
          <a:xfrm>
            <a:off x="3093065" y="4126962"/>
            <a:ext cx="2957871" cy="1408828"/>
          </a:xfrm>
          <a:prstGeom prst="rect">
            <a:avLst/>
          </a:prstGeom>
        </p:spPr>
      </p:pic>
    </p:spTree>
    <p:extLst>
      <p:ext uri="{BB962C8B-B14F-4D97-AF65-F5344CB8AC3E}">
        <p14:creationId xmlns:p14="http://schemas.microsoft.com/office/powerpoint/2010/main" val="3541414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a:t>
            </a:r>
            <a:r>
              <a:rPr lang="en-IN" altLang="en-US" dirty="0"/>
              <a:t>Search </a:t>
            </a:r>
            <a:r>
              <a:rPr lang="en-IN" altLang="en-US" dirty="0" smtClean="0"/>
              <a:t>Trees</a:t>
            </a:r>
            <a:endParaRPr lang="en-IN" altLang="en-US" dirty="0"/>
          </a:p>
        </p:txBody>
      </p:sp>
      <p:sp>
        <p:nvSpPr>
          <p:cNvPr id="3" name="Content Placeholder 2"/>
          <p:cNvSpPr>
            <a:spLocks noGrp="1"/>
          </p:cNvSpPr>
          <p:nvPr>
            <p:ph sz="quarter" idx="13"/>
          </p:nvPr>
        </p:nvSpPr>
        <p:spPr>
          <a:xfrm>
            <a:off x="457200" y="1447800"/>
            <a:ext cx="8226425" cy="3886200"/>
          </a:xfrm>
        </p:spPr>
        <p:txBody>
          <a:bodyPr/>
          <a:lstStyle/>
          <a:p>
            <a:pPr marL="0" indent="0"/>
            <a:r>
              <a:rPr lang="en-IN" dirty="0"/>
              <a:t>To build a binary search tree, start by making a root </a:t>
            </a:r>
            <a:r>
              <a:rPr lang="en-IN" dirty="0" smtClean="0"/>
              <a:t>and insert </a:t>
            </a:r>
            <a:r>
              <a:rPr lang="en-IN" dirty="0"/>
              <a:t>a key into </a:t>
            </a:r>
            <a:r>
              <a:rPr lang="en-IN" dirty="0" smtClean="0"/>
              <a:t>it.</a:t>
            </a:r>
          </a:p>
          <a:p>
            <a:pPr marL="0" indent="0"/>
            <a:endParaRPr lang="en-IN" dirty="0"/>
          </a:p>
          <a:p>
            <a:pPr marL="0" indent="0"/>
            <a:r>
              <a:rPr lang="en-IN" dirty="0" smtClean="0"/>
              <a:t>To </a:t>
            </a:r>
            <a:r>
              <a:rPr lang="en-IN" dirty="0"/>
              <a:t>add </a:t>
            </a:r>
            <a:r>
              <a:rPr lang="en-IN" dirty="0" smtClean="0"/>
              <a:t>a new </a:t>
            </a:r>
            <a:r>
              <a:rPr lang="en-IN" dirty="0"/>
              <a:t>key, compare it to </a:t>
            </a:r>
            <a:r>
              <a:rPr lang="en-IN" dirty="0" smtClean="0"/>
              <a:t>the key </a:t>
            </a:r>
            <a:r>
              <a:rPr lang="en-IN" dirty="0"/>
              <a:t>at the root. If the new key is less than the key at </a:t>
            </a:r>
            <a:r>
              <a:rPr lang="en-IN" dirty="0" smtClean="0"/>
              <a:t>the root, give </a:t>
            </a:r>
            <a:r>
              <a:rPr lang="en-IN" dirty="0"/>
              <a:t>the root a left child and insert the new key </a:t>
            </a:r>
            <a:r>
              <a:rPr lang="en-IN" dirty="0" smtClean="0"/>
              <a:t>into it.</a:t>
            </a:r>
          </a:p>
          <a:p>
            <a:pPr marL="0" indent="0"/>
            <a:endParaRPr lang="en-IN" altLang="en-US" dirty="0"/>
          </a:p>
          <a:p>
            <a:pPr marL="0" indent="0"/>
            <a:r>
              <a:rPr lang="en-IN" dirty="0"/>
              <a:t>If the key is greater than the key </a:t>
            </a:r>
            <a:r>
              <a:rPr lang="en-IN" dirty="0" smtClean="0"/>
              <a:t>at the </a:t>
            </a:r>
            <a:r>
              <a:rPr lang="en-IN" dirty="0"/>
              <a:t>root, give the root </a:t>
            </a:r>
            <a:r>
              <a:rPr lang="en-IN" dirty="0" smtClean="0"/>
              <a:t>a right </a:t>
            </a:r>
            <a:r>
              <a:rPr lang="en-IN" dirty="0"/>
              <a:t>child and insert the new key into it. </a:t>
            </a:r>
            <a:endParaRPr lang="en-IN" dirty="0" smtClean="0"/>
          </a:p>
        </p:txBody>
      </p:sp>
    </p:spTree>
    <p:extLst>
      <p:ext uri="{BB962C8B-B14F-4D97-AF65-F5344CB8AC3E}">
        <p14:creationId xmlns:p14="http://schemas.microsoft.com/office/powerpoint/2010/main" val="3674913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a:t>
            </a:r>
            <a:r>
              <a:rPr lang="en-IN" altLang="en-US" dirty="0"/>
              <a:t>Search </a:t>
            </a:r>
            <a:r>
              <a:rPr lang="en-IN" altLang="en-US" dirty="0" smtClean="0"/>
              <a:t>Trees</a:t>
            </a:r>
            <a:endParaRPr lang="en-IN" altLang="en-US" dirty="0"/>
          </a:p>
        </p:txBody>
      </p:sp>
      <p:sp>
        <p:nvSpPr>
          <p:cNvPr id="3" name="Content Placeholder 2"/>
          <p:cNvSpPr>
            <a:spLocks noGrp="1"/>
          </p:cNvSpPr>
          <p:nvPr>
            <p:ph sz="quarter" idx="13"/>
          </p:nvPr>
        </p:nvSpPr>
        <p:spPr>
          <a:xfrm>
            <a:off x="457200" y="1447800"/>
            <a:ext cx="8226425" cy="3276600"/>
          </a:xfrm>
        </p:spPr>
        <p:txBody>
          <a:bodyPr/>
          <a:lstStyle/>
          <a:p>
            <a:pPr marL="0" indent="0"/>
            <a:r>
              <a:rPr lang="en-IN" dirty="0" smtClean="0"/>
              <a:t>After </a:t>
            </a:r>
            <a:r>
              <a:rPr lang="en-IN" dirty="0"/>
              <a:t>the </a:t>
            </a:r>
            <a:r>
              <a:rPr lang="en-IN" dirty="0" smtClean="0"/>
              <a:t>first couple of keys </a:t>
            </a:r>
            <a:r>
              <a:rPr lang="en-IN" dirty="0"/>
              <a:t>have been added, the root and </a:t>
            </a:r>
            <a:r>
              <a:rPr lang="en-IN" dirty="0" smtClean="0"/>
              <a:t>other vertices </a:t>
            </a:r>
            <a:r>
              <a:rPr lang="en-IN" dirty="0"/>
              <a:t>may already have left and right children</a:t>
            </a:r>
            <a:r>
              <a:rPr lang="en-IN" dirty="0" smtClean="0"/>
              <a:t>.</a:t>
            </a:r>
          </a:p>
          <a:p>
            <a:pPr marL="0" indent="0"/>
            <a:endParaRPr lang="en-IN" altLang="en-US" dirty="0"/>
          </a:p>
          <a:p>
            <a:pPr marL="0" indent="0"/>
            <a:r>
              <a:rPr lang="en-IN" dirty="0"/>
              <a:t>So to add a key at a subsequent stage, work down the </a:t>
            </a:r>
            <a:r>
              <a:rPr lang="en-IN" dirty="0" smtClean="0"/>
              <a:t>tree to </a:t>
            </a:r>
            <a:r>
              <a:rPr lang="en-IN" dirty="0"/>
              <a:t>find a place to put the new </a:t>
            </a:r>
            <a:r>
              <a:rPr lang="en-IN" dirty="0" smtClean="0"/>
              <a:t>key, starting </a:t>
            </a:r>
            <a:r>
              <a:rPr lang="en-IN" dirty="0"/>
              <a:t>at the root </a:t>
            </a:r>
            <a:r>
              <a:rPr lang="en-IN" dirty="0" smtClean="0"/>
              <a:t>and either </a:t>
            </a:r>
            <a:r>
              <a:rPr lang="en-IN" dirty="0"/>
              <a:t>moving left or right depending on whether the </a:t>
            </a:r>
            <a:r>
              <a:rPr lang="en-IN" dirty="0" smtClean="0"/>
              <a:t>new key </a:t>
            </a:r>
            <a:r>
              <a:rPr lang="en-IN" dirty="0"/>
              <a:t>is </a:t>
            </a:r>
            <a:r>
              <a:rPr lang="en-IN" dirty="0" smtClean="0"/>
              <a:t>less or </a:t>
            </a:r>
            <a:r>
              <a:rPr lang="en-IN" dirty="0"/>
              <a:t>greater than the key at the vertex to </a:t>
            </a:r>
            <a:r>
              <a:rPr lang="en-IN" dirty="0" smtClean="0"/>
              <a:t>which it </a:t>
            </a:r>
            <a:r>
              <a:rPr lang="en-IN" dirty="0"/>
              <a:t>is currently being compared.</a:t>
            </a:r>
            <a:endParaRPr lang="en-US" altLang="en-US" dirty="0"/>
          </a:p>
        </p:txBody>
      </p:sp>
    </p:spTree>
    <p:extLst>
      <p:ext uri="{BB962C8B-B14F-4D97-AF65-F5344CB8AC3E}">
        <p14:creationId xmlns:p14="http://schemas.microsoft.com/office/powerpoint/2010/main" val="2108749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a:t>
            </a:r>
            <a:r>
              <a:rPr lang="en-IN" altLang="en-US" dirty="0"/>
              <a:t>Search </a:t>
            </a:r>
            <a:r>
              <a:rPr lang="en-IN" altLang="en-US" dirty="0" smtClean="0"/>
              <a:t>Trees</a:t>
            </a:r>
            <a:endParaRPr lang="en-IN" altLang="en-US" dirty="0"/>
          </a:p>
        </p:txBody>
      </p:sp>
      <p:pic>
        <p:nvPicPr>
          <p:cNvPr id="8" name="Picture 7" descr="A text box has the heading “Algorithm 10.5.1 Building a Binary Search Tree.” The text reads: &#10;Input: A totally ordered, nonempty set K of keys&#10;Algorithm Body:&#10;Initialize T to have one vertex, the root, and no edges. Choose a key from K to insert into the root.&#10;while (there are still keys to be added)&#10;Choose a key, newkey, from K to add. Let the root be called v, let key(v) be the key at the root, and let success = 0.&#10;while (success = 0)&#10;if (newkey less than key(v))&#10;then if (v has a left child), call the left child v_L and let v colon = v_L&#10;else do 1. add a vertex v_L to T as the left child for v&#10;2. add an edge to T to join v to v_L&#10;3. insert newkey as the key for v_L&#10;4. let success colon = 1 end do.”"/>
          <p:cNvPicPr>
            <a:picLocks noChangeAspect="1"/>
          </p:cNvPicPr>
          <p:nvPr/>
        </p:nvPicPr>
        <p:blipFill>
          <a:blip r:embed="rId3"/>
          <a:stretch>
            <a:fillRect/>
          </a:stretch>
        </p:blipFill>
        <p:spPr>
          <a:xfrm>
            <a:off x="1295400" y="1524000"/>
            <a:ext cx="6245475" cy="3890410"/>
          </a:xfrm>
          <a:prstGeom prst="rect">
            <a:avLst/>
          </a:prstGeom>
        </p:spPr>
      </p:pic>
    </p:spTree>
    <p:extLst>
      <p:ext uri="{BB962C8B-B14F-4D97-AF65-F5344CB8AC3E}">
        <p14:creationId xmlns:p14="http://schemas.microsoft.com/office/powerpoint/2010/main" val="2335536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Binary </a:t>
            </a:r>
            <a:r>
              <a:rPr lang="en-IN" altLang="en-US" dirty="0"/>
              <a:t>Search </a:t>
            </a:r>
            <a:r>
              <a:rPr lang="en-IN" altLang="en-US" dirty="0" smtClean="0"/>
              <a:t>Trees</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5" name="Picture 4" descr="A text box has the heading “Algorithm 10.5.1 Building a Binary Search Tree.” The text reads: &#10;if (newkey greater than key(v))&#10;then if v has a right child &#10;then call the right child v_R, and let v colon= v_R&#10;else do 1. add a vertex v_R to T as the right child for v&#10;2. add an edge to T to join v to v_R&#10;3. insert newkey as the key for v_R&#10;4. let success colon = 1 end do&#10;end while&#10;end while&#10;Output: A binary search tree T for the set K of keys.”"/>
          <p:cNvPicPr>
            <a:picLocks noChangeAspect="1"/>
          </p:cNvPicPr>
          <p:nvPr/>
        </p:nvPicPr>
        <p:blipFill>
          <a:blip r:embed="rId3"/>
          <a:stretch>
            <a:fillRect/>
          </a:stretch>
        </p:blipFill>
        <p:spPr>
          <a:xfrm>
            <a:off x="801360" y="1600200"/>
            <a:ext cx="7541281" cy="3345558"/>
          </a:xfrm>
          <a:prstGeom prst="rect">
            <a:avLst/>
          </a:prstGeom>
        </p:spPr>
      </p:pic>
    </p:spTree>
    <p:extLst>
      <p:ext uri="{BB962C8B-B14F-4D97-AF65-F5344CB8AC3E}">
        <p14:creationId xmlns:p14="http://schemas.microsoft.com/office/powerpoint/2010/main" val="917112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a:t>Example </a:t>
            </a:r>
            <a:r>
              <a:rPr lang="en-IN" altLang="en-US" sz="2400" dirty="0" smtClean="0"/>
              <a:t>10.5.5 </a:t>
            </a:r>
            <a:r>
              <a:rPr lang="en-US" altLang="en-US" sz="2400" dirty="0"/>
              <a:t>– </a:t>
            </a:r>
            <a:r>
              <a:rPr lang="en-IN" altLang="en-US" sz="2400" i="1" dirty="0" smtClean="0"/>
              <a:t>Steps </a:t>
            </a:r>
            <a:r>
              <a:rPr lang="en-IN" altLang="en-US" sz="2400" i="1" dirty="0"/>
              <a:t>for Building a Binary Search </a:t>
            </a:r>
            <a:r>
              <a:rPr lang="en-IN" altLang="en-US" sz="2400" i="1" dirty="0" smtClean="0"/>
              <a:t>Tree</a:t>
            </a:r>
            <a:endParaRPr lang="en-IN" altLang="en-US" sz="2400" dirty="0"/>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Go through the steps to build a binary search tree for </a:t>
            </a:r>
            <a:r>
              <a:rPr lang="en-IN" dirty="0" smtClean="0"/>
              <a:t>the keys </a:t>
            </a:r>
            <a:r>
              <a:rPr lang="en-IN" dirty="0"/>
              <a:t>15, 10, 19, 25, 12, 4, </a:t>
            </a:r>
            <a:r>
              <a:rPr lang="en-IN" dirty="0" smtClean="0"/>
              <a:t>and insert </a:t>
            </a:r>
            <a:r>
              <a:rPr lang="en-IN" dirty="0"/>
              <a:t>the keys in </a:t>
            </a:r>
            <a:r>
              <a:rPr lang="en-IN" dirty="0" smtClean="0"/>
              <a:t>the order </a:t>
            </a:r>
            <a:r>
              <a:rPr lang="en-IN" dirty="0"/>
              <a:t>in which they are listed. For simplicity, use </a:t>
            </a:r>
            <a:r>
              <a:rPr lang="en-IN" dirty="0" smtClean="0"/>
              <a:t>the same </a:t>
            </a:r>
            <a:r>
              <a:rPr lang="en-IN" dirty="0"/>
              <a:t>names </a:t>
            </a:r>
            <a:r>
              <a:rPr lang="en-IN" dirty="0" smtClean="0"/>
              <a:t>for the </a:t>
            </a:r>
            <a:r>
              <a:rPr lang="en-IN" dirty="0"/>
              <a:t>vertices and their associated keys.</a:t>
            </a:r>
            <a:endParaRPr lang="en-US" altLang="en-US" dirty="0"/>
          </a:p>
        </p:txBody>
      </p:sp>
    </p:spTree>
    <p:extLst>
      <p:ext uri="{BB962C8B-B14F-4D97-AF65-F5344CB8AC3E}">
        <p14:creationId xmlns:p14="http://schemas.microsoft.com/office/powerpoint/2010/main" val="1308094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Rooted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In mathematics, a rooted tree is a tree in </a:t>
            </a:r>
            <a:r>
              <a:rPr lang="en-IN" dirty="0" smtClean="0"/>
              <a:t>which one vertex has </a:t>
            </a:r>
            <a:r>
              <a:rPr lang="en-IN" dirty="0"/>
              <a:t>been distinguished from the others and </a:t>
            </a:r>
            <a:r>
              <a:rPr lang="en-IN" dirty="0" smtClean="0"/>
              <a:t>is designated </a:t>
            </a:r>
            <a:r>
              <a:rPr lang="en-IN" dirty="0"/>
              <a:t>the </a:t>
            </a:r>
            <a:r>
              <a:rPr lang="en-IN" i="1" dirty="0"/>
              <a:t>root</a:t>
            </a:r>
            <a:r>
              <a:rPr lang="en-IN" dirty="0"/>
              <a:t>. Given </a:t>
            </a:r>
            <a:r>
              <a:rPr lang="en-IN" dirty="0" smtClean="0"/>
              <a:t>any other </a:t>
            </a:r>
            <a:r>
              <a:rPr lang="en-IN" dirty="0"/>
              <a:t>vertex </a:t>
            </a:r>
            <a:r>
              <a:rPr lang="en-IN" i="1" dirty="0"/>
              <a:t>v </a:t>
            </a:r>
            <a:r>
              <a:rPr lang="en-IN" dirty="0"/>
              <a:t>in the </a:t>
            </a:r>
            <a:r>
              <a:rPr lang="en-IN" dirty="0" smtClean="0"/>
              <a:t>tree, there </a:t>
            </a:r>
            <a:r>
              <a:rPr lang="en-IN" dirty="0"/>
              <a:t>is a unique path from the root to </a:t>
            </a:r>
            <a:r>
              <a:rPr lang="en-IN" i="1" dirty="0"/>
              <a:t>v</a:t>
            </a:r>
            <a:r>
              <a:rPr lang="en-IN" dirty="0" smtClean="0"/>
              <a:t>.</a:t>
            </a:r>
          </a:p>
          <a:p>
            <a:pPr marL="0" indent="0"/>
            <a:endParaRPr lang="en-IN" altLang="en-US" dirty="0"/>
          </a:p>
          <a:p>
            <a:pPr marL="0" indent="0"/>
            <a:r>
              <a:rPr lang="en-IN" dirty="0"/>
              <a:t>The number of edges in such a path </a:t>
            </a:r>
            <a:r>
              <a:rPr lang="en-IN" dirty="0" smtClean="0"/>
              <a:t>is called </a:t>
            </a:r>
            <a:r>
              <a:rPr lang="en-IN" dirty="0"/>
              <a:t>the level of </a:t>
            </a:r>
            <a:r>
              <a:rPr lang="en-IN" i="1" dirty="0" smtClean="0"/>
              <a:t>v</a:t>
            </a:r>
            <a:r>
              <a:rPr lang="en-IN" dirty="0" smtClean="0"/>
              <a:t>, and </a:t>
            </a:r>
            <a:r>
              <a:rPr lang="en-IN" dirty="0"/>
              <a:t>the </a:t>
            </a:r>
            <a:r>
              <a:rPr lang="en-IN" i="1" dirty="0"/>
              <a:t>height </a:t>
            </a:r>
            <a:r>
              <a:rPr lang="en-IN" dirty="0"/>
              <a:t>of the tree is the length of the </a:t>
            </a:r>
            <a:r>
              <a:rPr lang="en-IN" dirty="0" smtClean="0"/>
              <a:t>longest such </a:t>
            </a:r>
            <a:r>
              <a:rPr lang="en-IN" dirty="0"/>
              <a:t>path. It </a:t>
            </a:r>
            <a:r>
              <a:rPr lang="en-IN" dirty="0" smtClean="0"/>
              <a:t>is traditional </a:t>
            </a:r>
            <a:r>
              <a:rPr lang="en-IN" dirty="0"/>
              <a:t>in drawing rooted trees </a:t>
            </a:r>
            <a:r>
              <a:rPr lang="en-IN" dirty="0" smtClean="0"/>
              <a:t>to place </a:t>
            </a:r>
            <a:r>
              <a:rPr lang="en-IN" dirty="0"/>
              <a:t>the root at the </a:t>
            </a:r>
            <a:r>
              <a:rPr lang="en-IN" dirty="0" smtClean="0"/>
              <a:t>top </a:t>
            </a:r>
            <a:r>
              <a:rPr lang="en-IN" dirty="0"/>
              <a:t>and show the </a:t>
            </a:r>
            <a:r>
              <a:rPr lang="en-IN" dirty="0" smtClean="0"/>
              <a:t>branches descending </a:t>
            </a:r>
            <a:r>
              <a:rPr lang="en-IN" dirty="0"/>
              <a:t>from it.</a:t>
            </a:r>
            <a:endParaRPr lang="en-US" altLang="en-US" dirty="0"/>
          </a:p>
        </p:txBody>
      </p:sp>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038600"/>
          </a:xfrm>
        </p:spPr>
        <p:txBody>
          <a:bodyPr/>
          <a:lstStyle/>
          <a:p>
            <a:pPr marL="0" indent="0"/>
            <a:r>
              <a:rPr lang="en-IN" b="1" dirty="0"/>
              <a:t>Insert 15: </a:t>
            </a:r>
            <a:r>
              <a:rPr lang="en-IN" dirty="0"/>
              <a:t>Make 15 the </a:t>
            </a:r>
            <a:r>
              <a:rPr lang="en-IN" dirty="0" smtClean="0"/>
              <a:t>root.</a:t>
            </a:r>
          </a:p>
          <a:p>
            <a:pPr marL="0" indent="0"/>
            <a:endParaRPr lang="en-IN" sz="1000" dirty="0" smtClean="0"/>
          </a:p>
          <a:p>
            <a:pPr marL="0" indent="0"/>
            <a:r>
              <a:rPr lang="en-IN" b="1" dirty="0" smtClean="0"/>
              <a:t>Insert </a:t>
            </a:r>
            <a:r>
              <a:rPr lang="en-IN" b="1" dirty="0"/>
              <a:t>10: </a:t>
            </a:r>
            <a:r>
              <a:rPr lang="en-IN" dirty="0"/>
              <a:t>Compare 10 to </a:t>
            </a:r>
            <a:r>
              <a:rPr lang="en-IN" dirty="0" smtClean="0"/>
              <a:t>15.</a:t>
            </a:r>
          </a:p>
          <a:p>
            <a:pPr marL="0" indent="0"/>
            <a:r>
              <a:rPr lang="en-IN" dirty="0" smtClean="0"/>
              <a:t>Since </a:t>
            </a:r>
            <a:r>
              <a:rPr lang="en-IN" dirty="0"/>
              <a:t>10 </a:t>
            </a:r>
            <a:r>
              <a:rPr lang="en-IN" dirty="0" smtClean="0"/>
              <a:t>&lt; </a:t>
            </a:r>
            <a:r>
              <a:rPr lang="en-IN" dirty="0"/>
              <a:t>15 and 15 does not have a left child, make </a:t>
            </a:r>
            <a:r>
              <a:rPr lang="en-IN" dirty="0" smtClean="0"/>
              <a:t>10 the </a:t>
            </a:r>
            <a:r>
              <a:rPr lang="en-IN" dirty="0"/>
              <a:t>left child of 15 and add </a:t>
            </a:r>
            <a:r>
              <a:rPr lang="en-IN" dirty="0" smtClean="0"/>
              <a:t>an edge </a:t>
            </a:r>
            <a:r>
              <a:rPr lang="en-IN" dirty="0"/>
              <a:t>joining 15 and </a:t>
            </a:r>
            <a:r>
              <a:rPr lang="en-IN" dirty="0" smtClean="0"/>
              <a:t>10.</a:t>
            </a:r>
          </a:p>
          <a:p>
            <a:pPr marL="0" indent="0"/>
            <a:endParaRPr lang="en-IN" sz="1100" dirty="0" smtClean="0"/>
          </a:p>
          <a:p>
            <a:pPr marL="0" indent="0"/>
            <a:r>
              <a:rPr lang="en-IN" b="1" dirty="0" smtClean="0"/>
              <a:t>Insert </a:t>
            </a:r>
            <a:r>
              <a:rPr lang="en-IN" b="1" dirty="0"/>
              <a:t>19: </a:t>
            </a:r>
            <a:r>
              <a:rPr lang="en-IN" dirty="0"/>
              <a:t>Compare 19 to </a:t>
            </a:r>
            <a:r>
              <a:rPr lang="en-IN" dirty="0" smtClean="0"/>
              <a:t>15.</a:t>
            </a:r>
          </a:p>
          <a:p>
            <a:pPr marL="0" indent="0"/>
            <a:r>
              <a:rPr lang="en-IN" dirty="0" smtClean="0"/>
              <a:t>Since </a:t>
            </a:r>
            <a:r>
              <a:rPr lang="en-IN" dirty="0"/>
              <a:t>19 </a:t>
            </a:r>
            <a:r>
              <a:rPr lang="en-IN" dirty="0" smtClean="0"/>
              <a:t>&gt; </a:t>
            </a:r>
            <a:r>
              <a:rPr lang="en-IN" dirty="0"/>
              <a:t>15 and 15 does not have a right child, make 19 the right child of 15 and add </a:t>
            </a:r>
            <a:r>
              <a:rPr lang="en-IN" dirty="0" smtClean="0"/>
              <a:t>an edge </a:t>
            </a:r>
            <a:r>
              <a:rPr lang="en-IN" dirty="0"/>
              <a:t>joining 15 and 19.</a:t>
            </a:r>
            <a:endParaRPr lang="en-US" altLang="en-US" dirty="0"/>
          </a:p>
        </p:txBody>
      </p:sp>
    </p:spTree>
    <p:extLst>
      <p:ext uri="{BB962C8B-B14F-4D97-AF65-F5344CB8AC3E}">
        <p14:creationId xmlns:p14="http://schemas.microsoft.com/office/powerpoint/2010/main" val="949121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10.5.5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267200"/>
          </a:xfrm>
        </p:spPr>
        <p:txBody>
          <a:bodyPr/>
          <a:lstStyle/>
          <a:p>
            <a:r>
              <a:rPr lang="en-IN" b="1" dirty="0"/>
              <a:t>Insert 25: </a:t>
            </a:r>
            <a:r>
              <a:rPr lang="en-IN" dirty="0"/>
              <a:t>Compare 25 to </a:t>
            </a:r>
            <a:r>
              <a:rPr lang="en-IN" dirty="0" smtClean="0"/>
              <a:t>15.</a:t>
            </a:r>
          </a:p>
          <a:p>
            <a:pPr marL="0" indent="0"/>
            <a:r>
              <a:rPr lang="en-IN" dirty="0" smtClean="0"/>
              <a:t>Since </a:t>
            </a:r>
            <a:r>
              <a:rPr lang="en-IN" dirty="0"/>
              <a:t>25 &gt;</a:t>
            </a:r>
            <a:r>
              <a:rPr lang="en-IN" dirty="0" smtClean="0"/>
              <a:t> </a:t>
            </a:r>
            <a:r>
              <a:rPr lang="en-IN" dirty="0"/>
              <a:t>15 and 15 has a right child, namely 19, </a:t>
            </a:r>
            <a:r>
              <a:rPr lang="en-IN" dirty="0" smtClean="0"/>
              <a:t>compare 25 </a:t>
            </a:r>
            <a:r>
              <a:rPr lang="en-IN" dirty="0"/>
              <a:t>to </a:t>
            </a:r>
            <a:r>
              <a:rPr lang="en-IN" dirty="0" smtClean="0"/>
              <a:t>19.</a:t>
            </a:r>
          </a:p>
          <a:p>
            <a:pPr marL="0" indent="0"/>
            <a:r>
              <a:rPr lang="en-IN" dirty="0" smtClean="0"/>
              <a:t>Since </a:t>
            </a:r>
            <a:r>
              <a:rPr lang="en-IN" dirty="0"/>
              <a:t>25 &gt;</a:t>
            </a:r>
            <a:r>
              <a:rPr lang="en-IN" dirty="0" smtClean="0"/>
              <a:t> </a:t>
            </a:r>
            <a:r>
              <a:rPr lang="en-IN" dirty="0"/>
              <a:t>19 and 19 does not have a right child, make </a:t>
            </a:r>
            <a:r>
              <a:rPr lang="en-IN" dirty="0" smtClean="0"/>
              <a:t>25 the </a:t>
            </a:r>
            <a:r>
              <a:rPr lang="en-IN" dirty="0"/>
              <a:t>right child of 19 and add </a:t>
            </a:r>
            <a:r>
              <a:rPr lang="en-IN" dirty="0" smtClean="0"/>
              <a:t>an edge </a:t>
            </a:r>
            <a:r>
              <a:rPr lang="en-IN" dirty="0"/>
              <a:t>joining 19 and 25</a:t>
            </a:r>
            <a:r>
              <a:rPr lang="en-IN" dirty="0" smtClean="0"/>
              <a:t>.</a:t>
            </a:r>
          </a:p>
          <a:p>
            <a:pPr marL="0" indent="0"/>
            <a:endParaRPr lang="en-IN" sz="800" dirty="0" smtClean="0"/>
          </a:p>
          <a:p>
            <a:r>
              <a:rPr lang="en-IN" b="1" dirty="0"/>
              <a:t>Insert 12: </a:t>
            </a:r>
            <a:r>
              <a:rPr lang="en-IN" dirty="0"/>
              <a:t>Compare 12 to </a:t>
            </a:r>
            <a:r>
              <a:rPr lang="en-IN" dirty="0" smtClean="0"/>
              <a:t>15.</a:t>
            </a:r>
          </a:p>
          <a:p>
            <a:pPr marL="0" indent="0"/>
            <a:r>
              <a:rPr lang="en-IN" dirty="0" smtClean="0"/>
              <a:t>Since </a:t>
            </a:r>
            <a:r>
              <a:rPr lang="en-IN" dirty="0"/>
              <a:t>12 &lt;</a:t>
            </a:r>
            <a:r>
              <a:rPr lang="en-IN" dirty="0" smtClean="0"/>
              <a:t> </a:t>
            </a:r>
            <a:r>
              <a:rPr lang="en-IN" dirty="0"/>
              <a:t>15 and 15 has a left child, namely 10, </a:t>
            </a:r>
            <a:r>
              <a:rPr lang="en-IN" dirty="0" smtClean="0"/>
              <a:t>compare 12 </a:t>
            </a:r>
            <a:r>
              <a:rPr lang="en-IN" dirty="0"/>
              <a:t>to </a:t>
            </a:r>
            <a:r>
              <a:rPr lang="en-IN" dirty="0" smtClean="0"/>
              <a:t>10.</a:t>
            </a:r>
          </a:p>
          <a:p>
            <a:pPr marL="0" indent="0"/>
            <a:r>
              <a:rPr lang="en-IN" dirty="0" smtClean="0"/>
              <a:t>Since </a:t>
            </a:r>
            <a:r>
              <a:rPr lang="en-IN" dirty="0"/>
              <a:t>12 &gt;</a:t>
            </a:r>
            <a:r>
              <a:rPr lang="en-IN" dirty="0" smtClean="0"/>
              <a:t> </a:t>
            </a:r>
            <a:r>
              <a:rPr lang="en-IN" dirty="0"/>
              <a:t>10 and 10 does not have a right child, make </a:t>
            </a:r>
            <a:r>
              <a:rPr lang="en-IN" dirty="0" smtClean="0"/>
              <a:t>12 the </a:t>
            </a:r>
            <a:r>
              <a:rPr lang="en-IN" dirty="0"/>
              <a:t>right child of 10 and add </a:t>
            </a:r>
            <a:r>
              <a:rPr lang="en-IN" dirty="0" smtClean="0"/>
              <a:t>an edge </a:t>
            </a:r>
            <a:r>
              <a:rPr lang="en-IN" dirty="0"/>
              <a:t>joining 10 and 12.</a:t>
            </a:r>
            <a:endParaRPr lang="en-IN" altLang="en-US" dirty="0"/>
          </a:p>
        </p:txBody>
      </p:sp>
    </p:spTree>
    <p:extLst>
      <p:ext uri="{BB962C8B-B14F-4D97-AF65-F5344CB8AC3E}">
        <p14:creationId xmlns:p14="http://schemas.microsoft.com/office/powerpoint/2010/main" val="2542991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10.5.5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019434"/>
          </a:xfrm>
        </p:spPr>
        <p:txBody>
          <a:bodyPr/>
          <a:lstStyle/>
          <a:p>
            <a:r>
              <a:rPr lang="en-IN" b="1" dirty="0"/>
              <a:t>Insert 4: </a:t>
            </a:r>
            <a:r>
              <a:rPr lang="en-IN" dirty="0"/>
              <a:t>Compare 4 to </a:t>
            </a:r>
            <a:r>
              <a:rPr lang="en-IN" dirty="0" smtClean="0"/>
              <a:t>15.</a:t>
            </a:r>
          </a:p>
          <a:p>
            <a:pPr marL="0" indent="0"/>
            <a:r>
              <a:rPr lang="en-IN" dirty="0" smtClean="0"/>
              <a:t>Since </a:t>
            </a:r>
            <a:r>
              <a:rPr lang="en-IN" dirty="0"/>
              <a:t>4 &lt;</a:t>
            </a:r>
            <a:r>
              <a:rPr lang="en-IN" dirty="0" smtClean="0"/>
              <a:t> </a:t>
            </a:r>
            <a:r>
              <a:rPr lang="en-IN" dirty="0"/>
              <a:t>15 and 15 has a left child, namely 10, compare </a:t>
            </a:r>
            <a:r>
              <a:rPr lang="en-IN" dirty="0" smtClean="0"/>
              <a:t>4 to 10.</a:t>
            </a:r>
          </a:p>
          <a:p>
            <a:pPr marL="0" indent="0"/>
            <a:r>
              <a:rPr lang="en-IN" dirty="0" smtClean="0"/>
              <a:t>Since </a:t>
            </a:r>
            <a:r>
              <a:rPr lang="en-IN" dirty="0"/>
              <a:t>4 &lt;</a:t>
            </a:r>
            <a:r>
              <a:rPr lang="en-IN" dirty="0" smtClean="0"/>
              <a:t> </a:t>
            </a:r>
            <a:r>
              <a:rPr lang="en-IN" dirty="0"/>
              <a:t>10 and 10 does not have a left child, make 4 </a:t>
            </a:r>
            <a:r>
              <a:rPr lang="en-IN" dirty="0" smtClean="0"/>
              <a:t>the left </a:t>
            </a:r>
            <a:r>
              <a:rPr lang="en-IN" dirty="0"/>
              <a:t>child of 10 and add an </a:t>
            </a:r>
            <a:r>
              <a:rPr lang="en-IN" dirty="0" smtClean="0"/>
              <a:t>edge joining </a:t>
            </a:r>
            <a:r>
              <a:rPr lang="en-IN" dirty="0"/>
              <a:t>10 and 4</a:t>
            </a:r>
            <a:r>
              <a:rPr lang="en-IN" dirty="0" smtClean="0"/>
              <a:t>.</a:t>
            </a:r>
          </a:p>
          <a:p>
            <a:pPr marL="0" indent="0"/>
            <a:endParaRPr lang="en-IN" altLang="en-US" sz="900" dirty="0"/>
          </a:p>
          <a:p>
            <a:pPr marL="0" indent="0"/>
            <a:r>
              <a:rPr lang="en-IN" dirty="0"/>
              <a:t>The sequence of steps is shown in the following diagrams.</a:t>
            </a:r>
            <a:endParaRPr lang="en-IN" altLang="en-US" dirty="0"/>
          </a:p>
        </p:txBody>
      </p:sp>
      <p:pic>
        <p:nvPicPr>
          <p:cNvPr id="6" name="Picture 5" descr="An image shows the steps to build a binary search tree. The image consists of 6 blocks shown in 2 rows and 3 columns. Starting from the first block, it contains the encircled number 15. The second block on the right of the first one has two numbers, 15 and 10, connected by a line. The third block contains three numbers: 15, 10, and 19. The number 15 is shown at the root, the number 10 is the left child, and the number 19 is the right child.&#10;In the fourth block, the previous binary tree is continued. The number 25 is added in the binary tree as the right child of the number 19.&#10;In the fifth block, the previous binary tree continues to show. The number 12 is added as the right child of the number 10. &#10;In the sixth block, the previous binary tree continues to show. The number 4 is added as the left child of the number 10."/>
          <p:cNvPicPr>
            <a:picLocks noChangeAspect="1"/>
          </p:cNvPicPr>
          <p:nvPr/>
        </p:nvPicPr>
        <p:blipFill>
          <a:blip r:embed="rId3"/>
          <a:stretch>
            <a:fillRect/>
          </a:stretch>
        </p:blipFill>
        <p:spPr>
          <a:xfrm>
            <a:off x="2439128" y="4248158"/>
            <a:ext cx="4265744" cy="1619242"/>
          </a:xfrm>
          <a:prstGeom prst="rect">
            <a:avLst/>
          </a:prstGeom>
        </p:spPr>
      </p:pic>
    </p:spTree>
    <p:extLst>
      <p:ext uri="{BB962C8B-B14F-4D97-AF65-F5344CB8AC3E}">
        <p14:creationId xmlns:p14="http://schemas.microsoft.com/office/powerpoint/2010/main" val="2336244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Rooted Trees</a:t>
            </a:r>
            <a:endParaRPr lang="en-IN" altLang="en-US" dirty="0">
              <a:solidFill>
                <a:schemeClr val="tx1"/>
              </a:solidFill>
            </a:endParaRPr>
          </a:p>
        </p:txBody>
      </p:sp>
      <p:pic>
        <p:nvPicPr>
          <p:cNvPr id="5" name="Picture 4" descr="A text box has the heading  “Definition.” The text reads “A rooted tree is a tree in which there is one vertex that is distinguished from the others and is called the root. The level of a vertex is the number of edges along the unique path between it and the root. The height of rooted tree is the maximum level of any vertex of the tree. Given the root or any internal vertex v of a rooted tree, the children of v are all those vertices that are adjacent to v and are one level farther away from the root than v. If w is a child of v, then v is called the parent of w, and two distinct vertices that are both children of the same parent are called siblings. Given two distinct vertices v and w, if v lies on the unique path between w and the root, then v is an ancestor of w and w is a descendant of v.”"/>
          <p:cNvPicPr>
            <a:picLocks noChangeAspect="1"/>
          </p:cNvPicPr>
          <p:nvPr/>
        </p:nvPicPr>
        <p:blipFill>
          <a:blip r:embed="rId3"/>
          <a:stretch>
            <a:fillRect/>
          </a:stretch>
        </p:blipFill>
        <p:spPr>
          <a:xfrm>
            <a:off x="793488" y="1600200"/>
            <a:ext cx="7557025" cy="2833462"/>
          </a:xfrm>
          <a:prstGeom prst="rect">
            <a:avLst/>
          </a:prstGeom>
        </p:spPr>
      </p:pic>
    </p:spTree>
    <p:extLst>
      <p:ext uri="{BB962C8B-B14F-4D97-AF65-F5344CB8AC3E}">
        <p14:creationId xmlns:p14="http://schemas.microsoft.com/office/powerpoint/2010/main" val="1855660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Rooted Trees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These terms are illustrated in Figure 10.5.1.</a:t>
            </a:r>
            <a:endParaRPr lang="en-US" altLang="en-US" dirty="0"/>
          </a:p>
        </p:txBody>
      </p:sp>
      <p:sp>
        <p:nvSpPr>
          <p:cNvPr id="6" name="Content Placeholder 2"/>
          <p:cNvSpPr>
            <a:spLocks noGrp="1"/>
          </p:cNvSpPr>
          <p:nvPr>
            <p:ph sz="quarter" idx="13"/>
          </p:nvPr>
        </p:nvSpPr>
        <p:spPr>
          <a:xfrm>
            <a:off x="4114800" y="5257800"/>
            <a:ext cx="1143000" cy="304800"/>
          </a:xfrm>
        </p:spPr>
        <p:txBody>
          <a:bodyPr/>
          <a:lstStyle/>
          <a:p>
            <a:pPr marL="0" indent="0"/>
            <a:r>
              <a:rPr lang="en-IN" sz="1200" b="1" dirty="0"/>
              <a:t>Figure 10.5.1</a:t>
            </a:r>
            <a:endParaRPr lang="en-US" altLang="en-US" sz="1200" dirty="0"/>
          </a:p>
        </p:txBody>
      </p:sp>
      <p:sp>
        <p:nvSpPr>
          <p:cNvPr id="5" name="Content Placeholder 2"/>
          <p:cNvSpPr>
            <a:spLocks noGrp="1"/>
          </p:cNvSpPr>
          <p:nvPr>
            <p:ph sz="quarter" idx="13"/>
          </p:nvPr>
        </p:nvSpPr>
        <p:spPr>
          <a:xfrm>
            <a:off x="3962400" y="4953000"/>
            <a:ext cx="1447800" cy="304800"/>
          </a:xfrm>
        </p:spPr>
        <p:txBody>
          <a:bodyPr/>
          <a:lstStyle/>
          <a:p>
            <a:pPr marL="0" indent="0"/>
            <a:r>
              <a:rPr lang="en-IN" sz="1400" dirty="0"/>
              <a:t>A Rooted Tree</a:t>
            </a:r>
            <a:endParaRPr lang="en-US" altLang="en-US" sz="1400" dirty="0"/>
          </a:p>
        </p:txBody>
      </p:sp>
      <p:pic>
        <p:nvPicPr>
          <p:cNvPr id="4" name="Picture 3" descr="An image shows a rooted tree with 18 vertices and 17 edges. The first vertex at the top has the label “root,” and a dashed line indicating this vertex has the label “Level 0.” Three edges start from the root to connect the 3 different vertices. The leftmost vertex has the label “u,” the middle vertex has two more edges, and the right most vertex of this has one edge connected to the vertex; again, this vertex has 2 edges to different vertices and a dashed line passing through these three vertices has the label “Level 1.” Two edges start from the first two of these three vertices, and one edge starts from the last vertex. Two edges start from the vertex u and connects the vertices v and w. A dashed line passes through all these vertices and has the label “Level 2.” Three edges start from the vertex v, and a single edge starts from the vertex w. A dashed line passing through these vertices has the label “Level 3.” Again, two edges start from the leftmost first vertex and at the end of the edges, two vertices are shown. A dashed line passing through these vertices has the label “Level 4.”&#10;The text on the left reads “v is a child of u. u is the parent of v. v and w are siblings.” Starting from the area below the vertex u up to the Level 4, this area is highlighted by a dashed random shape and has the label “Vertices in the enclosed region are descendants of u, which is an ancestor of each.”"/>
          <p:cNvPicPr>
            <a:picLocks noChangeAspect="1"/>
          </p:cNvPicPr>
          <p:nvPr/>
        </p:nvPicPr>
        <p:blipFill>
          <a:blip r:embed="rId3"/>
          <a:stretch>
            <a:fillRect/>
          </a:stretch>
        </p:blipFill>
        <p:spPr>
          <a:xfrm>
            <a:off x="1991225" y="2083585"/>
            <a:ext cx="5161550" cy="2690830"/>
          </a:xfrm>
          <a:prstGeom prst="rect">
            <a:avLst/>
          </a:prstGeom>
        </p:spPr>
      </p:pic>
    </p:spTree>
    <p:extLst>
      <p:ext uri="{BB962C8B-B14F-4D97-AF65-F5344CB8AC3E}">
        <p14:creationId xmlns:p14="http://schemas.microsoft.com/office/powerpoint/2010/main" val="42414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10.5.1 </a:t>
            </a:r>
            <a:r>
              <a:rPr lang="en-US" altLang="en-US" dirty="0"/>
              <a:t>– </a:t>
            </a:r>
            <a:r>
              <a:rPr lang="en-US" altLang="en-US" i="1" dirty="0" smtClean="0"/>
              <a:t>Rooted Trees</a:t>
            </a:r>
            <a:endParaRPr lang="en-IN" altLang="en-US" dirty="0"/>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Consider the tree with root </a:t>
            </a:r>
            <a:r>
              <a:rPr lang="en-IN" i="1" dirty="0"/>
              <a:t>v</a:t>
            </a:r>
            <a:r>
              <a:rPr lang="en-IN" baseline="-25000" dirty="0"/>
              <a:t>0</a:t>
            </a:r>
            <a:r>
              <a:rPr lang="en-IN" dirty="0"/>
              <a:t> shown below</a:t>
            </a:r>
            <a:r>
              <a:rPr lang="en-IN" dirty="0" smtClean="0"/>
              <a:t>.</a:t>
            </a:r>
          </a:p>
          <a:p>
            <a:r>
              <a:rPr lang="en-IN" dirty="0" smtClean="0"/>
              <a:t>a. What </a:t>
            </a:r>
            <a:r>
              <a:rPr lang="en-IN" dirty="0"/>
              <a:t>is the level of </a:t>
            </a:r>
            <a:r>
              <a:rPr lang="en-IN" i="1" dirty="0" smtClean="0"/>
              <a:t>v</a:t>
            </a:r>
            <a:r>
              <a:rPr lang="en-IN" baseline="-25000" dirty="0" smtClean="0"/>
              <a:t>5</a:t>
            </a:r>
            <a:r>
              <a:rPr lang="en-IN" dirty="0" smtClean="0"/>
              <a:t>?</a:t>
            </a:r>
          </a:p>
          <a:p>
            <a:r>
              <a:rPr lang="en-IN" dirty="0" smtClean="0"/>
              <a:t>b</a:t>
            </a:r>
            <a:r>
              <a:rPr lang="en-IN" dirty="0"/>
              <a:t>. What is the level of </a:t>
            </a:r>
            <a:r>
              <a:rPr lang="en-IN" i="1" dirty="0" smtClean="0"/>
              <a:t>v</a:t>
            </a:r>
            <a:r>
              <a:rPr lang="en-IN" baseline="-25000" dirty="0" smtClean="0"/>
              <a:t>0</a:t>
            </a:r>
            <a:r>
              <a:rPr lang="en-IN" dirty="0" smtClean="0"/>
              <a:t>?</a:t>
            </a:r>
          </a:p>
          <a:p>
            <a:r>
              <a:rPr lang="en-IN" dirty="0" smtClean="0"/>
              <a:t>c</a:t>
            </a:r>
            <a:r>
              <a:rPr lang="en-IN" dirty="0"/>
              <a:t>. What is the height of this rooted </a:t>
            </a:r>
            <a:r>
              <a:rPr lang="en-IN" dirty="0" smtClean="0"/>
              <a:t>tree?</a:t>
            </a:r>
          </a:p>
          <a:p>
            <a:r>
              <a:rPr lang="en-IN" dirty="0" smtClean="0"/>
              <a:t>d</a:t>
            </a:r>
            <a:r>
              <a:rPr lang="en-IN" dirty="0"/>
              <a:t>. What are </a:t>
            </a:r>
            <a:r>
              <a:rPr lang="en-IN" dirty="0" smtClean="0"/>
              <a:t>the children </a:t>
            </a:r>
            <a:r>
              <a:rPr lang="en-IN" dirty="0"/>
              <a:t>of </a:t>
            </a:r>
            <a:r>
              <a:rPr lang="en-IN" i="1" dirty="0" smtClean="0"/>
              <a:t>v</a:t>
            </a:r>
            <a:r>
              <a:rPr lang="en-IN" baseline="-25000" dirty="0" smtClean="0"/>
              <a:t>3</a:t>
            </a:r>
            <a:r>
              <a:rPr lang="en-IN" dirty="0" smtClean="0"/>
              <a:t>?</a:t>
            </a:r>
          </a:p>
          <a:p>
            <a:r>
              <a:rPr lang="en-IN" dirty="0" smtClean="0"/>
              <a:t>e</a:t>
            </a:r>
            <a:r>
              <a:rPr lang="en-IN" dirty="0"/>
              <a:t>. What is the parent of </a:t>
            </a:r>
            <a:r>
              <a:rPr lang="en-IN" i="1" dirty="0" smtClean="0"/>
              <a:t>v</a:t>
            </a:r>
            <a:r>
              <a:rPr lang="en-IN" baseline="-25000" dirty="0" smtClean="0"/>
              <a:t>2</a:t>
            </a:r>
            <a:r>
              <a:rPr lang="en-IN" dirty="0" smtClean="0"/>
              <a:t>?</a:t>
            </a:r>
          </a:p>
          <a:p>
            <a:r>
              <a:rPr lang="en-IN" dirty="0" smtClean="0"/>
              <a:t>f</a:t>
            </a:r>
            <a:r>
              <a:rPr lang="en-IN" dirty="0"/>
              <a:t>. </a:t>
            </a:r>
            <a:r>
              <a:rPr lang="en-IN" dirty="0" smtClean="0"/>
              <a:t> What are the </a:t>
            </a:r>
            <a:r>
              <a:rPr lang="en-IN" dirty="0"/>
              <a:t>siblings of </a:t>
            </a:r>
            <a:r>
              <a:rPr lang="en-IN" i="1" dirty="0" smtClean="0"/>
              <a:t>v</a:t>
            </a:r>
            <a:r>
              <a:rPr lang="en-IN" baseline="-25000" dirty="0" smtClean="0"/>
              <a:t>8</a:t>
            </a:r>
            <a:r>
              <a:rPr lang="en-IN" dirty="0" smtClean="0"/>
              <a:t>?</a:t>
            </a:r>
          </a:p>
          <a:p>
            <a:r>
              <a:rPr lang="en-IN" dirty="0" smtClean="0"/>
              <a:t>g</a:t>
            </a:r>
            <a:r>
              <a:rPr lang="en-IN" dirty="0"/>
              <a:t>. What are the descendants of </a:t>
            </a:r>
            <a:r>
              <a:rPr lang="en-IN" i="1" dirty="0" smtClean="0"/>
              <a:t>v</a:t>
            </a:r>
            <a:r>
              <a:rPr lang="en-IN" baseline="-25000" dirty="0" smtClean="0"/>
              <a:t>3</a:t>
            </a:r>
            <a:r>
              <a:rPr lang="en-IN" dirty="0" smtClean="0"/>
              <a:t>?</a:t>
            </a:r>
            <a:endParaRPr lang="en-US" altLang="en-US" dirty="0"/>
          </a:p>
        </p:txBody>
      </p:sp>
    </p:spTree>
    <p:extLst>
      <p:ext uri="{BB962C8B-B14F-4D97-AF65-F5344CB8AC3E}">
        <p14:creationId xmlns:p14="http://schemas.microsoft.com/office/powerpoint/2010/main" val="3040891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10.5.1 </a:t>
            </a:r>
            <a:r>
              <a:rPr lang="en-US" altLang="en-US" dirty="0"/>
              <a:t>– </a:t>
            </a:r>
            <a:r>
              <a:rPr lang="en-US" altLang="en-US" i="1" dirty="0" smtClean="0"/>
              <a:t>Rooted Trees</a:t>
            </a:r>
            <a:endParaRPr lang="en-IN" altLang="en-US"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9112"/>
          </a:xfrm>
        </p:spPr>
        <p:txBody>
          <a:bodyPr/>
          <a:lstStyle/>
          <a:p>
            <a:r>
              <a:rPr lang="en-IN" dirty="0" smtClean="0"/>
              <a:t>h</a:t>
            </a:r>
            <a:r>
              <a:rPr lang="en-IN" dirty="0"/>
              <a:t>. How many leaves (terminal vertices) are on the tree?</a:t>
            </a:r>
            <a:endParaRPr lang="en-US" altLang="en-US" dirty="0"/>
          </a:p>
        </p:txBody>
      </p:sp>
      <p:pic>
        <p:nvPicPr>
          <p:cNvPr id="7" name="Picture 6" descr="An image of a tree consists of 10 vertices: v_0, v_1, v_2, v_3, v_4, v_5, v_6, v_7, v_8, v_9, and v_10. It also has 10 edges.&#10;Three edges start from the vertex v_0, connecting the vertices v_1, v_2, and v_3. The vertices v_1 and vertex v_4 are connected by the edge. Two edges start from the vertex v_3 connecting the vertices v_5 and v_6.  Three edges start from the vertex v_4 connecting the vertices v_7, v_8, and v_9. The vertices v_5 and v_10 are connected by an edge."/>
          <p:cNvPicPr>
            <a:picLocks noChangeAspect="1"/>
          </p:cNvPicPr>
          <p:nvPr/>
        </p:nvPicPr>
        <p:blipFill>
          <a:blip r:embed="rId3"/>
          <a:stretch>
            <a:fillRect/>
          </a:stretch>
        </p:blipFill>
        <p:spPr>
          <a:xfrm>
            <a:off x="3235935" y="2187575"/>
            <a:ext cx="2467786" cy="2129934"/>
          </a:xfrm>
          <a:prstGeom prst="rect">
            <a:avLst/>
          </a:prstGeom>
        </p:spPr>
      </p:pic>
    </p:spTree>
    <p:extLst>
      <p:ext uri="{BB962C8B-B14F-4D97-AF65-F5344CB8AC3E}">
        <p14:creationId xmlns:p14="http://schemas.microsoft.com/office/powerpoint/2010/main" val="2857119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10.5.1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352800"/>
          </a:xfrm>
        </p:spPr>
        <p:txBody>
          <a:bodyPr/>
          <a:lstStyle/>
          <a:p>
            <a:pPr marL="0" indent="0"/>
            <a:r>
              <a:rPr lang="en-IN" dirty="0" smtClean="0"/>
              <a:t>a. 2				b</a:t>
            </a:r>
            <a:r>
              <a:rPr lang="en-IN" dirty="0"/>
              <a:t>. </a:t>
            </a:r>
            <a:r>
              <a:rPr lang="en-IN" dirty="0" smtClean="0"/>
              <a:t>0</a:t>
            </a:r>
          </a:p>
          <a:p>
            <a:pPr marL="0" indent="0"/>
            <a:endParaRPr lang="en-IN" dirty="0" smtClean="0"/>
          </a:p>
          <a:p>
            <a:pPr marL="0" indent="0"/>
            <a:r>
              <a:rPr lang="en-IN" dirty="0" smtClean="0"/>
              <a:t>c</a:t>
            </a:r>
            <a:r>
              <a:rPr lang="en-IN" dirty="0"/>
              <a:t>. </a:t>
            </a:r>
            <a:r>
              <a:rPr lang="en-IN" dirty="0" smtClean="0"/>
              <a:t>3				d</a:t>
            </a:r>
            <a:r>
              <a:rPr lang="en-IN" dirty="0"/>
              <a:t>. </a:t>
            </a:r>
            <a:r>
              <a:rPr lang="en-IN" i="1" dirty="0"/>
              <a:t>v</a:t>
            </a:r>
            <a:r>
              <a:rPr lang="en-IN" baseline="-25000" dirty="0"/>
              <a:t>5</a:t>
            </a:r>
            <a:r>
              <a:rPr lang="en-IN" dirty="0"/>
              <a:t> and </a:t>
            </a:r>
            <a:r>
              <a:rPr lang="en-IN" i="1" dirty="0" smtClean="0"/>
              <a:t>v</a:t>
            </a:r>
            <a:r>
              <a:rPr lang="en-IN" baseline="-25000" dirty="0" smtClean="0"/>
              <a:t>6</a:t>
            </a:r>
          </a:p>
          <a:p>
            <a:pPr marL="0" indent="0"/>
            <a:endParaRPr lang="en-IN" dirty="0"/>
          </a:p>
          <a:p>
            <a:pPr marL="0" indent="0"/>
            <a:r>
              <a:rPr lang="en-IN" dirty="0" smtClean="0"/>
              <a:t>e</a:t>
            </a:r>
            <a:r>
              <a:rPr lang="en-IN" dirty="0"/>
              <a:t>. </a:t>
            </a:r>
            <a:r>
              <a:rPr lang="en-IN" i="1" dirty="0" smtClean="0"/>
              <a:t>v</a:t>
            </a:r>
            <a:r>
              <a:rPr lang="en-IN" baseline="-25000" dirty="0" smtClean="0"/>
              <a:t>0				</a:t>
            </a:r>
            <a:r>
              <a:rPr lang="en-IN" dirty="0" smtClean="0"/>
              <a:t>f</a:t>
            </a:r>
            <a:r>
              <a:rPr lang="en-IN" dirty="0"/>
              <a:t>. </a:t>
            </a:r>
            <a:r>
              <a:rPr lang="en-IN" i="1" dirty="0"/>
              <a:t>v</a:t>
            </a:r>
            <a:r>
              <a:rPr lang="en-IN" baseline="-25000" dirty="0"/>
              <a:t>7</a:t>
            </a:r>
            <a:r>
              <a:rPr lang="en-IN" dirty="0"/>
              <a:t> and </a:t>
            </a:r>
            <a:r>
              <a:rPr lang="en-IN" i="1" dirty="0" smtClean="0"/>
              <a:t>v</a:t>
            </a:r>
            <a:r>
              <a:rPr lang="en-IN" baseline="-25000" dirty="0" smtClean="0"/>
              <a:t>9</a:t>
            </a:r>
          </a:p>
          <a:p>
            <a:pPr marL="0" indent="0"/>
            <a:endParaRPr lang="en-IN" dirty="0"/>
          </a:p>
          <a:p>
            <a:pPr marL="0" indent="0"/>
            <a:r>
              <a:rPr lang="en-IN" dirty="0" smtClean="0"/>
              <a:t>g</a:t>
            </a:r>
            <a:r>
              <a:rPr lang="en-IN" dirty="0"/>
              <a:t>. </a:t>
            </a:r>
            <a:r>
              <a:rPr lang="en-IN" i="1" dirty="0"/>
              <a:t>v</a:t>
            </a:r>
            <a:r>
              <a:rPr lang="en-IN" baseline="-25000" dirty="0"/>
              <a:t>5</a:t>
            </a:r>
            <a:r>
              <a:rPr lang="en-IN" dirty="0"/>
              <a:t>, </a:t>
            </a:r>
            <a:r>
              <a:rPr lang="en-IN" i="1" dirty="0"/>
              <a:t>v</a:t>
            </a:r>
            <a:r>
              <a:rPr lang="en-IN" baseline="-25000" dirty="0"/>
              <a:t>6</a:t>
            </a:r>
            <a:r>
              <a:rPr lang="en-IN" dirty="0"/>
              <a:t>, </a:t>
            </a:r>
            <a:r>
              <a:rPr lang="en-IN" i="1" dirty="0" smtClean="0"/>
              <a:t>v</a:t>
            </a:r>
            <a:r>
              <a:rPr lang="en-IN" baseline="-25000" dirty="0" smtClean="0"/>
              <a:t>10			</a:t>
            </a:r>
            <a:r>
              <a:rPr lang="en-IN" dirty="0" smtClean="0"/>
              <a:t>h</a:t>
            </a:r>
            <a:r>
              <a:rPr lang="en-IN" dirty="0"/>
              <a:t>. 6</a:t>
            </a:r>
            <a:endParaRPr lang="en-US" altLang="en-US" dirty="0"/>
          </a:p>
        </p:txBody>
      </p:sp>
    </p:spTree>
    <p:extLst>
      <p:ext uri="{BB962C8B-B14F-4D97-AF65-F5344CB8AC3E}">
        <p14:creationId xmlns:p14="http://schemas.microsoft.com/office/powerpoint/2010/main" val="366232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Binary Trees</a:t>
            </a:r>
          </a:p>
        </p:txBody>
      </p:sp>
    </p:spTree>
    <p:extLst>
      <p:ext uri="{BB962C8B-B14F-4D97-AF65-F5344CB8AC3E}">
        <p14:creationId xmlns:p14="http://schemas.microsoft.com/office/powerpoint/2010/main" val="11849466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6694</TotalTime>
  <Words>1465</Words>
  <Application>Microsoft Office PowerPoint</Application>
  <PresentationFormat>On-screen Show (4:3)</PresentationFormat>
  <Paragraphs>141</Paragraphs>
  <Slides>32</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Wingdings</vt:lpstr>
      <vt:lpstr>sample</vt:lpstr>
      <vt:lpstr>CHAPTER 10</vt:lpstr>
      <vt:lpstr>10.5</vt:lpstr>
      <vt:lpstr>Rooted Trees</vt:lpstr>
      <vt:lpstr>Rooted Trees</vt:lpstr>
      <vt:lpstr>Rooted Trees</vt:lpstr>
      <vt:lpstr>Example 10.5.1 – Rooted Trees</vt:lpstr>
      <vt:lpstr>Example 10.5.1 – Rooted Trees</vt:lpstr>
      <vt:lpstr>Example 10.5.1 – Solution</vt:lpstr>
      <vt:lpstr>Binary Trees</vt:lpstr>
      <vt:lpstr>Binary Trees</vt:lpstr>
      <vt:lpstr>Binary Trees</vt:lpstr>
      <vt:lpstr>Example 10.5.2 – Representation of Algebraic Expressions</vt:lpstr>
      <vt:lpstr>Example 10.5.2 – Representation of Algebraic Expressions</vt:lpstr>
      <vt:lpstr>Example 10.5.2 – Solution</vt:lpstr>
      <vt:lpstr>Binary Trees</vt:lpstr>
      <vt:lpstr>Example 10.5.3 – Determining Whether a Certain Full Binary Tree Exists</vt:lpstr>
      <vt:lpstr>Example 10.5.3 – Solution</vt:lpstr>
      <vt:lpstr>Binary Trees</vt:lpstr>
      <vt:lpstr>Example 10.5.4 – Determining Whether a Certain Binary Tree Exists</vt:lpstr>
      <vt:lpstr>Example 10.5.4 – Solution</vt:lpstr>
      <vt:lpstr>Binary Trees</vt:lpstr>
      <vt:lpstr>Binary Search Trees</vt:lpstr>
      <vt:lpstr>Binary Search Trees</vt:lpstr>
      <vt:lpstr>Binary Search Trees</vt:lpstr>
      <vt:lpstr>Binary Search Trees</vt:lpstr>
      <vt:lpstr>Binary Search Trees</vt:lpstr>
      <vt:lpstr>Binary Search Trees</vt:lpstr>
      <vt:lpstr>Binary Search Trees</vt:lpstr>
      <vt:lpstr>Example 10.5.5 – Steps for Building a Binary Search Tree</vt:lpstr>
      <vt:lpstr>Example 10.5.5 – Solution</vt:lpstr>
      <vt:lpstr>Example 10.5.5 – Solution</vt:lpstr>
      <vt:lpstr>Example 10.5.5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2301</cp:revision>
  <dcterms:created xsi:type="dcterms:W3CDTF">2008-12-01T05:36:35Z</dcterms:created>
  <dcterms:modified xsi:type="dcterms:W3CDTF">2019-02-14T05:15:22Z</dcterms:modified>
</cp:coreProperties>
</file>